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audio1.wav" ContentType="audio/wav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809" r:id="rId2"/>
  </p:sldMasterIdLst>
  <p:notesMasterIdLst>
    <p:notesMasterId r:id="rId31"/>
  </p:notesMasterIdLst>
  <p:handoutMasterIdLst>
    <p:handoutMasterId r:id="rId32"/>
  </p:handoutMasterIdLst>
  <p:sldIdLst>
    <p:sldId id="346" r:id="rId3"/>
    <p:sldId id="292" r:id="rId4"/>
    <p:sldId id="331" r:id="rId5"/>
    <p:sldId id="294" r:id="rId6"/>
    <p:sldId id="340" r:id="rId7"/>
    <p:sldId id="341" r:id="rId8"/>
    <p:sldId id="342" r:id="rId9"/>
    <p:sldId id="345" r:id="rId10"/>
    <p:sldId id="337" r:id="rId11"/>
    <p:sldId id="338" r:id="rId12"/>
    <p:sldId id="339" r:id="rId13"/>
    <p:sldId id="336" r:id="rId14"/>
    <p:sldId id="325" r:id="rId15"/>
    <p:sldId id="310" r:id="rId16"/>
    <p:sldId id="306" r:id="rId17"/>
    <p:sldId id="333" r:id="rId18"/>
    <p:sldId id="305" r:id="rId19"/>
    <p:sldId id="321" r:id="rId20"/>
    <p:sldId id="295" r:id="rId21"/>
    <p:sldId id="314" r:id="rId22"/>
    <p:sldId id="298" r:id="rId23"/>
    <p:sldId id="308" r:id="rId24"/>
    <p:sldId id="344" r:id="rId25"/>
    <p:sldId id="328" r:id="rId26"/>
    <p:sldId id="324" r:id="rId27"/>
    <p:sldId id="348" r:id="rId28"/>
    <p:sldId id="347" r:id="rId29"/>
    <p:sldId id="304" r:id="rId30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Világos stílus 1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Világos stílus 1 – 2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Világos stílus 1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éma alapján készült stílus 1 – 3. jelölőszín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E171933-4619-4E11-9A3F-F7608DF75F80}" styleName="Közepesen sötét stílus 1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Közepesen sötét stílus 1 – 5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Közepesen sötét stílus 1 – 6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Világos stílus 2 – 2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Világos stílus 2 – 6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85993" autoAdjust="0"/>
  </p:normalViewPr>
  <p:slideViewPr>
    <p:cSldViewPr>
      <p:cViewPr varScale="1">
        <p:scale>
          <a:sx n="61" d="100"/>
          <a:sy n="61" d="100"/>
        </p:scale>
        <p:origin x="126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CAACC4C-8C40-47CF-A319-F49EE6AFCCEC}" type="datetimeFigureOut">
              <a:rPr lang="hu-HU"/>
              <a:pPr>
                <a:defRPr/>
              </a:pPr>
              <a:t>2018. 05. 18.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620688" y="2483768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C41754A-4104-4F5A-9CBA-D714F4674D1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585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907DD3E-55A5-4A6F-88E0-4528D1374B8B}" type="datetimeFigureOut">
              <a:rPr lang="hu-HU"/>
              <a:pPr>
                <a:defRPr/>
              </a:pPr>
              <a:t>2018. 05. 18.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u-HU" noProof="0" smtClean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248DE05-0F2E-4BCB-99AA-118B83E480A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2321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48DE05-0F2E-4BCB-99AA-118B83E480A4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4150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48DE05-0F2E-4BCB-99AA-118B83E480A4}" type="slidenum">
              <a:rPr lang="hu-HU" smtClean="0"/>
              <a:pPr>
                <a:defRPr/>
              </a:pPr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597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48DE05-0F2E-4BCB-99AA-118B83E480A4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2563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48DE05-0F2E-4BCB-99AA-118B83E480A4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350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48DE05-0F2E-4BCB-99AA-118B83E480A4}" type="slidenum">
              <a:rPr lang="hu-HU" smtClean="0"/>
              <a:pPr>
                <a:defRPr/>
              </a:pPr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732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48DE05-0F2E-4BCB-99AA-118B83E480A4}" type="slidenum">
              <a:rPr lang="hu-HU" smtClean="0"/>
              <a:pPr>
                <a:defRPr/>
              </a:pPr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6572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48DE05-0F2E-4BCB-99AA-118B83E480A4}" type="slidenum">
              <a:rPr lang="hu-HU" smtClean="0"/>
              <a:pPr>
                <a:defRPr/>
              </a:pPr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954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48DE05-0F2E-4BCB-99AA-118B83E480A4}" type="slidenum">
              <a:rPr lang="hu-HU" smtClean="0"/>
              <a:pPr>
                <a:defRPr/>
              </a:pPr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5635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48DE05-0F2E-4BCB-99AA-118B83E480A4}" type="slidenum">
              <a:rPr lang="hu-HU" smtClean="0"/>
              <a:pPr>
                <a:defRPr/>
              </a:pPr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5037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48DE05-0F2E-4BCB-99AA-118B83E480A4}" type="slidenum">
              <a:rPr lang="hu-HU" smtClean="0"/>
              <a:pPr>
                <a:defRPr/>
              </a:pPr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9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79838" y="3860800"/>
            <a:ext cx="5184775" cy="458788"/>
          </a:xfrm>
        </p:spPr>
        <p:txBody>
          <a:bodyPr/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79838" y="4797425"/>
            <a:ext cx="5184775" cy="576263"/>
          </a:xfr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hu-HU"/>
              <a:t>Alcím mintájának szerkesztése</a:t>
            </a:r>
          </a:p>
          <a:p>
            <a:r>
              <a:rPr lang="hu-HU"/>
              <a:t>Alcím mintájának szerkesztése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967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1FEFD-3D4B-494B-934F-1E16496DD88B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6054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5834062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5834062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E9948-4CD8-4A72-97BD-47028590057C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5786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Cím, szöveg és 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5288" y="103188"/>
            <a:ext cx="8229600" cy="97155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395288" y="1557338"/>
            <a:ext cx="4027487" cy="467995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4575175" y="1557338"/>
            <a:ext cx="4029075" cy="226377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4575175" y="3973513"/>
            <a:ext cx="4029075" cy="226377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58775" y="6530975"/>
            <a:ext cx="21701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2613" y="6530975"/>
            <a:ext cx="28956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40AF6-44B3-449E-A062-33881778728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784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773349" y="2099952"/>
            <a:ext cx="6250021" cy="7210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r">
              <a:defRPr sz="5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u-HU" dirty="0" smtClean="0"/>
              <a:t>CÍM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410513" y="2981528"/>
            <a:ext cx="5603132" cy="33560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Előadó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0840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lcím 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0" y="2908570"/>
            <a:ext cx="7772400" cy="701675"/>
          </a:xfrm>
          <a:prstGeom prst="rect">
            <a:avLst/>
          </a:prstGeom>
        </p:spPr>
        <p:txBody>
          <a:bodyPr tIns="0" rIns="0"/>
          <a:lstStyle>
            <a:lvl1pPr algn="r"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759740"/>
            <a:ext cx="6400800" cy="1752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None/>
              <a:defRPr>
                <a:solidFill>
                  <a:schemeClr val="bg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9150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tartal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457200" y="362190"/>
            <a:ext cx="8229600" cy="28800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defRPr sz="2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cxnSp>
        <p:nvCxnSpPr>
          <p:cNvPr id="4" name="Egyenes összekötő 3"/>
          <p:cNvCxnSpPr/>
          <p:nvPr/>
        </p:nvCxnSpPr>
        <p:spPr>
          <a:xfrm>
            <a:off x="457200" y="749027"/>
            <a:ext cx="86868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27241"/>
            <a:ext cx="8229600" cy="3482503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z="1800" dirty="0" smtClean="0"/>
              <a:t>"</a:t>
            </a:r>
            <a:r>
              <a:rPr lang="hu-HU" sz="1800" dirty="0" err="1" smtClean="0"/>
              <a:t>Lorem</a:t>
            </a:r>
            <a:r>
              <a:rPr lang="hu-HU" sz="1800" dirty="0" smtClean="0"/>
              <a:t> </a:t>
            </a:r>
            <a:r>
              <a:rPr lang="hu-HU" sz="1800" dirty="0" err="1" smtClean="0"/>
              <a:t>ipsum</a:t>
            </a:r>
            <a:r>
              <a:rPr lang="hu-HU" sz="1800" dirty="0" smtClean="0"/>
              <a:t> </a:t>
            </a:r>
            <a:r>
              <a:rPr lang="hu-HU" sz="1800" dirty="0" err="1" smtClean="0"/>
              <a:t>dolor</a:t>
            </a:r>
            <a:r>
              <a:rPr lang="hu-HU" sz="1800" dirty="0" smtClean="0"/>
              <a:t> </a:t>
            </a:r>
            <a:r>
              <a:rPr lang="hu-HU" sz="1800" dirty="0" err="1" smtClean="0"/>
              <a:t>sit</a:t>
            </a:r>
            <a:r>
              <a:rPr lang="hu-HU" sz="1800" dirty="0" smtClean="0"/>
              <a:t> </a:t>
            </a:r>
            <a:r>
              <a:rPr lang="hu-HU" sz="1800" dirty="0" err="1" smtClean="0"/>
              <a:t>amet</a:t>
            </a:r>
            <a:r>
              <a:rPr lang="hu-HU" sz="1800" dirty="0" smtClean="0"/>
              <a:t>, </a:t>
            </a:r>
            <a:r>
              <a:rPr lang="hu-HU" sz="1800" dirty="0" err="1" smtClean="0"/>
              <a:t>consectetur</a:t>
            </a:r>
            <a:r>
              <a:rPr lang="hu-HU" sz="1800" dirty="0" smtClean="0"/>
              <a:t> </a:t>
            </a:r>
            <a:r>
              <a:rPr lang="hu-HU" sz="1800" dirty="0" err="1" smtClean="0"/>
              <a:t>adipiscing</a:t>
            </a:r>
            <a:r>
              <a:rPr lang="hu-HU" sz="1800" dirty="0" smtClean="0"/>
              <a:t> elit, </a:t>
            </a:r>
            <a:r>
              <a:rPr lang="hu-HU" sz="1800" dirty="0" err="1" smtClean="0"/>
              <a:t>sed</a:t>
            </a:r>
            <a:r>
              <a:rPr lang="hu-HU" sz="1800" dirty="0" smtClean="0"/>
              <a:t> </a:t>
            </a:r>
            <a:r>
              <a:rPr lang="hu-HU" sz="1800" dirty="0" err="1" smtClean="0"/>
              <a:t>do</a:t>
            </a:r>
            <a:r>
              <a:rPr lang="hu-HU" sz="1800" dirty="0" smtClean="0"/>
              <a:t> </a:t>
            </a:r>
            <a:r>
              <a:rPr lang="hu-HU" sz="1800" dirty="0" err="1" smtClean="0"/>
              <a:t>eiusmod</a:t>
            </a:r>
            <a:r>
              <a:rPr lang="hu-HU" sz="1800" dirty="0" smtClean="0"/>
              <a:t> </a:t>
            </a:r>
            <a:r>
              <a:rPr lang="hu-HU" sz="1800" dirty="0" err="1" smtClean="0"/>
              <a:t>tempor</a:t>
            </a:r>
            <a:r>
              <a:rPr lang="hu-HU" sz="1800" dirty="0" smtClean="0"/>
              <a:t> </a:t>
            </a:r>
            <a:r>
              <a:rPr lang="hu-HU" sz="1800" dirty="0" err="1" smtClean="0"/>
              <a:t>incididunt</a:t>
            </a:r>
            <a:r>
              <a:rPr lang="hu-HU" sz="1800" dirty="0" smtClean="0"/>
              <a:t> </a:t>
            </a:r>
            <a:r>
              <a:rPr lang="hu-HU" sz="1800" dirty="0" err="1" smtClean="0"/>
              <a:t>ut</a:t>
            </a:r>
            <a:r>
              <a:rPr lang="hu-HU" sz="1800" dirty="0" smtClean="0"/>
              <a:t> </a:t>
            </a:r>
            <a:r>
              <a:rPr lang="hu-HU" sz="1800" dirty="0" err="1" smtClean="0"/>
              <a:t>labore</a:t>
            </a:r>
            <a:r>
              <a:rPr lang="hu-HU" sz="1800" dirty="0" smtClean="0"/>
              <a:t> et </a:t>
            </a:r>
            <a:r>
              <a:rPr lang="hu-HU" sz="1800" dirty="0" err="1" smtClean="0"/>
              <a:t>dolore</a:t>
            </a:r>
            <a:r>
              <a:rPr lang="hu-HU" sz="1800" dirty="0" smtClean="0"/>
              <a:t> </a:t>
            </a:r>
            <a:r>
              <a:rPr lang="hu-HU" sz="1800" dirty="0" err="1" smtClean="0"/>
              <a:t>magna</a:t>
            </a:r>
            <a:r>
              <a:rPr lang="hu-HU" sz="1800" dirty="0" smtClean="0"/>
              <a:t> </a:t>
            </a:r>
            <a:r>
              <a:rPr lang="hu-HU" sz="1800" dirty="0" err="1" smtClean="0"/>
              <a:t>aliqua</a:t>
            </a:r>
            <a:r>
              <a:rPr lang="hu-HU" sz="1800" dirty="0" smtClean="0"/>
              <a:t>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169020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gy objekt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199" y="1177047"/>
            <a:ext cx="8229601" cy="4708187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  <a:lvl2pPr>
              <a:defRPr sz="2400" b="1">
                <a:solidFill>
                  <a:schemeClr val="bg2"/>
                </a:solidFill>
              </a:defRPr>
            </a:lvl2pPr>
            <a:lvl3pPr>
              <a:defRPr sz="2000" b="1">
                <a:solidFill>
                  <a:schemeClr val="bg2"/>
                </a:solidFill>
              </a:defRPr>
            </a:lvl3pPr>
            <a:lvl4pPr>
              <a:defRPr sz="1800" b="1">
                <a:solidFill>
                  <a:schemeClr val="bg2"/>
                </a:solidFill>
              </a:defRPr>
            </a:lvl4pPr>
            <a:lvl5pPr>
              <a:defRPr sz="1800" b="1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ím 1"/>
          <p:cNvSpPr>
            <a:spLocks noGrp="1"/>
          </p:cNvSpPr>
          <p:nvPr>
            <p:ph type="title" hasCustomPrompt="1"/>
          </p:nvPr>
        </p:nvSpPr>
        <p:spPr>
          <a:xfrm>
            <a:off x="457200" y="362190"/>
            <a:ext cx="8229600" cy="28800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defRPr sz="2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cxnSp>
        <p:nvCxnSpPr>
          <p:cNvPr id="5" name="Egyenes összekötő 4"/>
          <p:cNvCxnSpPr/>
          <p:nvPr/>
        </p:nvCxnSpPr>
        <p:spPr>
          <a:xfrm>
            <a:off x="457200" y="749027"/>
            <a:ext cx="86868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294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Üres ala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 hasCustomPrompt="1"/>
          </p:nvPr>
        </p:nvSpPr>
        <p:spPr>
          <a:xfrm>
            <a:off x="457200" y="362190"/>
            <a:ext cx="8229600" cy="28800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defRPr sz="2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cxnSp>
        <p:nvCxnSpPr>
          <p:cNvPr id="5" name="Egyenes összekötő 4"/>
          <p:cNvCxnSpPr/>
          <p:nvPr/>
        </p:nvCxnSpPr>
        <p:spPr>
          <a:xfrm>
            <a:off x="457200" y="749027"/>
            <a:ext cx="86868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653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artalomrész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lIns="0"/>
          <a:lstStyle>
            <a:lvl1pPr>
              <a:defRPr sz="2000" b="1">
                <a:solidFill>
                  <a:schemeClr val="bg2"/>
                </a:solidFill>
              </a:defRPr>
            </a:lvl1pPr>
            <a:lvl2pPr>
              <a:defRPr sz="2400" b="1">
                <a:solidFill>
                  <a:schemeClr val="bg2"/>
                </a:solidFill>
              </a:defRPr>
            </a:lvl2pPr>
            <a:lvl3pPr>
              <a:defRPr sz="2000" b="1">
                <a:solidFill>
                  <a:schemeClr val="bg2"/>
                </a:solidFill>
              </a:defRPr>
            </a:lvl3pPr>
            <a:lvl4pPr>
              <a:defRPr sz="1800" b="1">
                <a:solidFill>
                  <a:schemeClr val="bg2"/>
                </a:solidFill>
              </a:defRPr>
            </a:lvl4pPr>
            <a:lvl5pPr>
              <a:defRPr sz="1800" b="1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 smtClean="0"/>
              <a:t>MINTASZÖVEG CÍM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2"/>
                </a:solidFill>
              </a:defRPr>
            </a:lvl1pPr>
            <a:lvl2pPr>
              <a:defRPr sz="2400" b="1">
                <a:solidFill>
                  <a:schemeClr val="bg2"/>
                </a:solidFill>
              </a:defRPr>
            </a:lvl2pPr>
            <a:lvl3pPr>
              <a:defRPr sz="2000" b="1">
                <a:solidFill>
                  <a:schemeClr val="bg2"/>
                </a:solidFill>
              </a:defRPr>
            </a:lvl3pPr>
            <a:lvl4pPr>
              <a:defRPr sz="1800" b="1">
                <a:solidFill>
                  <a:schemeClr val="bg2"/>
                </a:solidFill>
              </a:defRPr>
            </a:lvl4pPr>
            <a:lvl5pPr>
              <a:defRPr sz="1800" b="1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 smtClean="0"/>
              <a:t>MINTASZÖVEG CÍM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8" name="Cím 1"/>
          <p:cNvSpPr>
            <a:spLocks noGrp="1"/>
          </p:cNvSpPr>
          <p:nvPr>
            <p:ph type="title" hasCustomPrompt="1"/>
          </p:nvPr>
        </p:nvSpPr>
        <p:spPr>
          <a:xfrm>
            <a:off x="457200" y="362190"/>
            <a:ext cx="8229600" cy="28800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defRPr sz="2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cxnSp>
        <p:nvCxnSpPr>
          <p:cNvPr id="9" name="Egyenes összekötő 8"/>
          <p:cNvCxnSpPr/>
          <p:nvPr/>
        </p:nvCxnSpPr>
        <p:spPr>
          <a:xfrm>
            <a:off x="457200" y="749027"/>
            <a:ext cx="86868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1540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335604"/>
          </a:xfrm>
          <a:prstGeom prst="rect">
            <a:avLst/>
          </a:prstGeom>
        </p:spPr>
        <p:txBody>
          <a:bodyPr lIns="0" anchor="b"/>
          <a:lstStyle>
            <a:lvl1pPr algn="l"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136204"/>
            <a:ext cx="5486400" cy="804862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20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z="1800" dirty="0" smtClean="0"/>
              <a:t>"</a:t>
            </a:r>
            <a:r>
              <a:rPr lang="hu-HU" sz="1800" dirty="0" err="1" smtClean="0"/>
              <a:t>Lorem</a:t>
            </a:r>
            <a:r>
              <a:rPr lang="hu-HU" sz="1800" dirty="0" smtClean="0"/>
              <a:t> </a:t>
            </a:r>
            <a:r>
              <a:rPr lang="hu-HU" sz="1800" dirty="0" err="1" smtClean="0"/>
              <a:t>ipsum</a:t>
            </a:r>
            <a:r>
              <a:rPr lang="hu-HU" sz="1800" dirty="0" smtClean="0"/>
              <a:t> </a:t>
            </a:r>
            <a:r>
              <a:rPr lang="hu-HU" sz="1800" dirty="0" err="1" smtClean="0"/>
              <a:t>dolor</a:t>
            </a:r>
            <a:r>
              <a:rPr lang="hu-HU" sz="1800" dirty="0" smtClean="0"/>
              <a:t> </a:t>
            </a:r>
            <a:r>
              <a:rPr lang="hu-HU" sz="1800" dirty="0" err="1" smtClean="0"/>
              <a:t>sit</a:t>
            </a:r>
            <a:r>
              <a:rPr lang="hu-HU" sz="1800" dirty="0" smtClean="0"/>
              <a:t> </a:t>
            </a:r>
            <a:r>
              <a:rPr lang="hu-HU" sz="1800" dirty="0" err="1" smtClean="0"/>
              <a:t>amet</a:t>
            </a:r>
            <a:r>
              <a:rPr lang="hu-HU" sz="1800" dirty="0" smtClean="0"/>
              <a:t>, </a:t>
            </a:r>
            <a:r>
              <a:rPr lang="hu-HU" sz="1800" dirty="0" err="1" smtClean="0"/>
              <a:t>consectetur</a:t>
            </a:r>
            <a:r>
              <a:rPr lang="hu-HU" sz="1800" dirty="0" smtClean="0"/>
              <a:t> </a:t>
            </a:r>
            <a:r>
              <a:rPr lang="hu-HU" sz="1800" dirty="0" err="1" smtClean="0"/>
              <a:t>adipiscing</a:t>
            </a:r>
            <a:r>
              <a:rPr lang="hu-HU" sz="1800" dirty="0" smtClean="0"/>
              <a:t> elit, </a:t>
            </a:r>
            <a:r>
              <a:rPr lang="hu-HU" sz="1800" dirty="0" err="1" smtClean="0"/>
              <a:t>sed</a:t>
            </a:r>
            <a:r>
              <a:rPr lang="hu-HU" sz="1800" dirty="0" smtClean="0"/>
              <a:t> </a:t>
            </a:r>
            <a:r>
              <a:rPr lang="hu-HU" sz="1800" dirty="0" err="1" smtClean="0"/>
              <a:t>do</a:t>
            </a:r>
            <a:r>
              <a:rPr lang="hu-HU" sz="1800" dirty="0" smtClean="0"/>
              <a:t> </a:t>
            </a:r>
            <a:r>
              <a:rPr lang="hu-HU" sz="1800" dirty="0" err="1" smtClean="0"/>
              <a:t>eiusmod</a:t>
            </a:r>
            <a:r>
              <a:rPr lang="hu-HU" sz="1800" dirty="0" smtClean="0"/>
              <a:t> </a:t>
            </a:r>
            <a:r>
              <a:rPr lang="hu-HU" sz="1800" dirty="0" err="1" smtClean="0"/>
              <a:t>tempor</a:t>
            </a:r>
            <a:r>
              <a:rPr lang="hu-HU" sz="1800" dirty="0" smtClean="0"/>
              <a:t> </a:t>
            </a:r>
            <a:r>
              <a:rPr lang="hu-HU" sz="1800" dirty="0" err="1" smtClean="0"/>
              <a:t>incididunt</a:t>
            </a:r>
            <a:r>
              <a:rPr lang="hu-HU" sz="1800" dirty="0" smtClean="0"/>
              <a:t> </a:t>
            </a:r>
            <a:r>
              <a:rPr lang="hu-HU" sz="1800" dirty="0" err="1" smtClean="0"/>
              <a:t>ut</a:t>
            </a:r>
            <a:r>
              <a:rPr lang="hu-HU" sz="1800" dirty="0" smtClean="0"/>
              <a:t> </a:t>
            </a:r>
            <a:r>
              <a:rPr lang="hu-HU" sz="1800" dirty="0" err="1" smtClean="0"/>
              <a:t>labore</a:t>
            </a:r>
            <a:r>
              <a:rPr lang="hu-HU" sz="1800" dirty="0" smtClean="0"/>
              <a:t> et </a:t>
            </a:r>
            <a:r>
              <a:rPr lang="hu-HU" sz="1800" dirty="0" err="1" smtClean="0"/>
              <a:t>dolore</a:t>
            </a:r>
            <a:r>
              <a:rPr lang="hu-HU" sz="1800" dirty="0" smtClean="0"/>
              <a:t> </a:t>
            </a:r>
            <a:r>
              <a:rPr lang="hu-HU" sz="1800" dirty="0" err="1" smtClean="0"/>
              <a:t>magna</a:t>
            </a:r>
            <a:r>
              <a:rPr lang="hu-HU" sz="1800" dirty="0" smtClean="0"/>
              <a:t> </a:t>
            </a:r>
            <a:r>
              <a:rPr lang="hu-HU" sz="1800" dirty="0" err="1" smtClean="0"/>
              <a:t>aliqua</a:t>
            </a:r>
            <a:r>
              <a:rPr lang="hu-HU" sz="1800" dirty="0" smtClean="0"/>
              <a:t>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262426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6B253-0C63-4A05-BDEB-905D2AE7BB6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5085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fejező 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404472" y="2812203"/>
            <a:ext cx="6624000" cy="61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4000" b="1" cap="none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u-HU" sz="3600" b="1" dirty="0" smtClean="0">
                <a:solidFill>
                  <a:schemeClr val="bg2"/>
                </a:solidFill>
                <a:latin typeface="Futura Std Medium" pitchFamily="34" charset="0"/>
              </a:rPr>
              <a:t>Köszönöm a figyelmüket!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57589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04025" y="6029325"/>
            <a:ext cx="2133600" cy="2794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16928-C9A7-4F08-928A-02A86AA6A80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682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71A7B-995E-4DBA-A288-B5027573C1CB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36388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250825" y="765175"/>
            <a:ext cx="4244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765175"/>
            <a:ext cx="4244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D6BE7-57C1-4A8B-B94A-0A62830C436B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089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B58D1-16BF-4DBE-A3F5-883E8E9C322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74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7A879-C37A-4C55-A682-86609461DAD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6527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16928-C9A7-4F08-928A-02A86AA6A80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303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5B1C3-141F-4B5D-ADB0-C0CBC5274B4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543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F7C61-DD90-40D7-8A66-67350F919CEB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377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15888"/>
            <a:ext cx="79930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6423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smtClean="0"/>
              <a:t>Mintaszöveg szerkesztése</a:t>
            </a:r>
          </a:p>
          <a:p>
            <a:pPr lvl="1"/>
            <a:r>
              <a:rPr lang="hu-HU" altLang="hu-HU" smtClean="0"/>
              <a:t>Második szint</a:t>
            </a:r>
          </a:p>
          <a:p>
            <a:pPr lvl="2"/>
            <a:r>
              <a:rPr lang="hu-HU" altLang="hu-HU" smtClean="0"/>
              <a:t>Harmadik szint</a:t>
            </a:r>
          </a:p>
          <a:p>
            <a:pPr lvl="3"/>
            <a:r>
              <a:rPr lang="hu-HU" altLang="hu-HU" smtClean="0"/>
              <a:t>Negyedik szint</a:t>
            </a:r>
          </a:p>
          <a:p>
            <a:pPr lvl="4"/>
            <a:r>
              <a:rPr lang="hu-HU" altLang="hu-HU" smtClean="0"/>
              <a:t>Ötödik szint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029325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299"/>
                </a:solidFill>
              </a:defRPr>
            </a:lvl1pPr>
          </a:lstStyle>
          <a:p>
            <a:pPr>
              <a:defRPr/>
            </a:pPr>
            <a:fld id="{546E1FD8-B232-4083-BDE4-2A19B9902E9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8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42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42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42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42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56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7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2.png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3356992"/>
            <a:ext cx="6892925" cy="458788"/>
          </a:xfrm>
        </p:spPr>
        <p:txBody>
          <a:bodyPr>
            <a:normAutofit fontScale="90000"/>
          </a:bodyPr>
          <a:lstStyle/>
          <a:p>
            <a:r>
              <a:rPr lang="hu-HU" altLang="hu-HU" sz="3100" dirty="0" smtClean="0"/>
              <a:t>9. Előadás:</a:t>
            </a:r>
            <a:br>
              <a:rPr lang="hu-HU" altLang="hu-HU" sz="3100" dirty="0" smtClean="0"/>
            </a:br>
            <a:r>
              <a:rPr lang="hu-HU" sz="2800" dirty="0" smtClean="0"/>
              <a:t>Pénzügyi elemzés</a:t>
            </a:r>
            <a:endParaRPr lang="hu-HU" sz="2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3212" y="2708920"/>
            <a:ext cx="5603132" cy="335604"/>
          </a:xfrm>
        </p:spPr>
        <p:txBody>
          <a:bodyPr/>
          <a:lstStyle/>
          <a:p>
            <a:r>
              <a:rPr lang="hu-HU" altLang="hu-HU" sz="2800" dirty="0"/>
              <a:t>Vállalati pénzügy</a:t>
            </a:r>
            <a:endParaRPr lang="hu-HU" alt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1799257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2.77778E-7 -2.96296E-6 L -2.77778E-7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742" y="81529"/>
            <a:ext cx="8388423" cy="549275"/>
          </a:xfrm>
        </p:spPr>
        <p:txBody>
          <a:bodyPr>
            <a:normAutofit fontScale="90000"/>
          </a:bodyPr>
          <a:lstStyle/>
          <a:p>
            <a:r>
              <a:rPr lang="hu-HU" sz="2750" b="1" i="1" dirty="0"/>
              <a:t>Adósság ráta </a:t>
            </a:r>
            <a:r>
              <a:rPr lang="hu-HU" sz="2750" b="1" i="1" dirty="0" smtClean="0"/>
              <a:t/>
            </a:r>
            <a:br>
              <a:rPr lang="hu-HU" sz="2750" b="1" i="1" dirty="0" smtClean="0"/>
            </a:br>
            <a:r>
              <a:rPr lang="hu-HU" sz="2750" b="1" i="1" dirty="0" smtClean="0"/>
              <a:t>(</a:t>
            </a:r>
            <a:r>
              <a:rPr lang="hu-HU" sz="2750" b="1" i="1" dirty="0"/>
              <a:t>Hitelarány, Idegen források </a:t>
            </a:r>
            <a:r>
              <a:rPr lang="hu-HU" sz="2750" b="1" i="1" dirty="0" smtClean="0"/>
              <a:t>aránya)</a:t>
            </a:r>
            <a:endParaRPr lang="hu-HU" sz="275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62779" y="5229200"/>
            <a:ext cx="8642350" cy="28750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200" dirty="0" smtClean="0"/>
              <a:t>Tőkeerős cég, mivel nincsenek hosszú lejáratú kötelezettségei és több, mint 80%-ban saját tőkére alapozza a működését.</a:t>
            </a:r>
            <a:endParaRPr lang="hu-HU" sz="2200" dirty="0">
              <a:latin typeface="+mj-lt"/>
            </a:endParaRPr>
          </a:p>
          <a:p>
            <a:endParaRPr lang="hu-HU" sz="2200" dirty="0" smtClean="0"/>
          </a:p>
          <a:p>
            <a:endParaRPr lang="hu-HU" sz="2200" dirty="0" smtClean="0"/>
          </a:p>
          <a:p>
            <a:endParaRPr lang="hu-HU" sz="2200" dirty="0" smtClean="0"/>
          </a:p>
          <a:p>
            <a:pPr lvl="8">
              <a:buNone/>
            </a:pPr>
            <a:r>
              <a:rPr lang="hu-HU" sz="2200" dirty="0" smtClean="0"/>
              <a:t>			</a:t>
            </a:r>
          </a:p>
          <a:p>
            <a:pPr lvl="8">
              <a:buNone/>
            </a:pPr>
            <a:endParaRPr lang="hu-HU" sz="2200" dirty="0" smtClean="0"/>
          </a:p>
          <a:p>
            <a:pPr lvl="8">
              <a:buNone/>
            </a:pPr>
            <a:endParaRPr lang="hu-HU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029325"/>
            <a:ext cx="2133600" cy="2794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456B253-0C63-4A05-BDEB-905D2AE7BB66}" type="slidenum">
              <a:rPr lang="hu-HU" smtClean="0">
                <a:latin typeface="+mj-lt"/>
              </a:rPr>
              <a:pPr algn="r">
                <a:defRPr/>
              </a:pPr>
              <a:t>10</a:t>
            </a:fld>
            <a:endParaRPr lang="hu-HU" dirty="0">
              <a:latin typeface="+mj-lt"/>
            </a:endParaRPr>
          </a:p>
        </p:txBody>
      </p:sp>
      <p:sp>
        <p:nvSpPr>
          <p:cNvPr id="111620" name="AutoShape 4" descr="data:image/jpeg;base64,/9j/4AAQSkZJRgABAQAAAQABAAD/2wCEAAkGBxISEBUPEBIWFRUVFRcZFxgWFhUXHhcXFxYZFxgYHhcYHSgiGB0lGxsWIjEhJSkrLi4uGB8zODMtNygtLisBCgoKDg0OGxAQGi0lICUtLS0rKystLS0tLS0tLS0tLS0tLS0tLS0tLS0tLS0tLS0tLS0tLS0tLS0tLS0tLS0tLf/AABEIALAAsAMBEQACEQEDEQH/xAAcAAEAAgIDAQAAAAAAAAAAAAAABQcBBgIDBAj/xABDEAABAwIDBAcFBQUGBwAAAAABAAIDBBEGEiEFMUFRByJhcYGRoRMyUrHBFEJicoIjkrLR8BUzQ1Oz4RYXNWODk6L/xAAaAQEAAgMBAAAAAAAAAAAAAAAAAQQCAwUG/8QALhEAAgICAQMCBAYCAwAAAAAAAAECAwQREgUhMUFREyJhsRQyQoGR8HHBM1Kh/9oADAMBAAIRAxEAPwC8UAQBAEAQBAEBglAeetrooW55pGsbze4N+aEOSXlmsVvSRs6M2EpkP/bY53ruUlaWXUvU4bF6RaaqqGU0UUoc8mznBgGgJ1s6/BCK8uFkuKRuQUFsygCAIAgCAIAgCAIAgCAIAgCAIAgPNXV0cMbpZnhjGi5c42AQxclFbZVeJulJ7yY6FuRv+a8XcfytOjfG57Ap0c27OfiCK8rKuSZ5kme6R5+88kn13KShOyUnts6UMNmzdG3/AFSn73fwOUMtYf8Ayov8KDuGUBwfIACSQAN5OlkHgiHYsoQ7KauG/wCcfPchq+ND3JaKZrmhzHBwO4ggg+IQ2J7XY5hCTKAIAgCAIAgCAIAgCAj9tbWipYXTzuysb5k8GgcSUMJzUI7ZQuK8UTV8ueTqsaepGDcN7T8Tu1ZaOHfkStf0INCvsISCg0bJ0bPH9qU+o3u/gcoLWGtWo+gQoO4cZHgAkmwAuTyAQhvXdlBY1xdJXSkAltO0nIz4hwe4cSd9juWRxcnJdktLwayhU2TmE8TTUEofGS6Mke0ivo4cSOTrcVBYoyJVvfofQdHUtljbKw3a9oc08wRcKDup7W0d6EhAEAQBAEAQBAEBxe4AXOgCAoLH2JzXVHUJ9hESIxz4GTvPDs71kcTKvdkteiNYQqBAblhTo9qKsCWQ+wiOoJbdzx+FvAdp8kLtOFKfeXYs3ZOBKCAC0AkcPvS9c+ug8AsdnRhjVw9DYIaZjPcY1v5WgfJNm9RSO5RskhsYF32Cpyb/AGL/AOHX0Umu38jPnNZHnQhAQlF/dGxd/ZlPm+E2/LmNlid/G/4kbQhvCAIAgCAIAgCAwUBo/Sxtw09GIGGz6glvcwWzn1A8VKKeZbwhpepSSk4oQFkdGOCxLauqmgsB/ZMI0cR988xyHHeoOnh42/nkW2TYXKh9jpGsbUxlGw5YW+0PO9m+e8rl39ThB6gt/Y1SuS7IhJMZVJOmQdmW/wAyqL6pc/CSNXx5HopcbSg/tI2vH4btP1C2Q6tP9UdmSvfqjaNm7WhqmFrTe4s5jtDY6HTiF1sfKruW4/wblJTRRmMcMSUExaQTC4n2UnAjg0ng4Dz3q0ji5FEq5fQgUKpLYaw/NXTCGEaC2d9riMcz28hxRlimmVj0j6H2fRthiZDGLNY0Nb3AWWJ3Yx4rSPShkEAQBAEAQBAEBgoCi+lbaHtdouZfSFjWDvPWd8x5LJHGzZ7s17GnIUSTwzsg1dVHTDQPd1iODBq4+WnijN9FfxJpH0bDE1jQxgAa0AADcANAFid9LS0aPjLbhe800ZsxujyPvO5dwXB6jluT+HB9l5K9tnojVwuSVzKAwhJ2QTOjcHsOVzdxCyhOUJcovuE9eCydj10dZT3e1p+7IwgEX7jwO9epxMhXw5evqXYtTieR2BtnF2b7Kzu1t5XsrRr/AA9XsTlHRxxMEcTGsaNzWgAeQUG5JLwehCQgCAIAgCAIAgCAwUB81YiqDJWVEh4zSeWYgegCyPPXvc2/qR6GksXoVpA6pnmP+HGxo75HG/oxQzpdPj3bLV2rU+yhkl4taSO+2nqtN0+FcpeyOpJ6WypR2+PevINt92UGZQgIAgMIDY8CVRbUmPhI0+bdR6XXT6VZq1w9zdQ9PRYa9CWwgCAIAgCAIAgCAIAgCA+YtqNtPKDwlkH/ANlZHnbfzs8yGotDoQeM1W3jaE/6gUM6nTv1Fg4nbekmA+D5aqpmR5USS9joWd4sq4LyuyiZQBAEBhATWDmXrI7cA4+ivdOTd6NtPeRZS9MXCi5+kfaGd2WVuXM63Ubuubeik48s2xNpHX/zG2l/nN/9bU0Y/jbTfuizEFTWCoNS8OyGMNs0NtcPLt2/cEZexLpWJuRviguBAEAQBAEAQGCgPnbG9J7LaNSznKXDuf1vqVKOBlR42Mg1JXN06JtpCLaHsybCZhZ+odZvyPmoZfwZ6nr3LtljDmlpFwQQe46FYSipLTOwVNtCidBK6F29ptfmOB8QvJXVOqbiyhJcXo6FqICEBAYQG54B2eRnqXDf1WdwPWPnYeBXb6VRpOx+vgs0R7bJzFe0hTUc053tYcv5iLN9SF2UbLp8INnze0cFkedZlAi5+hmjy0T5T/iykjuaA355lDOzgx1Xs39QXQgCAIAgCAIDBQFQ9M+y8s0VWBpI0xuPJzdW+bSf3VKOX1CHdSK4UnNOcMrmOa9hLXNIc0jgQbg+aExk09o+h8JYgZXUzZ22Dt0jfheN47uI7Fjo79NqsjtDEewW1LQQcsjfddz/AAnsVLMxFevZmU6+RXldRyQuyStLTwvuPceK87bTOp6mipKLj5OhajEEoST2wcMyTkPkBZH26F3YOXeuji9Pnb3l2X/pthU35LDiiDGhrQA0CwA4AL0UYqK0i0VD0t4lE0ooojdkRvIR96TcG/p18T2LI5ebcm+C9CvFJzTIBOgFyTYAcSdwRmSW3o+kcNbM+zUsVPxYwA9rt7vW6g9DVHjBIlFBsCAIAgCAIAgCAh8VbEbWUslOdC4XYfheNWnzUmq2vnDifOlRC6N7o5Glr2ktcDwI0IUnn5RcXpnBCCXwxiGahm9tDqCAHsJsHtHA8jvseF0N9F7qe0XphrE1PWx5oHdYDrRu0czvHLtGixaO1VdGxdiVmha8ZXtDhyIB+axlBSWmbXp+SMfhmlJv7EDuJH1VZ4NDe+Jg64v0PRSbFp4jdkTQedrnzK2QxqoeIolRij3OdbU8Fu0ZFa456RmtDqahdmebh0wOjexnxO7dw7Vkc/Iy0vlh5KmUnJb35CEG8dFOH/tFV9peP2dOQR+KQ+6PDefBQy/hU8pcn4RdoCg7BlAEAQBAEAQBAEBgoCt+lDBxmBrqZt5Gj9qwDV7RucPxD1HcpKGXj8vnj5KhBUnIZlAdkEzmOD43Frhuc0kEeIQmMnF7RueyulCtiAbKGTjm7qu/eb/JRouwz5rs+5OxdMDbdajcD+GUH5sCaN66hH1R56vpekP91SNb2vkLvRrR800Yy6h7RNP29iyrrOrPL1PgYMrfEDf43UlSzJnZ5ZBoV9hASWHtiS1k4p4RqdXOO5jeLj/LihtpqdktI+g9h7JjpYGU8Qs1g38XHi49pKxO9CChHiiRQzCAIAgCAIAgCAIAgMEICt8ddHQmJqaIBshuXxbg882n7ruzcezjJQycRS+aHkqWohcx5jkaWuabOa4WIPaCpOTKLi9M4IYhAEAQBAEBO4WwrUVz7RDLGPelcOqOwfEeweijZZpxp2MvHDWH4aKEQwjfYvefee7mT9OCg7NVUa1qJLobTKAIAgCAIAgCAIAgCAIDBQEPt7DVNWNtURgkbnjRze5w+SGqymNi1JFcbY6J5mkupZmyN4NkGRw/UNHeinZQngP9DNTrsKV0Pv0stubW5x5tup2VJY1sfQi30kg0Mbx3scPmE2a/hz9jup9lVDzaOCV3dG8/RAqZv0J7ZvR5tCbfEIhzkcB6C5QsQw7JPv2N62B0W08RD6p5nd8NsrB4Xu7xPgoLteFCL3Lub7DC1jQxjQ1oFgAAAByAG5QXUklpHahIQBAEAQBAEAQBAEAQBAEAQBALIDFkAQBALIAgMoAgCAIAgCAIAgCAIAgCAwgCAygCAIDBQEL/AMSRGcUzQ5z8xabDQEb9Sqaza3b8Jd2a/iLeiaBVs2GVICAIAgCAIAgPNXVjYozK82a3fpda7LFXFyfhEN6PLsbbLKnMYw4BhAu4WuTrp/XFasfJjftx9CIzUvBJqyZGLoACgF0AugNB6TsVz0Zhipi0OkD3OJbms0ZQ2191yXeSkpZd8qta9Tr6KKupqRUVVTM+TVsbA46CwLnkNGnFo8EIw5TmnKTLCuoLwugF0BxlkABcdwBJ8NVEnpbI2aDgiMy1b5j91pd4vOn1XA6YviXym/7sr1d5bLAXoCyLoBdQBdSBdQBdSBdQBdAa1jyfLTBnF7wPAan5Lm9Unqnj7s1XP5TvwVTZKRp4vJd9B6BbOn18aF9e5NK1Enrq+bDXcbYoZQQCQjNI8kRsva5A1J/CNL945qTRfeqo7Klpqvae1JixksjiBchrzGxgO69v9yhzFK656TOFVU7S2ZOI3zPa6wcAXmRjm9ztCEIlK6iXdlqbLxFJWbLfUwR/t8jmZGndKBbQnhqCEOlC12Vco+SlNtGo9qY6t73SR9U53Zi3ja9zzUnHt58tTNswRsPaRkpyDLHSueJCWvs0t97cDfrWA3cULePVamvY9HSbiWpZXOghnfGxjGAtYcvWIuTca8QoJy75Rs0mQ+zIdrTUzjAZzEXFznB5DnmwBs4nM4ADcNENUFfKHbwePDmL6mklEglfJHfrxuc5wc3jbNuPahhTkThLyXbiOsDaJ8jTo9gDT+e1vQqpmz4UyZ2py1HZqeG6Cqex3sHCNjiLvO85dLC2ttSuPhVXyg3W9J+porjNrsc68VtE5r3TF4JsDcuaTyIduWVv4nFak5bQlzh32bpsvaDZoGz+6CLnsI369i7NFysrVhYjLa2a1XYpllk9jRMvyda5PaBuA7SudZ1CyyfChbNTtbeomJqHaIY6V9SGhrS4i/AC/BqiVWWouTnojVmt7OzBFZPK+R0sjnNa1oAPNxJ+Q9VPTLbbXJyltdiaZN72eLbm16g1joYXus1wAY3S5ABIuNVpycm53uFb/YxnOXLSPVV7L2jIDI6YA78jXFvhoLeq3WY+XP5nL9kZOM2YwXtmV8hglcXDKS0neCN4vx3+ix6blTnJ1zeyKptvTOnpBmzSxRDeGk+LyAPl6rDq0tzjBen+yL33SJXbW2G0cLKeOxlyAAfDpa5+gVvJyljVqEfza8Gyc1FaXk7cN0VTb2tTK8kjSM8O13b2LLDqu1ytl+xNal6sq7parTJtEx8ImNaO89Z3zHkuijlZ8m7NG89EezxHs8S260z3OJ7G9Vo8h6lQy7hQ4179zUumeoDqyKMb2Q6/rdcegUlXPe5JGw9DbMlDNI7RpmcfBrGgn+uSM34K1W2yqquZ1VUuePenlNu+R3VHqEOa3zn/AJZ9J0kAjjbG3cxoaO5osFB6CK0kj5yxRXe2rKifg6V9vytOVvoApOBfLnY2X7hqkFPRQRO0yRNzE6WNru9bodyqPCCR87bQmEkskjBo+R7mjsc4lo9UODN8pvXuXRi95ipKamO8Nbm/8bAPmfRcfq89QjD3f2Oza9QSNkw5TezpYm8coJ73a/VXcSHGiK+hugtRRF49mAp2sO9zxb9OpP8AXNVuqTSp4v18GF7+XRETzui2VGzcZnH90kk/TzVSU3VhRXv9jBvjWTmCdnhlOJbdaXUn8I90fM+Ku9OpUKVL1ZspjqOzuxjPkpH/AIrN8zr6LPqE+FEvr2JteoM8+B4MlLnP33Oce4afRYdNhxp2/V7MaVqOyDwiPbVzpjwzv/eNh81QwF8XIdj/AM/yYV95tm9VUoYxzzua0nyF13JvjFy9iw3pbNI6Pos00kh+6wDxeb/Qri9KjyslL6fcr0Lu2efaOefaLhHbM13VvqLxj+YWq3ldlNQ8r/RD+aw7sFFj6l7prulIzNLuf3tPi3LZ05xndJ2fmJpacnvyb+F3iyUn0ubKdHW/aLfs5mizuAe0WLTyNrEeKyRyM6DU+XuSGEOkWGlo2080Ty6MENyWIeCbi5PulDZRmRjDjJd0aZVz1G0awuDM0sztGt3NA0AvwaBbVSVJOV89lzP2SaPY8lNF1nMp5LkD3nFpLjbvuoOtw4VcV7FH7ErhBURVGXOI3tdlva9u3ghxap8JpsurZ+MhUUNTWNidGyJrg0ucCXODL7husSBvQ7Mb1OtzS0UZSFrXsMgLmhzS4DeWggkC/MXQ4sWuWzd8W9JMlVE6CGP2MbhZ5LrucOWgs0eaFy7Mc1xgjt6NcGvmlZWTsLYWEOYHCxkcNxt8I3346IycTGbfOXg2PG04fVhjj1WNa09lzd3ovO9SmpXqLfZFy5rn3J2oxlTMb1A51hoLZfU7lel1OmK+Xv8AQ2/GiQkFHPtGb2soLIhx1sG/C2+8nmqSqtzbOU+0V/dGtKVj7+Cbxps4upmmNv8AdG9h8NrG3dorvUqedW4rx9jO2G49jw4axREyFsMxIyaNIFwRw3bitGHn1xrULO2jGu1a0yPxZt9lQGsjByNJJcdMxtbQdmqr9QzI3JKHj3MbbFLSRslS77Ps23EQgfqcLfMrpzfwcTt/1Nz+WBH9HlPZssnMtaP0gk/NVekQ1GU/2MKF22SuMqjJSP5us0eJ19Lq5n2cKH9e38mdr1Ej8FNEVJJOeLnO8GC381W6auFDm/7owqWotkbgKMvqJJXbwzX8z3f7FVulLnbKf0+5jStts6sU0zqWrbUR6ZznbyzD3h43Hmsc6H4e9Wx9SLFxlyRvWz6tssbZW7nC/dzC7tc1OKkiyntbOVXSslYY5WNe072uAIPgVsDSa0zXH9Huzib/AGe3YHPA8roaPwtXsTOydi09MC2nibHfflGp7zvKG2FcYflR77IZI1yrwLs+Rxe6maCTc5SWgnuabKTS8etvbRAdJTIqLZYpadgY2WQNDR++4+nqiNGVxrq4x9TSejTYsdVWlkzA+NkbnOad17gN+aMp4danP5i36PClDEc0dLECNxygn1UHVjTWvCJpDaeGbY9O9xe+Fhcd5I1K0Sx6pPbijFxT9DMWyoG6thYD+UKVRWvEV/A4r2PaAtyMhZRoEdLsOmc7M6FhPd/JaJY1Te3FGPBP0Oc2yIH2zRMOUWGg0HJS6K35iieKO+ppGSNySNDm8j2blnKEZrjJbQaT8maSkZE3LG0NF72GmqmFcYLUVolJLwYrKKOUBsrA4A3AIvrzUWVxmtSWyGk/JhtFGI/YhgDCCMttLHfoirio8Uuw0caOgiiv7JjWZt+UWvbd9VFdUIflWgkl4OVXRRygCVgeAbgEXsVM642dpLYaT8nKlpWRtyRtDW8gLalTCEYLUewS0d6zJCAIAgMFAaP0iYTqa98PsXxtZG1/vlwOZxbwA5NHmVJUyqJWtaZy6O8HS0DpnzOY4yBgbkvoG5ib3HEkeSDGx3VvbN3UFsIAgCAIAgCAIAgCAIAgCAIAgP/Z"/>
          <p:cNvSpPr>
            <a:spLocks noChangeAspect="1" noChangeArrowheads="1"/>
          </p:cNvSpPr>
          <p:nvPr/>
        </p:nvSpPr>
        <p:spPr bwMode="auto">
          <a:xfrm>
            <a:off x="155575" y="-1004888"/>
            <a:ext cx="2095500" cy="20955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11622" name="AutoShape 6" descr="data:image/jpeg;base64,/9j/4AAQSkZJRgABAQAAAQABAAD/2wCEAAkGBxISEBUPEBIWFRUVFRcZFxgWFhUXHhcXFxYZFxgYHhcYHSgiGB0lGxsWIjEhJSkrLi4uGB8zODMtNygtLisBCgoKDg0OGxAQGi0lICUtLS0rKystLS0tLS0tLS0tLS0tLS0tLS0tLS0tLS0tLS0tLS0tLS0tLS0tLS0tLS0tLf/AABEIALAAsAMBEQACEQEDEQH/xAAcAAEAAgIDAQAAAAAAAAAAAAAABQcBBgIDBAj/xABDEAABAwIDBAcFBQUGBwAAAAABAAIDBBEGEiEFMUFRByJhcYGRoRMyUrHBFEJicoIjkrLR8BUzQ1Oz4RYXNWODk6L/xAAaAQEAAgMBAAAAAAAAAAAAAAAAAQQCAwUG/8QALhEAAgICAQMCBAYCAwAAAAAAAAECAwQREgUhMUFREyJhsRQyQoGR8HHBM1Kh/9oADAMBAAIRAxEAPwC8UAQBAEAQBAEBglAeetrooW55pGsbze4N+aEOSXlmsVvSRs6M2EpkP/bY53ruUlaWXUvU4bF6RaaqqGU0UUoc8mznBgGgJ1s6/BCK8uFkuKRuQUFsygCAIAgCAIAgCAIAgCAIAgCAIAgPNXV0cMbpZnhjGi5c42AQxclFbZVeJulJ7yY6FuRv+a8XcfytOjfG57Ap0c27OfiCK8rKuSZ5kme6R5+88kn13KShOyUnts6UMNmzdG3/AFSn73fwOUMtYf8Ayov8KDuGUBwfIACSQAN5OlkHgiHYsoQ7KauG/wCcfPchq+ND3JaKZrmhzHBwO4ggg+IQ2J7XY5hCTKAIAgCAIAgCAIAgCAj9tbWipYXTzuysb5k8GgcSUMJzUI7ZQuK8UTV8ueTqsaepGDcN7T8Tu1ZaOHfkStf0INCvsISCg0bJ0bPH9qU+o3u/gcoLWGtWo+gQoO4cZHgAkmwAuTyAQhvXdlBY1xdJXSkAltO0nIz4hwe4cSd9juWRxcnJdktLwayhU2TmE8TTUEofGS6Mke0ivo4cSOTrcVBYoyJVvfofQdHUtljbKw3a9oc08wRcKDup7W0d6EhAEAQBAEAQBAEBxe4AXOgCAoLH2JzXVHUJ9hESIxz4GTvPDs71kcTKvdkteiNYQqBAblhTo9qKsCWQ+wiOoJbdzx+FvAdp8kLtOFKfeXYs3ZOBKCAC0AkcPvS9c+ug8AsdnRhjVw9DYIaZjPcY1v5WgfJNm9RSO5RskhsYF32Cpyb/AGL/AOHX0Umu38jPnNZHnQhAQlF/dGxd/ZlPm+E2/LmNlid/G/4kbQhvCAIAgCAIAgCAwUBo/Sxtw09GIGGz6glvcwWzn1A8VKKeZbwhpepSSk4oQFkdGOCxLauqmgsB/ZMI0cR988xyHHeoOnh42/nkW2TYXKh9jpGsbUxlGw5YW+0PO9m+e8rl39ThB6gt/Y1SuS7IhJMZVJOmQdmW/wAyqL6pc/CSNXx5HopcbSg/tI2vH4btP1C2Q6tP9UdmSvfqjaNm7WhqmFrTe4s5jtDY6HTiF1sfKruW4/wblJTRRmMcMSUExaQTC4n2UnAjg0ng4Dz3q0ji5FEq5fQgUKpLYaw/NXTCGEaC2d9riMcz28hxRlimmVj0j6H2fRthiZDGLNY0Nb3AWWJ3Yx4rSPShkEAQBAEAQBAEBgoCi+lbaHtdouZfSFjWDvPWd8x5LJHGzZ7s17GnIUSTwzsg1dVHTDQPd1iODBq4+WnijN9FfxJpH0bDE1jQxgAa0AADcANAFid9LS0aPjLbhe800ZsxujyPvO5dwXB6jluT+HB9l5K9tnojVwuSVzKAwhJ2QTOjcHsOVzdxCyhOUJcovuE9eCydj10dZT3e1p+7IwgEX7jwO9epxMhXw5evqXYtTieR2BtnF2b7Kzu1t5XsrRr/AA9XsTlHRxxMEcTGsaNzWgAeQUG5JLwehCQgCAIAgCAIAgCAwUB81YiqDJWVEh4zSeWYgegCyPPXvc2/qR6GksXoVpA6pnmP+HGxo75HG/oxQzpdPj3bLV2rU+yhkl4taSO+2nqtN0+FcpeyOpJ6WypR2+PevINt92UGZQgIAgMIDY8CVRbUmPhI0+bdR6XXT6VZq1w9zdQ9PRYa9CWwgCAIAgCAIAgCAIAgCA+YtqNtPKDwlkH/ANlZHnbfzs8yGotDoQeM1W3jaE/6gUM6nTv1Fg4nbekmA+D5aqpmR5USS9joWd4sq4LyuyiZQBAEBhATWDmXrI7cA4+ivdOTd6NtPeRZS9MXCi5+kfaGd2WVuXM63Ubuubeik48s2xNpHX/zG2l/nN/9bU0Y/jbTfuizEFTWCoNS8OyGMNs0NtcPLt2/cEZexLpWJuRviguBAEAQBAEAQGCgPnbG9J7LaNSznKXDuf1vqVKOBlR42Mg1JXN06JtpCLaHsybCZhZ+odZvyPmoZfwZ6nr3LtljDmlpFwQQe46FYSipLTOwVNtCidBK6F29ptfmOB8QvJXVOqbiyhJcXo6FqICEBAYQG54B2eRnqXDf1WdwPWPnYeBXb6VRpOx+vgs0R7bJzFe0hTUc053tYcv5iLN9SF2UbLp8INnze0cFkedZlAi5+hmjy0T5T/iykjuaA355lDOzgx1Xs39QXQgCAIAgCAIDBQFQ9M+y8s0VWBpI0xuPJzdW+bSf3VKOX1CHdSK4UnNOcMrmOa9hLXNIc0jgQbg+aExk09o+h8JYgZXUzZ22Dt0jfheN47uI7Fjo79NqsjtDEewW1LQQcsjfddz/AAnsVLMxFevZmU6+RXldRyQuyStLTwvuPceK87bTOp6mipKLj5OhajEEoST2wcMyTkPkBZH26F3YOXeuji9Pnb3l2X/pthU35LDiiDGhrQA0CwA4AL0UYqK0i0VD0t4lE0ooojdkRvIR96TcG/p18T2LI5ebcm+C9CvFJzTIBOgFyTYAcSdwRmSW3o+kcNbM+zUsVPxYwA9rt7vW6g9DVHjBIlFBsCAIAgCAIAgCAh8VbEbWUslOdC4XYfheNWnzUmq2vnDifOlRC6N7o5Glr2ktcDwI0IUnn5RcXpnBCCXwxiGahm9tDqCAHsJsHtHA8jvseF0N9F7qe0XphrE1PWx5oHdYDrRu0czvHLtGixaO1VdGxdiVmha8ZXtDhyIB+axlBSWmbXp+SMfhmlJv7EDuJH1VZ4NDe+Jg64v0PRSbFp4jdkTQedrnzK2QxqoeIolRij3OdbU8Fu0ZFa456RmtDqahdmebh0wOjexnxO7dw7Vkc/Iy0vlh5KmUnJb35CEG8dFOH/tFV9peP2dOQR+KQ+6PDefBQy/hU8pcn4RdoCg7BlAEAQBAEAQBAEBgoCt+lDBxmBrqZt5Gj9qwDV7RucPxD1HcpKGXj8vnj5KhBUnIZlAdkEzmOD43Frhuc0kEeIQmMnF7RueyulCtiAbKGTjm7qu/eb/JRouwz5rs+5OxdMDbdajcD+GUH5sCaN66hH1R56vpekP91SNb2vkLvRrR800Yy6h7RNP29iyrrOrPL1PgYMrfEDf43UlSzJnZ5ZBoV9hASWHtiS1k4p4RqdXOO5jeLj/LihtpqdktI+g9h7JjpYGU8Qs1g38XHi49pKxO9CChHiiRQzCAIAgCAIAgCAIAgMEICt8ddHQmJqaIBshuXxbg882n7ruzcezjJQycRS+aHkqWohcx5jkaWuabOa4WIPaCpOTKLi9M4IYhAEAQBAEBO4WwrUVz7RDLGPelcOqOwfEeweijZZpxp2MvHDWH4aKEQwjfYvefee7mT9OCg7NVUa1qJLobTKAIAgCAIAgCAIAgCAIDBQEPt7DVNWNtURgkbnjRze5w+SGqymNi1JFcbY6J5mkupZmyN4NkGRw/UNHeinZQngP9DNTrsKV0Pv0stubW5x5tup2VJY1sfQi30kg0Mbx3scPmE2a/hz9jup9lVDzaOCV3dG8/RAqZv0J7ZvR5tCbfEIhzkcB6C5QsQw7JPv2N62B0W08RD6p5nd8NsrB4Xu7xPgoLteFCL3Lub7DC1jQxjQ1oFgAAAByAG5QXUklpHahIQBAEAQBAEAQBAEAQBAEAQBALIDFkAQBALIAgMoAgCAIAgCAIAgCAIAgCAwgCAygCAIDBQEL/AMSRGcUzQ5z8xabDQEb9Sqaza3b8Jd2a/iLeiaBVs2GVICAIAgCAIAgPNXVjYozK82a3fpda7LFXFyfhEN6PLsbbLKnMYw4BhAu4WuTrp/XFasfJjftx9CIzUvBJqyZGLoACgF0AugNB6TsVz0Zhipi0OkD3OJbms0ZQ2191yXeSkpZd8qta9Tr6KKupqRUVVTM+TVsbA46CwLnkNGnFo8EIw5TmnKTLCuoLwugF0BxlkABcdwBJ8NVEnpbI2aDgiMy1b5j91pd4vOn1XA6YviXym/7sr1d5bLAXoCyLoBdQBdSBdQBdSBdQBdAa1jyfLTBnF7wPAan5Lm9Unqnj7s1XP5TvwVTZKRp4vJd9B6BbOn18aF9e5NK1Enrq+bDXcbYoZQQCQjNI8kRsva5A1J/CNL945qTRfeqo7Klpqvae1JixksjiBchrzGxgO69v9yhzFK656TOFVU7S2ZOI3zPa6wcAXmRjm9ztCEIlK6iXdlqbLxFJWbLfUwR/t8jmZGndKBbQnhqCEOlC12Vco+SlNtGo9qY6t73SR9U53Zi3ja9zzUnHt58tTNswRsPaRkpyDLHSueJCWvs0t97cDfrWA3cULePVamvY9HSbiWpZXOghnfGxjGAtYcvWIuTca8QoJy75Rs0mQ+zIdrTUzjAZzEXFznB5DnmwBs4nM4ADcNENUFfKHbwePDmL6mklEglfJHfrxuc5wc3jbNuPahhTkThLyXbiOsDaJ8jTo9gDT+e1vQqpmz4UyZ2py1HZqeG6Cqex3sHCNjiLvO85dLC2ttSuPhVXyg3W9J+porjNrsc68VtE5r3TF4JsDcuaTyIduWVv4nFak5bQlzh32bpsvaDZoGz+6CLnsI369i7NFysrVhYjLa2a1XYpllk9jRMvyda5PaBuA7SudZ1CyyfChbNTtbeomJqHaIY6V9SGhrS4i/AC/BqiVWWouTnojVmt7OzBFZPK+R0sjnNa1oAPNxJ+Q9VPTLbbXJyltdiaZN72eLbm16g1joYXus1wAY3S5ABIuNVpycm53uFb/YxnOXLSPVV7L2jIDI6YA78jXFvhoLeq3WY+XP5nL9kZOM2YwXtmV8hglcXDKS0neCN4vx3+ix6blTnJ1zeyKptvTOnpBmzSxRDeGk+LyAPl6rDq0tzjBen+yL33SJXbW2G0cLKeOxlyAAfDpa5+gVvJyljVqEfza8Gyc1FaXk7cN0VTb2tTK8kjSM8O13b2LLDqu1ytl+xNal6sq7parTJtEx8ImNaO89Z3zHkuijlZ8m7NG89EezxHs8S260z3OJ7G9Vo8h6lQy7hQ4179zUumeoDqyKMb2Q6/rdcegUlXPe5JGw9DbMlDNI7RpmcfBrGgn+uSM34K1W2yqquZ1VUuePenlNu+R3VHqEOa3zn/AJZ9J0kAjjbG3cxoaO5osFB6CK0kj5yxRXe2rKifg6V9vytOVvoApOBfLnY2X7hqkFPRQRO0yRNzE6WNru9bodyqPCCR87bQmEkskjBo+R7mjsc4lo9UODN8pvXuXRi95ipKamO8Nbm/8bAPmfRcfq89QjD3f2Oza9QSNkw5TezpYm8coJ73a/VXcSHGiK+hugtRRF49mAp2sO9zxb9OpP8AXNVuqTSp4v18GF7+XRETzui2VGzcZnH90kk/TzVSU3VhRXv9jBvjWTmCdnhlOJbdaXUn8I90fM+Ku9OpUKVL1ZspjqOzuxjPkpH/AIrN8zr6LPqE+FEvr2JteoM8+B4MlLnP33Oce4afRYdNhxp2/V7MaVqOyDwiPbVzpjwzv/eNh81QwF8XIdj/AM/yYV95tm9VUoYxzzua0nyF13JvjFy9iw3pbNI6Pos00kh+6wDxeb/Qri9KjyslL6fcr0Lu2efaOefaLhHbM13VvqLxj+YWq3ldlNQ8r/RD+aw7sFFj6l7prulIzNLuf3tPi3LZ05xndJ2fmJpacnvyb+F3iyUn0ubKdHW/aLfs5mizuAe0WLTyNrEeKyRyM6DU+XuSGEOkWGlo2080Ty6MENyWIeCbi5PulDZRmRjDjJd0aZVz1G0awuDM0sztGt3NA0AvwaBbVSVJOV89lzP2SaPY8lNF1nMp5LkD3nFpLjbvuoOtw4VcV7FH7ErhBURVGXOI3tdlva9u3ghxap8JpsurZ+MhUUNTWNidGyJrg0ucCXODL7husSBvQ7Mb1OtzS0UZSFrXsMgLmhzS4DeWggkC/MXQ4sWuWzd8W9JMlVE6CGP2MbhZ5LrucOWgs0eaFy7Mc1xgjt6NcGvmlZWTsLYWEOYHCxkcNxt8I3346IycTGbfOXg2PG04fVhjj1WNa09lzd3ovO9SmpXqLfZFy5rn3J2oxlTMb1A51hoLZfU7lel1OmK+Xv8AQ2/GiQkFHPtGb2soLIhx1sG/C2+8nmqSqtzbOU+0V/dGtKVj7+Cbxps4upmmNv8AdG9h8NrG3dorvUqedW4rx9jO2G49jw4axREyFsMxIyaNIFwRw3bitGHn1xrULO2jGu1a0yPxZt9lQGsjByNJJcdMxtbQdmqr9QzI3JKHj3MbbFLSRslS77Ps23EQgfqcLfMrpzfwcTt/1Nz+WBH9HlPZssnMtaP0gk/NVekQ1GU/2MKF22SuMqjJSP5us0eJ19Lq5n2cKH9e38mdr1Ej8FNEVJJOeLnO8GC381W6auFDm/7owqWotkbgKMvqJJXbwzX8z3f7FVulLnbKf0+5jStts6sU0zqWrbUR6ZznbyzD3h43Hmsc6H4e9Wx9SLFxlyRvWz6tssbZW7nC/dzC7tc1OKkiyntbOVXSslYY5WNe072uAIPgVsDSa0zXH9Huzib/AGe3YHPA8roaPwtXsTOydi09MC2nibHfflGp7zvKG2FcYflR77IZI1yrwLs+Rxe6maCTc5SWgnuabKTS8etvbRAdJTIqLZYpadgY2WQNDR++4+nqiNGVxrq4x9TSejTYsdVWlkzA+NkbnOad17gN+aMp4danP5i36PClDEc0dLECNxygn1UHVjTWvCJpDaeGbY9O9xe+Fhcd5I1K0Sx6pPbijFxT9DMWyoG6thYD+UKVRWvEV/A4r2PaAtyMhZRoEdLsOmc7M6FhPd/JaJY1Te3FGPBP0Oc2yIH2zRMOUWGg0HJS6K35iieKO+ppGSNySNDm8j2blnKEZrjJbQaT8maSkZE3LG0NF72GmqmFcYLUVolJLwYrKKOUBsrA4A3AIvrzUWVxmtSWyGk/JhtFGI/YhgDCCMttLHfoirio8Uuw0caOgiiv7JjWZt+UWvbd9VFdUIflWgkl4OVXRRygCVgeAbgEXsVM642dpLYaT8nKlpWRtyRtDW8gLalTCEYLUewS0d6zJCAIAgMFAaP0iYTqa98PsXxtZG1/vlwOZxbwA5NHmVJUyqJWtaZy6O8HS0DpnzOY4yBgbkvoG5ib3HEkeSDGx3VvbN3UFsIAgCAIAgCAIAgCAIAgCAIAgP/Z"/>
          <p:cNvSpPr>
            <a:spLocks noChangeAspect="1" noChangeArrowheads="1"/>
          </p:cNvSpPr>
          <p:nvPr/>
        </p:nvSpPr>
        <p:spPr bwMode="auto">
          <a:xfrm>
            <a:off x="155575" y="-1004888"/>
            <a:ext cx="2095500" cy="20955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456766"/>
              </p:ext>
            </p:extLst>
          </p:nvPr>
        </p:nvGraphicFramePr>
        <p:xfrm>
          <a:off x="41390" y="2378166"/>
          <a:ext cx="9054243" cy="1102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8890"/>
                <a:gridCol w="1656184"/>
                <a:gridCol w="1800200"/>
                <a:gridCol w="1584176"/>
                <a:gridCol w="1574793"/>
              </a:tblGrid>
              <a:tr h="219946">
                <a:tc>
                  <a:txBody>
                    <a:bodyPr/>
                    <a:lstStyle/>
                    <a:p>
                      <a:r>
                        <a:rPr lang="hu-HU" sz="1800" dirty="0" smtClean="0">
                          <a:latin typeface="+mj-lt"/>
                        </a:rPr>
                        <a:t>Mérleg</a:t>
                      </a:r>
                      <a:r>
                        <a:rPr lang="hu-HU" sz="1800" baseline="0" dirty="0" smtClean="0">
                          <a:latin typeface="+mj-lt"/>
                        </a:rPr>
                        <a:t> (részlet)</a:t>
                      </a:r>
                      <a:endParaRPr lang="hu-HU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smtClean="0">
                          <a:latin typeface="+mj-lt"/>
                        </a:rPr>
                        <a:t>2006</a:t>
                      </a:r>
                      <a:endParaRPr lang="hu-HU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smtClean="0">
                          <a:latin typeface="+mj-lt"/>
                        </a:rPr>
                        <a:t>2007</a:t>
                      </a:r>
                      <a:endParaRPr lang="hu-HU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smtClean="0">
                          <a:latin typeface="+mj-lt"/>
                        </a:rPr>
                        <a:t>2008</a:t>
                      </a:r>
                      <a:endParaRPr lang="hu-HU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smtClean="0">
                          <a:latin typeface="+mj-lt"/>
                        </a:rPr>
                        <a:t>2009</a:t>
                      </a:r>
                      <a:endParaRPr lang="hu-HU" sz="1800" dirty="0">
                        <a:latin typeface="+mj-lt"/>
                      </a:endParaRPr>
                    </a:p>
                  </a:txBody>
                  <a:tcPr anchor="ctr"/>
                </a:tc>
              </a:tr>
              <a:tr h="358242">
                <a:tc>
                  <a:txBody>
                    <a:bodyPr/>
                    <a:lstStyle/>
                    <a:p>
                      <a:r>
                        <a:rPr lang="hu-HU" sz="1800" b="1" dirty="0" smtClean="0">
                          <a:latin typeface="+mj-lt"/>
                        </a:rPr>
                        <a:t>Kötelezettségek</a:t>
                      </a:r>
                      <a:endParaRPr lang="hu-HU" sz="1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8 467 000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9</a:t>
                      </a:r>
                      <a:r>
                        <a:rPr lang="hu-HU" baseline="0" dirty="0" smtClean="0"/>
                        <a:t> 362 000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11</a:t>
                      </a:r>
                      <a:r>
                        <a:rPr lang="hu-HU" baseline="0" dirty="0" smtClean="0"/>
                        <a:t> 463 000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14 370 000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b="1" dirty="0" smtClean="0">
                          <a:latin typeface="+mj-lt"/>
                        </a:rPr>
                        <a:t>Összes</a:t>
                      </a:r>
                      <a:r>
                        <a:rPr lang="hu-HU" sz="1800" b="1" baseline="0" dirty="0" smtClean="0">
                          <a:latin typeface="+mj-lt"/>
                        </a:rPr>
                        <a:t> forrás</a:t>
                      </a:r>
                      <a:endParaRPr lang="hu-HU" sz="1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109 638 000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118 794 000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133 778</a:t>
                      </a:r>
                      <a:r>
                        <a:rPr lang="hu-HU" baseline="0" dirty="0" smtClean="0"/>
                        <a:t> 000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151 782 000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020522"/>
              </p:ext>
            </p:extLst>
          </p:nvPr>
        </p:nvGraphicFramePr>
        <p:xfrm>
          <a:off x="1073019" y="4006178"/>
          <a:ext cx="6820572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0139"/>
                <a:gridCol w="1252420"/>
                <a:gridCol w="1252420"/>
                <a:gridCol w="1252420"/>
                <a:gridCol w="1253173"/>
              </a:tblGrid>
              <a:tr h="3682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2006</a:t>
                      </a:r>
                      <a:endParaRPr lang="hu-H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2007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2008</a:t>
                      </a:r>
                      <a:endParaRPr lang="hu-H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2009</a:t>
                      </a:r>
                      <a:endParaRPr lang="hu-H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64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Adósságráta</a:t>
                      </a:r>
                      <a:endParaRPr lang="hu-H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0,0772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0,0788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0,0857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0,0947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6" name="Group 3"/>
          <p:cNvGrpSpPr>
            <a:grpSpLocks noChangeAspect="1"/>
          </p:cNvGrpSpPr>
          <p:nvPr/>
        </p:nvGrpSpPr>
        <p:grpSpPr bwMode="auto">
          <a:xfrm>
            <a:off x="1543662" y="978008"/>
            <a:ext cx="6052743" cy="793469"/>
            <a:chOff x="916" y="644"/>
            <a:chExt cx="3978" cy="620"/>
          </a:xfrm>
        </p:grpSpPr>
        <p:sp>
          <p:nvSpPr>
            <p:cNvPr id="7" name="AutoShape 2"/>
            <p:cNvSpPr>
              <a:spLocks noChangeAspect="1" noChangeArrowheads="1" noTextEdit="1"/>
            </p:cNvSpPr>
            <p:nvPr/>
          </p:nvSpPr>
          <p:spPr bwMode="auto">
            <a:xfrm>
              <a:off x="916" y="644"/>
              <a:ext cx="3928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952" y="949"/>
              <a:ext cx="1839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021" y="949"/>
              <a:ext cx="1785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u-HU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854" y="979"/>
              <a:ext cx="471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altLang="hu-HU" sz="2700" b="1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forrás</a:t>
              </a:r>
              <a:endPara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891" y="979"/>
              <a:ext cx="144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altLang="hu-HU" sz="27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hu-HU" alt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167" y="979"/>
              <a:ext cx="683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altLang="hu-HU" sz="2700" b="1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Összes</a:t>
              </a:r>
              <a:endPara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513" y="675"/>
              <a:ext cx="381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altLang="hu-HU" sz="27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ség</a:t>
              </a:r>
              <a:endPara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635" y="675"/>
              <a:ext cx="925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altLang="hu-HU" sz="2700" b="1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kötelezett</a:t>
              </a:r>
              <a:endPara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383" y="658"/>
              <a:ext cx="144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altLang="hu-HU" sz="2700" b="1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998" y="675"/>
              <a:ext cx="683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altLang="hu-HU" sz="2700" b="1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Összes</a:t>
              </a:r>
              <a:endPara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960" y="979"/>
              <a:ext cx="66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altLang="hu-HU" sz="2700" b="1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eszköz</a:t>
              </a:r>
              <a:endPara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1853" y="979"/>
              <a:ext cx="144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altLang="hu-HU" sz="2700" b="1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1266" y="979"/>
              <a:ext cx="683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altLang="hu-HU" sz="27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Összes</a:t>
              </a:r>
              <a:endParaRPr kumimoji="0" lang="hu-HU" alt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523" y="663"/>
              <a:ext cx="381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altLang="hu-HU" sz="27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ség</a:t>
              </a:r>
              <a:endPara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647" y="675"/>
              <a:ext cx="925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altLang="hu-HU" sz="2700" b="1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kötelezett</a:t>
              </a:r>
              <a:endPara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1547" y="675"/>
              <a:ext cx="199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altLang="hu-HU" sz="2700" b="1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 </a:t>
              </a:r>
              <a:endPara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960" y="675"/>
              <a:ext cx="683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altLang="hu-HU" sz="27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Összes</a:t>
              </a:r>
              <a:endParaRPr kumimoji="0" lang="hu-HU" altLang="hu-H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2848" y="787"/>
              <a:ext cx="25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altLang="hu-HU" sz="27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i="1" dirty="0"/>
              <a:t>Eladósodási arány (Tőkefeszültség) 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250824" y="5013176"/>
            <a:ext cx="8642350" cy="3385046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200" dirty="0" smtClean="0"/>
              <a:t>Az eladósodottsági arány is alátámasztja, hogy a vállalat tőkeerős.</a:t>
            </a:r>
            <a:endParaRPr lang="hu-HU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029325"/>
            <a:ext cx="2133600" cy="2794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456B253-0C63-4A05-BDEB-905D2AE7BB66}" type="slidenum">
              <a:rPr lang="hu-HU" smtClean="0">
                <a:latin typeface="+mj-lt"/>
              </a:rPr>
              <a:pPr algn="r">
                <a:defRPr/>
              </a:pPr>
              <a:t>11</a:t>
            </a:fld>
            <a:endParaRPr lang="hu-HU" dirty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03848" y="451444"/>
            <a:ext cx="17405878" cy="125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7" name="Objektum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142483"/>
              </p:ext>
            </p:extLst>
          </p:nvPr>
        </p:nvGraphicFramePr>
        <p:xfrm>
          <a:off x="3275856" y="924644"/>
          <a:ext cx="2228329" cy="10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6" name="Equation" r:id="rId3" imgW="901440" imgH="419040" progId="Equation.3">
                  <p:embed/>
                </p:oleObj>
              </mc:Choice>
              <mc:Fallback>
                <p:oleObj name="Equation" r:id="rId3" imgW="90144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924644"/>
                        <a:ext cx="2228329" cy="1030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859056"/>
              </p:ext>
            </p:extLst>
          </p:nvPr>
        </p:nvGraphicFramePr>
        <p:xfrm>
          <a:off x="93023" y="2300044"/>
          <a:ext cx="9054243" cy="1102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8890"/>
                <a:gridCol w="1656184"/>
                <a:gridCol w="1800200"/>
                <a:gridCol w="1584176"/>
                <a:gridCol w="1574793"/>
              </a:tblGrid>
              <a:tr h="219946">
                <a:tc>
                  <a:txBody>
                    <a:bodyPr/>
                    <a:lstStyle/>
                    <a:p>
                      <a:r>
                        <a:rPr lang="hu-HU" sz="1800" dirty="0" smtClean="0">
                          <a:latin typeface="+mj-lt"/>
                        </a:rPr>
                        <a:t>Mérleg</a:t>
                      </a:r>
                      <a:r>
                        <a:rPr lang="hu-HU" sz="1800" baseline="0" dirty="0" smtClean="0">
                          <a:latin typeface="+mj-lt"/>
                        </a:rPr>
                        <a:t> (részlet)</a:t>
                      </a:r>
                      <a:endParaRPr lang="hu-HU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smtClean="0">
                          <a:latin typeface="+mj-lt"/>
                        </a:rPr>
                        <a:t>2006</a:t>
                      </a:r>
                      <a:endParaRPr lang="hu-HU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smtClean="0">
                          <a:latin typeface="+mj-lt"/>
                        </a:rPr>
                        <a:t>2007</a:t>
                      </a:r>
                      <a:endParaRPr lang="hu-HU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smtClean="0">
                          <a:latin typeface="+mj-lt"/>
                        </a:rPr>
                        <a:t>2008</a:t>
                      </a:r>
                      <a:endParaRPr lang="hu-HU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smtClean="0">
                          <a:latin typeface="+mj-lt"/>
                        </a:rPr>
                        <a:t>2009</a:t>
                      </a:r>
                      <a:endParaRPr lang="hu-HU" sz="1800" dirty="0">
                        <a:latin typeface="+mj-lt"/>
                      </a:endParaRPr>
                    </a:p>
                  </a:txBody>
                  <a:tcPr anchor="ctr"/>
                </a:tc>
              </a:tr>
              <a:tr h="358242">
                <a:tc>
                  <a:txBody>
                    <a:bodyPr/>
                    <a:lstStyle/>
                    <a:p>
                      <a:r>
                        <a:rPr lang="hu-HU" sz="1800" b="1" dirty="0" smtClean="0">
                          <a:latin typeface="+mj-lt"/>
                        </a:rPr>
                        <a:t>Kötelezettségek</a:t>
                      </a:r>
                      <a:endParaRPr lang="hu-HU" sz="1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8 467 000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9</a:t>
                      </a:r>
                      <a:r>
                        <a:rPr lang="hu-HU" baseline="0" dirty="0" smtClean="0"/>
                        <a:t> 362 000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11</a:t>
                      </a:r>
                      <a:r>
                        <a:rPr lang="hu-HU" baseline="0" dirty="0" smtClean="0"/>
                        <a:t> 463 000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14 370 000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b="1" dirty="0" smtClean="0">
                          <a:latin typeface="+mj-lt"/>
                        </a:rPr>
                        <a:t>Saját</a:t>
                      </a:r>
                      <a:r>
                        <a:rPr lang="hu-HU" sz="1800" b="1" baseline="0" dirty="0" smtClean="0">
                          <a:latin typeface="+mj-lt"/>
                        </a:rPr>
                        <a:t> tőke</a:t>
                      </a:r>
                      <a:endParaRPr lang="hu-HU" sz="1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96 882 000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103 255 000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116 556 000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129 460 000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662352"/>
              </p:ext>
            </p:extLst>
          </p:nvPr>
        </p:nvGraphicFramePr>
        <p:xfrm>
          <a:off x="59451" y="3687033"/>
          <a:ext cx="9054243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8890"/>
                <a:gridCol w="1656184"/>
                <a:gridCol w="1800200"/>
                <a:gridCol w="1584176"/>
                <a:gridCol w="1574793"/>
              </a:tblGrid>
              <a:tr h="219946">
                <a:tc>
                  <a:txBody>
                    <a:bodyPr/>
                    <a:lstStyle/>
                    <a:p>
                      <a:endParaRPr lang="hu-HU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smtClean="0">
                          <a:latin typeface="+mj-lt"/>
                        </a:rPr>
                        <a:t>2006</a:t>
                      </a:r>
                      <a:endParaRPr lang="hu-HU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smtClean="0">
                          <a:latin typeface="+mj-lt"/>
                        </a:rPr>
                        <a:t>2007</a:t>
                      </a:r>
                      <a:endParaRPr lang="hu-HU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smtClean="0">
                          <a:latin typeface="+mj-lt"/>
                        </a:rPr>
                        <a:t>2008</a:t>
                      </a:r>
                      <a:endParaRPr lang="hu-HU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smtClean="0">
                          <a:latin typeface="+mj-lt"/>
                        </a:rPr>
                        <a:t>2009</a:t>
                      </a:r>
                      <a:endParaRPr lang="hu-HU" sz="1800" dirty="0">
                        <a:latin typeface="+mj-lt"/>
                      </a:endParaRPr>
                    </a:p>
                  </a:txBody>
                  <a:tcPr anchor="ctr"/>
                </a:tc>
              </a:tr>
              <a:tr h="358242">
                <a:tc>
                  <a:txBody>
                    <a:bodyPr/>
                    <a:lstStyle/>
                    <a:p>
                      <a:r>
                        <a:rPr lang="hu-HU" sz="1800" b="1" dirty="0" smtClean="0">
                          <a:latin typeface="+mj-lt"/>
                        </a:rPr>
                        <a:t>Tőkefeszültség</a:t>
                      </a:r>
                      <a:endParaRPr lang="hu-HU" sz="1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b="1" dirty="0" smtClean="0"/>
                        <a:t>0,087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b="1" dirty="0" smtClean="0"/>
                        <a:t>0,091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b="1" dirty="0" smtClean="0"/>
                        <a:t>0,098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b="1" dirty="0" smtClean="0"/>
                        <a:t>0,111</a:t>
                      </a:r>
                      <a:endParaRPr lang="hu-HU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i="1" dirty="0"/>
              <a:t>Működési profithányad 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475007" y="5156262"/>
            <a:ext cx="8642350" cy="2304926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200" dirty="0"/>
              <a:t>A vállalat működési hatékonyságát méri, </a:t>
            </a:r>
            <a:endParaRPr lang="hu-HU" sz="22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hu-HU" sz="2000" dirty="0" smtClean="0"/>
              <a:t>amikor </a:t>
            </a:r>
            <a:r>
              <a:rPr lang="hu-HU" sz="2000" dirty="0"/>
              <a:t>még nem veszik figyelembe a finanszírozási döntések, a hitelek kamat és adókedvezmény hatásait. </a:t>
            </a:r>
          </a:p>
          <a:p>
            <a:endParaRPr lang="hu-HU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029325"/>
            <a:ext cx="2133600" cy="2794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456B253-0C63-4A05-BDEB-905D2AE7BB66}" type="slidenum">
              <a:rPr lang="hu-HU" smtClean="0">
                <a:latin typeface="+mj-lt"/>
              </a:rPr>
              <a:pPr algn="r">
                <a:defRPr/>
              </a:pPr>
              <a:t>12</a:t>
            </a:fld>
            <a:endParaRPr lang="hu-HU" dirty="0">
              <a:latin typeface="+mj-lt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79509" y="793692"/>
            <a:ext cx="12421380" cy="960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7" name="Objektum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668140"/>
              </p:ext>
            </p:extLst>
          </p:nvPr>
        </p:nvGraphicFramePr>
        <p:xfrm>
          <a:off x="2267444" y="954473"/>
          <a:ext cx="478313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9" name="Equation" r:id="rId3" imgW="2463480" imgH="406080" progId="Equation.3">
                  <p:embed/>
                </p:oleObj>
              </mc:Choice>
              <mc:Fallback>
                <p:oleObj name="Equation" r:id="rId3" imgW="2463480" imgH="406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444" y="954473"/>
                        <a:ext cx="4783137" cy="796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281576"/>
              </p:ext>
            </p:extLst>
          </p:nvPr>
        </p:nvGraphicFramePr>
        <p:xfrm>
          <a:off x="264399" y="2232236"/>
          <a:ext cx="8789230" cy="1651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6305"/>
                <a:gridCol w="1368152"/>
                <a:gridCol w="1656184"/>
                <a:gridCol w="1440160"/>
                <a:gridCol w="1588429"/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2006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2007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2008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2009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smtClean="0"/>
                        <a:t>Üzemi</a:t>
                      </a:r>
                      <a:r>
                        <a:rPr lang="hu-HU" b="1" baseline="0" dirty="0" smtClean="0"/>
                        <a:t> tevékenység eredménye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13 728 000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7 902 000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8 750 000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13 735 000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smtClean="0"/>
                        <a:t>Értékesítés nettó</a:t>
                      </a:r>
                      <a:r>
                        <a:rPr lang="hu-HU" b="1" baseline="0" dirty="0" smtClean="0"/>
                        <a:t> árbevétele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88 063 000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94 011</a:t>
                      </a:r>
                      <a:r>
                        <a:rPr lang="hu-HU" baseline="0" dirty="0" smtClean="0"/>
                        <a:t>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96 860 000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107 591 000</a:t>
                      </a:r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117991"/>
              </p:ext>
            </p:extLst>
          </p:nvPr>
        </p:nvGraphicFramePr>
        <p:xfrm>
          <a:off x="719052" y="4047987"/>
          <a:ext cx="7879923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2327"/>
                <a:gridCol w="1231899"/>
                <a:gridCol w="1231899"/>
                <a:gridCol w="1231899"/>
                <a:gridCol w="1231899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2006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2007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2008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2009</a:t>
                      </a:r>
                      <a:endParaRPr lang="hu-H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Működési profithányad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0,1559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0,0841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0,0903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0,1277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31230" y="190214"/>
            <a:ext cx="7993062" cy="549275"/>
          </a:xfrm>
        </p:spPr>
        <p:txBody>
          <a:bodyPr/>
          <a:lstStyle/>
          <a:p>
            <a:pPr algn="just"/>
            <a:r>
              <a:rPr lang="hu-HU" sz="2400" b="1" i="1" dirty="0"/>
              <a:t>Nettó profithányad (</a:t>
            </a:r>
            <a:r>
              <a:rPr lang="hu-HU" sz="2400" b="1" i="1" dirty="0" err="1"/>
              <a:t>Return</a:t>
            </a:r>
            <a:r>
              <a:rPr lang="hu-HU" sz="2400" b="1" i="1" dirty="0"/>
              <a:t> </a:t>
            </a:r>
            <a:r>
              <a:rPr lang="hu-HU" sz="2400" b="1" i="1" dirty="0" err="1"/>
              <a:t>on</a:t>
            </a:r>
            <a:r>
              <a:rPr lang="hu-HU" sz="2400" b="1" i="1" dirty="0"/>
              <a:t> </a:t>
            </a:r>
            <a:r>
              <a:rPr lang="hu-HU" sz="2400" b="1" i="1" dirty="0" err="1"/>
              <a:t>Sales</a:t>
            </a:r>
            <a:r>
              <a:rPr lang="hu-HU" sz="2400" b="1" i="1" dirty="0"/>
              <a:t>, ROS)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type="body" sz="half" idx="2"/>
          </p:nvPr>
        </p:nvSpPr>
        <p:spPr>
          <a:xfrm>
            <a:off x="301208" y="4393102"/>
            <a:ext cx="8642350" cy="3831246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200" dirty="0"/>
              <a:t>Az üzleti gazdálkodás átfogó hatékonyságát </a:t>
            </a:r>
            <a:r>
              <a:rPr lang="hu-HU" sz="2200" dirty="0" smtClean="0"/>
              <a:t>méri, megmutatva </a:t>
            </a:r>
            <a:r>
              <a:rPr lang="hu-HU" sz="2200" dirty="0"/>
              <a:t>milyen jövedelmező volt az értékesítés az összes költség (beleértve az adókat és kamatokat) levonása után</a:t>
            </a:r>
            <a:r>
              <a:rPr lang="hu-HU" sz="22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200" dirty="0" smtClean="0"/>
              <a:t>A nettó </a:t>
            </a:r>
            <a:r>
              <a:rPr lang="hu-HU" sz="2200" dirty="0"/>
              <a:t>profithányad iparági átlaga a vizsgált </a:t>
            </a:r>
            <a:r>
              <a:rPr lang="hu-HU" sz="2200" dirty="0" smtClean="0"/>
              <a:t>időszakban 7,5</a:t>
            </a:r>
            <a:r>
              <a:rPr lang="hu-HU" sz="2200" dirty="0"/>
              <a:t>% körül mozgott. Ez </a:t>
            </a:r>
            <a:r>
              <a:rPr lang="hu-HU" sz="2200" dirty="0" smtClean="0"/>
              <a:t>alapján a </a:t>
            </a:r>
            <a:r>
              <a:rPr lang="hu-HU" sz="2200" dirty="0"/>
              <a:t>cég minden esetben átlag felett teljesített.</a:t>
            </a:r>
            <a:endParaRPr lang="hu-HU" sz="2200" dirty="0" smtClean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4294967295"/>
          </p:nvPr>
        </p:nvSpPr>
        <p:spPr>
          <a:xfrm>
            <a:off x="7010400" y="6029325"/>
            <a:ext cx="2133600" cy="2794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456B253-0C63-4A05-BDEB-905D2AE7BB66}" type="slidenum">
              <a:rPr lang="hu-HU" smtClean="0">
                <a:latin typeface="+mj-lt"/>
              </a:rPr>
              <a:pPr algn="r">
                <a:defRPr/>
              </a:pPr>
              <a:t>13</a:t>
            </a:fld>
            <a:endParaRPr lang="hu-HU" dirty="0"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5" name="Objektum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346711"/>
              </p:ext>
            </p:extLst>
          </p:nvPr>
        </p:nvGraphicFramePr>
        <p:xfrm>
          <a:off x="2699792" y="847070"/>
          <a:ext cx="3599123" cy="785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5" name="Equation" r:id="rId4" imgW="1777229" imgH="393529" progId="Equation.3">
                  <p:embed/>
                </p:oleObj>
              </mc:Choice>
              <mc:Fallback>
                <p:oleObj name="Equation" r:id="rId4" imgW="1777229" imgH="39352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847070"/>
                        <a:ext cx="3599123" cy="7852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846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2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hu-HU" altLang="hu-H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hu-HU" altLang="hu-H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11" name="Tábláza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7379"/>
              </p:ext>
            </p:extLst>
          </p:nvPr>
        </p:nvGraphicFramePr>
        <p:xfrm>
          <a:off x="254907" y="1872379"/>
          <a:ext cx="8789230" cy="13837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6305"/>
                <a:gridCol w="1368152"/>
                <a:gridCol w="1656184"/>
                <a:gridCol w="1440160"/>
                <a:gridCol w="1588429"/>
              </a:tblGrid>
              <a:tr h="372786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2006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2007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2008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2009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smtClean="0"/>
                        <a:t>Adózott </a:t>
                      </a:r>
                      <a:r>
                        <a:rPr lang="hu-HU" b="1" baseline="0" dirty="0" smtClean="0"/>
                        <a:t>eredmény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13 818 000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7 281 000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14 262 000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13 838 000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smtClean="0"/>
                        <a:t>Értékesítés nettó</a:t>
                      </a:r>
                      <a:r>
                        <a:rPr lang="hu-HU" b="1" baseline="0" dirty="0" smtClean="0"/>
                        <a:t> árbevétele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88 063 000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94 011</a:t>
                      </a:r>
                      <a:r>
                        <a:rPr lang="hu-HU" baseline="0" dirty="0" smtClean="0"/>
                        <a:t>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96 860 000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107 591 000</a:t>
                      </a:r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166205"/>
              </p:ext>
            </p:extLst>
          </p:nvPr>
        </p:nvGraphicFramePr>
        <p:xfrm>
          <a:off x="1167567" y="3474508"/>
          <a:ext cx="6909633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6705"/>
                <a:gridCol w="1115732"/>
                <a:gridCol w="1115732"/>
                <a:gridCol w="1115732"/>
                <a:gridCol w="1115732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2006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2007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2008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2009</a:t>
                      </a:r>
                      <a:endParaRPr lang="hu-H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Nettó profithányad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0,1569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0,0774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0,1472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0,1286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904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Osztalékfizetési ráta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type="body" sz="half" idx="2"/>
          </p:nvPr>
        </p:nvSpPr>
        <p:spPr>
          <a:xfrm>
            <a:off x="308760" y="457200"/>
            <a:ext cx="8642350" cy="5184775"/>
          </a:xfrm>
        </p:spPr>
        <p:txBody>
          <a:bodyPr/>
          <a:lstStyle/>
          <a:p>
            <a:endParaRPr lang="hu-HU" b="1" i="1" dirty="0" smtClean="0"/>
          </a:p>
          <a:p>
            <a:endParaRPr lang="hu-HU" b="1" i="1" dirty="0"/>
          </a:p>
          <a:p>
            <a:endParaRPr lang="hu-HU" b="1" i="1" dirty="0"/>
          </a:p>
          <a:p>
            <a:endParaRPr lang="hu-HU" sz="1000" b="1" i="1" dirty="0" smtClean="0"/>
          </a:p>
          <a:p>
            <a:pPr marL="0" indent="0" algn="ctr">
              <a:buNone/>
            </a:pPr>
            <a:r>
              <a:rPr lang="hu-HU" sz="2200" b="1" i="1" dirty="0" smtClean="0">
                <a:solidFill>
                  <a:schemeClr val="tx1"/>
                </a:solidFill>
              </a:rPr>
              <a:t>Profit-visszatartási </a:t>
            </a:r>
            <a:r>
              <a:rPr lang="hu-HU" sz="2200" b="1" i="1" dirty="0">
                <a:solidFill>
                  <a:schemeClr val="tx1"/>
                </a:solidFill>
              </a:rPr>
              <a:t>ráta = 1- Osztalékfizetési </a:t>
            </a:r>
            <a:r>
              <a:rPr lang="hu-HU" sz="2200" b="1" i="1" dirty="0" smtClean="0">
                <a:solidFill>
                  <a:schemeClr val="tx1"/>
                </a:solidFill>
              </a:rPr>
              <a:t>ráta</a:t>
            </a:r>
          </a:p>
          <a:p>
            <a:pPr marL="0" indent="0" algn="ctr">
              <a:buNone/>
            </a:pPr>
            <a:endParaRPr lang="hu-HU" sz="22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hu-HU" sz="2200" dirty="0"/>
          </a:p>
          <a:p>
            <a:pPr marL="0" indent="0" algn="ctr">
              <a:buNone/>
            </a:pPr>
            <a:endParaRPr lang="hu-HU" sz="22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hu-HU" sz="22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hu-HU" sz="2200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hu-HU" sz="30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100" dirty="0" smtClean="0"/>
              <a:t>A </a:t>
            </a:r>
            <a:r>
              <a:rPr lang="hu-HU" sz="2100" dirty="0"/>
              <a:t>társaság  egy adott időszakban elért eredményének hányad részét fizeti ki osztalék formájában a </a:t>
            </a:r>
            <a:r>
              <a:rPr lang="hu-HU" sz="2100" dirty="0" smtClean="0"/>
              <a:t>tulajdonosainak.</a:t>
            </a:r>
            <a:endParaRPr lang="hu-HU" sz="21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200" dirty="0"/>
              <a:t>A cég nagymértékben, </a:t>
            </a:r>
            <a:r>
              <a:rPr lang="hu-HU" sz="2200" dirty="0" smtClean="0"/>
              <a:t>90% felett </a:t>
            </a:r>
            <a:r>
              <a:rPr lang="hu-HU" sz="2200" dirty="0"/>
              <a:t>visszaforgatja az </a:t>
            </a:r>
            <a:r>
              <a:rPr lang="hu-HU" sz="2200" dirty="0" smtClean="0"/>
              <a:t>adózott eredményt</a:t>
            </a:r>
            <a:r>
              <a:rPr lang="hu-HU" sz="2200" dirty="0"/>
              <a:t>, hiszen a K+F tevékenység miatt </a:t>
            </a:r>
            <a:r>
              <a:rPr lang="hu-HU" sz="2200" dirty="0" smtClean="0"/>
              <a:t>jelentős költség-</a:t>
            </a:r>
            <a:r>
              <a:rPr lang="hu-HU" sz="2200" dirty="0"/>
              <a:t>, munka- és eszközigényt kell finanszíroznia.</a:t>
            </a:r>
            <a:endParaRPr lang="hu-HU" sz="2200" dirty="0" smtClean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029325"/>
            <a:ext cx="2133600" cy="2794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456B253-0C63-4A05-BDEB-905D2AE7BB66}" type="slidenum">
              <a:rPr lang="hu-HU" smtClean="0">
                <a:latin typeface="+mj-lt"/>
              </a:rPr>
              <a:pPr algn="r">
                <a:defRPr/>
              </a:pPr>
              <a:t>14</a:t>
            </a:fld>
            <a:endParaRPr lang="hu-HU" dirty="0"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6" name="Objektum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474009"/>
              </p:ext>
            </p:extLst>
          </p:nvPr>
        </p:nvGraphicFramePr>
        <p:xfrm>
          <a:off x="2555776" y="764704"/>
          <a:ext cx="3312368" cy="974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9" name="Equation" r:id="rId3" imgW="1384300" imgH="419100" progId="Equation.3">
                  <p:embed/>
                </p:oleObj>
              </mc:Choice>
              <mc:Fallback>
                <p:oleObj name="Equation" r:id="rId3" imgW="1384300" imgH="419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764704"/>
                        <a:ext cx="3312368" cy="9742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531037"/>
              </p:ext>
            </p:extLst>
          </p:nvPr>
        </p:nvGraphicFramePr>
        <p:xfrm>
          <a:off x="1016207" y="3435520"/>
          <a:ext cx="7111585" cy="1234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6304"/>
                <a:gridCol w="1051154"/>
                <a:gridCol w="1113958"/>
                <a:gridCol w="1188222"/>
                <a:gridCol w="1021947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hu-H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  <a:latin typeface="+mj-lt"/>
                        </a:rPr>
                        <a:t>2006</a:t>
                      </a:r>
                      <a:endParaRPr lang="hu-H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  <a:latin typeface="+mj-lt"/>
                        </a:rPr>
                        <a:t>2007</a:t>
                      </a:r>
                      <a:endParaRPr lang="hu-H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  <a:latin typeface="+mj-lt"/>
                        </a:rPr>
                        <a:t>2008</a:t>
                      </a:r>
                      <a:endParaRPr lang="hu-HU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  <a:latin typeface="+mj-lt"/>
                        </a:rPr>
                        <a:t>2009</a:t>
                      </a:r>
                      <a:endParaRPr lang="hu-HU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  <a:latin typeface="+mj-lt"/>
                        </a:rPr>
                        <a:t>Osztalékfizetési ráta</a:t>
                      </a:r>
                      <a:endParaRPr lang="hu-H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0,0676</a:t>
                      </a:r>
                      <a:endParaRPr lang="hu-HU" sz="18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0,1283</a:t>
                      </a:r>
                      <a:endParaRPr lang="hu-HU" sz="18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0,0655</a:t>
                      </a:r>
                      <a:endParaRPr lang="hu-HU" sz="18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0,0675</a:t>
                      </a:r>
                      <a:endParaRPr lang="hu-HU" sz="18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Profit-visszatartási</a:t>
                      </a:r>
                      <a:r>
                        <a:rPr lang="hu-HU" sz="1800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ráta</a:t>
                      </a:r>
                      <a:endParaRPr lang="hu-H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0,9324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0,8717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0,9345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0,9325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976304"/>
              </p:ext>
            </p:extLst>
          </p:nvPr>
        </p:nvGraphicFramePr>
        <p:xfrm>
          <a:off x="290359" y="2196130"/>
          <a:ext cx="8789230" cy="11144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6305"/>
                <a:gridCol w="1368152"/>
                <a:gridCol w="1656184"/>
                <a:gridCol w="1440160"/>
                <a:gridCol w="1588429"/>
              </a:tblGrid>
              <a:tr h="372786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2006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2007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2008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2009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smtClean="0"/>
                        <a:t>Adózott </a:t>
                      </a:r>
                      <a:r>
                        <a:rPr lang="hu-HU" b="1" baseline="0" dirty="0" smtClean="0"/>
                        <a:t>eredmény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13 818 000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7 281 000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14 262 000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13 838 000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smtClean="0"/>
                        <a:t>Jóváhagyott osztalék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934</a:t>
                      </a:r>
                      <a:r>
                        <a:rPr lang="hu-HU" baseline="0" dirty="0" smtClean="0"/>
                        <a:t>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934 000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934 000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934 000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379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46929"/>
            <a:ext cx="8229600" cy="288000"/>
          </a:xfrm>
        </p:spPr>
        <p:txBody>
          <a:bodyPr>
            <a:normAutofit fontScale="90000"/>
          </a:bodyPr>
          <a:lstStyle/>
          <a:p>
            <a:pPr algn="just"/>
            <a:r>
              <a:rPr lang="hu-HU" b="1" i="1" dirty="0"/>
              <a:t>Eszközarányos forgalom (Eszközök fordulatszáma, TATO, Total </a:t>
            </a:r>
            <a:r>
              <a:rPr lang="hu-HU" b="1" i="1" dirty="0" err="1"/>
              <a:t>assets</a:t>
            </a:r>
            <a:r>
              <a:rPr lang="hu-HU" b="1" i="1" dirty="0"/>
              <a:t> </a:t>
            </a:r>
            <a:r>
              <a:rPr lang="hu-HU" b="1" i="1" dirty="0" err="1"/>
              <a:t>turnover</a:t>
            </a:r>
            <a:r>
              <a:rPr lang="hu-HU" b="1" i="1" dirty="0"/>
              <a:t>)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type="body" sz="half" idx="2"/>
          </p:nvPr>
        </p:nvSpPr>
        <p:spPr>
          <a:xfrm>
            <a:off x="495117" y="4370474"/>
            <a:ext cx="8642350" cy="160952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200" dirty="0" smtClean="0"/>
              <a:t>Megmutatja</a:t>
            </a:r>
            <a:r>
              <a:rPr lang="hu-HU" sz="2200" dirty="0"/>
              <a:t>, hogy az eszközállomány hányszor térül meg az árbevételben adott idő alatt (</a:t>
            </a:r>
            <a:r>
              <a:rPr lang="hu-HU" sz="2200" dirty="0" smtClean="0"/>
              <a:t>év) (Minimális </a:t>
            </a:r>
            <a:r>
              <a:rPr lang="hu-HU" sz="2200" dirty="0"/>
              <a:t>elvárás az 1-nél nagyobb </a:t>
            </a:r>
            <a:r>
              <a:rPr lang="hu-HU" sz="2200" dirty="0" smtClean="0"/>
              <a:t>érték</a:t>
            </a:r>
            <a:r>
              <a:rPr lang="hu-HU" sz="2200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200" dirty="0" smtClean="0"/>
              <a:t>Ebben az </a:t>
            </a:r>
            <a:r>
              <a:rPr lang="hu-HU" sz="2200" dirty="0"/>
              <a:t>iparágban elfogadható, nem magasabb, mint </a:t>
            </a:r>
            <a:r>
              <a:rPr lang="hu-HU" sz="2200" dirty="0" smtClean="0"/>
              <a:t>1,00 tehát </a:t>
            </a:r>
            <a:r>
              <a:rPr lang="hu-HU" sz="2200" dirty="0"/>
              <a:t>az eszközök megközelítőleg 80%-a generál </a:t>
            </a:r>
            <a:r>
              <a:rPr lang="hu-HU" sz="2200" dirty="0" smtClean="0"/>
              <a:t>árbevételt, de </a:t>
            </a:r>
            <a:r>
              <a:rPr lang="hu-HU" sz="2200" dirty="0"/>
              <a:t>ez a magas K+F </a:t>
            </a:r>
            <a:r>
              <a:rPr lang="hu-HU" sz="2200" dirty="0" smtClean="0"/>
              <a:t>költségek miatt </a:t>
            </a:r>
            <a:r>
              <a:rPr lang="hu-HU" sz="2200" dirty="0"/>
              <a:t>van.</a:t>
            </a:r>
            <a:endParaRPr lang="hu-HU" sz="2200" dirty="0" smtClean="0"/>
          </a:p>
          <a:p>
            <a:pPr algn="just"/>
            <a:endParaRPr lang="hu-HU" sz="2200" dirty="0" smtClean="0"/>
          </a:p>
          <a:p>
            <a:r>
              <a:rPr lang="hu-HU" dirty="0" smtClean="0"/>
              <a:t> </a:t>
            </a:r>
          </a:p>
          <a:p>
            <a:pPr algn="just"/>
            <a:endParaRPr lang="hu-HU" dirty="0"/>
          </a:p>
          <a:p>
            <a:pPr lvl="1" algn="just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029325"/>
            <a:ext cx="2133600" cy="2794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456B253-0C63-4A05-BDEB-905D2AE7BB66}" type="slidenum">
              <a:rPr lang="hu-HU" smtClean="0">
                <a:latin typeface="+mj-lt"/>
              </a:rPr>
              <a:pPr algn="r">
                <a:defRPr/>
              </a:pPr>
              <a:t>15</a:t>
            </a:fld>
            <a:endParaRPr lang="hu-HU" dirty="0">
              <a:latin typeface="+mj-l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7" name="Objektum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804867"/>
              </p:ext>
            </p:extLst>
          </p:nvPr>
        </p:nvGraphicFramePr>
        <p:xfrm>
          <a:off x="2699792" y="815480"/>
          <a:ext cx="3240360" cy="961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7" name="Equation" r:id="rId4" imgW="1435100" imgH="431800" progId="Equation.3">
                  <p:embed/>
                </p:oleObj>
              </mc:Choice>
              <mc:Fallback>
                <p:oleObj name="Equation" r:id="rId4" imgW="14351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815480"/>
                        <a:ext cx="3240360" cy="9610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099911"/>
              </p:ext>
            </p:extLst>
          </p:nvPr>
        </p:nvGraphicFramePr>
        <p:xfrm>
          <a:off x="177385" y="1865054"/>
          <a:ext cx="8789230" cy="13837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2876"/>
                <a:gridCol w="1584176"/>
                <a:gridCol w="1512168"/>
                <a:gridCol w="1731581"/>
                <a:gridCol w="1588429"/>
              </a:tblGrid>
              <a:tr h="372786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2006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2007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2008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2009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smtClean="0"/>
                        <a:t>Összes eszköz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109 638 000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118 794 000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133 778 000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151 782 000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smtClean="0"/>
                        <a:t>Értékesítés nettó</a:t>
                      </a:r>
                      <a:r>
                        <a:rPr lang="hu-HU" b="1" baseline="0" dirty="0" smtClean="0"/>
                        <a:t> árbevétele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88 063 000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94 011</a:t>
                      </a:r>
                      <a:r>
                        <a:rPr lang="hu-HU" baseline="0" dirty="0" smtClean="0"/>
                        <a:t>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96 860 000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107 591 000</a:t>
                      </a:r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ábláza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784953"/>
              </p:ext>
            </p:extLst>
          </p:nvPr>
        </p:nvGraphicFramePr>
        <p:xfrm>
          <a:off x="457200" y="3419041"/>
          <a:ext cx="8205524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9615"/>
                <a:gridCol w="1440160"/>
                <a:gridCol w="1440160"/>
                <a:gridCol w="1296144"/>
                <a:gridCol w="107944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2006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2007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2008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2009</a:t>
                      </a:r>
                      <a:endParaRPr lang="hu-H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Eszközarányos forgalom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0,8032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 smtClean="0">
                          <a:effectLst/>
                        </a:rPr>
                        <a:t>0,7914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0,7240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0,7089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647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i="1" dirty="0"/>
              <a:t>Készletek forgási sebessége</a:t>
            </a:r>
            <a:r>
              <a:rPr lang="hu-HU" i="1" dirty="0"/>
              <a:t>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 algn="just">
              <a:buNone/>
            </a:pPr>
            <a:endParaRPr lang="hu-HU" dirty="0"/>
          </a:p>
          <a:p>
            <a:pPr lvl="1" algn="just"/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half" idx="4294967295"/>
          </p:nvPr>
        </p:nvSpPr>
        <p:spPr>
          <a:xfrm>
            <a:off x="333097" y="4584076"/>
            <a:ext cx="8642350" cy="35052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hu-HU" sz="2200" dirty="0" smtClean="0"/>
              <a:t>Megmutatja, hogy a készletállomány hányszor térül meg az árbevételben adott idő alatt (év). </a:t>
            </a:r>
          </a:p>
          <a:p>
            <a:pPr algn="just"/>
            <a:r>
              <a:rPr lang="hu-HU" sz="2200" dirty="0" smtClean="0"/>
              <a:t>A </a:t>
            </a:r>
            <a:r>
              <a:rPr lang="hu-HU" sz="2200" dirty="0"/>
              <a:t>készletek több mint 3x megtérülnek az árbevételben, ez magas </a:t>
            </a:r>
            <a:r>
              <a:rPr lang="hu-HU" sz="2200" dirty="0" smtClean="0"/>
              <a:t>hatékonyság, tekintve </a:t>
            </a:r>
            <a:r>
              <a:rPr lang="hu-HU" sz="2200" dirty="0"/>
              <a:t>a </a:t>
            </a:r>
            <a:r>
              <a:rPr lang="hu-HU" sz="2200" dirty="0" smtClean="0"/>
              <a:t>gyógyszeripari tevékenységet</a:t>
            </a:r>
            <a:r>
              <a:rPr lang="hu-HU" sz="2200" dirty="0"/>
              <a:t>, ahol magas a készletszint.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029325"/>
            <a:ext cx="2133600" cy="2794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456B253-0C63-4A05-BDEB-905D2AE7BB66}" type="slidenum">
              <a:rPr lang="hu-HU" smtClean="0">
                <a:latin typeface="+mj-lt"/>
              </a:rPr>
              <a:pPr algn="r">
                <a:defRPr/>
              </a:pPr>
              <a:t>16</a:t>
            </a:fld>
            <a:endParaRPr lang="hu-HU" dirty="0">
              <a:latin typeface="+mj-l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9" name="Objektum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755951"/>
              </p:ext>
            </p:extLst>
          </p:nvPr>
        </p:nvGraphicFramePr>
        <p:xfrm>
          <a:off x="2908373" y="856677"/>
          <a:ext cx="317485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1" name="Equation" r:id="rId3" imgW="1435100" imgH="457200" progId="Equation.3">
                  <p:embed/>
                </p:oleObj>
              </mc:Choice>
              <mc:Fallback>
                <p:oleObj name="Equation" r:id="rId3" imgW="14351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73" y="856677"/>
                        <a:ext cx="3174854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523394"/>
              </p:ext>
            </p:extLst>
          </p:nvPr>
        </p:nvGraphicFramePr>
        <p:xfrm>
          <a:off x="575555" y="1971551"/>
          <a:ext cx="7992889" cy="1381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6609"/>
                <a:gridCol w="1526570"/>
                <a:gridCol w="1526570"/>
                <a:gridCol w="1526570"/>
                <a:gridCol w="1526570"/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2006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2007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2008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2009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Értékesítés árbevétele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88 063 000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94 011</a:t>
                      </a:r>
                      <a:r>
                        <a:rPr lang="hu-HU" baseline="0" dirty="0" smtClean="0"/>
                        <a:t>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96 860 000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107 591 000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Készletek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28 373 000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28 603 000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32 429 000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34 372 000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ábláza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773435"/>
              </p:ext>
            </p:extLst>
          </p:nvPr>
        </p:nvGraphicFramePr>
        <p:xfrm>
          <a:off x="442210" y="3633555"/>
          <a:ext cx="8424124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92093"/>
                <a:gridCol w="1160658"/>
                <a:gridCol w="1323791"/>
                <a:gridCol w="1323791"/>
                <a:gridCol w="1323791"/>
              </a:tblGrid>
              <a:tr h="39871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2006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2007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2008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2009</a:t>
                      </a:r>
                      <a:endParaRPr lang="hu-H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Készletek forgási sebessége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3,1038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3,2868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2,9868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3,1302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596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i="1" dirty="0"/>
              <a:t>Vevői követelések forgási sebessége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type="body" sz="half" idx="2"/>
          </p:nvPr>
        </p:nvSpPr>
        <p:spPr>
          <a:xfrm>
            <a:off x="250825" y="4869160"/>
            <a:ext cx="8642350" cy="3673124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200" dirty="0"/>
              <a:t>E mutató azt jelzi, hogy az árbevétel hányszorosa a vállalat által hitelezett vásárlásoknak. </a:t>
            </a:r>
            <a:endParaRPr lang="hu-HU" sz="2200" dirty="0" smtClean="0"/>
          </a:p>
          <a:p>
            <a:pPr algn="just"/>
            <a:endParaRPr lang="hu-HU" sz="2200" dirty="0"/>
          </a:p>
          <a:p>
            <a:pPr algn="just"/>
            <a:r>
              <a:rPr lang="hu-HU" sz="2200" dirty="0" smtClean="0"/>
              <a:t> </a:t>
            </a:r>
            <a:endParaRPr lang="hu-HU" b="1" i="1" dirty="0" smtClean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029325"/>
            <a:ext cx="2133600" cy="2794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456B253-0C63-4A05-BDEB-905D2AE7BB66}" type="slidenum">
              <a:rPr lang="hu-HU" smtClean="0">
                <a:latin typeface="+mj-lt"/>
              </a:rPr>
              <a:pPr algn="r">
                <a:defRPr/>
              </a:pPr>
              <a:t>17</a:t>
            </a:fld>
            <a:endParaRPr lang="hu-HU" dirty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7" name="Objektum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277654"/>
              </p:ext>
            </p:extLst>
          </p:nvPr>
        </p:nvGraphicFramePr>
        <p:xfrm>
          <a:off x="2771800" y="861609"/>
          <a:ext cx="3009335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5" name="Equation" r:id="rId3" imgW="1587500" imgH="457200" progId="Equation.3">
                  <p:embed/>
                </p:oleObj>
              </mc:Choice>
              <mc:Fallback>
                <p:oleObj name="Equation" r:id="rId3" imgW="15875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861609"/>
                        <a:ext cx="3009335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463842"/>
              </p:ext>
            </p:extLst>
          </p:nvPr>
        </p:nvGraphicFramePr>
        <p:xfrm>
          <a:off x="384499" y="3379758"/>
          <a:ext cx="8435975" cy="96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8857"/>
                <a:gridCol w="1226950"/>
                <a:gridCol w="1654240"/>
                <a:gridCol w="1655171"/>
                <a:gridCol w="1660757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hu-H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2006</a:t>
                      </a:r>
                      <a:endParaRPr lang="hu-H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2007</a:t>
                      </a:r>
                      <a:endParaRPr lang="hu-H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2008</a:t>
                      </a:r>
                      <a:endParaRPr lang="hu-H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2009</a:t>
                      </a:r>
                      <a:endParaRPr lang="hu-H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Vevőkövetelések forgási sebessége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6,4402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7,9281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8,8757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10,2215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265959"/>
              </p:ext>
            </p:extLst>
          </p:nvPr>
        </p:nvGraphicFramePr>
        <p:xfrm>
          <a:off x="250824" y="1981476"/>
          <a:ext cx="856965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9008"/>
                <a:gridCol w="1440160"/>
                <a:gridCol w="1368152"/>
                <a:gridCol w="1440160"/>
                <a:gridCol w="1512170"/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2006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2007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2008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2009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Értékesítés árbevétele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88 063 000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94 011</a:t>
                      </a:r>
                      <a:r>
                        <a:rPr lang="hu-HU" baseline="0" dirty="0" smtClean="0"/>
                        <a:t>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96 860 000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107 591 000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Vevők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13 674 000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11 858 000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10 913 000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10 526 000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32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i="1" dirty="0"/>
              <a:t>Szállítók forgási sebessége </a:t>
            </a:r>
            <a:endParaRPr lang="hu-HU" dirty="0"/>
          </a:p>
        </p:txBody>
      </p:sp>
      <p:sp>
        <p:nvSpPr>
          <p:cNvPr id="21" name="Tartalom helye 20"/>
          <p:cNvSpPr>
            <a:spLocks noGrp="1"/>
          </p:cNvSpPr>
          <p:nvPr>
            <p:ph type="body" sz="half" idx="2"/>
          </p:nvPr>
        </p:nvSpPr>
        <p:spPr>
          <a:xfrm>
            <a:off x="250824" y="4977092"/>
            <a:ext cx="8785671" cy="1038299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200" dirty="0"/>
              <a:t>Ez a mutató azt számszerűsíti, hogy a cég a szállítóival szemben milyen </a:t>
            </a:r>
            <a:r>
              <a:rPr lang="hu-HU" sz="2200" dirty="0" smtClean="0"/>
              <a:t>fizetési stratégiája van. </a:t>
            </a:r>
            <a:endParaRPr lang="hu-HU" sz="2200" dirty="0"/>
          </a:p>
          <a:p>
            <a:pPr algn="just"/>
            <a:endParaRPr lang="hu-HU" dirty="0" smtClean="0"/>
          </a:p>
          <a:p>
            <a:pPr algn="just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029325"/>
            <a:ext cx="2133600" cy="2794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456B253-0C63-4A05-BDEB-905D2AE7BB66}" type="slidenum">
              <a:rPr lang="hu-HU" smtClean="0">
                <a:latin typeface="+mj-lt"/>
              </a:rPr>
              <a:pPr algn="r">
                <a:defRPr/>
              </a:pPr>
              <a:t>18</a:t>
            </a:fld>
            <a:endParaRPr lang="hu-HU" dirty="0">
              <a:latin typeface="+mj-lt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619672" y="3691880"/>
            <a:ext cx="1162323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3" name="Rectangle 9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6" name="Objektum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170716"/>
              </p:ext>
            </p:extLst>
          </p:nvPr>
        </p:nvGraphicFramePr>
        <p:xfrm>
          <a:off x="2843808" y="895178"/>
          <a:ext cx="3119957" cy="786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8" name="Equation" r:id="rId4" imgW="1777229" imgH="444307" progId="Equation.3">
                  <p:embed/>
                </p:oleObj>
              </mc:Choice>
              <mc:Fallback>
                <p:oleObj name="Equation" r:id="rId4" imgW="1777229" imgH="44430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895178"/>
                        <a:ext cx="3119957" cy="7862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694906"/>
              </p:ext>
            </p:extLst>
          </p:nvPr>
        </p:nvGraphicFramePr>
        <p:xfrm>
          <a:off x="250824" y="1981476"/>
          <a:ext cx="856965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9008"/>
                <a:gridCol w="1440160"/>
                <a:gridCol w="1368152"/>
                <a:gridCol w="1440160"/>
                <a:gridCol w="1512170"/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Értékesítés árbevétele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88 063 000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94 011</a:t>
                      </a:r>
                      <a:r>
                        <a:rPr lang="hu-HU" baseline="0" dirty="0" smtClean="0"/>
                        <a:t>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96 860 000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107 591 000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Szállítók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4</a:t>
                      </a:r>
                      <a:r>
                        <a:rPr lang="hu-HU" baseline="0" dirty="0" smtClean="0"/>
                        <a:t> 583 000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6 144 000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6 999 000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9 952 000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642568"/>
              </p:ext>
            </p:extLst>
          </p:nvPr>
        </p:nvGraphicFramePr>
        <p:xfrm>
          <a:off x="382975" y="3482969"/>
          <a:ext cx="8435975" cy="96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8857"/>
                <a:gridCol w="1226950"/>
                <a:gridCol w="1654240"/>
                <a:gridCol w="1655171"/>
                <a:gridCol w="1660757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hu-H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2006</a:t>
                      </a:r>
                      <a:endParaRPr lang="hu-H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2007</a:t>
                      </a:r>
                      <a:endParaRPr lang="hu-H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2008</a:t>
                      </a:r>
                      <a:endParaRPr lang="hu-H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2009</a:t>
                      </a:r>
                      <a:endParaRPr lang="hu-H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smtClean="0">
                          <a:effectLst/>
                        </a:rPr>
                        <a:t>Szállítók forgási </a:t>
                      </a:r>
                      <a:r>
                        <a:rPr lang="hu-HU" sz="1800" dirty="0">
                          <a:effectLst/>
                        </a:rPr>
                        <a:t>sebessége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 smtClean="0">
                          <a:effectLst/>
                        </a:rPr>
                        <a:t>19,2151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 smtClean="0">
                          <a:effectLst/>
                        </a:rPr>
                        <a:t>15,3012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 smtClean="0">
                          <a:effectLst/>
                        </a:rPr>
                        <a:t>13,8391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 smtClean="0">
                          <a:effectLst/>
                        </a:rPr>
                        <a:t>10,8101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042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i="1" dirty="0"/>
              <a:t>Kamatfedezeti ráta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type="body" sz="half" idx="2"/>
          </p:nvPr>
        </p:nvSpPr>
        <p:spPr>
          <a:xfrm>
            <a:off x="273050" y="5245664"/>
            <a:ext cx="8642350" cy="374025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200" dirty="0" smtClean="0"/>
              <a:t>Azt </a:t>
            </a:r>
            <a:r>
              <a:rPr lang="hu-HU" sz="2200" dirty="0"/>
              <a:t>a számot jelöli ahányszor az üzemi tevékenység eredményéből kifizethetők a hosszú lejáratú kölcsönök kamatterhei. </a:t>
            </a:r>
            <a:endParaRPr lang="hu-HU" dirty="0"/>
          </a:p>
          <a:p>
            <a:pPr lvl="1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029325"/>
            <a:ext cx="2133600" cy="2794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456B253-0C63-4A05-BDEB-905D2AE7BB66}" type="slidenum">
              <a:rPr lang="hu-HU" smtClean="0">
                <a:latin typeface="+mj-lt"/>
              </a:rPr>
              <a:pPr algn="r">
                <a:defRPr/>
              </a:pPr>
              <a:t>19</a:t>
            </a:fld>
            <a:endParaRPr lang="hu-HU" dirty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79711" y="1412775"/>
            <a:ext cx="99083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6" name="Objektum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097434"/>
              </p:ext>
            </p:extLst>
          </p:nvPr>
        </p:nvGraphicFramePr>
        <p:xfrm>
          <a:off x="2339752" y="980330"/>
          <a:ext cx="4072191" cy="864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3" name="Equation" r:id="rId3" imgW="1968500" imgH="419100" progId="Equation.3">
                  <p:embed/>
                </p:oleObj>
              </mc:Choice>
              <mc:Fallback>
                <p:oleObj name="Equation" r:id="rId3" imgW="1968500" imgH="419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980330"/>
                        <a:ext cx="4072191" cy="8648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876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28672"/>
              </p:ext>
            </p:extLst>
          </p:nvPr>
        </p:nvGraphicFramePr>
        <p:xfrm>
          <a:off x="228600" y="4164645"/>
          <a:ext cx="8686800" cy="8346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5424"/>
                <a:gridCol w="1595344"/>
                <a:gridCol w="1595344"/>
                <a:gridCol w="1595344"/>
                <a:gridCol w="1595344"/>
              </a:tblGrid>
              <a:tr h="3600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2006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2007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2008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2009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2315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Kamatfedezeti ráta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 err="1">
                          <a:effectLst/>
                        </a:rPr>
                        <a:t>n.é</a:t>
                      </a:r>
                      <a:r>
                        <a:rPr lang="hu-HU" sz="1800" b="1" dirty="0">
                          <a:effectLst/>
                        </a:rPr>
                        <a:t>.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 err="1">
                          <a:effectLst/>
                        </a:rPr>
                        <a:t>n.é</a:t>
                      </a:r>
                      <a:r>
                        <a:rPr lang="hu-HU" sz="1800" b="1" dirty="0">
                          <a:effectLst/>
                        </a:rPr>
                        <a:t>.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 err="1">
                          <a:effectLst/>
                        </a:rPr>
                        <a:t>n.é</a:t>
                      </a:r>
                      <a:r>
                        <a:rPr lang="hu-HU" sz="1800" b="1" dirty="0">
                          <a:effectLst/>
                        </a:rPr>
                        <a:t>.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6867,5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920696"/>
              </p:ext>
            </p:extLst>
          </p:nvPr>
        </p:nvGraphicFramePr>
        <p:xfrm>
          <a:off x="457202" y="1930995"/>
          <a:ext cx="8239820" cy="1925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7964"/>
                <a:gridCol w="1647964"/>
                <a:gridCol w="1647964"/>
                <a:gridCol w="1647964"/>
                <a:gridCol w="1647964"/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Üzemi tevékenység</a:t>
                      </a:r>
                      <a:r>
                        <a:rPr lang="hu-HU" baseline="0" dirty="0" smtClean="0"/>
                        <a:t> eredménye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13 728 000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7 902 000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8 750 000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13 735 000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Fizetett kamatok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2000</a:t>
                      </a:r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78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hu-HU" altLang="hu-HU" dirty="0" smtClean="0"/>
              <a:t>Pénzügyi elemzés</a:t>
            </a:r>
          </a:p>
        </p:txBody>
      </p:sp>
      <p:sp>
        <p:nvSpPr>
          <p:cNvPr id="53251" name="Tartalom helye 2"/>
          <p:cNvSpPr>
            <a:spLocks noGrp="1"/>
          </p:cNvSpPr>
          <p:nvPr>
            <p:ph type="body" sz="half" idx="2"/>
          </p:nvPr>
        </p:nvSpPr>
        <p:spPr>
          <a:xfrm>
            <a:off x="457200" y="1340768"/>
            <a:ext cx="8229600" cy="3482503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200" dirty="0" smtClean="0"/>
              <a:t> Célja:</a:t>
            </a:r>
          </a:p>
          <a:p>
            <a:pPr marL="742950" lvl="1" indent="-342900" algn="just">
              <a:buFont typeface="Arial" panose="020B0604020202020204" pitchFamily="34" charset="0"/>
              <a:buChar char="•"/>
            </a:pPr>
            <a:r>
              <a:rPr lang="hu-HU" sz="2000" dirty="0" smtClean="0"/>
              <a:t>Különböző vállalati szituációkban </a:t>
            </a:r>
            <a:r>
              <a:rPr lang="hu-HU" sz="2000" dirty="0"/>
              <a:t>a döntéseket megfelelő információval támassza alá, </a:t>
            </a:r>
            <a:endParaRPr lang="hu-HU" sz="2000" dirty="0" smtClean="0"/>
          </a:p>
          <a:p>
            <a:pPr marL="742950" lvl="1" indent="-342900" algn="just">
              <a:buFont typeface="Arial" panose="020B0604020202020204" pitchFamily="34" charset="0"/>
              <a:buChar char="•"/>
            </a:pPr>
            <a:r>
              <a:rPr lang="hu-HU" sz="2000" dirty="0" smtClean="0"/>
              <a:t>Számviteli </a:t>
            </a:r>
            <a:r>
              <a:rPr lang="hu-HU" sz="2000" dirty="0"/>
              <a:t>adatokra támaszkodva valós képet fessen és elég információt szolgáltasson a cég vagyoni, pénzügyi, jövedelmi és hatékonysági helyzetéről</a:t>
            </a:r>
            <a:r>
              <a:rPr lang="hu-HU" sz="2000" dirty="0" smtClean="0"/>
              <a:t>.</a:t>
            </a:r>
          </a:p>
          <a:p>
            <a:pPr marL="742950" lvl="1" indent="-342900" algn="just">
              <a:buFont typeface="Arial" panose="020B0604020202020204" pitchFamily="34" charset="0"/>
              <a:buChar char="•"/>
            </a:pPr>
            <a:endParaRPr lang="hu-HU" sz="2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200" dirty="0" smtClean="0"/>
              <a:t> Kinek </a:t>
            </a:r>
            <a:r>
              <a:rPr lang="hu-HU" sz="2200" dirty="0"/>
              <a:t>van szüksége ezekre az információkra</a:t>
            </a:r>
            <a:r>
              <a:rPr lang="hu-HU" sz="2200" dirty="0" smtClean="0"/>
              <a:t>?</a:t>
            </a:r>
          </a:p>
          <a:p>
            <a:pPr marL="742950" lvl="1" indent="-342900" algn="just">
              <a:buFont typeface="Arial" panose="020B0604020202020204" pitchFamily="34" charset="0"/>
              <a:buChar char="•"/>
            </a:pPr>
            <a:r>
              <a:rPr lang="hu-HU" sz="2000" dirty="0"/>
              <a:t> </a:t>
            </a:r>
            <a:r>
              <a:rPr lang="hu-HU" sz="2000" dirty="0" smtClean="0"/>
              <a:t>Belső </a:t>
            </a:r>
            <a:r>
              <a:rPr lang="hu-HU" sz="2000" dirty="0"/>
              <a:t>és külső </a:t>
            </a:r>
            <a:r>
              <a:rPr lang="hu-HU" sz="2000" dirty="0" err="1" smtClean="0"/>
              <a:t>érintetti</a:t>
            </a:r>
            <a:r>
              <a:rPr lang="hu-HU" sz="2000" dirty="0" smtClean="0"/>
              <a:t> csoportoknak</a:t>
            </a:r>
          </a:p>
          <a:p>
            <a:pPr marL="742950" lvl="1" indent="-342900" algn="just">
              <a:buFont typeface="Arial" panose="020B0604020202020204" pitchFamily="34" charset="0"/>
              <a:buChar char="•"/>
            </a:pPr>
            <a:endParaRPr lang="hu-HU" sz="2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200" dirty="0" smtClean="0"/>
              <a:t>A </a:t>
            </a:r>
            <a:r>
              <a:rPr lang="hu-HU" sz="2200" dirty="0"/>
              <a:t>mutatószámokkal végzett elemzés lehetővé teszi, hogy jobban megértsük a mérleg és az eredmény-kimutatás közötti kapcsolatot is.</a:t>
            </a:r>
          </a:p>
          <a:p>
            <a:pPr marL="400050" lvl="1" indent="0" algn="just"/>
            <a:endParaRPr lang="hu-HU" sz="2200" dirty="0" smtClean="0"/>
          </a:p>
          <a:p>
            <a:pPr marL="800100" lvl="2" indent="0"/>
            <a:endParaRPr lang="hu-HU" altLang="hu-HU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hu-HU" altLang="hu-HU" sz="22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hu-HU" altLang="hu-HU" sz="2200" dirty="0" smtClean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029325"/>
            <a:ext cx="2133600" cy="2794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6A216928-C9A7-4F08-928A-02A86AA6A801}" type="slidenum">
              <a:rPr lang="hu-HU" smtClean="0">
                <a:latin typeface="+mj-lt"/>
              </a:rPr>
              <a:pPr algn="r">
                <a:defRPr/>
              </a:pPr>
              <a:t>2</a:t>
            </a:fld>
            <a:endParaRPr lang="hu-HU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P spid="5325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400810" y="75066"/>
            <a:ext cx="7993062" cy="549275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Eszközarányos jövedelmezőség 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 smtClean="0"/>
              <a:t>(</a:t>
            </a:r>
            <a:r>
              <a:rPr lang="hu-HU" b="1" dirty="0"/>
              <a:t>ROA, </a:t>
            </a:r>
            <a:r>
              <a:rPr lang="hu-HU" b="1" dirty="0" err="1"/>
              <a:t>Return</a:t>
            </a:r>
            <a:r>
              <a:rPr lang="hu-HU" b="1" dirty="0"/>
              <a:t> </a:t>
            </a:r>
            <a:r>
              <a:rPr lang="hu-HU" b="1" dirty="0" err="1"/>
              <a:t>on</a:t>
            </a:r>
            <a:r>
              <a:rPr lang="hu-HU" b="1" dirty="0"/>
              <a:t> </a:t>
            </a:r>
            <a:r>
              <a:rPr lang="hu-HU" b="1" dirty="0" err="1"/>
              <a:t>assets</a:t>
            </a:r>
            <a:r>
              <a:rPr lang="hu-HU" b="1" dirty="0"/>
              <a:t>) 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type="body" sz="half" idx="2"/>
          </p:nvPr>
        </p:nvSpPr>
        <p:spPr>
          <a:xfrm>
            <a:off x="269081" y="4221088"/>
            <a:ext cx="8893175" cy="324036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200" dirty="0"/>
              <a:t>A</a:t>
            </a:r>
            <a:r>
              <a:rPr lang="hu-HU" sz="2200" dirty="0" smtClean="0"/>
              <a:t> </a:t>
            </a:r>
            <a:r>
              <a:rPr lang="hu-HU" sz="2200" dirty="0"/>
              <a:t>vállalatba fektetett összes eszköz működtetésének hatásfokát </a:t>
            </a:r>
            <a:r>
              <a:rPr lang="hu-HU" sz="2200" dirty="0" smtClean="0"/>
              <a:t>méri, vagyis </a:t>
            </a:r>
            <a:r>
              <a:rPr lang="hu-HU" sz="2200" dirty="0"/>
              <a:t>vállalkozás eszközeinek eredményhozamát </a:t>
            </a:r>
            <a:r>
              <a:rPr lang="hu-HU" sz="2200" dirty="0" smtClean="0"/>
              <a:t>fejezi </a:t>
            </a:r>
            <a:r>
              <a:rPr lang="hu-HU" sz="2200" dirty="0"/>
              <a:t>ki</a:t>
            </a:r>
            <a:r>
              <a:rPr lang="hu-HU" sz="22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hu-HU" sz="2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200" dirty="0"/>
              <a:t>Az eszközök jövedelmezősége (ROA) értéke jelzi, hogy nagy a </a:t>
            </a:r>
            <a:r>
              <a:rPr lang="hu-HU" sz="2200" dirty="0" smtClean="0"/>
              <a:t>befektetett</a:t>
            </a:r>
            <a:r>
              <a:rPr lang="hu-HU" sz="2200" dirty="0"/>
              <a:t> eszközök aránya, magas a költség, de jó a profitabilitás, tehát a ROA is jó.</a:t>
            </a:r>
            <a:endParaRPr lang="hu-HU" sz="2200" dirty="0" smtClean="0"/>
          </a:p>
          <a:p>
            <a:pPr algn="just"/>
            <a:endParaRPr lang="hu-HU" sz="24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779912" y="47251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3" name="Objektum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190100"/>
              </p:ext>
            </p:extLst>
          </p:nvPr>
        </p:nvGraphicFramePr>
        <p:xfrm>
          <a:off x="3131840" y="893015"/>
          <a:ext cx="2531002" cy="85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0" name="Equation" r:id="rId3" imgW="1218671" imgH="406224" progId="Equation.3">
                  <p:embed/>
                </p:oleObj>
              </mc:Choice>
              <mc:Fallback>
                <p:oleObj name="Equation" r:id="rId3" imgW="1218671" imgH="406224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893015"/>
                        <a:ext cx="2531002" cy="8535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67270"/>
              </p:ext>
            </p:extLst>
          </p:nvPr>
        </p:nvGraphicFramePr>
        <p:xfrm>
          <a:off x="1648103" y="3348649"/>
          <a:ext cx="5754370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7175"/>
                <a:gridCol w="836930"/>
                <a:gridCol w="1128395"/>
                <a:gridCol w="1129030"/>
                <a:gridCol w="113284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2006</a:t>
                      </a:r>
                      <a:endParaRPr lang="hu-H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2007</a:t>
                      </a:r>
                      <a:endParaRPr lang="hu-H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2008</a:t>
                      </a:r>
                      <a:endParaRPr lang="hu-H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2009</a:t>
                      </a:r>
                      <a:endParaRPr lang="hu-H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ROA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0,1260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>
                          <a:effectLst/>
                        </a:rPr>
                        <a:t>0,0613</a:t>
                      </a:r>
                      <a:endParaRPr lang="hu-H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0,1066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0,0912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768171"/>
              </p:ext>
            </p:extLst>
          </p:nvPr>
        </p:nvGraphicFramePr>
        <p:xfrm>
          <a:off x="130672" y="1962222"/>
          <a:ext cx="8789232" cy="11144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6480"/>
                <a:gridCol w="1563188"/>
                <a:gridCol w="1563188"/>
                <a:gridCol w="1563188"/>
                <a:gridCol w="1563188"/>
              </a:tblGrid>
              <a:tr h="372786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2006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2007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2008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2009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smtClean="0"/>
                        <a:t>Adózott </a:t>
                      </a:r>
                      <a:r>
                        <a:rPr lang="hu-HU" b="1" baseline="0" dirty="0" smtClean="0"/>
                        <a:t>eredmény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13 818 000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7 281 000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14 262 000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13 838 000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smtClean="0"/>
                        <a:t>Összes eszköz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109 638 000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118 794 000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133 778 000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151 782 000</a:t>
                      </a:r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Dia számának helye 6"/>
          <p:cNvSpPr txBox="1">
            <a:spLocks/>
          </p:cNvSpPr>
          <p:nvPr/>
        </p:nvSpPr>
        <p:spPr>
          <a:xfrm>
            <a:off x="7010400" y="6029325"/>
            <a:ext cx="2133600" cy="279400"/>
          </a:xfrm>
          <a:prstGeom prst="rect">
            <a:avLst/>
          </a:prstGeom>
        </p:spPr>
        <p:txBody>
          <a:bodyPr/>
          <a:lstStyle>
            <a:defPPr>
              <a:defRPr lang="hu-H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hu-HU" dirty="0" smtClean="0">
                <a:latin typeface="+mj-lt"/>
              </a:rPr>
              <a:t>20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1822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err="1"/>
              <a:t>Működőtőke-arányos</a:t>
            </a:r>
            <a:r>
              <a:rPr lang="hu-HU" b="1" dirty="0"/>
              <a:t> eredmény (ROI)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type="body" sz="half" idx="2"/>
          </p:nvPr>
        </p:nvSpPr>
        <p:spPr>
          <a:xfrm>
            <a:off x="201157" y="5641853"/>
            <a:ext cx="8642350" cy="324103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400" dirty="0" smtClean="0"/>
              <a:t>A </a:t>
            </a:r>
            <a:r>
              <a:rPr lang="hu-HU" sz="2400" dirty="0"/>
              <a:t>tartósan befektetett (lekötött) </a:t>
            </a:r>
            <a:r>
              <a:rPr lang="hu-HU" sz="2400" dirty="0" err="1"/>
              <a:t>működőtőke</a:t>
            </a:r>
            <a:r>
              <a:rPr lang="hu-HU" sz="2400" dirty="0"/>
              <a:t> eredményhozamát fejezi </a:t>
            </a:r>
            <a:r>
              <a:rPr lang="hu-HU" sz="2400" dirty="0" smtClean="0"/>
              <a:t>ki.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029325"/>
            <a:ext cx="2133600" cy="2794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456B253-0C63-4A05-BDEB-905D2AE7BB66}" type="slidenum">
              <a:rPr lang="hu-HU" smtClean="0">
                <a:latin typeface="+mj-lt"/>
              </a:rPr>
              <a:pPr algn="r">
                <a:defRPr/>
              </a:pPr>
              <a:t>21</a:t>
            </a:fld>
            <a:endParaRPr lang="hu-HU" dirty="0"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églalap 5"/>
              <p:cNvSpPr/>
              <p:nvPr/>
            </p:nvSpPr>
            <p:spPr>
              <a:xfrm>
                <a:off x="789112" y="1002408"/>
                <a:ext cx="7897688" cy="631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hu-HU" sz="2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𝐀𝐝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𝐳𝐨𝐭𝐭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𝐞𝐫𝐞𝐝𝐦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𝐧𝐲</m:t>
                        </m:r>
                      </m:num>
                      <m:den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𝐌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ű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𝐤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ö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ő 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ő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𝐤𝐞</m:t>
                        </m:r>
                      </m:den>
                    </m:f>
                  </m:oMath>
                </a14:m>
                <a:r>
                  <a:rPr lang="hu-HU" sz="2200" b="1" dirty="0">
                    <a:latin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𝐀𝐝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𝐳𝐨𝐭𝐭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𝐞𝐫𝐞𝐝𝐦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𝐧𝐲</m:t>
                        </m:r>
                      </m:num>
                      <m:den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𝐒𝐚𝐣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ő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𝐤𝐞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𝐇𝐨𝐬𝐬𝐳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ú 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𝐥𝐞𝐣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𝐫𝐚𝐭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ú + 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𝐇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𝐭𝐫𝐚𝐬𝐨𝐫𝐨𝐥𝐭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𝐤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ö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𝐭𝐞𝐥𝐞𝐳𝐞𝐭𝐭𝐬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hu-HU" sz="2200" b="1" i="0" baseline="0">
                            <a:latin typeface="Cambria Math" panose="02040503050406030204" pitchFamily="18" charset="0"/>
                          </a:rPr>
                          <m:t>𝐠𝐞𝐤</m:t>
                        </m:r>
                      </m:den>
                    </m:f>
                  </m:oMath>
                </a14:m>
                <a:endParaRPr lang="hu-HU" sz="2200" b="1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églalap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12" y="1002408"/>
                <a:ext cx="7897688" cy="6310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27908"/>
              </p:ext>
            </p:extLst>
          </p:nvPr>
        </p:nvGraphicFramePr>
        <p:xfrm>
          <a:off x="190849" y="1796429"/>
          <a:ext cx="8789232" cy="25425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6480"/>
                <a:gridCol w="1563188"/>
                <a:gridCol w="1563188"/>
                <a:gridCol w="1563188"/>
                <a:gridCol w="1563188"/>
              </a:tblGrid>
              <a:tr h="520691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2006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2007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2008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2009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smtClean="0"/>
                        <a:t>Adózott </a:t>
                      </a:r>
                      <a:r>
                        <a:rPr lang="hu-HU" b="1" baseline="0" dirty="0" smtClean="0"/>
                        <a:t>eredmény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13 818 000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7 281 000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14 262 000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13 838 000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smtClean="0"/>
                        <a:t>Saját tőke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98 882 000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103 255 000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116 556 000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129 460 000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smtClean="0"/>
                        <a:t>Hosszú lejáratú kötelezettségek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smtClean="0"/>
                        <a:t>Hátrasorolt kötelezettségek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362911"/>
              </p:ext>
            </p:extLst>
          </p:nvPr>
        </p:nvGraphicFramePr>
        <p:xfrm>
          <a:off x="177384" y="4576716"/>
          <a:ext cx="8789232" cy="8915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6480"/>
                <a:gridCol w="1563188"/>
                <a:gridCol w="1563188"/>
                <a:gridCol w="1563188"/>
                <a:gridCol w="1563188"/>
              </a:tblGrid>
              <a:tr h="520691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2006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2007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2008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2009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smtClean="0"/>
                        <a:t>ROI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b="1" dirty="0" smtClean="0"/>
                        <a:t>0,1397</a:t>
                      </a:r>
                      <a:endParaRPr lang="hu-H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b="1" dirty="0" smtClean="0"/>
                        <a:t>0,0705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b="1" dirty="0" smtClean="0"/>
                        <a:t>0,1224</a:t>
                      </a:r>
                      <a:endParaRPr lang="hu-H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b="1" dirty="0" smtClean="0"/>
                        <a:t>0,1069</a:t>
                      </a:r>
                      <a:endParaRPr lang="hu-HU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149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6491" y="226600"/>
            <a:ext cx="8640959" cy="549275"/>
          </a:xfrm>
        </p:spPr>
        <p:txBody>
          <a:bodyPr>
            <a:normAutofit/>
          </a:bodyPr>
          <a:lstStyle/>
          <a:p>
            <a:r>
              <a:rPr lang="hu-HU" sz="2500" b="1" dirty="0" err="1"/>
              <a:t>Működőtőke-arányos</a:t>
            </a:r>
            <a:r>
              <a:rPr lang="hu-HU" sz="2500" b="1" dirty="0"/>
              <a:t> üzemi eredmény (ROCE, %) </a:t>
            </a:r>
          </a:p>
        </p:txBody>
      </p:sp>
      <p:sp>
        <p:nvSpPr>
          <p:cNvPr id="3" name="Tartalom helye 2"/>
          <p:cNvSpPr>
            <a:spLocks noGrp="1"/>
          </p:cNvSpPr>
          <p:nvPr>
            <p:ph type="body" sz="half" idx="2"/>
          </p:nvPr>
        </p:nvSpPr>
        <p:spPr>
          <a:xfrm>
            <a:off x="5727" y="908720"/>
            <a:ext cx="8914286" cy="5614070"/>
          </a:xfrm>
        </p:spPr>
        <p:txBody>
          <a:bodyPr/>
          <a:lstStyle/>
          <a:p>
            <a:pPr marL="457200" lvl="1" indent="0" algn="ctr">
              <a:buNone/>
            </a:pPr>
            <a:r>
              <a:rPr lang="hu-HU" sz="2200" b="1" dirty="0" smtClean="0">
                <a:solidFill>
                  <a:schemeClr val="tx1"/>
                </a:solidFill>
              </a:rPr>
              <a:t>Üzemi tevékenység eredménye</a:t>
            </a:r>
          </a:p>
          <a:p>
            <a:pPr marL="457200" lvl="1" indent="0" algn="ctr">
              <a:buNone/>
            </a:pPr>
            <a:r>
              <a:rPr lang="hu-HU" sz="2200" b="1" dirty="0" smtClean="0">
                <a:solidFill>
                  <a:schemeClr val="tx1"/>
                </a:solidFill>
              </a:rPr>
              <a:t>Működő tőke</a:t>
            </a:r>
          </a:p>
          <a:p>
            <a:pPr algn="just"/>
            <a:endParaRPr lang="hu-HU" sz="2200" dirty="0" smtClean="0"/>
          </a:p>
          <a:p>
            <a:pPr algn="just"/>
            <a:endParaRPr lang="hu-HU" sz="2200" dirty="0" smtClean="0"/>
          </a:p>
          <a:p>
            <a:pPr algn="just"/>
            <a:endParaRPr lang="hu-HU" sz="2200" dirty="0" smtClean="0"/>
          </a:p>
          <a:p>
            <a:pPr marL="0" indent="0" algn="just">
              <a:buNone/>
            </a:pPr>
            <a:endParaRPr lang="hu-HU" sz="2400" b="1" dirty="0"/>
          </a:p>
          <a:p>
            <a:pPr algn="just"/>
            <a:endParaRPr lang="hu-HU" sz="2200" b="1" dirty="0" smtClean="0"/>
          </a:p>
          <a:p>
            <a:pPr marL="0" indent="0">
              <a:lnSpc>
                <a:spcPct val="150000"/>
              </a:lnSpc>
              <a:buNone/>
            </a:pPr>
            <a:endParaRPr lang="hu-HU" dirty="0" smtClean="0"/>
          </a:p>
          <a:p>
            <a:pPr marL="0" indent="0">
              <a:lnSpc>
                <a:spcPct val="150000"/>
              </a:lnSpc>
              <a:buNone/>
            </a:pPr>
            <a:endParaRPr lang="hu-HU" dirty="0" smtClean="0"/>
          </a:p>
          <a:p>
            <a:pPr marL="914400" lvl="2" indent="0">
              <a:lnSpc>
                <a:spcPct val="150000"/>
              </a:lnSpc>
              <a:buNone/>
            </a:pPr>
            <a:endParaRPr lang="hu-HU" dirty="0" smtClean="0"/>
          </a:p>
          <a:p>
            <a:pPr marL="914400" lvl="2" indent="0">
              <a:lnSpc>
                <a:spcPct val="150000"/>
              </a:lnSpc>
              <a:buNone/>
            </a:pPr>
            <a:endParaRPr lang="hu-HU" dirty="0" smtClean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4294967295"/>
          </p:nvPr>
        </p:nvSpPr>
        <p:spPr>
          <a:xfrm>
            <a:off x="7010400" y="6021388"/>
            <a:ext cx="2133600" cy="2794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456B253-0C63-4A05-BDEB-905D2AE7BB66}" type="slidenum">
              <a:rPr lang="hu-HU" smtClean="0"/>
              <a:pPr algn="r">
                <a:defRPr/>
              </a:pPr>
              <a:t>22</a:t>
            </a:fld>
            <a:endParaRPr lang="hu-HU" dirty="0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cxnSp>
        <p:nvCxnSpPr>
          <p:cNvPr id="5" name="Egyenes összekötő 4"/>
          <p:cNvCxnSpPr/>
          <p:nvPr/>
        </p:nvCxnSpPr>
        <p:spPr>
          <a:xfrm>
            <a:off x="2087724" y="1268760"/>
            <a:ext cx="4968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artalom helye 2"/>
          <p:cNvSpPr txBox="1">
            <a:spLocks/>
          </p:cNvSpPr>
          <p:nvPr/>
        </p:nvSpPr>
        <p:spPr bwMode="auto">
          <a:xfrm>
            <a:off x="114857" y="3548087"/>
            <a:ext cx="891428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42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42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42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42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299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2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2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2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299"/>
                </a:solidFill>
                <a:latin typeface="+mn-lt"/>
              </a:defRPr>
            </a:lvl9pPr>
          </a:lstStyle>
          <a:p>
            <a:pPr marL="457200" lvl="1" indent="0" algn="just">
              <a:buFontTx/>
              <a:buNone/>
            </a:pPr>
            <a:endParaRPr lang="hu-HU" sz="2200" kern="0" dirty="0" smtClean="0"/>
          </a:p>
          <a:p>
            <a:pPr marL="0" indent="0">
              <a:lnSpc>
                <a:spcPct val="150000"/>
              </a:lnSpc>
              <a:buFontTx/>
              <a:buNone/>
            </a:pPr>
            <a:endParaRPr lang="hu-HU" kern="0" dirty="0" smtClean="0"/>
          </a:p>
          <a:p>
            <a:pPr marL="914400" lvl="2" indent="0">
              <a:lnSpc>
                <a:spcPct val="150000"/>
              </a:lnSpc>
              <a:buFontTx/>
              <a:buNone/>
            </a:pPr>
            <a:endParaRPr lang="hu-HU" kern="0" dirty="0" smtClean="0"/>
          </a:p>
          <a:p>
            <a:pPr marL="914400" lvl="2" indent="0">
              <a:lnSpc>
                <a:spcPct val="150000"/>
              </a:lnSpc>
              <a:buFontTx/>
              <a:buNone/>
            </a:pPr>
            <a:endParaRPr lang="hu-HU" kern="0" dirty="0" smtClean="0"/>
          </a:p>
        </p:txBody>
      </p:sp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726381"/>
              </p:ext>
            </p:extLst>
          </p:nvPr>
        </p:nvGraphicFramePr>
        <p:xfrm>
          <a:off x="185346" y="1827700"/>
          <a:ext cx="8789232" cy="28117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6480"/>
                <a:gridCol w="1563188"/>
                <a:gridCol w="1563188"/>
                <a:gridCol w="1563188"/>
                <a:gridCol w="1563188"/>
              </a:tblGrid>
              <a:tr h="520691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2006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2007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2008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2009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smtClean="0"/>
                        <a:t>Üzemi</a:t>
                      </a:r>
                      <a:r>
                        <a:rPr lang="hu-HU" b="1" baseline="0" dirty="0" smtClean="0"/>
                        <a:t> tevékenység eredménye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13 728 000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7 902 000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8 750 000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13 735 000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smtClean="0"/>
                        <a:t>Saját tőke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98 882 000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103 255 000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116 556 000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129 460 000</a:t>
                      </a:r>
                      <a:endParaRPr lang="hu-HU" dirty="0"/>
                    </a:p>
                  </a:txBody>
                  <a:tcPr anchor="ctr"/>
                </a:tc>
              </a:tr>
              <a:tr h="487820">
                <a:tc>
                  <a:txBody>
                    <a:bodyPr/>
                    <a:lstStyle/>
                    <a:p>
                      <a:r>
                        <a:rPr lang="hu-HU" b="1" dirty="0" smtClean="0"/>
                        <a:t>Hosszú lejáratú kötelezettségek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smtClean="0"/>
                        <a:t>Hátrasorolt kötelezettségek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ábláza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229394"/>
              </p:ext>
            </p:extLst>
          </p:nvPr>
        </p:nvGraphicFramePr>
        <p:xfrm>
          <a:off x="185346" y="4905160"/>
          <a:ext cx="8789232" cy="8915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6480"/>
                <a:gridCol w="1563188"/>
                <a:gridCol w="1563188"/>
                <a:gridCol w="1563188"/>
                <a:gridCol w="1563188"/>
              </a:tblGrid>
              <a:tr h="520691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2006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2007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2008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2009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smtClean="0"/>
                        <a:t>ROCE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b="1" dirty="0" smtClean="0"/>
                        <a:t>0,1388</a:t>
                      </a:r>
                      <a:endParaRPr lang="hu-H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b="1" dirty="0" smtClean="0"/>
                        <a:t>0,0765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b="1" dirty="0" smtClean="0"/>
                        <a:t>0,0751</a:t>
                      </a:r>
                      <a:endParaRPr lang="hu-H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b="1" dirty="0" smtClean="0"/>
                        <a:t>0,1061</a:t>
                      </a:r>
                      <a:endParaRPr lang="hu-HU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087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2028" y="95412"/>
            <a:ext cx="7993062" cy="549275"/>
          </a:xfrm>
        </p:spPr>
        <p:txBody>
          <a:bodyPr>
            <a:normAutofit fontScale="90000"/>
          </a:bodyPr>
          <a:lstStyle/>
          <a:p>
            <a:pPr algn="just"/>
            <a:r>
              <a:rPr lang="hu-HU" b="1" dirty="0"/>
              <a:t>Részvénytőke-arányos megtérülés (ROE, </a:t>
            </a:r>
            <a:r>
              <a:rPr lang="hu-HU" b="1" dirty="0" err="1"/>
              <a:t>Return</a:t>
            </a:r>
            <a:r>
              <a:rPr lang="hu-HU" b="1" dirty="0"/>
              <a:t> </a:t>
            </a:r>
            <a:r>
              <a:rPr lang="hu-HU" b="1" dirty="0" err="1"/>
              <a:t>on</a:t>
            </a:r>
            <a:r>
              <a:rPr lang="hu-HU" b="1" dirty="0"/>
              <a:t> </a:t>
            </a:r>
            <a:r>
              <a:rPr lang="hu-HU" b="1" dirty="0" err="1"/>
              <a:t>equity</a:t>
            </a:r>
            <a:r>
              <a:rPr lang="hu-HU" b="1" dirty="0"/>
              <a:t>)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type="body" sz="half" idx="2"/>
          </p:nvPr>
        </p:nvSpPr>
        <p:spPr>
          <a:xfrm>
            <a:off x="355307" y="4408810"/>
            <a:ext cx="8642350" cy="324103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200" dirty="0"/>
              <a:t>A</a:t>
            </a:r>
            <a:r>
              <a:rPr lang="hu-HU" sz="2200" dirty="0" smtClean="0"/>
              <a:t> </a:t>
            </a:r>
            <a:r>
              <a:rPr lang="hu-HU" sz="2200" dirty="0"/>
              <a:t>vállalat megtérülési arányát méri a részvénytőke jövedelemgeneráló képessége alapján</a:t>
            </a:r>
            <a:r>
              <a:rPr lang="hu-HU" sz="22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hu-HU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200" dirty="0" smtClean="0"/>
              <a:t>A részvényesek vagyonának jövedelmezősége jó, bár ingadozó és megfelel az iparági átlagnak.</a:t>
            </a:r>
            <a:endParaRPr lang="hu-HU" sz="22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029325"/>
            <a:ext cx="2133600" cy="2794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456B253-0C63-4A05-BDEB-905D2AE7BB66}" type="slidenum">
              <a:rPr lang="hu-HU" smtClean="0">
                <a:latin typeface="+mj-lt"/>
              </a:rPr>
              <a:pPr algn="r">
                <a:defRPr/>
              </a:pPr>
              <a:t>23</a:t>
            </a:fld>
            <a:endParaRPr lang="hu-HU" dirty="0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00113" y="1227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6" name="Objektum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801743"/>
              </p:ext>
            </p:extLst>
          </p:nvPr>
        </p:nvGraphicFramePr>
        <p:xfrm>
          <a:off x="2771800" y="890775"/>
          <a:ext cx="314216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5" name="Equation" r:id="rId3" imgW="1219200" imgH="419100" progId="Equation.3">
                  <p:embed/>
                </p:oleObj>
              </mc:Choice>
              <mc:Fallback>
                <p:oleObj name="Equation" r:id="rId3" imgW="1219200" imgH="419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890775"/>
                        <a:ext cx="3142168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488410"/>
              </p:ext>
            </p:extLst>
          </p:nvPr>
        </p:nvGraphicFramePr>
        <p:xfrm>
          <a:off x="1694815" y="3315494"/>
          <a:ext cx="5754370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7175"/>
                <a:gridCol w="836930"/>
                <a:gridCol w="1128395"/>
                <a:gridCol w="1129030"/>
                <a:gridCol w="113284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2006</a:t>
                      </a:r>
                      <a:endParaRPr lang="hu-H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2007</a:t>
                      </a:r>
                      <a:endParaRPr lang="hu-H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2008</a:t>
                      </a:r>
                      <a:endParaRPr lang="hu-H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2009</a:t>
                      </a:r>
                      <a:endParaRPr lang="hu-H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ROE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 smtClean="0">
                          <a:effectLst/>
                        </a:rPr>
                        <a:t>0,1397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0,0705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0,1224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0,1069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16736"/>
              </p:ext>
            </p:extLst>
          </p:nvPr>
        </p:nvGraphicFramePr>
        <p:xfrm>
          <a:off x="208425" y="2046279"/>
          <a:ext cx="8789232" cy="11144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6480"/>
                <a:gridCol w="1563188"/>
                <a:gridCol w="1563188"/>
                <a:gridCol w="1563188"/>
                <a:gridCol w="1563188"/>
              </a:tblGrid>
              <a:tr h="372786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2006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2007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2008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2009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smtClean="0"/>
                        <a:t>Adózott </a:t>
                      </a:r>
                      <a:r>
                        <a:rPr lang="hu-HU" b="1" baseline="0" dirty="0" smtClean="0"/>
                        <a:t>eredmény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13 818 000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7 281 000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14 262 000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13 838 000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smtClean="0"/>
                        <a:t>Saját tőke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98 882 000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103 255 000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116 556 000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129 460 000</a:t>
                      </a:r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555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00112" y="98797"/>
            <a:ext cx="8243887" cy="549275"/>
          </a:xfrm>
        </p:spPr>
        <p:txBody>
          <a:bodyPr/>
          <a:lstStyle/>
          <a:p>
            <a:r>
              <a:rPr lang="hu-HU" b="1" dirty="0"/>
              <a:t>Saját tőke piaci értéke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type="body" sz="half" idx="2"/>
          </p:nvPr>
        </p:nvSpPr>
        <p:spPr>
          <a:xfrm>
            <a:off x="250825" y="908521"/>
            <a:ext cx="8642350" cy="5184775"/>
          </a:xfrm>
        </p:spPr>
        <p:txBody>
          <a:bodyPr/>
          <a:lstStyle/>
          <a:p>
            <a:pPr marL="0" indent="0" algn="just">
              <a:buNone/>
            </a:pPr>
            <a:r>
              <a:rPr lang="hu-HU" b="1" dirty="0" smtClean="0"/>
              <a:t>	</a:t>
            </a:r>
            <a:r>
              <a:rPr lang="hu-HU" sz="2400" b="1" dirty="0" smtClean="0">
                <a:solidFill>
                  <a:schemeClr val="tx1"/>
                </a:solidFill>
              </a:rPr>
              <a:t>Részvények </a:t>
            </a:r>
            <a:r>
              <a:rPr lang="hu-HU" sz="2400" b="1" dirty="0">
                <a:solidFill>
                  <a:schemeClr val="tx1"/>
                </a:solidFill>
              </a:rPr>
              <a:t>száma * egy részvény </a:t>
            </a:r>
            <a:r>
              <a:rPr lang="hu-HU" sz="2400" b="1" dirty="0" smtClean="0">
                <a:solidFill>
                  <a:schemeClr val="tx1"/>
                </a:solidFill>
              </a:rPr>
              <a:t>árfolyama</a:t>
            </a:r>
          </a:p>
          <a:p>
            <a:pPr marL="0" indent="0" algn="just">
              <a:buNone/>
            </a:pPr>
            <a:endParaRPr lang="hu-HU" sz="2400" b="1" dirty="0"/>
          </a:p>
          <a:p>
            <a:pPr marL="0" indent="0" algn="just">
              <a:buNone/>
            </a:pPr>
            <a:endParaRPr lang="hu-HU" sz="24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hu-HU" sz="2400" b="1" dirty="0"/>
              <a:t>	</a:t>
            </a:r>
            <a:endParaRPr lang="hu-HU" sz="2400" b="1" dirty="0" smtClean="0"/>
          </a:p>
          <a:p>
            <a:pPr marL="0" indent="0" algn="just">
              <a:buNone/>
            </a:pPr>
            <a:endParaRPr lang="hu-HU" sz="2400" b="1" dirty="0"/>
          </a:p>
          <a:p>
            <a:pPr marL="0" indent="0" algn="just">
              <a:buNone/>
            </a:pPr>
            <a:endParaRPr lang="hu-HU" sz="2400" b="1" dirty="0" smtClean="0"/>
          </a:p>
          <a:p>
            <a:pPr marL="0" indent="0" algn="just">
              <a:buNone/>
            </a:pPr>
            <a:endParaRPr lang="hu-HU" sz="2400" b="1" dirty="0"/>
          </a:p>
          <a:p>
            <a:pPr marL="0" indent="0" algn="just">
              <a:buNone/>
            </a:pPr>
            <a:endParaRPr lang="hu-HU" b="1" dirty="0"/>
          </a:p>
          <a:p>
            <a:pPr algn="just"/>
            <a:endParaRPr lang="hu-HU" dirty="0"/>
          </a:p>
          <a:p>
            <a:pPr algn="just"/>
            <a:endParaRPr lang="hu-HU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200" dirty="0" smtClean="0"/>
              <a:t>Abban </a:t>
            </a:r>
            <a:r>
              <a:rPr lang="hu-HU" sz="2200" dirty="0"/>
              <a:t>az adott pillanatban a befektetők összessége mennyire értékeli a vállalatot</a:t>
            </a:r>
            <a:r>
              <a:rPr lang="hu-HU" sz="22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200" dirty="0" smtClean="0"/>
              <a:t>A válság hatására a részvényeinek árfolyama felére csökkent.</a:t>
            </a:r>
            <a:endParaRPr lang="hu-HU" sz="2200" dirty="0"/>
          </a:p>
          <a:p>
            <a:pPr algn="just"/>
            <a:endParaRPr lang="hu-HU" sz="2200" dirty="0"/>
          </a:p>
          <a:p>
            <a:pPr algn="just"/>
            <a:endParaRPr lang="hu-HU" dirty="0"/>
          </a:p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029325"/>
            <a:ext cx="2133600" cy="2794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456B253-0C63-4A05-BDEB-905D2AE7BB66}" type="slidenum">
              <a:rPr lang="hu-HU" smtClean="0">
                <a:latin typeface="+mj-lt"/>
              </a:rPr>
              <a:pPr algn="r">
                <a:defRPr/>
              </a:pPr>
              <a:t>24</a:t>
            </a:fld>
            <a:endParaRPr lang="hu-HU">
              <a:latin typeface="+mj-lt"/>
            </a:endParaRP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683568" y="2564903"/>
            <a:ext cx="9161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22448"/>
              </p:ext>
            </p:extLst>
          </p:nvPr>
        </p:nvGraphicFramePr>
        <p:xfrm>
          <a:off x="198116" y="1474235"/>
          <a:ext cx="8695059" cy="1750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76715"/>
                <a:gridCol w="1404586"/>
                <a:gridCol w="1404586"/>
                <a:gridCol w="1404586"/>
                <a:gridCol w="1404586"/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Részvények</a:t>
                      </a:r>
                      <a:r>
                        <a:rPr lang="hu-HU" baseline="0" dirty="0" smtClean="0"/>
                        <a:t> száma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7 786 000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7 786</a:t>
                      </a:r>
                      <a:r>
                        <a:rPr lang="hu-HU" baseline="0" dirty="0" smtClean="0"/>
                        <a:t>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7</a:t>
                      </a:r>
                      <a:r>
                        <a:rPr lang="hu-HU" baseline="0" dirty="0" smtClean="0"/>
                        <a:t> 786 000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7 786 000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Részvények év végi záró árfolyama (Ft)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30 033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22 990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11 270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19</a:t>
                      </a:r>
                      <a:r>
                        <a:rPr lang="hu-HU" baseline="0" dirty="0" smtClean="0"/>
                        <a:t> 600</a:t>
                      </a:r>
                      <a:endParaRPr lang="hu-HU" dirty="0"/>
                    </a:p>
                  </a:txBody>
                  <a:tcPr anchor="ctr"/>
                </a:tc>
              </a:tr>
              <a:tr h="368864">
                <a:tc>
                  <a:txBody>
                    <a:bodyPr/>
                    <a:lstStyle/>
                    <a:p>
                      <a:r>
                        <a:rPr lang="hu-HU" dirty="0" smtClean="0"/>
                        <a:t>Részvények névértéke (Ft)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1000</a:t>
                      </a:r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176589"/>
              </p:ext>
            </p:extLst>
          </p:nvPr>
        </p:nvGraphicFramePr>
        <p:xfrm>
          <a:off x="250825" y="3655295"/>
          <a:ext cx="8676456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5776"/>
                <a:gridCol w="1530170"/>
                <a:gridCol w="1530170"/>
                <a:gridCol w="1530170"/>
                <a:gridCol w="1530170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2006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2007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2008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2009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Saját tőke piaci értéke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233 836 938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179 000 140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87 748 220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152 605 600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87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smtClean="0"/>
              <a:t>Egy részvényre jutó nyereség (EPS)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type="body" sz="half" idx="2"/>
          </p:nvPr>
        </p:nvSpPr>
        <p:spPr>
          <a:xfrm>
            <a:off x="262584" y="4293096"/>
            <a:ext cx="8642350" cy="3240359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200" dirty="0" smtClean="0"/>
              <a:t>Egy </a:t>
            </a:r>
            <a:r>
              <a:rPr lang="hu-HU" sz="2200" dirty="0"/>
              <a:t>részvényre vetítve mekkora az adott évben a cég eredménye.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200" dirty="0"/>
              <a:t>Az EPS a kifizethető osztalék felső határát is jelzi</a:t>
            </a:r>
            <a:r>
              <a:rPr lang="hu-HU" sz="22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200" dirty="0" smtClean="0"/>
              <a:t>Az EPS 2007-es csökkenését az okozta, hogy az adózott eredmény a többi évhez képest a felére csökkent, ezt pedig a költségek arányának növekedése okozta.</a:t>
            </a:r>
            <a:endParaRPr lang="hu-HU" sz="2200" dirty="0"/>
          </a:p>
          <a:p>
            <a:pPr algn="just"/>
            <a:endParaRPr lang="hu-HU" sz="2200" dirty="0" smtClean="0"/>
          </a:p>
          <a:p>
            <a:pPr algn="just"/>
            <a:endParaRPr lang="hu-HU" dirty="0" smtClean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029325"/>
            <a:ext cx="2133600" cy="2794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456B253-0C63-4A05-BDEB-905D2AE7BB66}" type="slidenum">
              <a:rPr lang="hu-HU" smtClean="0">
                <a:latin typeface="+mj-lt"/>
              </a:rPr>
              <a:pPr algn="r">
                <a:defRPr/>
              </a:pPr>
              <a:t>25</a:t>
            </a:fld>
            <a:endParaRPr lang="hu-HU" dirty="0">
              <a:latin typeface="+mj-l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8" name="Objektum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195587"/>
              </p:ext>
            </p:extLst>
          </p:nvPr>
        </p:nvGraphicFramePr>
        <p:xfrm>
          <a:off x="644048" y="975955"/>
          <a:ext cx="7433152" cy="844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4" name="Equation" r:id="rId4" imgW="3682800" imgH="419040" progId="Equation.3">
                  <p:embed/>
                </p:oleObj>
              </mc:Choice>
              <mc:Fallback>
                <p:oleObj name="Equation" r:id="rId4" imgW="368280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048" y="975955"/>
                        <a:ext cx="7433152" cy="8447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974947"/>
              </p:ext>
            </p:extLst>
          </p:nvPr>
        </p:nvGraphicFramePr>
        <p:xfrm>
          <a:off x="250825" y="2028099"/>
          <a:ext cx="8404109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4991"/>
                <a:gridCol w="1656184"/>
                <a:gridCol w="1296144"/>
                <a:gridCol w="1368152"/>
                <a:gridCol w="1418638"/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smtClean="0"/>
                        <a:t>Adózott </a:t>
                      </a:r>
                      <a:r>
                        <a:rPr lang="hu-HU" b="1" baseline="0" dirty="0" smtClean="0"/>
                        <a:t>eredmény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13 818 000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7 281 000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14 262 000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13 838 000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Részvények</a:t>
                      </a:r>
                      <a:r>
                        <a:rPr lang="hu-HU" baseline="0" dirty="0" smtClean="0"/>
                        <a:t> száma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7 786 000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7 786</a:t>
                      </a:r>
                      <a:r>
                        <a:rPr lang="hu-HU" baseline="0" dirty="0" smtClean="0"/>
                        <a:t> 000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7</a:t>
                      </a:r>
                      <a:r>
                        <a:rPr lang="hu-HU" baseline="0" dirty="0" smtClean="0"/>
                        <a:t> 786 000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7 786 000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87795"/>
              </p:ext>
            </p:extLst>
          </p:nvPr>
        </p:nvGraphicFramePr>
        <p:xfrm>
          <a:off x="1241280" y="3391603"/>
          <a:ext cx="6837626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1809"/>
                <a:gridCol w="1228388"/>
                <a:gridCol w="1229143"/>
                <a:gridCol w="1229143"/>
                <a:gridCol w="1229143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hu-H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  <a:latin typeface="+mj-lt"/>
                        </a:rPr>
                        <a:t>2006</a:t>
                      </a:r>
                      <a:endParaRPr lang="hu-H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  <a:latin typeface="+mj-lt"/>
                        </a:rPr>
                        <a:t>2007</a:t>
                      </a:r>
                      <a:endParaRPr lang="hu-H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  <a:latin typeface="+mj-lt"/>
                        </a:rPr>
                        <a:t>2008</a:t>
                      </a:r>
                      <a:endParaRPr lang="hu-HU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  <a:latin typeface="+mj-lt"/>
                        </a:rPr>
                        <a:t>2009</a:t>
                      </a:r>
                      <a:endParaRPr lang="hu-HU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  <a:latin typeface="+mj-lt"/>
                        </a:rPr>
                        <a:t>EPS</a:t>
                      </a:r>
                      <a:endParaRPr lang="hu-H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 smtClean="0">
                          <a:effectLst/>
                          <a:latin typeface="+mj-lt"/>
                        </a:rPr>
                        <a:t>1,7740</a:t>
                      </a:r>
                      <a:endParaRPr lang="hu-HU" sz="18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  <a:latin typeface="+mj-lt"/>
                        </a:rPr>
                        <a:t>0,9351</a:t>
                      </a:r>
                      <a:endParaRPr lang="hu-HU" sz="18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  <a:latin typeface="+mj-lt"/>
                        </a:rPr>
                        <a:t>1,8317</a:t>
                      </a:r>
                      <a:endParaRPr lang="hu-HU" sz="18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  <a:latin typeface="+mj-lt"/>
                        </a:rPr>
                        <a:t>1,7773</a:t>
                      </a:r>
                      <a:endParaRPr lang="hu-HU" sz="18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318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Árfolyam – Nyereség </a:t>
            </a:r>
            <a:r>
              <a:rPr lang="hu-HU" dirty="0" smtClean="0"/>
              <a:t>arány (P/E) 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type="body" sz="half" idx="2"/>
          </p:nvPr>
        </p:nvSpPr>
        <p:spPr>
          <a:xfrm>
            <a:off x="250824" y="4102332"/>
            <a:ext cx="8642350" cy="3240359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200" dirty="0"/>
              <a:t>E</a:t>
            </a:r>
            <a:r>
              <a:rPr lang="hu-HU" sz="2200" dirty="0" smtClean="0"/>
              <a:t>gy </a:t>
            </a:r>
            <a:r>
              <a:rPr lang="hu-HU" sz="2200" dirty="0"/>
              <a:t>viszonyszám, ami azt jelzi, hogy </a:t>
            </a:r>
            <a:r>
              <a:rPr lang="hu-HU" sz="2200" dirty="0" err="1"/>
              <a:t>hányszoros</a:t>
            </a:r>
            <a:r>
              <a:rPr lang="hu-HU" sz="2200" dirty="0"/>
              <a:t> árat kell fizetni a cég részvényéért az eredményéhez képest</a:t>
            </a:r>
            <a:r>
              <a:rPr lang="hu-HU" sz="2200" dirty="0" smtClean="0"/>
              <a:t>.</a:t>
            </a:r>
            <a:endParaRPr lang="hu-HU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200" dirty="0" smtClean="0"/>
              <a:t>A befektetőnek kell eldöntenie, hogy olcsónak vagy drágának találja a részvényt.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200" dirty="0" smtClean="0"/>
              <a:t>A részvényárfolyam változása miatt a válság hatása ebben a mutatóban is megfigyelhető.</a:t>
            </a:r>
          </a:p>
          <a:p>
            <a:pPr algn="just"/>
            <a:endParaRPr lang="hu-HU" dirty="0" smtClean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029325"/>
            <a:ext cx="2133600" cy="2794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456B253-0C63-4A05-BDEB-905D2AE7BB66}" type="slidenum">
              <a:rPr lang="hu-HU" smtClean="0">
                <a:latin typeface="+mj-lt"/>
              </a:rPr>
              <a:pPr algn="r">
                <a:defRPr/>
              </a:pPr>
              <a:t>26</a:t>
            </a:fld>
            <a:endParaRPr lang="hu-HU" dirty="0">
              <a:latin typeface="+mj-l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313034"/>
              </p:ext>
            </p:extLst>
          </p:nvPr>
        </p:nvGraphicFramePr>
        <p:xfrm>
          <a:off x="264290" y="1795726"/>
          <a:ext cx="8404109" cy="1153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4991"/>
                <a:gridCol w="1656184"/>
                <a:gridCol w="1296144"/>
                <a:gridCol w="1368152"/>
                <a:gridCol w="1418638"/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2009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smtClean="0"/>
                        <a:t>Részvényárfolyam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30 033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22 990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11 270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19 600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EPS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0" dirty="0">
                          <a:effectLst/>
                          <a:latin typeface="+mj-lt"/>
                        </a:rPr>
                        <a:t>1,7747</a:t>
                      </a:r>
                      <a:endParaRPr lang="hu-HU" sz="18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0" dirty="0">
                          <a:effectLst/>
                          <a:latin typeface="+mj-lt"/>
                        </a:rPr>
                        <a:t>0,9351</a:t>
                      </a:r>
                      <a:endParaRPr lang="hu-HU" sz="18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0" dirty="0">
                          <a:effectLst/>
                          <a:latin typeface="+mj-lt"/>
                        </a:rPr>
                        <a:t>1,8317</a:t>
                      </a:r>
                      <a:endParaRPr lang="hu-HU" sz="18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0" dirty="0">
                          <a:effectLst/>
                          <a:latin typeface="+mj-lt"/>
                        </a:rPr>
                        <a:t>1,7773</a:t>
                      </a:r>
                      <a:endParaRPr lang="hu-HU" sz="1800" b="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006268"/>
              </p:ext>
            </p:extLst>
          </p:nvPr>
        </p:nvGraphicFramePr>
        <p:xfrm>
          <a:off x="1153186" y="3077522"/>
          <a:ext cx="6837626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1809"/>
                <a:gridCol w="1228388"/>
                <a:gridCol w="1229143"/>
                <a:gridCol w="1229143"/>
                <a:gridCol w="1229143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hu-H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  <a:latin typeface="+mj-lt"/>
                        </a:rPr>
                        <a:t>2006</a:t>
                      </a:r>
                      <a:endParaRPr lang="hu-H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  <a:latin typeface="+mj-lt"/>
                        </a:rPr>
                        <a:t>2007</a:t>
                      </a:r>
                      <a:endParaRPr lang="hu-H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  <a:latin typeface="+mj-lt"/>
                        </a:rPr>
                        <a:t>2008</a:t>
                      </a:r>
                      <a:endParaRPr lang="hu-HU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  <a:latin typeface="+mj-lt"/>
                        </a:rPr>
                        <a:t>2009</a:t>
                      </a:r>
                      <a:endParaRPr lang="hu-HU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smtClean="0">
                          <a:effectLst/>
                          <a:latin typeface="+mj-lt"/>
                        </a:rPr>
                        <a:t>P/E</a:t>
                      </a:r>
                      <a:endParaRPr lang="hu-HU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b="1" dirty="0" smtClean="0"/>
                        <a:t>16 923</a:t>
                      </a:r>
                      <a:endParaRPr lang="hu-HU" b="1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b="1" dirty="0" smtClean="0"/>
                        <a:t>24 586</a:t>
                      </a:r>
                      <a:endParaRPr lang="hu-HU" b="1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b="1" dirty="0" smtClean="0"/>
                        <a:t>6 153</a:t>
                      </a:r>
                      <a:endParaRPr lang="hu-HU" b="1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b="1" dirty="0" smtClean="0"/>
                        <a:t>11 028</a:t>
                      </a:r>
                      <a:endParaRPr lang="hu-HU" b="1" dirty="0"/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2" name="Objektum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706475"/>
              </p:ext>
            </p:extLst>
          </p:nvPr>
        </p:nvGraphicFramePr>
        <p:xfrm>
          <a:off x="3328987" y="896057"/>
          <a:ext cx="24860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2" name="Equation" r:id="rId4" imgW="1231560" imgH="393480" progId="Equation.3">
                  <p:embed/>
                </p:oleObj>
              </mc:Choice>
              <mc:Fallback>
                <p:oleObj name="Equation" r:id="rId4" imgW="1231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7" y="896057"/>
                        <a:ext cx="2486025" cy="793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5622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Összegzés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455385" y="764704"/>
            <a:ext cx="8229600" cy="4638063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dirty="0" smtClean="0"/>
              <a:t>Az EGIS Gyógyszergyár </a:t>
            </a:r>
            <a:r>
              <a:rPr lang="hu-HU" dirty="0"/>
              <a:t>p</a:t>
            </a:r>
            <a:r>
              <a:rPr lang="hu-HU" dirty="0" smtClean="0"/>
              <a:t>énzügyi helyzete stabil volt a vizsgált években.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dirty="0"/>
              <a:t>V</a:t>
            </a:r>
            <a:r>
              <a:rPr lang="hu-HU" dirty="0" smtClean="0"/>
              <a:t>iszonylag </a:t>
            </a:r>
            <a:r>
              <a:rPr lang="hu-HU" dirty="0"/>
              <a:t>meghatározott számú versenytárssal rendelkezik, </a:t>
            </a:r>
            <a:r>
              <a:rPr lang="hu-HU" dirty="0" smtClean="0"/>
              <a:t>ezért a </a:t>
            </a:r>
            <a:r>
              <a:rPr lang="hu-HU" dirty="0"/>
              <a:t>felvevőpiaca </a:t>
            </a:r>
            <a:r>
              <a:rPr lang="hu-HU" dirty="0" smtClean="0"/>
              <a:t>állandó.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hu-HU" sz="1800" dirty="0"/>
              <a:t>S</a:t>
            </a:r>
            <a:r>
              <a:rPr lang="hu-HU" sz="1800" dirty="0" smtClean="0"/>
              <a:t>tabilabban </a:t>
            </a:r>
            <a:r>
              <a:rPr lang="hu-HU" sz="1800" dirty="0"/>
              <a:t>tud a jövőre nézve terveket készíteni, és </a:t>
            </a:r>
            <a:r>
              <a:rPr lang="hu-HU" sz="1800" dirty="0" smtClean="0"/>
              <a:t>azokat általában </a:t>
            </a:r>
            <a:r>
              <a:rPr lang="hu-HU" sz="1800" dirty="0"/>
              <a:t>teljesíteni is tudja</a:t>
            </a:r>
            <a:r>
              <a:rPr lang="hu-HU" sz="1800" dirty="0" smtClean="0"/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hu-HU" sz="2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A 2008-as gazdasági válság </a:t>
            </a:r>
            <a:r>
              <a:rPr lang="pt-BR" dirty="0" smtClean="0"/>
              <a:t>érintette </a:t>
            </a:r>
            <a:r>
              <a:rPr lang="pt-BR" dirty="0"/>
              <a:t>a céget</a:t>
            </a:r>
            <a:r>
              <a:rPr lang="hu-HU" dirty="0"/>
              <a:t> is, azonban az előbb említettek miatt kisebb mértékben, mint más piacokat</a:t>
            </a:r>
            <a:r>
              <a:rPr lang="hu-HU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dirty="0" smtClean="0"/>
              <a:t>Pénzügyi szempontból </a:t>
            </a:r>
            <a:r>
              <a:rPr lang="hu-HU" dirty="0"/>
              <a:t>meghatározó tulajdonsága, hogy nem vett fel hosszú lejáratú </a:t>
            </a:r>
            <a:r>
              <a:rPr lang="hu-HU" dirty="0" smtClean="0"/>
              <a:t>kölcsönöket, hiteleket.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dirty="0" smtClean="0"/>
              <a:t>Likvid</a:t>
            </a:r>
            <a:r>
              <a:rPr lang="hu-HU" dirty="0"/>
              <a:t>, szolvens stabil működésű, jó növekedési </a:t>
            </a:r>
            <a:r>
              <a:rPr lang="hu-HU" dirty="0" smtClean="0"/>
              <a:t>lehetőségekkel rendelkező </a:t>
            </a:r>
            <a:r>
              <a:rPr lang="hu-HU" dirty="0"/>
              <a:t>vállalatról van szó.</a:t>
            </a:r>
          </a:p>
        </p:txBody>
      </p:sp>
      <p:sp>
        <p:nvSpPr>
          <p:cNvPr id="4" name="Dia számának helye 1"/>
          <p:cNvSpPr txBox="1">
            <a:spLocks/>
          </p:cNvSpPr>
          <p:nvPr/>
        </p:nvSpPr>
        <p:spPr>
          <a:xfrm>
            <a:off x="7010400" y="6093296"/>
            <a:ext cx="2133600" cy="279400"/>
          </a:xfrm>
          <a:prstGeom prst="rect">
            <a:avLst/>
          </a:prstGeom>
        </p:spPr>
        <p:txBody>
          <a:bodyPr/>
          <a:lstStyle>
            <a:defPPr>
              <a:defRPr lang="hu-H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hu-HU" dirty="0" smtClean="0">
                <a:latin typeface="+mj-lt"/>
              </a:rPr>
              <a:t>27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6464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Köszönöm a figyelmet!</a:t>
            </a:r>
            <a:br>
              <a:rPr lang="hu-HU" b="1" dirty="0"/>
            </a:br>
            <a:endParaRPr lang="hu-HU" b="1" dirty="0"/>
          </a:p>
        </p:txBody>
      </p:sp>
      <p:sp>
        <p:nvSpPr>
          <p:cNvPr id="7" name="Alcím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" name="j0214098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7956376" y="602128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32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471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10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Pénzügyi elemzés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200" dirty="0"/>
              <a:t>A mutatókat az elemzés szempontja szerint csoportosítva, megkülönböztetünk</a:t>
            </a:r>
            <a:r>
              <a:rPr lang="hu-HU" sz="2200" dirty="0" smtClean="0"/>
              <a:t>:</a:t>
            </a:r>
          </a:p>
          <a:p>
            <a:endParaRPr lang="hu-HU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L</a:t>
            </a:r>
            <a:r>
              <a:rPr lang="hu-HU" sz="2000" dirty="0" smtClean="0"/>
              <a:t>ikviditási mutatókat,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hu-HU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A</a:t>
            </a:r>
            <a:r>
              <a:rPr lang="hu-HU" sz="2000" dirty="0" smtClean="0"/>
              <a:t>dósság</a:t>
            </a:r>
            <a:r>
              <a:rPr lang="hu-HU" sz="2000" dirty="0"/>
              <a:t>, hitelképességi </a:t>
            </a:r>
            <a:r>
              <a:rPr lang="hu-HU" sz="2000" dirty="0" smtClean="0"/>
              <a:t>mutatókat,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hu-HU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J</a:t>
            </a:r>
            <a:r>
              <a:rPr lang="hu-HU" sz="2000" dirty="0" smtClean="0"/>
              <a:t>övedelmezőségi</a:t>
            </a:r>
            <a:r>
              <a:rPr lang="hu-HU" sz="2000" dirty="0"/>
              <a:t>, profitabilitási </a:t>
            </a:r>
            <a:r>
              <a:rPr lang="hu-HU" sz="2000" dirty="0" smtClean="0"/>
              <a:t>mutatókat,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hu-HU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H</a:t>
            </a:r>
            <a:r>
              <a:rPr lang="hu-HU" sz="2000" dirty="0" smtClean="0"/>
              <a:t>atékonysági mutatókat,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hu-HU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P</a:t>
            </a:r>
            <a:r>
              <a:rPr lang="hu-HU" sz="2000" dirty="0" smtClean="0"/>
              <a:t>iaci mutatókat.</a:t>
            </a:r>
            <a:endParaRPr lang="hu-HU" sz="2000" dirty="0"/>
          </a:p>
        </p:txBody>
      </p:sp>
      <p:sp>
        <p:nvSpPr>
          <p:cNvPr id="4" name="Dia számának helye 4"/>
          <p:cNvSpPr txBox="1">
            <a:spLocks/>
          </p:cNvSpPr>
          <p:nvPr/>
        </p:nvSpPr>
        <p:spPr>
          <a:xfrm>
            <a:off x="7010400" y="6029325"/>
            <a:ext cx="2133600" cy="279400"/>
          </a:xfrm>
          <a:prstGeom prst="rect">
            <a:avLst/>
          </a:prstGeom>
        </p:spPr>
        <p:txBody>
          <a:bodyPr/>
          <a:lstStyle>
            <a:defPPr>
              <a:defRPr lang="hu-H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hu-HU" dirty="0" smtClean="0">
                <a:latin typeface="+mj-lt"/>
              </a:rPr>
              <a:t>3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95212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75469" y="2276872"/>
            <a:ext cx="7993062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/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b="1" dirty="0" smtClean="0">
                <a:solidFill>
                  <a:schemeClr val="tx1"/>
                </a:solidFill>
              </a:rPr>
              <a:t>EGIS Gyógyszergyár </a:t>
            </a:r>
            <a:r>
              <a:rPr lang="hu-HU" dirty="0">
                <a:solidFill>
                  <a:schemeClr val="tx1"/>
                </a:solidFill>
              </a:rPr>
              <a:t>p</a:t>
            </a:r>
            <a:r>
              <a:rPr lang="hu-HU" b="1" dirty="0" smtClean="0">
                <a:solidFill>
                  <a:schemeClr val="tx1"/>
                </a:solidFill>
              </a:rPr>
              <a:t>énzügyi elemzése 2006-2009 között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4294967295"/>
          </p:nvPr>
        </p:nvSpPr>
        <p:spPr>
          <a:xfrm>
            <a:off x="7010400" y="6029325"/>
            <a:ext cx="2133600" cy="2794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456B253-0C63-4A05-BDEB-905D2AE7BB66}" type="slidenum">
              <a:rPr lang="hu-HU" smtClean="0">
                <a:latin typeface="+mj-lt"/>
              </a:rPr>
              <a:pPr algn="r">
                <a:defRPr/>
              </a:pPr>
              <a:t>4</a:t>
            </a:fld>
            <a:endParaRPr lang="hu-H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8302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568"/>
            <a:ext cx="8229600" cy="288000"/>
          </a:xfrm>
        </p:spPr>
        <p:txBody>
          <a:bodyPr>
            <a:normAutofit fontScale="90000"/>
          </a:bodyPr>
          <a:lstStyle/>
          <a:p>
            <a:r>
              <a:rPr lang="hu-HU" b="1" i="1" dirty="0"/>
              <a:t>Likviditás I. fokozata</a:t>
            </a:r>
            <a:r>
              <a:rPr lang="hu-HU" i="1" dirty="0"/>
              <a:t> </a:t>
            </a:r>
            <a:r>
              <a:rPr lang="hu-HU" b="1" i="1" dirty="0"/>
              <a:t>(Pénzhányad</a:t>
            </a:r>
            <a:r>
              <a:rPr lang="hu-HU" b="1" i="1" dirty="0" smtClean="0"/>
              <a:t>)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029325"/>
            <a:ext cx="2133600" cy="2794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456B253-0C63-4A05-BDEB-905D2AE7BB66}" type="slidenum">
              <a:rPr lang="hu-HU" smtClean="0">
                <a:latin typeface="+mj-lt"/>
              </a:rPr>
              <a:pPr algn="r">
                <a:defRPr/>
              </a:pPr>
              <a:t>5</a:t>
            </a:fld>
            <a:endParaRPr lang="hu-HU" dirty="0">
              <a:latin typeface="+mj-lt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051720" y="7482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15" name="Objektum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187146"/>
              </p:ext>
            </p:extLst>
          </p:nvPr>
        </p:nvGraphicFramePr>
        <p:xfrm>
          <a:off x="1135420" y="1000939"/>
          <a:ext cx="7021512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7" name="Equation" r:id="rId3" imgW="4025880" imgH="660240" progId="Equation.3">
                  <p:embed/>
                </p:oleObj>
              </mc:Choice>
              <mc:Fallback>
                <p:oleObj name="Equation" r:id="rId3" imgW="4025880" imgH="660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420" y="1000939"/>
                        <a:ext cx="7021512" cy="1150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2051720" y="16245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58859"/>
              </p:ext>
            </p:extLst>
          </p:nvPr>
        </p:nvGraphicFramePr>
        <p:xfrm>
          <a:off x="163932" y="2081706"/>
          <a:ext cx="8964488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9648"/>
                <a:gridCol w="1472601"/>
                <a:gridCol w="1333926"/>
                <a:gridCol w="1440160"/>
                <a:gridCol w="1368153"/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Mérleg</a:t>
                      </a:r>
                      <a:r>
                        <a:rPr lang="hu-HU" sz="1600" baseline="0" dirty="0" smtClean="0"/>
                        <a:t> (részlet)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2006</a:t>
                      </a:r>
                      <a:endParaRPr lang="hu-H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2007</a:t>
                      </a:r>
                      <a:endParaRPr lang="hu-H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2008</a:t>
                      </a:r>
                      <a:endParaRPr lang="hu-H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 smtClean="0"/>
                        <a:t>2009</a:t>
                      </a:r>
                      <a:endParaRPr lang="hu-HU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b="1" dirty="0" smtClean="0"/>
                        <a:t>Értékpapírok</a:t>
                      </a:r>
                      <a:endParaRPr lang="hu-H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dirty="0" smtClean="0"/>
                        <a:t>5 751 000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dirty="0" smtClean="0"/>
                        <a:t>5 534</a:t>
                      </a:r>
                      <a:r>
                        <a:rPr lang="hu-HU" sz="1600" baseline="0" dirty="0" smtClean="0"/>
                        <a:t> 000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dirty="0" smtClean="0"/>
                        <a:t>13 323 000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dirty="0" smtClean="0"/>
                        <a:t>2 749 000</a:t>
                      </a:r>
                      <a:endParaRPr lang="hu-H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baseline="0" dirty="0" smtClean="0"/>
                        <a:t>Pénzeszközök</a:t>
                      </a:r>
                      <a:endParaRPr lang="hu-HU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dirty="0" smtClean="0"/>
                        <a:t>3</a:t>
                      </a:r>
                      <a:r>
                        <a:rPr lang="hu-HU" sz="1600" baseline="0" dirty="0" smtClean="0"/>
                        <a:t> 777 000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dirty="0" smtClean="0"/>
                        <a:t>6 393 000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dirty="0" smtClean="0"/>
                        <a:t>3 137 000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dirty="0" smtClean="0"/>
                        <a:t>20 214</a:t>
                      </a:r>
                      <a:r>
                        <a:rPr lang="hu-HU" sz="1600" baseline="0" dirty="0" smtClean="0"/>
                        <a:t> 000</a:t>
                      </a:r>
                      <a:endParaRPr lang="hu-H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b="1" dirty="0" smtClean="0"/>
                        <a:t>Rövid lejáratú</a:t>
                      </a:r>
                      <a:r>
                        <a:rPr lang="hu-HU" sz="1600" b="1" baseline="0" dirty="0" smtClean="0"/>
                        <a:t> </a:t>
                      </a:r>
                      <a:r>
                        <a:rPr lang="hu-HU" sz="1600" b="1" dirty="0" smtClean="0"/>
                        <a:t>kötelezettségek</a:t>
                      </a:r>
                      <a:endParaRPr lang="hu-H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dirty="0" smtClean="0"/>
                        <a:t>8 467 000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dirty="0" smtClean="0"/>
                        <a:t>9 362 000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dirty="0" smtClean="0"/>
                        <a:t>11 463 000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600" dirty="0" smtClean="0"/>
                        <a:t>14 370 000</a:t>
                      </a:r>
                      <a:endParaRPr lang="hu-HU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85213"/>
              </p:ext>
            </p:extLst>
          </p:nvPr>
        </p:nvGraphicFramePr>
        <p:xfrm>
          <a:off x="1307635" y="4145738"/>
          <a:ext cx="6849297" cy="8004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9557"/>
                <a:gridCol w="1369557"/>
                <a:gridCol w="1369557"/>
                <a:gridCol w="1370313"/>
                <a:gridCol w="1370313"/>
              </a:tblGrid>
              <a:tr h="4002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</a:rPr>
                        <a:t>Likviditás</a:t>
                      </a:r>
                      <a:endParaRPr lang="hu-H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</a:rPr>
                        <a:t>2006</a:t>
                      </a:r>
                      <a:endParaRPr lang="hu-H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</a:rPr>
                        <a:t>2007</a:t>
                      </a:r>
                      <a:endParaRPr lang="hu-H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2008</a:t>
                      </a:r>
                      <a:endParaRPr lang="hu-H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2009</a:t>
                      </a:r>
                      <a:endParaRPr lang="hu-H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02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Likviditás I.</a:t>
                      </a:r>
                      <a:endParaRPr lang="hu-H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600" b="1" dirty="0">
                          <a:effectLst/>
                        </a:rPr>
                        <a:t>1,1253</a:t>
                      </a:r>
                      <a:endParaRPr lang="hu-H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600" b="1" dirty="0">
                          <a:effectLst/>
                        </a:rPr>
                        <a:t>1,2740</a:t>
                      </a:r>
                      <a:endParaRPr lang="hu-H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600" b="1" dirty="0">
                          <a:effectLst/>
                        </a:rPr>
                        <a:t>1,4359</a:t>
                      </a:r>
                      <a:endParaRPr lang="hu-H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600" b="1" dirty="0">
                          <a:effectLst/>
                        </a:rPr>
                        <a:t>1,5980</a:t>
                      </a:r>
                      <a:endParaRPr lang="hu-H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i="1" dirty="0"/>
              <a:t>Likviditás II. fokozata</a:t>
            </a:r>
            <a:r>
              <a:rPr lang="hu-HU" i="1" dirty="0"/>
              <a:t> </a:t>
            </a:r>
            <a:r>
              <a:rPr lang="hu-HU" b="1" i="1" dirty="0"/>
              <a:t>(Gyorsráta) 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029325"/>
            <a:ext cx="2133600" cy="2794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456B253-0C63-4A05-BDEB-905D2AE7BB66}" type="slidenum">
              <a:rPr lang="hu-HU" smtClean="0"/>
              <a:pPr algn="r">
                <a:defRPr/>
              </a:pPr>
              <a:t>6</a:t>
            </a:fld>
            <a:endParaRPr lang="hu-H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07704" y="720583"/>
            <a:ext cx="11017410" cy="88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8" name="Objektum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197353"/>
              </p:ext>
            </p:extLst>
          </p:nvPr>
        </p:nvGraphicFramePr>
        <p:xfrm>
          <a:off x="1738096" y="962409"/>
          <a:ext cx="5307821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4" name="Equation" r:id="rId3" imgW="2349360" imgH="660240" progId="Equation.3">
                  <p:embed/>
                </p:oleObj>
              </mc:Choice>
              <mc:Fallback>
                <p:oleObj name="Equation" r:id="rId3" imgW="2349360" imgH="6602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096" y="962409"/>
                        <a:ext cx="5307821" cy="1503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733992"/>
              </p:ext>
            </p:extLst>
          </p:nvPr>
        </p:nvGraphicFramePr>
        <p:xfrm>
          <a:off x="0" y="2197741"/>
          <a:ext cx="9144000" cy="212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97565"/>
                <a:gridCol w="1409119"/>
                <a:gridCol w="1445771"/>
                <a:gridCol w="1445773"/>
                <a:gridCol w="1445772"/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800" dirty="0" smtClean="0"/>
                        <a:t>Mérleg</a:t>
                      </a:r>
                      <a:r>
                        <a:rPr lang="hu-HU" sz="1800" baseline="0" dirty="0" smtClean="0"/>
                        <a:t> (részlet)</a:t>
                      </a:r>
                      <a:endParaRPr lang="hu-H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smtClean="0"/>
                        <a:t>2006</a:t>
                      </a:r>
                      <a:endParaRPr lang="hu-H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smtClean="0"/>
                        <a:t>2007</a:t>
                      </a:r>
                      <a:endParaRPr lang="hu-H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smtClean="0"/>
                        <a:t>2008</a:t>
                      </a:r>
                      <a:endParaRPr lang="hu-H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smtClean="0"/>
                        <a:t>2009</a:t>
                      </a:r>
                      <a:endParaRPr lang="hu-HU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b="1" dirty="0" smtClean="0"/>
                        <a:t>Követelések</a:t>
                      </a:r>
                      <a:endParaRPr lang="hu-H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800" dirty="0" smtClean="0"/>
                        <a:t>19 718 000</a:t>
                      </a:r>
                      <a:endParaRPr lang="hu-H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800" dirty="0" smtClean="0"/>
                        <a:t>22 800 000</a:t>
                      </a:r>
                      <a:endParaRPr lang="hu-H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800" dirty="0" smtClean="0"/>
                        <a:t>22 575 000</a:t>
                      </a:r>
                      <a:endParaRPr lang="hu-H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800" dirty="0" smtClean="0"/>
                        <a:t>24 645 000</a:t>
                      </a:r>
                      <a:endParaRPr lang="hu-HU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b="1" dirty="0" smtClean="0"/>
                        <a:t>Értékpapírok</a:t>
                      </a:r>
                      <a:endParaRPr lang="hu-H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800" dirty="0" smtClean="0"/>
                        <a:t>5 751 000</a:t>
                      </a:r>
                      <a:endParaRPr lang="hu-H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800" dirty="0" smtClean="0"/>
                        <a:t>5 534</a:t>
                      </a:r>
                      <a:r>
                        <a:rPr lang="hu-HU" sz="1800" baseline="0" dirty="0" smtClean="0"/>
                        <a:t> 000</a:t>
                      </a:r>
                      <a:endParaRPr lang="hu-H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800" dirty="0" smtClean="0"/>
                        <a:t>13 323 000</a:t>
                      </a:r>
                      <a:endParaRPr lang="hu-H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800" dirty="0" smtClean="0"/>
                        <a:t>2 749 000</a:t>
                      </a:r>
                      <a:endParaRPr lang="hu-HU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baseline="0" dirty="0" smtClean="0"/>
                        <a:t>Pénzeszközök</a:t>
                      </a:r>
                      <a:endParaRPr lang="hu-HU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800" dirty="0" smtClean="0"/>
                        <a:t>3</a:t>
                      </a:r>
                      <a:r>
                        <a:rPr lang="hu-HU" sz="1800" baseline="0" dirty="0" smtClean="0"/>
                        <a:t> 777 000</a:t>
                      </a:r>
                      <a:endParaRPr lang="hu-H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800" dirty="0" smtClean="0"/>
                        <a:t>6 393 000</a:t>
                      </a:r>
                      <a:endParaRPr lang="hu-H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800" dirty="0" smtClean="0"/>
                        <a:t>3 137 000</a:t>
                      </a:r>
                      <a:endParaRPr lang="hu-H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800" dirty="0" smtClean="0"/>
                        <a:t>20 214</a:t>
                      </a:r>
                      <a:r>
                        <a:rPr lang="hu-HU" sz="1800" baseline="0" dirty="0" smtClean="0"/>
                        <a:t> 000</a:t>
                      </a:r>
                      <a:endParaRPr lang="hu-HU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b="1" dirty="0" smtClean="0"/>
                        <a:t>Rövid lejáratú</a:t>
                      </a:r>
                      <a:r>
                        <a:rPr lang="hu-HU" sz="1800" b="1" baseline="0" dirty="0" smtClean="0"/>
                        <a:t> </a:t>
                      </a:r>
                      <a:r>
                        <a:rPr lang="hu-HU" sz="1800" b="1" dirty="0" smtClean="0"/>
                        <a:t>kötelezettségek</a:t>
                      </a:r>
                      <a:endParaRPr lang="hu-H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800" dirty="0" smtClean="0"/>
                        <a:t>8 467 000</a:t>
                      </a:r>
                      <a:endParaRPr lang="hu-H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800" dirty="0" smtClean="0"/>
                        <a:t>9 362 000</a:t>
                      </a:r>
                      <a:endParaRPr lang="hu-H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800" dirty="0" smtClean="0"/>
                        <a:t>11 463 000</a:t>
                      </a:r>
                      <a:endParaRPr lang="hu-H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800" dirty="0" smtClean="0"/>
                        <a:t>14 370 000</a:t>
                      </a:r>
                      <a:endParaRPr lang="hu-HU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789019"/>
              </p:ext>
            </p:extLst>
          </p:nvPr>
        </p:nvGraphicFramePr>
        <p:xfrm>
          <a:off x="480875" y="4803828"/>
          <a:ext cx="8351865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1955"/>
                <a:gridCol w="1756993"/>
                <a:gridCol w="1756993"/>
                <a:gridCol w="1757962"/>
                <a:gridCol w="1757962"/>
              </a:tblGrid>
              <a:tr h="3277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</a:rPr>
                        <a:t>Likviditás</a:t>
                      </a:r>
                      <a:endParaRPr lang="hu-H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</a:rPr>
                        <a:t>2006</a:t>
                      </a:r>
                      <a:endParaRPr lang="hu-H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2007</a:t>
                      </a:r>
                      <a:endParaRPr lang="hu-H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2008</a:t>
                      </a:r>
                      <a:endParaRPr lang="hu-H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</a:rPr>
                        <a:t>2009</a:t>
                      </a:r>
                      <a:endParaRPr lang="hu-H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600" dirty="0">
                          <a:effectLst/>
                        </a:rPr>
                        <a:t>Likviditás II.</a:t>
                      </a:r>
                      <a:endParaRPr lang="hu-H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600" b="1" dirty="0">
                          <a:effectLst/>
                        </a:rPr>
                        <a:t>3,4541</a:t>
                      </a:r>
                      <a:endParaRPr lang="hu-H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600" b="1" dirty="0">
                          <a:effectLst/>
                        </a:rPr>
                        <a:t>3,7094</a:t>
                      </a:r>
                      <a:endParaRPr lang="hu-H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600" b="1" dirty="0">
                          <a:effectLst/>
                        </a:rPr>
                        <a:t>3,4053</a:t>
                      </a:r>
                      <a:endParaRPr lang="hu-H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600" b="1" dirty="0">
                          <a:effectLst/>
                        </a:rPr>
                        <a:t>3,3130</a:t>
                      </a:r>
                      <a:endParaRPr lang="hu-H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i="1" dirty="0"/>
              <a:t>Likviditás III. fokozata</a:t>
            </a:r>
            <a:r>
              <a:rPr lang="hu-HU" i="1" dirty="0"/>
              <a:t>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029325"/>
            <a:ext cx="2133600" cy="2794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456B253-0C63-4A05-BDEB-905D2AE7BB66}" type="slidenum">
              <a:rPr lang="hu-HU" smtClean="0">
                <a:latin typeface="+mj-lt"/>
              </a:rPr>
              <a:pPr algn="r">
                <a:defRPr/>
              </a:pPr>
              <a:t>7</a:t>
            </a:fld>
            <a:endParaRPr lang="hu-HU"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6" name="Objektum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828524"/>
              </p:ext>
            </p:extLst>
          </p:nvPr>
        </p:nvGraphicFramePr>
        <p:xfrm>
          <a:off x="2238375" y="1060685"/>
          <a:ext cx="4667250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9" name="Equation" r:id="rId3" imgW="1942920" imgH="660240" progId="Equation.3">
                  <p:embed/>
                </p:oleObj>
              </mc:Choice>
              <mc:Fallback>
                <p:oleObj name="Equation" r:id="rId3" imgW="1942920" imgH="6602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1060685"/>
                        <a:ext cx="4667250" cy="1589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609166"/>
              </p:ext>
            </p:extLst>
          </p:nvPr>
        </p:nvGraphicFramePr>
        <p:xfrm>
          <a:off x="74964" y="2506547"/>
          <a:ext cx="9054243" cy="110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1879"/>
                <a:gridCol w="1378652"/>
                <a:gridCol w="1347282"/>
                <a:gridCol w="1454579"/>
                <a:gridCol w="1381851"/>
              </a:tblGrid>
              <a:tr h="151997">
                <a:tc>
                  <a:txBody>
                    <a:bodyPr/>
                    <a:lstStyle/>
                    <a:p>
                      <a:r>
                        <a:rPr lang="hu-HU" sz="1800" dirty="0" smtClean="0">
                          <a:latin typeface="+mj-lt"/>
                        </a:rPr>
                        <a:t>Mérleg</a:t>
                      </a:r>
                      <a:r>
                        <a:rPr lang="hu-HU" sz="1800" baseline="0" dirty="0" smtClean="0">
                          <a:latin typeface="+mj-lt"/>
                        </a:rPr>
                        <a:t> (részlet)</a:t>
                      </a:r>
                      <a:endParaRPr lang="hu-HU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smtClean="0">
                          <a:latin typeface="+mj-lt"/>
                        </a:rPr>
                        <a:t>2006</a:t>
                      </a:r>
                      <a:endParaRPr lang="hu-HU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smtClean="0">
                          <a:latin typeface="+mj-lt"/>
                        </a:rPr>
                        <a:t>2007</a:t>
                      </a:r>
                      <a:endParaRPr lang="hu-HU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smtClean="0">
                          <a:latin typeface="+mj-lt"/>
                        </a:rPr>
                        <a:t>2008</a:t>
                      </a:r>
                      <a:endParaRPr lang="hu-HU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smtClean="0">
                          <a:latin typeface="+mj-lt"/>
                        </a:rPr>
                        <a:t>2009</a:t>
                      </a:r>
                      <a:endParaRPr lang="hu-HU" sz="1800" dirty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b="1" dirty="0" smtClean="0">
                          <a:latin typeface="+mj-lt"/>
                        </a:rPr>
                        <a:t>Forgóeszközök</a:t>
                      </a:r>
                      <a:endParaRPr lang="hu-HU" sz="1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800" dirty="0" smtClean="0">
                          <a:latin typeface="+mj-lt"/>
                        </a:rPr>
                        <a:t>57 619 000</a:t>
                      </a:r>
                      <a:endParaRPr lang="hu-HU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800" dirty="0" smtClean="0">
                          <a:latin typeface="+mj-lt"/>
                        </a:rPr>
                        <a:t>63 330 000</a:t>
                      </a:r>
                      <a:endParaRPr lang="hu-HU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800" dirty="0" smtClean="0">
                          <a:latin typeface="+mj-lt"/>
                        </a:rPr>
                        <a:t>71 464 000</a:t>
                      </a:r>
                      <a:endParaRPr lang="hu-HU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800" dirty="0" smtClean="0">
                          <a:latin typeface="+mj-lt"/>
                        </a:rPr>
                        <a:t>81 980 000</a:t>
                      </a:r>
                      <a:endParaRPr lang="hu-HU" sz="18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b="1" dirty="0" smtClean="0">
                          <a:latin typeface="+mj-lt"/>
                        </a:rPr>
                        <a:t>Rövid lejáratú</a:t>
                      </a:r>
                      <a:r>
                        <a:rPr lang="hu-HU" sz="1800" b="1" baseline="0" dirty="0" smtClean="0">
                          <a:latin typeface="+mj-lt"/>
                        </a:rPr>
                        <a:t> </a:t>
                      </a:r>
                      <a:r>
                        <a:rPr lang="hu-HU" sz="1800" b="1" dirty="0" smtClean="0">
                          <a:latin typeface="+mj-lt"/>
                        </a:rPr>
                        <a:t>kötelezettségek</a:t>
                      </a:r>
                      <a:endParaRPr lang="hu-HU" sz="1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800" dirty="0" smtClean="0">
                          <a:latin typeface="+mj-lt"/>
                        </a:rPr>
                        <a:t>8 467 000</a:t>
                      </a:r>
                      <a:endParaRPr lang="hu-HU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800" dirty="0" smtClean="0">
                          <a:latin typeface="+mj-lt"/>
                        </a:rPr>
                        <a:t>9 362 000</a:t>
                      </a:r>
                      <a:endParaRPr lang="hu-HU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800" dirty="0" smtClean="0">
                          <a:latin typeface="+mj-lt"/>
                        </a:rPr>
                        <a:t>11 463 000</a:t>
                      </a:r>
                      <a:endParaRPr lang="hu-HU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800" dirty="0" smtClean="0">
                          <a:latin typeface="+mj-lt"/>
                        </a:rPr>
                        <a:t>14 370 000</a:t>
                      </a:r>
                      <a:endParaRPr lang="hu-HU" sz="18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623717"/>
              </p:ext>
            </p:extLst>
          </p:nvPr>
        </p:nvGraphicFramePr>
        <p:xfrm>
          <a:off x="1066800" y="4209218"/>
          <a:ext cx="7620000" cy="9155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3664"/>
                <a:gridCol w="1523664"/>
                <a:gridCol w="1523664"/>
                <a:gridCol w="1524504"/>
                <a:gridCol w="1524504"/>
              </a:tblGrid>
              <a:tr h="50405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Likviditás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2006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2007</a:t>
                      </a:r>
                      <a:endParaRPr lang="hu-H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2008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2009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483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Likviditás III.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6,8051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6,7646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6,2343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5,7049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1476291" y="494994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8212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Likviditási mutatók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483564" y="3645024"/>
            <a:ext cx="8229600" cy="348250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200" dirty="0" smtClean="0"/>
              <a:t>A vállalat rövid távú fizetőképessége jó.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2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200" dirty="0" smtClean="0"/>
              <a:t>Túlteljesíti a 1,5-2,5 közötti értékeket, azonban ez a gyógyszergyártás területén természetes.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200" dirty="0" smtClean="0"/>
              <a:t>A mutatók értéke 2007-től csökkenő tendenciát mutat.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014358"/>
              </p:ext>
            </p:extLst>
          </p:nvPr>
        </p:nvGraphicFramePr>
        <p:xfrm>
          <a:off x="507387" y="1324647"/>
          <a:ext cx="8205777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0793"/>
                <a:gridCol w="1640793"/>
                <a:gridCol w="1640793"/>
                <a:gridCol w="1641699"/>
                <a:gridCol w="1641699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Likviditás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2006</a:t>
                      </a:r>
                      <a:endParaRPr lang="hu-H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2007</a:t>
                      </a:r>
                      <a:endParaRPr lang="hu-H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2008</a:t>
                      </a:r>
                      <a:endParaRPr lang="hu-H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2009</a:t>
                      </a:r>
                      <a:endParaRPr lang="hu-H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Likviditás I.</a:t>
                      </a:r>
                      <a:endParaRPr lang="hu-H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1,1253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1,2740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>
                          <a:effectLst/>
                        </a:rPr>
                        <a:t>1,4359</a:t>
                      </a:r>
                      <a:endParaRPr lang="hu-H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>
                          <a:effectLst/>
                        </a:rPr>
                        <a:t>1,5980</a:t>
                      </a:r>
                      <a:endParaRPr lang="hu-H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Likviditás II.</a:t>
                      </a:r>
                      <a:endParaRPr lang="hu-H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>
                          <a:effectLst/>
                        </a:rPr>
                        <a:t>3,4541</a:t>
                      </a:r>
                      <a:endParaRPr lang="hu-H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3,7094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3,4053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>
                          <a:effectLst/>
                        </a:rPr>
                        <a:t>3,3130</a:t>
                      </a:r>
                      <a:endParaRPr lang="hu-H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Likviditás III.</a:t>
                      </a:r>
                      <a:endParaRPr lang="hu-H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>
                          <a:effectLst/>
                        </a:rPr>
                        <a:t>6,8051</a:t>
                      </a:r>
                      <a:endParaRPr lang="hu-H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>
                          <a:effectLst/>
                        </a:rPr>
                        <a:t>6,7646</a:t>
                      </a:r>
                      <a:endParaRPr lang="hu-HU" sz="18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6,2343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5,7049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Dia számának helye 1"/>
          <p:cNvSpPr txBox="1">
            <a:spLocks/>
          </p:cNvSpPr>
          <p:nvPr/>
        </p:nvSpPr>
        <p:spPr>
          <a:xfrm>
            <a:off x="7010400" y="6093296"/>
            <a:ext cx="2133600" cy="279400"/>
          </a:xfrm>
          <a:prstGeom prst="rect">
            <a:avLst/>
          </a:prstGeom>
        </p:spPr>
        <p:txBody>
          <a:bodyPr/>
          <a:lstStyle>
            <a:defPPr>
              <a:defRPr lang="hu-H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hu-HU" dirty="0" smtClean="0">
                <a:latin typeface="+mj-lt"/>
              </a:rPr>
              <a:t>8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26374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i="1" dirty="0"/>
              <a:t>Tulajdonosi arány (Tőkeerősség) 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295703" y="5168000"/>
            <a:ext cx="8642350" cy="362325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hu-HU" sz="2200" dirty="0" smtClean="0"/>
              <a:t>A vagyontárgyaknak 85-88%-át képes </a:t>
            </a:r>
            <a:r>
              <a:rPr lang="hu-HU" sz="2200" dirty="0"/>
              <a:t>a vállalat saját tőkéből fedezni</a:t>
            </a:r>
            <a:r>
              <a:rPr lang="hu-HU" sz="2200" dirty="0" smtClean="0"/>
              <a:t>.</a:t>
            </a:r>
          </a:p>
          <a:p>
            <a:pPr algn="just"/>
            <a:endParaRPr lang="hu-HU" dirty="0" smtClean="0"/>
          </a:p>
          <a:p>
            <a:pPr algn="just"/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029325"/>
            <a:ext cx="2133600" cy="2794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A456B253-0C63-4A05-BDEB-905D2AE7BB66}" type="slidenum">
              <a:rPr lang="hu-HU" smtClean="0"/>
              <a:pPr algn="r">
                <a:defRPr/>
              </a:pPr>
              <a:t>9</a:t>
            </a:fld>
            <a:endParaRPr lang="hu-H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6" name="Objektum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563073"/>
              </p:ext>
            </p:extLst>
          </p:nvPr>
        </p:nvGraphicFramePr>
        <p:xfrm>
          <a:off x="2860685" y="1041915"/>
          <a:ext cx="342262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5" name="Equation" r:id="rId3" imgW="1879560" imgH="419040" progId="Equation.3">
                  <p:embed/>
                </p:oleObj>
              </mc:Choice>
              <mc:Fallback>
                <p:oleObj name="Equation" r:id="rId3" imgW="187956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85" y="1041915"/>
                        <a:ext cx="3422625" cy="741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911121"/>
              </p:ext>
            </p:extLst>
          </p:nvPr>
        </p:nvGraphicFramePr>
        <p:xfrm>
          <a:off x="89757" y="2277076"/>
          <a:ext cx="9054243" cy="1102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8890"/>
                <a:gridCol w="1656184"/>
                <a:gridCol w="1800200"/>
                <a:gridCol w="1584176"/>
                <a:gridCol w="1574793"/>
              </a:tblGrid>
              <a:tr h="219946">
                <a:tc>
                  <a:txBody>
                    <a:bodyPr/>
                    <a:lstStyle/>
                    <a:p>
                      <a:r>
                        <a:rPr lang="hu-HU" sz="1800" dirty="0" smtClean="0">
                          <a:latin typeface="+mj-lt"/>
                        </a:rPr>
                        <a:t>Mérleg</a:t>
                      </a:r>
                      <a:r>
                        <a:rPr lang="hu-HU" sz="1800" baseline="0" dirty="0" smtClean="0">
                          <a:latin typeface="+mj-lt"/>
                        </a:rPr>
                        <a:t> (részlet)</a:t>
                      </a:r>
                      <a:endParaRPr lang="hu-HU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smtClean="0">
                          <a:latin typeface="+mj-lt"/>
                        </a:rPr>
                        <a:t>2006</a:t>
                      </a:r>
                      <a:endParaRPr lang="hu-HU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smtClean="0">
                          <a:latin typeface="+mj-lt"/>
                        </a:rPr>
                        <a:t>2007</a:t>
                      </a:r>
                      <a:endParaRPr lang="hu-HU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smtClean="0">
                          <a:latin typeface="+mj-lt"/>
                        </a:rPr>
                        <a:t>2008</a:t>
                      </a:r>
                      <a:endParaRPr lang="hu-HU" sz="1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smtClean="0">
                          <a:latin typeface="+mj-lt"/>
                        </a:rPr>
                        <a:t>2009</a:t>
                      </a:r>
                      <a:endParaRPr lang="hu-HU" sz="1800" dirty="0">
                        <a:latin typeface="+mj-lt"/>
                      </a:endParaRPr>
                    </a:p>
                  </a:txBody>
                  <a:tcPr anchor="ctr"/>
                </a:tc>
              </a:tr>
              <a:tr h="358242">
                <a:tc>
                  <a:txBody>
                    <a:bodyPr/>
                    <a:lstStyle/>
                    <a:p>
                      <a:r>
                        <a:rPr lang="hu-HU" sz="1800" b="1" dirty="0" smtClean="0">
                          <a:latin typeface="+mj-lt"/>
                        </a:rPr>
                        <a:t>Saját</a:t>
                      </a:r>
                      <a:r>
                        <a:rPr lang="hu-HU" sz="1800" b="1" baseline="0" dirty="0" smtClean="0">
                          <a:latin typeface="+mj-lt"/>
                        </a:rPr>
                        <a:t> tőke</a:t>
                      </a:r>
                      <a:endParaRPr lang="hu-HU" sz="1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96 882 000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103 255 000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116 556 000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129 460 000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800" b="1" dirty="0" smtClean="0">
                          <a:latin typeface="+mj-lt"/>
                        </a:rPr>
                        <a:t>Összes</a:t>
                      </a:r>
                      <a:r>
                        <a:rPr lang="hu-HU" sz="1800" b="1" baseline="0" dirty="0" smtClean="0">
                          <a:latin typeface="+mj-lt"/>
                        </a:rPr>
                        <a:t> forrás</a:t>
                      </a:r>
                      <a:endParaRPr lang="hu-HU" sz="18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109 638 000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118 794 000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133 778</a:t>
                      </a:r>
                      <a:r>
                        <a:rPr lang="hu-HU" baseline="0" dirty="0" smtClean="0"/>
                        <a:t> 000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dirty="0" smtClean="0"/>
                        <a:t>151 782 000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75536"/>
              </p:ext>
            </p:extLst>
          </p:nvPr>
        </p:nvGraphicFramePr>
        <p:xfrm>
          <a:off x="662192" y="3717032"/>
          <a:ext cx="8022631" cy="9040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9158"/>
                <a:gridCol w="1473147"/>
                <a:gridCol w="1473147"/>
                <a:gridCol w="1473147"/>
                <a:gridCol w="1474032"/>
              </a:tblGrid>
              <a:tr h="49258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2006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2007</a:t>
                      </a:r>
                      <a:endParaRPr lang="hu-H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2008</a:t>
                      </a:r>
                      <a:endParaRPr lang="hu-H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>
                          <a:effectLst/>
                        </a:rPr>
                        <a:t>2009</a:t>
                      </a:r>
                      <a:endParaRPr lang="hu-H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Tulajdonosi arány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0,8837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0,8692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0,8713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1" dirty="0">
                          <a:effectLst/>
                        </a:rPr>
                        <a:t>0,8529</a:t>
                      </a:r>
                      <a:endParaRPr lang="hu-H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KTK_prezentacio_sablon_1021_3">
  <a:themeElements>
    <a:clrScheme name="KTK_prezentacio_sablon_1021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TK_prezentacio_sablon_1021_3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TK_prezentacio_sablon_1021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TE_KTK_2016">
  <a:themeElements>
    <a:clrScheme name="KTK PPT">
      <a:dk1>
        <a:sysClr val="windowText" lastClr="000000"/>
      </a:dk1>
      <a:lt1>
        <a:sysClr val="window" lastClr="FFFFFF"/>
      </a:lt1>
      <a:dk2>
        <a:srgbClr val="1F497D"/>
      </a:dk2>
      <a:lt2>
        <a:srgbClr val="2E8FD6"/>
      </a:lt2>
      <a:accent1>
        <a:srgbClr val="2E8FD6"/>
      </a:accent1>
      <a:accent2>
        <a:srgbClr val="00ABD1"/>
      </a:accent2>
      <a:accent3>
        <a:srgbClr val="62C530"/>
      </a:accent3>
      <a:accent4>
        <a:srgbClr val="FF0000"/>
      </a:accent4>
      <a:accent5>
        <a:srgbClr val="4BACC6"/>
      </a:accent5>
      <a:accent6>
        <a:srgbClr val="C00000"/>
      </a:accent6>
      <a:hlink>
        <a:srgbClr val="1F497D"/>
      </a:hlink>
      <a:folHlink>
        <a:srgbClr val="1F497D"/>
      </a:folHlink>
    </a:clrScheme>
    <a:fontScheme name="Klasszikus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TE_KTK_2016" id="{D70D62CF-7B55-4509-A9D3-5EAB13BF97E9}" vid="{7BF3C0B4-5571-4D3C-B73B-B8ACFA1C4796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13320</TotalTime>
  <Words>1832</Words>
  <Application>Microsoft Office PowerPoint</Application>
  <PresentationFormat>Diavetítés a képernyőre (4:3 oldalarány)</PresentationFormat>
  <Paragraphs>747</Paragraphs>
  <Slides>28</Slides>
  <Notes>10</Notes>
  <HiddenSlides>0</HiddenSlides>
  <MMClips>1</MMClips>
  <ScaleCrop>false</ScaleCrop>
  <HeadingPairs>
    <vt:vector size="8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2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38" baseType="lpstr">
      <vt:lpstr>Arial</vt:lpstr>
      <vt:lpstr>Calibri</vt:lpstr>
      <vt:lpstr>Cambria Math</vt:lpstr>
      <vt:lpstr>Futura Std Medium</vt:lpstr>
      <vt:lpstr>Symbol</vt:lpstr>
      <vt:lpstr>Times New Roman</vt:lpstr>
      <vt:lpstr>Trebuchet MS</vt:lpstr>
      <vt:lpstr>KTK_prezentacio_sablon_1021_3</vt:lpstr>
      <vt:lpstr>PTE_KTK_2016</vt:lpstr>
      <vt:lpstr>Equation</vt:lpstr>
      <vt:lpstr>9. Előadás: Pénzügyi elemzés</vt:lpstr>
      <vt:lpstr>Pénzügyi elemzés</vt:lpstr>
      <vt:lpstr>Pénzügyi elemzés</vt:lpstr>
      <vt:lpstr> EGIS Gyógyszergyár pénzügyi elemzése 2006-2009 között</vt:lpstr>
      <vt:lpstr>Likviditás I. fokozata (Pénzhányad) </vt:lpstr>
      <vt:lpstr>Likviditás II. fokozata (Gyorsráta) </vt:lpstr>
      <vt:lpstr>Likviditás III. fokozata </vt:lpstr>
      <vt:lpstr>Likviditási mutatók</vt:lpstr>
      <vt:lpstr>Tulajdonosi arány (Tőkeerősség) </vt:lpstr>
      <vt:lpstr>Adósság ráta  (Hitelarány, Idegen források aránya)</vt:lpstr>
      <vt:lpstr>Eladósodási arány (Tőkefeszültség) </vt:lpstr>
      <vt:lpstr>Működési profithányad </vt:lpstr>
      <vt:lpstr>Nettó profithányad (Return on Sales, ROS)</vt:lpstr>
      <vt:lpstr>Osztalékfizetési ráta</vt:lpstr>
      <vt:lpstr>Eszközarányos forgalom (Eszközök fordulatszáma, TATO, Total assets turnover) </vt:lpstr>
      <vt:lpstr>Készletek forgási sebessége </vt:lpstr>
      <vt:lpstr>Vevői követelések forgási sebessége</vt:lpstr>
      <vt:lpstr>Szállítók forgási sebessége </vt:lpstr>
      <vt:lpstr>Kamatfedezeti ráta </vt:lpstr>
      <vt:lpstr>Eszközarányos jövedelmezőség  (ROA, Return on assets) </vt:lpstr>
      <vt:lpstr>Működőtőke-arányos eredmény (ROI) </vt:lpstr>
      <vt:lpstr>Működőtőke-arányos üzemi eredmény (ROCE, %) </vt:lpstr>
      <vt:lpstr>Részvénytőke-arányos megtérülés (ROE, Return on equity) </vt:lpstr>
      <vt:lpstr>Saját tőke piaci értéke </vt:lpstr>
      <vt:lpstr>Egy részvényre jutó nyereség (EPS)</vt:lpstr>
      <vt:lpstr>Árfolyam – Nyereség arány (P/E) </vt:lpstr>
      <vt:lpstr>Összegzés</vt:lpstr>
      <vt:lpstr>Köszönöm a figyelmet! </vt:lpstr>
    </vt:vector>
  </TitlesOfParts>
  <Company>PTE KTK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Vállalati pénzügyi ismeretek</dc:title>
  <dc:creator>Posza Alexandra</dc:creator>
  <cp:lastModifiedBy>Posza Alexandra</cp:lastModifiedBy>
  <cp:revision>368</cp:revision>
  <dcterms:created xsi:type="dcterms:W3CDTF">2011-02-01T11:03:48Z</dcterms:created>
  <dcterms:modified xsi:type="dcterms:W3CDTF">2018-05-18T07:30:14Z</dcterms:modified>
</cp:coreProperties>
</file>