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C35E0-1C3E-4A43-8460-DB5294B0737A}" type="doc">
      <dgm:prSet loTypeId="urn:microsoft.com/office/officeart/2005/8/layout/radial4" loCatId="relationship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hu-HU"/>
        </a:p>
      </dgm:t>
    </dgm:pt>
    <dgm:pt modelId="{54BFA728-5417-4D54-A90B-CB480ED77CE4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Tanácsadó iparág</a:t>
          </a:r>
          <a:endParaRPr lang="hu-HU" dirty="0">
            <a:solidFill>
              <a:schemeClr val="tx1"/>
            </a:solidFill>
          </a:endParaRPr>
        </a:p>
      </dgm:t>
    </dgm:pt>
    <dgm:pt modelId="{5EE9DB83-E870-42E5-B86A-0CEE26902E70}" type="parTrans" cxnId="{130F9B2E-CC16-4E4A-B49B-9198F2BB664E}">
      <dgm:prSet/>
      <dgm:spPr/>
      <dgm:t>
        <a:bodyPr/>
        <a:lstStyle/>
        <a:p>
          <a:endParaRPr lang="hu-HU"/>
        </a:p>
      </dgm:t>
    </dgm:pt>
    <dgm:pt modelId="{8119065E-6A6D-4E16-8C91-9712B889334A}" type="sibTrans" cxnId="{130F9B2E-CC16-4E4A-B49B-9198F2BB664E}">
      <dgm:prSet/>
      <dgm:spPr/>
      <dgm:t>
        <a:bodyPr/>
        <a:lstStyle/>
        <a:p>
          <a:endParaRPr lang="hu-HU"/>
        </a:p>
      </dgm:t>
    </dgm:pt>
    <dgm:pt modelId="{BF973E12-5D9E-4E2D-8F31-12C7DD375388}">
      <dgm:prSet phldrT="[Szöveg]"/>
      <dgm:spPr/>
      <dgm:t>
        <a:bodyPr/>
        <a:lstStyle/>
        <a:p>
          <a:r>
            <a:rPr lang="hu-HU" dirty="0" smtClean="0"/>
            <a:t>Szolgáltatás típusa </a:t>
          </a:r>
          <a:endParaRPr lang="hu-HU" dirty="0"/>
        </a:p>
      </dgm:t>
    </dgm:pt>
    <dgm:pt modelId="{0360FC51-3B7C-4058-956E-AAA0772F72FD}" type="parTrans" cxnId="{5321C18E-35DA-4387-BA08-F4DD832F8287}">
      <dgm:prSet/>
      <dgm:spPr/>
      <dgm:t>
        <a:bodyPr/>
        <a:lstStyle/>
        <a:p>
          <a:endParaRPr lang="hu-HU"/>
        </a:p>
      </dgm:t>
    </dgm:pt>
    <dgm:pt modelId="{CF6FF266-335E-432F-BA8D-13A1F0B14F87}" type="sibTrans" cxnId="{5321C18E-35DA-4387-BA08-F4DD832F8287}">
      <dgm:prSet/>
      <dgm:spPr/>
      <dgm:t>
        <a:bodyPr/>
        <a:lstStyle/>
        <a:p>
          <a:endParaRPr lang="hu-HU"/>
        </a:p>
      </dgm:t>
    </dgm:pt>
    <dgm:pt modelId="{F56A7B79-73AA-4A3B-9D3E-58C4B10D8537}">
      <dgm:prSet phldrT="[Szöveg]"/>
      <dgm:spPr/>
      <dgm:t>
        <a:bodyPr/>
        <a:lstStyle/>
        <a:p>
          <a:r>
            <a:rPr lang="hu-HU" dirty="0" smtClean="0"/>
            <a:t>Kapcsolat az ügyféllel</a:t>
          </a:r>
          <a:endParaRPr lang="hu-HU" dirty="0"/>
        </a:p>
      </dgm:t>
    </dgm:pt>
    <dgm:pt modelId="{D12CBE87-A7D7-4D60-9D0B-191232DC1123}" type="parTrans" cxnId="{3BA05F8E-1938-48CD-AB71-75E6B3F0C9A7}">
      <dgm:prSet/>
      <dgm:spPr/>
      <dgm:t>
        <a:bodyPr/>
        <a:lstStyle/>
        <a:p>
          <a:endParaRPr lang="hu-HU"/>
        </a:p>
      </dgm:t>
    </dgm:pt>
    <dgm:pt modelId="{C84495B6-BFA3-4E0F-964E-4BB640284300}" type="sibTrans" cxnId="{3BA05F8E-1938-48CD-AB71-75E6B3F0C9A7}">
      <dgm:prSet/>
      <dgm:spPr/>
      <dgm:t>
        <a:bodyPr/>
        <a:lstStyle/>
        <a:p>
          <a:endParaRPr lang="hu-HU"/>
        </a:p>
      </dgm:t>
    </dgm:pt>
    <dgm:pt modelId="{0D7D6125-74D4-4769-9380-348E2349804B}">
      <dgm:prSet phldrT="[Szöveg]"/>
      <dgm:spPr/>
      <dgm:t>
        <a:bodyPr/>
        <a:lstStyle/>
        <a:p>
          <a:r>
            <a:rPr lang="hu-HU" dirty="0" smtClean="0"/>
            <a:t>Szektor</a:t>
          </a:r>
          <a:endParaRPr lang="hu-HU" dirty="0"/>
        </a:p>
      </dgm:t>
    </dgm:pt>
    <dgm:pt modelId="{B0F9EC97-AD94-49A9-9184-ACD1562C8302}" type="parTrans" cxnId="{C2FE7048-BAB0-4982-BDDE-AA49470B6171}">
      <dgm:prSet/>
      <dgm:spPr/>
      <dgm:t>
        <a:bodyPr/>
        <a:lstStyle/>
        <a:p>
          <a:endParaRPr lang="hu-HU"/>
        </a:p>
      </dgm:t>
    </dgm:pt>
    <dgm:pt modelId="{D20F9AEB-652D-4530-AE19-3CE9B0E9D884}" type="sibTrans" cxnId="{C2FE7048-BAB0-4982-BDDE-AA49470B6171}">
      <dgm:prSet/>
      <dgm:spPr/>
      <dgm:t>
        <a:bodyPr/>
        <a:lstStyle/>
        <a:p>
          <a:endParaRPr lang="hu-HU"/>
        </a:p>
      </dgm:t>
    </dgm:pt>
    <dgm:pt modelId="{1FFB36D6-B796-4CCB-BC49-38EF2E6DA590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Iparág</a:t>
          </a:r>
          <a:endParaRPr lang="hu-HU" dirty="0">
            <a:solidFill>
              <a:schemeClr val="tx1"/>
            </a:solidFill>
          </a:endParaRPr>
        </a:p>
      </dgm:t>
    </dgm:pt>
    <dgm:pt modelId="{039D6394-5675-454A-8858-47CE201D5330}" type="parTrans" cxnId="{820EAFD1-9E71-46F0-9EF4-9A8B4FF56DB9}">
      <dgm:prSet/>
      <dgm:spPr/>
      <dgm:t>
        <a:bodyPr/>
        <a:lstStyle/>
        <a:p>
          <a:endParaRPr lang="hu-HU"/>
        </a:p>
      </dgm:t>
    </dgm:pt>
    <dgm:pt modelId="{8681ABAE-1786-4223-A6B5-AF764C2F1C5F}" type="sibTrans" cxnId="{820EAFD1-9E71-46F0-9EF4-9A8B4FF56DB9}">
      <dgm:prSet/>
      <dgm:spPr/>
      <dgm:t>
        <a:bodyPr/>
        <a:lstStyle/>
        <a:p>
          <a:endParaRPr lang="hu-HU"/>
        </a:p>
      </dgm:t>
    </dgm:pt>
    <dgm:pt modelId="{7791851A-E95A-4C13-9AB0-436011E2285C}" type="pres">
      <dgm:prSet presAssocID="{739C35E0-1C3E-4A43-8460-DB5294B073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448C7F2C-434B-4D13-A80D-84C68BBA7CF1}" type="pres">
      <dgm:prSet presAssocID="{54BFA728-5417-4D54-A90B-CB480ED77CE4}" presName="centerShape" presStyleLbl="node0" presStyleIdx="0" presStyleCnt="1" custLinFactNeighborX="-3170" custLinFactNeighborY="-17314"/>
      <dgm:spPr/>
      <dgm:t>
        <a:bodyPr/>
        <a:lstStyle/>
        <a:p>
          <a:endParaRPr lang="hu-HU"/>
        </a:p>
      </dgm:t>
    </dgm:pt>
    <dgm:pt modelId="{C2D2ACF1-0141-4620-AE27-2DAA0735EFBB}" type="pres">
      <dgm:prSet presAssocID="{0360FC51-3B7C-4058-956E-AAA0772F72FD}" presName="parTrans" presStyleLbl="bgSibTrans2D1" presStyleIdx="0" presStyleCnt="4"/>
      <dgm:spPr/>
      <dgm:t>
        <a:bodyPr/>
        <a:lstStyle/>
        <a:p>
          <a:endParaRPr lang="hu-HU"/>
        </a:p>
      </dgm:t>
    </dgm:pt>
    <dgm:pt modelId="{8A0E38A7-0F8D-429E-8104-4C3E046CA562}" type="pres">
      <dgm:prSet presAssocID="{BF973E12-5D9E-4E2D-8F31-12C7DD375388}" presName="node" presStyleLbl="node1" presStyleIdx="0" presStyleCnt="4" custRadScaleRad="108926" custRadScaleInc="-4067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4D1DCB7-D448-408E-A2B7-D235FB42601E}" type="pres">
      <dgm:prSet presAssocID="{D12CBE87-A7D7-4D60-9D0B-191232DC1123}" presName="parTrans" presStyleLbl="bgSibTrans2D1" presStyleIdx="1" presStyleCnt="4"/>
      <dgm:spPr/>
      <dgm:t>
        <a:bodyPr/>
        <a:lstStyle/>
        <a:p>
          <a:endParaRPr lang="hu-HU"/>
        </a:p>
      </dgm:t>
    </dgm:pt>
    <dgm:pt modelId="{1691894F-C2F7-4CD3-AB56-A0F90D214EB8}" type="pres">
      <dgm:prSet presAssocID="{F56A7B79-73AA-4A3B-9D3E-58C4B10D8537}" presName="node" presStyleLbl="node1" presStyleIdx="1" presStyleCnt="4" custRadScaleRad="136779" custRadScaleInc="-5403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5E6D5A2-6994-4006-A9B9-D7A461DBF0FD}" type="pres">
      <dgm:prSet presAssocID="{B0F9EC97-AD94-49A9-9184-ACD1562C8302}" presName="parTrans" presStyleLbl="bgSibTrans2D1" presStyleIdx="2" presStyleCnt="4"/>
      <dgm:spPr/>
      <dgm:t>
        <a:bodyPr/>
        <a:lstStyle/>
        <a:p>
          <a:endParaRPr lang="hu-HU"/>
        </a:p>
      </dgm:t>
    </dgm:pt>
    <dgm:pt modelId="{613156A3-C251-4873-9035-18BB1F1A47EE}" type="pres">
      <dgm:prSet presAssocID="{0D7D6125-74D4-4769-9380-348E2349804B}" presName="node" presStyleLbl="node1" presStyleIdx="2" presStyleCnt="4" custRadScaleRad="134011" custRadScaleInc="5491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36814BB-A4FE-4A28-93FE-48CDFCA770F8}" type="pres">
      <dgm:prSet presAssocID="{039D6394-5675-454A-8858-47CE201D5330}" presName="parTrans" presStyleLbl="bgSibTrans2D1" presStyleIdx="3" presStyleCnt="4"/>
      <dgm:spPr/>
      <dgm:t>
        <a:bodyPr/>
        <a:lstStyle/>
        <a:p>
          <a:endParaRPr lang="hu-HU"/>
        </a:p>
      </dgm:t>
    </dgm:pt>
    <dgm:pt modelId="{8BBCEB87-1969-4FEE-8593-16B4B764859F}" type="pres">
      <dgm:prSet presAssocID="{1FFB36D6-B796-4CCB-BC49-38EF2E6DA590}" presName="node" presStyleLbl="node1" presStyleIdx="3" presStyleCnt="4" custRadScaleRad="97599" custRadScaleInc="4481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2FE7048-BAB0-4982-BDDE-AA49470B6171}" srcId="{54BFA728-5417-4D54-A90B-CB480ED77CE4}" destId="{0D7D6125-74D4-4769-9380-348E2349804B}" srcOrd="2" destOrd="0" parTransId="{B0F9EC97-AD94-49A9-9184-ACD1562C8302}" sibTransId="{D20F9AEB-652D-4530-AE19-3CE9B0E9D884}"/>
    <dgm:cxn modelId="{12965290-7993-4433-981C-DD5C0F949E58}" type="presOf" srcId="{739C35E0-1C3E-4A43-8460-DB5294B0737A}" destId="{7791851A-E95A-4C13-9AB0-436011E2285C}" srcOrd="0" destOrd="0" presId="urn:microsoft.com/office/officeart/2005/8/layout/radial4"/>
    <dgm:cxn modelId="{1F657931-CE32-4329-8D7D-B05AFF5D3662}" type="presOf" srcId="{D12CBE87-A7D7-4D60-9D0B-191232DC1123}" destId="{44D1DCB7-D448-408E-A2B7-D235FB42601E}" srcOrd="0" destOrd="0" presId="urn:microsoft.com/office/officeart/2005/8/layout/radial4"/>
    <dgm:cxn modelId="{79D4AAFD-A972-4087-A917-001D0F8BA34C}" type="presOf" srcId="{F56A7B79-73AA-4A3B-9D3E-58C4B10D8537}" destId="{1691894F-C2F7-4CD3-AB56-A0F90D214EB8}" srcOrd="0" destOrd="0" presId="urn:microsoft.com/office/officeart/2005/8/layout/radial4"/>
    <dgm:cxn modelId="{EE9977FB-1554-44E1-935B-D20C61849580}" type="presOf" srcId="{BF973E12-5D9E-4E2D-8F31-12C7DD375388}" destId="{8A0E38A7-0F8D-429E-8104-4C3E046CA562}" srcOrd="0" destOrd="0" presId="urn:microsoft.com/office/officeart/2005/8/layout/radial4"/>
    <dgm:cxn modelId="{41FB8E9E-72FF-458C-8905-290184223E99}" type="presOf" srcId="{1FFB36D6-B796-4CCB-BC49-38EF2E6DA590}" destId="{8BBCEB87-1969-4FEE-8593-16B4B764859F}" srcOrd="0" destOrd="0" presId="urn:microsoft.com/office/officeart/2005/8/layout/radial4"/>
    <dgm:cxn modelId="{92CF0924-9CF5-4576-AEB0-3160CB443384}" type="presOf" srcId="{54BFA728-5417-4D54-A90B-CB480ED77CE4}" destId="{448C7F2C-434B-4D13-A80D-84C68BBA7CF1}" srcOrd="0" destOrd="0" presId="urn:microsoft.com/office/officeart/2005/8/layout/radial4"/>
    <dgm:cxn modelId="{2C3F58AE-1DA2-4FD2-A809-7424BE3CF3AA}" type="presOf" srcId="{B0F9EC97-AD94-49A9-9184-ACD1562C8302}" destId="{55E6D5A2-6994-4006-A9B9-D7A461DBF0FD}" srcOrd="0" destOrd="0" presId="urn:microsoft.com/office/officeart/2005/8/layout/radial4"/>
    <dgm:cxn modelId="{5F700330-4D6A-4EB3-9714-DD01F1152E21}" type="presOf" srcId="{0D7D6125-74D4-4769-9380-348E2349804B}" destId="{613156A3-C251-4873-9035-18BB1F1A47EE}" srcOrd="0" destOrd="0" presId="urn:microsoft.com/office/officeart/2005/8/layout/radial4"/>
    <dgm:cxn modelId="{130F9B2E-CC16-4E4A-B49B-9198F2BB664E}" srcId="{739C35E0-1C3E-4A43-8460-DB5294B0737A}" destId="{54BFA728-5417-4D54-A90B-CB480ED77CE4}" srcOrd="0" destOrd="0" parTransId="{5EE9DB83-E870-42E5-B86A-0CEE26902E70}" sibTransId="{8119065E-6A6D-4E16-8C91-9712B889334A}"/>
    <dgm:cxn modelId="{D70B9CAB-252D-4625-8A7E-0D7AB1C543FF}" type="presOf" srcId="{039D6394-5675-454A-8858-47CE201D5330}" destId="{136814BB-A4FE-4A28-93FE-48CDFCA770F8}" srcOrd="0" destOrd="0" presId="urn:microsoft.com/office/officeart/2005/8/layout/radial4"/>
    <dgm:cxn modelId="{3BA05F8E-1938-48CD-AB71-75E6B3F0C9A7}" srcId="{54BFA728-5417-4D54-A90B-CB480ED77CE4}" destId="{F56A7B79-73AA-4A3B-9D3E-58C4B10D8537}" srcOrd="1" destOrd="0" parTransId="{D12CBE87-A7D7-4D60-9D0B-191232DC1123}" sibTransId="{C84495B6-BFA3-4E0F-964E-4BB640284300}"/>
    <dgm:cxn modelId="{426D71DF-913D-4E4C-8B30-80A657DEAB7C}" type="presOf" srcId="{0360FC51-3B7C-4058-956E-AAA0772F72FD}" destId="{C2D2ACF1-0141-4620-AE27-2DAA0735EFBB}" srcOrd="0" destOrd="0" presId="urn:microsoft.com/office/officeart/2005/8/layout/radial4"/>
    <dgm:cxn modelId="{820EAFD1-9E71-46F0-9EF4-9A8B4FF56DB9}" srcId="{54BFA728-5417-4D54-A90B-CB480ED77CE4}" destId="{1FFB36D6-B796-4CCB-BC49-38EF2E6DA590}" srcOrd="3" destOrd="0" parTransId="{039D6394-5675-454A-8858-47CE201D5330}" sibTransId="{8681ABAE-1786-4223-A6B5-AF764C2F1C5F}"/>
    <dgm:cxn modelId="{5321C18E-35DA-4387-BA08-F4DD832F8287}" srcId="{54BFA728-5417-4D54-A90B-CB480ED77CE4}" destId="{BF973E12-5D9E-4E2D-8F31-12C7DD375388}" srcOrd="0" destOrd="0" parTransId="{0360FC51-3B7C-4058-956E-AAA0772F72FD}" sibTransId="{CF6FF266-335E-432F-BA8D-13A1F0B14F87}"/>
    <dgm:cxn modelId="{7CF40B50-3136-4C3A-B926-D56A818813DB}" type="presParOf" srcId="{7791851A-E95A-4C13-9AB0-436011E2285C}" destId="{448C7F2C-434B-4D13-A80D-84C68BBA7CF1}" srcOrd="0" destOrd="0" presId="urn:microsoft.com/office/officeart/2005/8/layout/radial4"/>
    <dgm:cxn modelId="{3F4211C2-6AA6-4D25-94A9-E2D2DC3AE5B1}" type="presParOf" srcId="{7791851A-E95A-4C13-9AB0-436011E2285C}" destId="{C2D2ACF1-0141-4620-AE27-2DAA0735EFBB}" srcOrd="1" destOrd="0" presId="urn:microsoft.com/office/officeart/2005/8/layout/radial4"/>
    <dgm:cxn modelId="{7E6F89B1-3D99-4B5D-81B6-F8183152683A}" type="presParOf" srcId="{7791851A-E95A-4C13-9AB0-436011E2285C}" destId="{8A0E38A7-0F8D-429E-8104-4C3E046CA562}" srcOrd="2" destOrd="0" presId="urn:microsoft.com/office/officeart/2005/8/layout/radial4"/>
    <dgm:cxn modelId="{AEEE3C15-CA33-44B3-8607-2AED860D75ED}" type="presParOf" srcId="{7791851A-E95A-4C13-9AB0-436011E2285C}" destId="{44D1DCB7-D448-408E-A2B7-D235FB42601E}" srcOrd="3" destOrd="0" presId="urn:microsoft.com/office/officeart/2005/8/layout/radial4"/>
    <dgm:cxn modelId="{8ADC3D19-73FE-4D98-9E17-DA482DFFA8D1}" type="presParOf" srcId="{7791851A-E95A-4C13-9AB0-436011E2285C}" destId="{1691894F-C2F7-4CD3-AB56-A0F90D214EB8}" srcOrd="4" destOrd="0" presId="urn:microsoft.com/office/officeart/2005/8/layout/radial4"/>
    <dgm:cxn modelId="{683EAB95-E392-4488-B677-1FAE4C432FE3}" type="presParOf" srcId="{7791851A-E95A-4C13-9AB0-436011E2285C}" destId="{55E6D5A2-6994-4006-A9B9-D7A461DBF0FD}" srcOrd="5" destOrd="0" presId="urn:microsoft.com/office/officeart/2005/8/layout/radial4"/>
    <dgm:cxn modelId="{64E436A6-E276-4929-ADA4-2BBD8ECB221B}" type="presParOf" srcId="{7791851A-E95A-4C13-9AB0-436011E2285C}" destId="{613156A3-C251-4873-9035-18BB1F1A47EE}" srcOrd="6" destOrd="0" presId="urn:microsoft.com/office/officeart/2005/8/layout/radial4"/>
    <dgm:cxn modelId="{C2B66D45-2749-4DBD-A00E-8C0AB4ECF8A5}" type="presParOf" srcId="{7791851A-E95A-4C13-9AB0-436011E2285C}" destId="{136814BB-A4FE-4A28-93FE-48CDFCA770F8}" srcOrd="7" destOrd="0" presId="urn:microsoft.com/office/officeart/2005/8/layout/radial4"/>
    <dgm:cxn modelId="{116FBFC0-130D-48A7-9B8C-10D05897669C}" type="presParOf" srcId="{7791851A-E95A-4C13-9AB0-436011E2285C}" destId="{8BBCEB87-1969-4FEE-8593-16B4B764859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C7F2C-434B-4D13-A80D-84C68BBA7CF1}">
      <dsp:nvSpPr>
        <dsp:cNvPr id="0" name=""/>
        <dsp:cNvSpPr/>
      </dsp:nvSpPr>
      <dsp:spPr>
        <a:xfrm>
          <a:off x="2828895" y="1328730"/>
          <a:ext cx="2211142" cy="22111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>
              <a:solidFill>
                <a:schemeClr val="tx1"/>
              </a:solidFill>
            </a:rPr>
            <a:t>Tanácsadó iparág</a:t>
          </a:r>
          <a:endParaRPr lang="hu-HU" sz="2600" kern="1200" dirty="0">
            <a:solidFill>
              <a:schemeClr val="tx1"/>
            </a:solidFill>
          </a:endParaRPr>
        </a:p>
      </dsp:txBody>
      <dsp:txXfrm>
        <a:off x="3152709" y="1652544"/>
        <a:ext cx="1563514" cy="1563514"/>
      </dsp:txXfrm>
    </dsp:sp>
    <dsp:sp modelId="{C2D2ACF1-0141-4620-AE27-2DAA0735EFBB}">
      <dsp:nvSpPr>
        <dsp:cNvPr id="0" name=""/>
        <dsp:cNvSpPr/>
      </dsp:nvSpPr>
      <dsp:spPr>
        <a:xfrm rot="9481903">
          <a:off x="981525" y="2928340"/>
          <a:ext cx="1894173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E38A7-0F8D-429E-8104-4C3E046CA562}">
      <dsp:nvSpPr>
        <dsp:cNvPr id="0" name=""/>
        <dsp:cNvSpPr/>
      </dsp:nvSpPr>
      <dsp:spPr>
        <a:xfrm>
          <a:off x="0" y="2757492"/>
          <a:ext cx="2100585" cy="1680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Szolgáltatás típusa </a:t>
          </a:r>
          <a:endParaRPr lang="hu-HU" sz="2700" kern="1200" dirty="0"/>
        </a:p>
      </dsp:txBody>
      <dsp:txXfrm>
        <a:off x="49219" y="2806711"/>
        <a:ext cx="2002147" cy="1582030"/>
      </dsp:txXfrm>
    </dsp:sp>
    <dsp:sp modelId="{44D1DCB7-D448-408E-A2B7-D235FB42601E}">
      <dsp:nvSpPr>
        <dsp:cNvPr id="0" name=""/>
        <dsp:cNvSpPr/>
      </dsp:nvSpPr>
      <dsp:spPr>
        <a:xfrm rot="12554986">
          <a:off x="1039909" y="1045707"/>
          <a:ext cx="1955310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3714325"/>
            <a:satOff val="13208"/>
            <a:lumOff val="2986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1894F-C2F7-4CD3-AB56-A0F90D214EB8}">
      <dsp:nvSpPr>
        <dsp:cNvPr id="0" name=""/>
        <dsp:cNvSpPr/>
      </dsp:nvSpPr>
      <dsp:spPr>
        <a:xfrm>
          <a:off x="114270" y="42861"/>
          <a:ext cx="2100585" cy="1680468"/>
        </a:xfrm>
        <a:prstGeom prst="roundRect">
          <a:avLst>
            <a:gd name="adj" fmla="val 10000"/>
          </a:avLst>
        </a:prstGeom>
        <a:solidFill>
          <a:schemeClr val="accent4">
            <a:hueOff val="3714325"/>
            <a:satOff val="13208"/>
            <a:lumOff val="29869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Kapcsolat az ügyféllel</a:t>
          </a:r>
          <a:endParaRPr lang="hu-HU" sz="2700" kern="1200" dirty="0"/>
        </a:p>
      </dsp:txBody>
      <dsp:txXfrm>
        <a:off x="163489" y="92080"/>
        <a:ext cx="2002147" cy="1582030"/>
      </dsp:txXfrm>
    </dsp:sp>
    <dsp:sp modelId="{55E6D5A2-6994-4006-A9B9-D7A461DBF0FD}">
      <dsp:nvSpPr>
        <dsp:cNvPr id="0" name=""/>
        <dsp:cNvSpPr/>
      </dsp:nvSpPr>
      <dsp:spPr>
        <a:xfrm rot="20063782">
          <a:off x="4938901" y="1112888"/>
          <a:ext cx="2191175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7428649"/>
            <a:satOff val="26416"/>
            <a:lumOff val="597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156A3-C251-4873-9035-18BB1F1A47EE}">
      <dsp:nvSpPr>
        <dsp:cNvPr id="0" name=""/>
        <dsp:cNvSpPr/>
      </dsp:nvSpPr>
      <dsp:spPr>
        <a:xfrm>
          <a:off x="5972203" y="114291"/>
          <a:ext cx="2100585" cy="1680468"/>
        </a:xfrm>
        <a:prstGeom prst="roundRect">
          <a:avLst>
            <a:gd name="adj" fmla="val 10000"/>
          </a:avLst>
        </a:prstGeom>
        <a:solidFill>
          <a:schemeClr val="accent4">
            <a:hueOff val="7428649"/>
            <a:satOff val="26416"/>
            <a:lumOff val="59739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Szektor</a:t>
          </a:r>
          <a:endParaRPr lang="hu-HU" sz="2700" kern="1200" dirty="0"/>
        </a:p>
      </dsp:txBody>
      <dsp:txXfrm>
        <a:off x="6021422" y="163510"/>
        <a:ext cx="2002147" cy="1582030"/>
      </dsp:txXfrm>
    </dsp:sp>
    <dsp:sp modelId="{136814BB-A4FE-4A28-93FE-48CDFCA770F8}">
      <dsp:nvSpPr>
        <dsp:cNvPr id="0" name=""/>
        <dsp:cNvSpPr/>
      </dsp:nvSpPr>
      <dsp:spPr>
        <a:xfrm rot="1364862">
          <a:off x="4983210" y="2972593"/>
          <a:ext cx="1973131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BCEB87-1969-4FEE-8593-16B4B764859F}">
      <dsp:nvSpPr>
        <dsp:cNvPr id="0" name=""/>
        <dsp:cNvSpPr/>
      </dsp:nvSpPr>
      <dsp:spPr>
        <a:xfrm>
          <a:off x="5829310" y="2828926"/>
          <a:ext cx="2100585" cy="1680468"/>
        </a:xfrm>
        <a:prstGeom prst="roundRect">
          <a:avLst>
            <a:gd name="adj" fmla="val 10000"/>
          </a:avLst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>
              <a:solidFill>
                <a:schemeClr val="tx1"/>
              </a:solidFill>
            </a:rPr>
            <a:t>Iparág</a:t>
          </a:r>
          <a:endParaRPr lang="hu-HU" sz="2700" kern="1200" dirty="0">
            <a:solidFill>
              <a:schemeClr val="tx1"/>
            </a:solidFill>
          </a:endParaRPr>
        </a:p>
      </dsp:txBody>
      <dsp:txXfrm>
        <a:off x="5878529" y="2878145"/>
        <a:ext cx="2002147" cy="158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77DB20-8EB6-4A3F-9454-D7962E37E6EC}" type="datetimeFigureOut">
              <a:rPr lang="hu-HU" altLang="hu-HU"/>
              <a:pPr/>
              <a:t>2019. 09. 12.</a:t>
            </a:fld>
            <a:endParaRPr lang="hu-HU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6ED84-2BAB-4079-B199-3CBE0441A3B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7446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30103C-D3F8-439E-9867-DAE85E8CAA18}" type="datetimeFigureOut">
              <a:rPr lang="hu-HU" altLang="hu-HU"/>
              <a:pPr/>
              <a:t>2019. 09. 12.</a:t>
            </a:fld>
            <a:endParaRPr lang="hu-HU" alt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FF79B-7F68-4E6A-9831-C24D68293EA3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45602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FF79B-7F68-4E6A-9831-C24D68293EA3}" type="slidenum">
              <a:rPr lang="hu-HU" altLang="hu-HU" smtClean="0"/>
              <a:pPr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313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hu-HU" smtClean="0"/>
              <a:t>folyamat: ahol hozzásegítjük az ügyfelet egy eredmény eléréséhez. információ, javaslat vagy beavatkozás.</a:t>
            </a:r>
          </a:p>
          <a:p>
            <a:pPr eaLnBrk="1" hangingPunct="1"/>
            <a:endParaRPr lang="hu-HU" altLang="hu-HU" smtClean="0"/>
          </a:p>
          <a:p>
            <a:pPr eaLnBrk="1" hangingPunct="1"/>
            <a:r>
              <a:rPr lang="hu-HU" altLang="hu-HU" smtClean="0"/>
              <a:t>szakma: a tanácsadók különféle szakmai háttérrel rendelkeznek, etikai normák</a:t>
            </a:r>
          </a:p>
          <a:p>
            <a:pPr eaLnBrk="1" hangingPunct="1"/>
            <a:endParaRPr lang="hu-HU" altLang="hu-HU" smtClean="0"/>
          </a:p>
          <a:p>
            <a:pPr eaLnBrk="1" hangingPunct="1"/>
            <a:endParaRPr lang="hu-HU" altLang="hu-HU" smtClean="0"/>
          </a:p>
        </p:txBody>
      </p:sp>
      <p:sp>
        <p:nvSpPr>
          <p:cNvPr id="717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483863-7C1D-4FF4-8FFC-E4F6C17E6145}" type="slidenum">
              <a:rPr lang="hu-HU" altLang="hu-HU" smtClean="0"/>
              <a:pPr>
                <a:spcBef>
                  <a:spcPct val="0"/>
                </a:spcBef>
              </a:pPr>
              <a:t>3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23852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Függetlenség: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Politikai-üzletpolitikai függetlenség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Adminisztratív függetlenség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Érzelmi függetlenség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Pénzügyi függetlenség</a:t>
            </a:r>
          </a:p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tudás, szakismeret, tapasztalat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objektivitás, különböző módszertanok ismerete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az ügyfél sikerre vitele, érdekeinek előtérbe helyezése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az ügyfél betanítása a tanácsadók nélküli munkavégzésre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titoktartás, megbízhatóság, elkötelezettség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minden olyan információ ügyféllel való megosztása, amely befolyásolhatja az ügyfél döntéseit a projekttel, tanácsadóval kapcsolatban</a:t>
            </a:r>
          </a:p>
          <a:p>
            <a:pPr marL="342900" indent="-342900">
              <a:spcBef>
                <a:spcPct val="50000"/>
              </a:spcBef>
              <a:buFontTx/>
              <a:buChar char="•"/>
              <a:defRPr/>
            </a:pPr>
            <a:r>
              <a:rPr lang="hu-HU" dirty="0" smtClean="0"/>
              <a:t>szociális és társadalmi felelősség</a:t>
            </a:r>
          </a:p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>
              <a:defRPr/>
            </a:pPr>
            <a:endParaRPr lang="hu-HU" dirty="0"/>
          </a:p>
        </p:txBody>
      </p:sp>
      <p:sp>
        <p:nvSpPr>
          <p:cNvPr id="1229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A1C378-DD27-4122-95CD-C87D0A8E904B}" type="slidenum">
              <a:rPr lang="hu-HU" altLang="hu-HU" smtClean="0"/>
              <a:pPr>
                <a:spcBef>
                  <a:spcPct val="0"/>
                </a:spcBef>
              </a:pPr>
              <a:t>7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56119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Megfoghatatlan</a:t>
            </a:r>
          </a:p>
          <a:p>
            <a:r>
              <a:rPr lang="hu-HU" altLang="hu-HU" smtClean="0"/>
              <a:t>Romlékony</a:t>
            </a:r>
          </a:p>
          <a:p>
            <a:r>
              <a:rPr lang="hu-HU" altLang="hu-HU" smtClean="0"/>
              <a:t>Ingadozó</a:t>
            </a:r>
          </a:p>
          <a:p>
            <a:r>
              <a:rPr lang="hu-HU" altLang="hu-HU" smtClean="0"/>
              <a:t>Nem tárolható</a:t>
            </a:r>
          </a:p>
          <a:p>
            <a:r>
              <a:rPr lang="hu-HU" altLang="hu-HU" smtClean="0"/>
              <a:t>Elválaszthatatlan – intenzív kapcsolat az ügyféllel </a:t>
            </a:r>
          </a:p>
          <a:p>
            <a:endParaRPr lang="hu-HU" altLang="hu-HU" smtClean="0"/>
          </a:p>
          <a:p>
            <a:r>
              <a:rPr lang="hu-HU" altLang="hu-HU" smtClean="0"/>
              <a:t>Humán tőke szerepe</a:t>
            </a:r>
          </a:p>
          <a:p>
            <a:r>
              <a:rPr lang="hu-HU" altLang="hu-HU" smtClean="0"/>
              <a:t>Standardizálás </a:t>
            </a:r>
          </a:p>
        </p:txBody>
      </p:sp>
      <p:sp>
        <p:nvSpPr>
          <p:cNvPr id="1843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0537C-D1FD-4B4F-9B79-107C3DA52194}" type="slidenum">
              <a:rPr lang="hu-HU" altLang="hu-HU" smtClean="0"/>
              <a:pPr>
                <a:spcBef>
                  <a:spcPct val="0"/>
                </a:spcBef>
              </a:pPr>
              <a:t>12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7170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hu-HU" dirty="0" smtClean="0"/>
              <a:t>Szektor: </a:t>
            </a:r>
          </a:p>
          <a:p>
            <a:pPr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Non-profit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Állami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Magán </a:t>
            </a:r>
          </a:p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>
              <a:buFont typeface="Arial" pitchFamily="34" charset="0"/>
              <a:buNone/>
              <a:defRPr/>
            </a:pPr>
            <a:r>
              <a:rPr lang="hu-HU" dirty="0" smtClean="0"/>
              <a:t>Szolgáltatás típusa: </a:t>
            </a:r>
          </a:p>
          <a:p>
            <a:pPr>
              <a:buFont typeface="Arial" pitchFamily="34" charset="0"/>
              <a:buNone/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lásd VTMSZ besorolás </a:t>
            </a:r>
          </a:p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>
              <a:buFont typeface="Arial" pitchFamily="34" charset="0"/>
              <a:buNone/>
              <a:defRPr/>
            </a:pPr>
            <a:r>
              <a:rPr lang="hu-HU" dirty="0" smtClean="0"/>
              <a:t>Kapcsolat az ügyféllel: </a:t>
            </a:r>
          </a:p>
          <a:p>
            <a:pPr>
              <a:buFont typeface="Arial" pitchFamily="34" charset="0"/>
              <a:buNone/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Külső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Belső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err="1" smtClean="0"/>
              <a:t>On-site</a:t>
            </a:r>
            <a:r>
              <a:rPr lang="hu-HU" dirty="0" smtClean="0"/>
              <a:t>, </a:t>
            </a:r>
            <a:r>
              <a:rPr lang="hu-HU" dirty="0" err="1" smtClean="0"/>
              <a:t>off</a:t>
            </a:r>
            <a:r>
              <a:rPr lang="hu-HU" dirty="0" smtClean="0"/>
              <a:t> site  </a:t>
            </a:r>
          </a:p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>
              <a:buFont typeface="Arial" pitchFamily="34" charset="0"/>
              <a:buNone/>
              <a:defRPr/>
            </a:pPr>
            <a:r>
              <a:rPr lang="hu-HU" dirty="0" smtClean="0"/>
              <a:t>Iparág: </a:t>
            </a:r>
          </a:p>
          <a:p>
            <a:pPr>
              <a:buFont typeface="Arial" pitchFamily="34" charset="0"/>
              <a:buNone/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Bank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Autóipar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Élelmiszer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Gyógyszeripar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dirty="0" smtClean="0"/>
              <a:t>stb., </a:t>
            </a:r>
            <a:endParaRPr lang="hu-HU" dirty="0"/>
          </a:p>
        </p:txBody>
      </p:sp>
      <p:sp>
        <p:nvSpPr>
          <p:cNvPr id="2048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50ED6-B619-4100-A01F-AAFB218A2BF4}" type="slidenum">
              <a:rPr lang="hu-HU" altLang="hu-HU" smtClean="0"/>
              <a:pPr>
                <a:spcBef>
                  <a:spcPct val="0"/>
                </a:spcBef>
              </a:pPr>
              <a:t>13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366231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hu-HU" altLang="hu-HU" noProof="0" smtClean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altLang="hu-HU" noProof="0" smtClean="0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6715E7-D9E3-4330-BE3E-5F2E909F9FF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551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3B3D5B-ECDA-4E7B-A469-F1440EDB3A9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950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D8A337-55C3-44D4-96F7-080F0ACAB1A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444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1A926F-4FDD-4E71-959C-B33C88293D81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05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AEC175-144E-4CF5-A7B8-FDE70E822B4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282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7DA52B-0B44-46A2-8B80-CE871F0C882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236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A7F535-D084-437E-9887-113F383BE923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034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888A46-961A-4EE2-8678-8D5931B6F35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86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F167B-EDBF-4B41-8F6B-A5DCF604CEF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232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265F87-BABF-4796-9901-CCA940D7C4D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841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965F6D0-F5AF-4B21-A0DA-08A0BFB31623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42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 smtClean="0"/>
              <a:t>Bevezetés a tanácsadásba</a:t>
            </a:r>
            <a:endParaRPr lang="hu-HU" altLang="hu-H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791815"/>
          </a:xfrm>
        </p:spPr>
        <p:txBody>
          <a:bodyPr/>
          <a:lstStyle/>
          <a:p>
            <a:r>
              <a:rPr lang="hu-HU" altLang="hu-HU" sz="1400" dirty="0" smtClean="0"/>
              <a:t>Tanácsadás fogalma, feladatai, sajátosságai</a:t>
            </a:r>
          </a:p>
          <a:p>
            <a:r>
              <a:rPr lang="hu-HU" altLang="hu-HU" sz="1400" dirty="0" smtClean="0"/>
              <a:t>Tanácsadási területek</a:t>
            </a:r>
          </a:p>
          <a:p>
            <a:endParaRPr lang="hu-HU" altLang="hu-HU" sz="1400" dirty="0" smtClean="0"/>
          </a:p>
          <a:p>
            <a:r>
              <a:rPr lang="hu-HU" altLang="hu-HU" sz="1400" dirty="0" smtClean="0"/>
              <a:t>Ruzsa Csaba Roland</a:t>
            </a:r>
            <a:endParaRPr lang="hu-HU" altLang="hu-HU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dirty="0" smtClean="0"/>
              <a:t>Ügyfélterületek, iparágak 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Hadiipar, repülőgép gyártás 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Autóipar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Termelő szféra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err="1" smtClean="0"/>
              <a:t>High-tech</a:t>
            </a:r>
            <a:r>
              <a:rPr lang="hu-HU" altLang="hu-HU" sz="2400" dirty="0" smtClean="0"/>
              <a:t> iparok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Gépgyártás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Vegyipar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IT hardware, szoftver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Bank és biztosítási szektor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dirty="0" smtClean="0"/>
              <a:t>Nagy- és kiskereskedelem</a:t>
            </a:r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Egészségügy</a:t>
            </a:r>
            <a:r>
              <a:rPr lang="en-US" sz="2400" dirty="0" smtClean="0"/>
              <a:t>, </a:t>
            </a:r>
            <a:r>
              <a:rPr lang="hu-HU" sz="2400" dirty="0" smtClean="0"/>
              <a:t>gyógyszeripar biotechnológia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Szállítmányozás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Telekommunikáció és média 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Energetika és közszolgáltatók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b="1" u="sng" dirty="0" smtClean="0"/>
              <a:t>Közszféra</a:t>
            </a:r>
            <a:r>
              <a:rPr lang="hu-HU" sz="2400" dirty="0" smtClean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Non-profit szektor </a:t>
            </a:r>
            <a:endParaRPr lang="hu-HU" sz="24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EC175-144E-4CF5-A7B8-FDE70E822B45}" type="slidenum">
              <a:rPr lang="hu-HU" altLang="hu-HU" smtClean="0"/>
              <a:pPr/>
              <a:t>10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28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Trendek</a:t>
            </a:r>
            <a:r>
              <a:rPr lang="hu-HU" altLang="hu-HU" smtClean="0">
                <a:latin typeface="Arial" panose="020B0604020202020204" pitchFamily="34" charset="0"/>
              </a:rPr>
              <a:t> </a:t>
            </a:r>
            <a:r>
              <a:rPr lang="hu-HU" altLang="hu-HU" smtClean="0"/>
              <a:t>- Miért tanácsadás? </a:t>
            </a:r>
          </a:p>
        </p:txBody>
      </p:sp>
      <p:sp>
        <p:nvSpPr>
          <p:cNvPr id="16387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800" dirty="0" smtClean="0">
                <a:latin typeface="Arial" panose="020B0604020202020204" pitchFamily="34" charset="0"/>
              </a:rPr>
              <a:t>Gyorsan változó környezet (lásd válság) </a:t>
            </a:r>
          </a:p>
          <a:p>
            <a:pPr eaLnBrk="1" hangingPunct="1"/>
            <a:r>
              <a:rPr lang="hu-HU" altLang="hu-HU" sz="2800" dirty="0" smtClean="0">
                <a:latin typeface="Arial" panose="020B0604020202020204" pitchFamily="34" charset="0"/>
              </a:rPr>
              <a:t>Információbőség </a:t>
            </a:r>
          </a:p>
          <a:p>
            <a:pPr eaLnBrk="1" hangingPunct="1"/>
            <a:r>
              <a:rPr lang="hu-HU" altLang="hu-HU" sz="2800" dirty="0" smtClean="0">
                <a:latin typeface="Arial" panose="020B0604020202020204" pitchFamily="34" charset="0"/>
              </a:rPr>
              <a:t>Nagyfokú specializáció</a:t>
            </a:r>
          </a:p>
          <a:p>
            <a:pPr eaLnBrk="1" hangingPunct="1"/>
            <a:r>
              <a:rPr lang="hu-HU" altLang="hu-HU" sz="2800" dirty="0" smtClean="0">
                <a:latin typeface="Arial" panose="020B0604020202020204" pitchFamily="34" charset="0"/>
              </a:rPr>
              <a:t>A cégek egyre inkább alaptevékenységükre koncentrálnak</a:t>
            </a:r>
          </a:p>
          <a:p>
            <a:pPr eaLnBrk="1" hangingPunct="1"/>
            <a:r>
              <a:rPr lang="hu-HU" altLang="hu-HU" sz="2800" dirty="0" err="1" smtClean="0">
                <a:latin typeface="Arial" panose="020B0604020202020204" pitchFamily="34" charset="0"/>
              </a:rPr>
              <a:t>Hálózatosodás</a:t>
            </a:r>
            <a:r>
              <a:rPr lang="hu-HU" altLang="hu-HU" sz="2800" dirty="0" smtClean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hu-HU" altLang="hu-HU" dirty="0" smtClean="0"/>
          </a:p>
          <a:p>
            <a:pPr eaLnBrk="1" hangingPunct="1"/>
            <a:endParaRPr lang="hu-HU" alt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11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930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dirty="0" smtClean="0"/>
              <a:t>A termék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800" dirty="0" smtClean="0"/>
              <a:t>Szellemi és kapcsolati tőke</a:t>
            </a:r>
          </a:p>
          <a:p>
            <a:pPr eaLnBrk="1" hangingPunct="1"/>
            <a:r>
              <a:rPr lang="hu-HU" altLang="hu-HU" sz="2800" dirty="0" smtClean="0"/>
              <a:t>Ismeretek, tapasztalat</a:t>
            </a:r>
          </a:p>
          <a:p>
            <a:pPr eaLnBrk="1" hangingPunct="1"/>
            <a:r>
              <a:rPr lang="hu-HU" altLang="hu-HU" sz="2800" dirty="0" smtClean="0"/>
              <a:t>Szolgáltatás  (annak minden jellemzőjével!)</a:t>
            </a:r>
          </a:p>
          <a:p>
            <a:pPr eaLnBrk="1" hangingPunct="1"/>
            <a:r>
              <a:rPr lang="hu-HU" altLang="hu-HU" sz="2800" dirty="0" smtClean="0"/>
              <a:t>Módszer</a:t>
            </a:r>
          </a:p>
          <a:p>
            <a:pPr eaLnBrk="1" hangingPunct="1"/>
            <a:r>
              <a:rPr lang="hu-HU" altLang="hu-HU" sz="2800" dirty="0" smtClean="0"/>
              <a:t>Segítség az ügyfél által kitűzött célok elérése érdekében</a:t>
            </a:r>
          </a:p>
          <a:p>
            <a:pPr eaLnBrk="1" hangingPunct="1"/>
            <a:endParaRPr lang="hu-HU" alt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12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928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Tanácsadó cégek csoportosítása </a:t>
            </a:r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86975"/>
              </p:ext>
            </p:extLst>
          </p:nvPr>
        </p:nvGraphicFramePr>
        <p:xfrm>
          <a:off x="539552" y="12687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13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935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dirty="0" smtClean="0"/>
              <a:t>A tanácsadó és az ügyfél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765175"/>
            <a:ext cx="8642350" cy="5472137"/>
          </a:xfrm>
        </p:spPr>
        <p:txBody>
          <a:bodyPr/>
          <a:lstStyle/>
          <a:p>
            <a:pPr marL="533400" indent="-533400" eaLnBrk="1" hangingPunct="1">
              <a:buFont typeface="Calibri" panose="020F0502020204030204" pitchFamily="34" charset="0"/>
              <a:buAutoNum type="arabicPeriod"/>
            </a:pPr>
            <a:r>
              <a:rPr lang="hu-HU" altLang="hu-HU" sz="2300" dirty="0" smtClean="0"/>
              <a:t>Nagyvállalatok</a:t>
            </a:r>
          </a:p>
          <a:p>
            <a:pPr marL="933450" lvl="1" indent="-533400" eaLnBrk="1" hangingPunct="1"/>
            <a:r>
              <a:rPr lang="hu-HU" altLang="hu-HU" sz="2300" dirty="0" smtClean="0"/>
              <a:t>Bonyolult működés generálta tanácsadói feladatok</a:t>
            </a:r>
          </a:p>
          <a:p>
            <a:pPr marL="933450" lvl="1" indent="-533400" eaLnBrk="1" hangingPunct="1"/>
            <a:r>
              <a:rPr lang="hu-HU" altLang="hu-HU" sz="2300" dirty="0" smtClean="0"/>
              <a:t>Elegendő forrás tanácsadók alkalmazására</a:t>
            </a:r>
          </a:p>
          <a:p>
            <a:pPr marL="533400" indent="-533400" eaLnBrk="1" hangingPunct="1">
              <a:buFontTx/>
              <a:buAutoNum type="arabicPeriod" startAt="2"/>
            </a:pPr>
            <a:r>
              <a:rPr lang="hu-HU" altLang="hu-HU" sz="2300" dirty="0" smtClean="0"/>
              <a:t>KKV-k</a:t>
            </a:r>
          </a:p>
          <a:p>
            <a:pPr marL="933450" lvl="1" indent="-533400" eaLnBrk="1" hangingPunct="1"/>
            <a:r>
              <a:rPr lang="hu-HU" altLang="hu-HU" sz="2300" dirty="0" smtClean="0"/>
              <a:t>Főként egyszeri vagy különleges szaktudást igénylő feladatok</a:t>
            </a: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hu-HU" sz="2300" dirty="0"/>
              <a:t>Non-profit szervezetek 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300" dirty="0"/>
              <a:t>Főként a felügyeleti szerv vagy támogató igényelte hatékonyságjavítást célzó feladatok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300" dirty="0"/>
              <a:t>Szétválik a megrendelő és a tanácsadót fogadó szervezet</a:t>
            </a: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hu-HU" sz="2300" dirty="0" smtClean="0"/>
              <a:t>Kormányzat</a:t>
            </a:r>
            <a:r>
              <a:rPr lang="hu-HU" sz="2300" dirty="0"/>
              <a:t>, államigazgatás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300" dirty="0"/>
              <a:t>Speciális témák: nemzetgazdasági, ipar- és régiófejlesztési és más átfogó feladatok</a:t>
            </a:r>
          </a:p>
          <a:p>
            <a:pPr marL="533400" indent="-533400" eaLnBrk="1" hangingPunct="1">
              <a:buFontTx/>
              <a:buAutoNum type="arabicPeriod" startAt="2"/>
            </a:pPr>
            <a:endParaRPr lang="hu-HU" altLang="hu-HU" sz="3000" dirty="0" smtClean="0"/>
          </a:p>
          <a:p>
            <a:pPr marL="533400" indent="-533400" eaLnBrk="1" hangingPunct="1"/>
            <a:endParaRPr lang="hu-HU" altLang="hu-HU" sz="3000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14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822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Céljaink</a:t>
            </a:r>
          </a:p>
        </p:txBody>
      </p:sp>
      <p:sp>
        <p:nvSpPr>
          <p:cNvPr id="3075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Vezetési tanácsadás definiálása,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Tanácsadási termék jellemzőinek megismerése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Néhány gyakorlati példa bemutatása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Vezetési tanácsadás területeinek lehatárolása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Szükséges tanácsadói kompetenciák meghatározása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Tanácsadó cégek csoportosítása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A tanácsadás szereplőinek megismerése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Trendek, igények</a:t>
            </a:r>
          </a:p>
          <a:p>
            <a:pPr eaLnBrk="1" hangingPunct="1">
              <a:buFont typeface="Arial" charset="0"/>
              <a:buChar char="•"/>
              <a:defRPr/>
            </a:pPr>
            <a:endParaRPr lang="hu-HU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90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Mi is az a tanácsadás? </a:t>
            </a:r>
          </a:p>
        </p:txBody>
      </p:sp>
      <p:sp>
        <p:nvSpPr>
          <p:cNvPr id="6148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8281615" cy="5184775"/>
          </a:xfrm>
        </p:spPr>
        <p:txBody>
          <a:bodyPr/>
          <a:lstStyle/>
          <a:p>
            <a:pPr eaLnBrk="1" hangingPunct="1"/>
            <a:r>
              <a:rPr lang="hu-HU" altLang="hu-HU" sz="2400" dirty="0" smtClean="0"/>
              <a:t>gyorsan fejlődő iparág, üzletág</a:t>
            </a:r>
          </a:p>
          <a:p>
            <a:pPr eaLnBrk="1" hangingPunct="1"/>
            <a:r>
              <a:rPr lang="hu-HU" altLang="hu-HU" sz="2400" dirty="0" smtClean="0"/>
              <a:t>szakma</a:t>
            </a:r>
          </a:p>
          <a:p>
            <a:pPr eaLnBrk="1" hangingPunct="1"/>
            <a:r>
              <a:rPr lang="hu-HU" altLang="hu-HU" sz="2400" dirty="0" smtClean="0"/>
              <a:t>Gazdálkodás és menedzsment szakról sokan lesznek tanácsadók a későbbiekben</a:t>
            </a:r>
          </a:p>
          <a:p>
            <a:pPr eaLnBrk="1" hangingPunct="1"/>
            <a:endParaRPr lang="hu-HU" altLang="hu-HU" dirty="0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58063"/>
            <a:ext cx="5760640" cy="4399937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EC175-144E-4CF5-A7B8-FDE70E822B45}" type="slidenum">
              <a:rPr lang="hu-HU" altLang="hu-HU" smtClean="0"/>
              <a:pPr/>
              <a:t>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2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7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dirty="0" smtClean="0"/>
              <a:t>Vezetési tanácsadás</a:t>
            </a:r>
            <a:r>
              <a:rPr lang="hu-HU" altLang="hu-HU" dirty="0" smtClean="0">
                <a:latin typeface="Arial" panose="020B0604020202020204" pitchFamily="34" charset="0"/>
              </a:rPr>
              <a:t> – VTMSZ definíció</a:t>
            </a:r>
          </a:p>
        </p:txBody>
      </p:sp>
      <p:sp>
        <p:nvSpPr>
          <p:cNvPr id="10" name="Tartalom helye 9"/>
          <p:cNvSpPr>
            <a:spLocks noGrp="1"/>
          </p:cNvSpPr>
          <p:nvPr>
            <p:ph sz="half" idx="1"/>
          </p:nvPr>
        </p:nvSpPr>
        <p:spPr>
          <a:xfrm>
            <a:off x="457200" y="1571625"/>
            <a:ext cx="5757863" cy="4143375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A vezetési tanácsadás vezetési kérdésekben független személyek által nyújtott tanácsadási tevékenység, mely magában foglalja a problémák és lehetőségek felismerését és elemzését, megoldási javaslatok kidolgozását és a megvalósításukhoz nyújtott segítséget</a:t>
            </a:r>
            <a:r>
              <a:rPr lang="hu-HU" sz="2400" dirty="0" smtClean="0">
                <a:latin typeface="Arial" charset="0"/>
              </a:rPr>
              <a:t>.</a:t>
            </a: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6572264" y="1571612"/>
            <a:ext cx="2214578" cy="4143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EC175-144E-4CF5-A7B8-FDE70E822B45}" type="slidenum">
              <a:rPr lang="hu-HU" altLang="hu-HU" smtClean="0"/>
              <a:pPr/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331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Tanácsadók mondták 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hu-HU" sz="2400" dirty="0" smtClean="0"/>
              <a:t>A vezetési tanácsadás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hu-HU" sz="2400" dirty="0" smtClean="0"/>
              <a:t>Probléma megoldása érdekében kompetencia és kapacitás igénybe vétele.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hu-HU" sz="2400" dirty="0" smtClean="0"/>
              <a:t>Olyan szakma, mint az orvosi; a beteget kezeli nem a tüneteket (gyógyulni csak együtt lehet)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hu-HU" sz="2400" dirty="0" err="1" smtClean="0"/>
              <a:t>Outsource-olt</a:t>
            </a:r>
            <a:r>
              <a:rPr lang="hu-HU" sz="2400" dirty="0" smtClean="0"/>
              <a:t> fejlesztés (</a:t>
            </a:r>
            <a:r>
              <a:rPr lang="hu-HU" sz="2400" dirty="0" err="1" smtClean="0"/>
              <a:t>fejlesztés</a:t>
            </a:r>
            <a:r>
              <a:rPr lang="hu-HU" sz="2400" dirty="0" smtClean="0"/>
              <a:t> vs. speciális munka)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hu-HU" sz="2400" dirty="0" smtClean="0"/>
              <a:t>Bizalmi kapcsolat az ügyféllel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hu-HU" sz="2400" dirty="0" smtClean="0"/>
              <a:t>Negatív értelme Magyarországon  (nehezen megfogható)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hu-HU" sz="2400" dirty="0" smtClean="0"/>
              <a:t>Kavics az állóvízben (katalizátor szerep)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124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dirty="0" smtClean="0"/>
              <a:t>Tanácsadók mondták 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800" i="1" dirty="0" smtClean="0"/>
              <a:t>Problémamegoldás</a:t>
            </a:r>
            <a:r>
              <a:rPr lang="hu-HU" altLang="hu-HU" sz="2800" dirty="0" smtClean="0"/>
              <a:t> a felső vezetés szintjén</a:t>
            </a:r>
          </a:p>
          <a:p>
            <a:pPr eaLnBrk="1" hangingPunct="1"/>
            <a:r>
              <a:rPr lang="hu-HU" altLang="hu-HU" sz="2800" i="1" dirty="0" smtClean="0"/>
              <a:t>Hozzáadott érték </a:t>
            </a:r>
            <a:r>
              <a:rPr lang="hu-HU" altLang="hu-HU" sz="2800" dirty="0" smtClean="0"/>
              <a:t>a problémák strukturált </a:t>
            </a:r>
            <a:r>
              <a:rPr lang="hu-HU" altLang="hu-HU" sz="2800" dirty="0" err="1" smtClean="0"/>
              <a:t>újragondolásával</a:t>
            </a:r>
            <a:endParaRPr lang="hu-HU" altLang="hu-HU" sz="2800" dirty="0" smtClean="0"/>
          </a:p>
          <a:p>
            <a:pPr eaLnBrk="1" hangingPunct="1"/>
            <a:r>
              <a:rPr lang="hu-HU" altLang="hu-HU" sz="2800" dirty="0" smtClean="0">
                <a:latin typeface="Arial" panose="020B0604020202020204" pitchFamily="34" charset="0"/>
              </a:rPr>
              <a:t>„</a:t>
            </a:r>
            <a:r>
              <a:rPr lang="hu-HU" altLang="hu-HU" sz="2800" dirty="0" smtClean="0"/>
              <a:t>Józan paraszti ész</a:t>
            </a:r>
            <a:r>
              <a:rPr lang="hu-HU" altLang="hu-HU" sz="2800" dirty="0" smtClean="0">
                <a:latin typeface="Arial" panose="020B0604020202020204" pitchFamily="34" charset="0"/>
              </a:rPr>
              <a:t>”</a:t>
            </a:r>
            <a:r>
              <a:rPr lang="hu-HU" altLang="hu-HU" sz="2800" dirty="0" smtClean="0"/>
              <a:t> + iparági és funkcionális tapasztalat</a:t>
            </a:r>
          </a:p>
          <a:p>
            <a:pPr eaLnBrk="1" hangingPunct="1"/>
            <a:r>
              <a:rPr lang="hu-HU" altLang="hu-HU" sz="2800" dirty="0" smtClean="0"/>
              <a:t>Egyedi helyzetek megoldása, amire az ügyfélnél nincs tudás és tapasztalat (vagy idő)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hu-HU" alt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453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7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Vezetési tanácsadás  jellemzői</a:t>
            </a:r>
          </a:p>
        </p:txBody>
      </p:sp>
      <p:sp>
        <p:nvSpPr>
          <p:cNvPr id="11267" name="Tartalom hely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800" dirty="0" smtClean="0"/>
              <a:t>Függetlenség </a:t>
            </a:r>
          </a:p>
          <a:p>
            <a:pPr eaLnBrk="1" hangingPunct="1"/>
            <a:r>
              <a:rPr lang="hu-HU" altLang="hu-HU" sz="2800" dirty="0" smtClean="0"/>
              <a:t>Szakértelem</a:t>
            </a:r>
          </a:p>
          <a:p>
            <a:pPr eaLnBrk="1" hangingPunct="1"/>
            <a:r>
              <a:rPr lang="hu-HU" altLang="hu-HU" sz="2800" dirty="0" smtClean="0"/>
              <a:t>Etika</a:t>
            </a:r>
          </a:p>
          <a:p>
            <a:pPr eaLnBrk="1" hangingPunct="1"/>
            <a:r>
              <a:rPr lang="hu-HU" altLang="hu-HU" sz="2800" dirty="0" smtClean="0"/>
              <a:t>Professzionalizmus</a:t>
            </a:r>
          </a:p>
          <a:p>
            <a:pPr eaLnBrk="1" hangingPunct="1"/>
            <a:r>
              <a:rPr lang="hu-HU" altLang="hu-HU" sz="2800" dirty="0" smtClean="0"/>
              <a:t>Szerződéses</a:t>
            </a:r>
          </a:p>
          <a:p>
            <a:pPr eaLnBrk="1" hangingPunct="1"/>
            <a:r>
              <a:rPr lang="hu-HU" altLang="hu-HU" sz="2800" dirty="0" smtClean="0"/>
              <a:t>Döntési jogkör nélkül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958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Az ügyfél szempontjából 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857500" y="2449984"/>
            <a:ext cx="3659188" cy="2659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A CÉG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98007" y="990666"/>
            <a:ext cx="3168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u-HU" altLang="hu-HU" sz="2400" dirty="0">
                <a:latin typeface="Arial" panose="020B0604020202020204" pitchFamily="34" charset="0"/>
              </a:rPr>
              <a:t>OBJEKTIVITÁS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u-HU" altLang="hu-HU" sz="2400" dirty="0">
                <a:latin typeface="Arial" panose="020B0604020202020204" pitchFamily="34" charset="0"/>
              </a:rPr>
              <a:t>ÚJ ÖTLETEK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5750" y="4878859"/>
            <a:ext cx="23764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u-HU" altLang="hu-HU" sz="2400">
                <a:latin typeface="Arial" panose="020B0604020202020204" pitchFamily="34" charset="0"/>
              </a:rPr>
              <a:t>EMBERI ERŐFORRÁS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505576" y="4953043"/>
            <a:ext cx="2627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u-HU" altLang="hu-HU" sz="2400" dirty="0" smtClean="0">
                <a:latin typeface="Arial" panose="020B0604020202020204" pitchFamily="34" charset="0"/>
              </a:rPr>
              <a:t>SZAKÉRTELEM</a:t>
            </a:r>
            <a:r>
              <a:rPr lang="hu-HU" altLang="hu-HU" sz="2400" dirty="0">
                <a:latin typeface="Arial" panose="020B0604020202020204" pitchFamily="34" charset="0"/>
              </a:rPr>
              <a:t>, TAPASZTALAT</a:t>
            </a:r>
          </a:p>
        </p:txBody>
      </p:sp>
      <p:pic>
        <p:nvPicPr>
          <p:cNvPr id="13320" name="Picture 8" descr="MCj030359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164484"/>
            <a:ext cx="18034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AutoShape 10"/>
          <p:cNvSpPr>
            <a:spLocks noChangeArrowheads="1"/>
          </p:cNvSpPr>
          <p:nvPr/>
        </p:nvSpPr>
        <p:spPr bwMode="auto">
          <a:xfrm rot="14298490">
            <a:off x="4714082" y="3090540"/>
            <a:ext cx="2952750" cy="363537"/>
          </a:xfrm>
          <a:prstGeom prst="leftRightArrow">
            <a:avLst>
              <a:gd name="adj1" fmla="val 50000"/>
              <a:gd name="adj2" fmla="val 16244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</p:txBody>
      </p:sp>
      <p:sp>
        <p:nvSpPr>
          <p:cNvPr id="13322" name="AutoShape 12"/>
          <p:cNvSpPr>
            <a:spLocks noChangeArrowheads="1"/>
          </p:cNvSpPr>
          <p:nvPr/>
        </p:nvSpPr>
        <p:spPr bwMode="auto">
          <a:xfrm>
            <a:off x="3203575" y="5393209"/>
            <a:ext cx="2952750" cy="363537"/>
          </a:xfrm>
          <a:prstGeom prst="leftRightArrow">
            <a:avLst>
              <a:gd name="adj1" fmla="val 50000"/>
              <a:gd name="adj2" fmla="val 16244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</p:txBody>
      </p:sp>
      <p:sp>
        <p:nvSpPr>
          <p:cNvPr id="13323" name="AutoShape 13"/>
          <p:cNvSpPr>
            <a:spLocks noChangeArrowheads="1"/>
          </p:cNvSpPr>
          <p:nvPr/>
        </p:nvSpPr>
        <p:spPr bwMode="auto">
          <a:xfrm rot="18242325">
            <a:off x="1621632" y="3092127"/>
            <a:ext cx="2952750" cy="363537"/>
          </a:xfrm>
          <a:prstGeom prst="leftRightArrow">
            <a:avLst>
              <a:gd name="adj1" fmla="val 50000"/>
              <a:gd name="adj2" fmla="val 16244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178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altLang="hu-HU" smtClean="0"/>
              <a:t>Vezetési tanácsadás területei </a:t>
            </a:r>
          </a:p>
        </p:txBody>
      </p:sp>
      <p:sp>
        <p:nvSpPr>
          <p:cNvPr id="14339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hu-HU" altLang="hu-HU" sz="2800" dirty="0" smtClean="0"/>
              <a:t>1. Stratégiai tanácsadás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hu-HU" altLang="hu-HU" sz="2800" dirty="0" smtClean="0"/>
              <a:t>2. Termelésmenedzsment (</a:t>
            </a:r>
            <a:r>
              <a:rPr lang="hu-HU" altLang="hu-HU" sz="2800" dirty="0" err="1" smtClean="0"/>
              <a:t>Operations</a:t>
            </a:r>
            <a:r>
              <a:rPr lang="hu-HU" altLang="hu-HU" sz="2800" dirty="0" smtClean="0"/>
              <a:t> Management)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hu-HU" altLang="hu-HU" sz="2800" dirty="0" smtClean="0"/>
              <a:t>3. Informatikai tanácsadás (IT)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hu-HU" altLang="hu-HU" sz="2800" dirty="0" smtClean="0"/>
              <a:t>4. Emberi Erőforrás Menedzsment (HRM)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hu-HU" altLang="hu-HU" sz="2800" dirty="0" smtClean="0"/>
              <a:t>5. </a:t>
            </a:r>
            <a:r>
              <a:rPr lang="hu-HU" altLang="hu-HU" sz="2800" dirty="0" err="1" smtClean="0"/>
              <a:t>Outsourcing</a:t>
            </a:r>
            <a:r>
              <a:rPr lang="hu-HU" altLang="hu-HU" sz="2800" dirty="0" smtClean="0"/>
              <a:t> (kiszervezés) szolgáltatások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hu-HU" altLang="hu-HU" sz="2800" dirty="0" smtClean="0"/>
              <a:t>6. Egyéb területek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8A337-55C3-44D4-96F7-080F0ACAB1AF}" type="slidenum">
              <a:rPr lang="hu-HU" altLang="hu-HU" smtClean="0"/>
              <a:pPr/>
              <a:t>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58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13</TotalTime>
  <Words>570</Words>
  <Application>Microsoft Office PowerPoint</Application>
  <PresentationFormat>Diavetítés a képernyőre (4:3 oldalarány)</PresentationFormat>
  <Paragraphs>165</Paragraphs>
  <Slides>14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KTK_prezentacio_sablon_1021_3</vt:lpstr>
      <vt:lpstr>Bevezetés a tanácsadásba</vt:lpstr>
      <vt:lpstr>Céljaink</vt:lpstr>
      <vt:lpstr>Mi is az a tanácsadás? </vt:lpstr>
      <vt:lpstr>Vezetési tanácsadás – VTMSZ definíció</vt:lpstr>
      <vt:lpstr>Tanácsadók mondták </vt:lpstr>
      <vt:lpstr>Tanácsadók mondták </vt:lpstr>
      <vt:lpstr>Vezetési tanácsadás  jellemzői</vt:lpstr>
      <vt:lpstr>Az ügyfél szempontjából </vt:lpstr>
      <vt:lpstr>Vezetési tanácsadás területei </vt:lpstr>
      <vt:lpstr>Ügyfélterületek, iparágak </vt:lpstr>
      <vt:lpstr>Trendek - Miért tanácsadás? </vt:lpstr>
      <vt:lpstr>A termék</vt:lpstr>
      <vt:lpstr>Tanácsadó cégek csoportosítása </vt:lpstr>
      <vt:lpstr>A tanácsadó és az ügyfél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tanácsadásba</dc:title>
  <dc:creator>Schmuck Roland</dc:creator>
  <cp:lastModifiedBy>user</cp:lastModifiedBy>
  <cp:revision>4</cp:revision>
  <dcterms:created xsi:type="dcterms:W3CDTF">2016-09-03T09:50:37Z</dcterms:created>
  <dcterms:modified xsi:type="dcterms:W3CDTF">2019-09-12T14:01:25Z</dcterms:modified>
</cp:coreProperties>
</file>