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7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muck Roland" initials="SR" lastIdx="0" clrIdx="0">
    <p:extLst>
      <p:ext uri="{19B8F6BF-5375-455C-9EA6-DF929625EA0E}">
        <p15:presenceInfo xmlns:p15="http://schemas.microsoft.com/office/powerpoint/2012/main" userId="Schmuck Rola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4" autoAdjust="0"/>
  </p:normalViewPr>
  <p:slideViewPr>
    <p:cSldViewPr>
      <p:cViewPr varScale="1">
        <p:scale>
          <a:sx n="82" d="100"/>
          <a:sy n="82" d="100"/>
        </p:scale>
        <p:origin x="15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4A7DC-F6E4-43BB-A591-61F4DDA8408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8671F461-84D0-451F-847B-781FB5E226C0}">
      <dgm:prSet phldrT="[Szöveg]"/>
      <dgm:spPr/>
      <dgm:t>
        <a:bodyPr/>
        <a:lstStyle/>
        <a:p>
          <a:r>
            <a:rPr lang="hu-HU" dirty="0" smtClean="0">
              <a:solidFill>
                <a:srgbClr val="004299"/>
              </a:solidFill>
            </a:rPr>
            <a:t>Kapcsolatépítés</a:t>
          </a:r>
          <a:endParaRPr lang="hu-HU" dirty="0">
            <a:solidFill>
              <a:srgbClr val="004299"/>
            </a:solidFill>
          </a:endParaRPr>
        </a:p>
      </dgm:t>
    </dgm:pt>
    <dgm:pt modelId="{B6E8E82C-FB5D-4829-A09C-E34144216E33}" type="parTrans" cxnId="{28FC74BD-BA83-440E-9A6B-18F274CC0A96}">
      <dgm:prSet/>
      <dgm:spPr/>
      <dgm:t>
        <a:bodyPr/>
        <a:lstStyle/>
        <a:p>
          <a:endParaRPr lang="hu-HU"/>
        </a:p>
      </dgm:t>
    </dgm:pt>
    <dgm:pt modelId="{4987C925-EAD1-4BC5-9A98-074901A61A97}" type="sibTrans" cxnId="{28FC74BD-BA83-440E-9A6B-18F274CC0A96}">
      <dgm:prSet/>
      <dgm:spPr/>
      <dgm:t>
        <a:bodyPr/>
        <a:lstStyle/>
        <a:p>
          <a:endParaRPr lang="hu-HU"/>
        </a:p>
      </dgm:t>
    </dgm:pt>
    <dgm:pt modelId="{66F7BD2E-7F36-45A2-8A08-AAE3133F3FC5}">
      <dgm:prSet phldrT="[Szöveg]"/>
      <dgm:spPr/>
      <dgm:t>
        <a:bodyPr/>
        <a:lstStyle/>
        <a:p>
          <a:r>
            <a:rPr lang="hu-HU" dirty="0" smtClean="0"/>
            <a:t>Előzetes diagnózis</a:t>
          </a:r>
          <a:endParaRPr lang="hu-HU" dirty="0"/>
        </a:p>
      </dgm:t>
    </dgm:pt>
    <dgm:pt modelId="{2CBA4DDF-514A-4AF2-9C2F-07D84EDFE221}" type="parTrans" cxnId="{C299ED89-9263-41EB-BEAD-82F0D0471932}">
      <dgm:prSet/>
      <dgm:spPr/>
      <dgm:t>
        <a:bodyPr/>
        <a:lstStyle/>
        <a:p>
          <a:endParaRPr lang="hu-HU"/>
        </a:p>
      </dgm:t>
    </dgm:pt>
    <dgm:pt modelId="{616097FC-4FE5-4C9A-BA5C-D7E9849EE85D}" type="sibTrans" cxnId="{C299ED89-9263-41EB-BEAD-82F0D0471932}">
      <dgm:prSet/>
      <dgm:spPr/>
      <dgm:t>
        <a:bodyPr/>
        <a:lstStyle/>
        <a:p>
          <a:endParaRPr lang="hu-HU"/>
        </a:p>
      </dgm:t>
    </dgm:pt>
    <dgm:pt modelId="{495F43F4-318A-414B-A6A3-65488538DC7D}">
      <dgm:prSet phldrT="[Szöveg]"/>
      <dgm:spPr/>
      <dgm:t>
        <a:bodyPr/>
        <a:lstStyle/>
        <a:p>
          <a:r>
            <a:rPr lang="hu-HU" dirty="0" smtClean="0"/>
            <a:t>Ajánlat, szerződés</a:t>
          </a:r>
          <a:endParaRPr lang="hu-HU" dirty="0"/>
        </a:p>
      </dgm:t>
    </dgm:pt>
    <dgm:pt modelId="{2577CECD-1AF1-47F2-B649-E7923C81DD15}" type="parTrans" cxnId="{EBF0F828-6B52-4F26-87FA-FC12592CF879}">
      <dgm:prSet/>
      <dgm:spPr/>
      <dgm:t>
        <a:bodyPr/>
        <a:lstStyle/>
        <a:p>
          <a:endParaRPr lang="hu-HU"/>
        </a:p>
      </dgm:t>
    </dgm:pt>
    <dgm:pt modelId="{92F402E6-044C-4DE4-B044-D4C1698F7FE8}" type="sibTrans" cxnId="{EBF0F828-6B52-4F26-87FA-FC12592CF879}">
      <dgm:prSet/>
      <dgm:spPr/>
      <dgm:t>
        <a:bodyPr/>
        <a:lstStyle/>
        <a:p>
          <a:endParaRPr lang="hu-HU"/>
        </a:p>
      </dgm:t>
    </dgm:pt>
    <dgm:pt modelId="{EC2FAB75-8000-4E95-AC16-7483B86633B9}">
      <dgm:prSet phldrT="[Szöveg]"/>
      <dgm:spPr/>
      <dgm:t>
        <a:bodyPr/>
        <a:lstStyle/>
        <a:p>
          <a:r>
            <a:rPr lang="hu-HU" dirty="0" smtClean="0">
              <a:solidFill>
                <a:srgbClr val="004299"/>
              </a:solidFill>
            </a:rPr>
            <a:t>Diagnózis</a:t>
          </a:r>
          <a:r>
            <a:rPr lang="hu-HU" dirty="0" smtClean="0"/>
            <a:t> </a:t>
          </a:r>
          <a:endParaRPr lang="hu-HU" dirty="0"/>
        </a:p>
      </dgm:t>
    </dgm:pt>
    <dgm:pt modelId="{E5462E05-010B-4679-8CB7-E8B67EA16146}" type="parTrans" cxnId="{DAD46E55-12B7-4C13-837A-19CE505918EA}">
      <dgm:prSet/>
      <dgm:spPr/>
      <dgm:t>
        <a:bodyPr/>
        <a:lstStyle/>
        <a:p>
          <a:endParaRPr lang="hu-HU"/>
        </a:p>
      </dgm:t>
    </dgm:pt>
    <dgm:pt modelId="{20C72B20-5416-4E96-8EA4-52D84501AE07}" type="sibTrans" cxnId="{DAD46E55-12B7-4C13-837A-19CE505918EA}">
      <dgm:prSet/>
      <dgm:spPr/>
      <dgm:t>
        <a:bodyPr/>
        <a:lstStyle/>
        <a:p>
          <a:endParaRPr lang="hu-HU"/>
        </a:p>
      </dgm:t>
    </dgm:pt>
    <dgm:pt modelId="{806A8C99-5652-40F0-A244-8037973CC72E}">
      <dgm:prSet phldrT="[Szöveg]"/>
      <dgm:spPr/>
      <dgm:t>
        <a:bodyPr/>
        <a:lstStyle/>
        <a:p>
          <a:r>
            <a:rPr lang="hu-HU" dirty="0" smtClean="0"/>
            <a:t>Tényfeltárás, adatgyűjtés </a:t>
          </a:r>
          <a:endParaRPr lang="hu-HU" dirty="0"/>
        </a:p>
      </dgm:t>
    </dgm:pt>
    <dgm:pt modelId="{4E2D2B24-148F-4205-BCF6-E70A9FF62E19}" type="parTrans" cxnId="{04A88004-A6F9-48A1-A31F-E1A4A11770FC}">
      <dgm:prSet/>
      <dgm:spPr/>
      <dgm:t>
        <a:bodyPr/>
        <a:lstStyle/>
        <a:p>
          <a:endParaRPr lang="hu-HU"/>
        </a:p>
      </dgm:t>
    </dgm:pt>
    <dgm:pt modelId="{C5A510FD-0B6C-46F5-8686-8AAB62486651}" type="sibTrans" cxnId="{04A88004-A6F9-48A1-A31F-E1A4A11770FC}">
      <dgm:prSet/>
      <dgm:spPr/>
      <dgm:t>
        <a:bodyPr/>
        <a:lstStyle/>
        <a:p>
          <a:endParaRPr lang="hu-HU"/>
        </a:p>
      </dgm:t>
    </dgm:pt>
    <dgm:pt modelId="{A68C8FCA-A3C4-40C7-86C4-73BE749565FD}">
      <dgm:prSet phldrT="[Szöveg]"/>
      <dgm:spPr/>
      <dgm:t>
        <a:bodyPr/>
        <a:lstStyle/>
        <a:p>
          <a:r>
            <a:rPr lang="hu-HU" dirty="0" smtClean="0"/>
            <a:t>Elemzés </a:t>
          </a:r>
          <a:endParaRPr lang="hu-HU" dirty="0"/>
        </a:p>
      </dgm:t>
    </dgm:pt>
    <dgm:pt modelId="{563AD0C4-8C0F-4717-8D2A-DF08D793154C}" type="parTrans" cxnId="{1D3E99BB-149D-467E-BBE9-C2FAC1BB79DF}">
      <dgm:prSet/>
      <dgm:spPr/>
      <dgm:t>
        <a:bodyPr/>
        <a:lstStyle/>
        <a:p>
          <a:endParaRPr lang="hu-HU"/>
        </a:p>
      </dgm:t>
    </dgm:pt>
    <dgm:pt modelId="{04D19243-4E48-485F-A25C-F6259DB510B6}" type="sibTrans" cxnId="{1D3E99BB-149D-467E-BBE9-C2FAC1BB79DF}">
      <dgm:prSet/>
      <dgm:spPr/>
      <dgm:t>
        <a:bodyPr/>
        <a:lstStyle/>
        <a:p>
          <a:endParaRPr lang="hu-HU"/>
        </a:p>
      </dgm:t>
    </dgm:pt>
    <dgm:pt modelId="{AAF8C8A6-BDE1-48C1-8B49-9816CEEE43D1}">
      <dgm:prSet phldrT="[Szöveg]"/>
      <dgm:spPr/>
      <dgm:t>
        <a:bodyPr/>
        <a:lstStyle/>
        <a:p>
          <a:r>
            <a:rPr lang="hu-HU" dirty="0" smtClean="0">
              <a:solidFill>
                <a:srgbClr val="004299"/>
              </a:solidFill>
            </a:rPr>
            <a:t>Megoldási javaslatok</a:t>
          </a:r>
          <a:endParaRPr lang="hu-HU" dirty="0">
            <a:solidFill>
              <a:srgbClr val="004299"/>
            </a:solidFill>
          </a:endParaRPr>
        </a:p>
      </dgm:t>
    </dgm:pt>
    <dgm:pt modelId="{90CD2D6F-DDE4-4B1F-A18C-44F6DC13023D}" type="parTrans" cxnId="{F80F0E75-51E6-4A79-9D99-73BBD207FB57}">
      <dgm:prSet/>
      <dgm:spPr/>
      <dgm:t>
        <a:bodyPr/>
        <a:lstStyle/>
        <a:p>
          <a:endParaRPr lang="hu-HU"/>
        </a:p>
      </dgm:t>
    </dgm:pt>
    <dgm:pt modelId="{E3ECA846-0F9F-4276-816A-FE223D62AAD3}" type="sibTrans" cxnId="{F80F0E75-51E6-4A79-9D99-73BBD207FB57}">
      <dgm:prSet/>
      <dgm:spPr/>
      <dgm:t>
        <a:bodyPr/>
        <a:lstStyle/>
        <a:p>
          <a:endParaRPr lang="hu-HU"/>
        </a:p>
      </dgm:t>
    </dgm:pt>
    <dgm:pt modelId="{0A3FC20F-6DCD-4B4F-8112-AE9E367BE1D3}">
      <dgm:prSet phldrT="[Szöveg]"/>
      <dgm:spPr/>
      <dgm:t>
        <a:bodyPr/>
        <a:lstStyle/>
        <a:p>
          <a:r>
            <a:rPr lang="hu-HU" dirty="0" smtClean="0"/>
            <a:t>Változatok kidolgozás, értékelése</a:t>
          </a:r>
          <a:endParaRPr lang="hu-HU" dirty="0"/>
        </a:p>
      </dgm:t>
    </dgm:pt>
    <dgm:pt modelId="{019413D6-654F-4C1F-9FBF-90C5AA8D819A}" type="parTrans" cxnId="{0F22A47B-FF6F-4A60-9BBE-29414B6F9696}">
      <dgm:prSet/>
      <dgm:spPr/>
      <dgm:t>
        <a:bodyPr/>
        <a:lstStyle/>
        <a:p>
          <a:endParaRPr lang="hu-HU"/>
        </a:p>
      </dgm:t>
    </dgm:pt>
    <dgm:pt modelId="{E7A281C9-E807-41A2-B679-E8FC7CAF8AF0}" type="sibTrans" cxnId="{0F22A47B-FF6F-4A60-9BBE-29414B6F9696}">
      <dgm:prSet/>
      <dgm:spPr/>
      <dgm:t>
        <a:bodyPr/>
        <a:lstStyle/>
        <a:p>
          <a:endParaRPr lang="hu-HU"/>
        </a:p>
      </dgm:t>
    </dgm:pt>
    <dgm:pt modelId="{698A2E51-2330-459E-B078-BEFF8973B646}">
      <dgm:prSet phldrT="[Szöveg]"/>
      <dgm:spPr/>
      <dgm:t>
        <a:bodyPr/>
        <a:lstStyle/>
        <a:p>
          <a:r>
            <a:rPr lang="hu-HU" dirty="0" smtClean="0"/>
            <a:t>Akciótervek</a:t>
          </a:r>
          <a:endParaRPr lang="hu-HU" dirty="0"/>
        </a:p>
      </dgm:t>
    </dgm:pt>
    <dgm:pt modelId="{FDF03E23-389E-44D6-BC6E-75D91392B721}" type="parTrans" cxnId="{9FC7D0B5-595D-42A1-800B-4B126F23CD0F}">
      <dgm:prSet/>
      <dgm:spPr/>
      <dgm:t>
        <a:bodyPr/>
        <a:lstStyle/>
        <a:p>
          <a:endParaRPr lang="hu-HU"/>
        </a:p>
      </dgm:t>
    </dgm:pt>
    <dgm:pt modelId="{8969BD7A-2525-487A-AEE4-658AC19F7068}" type="sibTrans" cxnId="{9FC7D0B5-595D-42A1-800B-4B126F23CD0F}">
      <dgm:prSet/>
      <dgm:spPr/>
      <dgm:t>
        <a:bodyPr/>
        <a:lstStyle/>
        <a:p>
          <a:endParaRPr lang="hu-HU"/>
        </a:p>
      </dgm:t>
    </dgm:pt>
    <dgm:pt modelId="{115440C0-D113-4436-BBA5-FF855124C48B}">
      <dgm:prSet/>
      <dgm:spPr/>
      <dgm:t>
        <a:bodyPr/>
        <a:lstStyle/>
        <a:p>
          <a:r>
            <a:rPr lang="hu-HU" dirty="0" smtClean="0"/>
            <a:t>Értékelés, zárójelentés </a:t>
          </a:r>
          <a:endParaRPr lang="hu-HU" dirty="0"/>
        </a:p>
      </dgm:t>
    </dgm:pt>
    <dgm:pt modelId="{0C1C27C9-A097-4D00-B679-CEBEAD7DC640}" type="parTrans" cxnId="{61A2A13B-7E1E-40EE-862A-1FBFB99ADA15}">
      <dgm:prSet/>
      <dgm:spPr/>
      <dgm:t>
        <a:bodyPr/>
        <a:lstStyle/>
        <a:p>
          <a:endParaRPr lang="hu-HU"/>
        </a:p>
      </dgm:t>
    </dgm:pt>
    <dgm:pt modelId="{8960A296-2418-4062-9E07-DE7FE41D9270}" type="sibTrans" cxnId="{61A2A13B-7E1E-40EE-862A-1FBFB99ADA15}">
      <dgm:prSet/>
      <dgm:spPr/>
      <dgm:t>
        <a:bodyPr/>
        <a:lstStyle/>
        <a:p>
          <a:endParaRPr lang="hu-HU"/>
        </a:p>
      </dgm:t>
    </dgm:pt>
    <dgm:pt modelId="{9F31466C-146C-43FC-8746-7D09BB84FF25}">
      <dgm:prSet/>
      <dgm:spPr/>
      <dgm:t>
        <a:bodyPr/>
        <a:lstStyle/>
        <a:p>
          <a:r>
            <a:rPr lang="hu-HU" dirty="0" smtClean="0"/>
            <a:t>Közreműködés </a:t>
          </a:r>
          <a:endParaRPr lang="hu-HU" dirty="0"/>
        </a:p>
      </dgm:t>
    </dgm:pt>
    <dgm:pt modelId="{9C96DCF4-7A22-4E56-ADAD-71843D7622CA}" type="parTrans" cxnId="{36474C8A-9A9D-4C7E-BD14-30CEA9676DB7}">
      <dgm:prSet/>
      <dgm:spPr/>
      <dgm:t>
        <a:bodyPr/>
        <a:lstStyle/>
        <a:p>
          <a:endParaRPr lang="hu-HU"/>
        </a:p>
      </dgm:t>
    </dgm:pt>
    <dgm:pt modelId="{EAC417F9-FB35-4100-B9D4-3B8E0F5AC9A2}" type="sibTrans" cxnId="{36474C8A-9A9D-4C7E-BD14-30CEA9676DB7}">
      <dgm:prSet/>
      <dgm:spPr/>
      <dgm:t>
        <a:bodyPr/>
        <a:lstStyle/>
        <a:p>
          <a:endParaRPr lang="hu-HU"/>
        </a:p>
      </dgm:t>
    </dgm:pt>
    <dgm:pt modelId="{65B9CAC4-D499-4480-B849-3170FBCFF29F}">
      <dgm:prSet/>
      <dgm:spPr/>
      <dgm:t>
        <a:bodyPr/>
        <a:lstStyle/>
        <a:p>
          <a:r>
            <a:rPr lang="hu-HU" dirty="0" smtClean="0">
              <a:solidFill>
                <a:srgbClr val="004299"/>
              </a:solidFill>
            </a:rPr>
            <a:t>Implementáció</a:t>
          </a:r>
          <a:endParaRPr lang="hu-HU" dirty="0">
            <a:solidFill>
              <a:srgbClr val="004299"/>
            </a:solidFill>
          </a:endParaRPr>
        </a:p>
      </dgm:t>
    </dgm:pt>
    <dgm:pt modelId="{60EBFEFA-921D-49D3-A382-7E94B72E18C1}" type="parTrans" cxnId="{18565B4A-BD19-4382-8C6A-C590AEE0A038}">
      <dgm:prSet/>
      <dgm:spPr/>
      <dgm:t>
        <a:bodyPr/>
        <a:lstStyle/>
        <a:p>
          <a:endParaRPr lang="hu-HU"/>
        </a:p>
      </dgm:t>
    </dgm:pt>
    <dgm:pt modelId="{4136A096-3DEA-4B18-83CB-E3E357F17041}" type="sibTrans" cxnId="{18565B4A-BD19-4382-8C6A-C590AEE0A038}">
      <dgm:prSet/>
      <dgm:spPr/>
      <dgm:t>
        <a:bodyPr/>
        <a:lstStyle/>
        <a:p>
          <a:endParaRPr lang="hu-HU"/>
        </a:p>
      </dgm:t>
    </dgm:pt>
    <dgm:pt modelId="{D9ADFA5C-F3BD-4D38-8078-2433F95CBDBF}">
      <dgm:prSet/>
      <dgm:spPr/>
      <dgm:t>
        <a:bodyPr/>
        <a:lstStyle/>
        <a:p>
          <a:r>
            <a:rPr lang="hu-HU" dirty="0" smtClean="0">
              <a:solidFill>
                <a:srgbClr val="004299"/>
              </a:solidFill>
            </a:rPr>
            <a:t>Befejezés</a:t>
          </a:r>
          <a:r>
            <a:rPr lang="hu-HU" dirty="0" smtClean="0"/>
            <a:t> </a:t>
          </a:r>
          <a:endParaRPr lang="hu-HU" dirty="0"/>
        </a:p>
      </dgm:t>
    </dgm:pt>
    <dgm:pt modelId="{AEBD9EF3-091B-4BA5-8F67-81C433B21948}" type="parTrans" cxnId="{E703ADEF-CBED-4931-BA8C-36FA6E363A9C}">
      <dgm:prSet/>
      <dgm:spPr/>
      <dgm:t>
        <a:bodyPr/>
        <a:lstStyle/>
        <a:p>
          <a:endParaRPr lang="hu-HU"/>
        </a:p>
      </dgm:t>
    </dgm:pt>
    <dgm:pt modelId="{0E7BB86E-28A3-46AB-8CC3-B7F2C196C884}" type="sibTrans" cxnId="{E703ADEF-CBED-4931-BA8C-36FA6E363A9C}">
      <dgm:prSet/>
      <dgm:spPr/>
      <dgm:t>
        <a:bodyPr/>
        <a:lstStyle/>
        <a:p>
          <a:endParaRPr lang="hu-HU"/>
        </a:p>
      </dgm:t>
    </dgm:pt>
    <dgm:pt modelId="{B7140F70-F401-4195-BDF3-4FF7E1DCF608}">
      <dgm:prSet/>
      <dgm:spPr/>
      <dgm:t>
        <a:bodyPr/>
        <a:lstStyle/>
        <a:p>
          <a:r>
            <a:rPr lang="hu-HU" dirty="0" smtClean="0"/>
            <a:t>Prezentáció</a:t>
          </a:r>
          <a:endParaRPr lang="hu-HU" dirty="0"/>
        </a:p>
      </dgm:t>
    </dgm:pt>
    <dgm:pt modelId="{BAD37B55-C17F-43D0-B865-D67C49310F85}" type="parTrans" cxnId="{24224858-14F2-48C9-BCDF-889BDB81400F}">
      <dgm:prSet/>
      <dgm:spPr/>
      <dgm:t>
        <a:bodyPr/>
        <a:lstStyle/>
        <a:p>
          <a:endParaRPr lang="hu-HU"/>
        </a:p>
      </dgm:t>
    </dgm:pt>
    <dgm:pt modelId="{05842DAD-B960-4928-B560-D5454B52539D}" type="sibTrans" cxnId="{24224858-14F2-48C9-BCDF-889BDB81400F}">
      <dgm:prSet/>
      <dgm:spPr/>
      <dgm:t>
        <a:bodyPr/>
        <a:lstStyle/>
        <a:p>
          <a:endParaRPr lang="hu-HU"/>
        </a:p>
      </dgm:t>
    </dgm:pt>
    <dgm:pt modelId="{B96CDFA6-35AA-46C6-889C-2A897E7A2419}" type="pres">
      <dgm:prSet presAssocID="{0524A7DC-F6E4-43BB-A591-61F4DDA840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1213CB2E-817C-4989-A086-7091D580028D}" type="pres">
      <dgm:prSet presAssocID="{8671F461-84D0-451F-847B-781FB5E226C0}" presName="linNode" presStyleCnt="0"/>
      <dgm:spPr/>
    </dgm:pt>
    <dgm:pt modelId="{D46AE746-C4B4-4366-9653-27E414192012}" type="pres">
      <dgm:prSet presAssocID="{8671F461-84D0-451F-847B-781FB5E226C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355B048-F1F8-477E-876E-2C9B83978B10}" type="pres">
      <dgm:prSet presAssocID="{8671F461-84D0-451F-847B-781FB5E226C0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5365C14-E353-435A-A53A-A3E3AAB4C87C}" type="pres">
      <dgm:prSet presAssocID="{4987C925-EAD1-4BC5-9A98-074901A61A97}" presName="sp" presStyleCnt="0"/>
      <dgm:spPr/>
    </dgm:pt>
    <dgm:pt modelId="{8816A4EC-503A-4599-90C1-BBAC24BE5178}" type="pres">
      <dgm:prSet presAssocID="{EC2FAB75-8000-4E95-AC16-7483B86633B9}" presName="linNode" presStyleCnt="0"/>
      <dgm:spPr/>
    </dgm:pt>
    <dgm:pt modelId="{62FCF50F-9CBA-4B9C-A3F8-9A3E9F91E76A}" type="pres">
      <dgm:prSet presAssocID="{EC2FAB75-8000-4E95-AC16-7483B86633B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8F1CB99-D141-4BD0-8650-9608E360C579}" type="pres">
      <dgm:prSet presAssocID="{EC2FAB75-8000-4E95-AC16-7483B86633B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B3007BE-0746-4795-AAF0-BCFBB6FA1AFC}" type="pres">
      <dgm:prSet presAssocID="{20C72B20-5416-4E96-8EA4-52D84501AE07}" presName="sp" presStyleCnt="0"/>
      <dgm:spPr/>
    </dgm:pt>
    <dgm:pt modelId="{4CDB6403-BCC6-4A9C-B8E8-40B8A674FDBA}" type="pres">
      <dgm:prSet presAssocID="{AAF8C8A6-BDE1-48C1-8B49-9816CEEE43D1}" presName="linNode" presStyleCnt="0"/>
      <dgm:spPr/>
    </dgm:pt>
    <dgm:pt modelId="{C8909637-F405-41B3-9355-C36BAA4C92F3}" type="pres">
      <dgm:prSet presAssocID="{AAF8C8A6-BDE1-48C1-8B49-9816CEEE43D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22B4C62-678C-4DA7-AD78-EC9363C8D3E4}" type="pres">
      <dgm:prSet presAssocID="{AAF8C8A6-BDE1-48C1-8B49-9816CEEE43D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E218155-02A4-46A8-BAD1-81C96FDD440D}" type="pres">
      <dgm:prSet presAssocID="{E3ECA846-0F9F-4276-816A-FE223D62AAD3}" presName="sp" presStyleCnt="0"/>
      <dgm:spPr/>
    </dgm:pt>
    <dgm:pt modelId="{99397044-9A3B-4C15-8FE3-E4EB79507A08}" type="pres">
      <dgm:prSet presAssocID="{65B9CAC4-D499-4480-B849-3170FBCFF29F}" presName="linNode" presStyleCnt="0"/>
      <dgm:spPr/>
    </dgm:pt>
    <dgm:pt modelId="{1EDD2998-9E0C-4318-A5B1-58B64BB2426C}" type="pres">
      <dgm:prSet presAssocID="{65B9CAC4-D499-4480-B849-3170FBCFF29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C1B3FD4-B60D-439C-A49D-A23C8C99BB52}" type="pres">
      <dgm:prSet presAssocID="{65B9CAC4-D499-4480-B849-3170FBCFF29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C38B240-29EE-4A91-9B49-D0F44E5C4B99}" type="pres">
      <dgm:prSet presAssocID="{4136A096-3DEA-4B18-83CB-E3E357F17041}" presName="sp" presStyleCnt="0"/>
      <dgm:spPr/>
    </dgm:pt>
    <dgm:pt modelId="{4E0CD3D1-09D4-4A12-BF86-8FEEADA0639C}" type="pres">
      <dgm:prSet presAssocID="{D9ADFA5C-F3BD-4D38-8078-2433F95CBDBF}" presName="linNode" presStyleCnt="0"/>
      <dgm:spPr/>
    </dgm:pt>
    <dgm:pt modelId="{2AD58098-BE80-4A44-ABB5-155E0F4649AF}" type="pres">
      <dgm:prSet presAssocID="{D9ADFA5C-F3BD-4D38-8078-2433F95CBDBF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C78FCFD-9694-4284-B110-A25B1E9D3D57}" type="pres">
      <dgm:prSet presAssocID="{D9ADFA5C-F3BD-4D38-8078-2433F95CBDBF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83D1BF69-2D52-4A20-8B62-45D0C2140C80}" type="presOf" srcId="{0524A7DC-F6E4-43BB-A591-61F4DDA8408F}" destId="{B96CDFA6-35AA-46C6-889C-2A897E7A2419}" srcOrd="0" destOrd="0" presId="urn:microsoft.com/office/officeart/2005/8/layout/vList5"/>
    <dgm:cxn modelId="{36474C8A-9A9D-4C7E-BD14-30CEA9676DB7}" srcId="{65B9CAC4-D499-4480-B849-3170FBCFF29F}" destId="{9F31466C-146C-43FC-8746-7D09BB84FF25}" srcOrd="0" destOrd="0" parTransId="{9C96DCF4-7A22-4E56-ADAD-71843D7622CA}" sibTransId="{EAC417F9-FB35-4100-B9D4-3B8E0F5AC9A2}"/>
    <dgm:cxn modelId="{FF08AE92-3C27-471D-B142-5B416797EC27}" type="presOf" srcId="{A68C8FCA-A3C4-40C7-86C4-73BE749565FD}" destId="{A8F1CB99-D141-4BD0-8650-9608E360C579}" srcOrd="0" destOrd="1" presId="urn:microsoft.com/office/officeart/2005/8/layout/vList5"/>
    <dgm:cxn modelId="{F503C0BE-A5C8-4F8B-B720-84A72E3877CA}" type="presOf" srcId="{65B9CAC4-D499-4480-B849-3170FBCFF29F}" destId="{1EDD2998-9E0C-4318-A5B1-58B64BB2426C}" srcOrd="0" destOrd="0" presId="urn:microsoft.com/office/officeart/2005/8/layout/vList5"/>
    <dgm:cxn modelId="{28FC74BD-BA83-440E-9A6B-18F274CC0A96}" srcId="{0524A7DC-F6E4-43BB-A591-61F4DDA8408F}" destId="{8671F461-84D0-451F-847B-781FB5E226C0}" srcOrd="0" destOrd="0" parTransId="{B6E8E82C-FB5D-4829-A09C-E34144216E33}" sibTransId="{4987C925-EAD1-4BC5-9A98-074901A61A97}"/>
    <dgm:cxn modelId="{3F0FDDEB-5925-4E24-915F-E4462F593C6E}" type="presOf" srcId="{0A3FC20F-6DCD-4B4F-8112-AE9E367BE1D3}" destId="{522B4C62-678C-4DA7-AD78-EC9363C8D3E4}" srcOrd="0" destOrd="0" presId="urn:microsoft.com/office/officeart/2005/8/layout/vList5"/>
    <dgm:cxn modelId="{7C09663C-9870-4F57-93EE-8C3DBFE9F82D}" type="presOf" srcId="{66F7BD2E-7F36-45A2-8A08-AAE3133F3FC5}" destId="{6355B048-F1F8-477E-876E-2C9B83978B10}" srcOrd="0" destOrd="0" presId="urn:microsoft.com/office/officeart/2005/8/layout/vList5"/>
    <dgm:cxn modelId="{BB1F6C3C-D938-4160-90B7-D2EB51A5A71B}" type="presOf" srcId="{806A8C99-5652-40F0-A244-8037973CC72E}" destId="{A8F1CB99-D141-4BD0-8650-9608E360C579}" srcOrd="0" destOrd="0" presId="urn:microsoft.com/office/officeart/2005/8/layout/vList5"/>
    <dgm:cxn modelId="{F80F0E75-51E6-4A79-9D99-73BBD207FB57}" srcId="{0524A7DC-F6E4-43BB-A591-61F4DDA8408F}" destId="{AAF8C8A6-BDE1-48C1-8B49-9816CEEE43D1}" srcOrd="2" destOrd="0" parTransId="{90CD2D6F-DDE4-4B1F-A18C-44F6DC13023D}" sibTransId="{E3ECA846-0F9F-4276-816A-FE223D62AAD3}"/>
    <dgm:cxn modelId="{4E7443E1-DD79-482D-8131-CE350B56C970}" type="presOf" srcId="{D9ADFA5C-F3BD-4D38-8078-2433F95CBDBF}" destId="{2AD58098-BE80-4A44-ABB5-155E0F4649AF}" srcOrd="0" destOrd="0" presId="urn:microsoft.com/office/officeart/2005/8/layout/vList5"/>
    <dgm:cxn modelId="{18565B4A-BD19-4382-8C6A-C590AEE0A038}" srcId="{0524A7DC-F6E4-43BB-A591-61F4DDA8408F}" destId="{65B9CAC4-D499-4480-B849-3170FBCFF29F}" srcOrd="3" destOrd="0" parTransId="{60EBFEFA-921D-49D3-A382-7E94B72E18C1}" sibTransId="{4136A096-3DEA-4B18-83CB-E3E357F17041}"/>
    <dgm:cxn modelId="{FB225A1D-9B94-4D4B-A9BD-2F79178048D2}" type="presOf" srcId="{8671F461-84D0-451F-847B-781FB5E226C0}" destId="{D46AE746-C4B4-4366-9653-27E414192012}" srcOrd="0" destOrd="0" presId="urn:microsoft.com/office/officeart/2005/8/layout/vList5"/>
    <dgm:cxn modelId="{878EA28E-E75B-4ABF-BFDE-2A664B3889FB}" type="presOf" srcId="{EC2FAB75-8000-4E95-AC16-7483B86633B9}" destId="{62FCF50F-9CBA-4B9C-A3F8-9A3E9F91E76A}" srcOrd="0" destOrd="0" presId="urn:microsoft.com/office/officeart/2005/8/layout/vList5"/>
    <dgm:cxn modelId="{C299ED89-9263-41EB-BEAD-82F0D0471932}" srcId="{8671F461-84D0-451F-847B-781FB5E226C0}" destId="{66F7BD2E-7F36-45A2-8A08-AAE3133F3FC5}" srcOrd="0" destOrd="0" parTransId="{2CBA4DDF-514A-4AF2-9C2F-07D84EDFE221}" sibTransId="{616097FC-4FE5-4C9A-BA5C-D7E9849EE85D}"/>
    <dgm:cxn modelId="{61A2A13B-7E1E-40EE-862A-1FBFB99ADA15}" srcId="{D9ADFA5C-F3BD-4D38-8078-2433F95CBDBF}" destId="{115440C0-D113-4436-BBA5-FF855124C48B}" srcOrd="1" destOrd="0" parTransId="{0C1C27C9-A097-4D00-B679-CEBEAD7DC640}" sibTransId="{8960A296-2418-4062-9E07-DE7FE41D9270}"/>
    <dgm:cxn modelId="{905CD9B2-FA52-40D7-A4CC-9296BD54EE6B}" type="presOf" srcId="{9F31466C-146C-43FC-8746-7D09BB84FF25}" destId="{8C1B3FD4-B60D-439C-A49D-A23C8C99BB52}" srcOrd="0" destOrd="0" presId="urn:microsoft.com/office/officeart/2005/8/layout/vList5"/>
    <dgm:cxn modelId="{8B74CA35-75A7-4D14-874E-433CA453C18F}" type="presOf" srcId="{AAF8C8A6-BDE1-48C1-8B49-9816CEEE43D1}" destId="{C8909637-F405-41B3-9355-C36BAA4C92F3}" srcOrd="0" destOrd="0" presId="urn:microsoft.com/office/officeart/2005/8/layout/vList5"/>
    <dgm:cxn modelId="{1D3E99BB-149D-467E-BBE9-C2FAC1BB79DF}" srcId="{EC2FAB75-8000-4E95-AC16-7483B86633B9}" destId="{A68C8FCA-A3C4-40C7-86C4-73BE749565FD}" srcOrd="1" destOrd="0" parTransId="{563AD0C4-8C0F-4717-8D2A-DF08D793154C}" sibTransId="{04D19243-4E48-485F-A25C-F6259DB510B6}"/>
    <dgm:cxn modelId="{24224858-14F2-48C9-BCDF-889BDB81400F}" srcId="{D9ADFA5C-F3BD-4D38-8078-2433F95CBDBF}" destId="{B7140F70-F401-4195-BDF3-4FF7E1DCF608}" srcOrd="0" destOrd="0" parTransId="{BAD37B55-C17F-43D0-B865-D67C49310F85}" sibTransId="{05842DAD-B960-4928-B560-D5454B52539D}"/>
    <dgm:cxn modelId="{982B69DF-D034-437B-BAFB-FDBFD20D3D53}" type="presOf" srcId="{495F43F4-318A-414B-A6A3-65488538DC7D}" destId="{6355B048-F1F8-477E-876E-2C9B83978B10}" srcOrd="0" destOrd="1" presId="urn:microsoft.com/office/officeart/2005/8/layout/vList5"/>
    <dgm:cxn modelId="{0F22A47B-FF6F-4A60-9BBE-29414B6F9696}" srcId="{AAF8C8A6-BDE1-48C1-8B49-9816CEEE43D1}" destId="{0A3FC20F-6DCD-4B4F-8112-AE9E367BE1D3}" srcOrd="0" destOrd="0" parTransId="{019413D6-654F-4C1F-9FBF-90C5AA8D819A}" sibTransId="{E7A281C9-E807-41A2-B679-E8FC7CAF8AF0}"/>
    <dgm:cxn modelId="{9FC7D0B5-595D-42A1-800B-4B126F23CD0F}" srcId="{AAF8C8A6-BDE1-48C1-8B49-9816CEEE43D1}" destId="{698A2E51-2330-459E-B078-BEFF8973B646}" srcOrd="1" destOrd="0" parTransId="{FDF03E23-389E-44D6-BC6E-75D91392B721}" sibTransId="{8969BD7A-2525-487A-AEE4-658AC19F7068}"/>
    <dgm:cxn modelId="{DAD46E55-12B7-4C13-837A-19CE505918EA}" srcId="{0524A7DC-F6E4-43BB-A591-61F4DDA8408F}" destId="{EC2FAB75-8000-4E95-AC16-7483B86633B9}" srcOrd="1" destOrd="0" parTransId="{E5462E05-010B-4679-8CB7-E8B67EA16146}" sibTransId="{20C72B20-5416-4E96-8EA4-52D84501AE07}"/>
    <dgm:cxn modelId="{EBF0F828-6B52-4F26-87FA-FC12592CF879}" srcId="{8671F461-84D0-451F-847B-781FB5E226C0}" destId="{495F43F4-318A-414B-A6A3-65488538DC7D}" srcOrd="1" destOrd="0" parTransId="{2577CECD-1AF1-47F2-B649-E7923C81DD15}" sibTransId="{92F402E6-044C-4DE4-B044-D4C1698F7FE8}"/>
    <dgm:cxn modelId="{95AEC4DE-DFC4-4CD1-8F11-B3279188F13D}" type="presOf" srcId="{B7140F70-F401-4195-BDF3-4FF7E1DCF608}" destId="{1C78FCFD-9694-4284-B110-A25B1E9D3D57}" srcOrd="0" destOrd="0" presId="urn:microsoft.com/office/officeart/2005/8/layout/vList5"/>
    <dgm:cxn modelId="{04A88004-A6F9-48A1-A31F-E1A4A11770FC}" srcId="{EC2FAB75-8000-4E95-AC16-7483B86633B9}" destId="{806A8C99-5652-40F0-A244-8037973CC72E}" srcOrd="0" destOrd="0" parTransId="{4E2D2B24-148F-4205-BCF6-E70A9FF62E19}" sibTransId="{C5A510FD-0B6C-46F5-8686-8AAB62486651}"/>
    <dgm:cxn modelId="{D1597AFD-CA19-41C6-B9AC-6B243390AF09}" type="presOf" srcId="{698A2E51-2330-459E-B078-BEFF8973B646}" destId="{522B4C62-678C-4DA7-AD78-EC9363C8D3E4}" srcOrd="0" destOrd="1" presId="urn:microsoft.com/office/officeart/2005/8/layout/vList5"/>
    <dgm:cxn modelId="{C89347A7-EEDF-4AB5-B1B4-EB34B3CEB589}" type="presOf" srcId="{115440C0-D113-4436-BBA5-FF855124C48B}" destId="{1C78FCFD-9694-4284-B110-A25B1E9D3D57}" srcOrd="0" destOrd="1" presId="urn:microsoft.com/office/officeart/2005/8/layout/vList5"/>
    <dgm:cxn modelId="{E703ADEF-CBED-4931-BA8C-36FA6E363A9C}" srcId="{0524A7DC-F6E4-43BB-A591-61F4DDA8408F}" destId="{D9ADFA5C-F3BD-4D38-8078-2433F95CBDBF}" srcOrd="4" destOrd="0" parTransId="{AEBD9EF3-091B-4BA5-8F67-81C433B21948}" sibTransId="{0E7BB86E-28A3-46AB-8CC3-B7F2C196C884}"/>
    <dgm:cxn modelId="{96DD40F0-DEC6-4DF0-BB68-CEBE7FC6F15F}" type="presParOf" srcId="{B96CDFA6-35AA-46C6-889C-2A897E7A2419}" destId="{1213CB2E-817C-4989-A086-7091D580028D}" srcOrd="0" destOrd="0" presId="urn:microsoft.com/office/officeart/2005/8/layout/vList5"/>
    <dgm:cxn modelId="{D72FEA4B-B1C2-4A65-B060-6A36E5496D45}" type="presParOf" srcId="{1213CB2E-817C-4989-A086-7091D580028D}" destId="{D46AE746-C4B4-4366-9653-27E414192012}" srcOrd="0" destOrd="0" presId="urn:microsoft.com/office/officeart/2005/8/layout/vList5"/>
    <dgm:cxn modelId="{35390635-A3DC-436A-BB4C-25EE29ACC8C2}" type="presParOf" srcId="{1213CB2E-817C-4989-A086-7091D580028D}" destId="{6355B048-F1F8-477E-876E-2C9B83978B10}" srcOrd="1" destOrd="0" presId="urn:microsoft.com/office/officeart/2005/8/layout/vList5"/>
    <dgm:cxn modelId="{71B02EE0-E029-4245-BAE5-056DF7716516}" type="presParOf" srcId="{B96CDFA6-35AA-46C6-889C-2A897E7A2419}" destId="{C5365C14-E353-435A-A53A-A3E3AAB4C87C}" srcOrd="1" destOrd="0" presId="urn:microsoft.com/office/officeart/2005/8/layout/vList5"/>
    <dgm:cxn modelId="{B4F7AB16-154A-41C6-AD53-7A0293F67182}" type="presParOf" srcId="{B96CDFA6-35AA-46C6-889C-2A897E7A2419}" destId="{8816A4EC-503A-4599-90C1-BBAC24BE5178}" srcOrd="2" destOrd="0" presId="urn:microsoft.com/office/officeart/2005/8/layout/vList5"/>
    <dgm:cxn modelId="{45160B34-8BCE-47C2-8A1A-8778F7B71465}" type="presParOf" srcId="{8816A4EC-503A-4599-90C1-BBAC24BE5178}" destId="{62FCF50F-9CBA-4B9C-A3F8-9A3E9F91E76A}" srcOrd="0" destOrd="0" presId="urn:microsoft.com/office/officeart/2005/8/layout/vList5"/>
    <dgm:cxn modelId="{DE37A5CE-3A59-4F7D-920B-F53DF6007D44}" type="presParOf" srcId="{8816A4EC-503A-4599-90C1-BBAC24BE5178}" destId="{A8F1CB99-D141-4BD0-8650-9608E360C579}" srcOrd="1" destOrd="0" presId="urn:microsoft.com/office/officeart/2005/8/layout/vList5"/>
    <dgm:cxn modelId="{3D5F3AEF-ED5E-4A4A-9A84-071BDEC53515}" type="presParOf" srcId="{B96CDFA6-35AA-46C6-889C-2A897E7A2419}" destId="{7B3007BE-0746-4795-AAF0-BCFBB6FA1AFC}" srcOrd="3" destOrd="0" presId="urn:microsoft.com/office/officeart/2005/8/layout/vList5"/>
    <dgm:cxn modelId="{CB9A046F-5A1A-45D7-83EB-8FBFF298BFD1}" type="presParOf" srcId="{B96CDFA6-35AA-46C6-889C-2A897E7A2419}" destId="{4CDB6403-BCC6-4A9C-B8E8-40B8A674FDBA}" srcOrd="4" destOrd="0" presId="urn:microsoft.com/office/officeart/2005/8/layout/vList5"/>
    <dgm:cxn modelId="{C7178513-D8CB-43D9-A283-FAD138A39FA5}" type="presParOf" srcId="{4CDB6403-BCC6-4A9C-B8E8-40B8A674FDBA}" destId="{C8909637-F405-41B3-9355-C36BAA4C92F3}" srcOrd="0" destOrd="0" presId="urn:microsoft.com/office/officeart/2005/8/layout/vList5"/>
    <dgm:cxn modelId="{B615DC4C-45F6-41BD-B69A-3ED70418E993}" type="presParOf" srcId="{4CDB6403-BCC6-4A9C-B8E8-40B8A674FDBA}" destId="{522B4C62-678C-4DA7-AD78-EC9363C8D3E4}" srcOrd="1" destOrd="0" presId="urn:microsoft.com/office/officeart/2005/8/layout/vList5"/>
    <dgm:cxn modelId="{206A9103-AE76-49C6-9504-F2F8AC6764E1}" type="presParOf" srcId="{B96CDFA6-35AA-46C6-889C-2A897E7A2419}" destId="{5E218155-02A4-46A8-BAD1-81C96FDD440D}" srcOrd="5" destOrd="0" presId="urn:microsoft.com/office/officeart/2005/8/layout/vList5"/>
    <dgm:cxn modelId="{4FE33AD4-A6BF-4602-9B96-5C41280F2A3D}" type="presParOf" srcId="{B96CDFA6-35AA-46C6-889C-2A897E7A2419}" destId="{99397044-9A3B-4C15-8FE3-E4EB79507A08}" srcOrd="6" destOrd="0" presId="urn:microsoft.com/office/officeart/2005/8/layout/vList5"/>
    <dgm:cxn modelId="{24D761B5-B4D7-4B85-AE68-CF08F0925F11}" type="presParOf" srcId="{99397044-9A3B-4C15-8FE3-E4EB79507A08}" destId="{1EDD2998-9E0C-4318-A5B1-58B64BB2426C}" srcOrd="0" destOrd="0" presId="urn:microsoft.com/office/officeart/2005/8/layout/vList5"/>
    <dgm:cxn modelId="{C6791CD0-D0A1-4AEB-9850-1ABF7AFD7A99}" type="presParOf" srcId="{99397044-9A3B-4C15-8FE3-E4EB79507A08}" destId="{8C1B3FD4-B60D-439C-A49D-A23C8C99BB52}" srcOrd="1" destOrd="0" presId="urn:microsoft.com/office/officeart/2005/8/layout/vList5"/>
    <dgm:cxn modelId="{C416C8F5-D5E3-400E-B5DD-13CF003FF7EC}" type="presParOf" srcId="{B96CDFA6-35AA-46C6-889C-2A897E7A2419}" destId="{5C38B240-29EE-4A91-9B49-D0F44E5C4B99}" srcOrd="7" destOrd="0" presId="urn:microsoft.com/office/officeart/2005/8/layout/vList5"/>
    <dgm:cxn modelId="{894741EC-F856-40DF-A9BC-659649AC1F9C}" type="presParOf" srcId="{B96CDFA6-35AA-46C6-889C-2A897E7A2419}" destId="{4E0CD3D1-09D4-4A12-BF86-8FEEADA0639C}" srcOrd="8" destOrd="0" presId="urn:microsoft.com/office/officeart/2005/8/layout/vList5"/>
    <dgm:cxn modelId="{6700EDC9-6016-44E8-BD0C-4C8567CBB7C5}" type="presParOf" srcId="{4E0CD3D1-09D4-4A12-BF86-8FEEADA0639C}" destId="{2AD58098-BE80-4A44-ABB5-155E0F4649AF}" srcOrd="0" destOrd="0" presId="urn:microsoft.com/office/officeart/2005/8/layout/vList5"/>
    <dgm:cxn modelId="{71D23DFD-49C6-4237-BD3F-DBA5ABF19EA2}" type="presParOf" srcId="{4E0CD3D1-09D4-4A12-BF86-8FEEADA0639C}" destId="{1C78FCFD-9694-4284-B110-A25B1E9D3D5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5B048-F1F8-477E-876E-2C9B83978B10}">
      <dsp:nvSpPr>
        <dsp:cNvPr id="0" name=""/>
        <dsp:cNvSpPr/>
      </dsp:nvSpPr>
      <dsp:spPr>
        <a:xfrm rot="5400000">
          <a:off x="5253752" y="-2173002"/>
          <a:ext cx="762553" cy="53035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100" kern="1200" dirty="0" smtClean="0"/>
            <a:t>Előzetes diagnózis</a:t>
          </a:r>
          <a:endParaRPr lang="hu-H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100" kern="1200" dirty="0" smtClean="0"/>
            <a:t>Ajánlat, szerződés</a:t>
          </a:r>
          <a:endParaRPr lang="hu-HU" sz="2100" kern="1200" dirty="0"/>
        </a:p>
      </dsp:txBody>
      <dsp:txXfrm rot="-5400000">
        <a:off x="2983251" y="134724"/>
        <a:ext cx="5266332" cy="688103"/>
      </dsp:txXfrm>
    </dsp:sp>
    <dsp:sp modelId="{D46AE746-C4B4-4366-9653-27E414192012}">
      <dsp:nvSpPr>
        <dsp:cNvPr id="0" name=""/>
        <dsp:cNvSpPr/>
      </dsp:nvSpPr>
      <dsp:spPr>
        <a:xfrm>
          <a:off x="0" y="2180"/>
          <a:ext cx="2983250" cy="953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700" kern="1200" dirty="0" smtClean="0">
              <a:solidFill>
                <a:srgbClr val="004299"/>
              </a:solidFill>
            </a:rPr>
            <a:t>Kapcsolatépítés</a:t>
          </a:r>
          <a:endParaRPr lang="hu-HU" sz="2700" kern="1200" dirty="0">
            <a:solidFill>
              <a:srgbClr val="004299"/>
            </a:solidFill>
          </a:endParaRPr>
        </a:p>
      </dsp:txBody>
      <dsp:txXfrm>
        <a:off x="46531" y="48711"/>
        <a:ext cx="2890188" cy="860129"/>
      </dsp:txXfrm>
    </dsp:sp>
    <dsp:sp modelId="{A8F1CB99-D141-4BD0-8650-9608E360C579}">
      <dsp:nvSpPr>
        <dsp:cNvPr id="0" name=""/>
        <dsp:cNvSpPr/>
      </dsp:nvSpPr>
      <dsp:spPr>
        <a:xfrm rot="5400000">
          <a:off x="5253752" y="-1172151"/>
          <a:ext cx="762553" cy="53035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100" kern="1200" dirty="0" smtClean="0"/>
            <a:t>Tényfeltárás, adatgyűjtés </a:t>
          </a:r>
          <a:endParaRPr lang="hu-H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100" kern="1200" dirty="0" smtClean="0"/>
            <a:t>Elemzés </a:t>
          </a:r>
          <a:endParaRPr lang="hu-HU" sz="2100" kern="1200" dirty="0"/>
        </a:p>
      </dsp:txBody>
      <dsp:txXfrm rot="-5400000">
        <a:off x="2983251" y="1135575"/>
        <a:ext cx="5266332" cy="688103"/>
      </dsp:txXfrm>
    </dsp:sp>
    <dsp:sp modelId="{62FCF50F-9CBA-4B9C-A3F8-9A3E9F91E76A}">
      <dsp:nvSpPr>
        <dsp:cNvPr id="0" name=""/>
        <dsp:cNvSpPr/>
      </dsp:nvSpPr>
      <dsp:spPr>
        <a:xfrm>
          <a:off x="0" y="1003031"/>
          <a:ext cx="2983250" cy="953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700" kern="1200" dirty="0" smtClean="0">
              <a:solidFill>
                <a:srgbClr val="004299"/>
              </a:solidFill>
            </a:rPr>
            <a:t>Diagnózis</a:t>
          </a:r>
          <a:r>
            <a:rPr lang="hu-HU" sz="2700" kern="1200" dirty="0" smtClean="0"/>
            <a:t> </a:t>
          </a:r>
          <a:endParaRPr lang="hu-HU" sz="2700" kern="1200" dirty="0"/>
        </a:p>
      </dsp:txBody>
      <dsp:txXfrm>
        <a:off x="46531" y="1049562"/>
        <a:ext cx="2890188" cy="860129"/>
      </dsp:txXfrm>
    </dsp:sp>
    <dsp:sp modelId="{522B4C62-678C-4DA7-AD78-EC9363C8D3E4}">
      <dsp:nvSpPr>
        <dsp:cNvPr id="0" name=""/>
        <dsp:cNvSpPr/>
      </dsp:nvSpPr>
      <dsp:spPr>
        <a:xfrm rot="5400000">
          <a:off x="5253752" y="-171299"/>
          <a:ext cx="762553" cy="53035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100" kern="1200" dirty="0" smtClean="0"/>
            <a:t>Változatok kidolgozás, értékelése</a:t>
          </a:r>
          <a:endParaRPr lang="hu-H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100" kern="1200" dirty="0" smtClean="0"/>
            <a:t>Akciótervek</a:t>
          </a:r>
          <a:endParaRPr lang="hu-HU" sz="2100" kern="1200" dirty="0"/>
        </a:p>
      </dsp:txBody>
      <dsp:txXfrm rot="-5400000">
        <a:off x="2983251" y="2136427"/>
        <a:ext cx="5266332" cy="688103"/>
      </dsp:txXfrm>
    </dsp:sp>
    <dsp:sp modelId="{C8909637-F405-41B3-9355-C36BAA4C92F3}">
      <dsp:nvSpPr>
        <dsp:cNvPr id="0" name=""/>
        <dsp:cNvSpPr/>
      </dsp:nvSpPr>
      <dsp:spPr>
        <a:xfrm>
          <a:off x="0" y="2003883"/>
          <a:ext cx="2983250" cy="953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700" kern="1200" dirty="0" smtClean="0">
              <a:solidFill>
                <a:srgbClr val="004299"/>
              </a:solidFill>
            </a:rPr>
            <a:t>Megoldási javaslatok</a:t>
          </a:r>
          <a:endParaRPr lang="hu-HU" sz="2700" kern="1200" dirty="0">
            <a:solidFill>
              <a:srgbClr val="004299"/>
            </a:solidFill>
          </a:endParaRPr>
        </a:p>
      </dsp:txBody>
      <dsp:txXfrm>
        <a:off x="46531" y="2050414"/>
        <a:ext cx="2890188" cy="860129"/>
      </dsp:txXfrm>
    </dsp:sp>
    <dsp:sp modelId="{8C1B3FD4-B60D-439C-A49D-A23C8C99BB52}">
      <dsp:nvSpPr>
        <dsp:cNvPr id="0" name=""/>
        <dsp:cNvSpPr/>
      </dsp:nvSpPr>
      <dsp:spPr>
        <a:xfrm rot="5400000">
          <a:off x="5253752" y="829551"/>
          <a:ext cx="762553" cy="53035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100" kern="1200" dirty="0" smtClean="0"/>
            <a:t>Közreműködés </a:t>
          </a:r>
          <a:endParaRPr lang="hu-HU" sz="2100" kern="1200" dirty="0"/>
        </a:p>
      </dsp:txBody>
      <dsp:txXfrm rot="-5400000">
        <a:off x="2983251" y="3137278"/>
        <a:ext cx="5266332" cy="688103"/>
      </dsp:txXfrm>
    </dsp:sp>
    <dsp:sp modelId="{1EDD2998-9E0C-4318-A5B1-58B64BB2426C}">
      <dsp:nvSpPr>
        <dsp:cNvPr id="0" name=""/>
        <dsp:cNvSpPr/>
      </dsp:nvSpPr>
      <dsp:spPr>
        <a:xfrm>
          <a:off x="0" y="3004734"/>
          <a:ext cx="2983250" cy="953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700" kern="1200" dirty="0" smtClean="0">
              <a:solidFill>
                <a:srgbClr val="004299"/>
              </a:solidFill>
            </a:rPr>
            <a:t>Implementáció</a:t>
          </a:r>
          <a:endParaRPr lang="hu-HU" sz="2700" kern="1200" dirty="0">
            <a:solidFill>
              <a:srgbClr val="004299"/>
            </a:solidFill>
          </a:endParaRPr>
        </a:p>
      </dsp:txBody>
      <dsp:txXfrm>
        <a:off x="46531" y="3051265"/>
        <a:ext cx="2890188" cy="860129"/>
      </dsp:txXfrm>
    </dsp:sp>
    <dsp:sp modelId="{1C78FCFD-9694-4284-B110-A25B1E9D3D57}">
      <dsp:nvSpPr>
        <dsp:cNvPr id="0" name=""/>
        <dsp:cNvSpPr/>
      </dsp:nvSpPr>
      <dsp:spPr>
        <a:xfrm rot="5400000">
          <a:off x="5253752" y="1830403"/>
          <a:ext cx="762553" cy="53035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100" kern="1200" dirty="0" smtClean="0"/>
            <a:t>Prezentáció</a:t>
          </a:r>
          <a:endParaRPr lang="hu-H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100" kern="1200" dirty="0" smtClean="0"/>
            <a:t>Értékelés, zárójelentés </a:t>
          </a:r>
          <a:endParaRPr lang="hu-HU" sz="2100" kern="1200" dirty="0"/>
        </a:p>
      </dsp:txBody>
      <dsp:txXfrm rot="-5400000">
        <a:off x="2983251" y="4138130"/>
        <a:ext cx="5266332" cy="688103"/>
      </dsp:txXfrm>
    </dsp:sp>
    <dsp:sp modelId="{2AD58098-BE80-4A44-ABB5-155E0F4649AF}">
      <dsp:nvSpPr>
        <dsp:cNvPr id="0" name=""/>
        <dsp:cNvSpPr/>
      </dsp:nvSpPr>
      <dsp:spPr>
        <a:xfrm>
          <a:off x="0" y="4005586"/>
          <a:ext cx="2983250" cy="953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700" kern="1200" dirty="0" smtClean="0">
              <a:solidFill>
                <a:srgbClr val="004299"/>
              </a:solidFill>
            </a:rPr>
            <a:t>Befejezés</a:t>
          </a:r>
          <a:r>
            <a:rPr lang="hu-HU" sz="2700" kern="1200" dirty="0" smtClean="0"/>
            <a:t> </a:t>
          </a:r>
          <a:endParaRPr lang="hu-HU" sz="2700" kern="1200" dirty="0"/>
        </a:p>
      </dsp:txBody>
      <dsp:txXfrm>
        <a:off x="46531" y="4052117"/>
        <a:ext cx="2890188" cy="860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4765CB-D84A-44DB-B446-E3522A15BF2D}" type="datetimeFigureOut">
              <a:rPr lang="hu-HU" altLang="hu-HU"/>
              <a:pPr/>
              <a:t>2019. 09. 19.</a:t>
            </a:fld>
            <a:endParaRPr lang="hu-HU" alt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05B109-10F2-43BC-8413-590EC7FC534F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79195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3D9E0A-E6D3-4986-BAD6-14E8FACC12B5}" type="datetimeFigureOut">
              <a:rPr lang="hu-HU" altLang="hu-HU"/>
              <a:pPr/>
              <a:t>2019. 09. 19.</a:t>
            </a:fld>
            <a:endParaRPr lang="hu-HU" alt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 smtClean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hu-HU" altLang="hu-HU" smtClean="0"/>
              <a:t>Mintaszöveg szerkesztése</a:t>
            </a:r>
          </a:p>
          <a:p>
            <a:pPr lvl="1"/>
            <a:r>
              <a:rPr lang="hu-HU" altLang="hu-HU" smtClean="0"/>
              <a:t>Második szint</a:t>
            </a:r>
          </a:p>
          <a:p>
            <a:pPr lvl="2"/>
            <a:r>
              <a:rPr lang="hu-HU" altLang="hu-HU" smtClean="0"/>
              <a:t>Harmadik szint</a:t>
            </a:r>
          </a:p>
          <a:p>
            <a:pPr lvl="3"/>
            <a:r>
              <a:rPr lang="hu-HU" altLang="hu-HU" smtClean="0"/>
              <a:t>Negyedik szint</a:t>
            </a:r>
          </a:p>
          <a:p>
            <a:pPr lvl="4"/>
            <a:r>
              <a:rPr lang="hu-HU" altLang="hu-HU" smtClean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437AFB-CC87-462B-8B09-A5CF489ECB4B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60733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37AFB-CC87-462B-8B09-A5CF489ECB4B}" type="slidenum">
              <a:rPr lang="hu-HU" altLang="hu-HU" smtClean="0"/>
              <a:pPr/>
              <a:t>1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90995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hu-HU" smtClean="0"/>
          </a:p>
        </p:txBody>
      </p:sp>
      <p:sp>
        <p:nvSpPr>
          <p:cNvPr id="12292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C31FD1-F0DA-44B5-A7B7-9A0B2AC974C4}" type="slidenum">
              <a:rPr lang="hu-HU" altLang="hu-HU" smtClean="0"/>
              <a:pPr>
                <a:spcBef>
                  <a:spcPct val="0"/>
                </a:spcBef>
              </a:pPr>
              <a:t>7</a:t>
            </a:fld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308178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hu-HU" smtClean="0"/>
          </a:p>
        </p:txBody>
      </p:sp>
      <p:sp>
        <p:nvSpPr>
          <p:cNvPr id="15364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10CDBA-AAAE-4FA9-A2A9-F044E8D4EF23}" type="slidenum">
              <a:rPr lang="hu-HU" altLang="hu-HU" smtClean="0"/>
              <a:pPr>
                <a:spcBef>
                  <a:spcPct val="0"/>
                </a:spcBef>
              </a:pPr>
              <a:t>9</a:t>
            </a:fld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813588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u-HU" altLang="hu-HU" smtClean="0"/>
          </a:p>
        </p:txBody>
      </p:sp>
      <p:sp>
        <p:nvSpPr>
          <p:cNvPr id="25604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E01540-31B7-466E-B305-F32B5154D674}" type="slidenum">
              <a:rPr lang="hu-HU" altLang="hu-HU" smtClean="0"/>
              <a:pPr>
                <a:spcBef>
                  <a:spcPct val="0"/>
                </a:spcBef>
              </a:pPr>
              <a:t>18</a:t>
            </a:fld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16258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79838" y="3860800"/>
            <a:ext cx="5184775" cy="4587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hu-HU" altLang="hu-HU" noProof="0" smtClean="0"/>
              <a:t>Mintacím szerkesztése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838" y="4797425"/>
            <a:ext cx="5184775" cy="576263"/>
          </a:xfr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hu-HU" altLang="hu-HU" noProof="0" smtClean="0"/>
              <a:t>Kattintson ide az alcím mintájának szerkesztéséhez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C8A881-5741-4E06-B22C-55ECE3271EA4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1707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58340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58340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2AAFB2-E762-4B36-9563-591BD306883A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6425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FAE258-C00A-4148-98B5-D1A35A4C68A5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51228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C2A491-8104-4407-84AB-B7208E8E3CAE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76633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50825" y="765175"/>
            <a:ext cx="4244975" cy="51847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244975" cy="51847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F46D7F-36C6-4246-8A05-E4BDA9F2E110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5499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F61967-F3EF-44DA-94E6-93B624F59040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47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297DC8-0B26-42B9-B1BE-083C27E2B98E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51796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72AD4-5435-4166-881E-87DEAD244D8D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31868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CB926-4934-471F-99AC-1A70999B316C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15977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9CE4A7-C00D-467A-914C-E045663C80EA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55600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15888"/>
            <a:ext cx="79930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Mintacím szerkesztése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6423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Mintaszöveg szerkesztése</a:t>
            </a:r>
          </a:p>
          <a:p>
            <a:pPr lvl="1"/>
            <a:r>
              <a:rPr lang="hu-HU" altLang="hu-HU" smtClean="0"/>
              <a:t>Második szint</a:t>
            </a:r>
          </a:p>
          <a:p>
            <a:pPr lvl="2"/>
            <a:r>
              <a:rPr lang="hu-HU" altLang="hu-HU" smtClean="0"/>
              <a:t>Harmadik szint</a:t>
            </a:r>
          </a:p>
          <a:p>
            <a:pPr lvl="3"/>
            <a:r>
              <a:rPr lang="hu-HU" altLang="hu-HU" smtClean="0"/>
              <a:t>Negyedik szint</a:t>
            </a:r>
          </a:p>
          <a:p>
            <a:pPr lvl="4"/>
            <a:r>
              <a:rPr lang="hu-HU" altLang="hu-HU" smtClean="0"/>
              <a:t>Ötödik szint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0293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299"/>
                </a:solidFill>
              </a:defRPr>
            </a:lvl1pPr>
          </a:lstStyle>
          <a:p>
            <a:fld id="{A598C8E5-28D8-4326-97A0-D45C1430E4C4}" type="slidenum">
              <a:rPr lang="hu-HU" altLang="hu-HU"/>
              <a:pPr/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42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4299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4299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4299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042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u-HU" altLang="hu-HU" dirty="0" smtClean="0"/>
              <a:t>Bevezetés a tanácsadásba</a:t>
            </a:r>
            <a:endParaRPr lang="hu-HU" altLang="hu-HU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altLang="hu-HU" sz="1400" dirty="0" smtClean="0"/>
              <a:t>A tanácsadás folyamata</a:t>
            </a:r>
          </a:p>
          <a:p>
            <a:endParaRPr lang="hu-HU" altLang="hu-HU" sz="1400" dirty="0"/>
          </a:p>
          <a:p>
            <a:r>
              <a:rPr lang="hu-HU" altLang="hu-HU" sz="1400" dirty="0" smtClean="0"/>
              <a:t>Dr. Schmuck Roland</a:t>
            </a:r>
            <a:endParaRPr lang="hu-HU" altLang="hu-HU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dirty="0" smtClean="0"/>
              <a:t>A tanácsadási folyamat dilemmái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400" dirty="0" smtClean="0"/>
              <a:t>Ügyfélkezelés. Szponzori és </a:t>
            </a:r>
            <a:r>
              <a:rPr lang="hu-HU" altLang="hu-HU" sz="2400" dirty="0" err="1" smtClean="0"/>
              <a:t>stakeholderi</a:t>
            </a:r>
            <a:r>
              <a:rPr lang="hu-HU" altLang="hu-HU" sz="2400" dirty="0" smtClean="0"/>
              <a:t> háló. </a:t>
            </a:r>
          </a:p>
          <a:p>
            <a:r>
              <a:rPr lang="hu-HU" altLang="hu-HU" sz="2400" dirty="0" smtClean="0"/>
              <a:t>Megvalósítás (értékestés és a megvalósítás személyében elválik).</a:t>
            </a:r>
          </a:p>
          <a:p>
            <a:r>
              <a:rPr lang="hu-HU" altLang="hu-HU" sz="2400" dirty="0" smtClean="0"/>
              <a:t>Az ügyfél elvárásainak menedzselése. Az ügyféllel és nem az ügyfélen. </a:t>
            </a:r>
          </a:p>
          <a:p>
            <a:r>
              <a:rPr lang="hu-HU" altLang="hu-HU" sz="2400" dirty="0" smtClean="0"/>
              <a:t>Elengedni az ügyfél kezét.</a:t>
            </a:r>
          </a:p>
          <a:p>
            <a:endParaRPr lang="hu-HU" altLang="hu-HU" dirty="0" smtClean="0"/>
          </a:p>
        </p:txBody>
      </p:sp>
      <p:sp>
        <p:nvSpPr>
          <p:cNvPr id="16388" name="Dia számának hely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B03FB4-44DC-4164-BA06-77E85ECAEDFD}" type="slidenum">
              <a:rPr lang="hu-HU" altLang="hu-H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hu-HU" altLang="hu-HU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5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A projektek keletkezése </a:t>
            </a:r>
          </a:p>
        </p:txBody>
      </p:sp>
      <p:sp>
        <p:nvSpPr>
          <p:cNvPr id="1741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400" dirty="0" smtClean="0"/>
              <a:t>Megkeresés - beesik – Hírnév, </a:t>
            </a:r>
            <a:r>
              <a:rPr lang="hu-HU" altLang="hu-HU" sz="2400" dirty="0" err="1" smtClean="0"/>
              <a:t>brand</a:t>
            </a:r>
            <a:r>
              <a:rPr lang="hu-HU" altLang="hu-HU" sz="2400" dirty="0" smtClean="0"/>
              <a:t>, publikációk. Ritka </a:t>
            </a:r>
          </a:p>
          <a:p>
            <a:r>
              <a:rPr lang="hu-HU" altLang="hu-HU" sz="2400" dirty="0" smtClean="0"/>
              <a:t>Projekt generálás – direkt marketing eszközökkel. Kicsik kevéssé tudnak élni vele. </a:t>
            </a:r>
          </a:p>
          <a:p>
            <a:r>
              <a:rPr lang="hu-HU" altLang="hu-HU" sz="2400" dirty="0" smtClean="0"/>
              <a:t>Projekt generálás – </a:t>
            </a:r>
            <a:r>
              <a:rPr lang="hu-HU" altLang="hu-HU" sz="2400" dirty="0" err="1" smtClean="0"/>
              <a:t>on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the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job</a:t>
            </a:r>
            <a:r>
              <a:rPr lang="hu-HU" altLang="hu-HU" sz="2400" dirty="0" smtClean="0"/>
              <a:t>. </a:t>
            </a:r>
          </a:p>
          <a:p>
            <a:r>
              <a:rPr lang="hu-HU" altLang="hu-HU" sz="2400" dirty="0" smtClean="0"/>
              <a:t>Stratégiai szövetségi rendszerek tanácsadók között</a:t>
            </a:r>
          </a:p>
          <a:p>
            <a:r>
              <a:rPr lang="hu-HU" altLang="hu-HU" sz="2400" dirty="0" smtClean="0"/>
              <a:t>Kapcsolati tőke felhasználása</a:t>
            </a:r>
          </a:p>
        </p:txBody>
      </p:sp>
      <p:sp>
        <p:nvSpPr>
          <p:cNvPr id="17412" name="Dia számának hely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6323FF-EE00-4700-BF3A-FC2E80BE836A}" type="slidenum">
              <a:rPr lang="hu-HU" altLang="hu-H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hu-HU" altLang="hu-HU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02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smtClean="0"/>
              <a:t>Kapcsolatfelvétel, az első találkozás </a:t>
            </a:r>
          </a:p>
        </p:txBody>
      </p:sp>
      <p:sp>
        <p:nvSpPr>
          <p:cNvPr id="1843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sz="2400" dirty="0" smtClean="0"/>
              <a:t>Ügyfél kezdeményezésére</a:t>
            </a:r>
          </a:p>
          <a:p>
            <a:pPr eaLnBrk="1" hangingPunct="1"/>
            <a:r>
              <a:rPr lang="hu-HU" altLang="hu-HU" sz="2400" dirty="0" smtClean="0"/>
              <a:t>Tanácsadó kezdeményezésére</a:t>
            </a:r>
          </a:p>
          <a:p>
            <a:pPr eaLnBrk="1" hangingPunct="1"/>
            <a:r>
              <a:rPr lang="hu-HU" altLang="hu-HU" sz="2400" dirty="0" smtClean="0"/>
              <a:t>Egymással szembeni elvárások</a:t>
            </a:r>
          </a:p>
          <a:p>
            <a:pPr eaLnBrk="1" hangingPunct="1"/>
            <a:r>
              <a:rPr lang="hu-HU" altLang="hu-HU" sz="2400" dirty="0" smtClean="0"/>
              <a:t>Első megbeszélés, </a:t>
            </a:r>
            <a:r>
              <a:rPr lang="hu-HU" altLang="hu-HU" sz="2400" dirty="0" err="1" smtClean="0"/>
              <a:t>ice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breaking</a:t>
            </a:r>
            <a:endParaRPr lang="hu-HU" altLang="hu-HU" sz="2400" dirty="0" smtClean="0"/>
          </a:p>
          <a:p>
            <a:pPr eaLnBrk="1" hangingPunct="1"/>
            <a:r>
              <a:rPr lang="hu-HU" altLang="hu-HU" sz="2400" dirty="0" smtClean="0"/>
              <a:t>Tanácsadással szembeni ellenérzések kezelése</a:t>
            </a:r>
          </a:p>
          <a:p>
            <a:pPr eaLnBrk="1" hangingPunct="1"/>
            <a:endParaRPr lang="hu-HU" altLang="hu-HU" dirty="0" smtClean="0"/>
          </a:p>
        </p:txBody>
      </p:sp>
      <p:sp>
        <p:nvSpPr>
          <p:cNvPr id="18436" name="Dia számának hely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0673EC-BE7A-46FF-8C47-EED5577CB50C}" type="slidenum">
              <a:rPr lang="hu-HU" altLang="hu-H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hu-HU" altLang="hu-HU" sz="1200" smtClean="0">
              <a:solidFill>
                <a:srgbClr val="898989"/>
              </a:solidFill>
            </a:endParaRPr>
          </a:p>
        </p:txBody>
      </p:sp>
      <p:sp>
        <p:nvSpPr>
          <p:cNvPr id="38" name="Folyamatábra: Feldolgozás 37"/>
          <p:cNvSpPr/>
          <p:nvPr/>
        </p:nvSpPr>
        <p:spPr>
          <a:xfrm>
            <a:off x="6876256" y="1268760"/>
            <a:ext cx="1785937" cy="8572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sz="2400" b="1" dirty="0">
                <a:solidFill>
                  <a:srgbClr val="004299"/>
                </a:solidFill>
              </a:rPr>
              <a:t>Marketing?</a:t>
            </a:r>
          </a:p>
        </p:txBody>
      </p:sp>
      <p:sp>
        <p:nvSpPr>
          <p:cNvPr id="39" name="Balra nyíl 38"/>
          <p:cNvSpPr/>
          <p:nvPr/>
        </p:nvSpPr>
        <p:spPr>
          <a:xfrm>
            <a:off x="5876131" y="1483073"/>
            <a:ext cx="857250" cy="3571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3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Dia számának hely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D9C74D-0E0A-445A-8F35-0FF1F75BE175}" type="slidenum">
              <a:rPr lang="hu-HU" altLang="hu-H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hu-HU" altLang="hu-HU" sz="1200" smtClean="0">
              <a:solidFill>
                <a:srgbClr val="898989"/>
              </a:solidFill>
            </a:endParaRPr>
          </a:p>
        </p:txBody>
      </p:sp>
      <p:grpSp>
        <p:nvGrpSpPr>
          <p:cNvPr id="19460" name="Group 5"/>
          <p:cNvGrpSpPr>
            <a:grpSpLocks/>
          </p:cNvGrpSpPr>
          <p:nvPr/>
        </p:nvGrpSpPr>
        <p:grpSpPr bwMode="auto">
          <a:xfrm>
            <a:off x="1227228" y="2658517"/>
            <a:ext cx="6565900" cy="2089150"/>
            <a:chOff x="1008" y="1356"/>
            <a:chExt cx="4136" cy="1316"/>
          </a:xfrm>
        </p:grpSpPr>
        <p:sp>
          <p:nvSpPr>
            <p:cNvPr id="19472" name="Arc 6"/>
            <p:cNvSpPr>
              <a:spLocks/>
            </p:cNvSpPr>
            <p:nvPr/>
          </p:nvSpPr>
          <p:spPr bwMode="auto">
            <a:xfrm>
              <a:off x="1008" y="1692"/>
              <a:ext cx="1030" cy="932"/>
            </a:xfrm>
            <a:custGeom>
              <a:avLst/>
              <a:gdLst>
                <a:gd name="T0" fmla="*/ 0 w 20637"/>
                <a:gd name="T1" fmla="*/ 0 h 21600"/>
                <a:gd name="T2" fmla="*/ 0 w 20637"/>
                <a:gd name="T3" fmla="*/ 0 h 21600"/>
                <a:gd name="T4" fmla="*/ 0 w 20637"/>
                <a:gd name="T5" fmla="*/ 0 h 21600"/>
                <a:gd name="T6" fmla="*/ 0 60000 65536"/>
                <a:gd name="T7" fmla="*/ 0 60000 65536"/>
                <a:gd name="T8" fmla="*/ 0 60000 65536"/>
                <a:gd name="T9" fmla="*/ 0 w 20637"/>
                <a:gd name="T10" fmla="*/ 0 h 21600"/>
                <a:gd name="T11" fmla="*/ 20637 w 2063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37" h="21600" fill="none" extrusionOk="0">
                  <a:moveTo>
                    <a:pt x="20636" y="6378"/>
                  </a:moveTo>
                  <a:cubicBezTo>
                    <a:pt x="17839" y="15428"/>
                    <a:pt x="9472" y="21599"/>
                    <a:pt x="0" y="21600"/>
                  </a:cubicBezTo>
                </a:path>
                <a:path w="20637" h="21600" stroke="0" extrusionOk="0">
                  <a:moveTo>
                    <a:pt x="20636" y="6378"/>
                  </a:moveTo>
                  <a:cubicBezTo>
                    <a:pt x="17839" y="15428"/>
                    <a:pt x="9472" y="21599"/>
                    <a:pt x="0" y="21600"/>
                  </a:cubicBezTo>
                  <a:lnTo>
                    <a:pt x="0" y="0"/>
                  </a:lnTo>
                  <a:lnTo>
                    <a:pt x="20636" y="6378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3" name="Arc 7"/>
            <p:cNvSpPr>
              <a:spLocks/>
            </p:cNvSpPr>
            <p:nvPr/>
          </p:nvSpPr>
          <p:spPr bwMode="auto">
            <a:xfrm>
              <a:off x="4114" y="1740"/>
              <a:ext cx="1030" cy="932"/>
            </a:xfrm>
            <a:custGeom>
              <a:avLst/>
              <a:gdLst>
                <a:gd name="T0" fmla="*/ 0 w 20647"/>
                <a:gd name="T1" fmla="*/ 0 h 21600"/>
                <a:gd name="T2" fmla="*/ 0 w 20647"/>
                <a:gd name="T3" fmla="*/ 0 h 21600"/>
                <a:gd name="T4" fmla="*/ 0 w 20647"/>
                <a:gd name="T5" fmla="*/ 0 h 21600"/>
                <a:gd name="T6" fmla="*/ 0 60000 65536"/>
                <a:gd name="T7" fmla="*/ 0 60000 65536"/>
                <a:gd name="T8" fmla="*/ 0 60000 65536"/>
                <a:gd name="T9" fmla="*/ 0 w 20647"/>
                <a:gd name="T10" fmla="*/ 0 h 21600"/>
                <a:gd name="T11" fmla="*/ 20647 w 2064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47" h="21600" fill="none" extrusionOk="0">
                  <a:moveTo>
                    <a:pt x="20607" y="21599"/>
                  </a:moveTo>
                  <a:cubicBezTo>
                    <a:pt x="11137" y="21582"/>
                    <a:pt x="2783" y="15398"/>
                    <a:pt x="0" y="6346"/>
                  </a:cubicBezTo>
                </a:path>
                <a:path w="20647" h="21600" stroke="0" extrusionOk="0">
                  <a:moveTo>
                    <a:pt x="20607" y="21599"/>
                  </a:moveTo>
                  <a:cubicBezTo>
                    <a:pt x="11137" y="21582"/>
                    <a:pt x="2783" y="15398"/>
                    <a:pt x="0" y="6346"/>
                  </a:cubicBezTo>
                  <a:lnTo>
                    <a:pt x="20647" y="0"/>
                  </a:lnTo>
                  <a:lnTo>
                    <a:pt x="20607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4" name="Arc 8"/>
            <p:cNvSpPr>
              <a:spLocks/>
            </p:cNvSpPr>
            <p:nvPr/>
          </p:nvSpPr>
          <p:spPr bwMode="auto">
            <a:xfrm rot="10800000">
              <a:off x="2032" y="1356"/>
              <a:ext cx="1031" cy="932"/>
            </a:xfrm>
            <a:custGeom>
              <a:avLst/>
              <a:gdLst>
                <a:gd name="T0" fmla="*/ 0 w 20676"/>
                <a:gd name="T1" fmla="*/ 0 h 21600"/>
                <a:gd name="T2" fmla="*/ 0 w 20676"/>
                <a:gd name="T3" fmla="*/ 0 h 21600"/>
                <a:gd name="T4" fmla="*/ 0 w 20676"/>
                <a:gd name="T5" fmla="*/ 0 h 21600"/>
                <a:gd name="T6" fmla="*/ 0 60000 65536"/>
                <a:gd name="T7" fmla="*/ 0 60000 65536"/>
                <a:gd name="T8" fmla="*/ 0 60000 65536"/>
                <a:gd name="T9" fmla="*/ 0 w 20676"/>
                <a:gd name="T10" fmla="*/ 0 h 21600"/>
                <a:gd name="T11" fmla="*/ 20676 w 2067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76" h="21600" fill="none" extrusionOk="0">
                  <a:moveTo>
                    <a:pt x="20676" y="6379"/>
                  </a:moveTo>
                  <a:cubicBezTo>
                    <a:pt x="17879" y="15428"/>
                    <a:pt x="9512" y="21599"/>
                    <a:pt x="40" y="21600"/>
                  </a:cubicBezTo>
                  <a:cubicBezTo>
                    <a:pt x="26" y="21600"/>
                    <a:pt x="13" y="21599"/>
                    <a:pt x="0" y="21599"/>
                  </a:cubicBezTo>
                </a:path>
                <a:path w="20676" h="21600" stroke="0" extrusionOk="0">
                  <a:moveTo>
                    <a:pt x="20676" y="6379"/>
                  </a:moveTo>
                  <a:cubicBezTo>
                    <a:pt x="17879" y="15428"/>
                    <a:pt x="9512" y="21599"/>
                    <a:pt x="40" y="21600"/>
                  </a:cubicBezTo>
                  <a:cubicBezTo>
                    <a:pt x="26" y="21600"/>
                    <a:pt x="13" y="21599"/>
                    <a:pt x="0" y="21599"/>
                  </a:cubicBezTo>
                  <a:lnTo>
                    <a:pt x="40" y="0"/>
                  </a:lnTo>
                  <a:lnTo>
                    <a:pt x="20676" y="637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5" name="Arc 9"/>
            <p:cNvSpPr>
              <a:spLocks/>
            </p:cNvSpPr>
            <p:nvPr/>
          </p:nvSpPr>
          <p:spPr bwMode="auto">
            <a:xfrm rot="10800000">
              <a:off x="3076" y="1356"/>
              <a:ext cx="1029" cy="932"/>
            </a:xfrm>
            <a:custGeom>
              <a:avLst/>
              <a:gdLst>
                <a:gd name="T0" fmla="*/ 0 w 20646"/>
                <a:gd name="T1" fmla="*/ 0 h 21600"/>
                <a:gd name="T2" fmla="*/ 0 w 20646"/>
                <a:gd name="T3" fmla="*/ 0 h 21600"/>
                <a:gd name="T4" fmla="*/ 0 w 20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0646"/>
                <a:gd name="T10" fmla="*/ 0 h 21600"/>
                <a:gd name="T11" fmla="*/ 20646 w 20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46" h="21600" fill="none" extrusionOk="0">
                  <a:moveTo>
                    <a:pt x="20606" y="21599"/>
                  </a:moveTo>
                  <a:cubicBezTo>
                    <a:pt x="11136" y="21582"/>
                    <a:pt x="2782" y="15398"/>
                    <a:pt x="-1" y="6347"/>
                  </a:cubicBezTo>
                </a:path>
                <a:path w="20646" h="21600" stroke="0" extrusionOk="0">
                  <a:moveTo>
                    <a:pt x="20606" y="21599"/>
                  </a:moveTo>
                  <a:cubicBezTo>
                    <a:pt x="11136" y="21582"/>
                    <a:pt x="2782" y="15398"/>
                    <a:pt x="-1" y="6347"/>
                  </a:cubicBezTo>
                  <a:lnTo>
                    <a:pt x="20646" y="0"/>
                  </a:lnTo>
                  <a:lnTo>
                    <a:pt x="20606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9461" name="Line 10"/>
          <p:cNvSpPr>
            <a:spLocks noChangeShapeType="1"/>
          </p:cNvSpPr>
          <p:nvPr/>
        </p:nvSpPr>
        <p:spPr bwMode="auto">
          <a:xfrm flipV="1">
            <a:off x="503328" y="2125117"/>
            <a:ext cx="0" cy="351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2" name="Line 11"/>
          <p:cNvSpPr>
            <a:spLocks noChangeShapeType="1"/>
          </p:cNvSpPr>
          <p:nvPr/>
        </p:nvSpPr>
        <p:spPr bwMode="auto">
          <a:xfrm>
            <a:off x="509678" y="5620792"/>
            <a:ext cx="727075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770028" y="3344317"/>
            <a:ext cx="164782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2000" b="1">
                <a:solidFill>
                  <a:srgbClr val="CC0000"/>
                </a:solidFill>
                <a:latin typeface="Arial" panose="020B0604020202020204" pitchFamily="34" charset="0"/>
              </a:rPr>
              <a:t>Csodavárás / </a:t>
            </a:r>
            <a:br>
              <a:rPr lang="hu-HU" altLang="hu-HU" sz="2000" b="1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hu-HU" altLang="hu-HU" sz="2000" b="1">
                <a:solidFill>
                  <a:srgbClr val="CC0000"/>
                </a:solidFill>
                <a:latin typeface="Arial" panose="020B0604020202020204" pitchFamily="34" charset="0"/>
              </a:rPr>
              <a:t>túlzott maga-</a:t>
            </a:r>
            <a:br>
              <a:rPr lang="hu-HU" altLang="hu-HU" sz="2000" b="1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hu-HU" altLang="hu-HU" sz="2000" b="1">
                <a:solidFill>
                  <a:srgbClr val="CC0000"/>
                </a:solidFill>
                <a:latin typeface="Arial" panose="020B0604020202020204" pitchFamily="34" charset="0"/>
              </a:rPr>
              <a:t>biztosság</a:t>
            </a:r>
          </a:p>
        </p:txBody>
      </p:sp>
      <p:sp>
        <p:nvSpPr>
          <p:cNvPr id="19464" name="Rectangle 13"/>
          <p:cNvSpPr>
            <a:spLocks noChangeArrowheads="1"/>
          </p:cNvSpPr>
          <p:nvPr/>
        </p:nvSpPr>
        <p:spPr bwMode="auto">
          <a:xfrm>
            <a:off x="3441791" y="1556792"/>
            <a:ext cx="187801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000" b="1">
                <a:solidFill>
                  <a:srgbClr val="CC0000"/>
                </a:solidFill>
                <a:latin typeface="Arial" panose="020B0604020202020204" pitchFamily="34" charset="0"/>
              </a:rPr>
              <a:t>Kölcsönös </a:t>
            </a:r>
            <a:br>
              <a:rPr lang="hu-HU" altLang="hu-HU" sz="2000" b="1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hu-HU" altLang="hu-HU" sz="2000" b="1">
                <a:solidFill>
                  <a:srgbClr val="CC0000"/>
                </a:solidFill>
                <a:latin typeface="Arial" panose="020B0604020202020204" pitchFamily="34" charset="0"/>
              </a:rPr>
              <a:t>bizalmatlanság </a:t>
            </a:r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>
            <a:off x="6489791" y="3636417"/>
            <a:ext cx="13430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000" b="1">
                <a:solidFill>
                  <a:srgbClr val="CC0000"/>
                </a:solidFill>
                <a:latin typeface="Arial" panose="020B0604020202020204" pitchFamily="34" charset="0"/>
              </a:rPr>
              <a:t>Kölcsönös </a:t>
            </a:r>
            <a:br>
              <a:rPr lang="hu-HU" altLang="hu-HU" sz="2000" b="1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hu-HU" altLang="hu-HU" sz="2000" b="1">
                <a:solidFill>
                  <a:srgbClr val="CC0000"/>
                </a:solidFill>
                <a:latin typeface="Arial" panose="020B0604020202020204" pitchFamily="34" charset="0"/>
              </a:rPr>
              <a:t>bizalom </a:t>
            </a:r>
          </a:p>
        </p:txBody>
      </p:sp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6908891" y="5754142"/>
            <a:ext cx="474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>
                <a:latin typeface="Arial" panose="020B0604020202020204" pitchFamily="34" charset="0"/>
              </a:rPr>
              <a:t>Idő</a:t>
            </a:r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 rot="16200000">
            <a:off x="-464253" y="2529135"/>
            <a:ext cx="12779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>
                <a:latin typeface="Arial" panose="020B0604020202020204" pitchFamily="34" charset="0"/>
              </a:rPr>
              <a:t>“Feszültség”</a:t>
            </a:r>
          </a:p>
        </p:txBody>
      </p:sp>
      <p:sp>
        <p:nvSpPr>
          <p:cNvPr id="19468" name="Rectangle 17"/>
          <p:cNvSpPr>
            <a:spLocks noChangeArrowheads="1"/>
          </p:cNvSpPr>
          <p:nvPr/>
        </p:nvSpPr>
        <p:spPr bwMode="auto">
          <a:xfrm>
            <a:off x="2827428" y="4001542"/>
            <a:ext cx="3240088" cy="16271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>
                <a:latin typeface="Arial" panose="020B0604020202020204" pitchFamily="34" charset="0"/>
              </a:rPr>
              <a:t>Miért?</a:t>
            </a:r>
            <a:br>
              <a:rPr lang="hu-HU" altLang="hu-HU" sz="1600" b="1">
                <a:latin typeface="Arial" panose="020B0604020202020204" pitchFamily="34" charset="0"/>
              </a:rPr>
            </a:br>
            <a:r>
              <a:rPr lang="hu-HU" altLang="hu-HU" sz="1600">
                <a:latin typeface="Arial" panose="020B0604020202020204" pitchFamily="34" charset="0"/>
              </a:rPr>
              <a:t>- A szolgáltatás tartalma körüli viták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600">
                <a:latin typeface="Arial" panose="020B0604020202020204" pitchFamily="34" charset="0"/>
              </a:rPr>
              <a:t>- Az előrehaladás üteme (miért)</a:t>
            </a:r>
            <a:br>
              <a:rPr lang="hu-HU" altLang="hu-HU" sz="1600">
                <a:latin typeface="Arial" panose="020B0604020202020204" pitchFamily="34" charset="0"/>
              </a:rPr>
            </a:br>
            <a:r>
              <a:rPr lang="hu-HU" altLang="hu-HU" sz="1600">
                <a:latin typeface="Arial" panose="020B0604020202020204" pitchFamily="34" charset="0"/>
              </a:rPr>
              <a:t>- Ráfordított erőforrások</a:t>
            </a:r>
            <a:br>
              <a:rPr lang="hu-HU" altLang="hu-HU" sz="1600">
                <a:latin typeface="Arial" panose="020B0604020202020204" pitchFamily="34" charset="0"/>
              </a:rPr>
            </a:br>
            <a:r>
              <a:rPr lang="hu-HU" altLang="hu-HU" sz="1600">
                <a:latin typeface="Arial" panose="020B0604020202020204" pitchFamily="34" charset="0"/>
              </a:rPr>
              <a:t>- Stílus</a:t>
            </a:r>
          </a:p>
        </p:txBody>
      </p:sp>
      <p:sp>
        <p:nvSpPr>
          <p:cNvPr id="19469" name="Line 18"/>
          <p:cNvSpPr>
            <a:spLocks noChangeShapeType="1"/>
          </p:cNvSpPr>
          <p:nvPr/>
        </p:nvSpPr>
        <p:spPr bwMode="auto">
          <a:xfrm flipV="1">
            <a:off x="4427628" y="2185442"/>
            <a:ext cx="12700" cy="16160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70" name="Rectangle 19"/>
          <p:cNvSpPr>
            <a:spLocks noChangeArrowheads="1"/>
          </p:cNvSpPr>
          <p:nvPr/>
        </p:nvSpPr>
        <p:spPr bwMode="auto">
          <a:xfrm>
            <a:off x="5875428" y="1728242"/>
            <a:ext cx="3200400" cy="1074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>
                <a:latin typeface="Arial" panose="020B0604020202020204" pitchFamily="34" charset="0"/>
              </a:rPr>
              <a:t>Hogyan?</a:t>
            </a:r>
            <a:br>
              <a:rPr lang="hu-HU" altLang="hu-HU" sz="1600" b="1">
                <a:latin typeface="Arial" panose="020B0604020202020204" pitchFamily="34" charset="0"/>
              </a:rPr>
            </a:br>
            <a:r>
              <a:rPr lang="hu-HU" altLang="hu-HU" sz="1600" b="1">
                <a:latin typeface="Arial" panose="020B0604020202020204" pitchFamily="34" charset="0"/>
              </a:rPr>
              <a:t>- </a:t>
            </a:r>
            <a:r>
              <a:rPr lang="hu-HU" altLang="hu-HU" sz="1600">
                <a:latin typeface="Arial" panose="020B0604020202020204" pitchFamily="34" charset="0"/>
              </a:rPr>
              <a:t>bizalom  munkakapcsolati szinten</a:t>
            </a:r>
            <a:br>
              <a:rPr lang="hu-HU" altLang="hu-HU" sz="1600">
                <a:latin typeface="Arial" panose="020B0604020202020204" pitchFamily="34" charset="0"/>
              </a:rPr>
            </a:br>
            <a:r>
              <a:rPr lang="hu-HU" altLang="hu-HU" sz="1600">
                <a:latin typeface="Arial" panose="020B0604020202020204" pitchFamily="34" charset="0"/>
              </a:rPr>
              <a:t>- bizalom a tanácsadó cégben </a:t>
            </a:r>
          </a:p>
        </p:txBody>
      </p:sp>
      <p:sp>
        <p:nvSpPr>
          <p:cNvPr id="19471" name="Line 20"/>
          <p:cNvSpPr>
            <a:spLocks noChangeShapeType="1"/>
          </p:cNvSpPr>
          <p:nvPr/>
        </p:nvSpPr>
        <p:spPr bwMode="auto">
          <a:xfrm flipH="1">
            <a:off x="7147016" y="2842667"/>
            <a:ext cx="349250" cy="8413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Tanácsadó és az ügyfél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2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ia számának hely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F476C2-99BC-4BCD-B94B-3B1514D9809D}" type="slidenum">
              <a:rPr lang="hu-HU" altLang="hu-H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hu-HU" altLang="hu-HU" sz="1200" smtClean="0">
              <a:solidFill>
                <a:srgbClr val="898989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smtClean="0"/>
              <a:t>Előzetes helyzetfelmérés</a:t>
            </a:r>
          </a:p>
        </p:txBody>
      </p:sp>
      <p:sp>
        <p:nvSpPr>
          <p:cNvPr id="32856" name="Oval 88"/>
          <p:cNvSpPr>
            <a:spLocks noChangeArrowheads="1"/>
          </p:cNvSpPr>
          <p:nvPr/>
        </p:nvSpPr>
        <p:spPr bwMode="auto">
          <a:xfrm>
            <a:off x="5509344" y="1413223"/>
            <a:ext cx="2016125" cy="93503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eaLnBrk="1" hangingPunct="1">
              <a:defRPr/>
            </a:pPr>
            <a:r>
              <a:rPr lang="hu-HU" b="1">
                <a:latin typeface="Arial" charset="0"/>
              </a:rPr>
              <a:t>Műfaj</a:t>
            </a:r>
          </a:p>
        </p:txBody>
      </p:sp>
      <p:sp>
        <p:nvSpPr>
          <p:cNvPr id="32858" name="Text Box 90"/>
          <p:cNvSpPr txBox="1">
            <a:spLocks noChangeArrowheads="1"/>
          </p:cNvSpPr>
          <p:nvPr/>
        </p:nvSpPr>
        <p:spPr bwMode="auto">
          <a:xfrm>
            <a:off x="2485157" y="3213448"/>
            <a:ext cx="4321175" cy="5889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hu-HU" sz="3200"/>
              <a:t>Rövid helyzetfelmérés</a:t>
            </a:r>
          </a:p>
        </p:txBody>
      </p:sp>
      <p:sp>
        <p:nvSpPr>
          <p:cNvPr id="32859" name="Oval 91"/>
          <p:cNvSpPr>
            <a:spLocks noChangeArrowheads="1"/>
          </p:cNvSpPr>
          <p:nvPr/>
        </p:nvSpPr>
        <p:spPr bwMode="auto">
          <a:xfrm>
            <a:off x="3059832" y="1268760"/>
            <a:ext cx="2016125" cy="93503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hu-HU" sz="2000" b="1">
                <a:latin typeface="Arial" charset="0"/>
              </a:rPr>
              <a:t>Méret</a:t>
            </a:r>
          </a:p>
        </p:txBody>
      </p:sp>
      <p:sp>
        <p:nvSpPr>
          <p:cNvPr id="32860" name="Oval 92"/>
          <p:cNvSpPr>
            <a:spLocks noChangeArrowheads="1"/>
          </p:cNvSpPr>
          <p:nvPr/>
        </p:nvSpPr>
        <p:spPr bwMode="auto">
          <a:xfrm>
            <a:off x="540469" y="4221510"/>
            <a:ext cx="2016125" cy="93503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hu-HU" b="1">
                <a:latin typeface="Arial" charset="0"/>
              </a:rPr>
              <a:t>Iparág</a:t>
            </a:r>
          </a:p>
        </p:txBody>
      </p:sp>
      <p:sp>
        <p:nvSpPr>
          <p:cNvPr id="32862" name="Oval 94"/>
          <p:cNvSpPr>
            <a:spLocks noChangeArrowheads="1"/>
          </p:cNvSpPr>
          <p:nvPr/>
        </p:nvSpPr>
        <p:spPr bwMode="auto">
          <a:xfrm>
            <a:off x="6733307" y="4005610"/>
            <a:ext cx="2016125" cy="93503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eaLnBrk="1" hangingPunct="1">
              <a:defRPr/>
            </a:pPr>
            <a:r>
              <a:rPr lang="hu-HU" b="1">
                <a:latin typeface="Arial" charset="0"/>
              </a:rPr>
              <a:t>Stakeholderek</a:t>
            </a:r>
          </a:p>
        </p:txBody>
      </p:sp>
      <p:sp>
        <p:nvSpPr>
          <p:cNvPr id="32863" name="Oval 95"/>
          <p:cNvSpPr>
            <a:spLocks noChangeArrowheads="1"/>
          </p:cNvSpPr>
          <p:nvPr/>
        </p:nvSpPr>
        <p:spPr bwMode="auto">
          <a:xfrm>
            <a:off x="7020644" y="2708623"/>
            <a:ext cx="2016125" cy="93503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hu-HU" b="1">
                <a:latin typeface="Arial" charset="0"/>
              </a:rPr>
              <a:t>Szponzor</a:t>
            </a:r>
          </a:p>
        </p:txBody>
      </p:sp>
      <p:sp>
        <p:nvSpPr>
          <p:cNvPr id="32864" name="Oval 96"/>
          <p:cNvSpPr>
            <a:spLocks noChangeArrowheads="1"/>
          </p:cNvSpPr>
          <p:nvPr/>
        </p:nvSpPr>
        <p:spPr bwMode="auto">
          <a:xfrm>
            <a:off x="4788619" y="4940648"/>
            <a:ext cx="2016125" cy="93503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hu-HU" b="1">
                <a:latin typeface="Arial" charset="0"/>
              </a:rPr>
              <a:t>Módszerek</a:t>
            </a:r>
          </a:p>
        </p:txBody>
      </p:sp>
      <p:sp>
        <p:nvSpPr>
          <p:cNvPr id="32865" name="Oval 97"/>
          <p:cNvSpPr>
            <a:spLocks noChangeArrowheads="1"/>
          </p:cNvSpPr>
          <p:nvPr/>
        </p:nvSpPr>
        <p:spPr bwMode="auto">
          <a:xfrm>
            <a:off x="684932" y="1700560"/>
            <a:ext cx="2016125" cy="93503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hu-HU" sz="2000" b="1">
                <a:latin typeface="Arial" charset="0"/>
              </a:rPr>
              <a:t>Költségek</a:t>
            </a:r>
          </a:p>
        </p:txBody>
      </p:sp>
      <p:sp>
        <p:nvSpPr>
          <p:cNvPr id="32866" name="Oval 98"/>
          <p:cNvSpPr>
            <a:spLocks noChangeArrowheads="1"/>
          </p:cNvSpPr>
          <p:nvPr/>
        </p:nvSpPr>
        <p:spPr bwMode="auto">
          <a:xfrm>
            <a:off x="180107" y="2997548"/>
            <a:ext cx="2016125" cy="93503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hu-HU" b="1">
                <a:latin typeface="Arial" charset="0"/>
              </a:rPr>
              <a:t>A probléma</a:t>
            </a:r>
          </a:p>
        </p:txBody>
      </p:sp>
      <p:sp>
        <p:nvSpPr>
          <p:cNvPr id="32867" name="Oval 99"/>
          <p:cNvSpPr>
            <a:spLocks noChangeArrowheads="1"/>
          </p:cNvSpPr>
          <p:nvPr/>
        </p:nvSpPr>
        <p:spPr bwMode="auto">
          <a:xfrm>
            <a:off x="2556594" y="4940648"/>
            <a:ext cx="2016125" cy="93503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hu-HU" b="1">
                <a:latin typeface="Arial" charset="0"/>
              </a:rPr>
              <a:t>Kommunikáció</a:t>
            </a:r>
          </a:p>
        </p:txBody>
      </p:sp>
      <p:sp>
        <p:nvSpPr>
          <p:cNvPr id="20512" name="Line 100"/>
          <p:cNvSpPr>
            <a:spLocks noChangeShapeType="1"/>
          </p:cNvSpPr>
          <p:nvPr/>
        </p:nvSpPr>
        <p:spPr bwMode="auto">
          <a:xfrm flipH="1" flipV="1">
            <a:off x="2412132" y="2564160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13" name="Line 101"/>
          <p:cNvSpPr>
            <a:spLocks noChangeShapeType="1"/>
          </p:cNvSpPr>
          <p:nvPr/>
        </p:nvSpPr>
        <p:spPr bwMode="auto">
          <a:xfrm flipV="1">
            <a:off x="3996457" y="242128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14" name="Line 102"/>
          <p:cNvSpPr>
            <a:spLocks noChangeShapeType="1"/>
          </p:cNvSpPr>
          <p:nvPr/>
        </p:nvSpPr>
        <p:spPr bwMode="auto">
          <a:xfrm flipV="1">
            <a:off x="5868119" y="2492723"/>
            <a:ext cx="2174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15" name="Line 103"/>
          <p:cNvSpPr>
            <a:spLocks noChangeShapeType="1"/>
          </p:cNvSpPr>
          <p:nvPr/>
        </p:nvSpPr>
        <p:spPr bwMode="auto">
          <a:xfrm flipH="1">
            <a:off x="2556594" y="4005610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16" name="Line 104"/>
          <p:cNvSpPr>
            <a:spLocks noChangeShapeType="1"/>
          </p:cNvSpPr>
          <p:nvPr/>
        </p:nvSpPr>
        <p:spPr bwMode="auto">
          <a:xfrm flipH="1">
            <a:off x="3709119" y="4005610"/>
            <a:ext cx="7143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17" name="Line 105"/>
          <p:cNvSpPr>
            <a:spLocks noChangeShapeType="1"/>
          </p:cNvSpPr>
          <p:nvPr/>
        </p:nvSpPr>
        <p:spPr bwMode="auto">
          <a:xfrm>
            <a:off x="5436319" y="4005610"/>
            <a:ext cx="1444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18" name="Line 106"/>
          <p:cNvSpPr>
            <a:spLocks noChangeShapeType="1"/>
          </p:cNvSpPr>
          <p:nvPr/>
        </p:nvSpPr>
        <p:spPr bwMode="auto">
          <a:xfrm>
            <a:off x="6372944" y="3861148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19" name="Line 108"/>
          <p:cNvSpPr>
            <a:spLocks noChangeShapeType="1"/>
          </p:cNvSpPr>
          <p:nvPr/>
        </p:nvSpPr>
        <p:spPr bwMode="auto">
          <a:xfrm flipV="1">
            <a:off x="6877769" y="3500785"/>
            <a:ext cx="2159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20" name="Line 109"/>
          <p:cNvSpPr>
            <a:spLocks noChangeShapeType="1"/>
          </p:cNvSpPr>
          <p:nvPr/>
        </p:nvSpPr>
        <p:spPr bwMode="auto">
          <a:xfrm flipH="1" flipV="1">
            <a:off x="2269257" y="3500785"/>
            <a:ext cx="14287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7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smtClean="0"/>
              <a:t>Probléma meghatározása</a:t>
            </a:r>
          </a:p>
        </p:txBody>
      </p:sp>
      <p:sp>
        <p:nvSpPr>
          <p:cNvPr id="21507" name="Tartalom helye 2"/>
          <p:cNvSpPr>
            <a:spLocks noGrp="1"/>
          </p:cNvSpPr>
          <p:nvPr>
            <p:ph sz="half" idx="1"/>
          </p:nvPr>
        </p:nvSpPr>
        <p:spPr>
          <a:xfrm>
            <a:off x="250825" y="765175"/>
            <a:ext cx="4105151" cy="5184775"/>
          </a:xfrm>
        </p:spPr>
        <p:txBody>
          <a:bodyPr/>
          <a:lstStyle/>
          <a:p>
            <a:pPr eaLnBrk="1" hangingPunct="1"/>
            <a:r>
              <a:rPr lang="hu-HU" altLang="hu-HU" sz="2400" dirty="0" smtClean="0"/>
              <a:t>Mi a valódi probléma? - Ok vagy okozat</a:t>
            </a:r>
          </a:p>
          <a:p>
            <a:pPr eaLnBrk="1" hangingPunct="1"/>
            <a:r>
              <a:rPr lang="hu-HU" altLang="hu-HU" sz="2400" dirty="0" smtClean="0"/>
              <a:t>A strukturálás ad lehetőséget a feladatok meghatározására  </a:t>
            </a:r>
          </a:p>
          <a:p>
            <a:pPr eaLnBrk="1" hangingPunct="1"/>
            <a:endParaRPr lang="hu-HU" altLang="hu-HU" dirty="0" smtClean="0"/>
          </a:p>
          <a:p>
            <a:pPr eaLnBrk="1" hangingPunct="1"/>
            <a:endParaRPr lang="hu-HU" altLang="hu-HU" dirty="0" smtClean="0"/>
          </a:p>
          <a:p>
            <a:pPr eaLnBrk="1" hangingPunct="1"/>
            <a:endParaRPr lang="hu-HU" altLang="hu-HU" dirty="0" smtClean="0"/>
          </a:p>
        </p:txBody>
      </p:sp>
      <p:sp>
        <p:nvSpPr>
          <p:cNvPr id="21508" name="Dia számának hely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2F852D-06DD-4B9C-8EE7-78027DDD4540}" type="slidenum">
              <a:rPr lang="hu-HU" altLang="hu-H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hu-HU" altLang="hu-HU" sz="1200" smtClean="0">
              <a:solidFill>
                <a:srgbClr val="898989"/>
              </a:solidFill>
            </a:endParaRPr>
          </a:p>
        </p:txBody>
      </p:sp>
      <p:pic>
        <p:nvPicPr>
          <p:cNvPr id="2150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765175"/>
            <a:ext cx="4629086" cy="5400600"/>
          </a:xfrm>
          <a:noFill/>
        </p:spPr>
      </p:pic>
    </p:spTree>
    <p:extLst>
      <p:ext uri="{BB962C8B-B14F-4D97-AF65-F5344CB8AC3E}">
        <p14:creationId xmlns:p14="http://schemas.microsoft.com/office/powerpoint/2010/main" val="284033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smtClean="0"/>
              <a:t>Projekttervezés</a:t>
            </a:r>
          </a:p>
        </p:txBody>
      </p:sp>
      <p:sp>
        <p:nvSpPr>
          <p:cNvPr id="22531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hu-HU" altLang="hu-HU" sz="2400" dirty="0" smtClean="0"/>
              <a:t>Időtartam, határidők mérföldkövek</a:t>
            </a:r>
          </a:p>
          <a:p>
            <a:pPr eaLnBrk="1" hangingPunct="1"/>
            <a:r>
              <a:rPr lang="hu-HU" altLang="hu-HU" sz="2400" dirty="0" smtClean="0"/>
              <a:t>Felelősök</a:t>
            </a:r>
          </a:p>
          <a:p>
            <a:pPr eaLnBrk="1" hangingPunct="1"/>
            <a:r>
              <a:rPr lang="hu-HU" altLang="hu-HU" sz="2400" dirty="0" smtClean="0"/>
              <a:t>Erőforrások</a:t>
            </a:r>
            <a:endParaRPr lang="hu-HU" altLang="hu-HU" sz="2400" dirty="0" smtClean="0"/>
          </a:p>
          <a:p>
            <a:pPr eaLnBrk="1" hangingPunct="1"/>
            <a:r>
              <a:rPr lang="hu-HU" altLang="hu-HU" sz="2400" dirty="0" smtClean="0"/>
              <a:t>Kimenet</a:t>
            </a:r>
          </a:p>
          <a:p>
            <a:pPr eaLnBrk="1" hangingPunct="1"/>
            <a:r>
              <a:rPr lang="hu-HU" altLang="hu-HU" sz="2400" dirty="0" smtClean="0"/>
              <a:t>Kockázat </a:t>
            </a:r>
          </a:p>
          <a:p>
            <a:pPr eaLnBrk="1" hangingPunct="1"/>
            <a:r>
              <a:rPr lang="hu-HU" altLang="hu-HU" sz="2400" dirty="0" smtClean="0"/>
              <a:t>Megtérülés</a:t>
            </a:r>
          </a:p>
          <a:p>
            <a:pPr eaLnBrk="1" hangingPunct="1"/>
            <a:r>
              <a:rPr lang="hu-HU" altLang="hu-HU" sz="2400" dirty="0" smtClean="0"/>
              <a:t>Minőség.</a:t>
            </a:r>
          </a:p>
          <a:p>
            <a:pPr eaLnBrk="1" hangingPunct="1"/>
            <a:r>
              <a:rPr lang="hu-HU" altLang="hu-HU" sz="2400" dirty="0" smtClean="0"/>
              <a:t>Szervezet</a:t>
            </a:r>
          </a:p>
        </p:txBody>
      </p:sp>
      <p:sp>
        <p:nvSpPr>
          <p:cNvPr id="22532" name="Dia számának helye 6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CFF9BE-6B35-4110-A587-3A023A877464}" type="slidenum">
              <a:rPr lang="hu-HU" altLang="hu-H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hu-HU" altLang="hu-HU" sz="1200" smtClean="0">
              <a:solidFill>
                <a:srgbClr val="898989"/>
              </a:solidFill>
            </a:endParaRPr>
          </a:p>
        </p:txBody>
      </p:sp>
      <p:pic>
        <p:nvPicPr>
          <p:cNvPr id="22533" name="Picture 9" descr="DP%20Gantt%20Wint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9752" y="1428749"/>
            <a:ext cx="6706354" cy="4304507"/>
          </a:xfrm>
          <a:noFill/>
        </p:spPr>
      </p:pic>
    </p:spTree>
    <p:extLst>
      <p:ext uri="{BB962C8B-B14F-4D97-AF65-F5344CB8AC3E}">
        <p14:creationId xmlns:p14="http://schemas.microsoft.com/office/powerpoint/2010/main" val="185021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Ajánlat és szerződéskötés</a:t>
            </a:r>
          </a:p>
        </p:txBody>
      </p:sp>
      <p:sp>
        <p:nvSpPr>
          <p:cNvPr id="23555" name="Tartalom hely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400" dirty="0" smtClean="0"/>
              <a:t>Belépőkártya</a:t>
            </a:r>
          </a:p>
          <a:p>
            <a:r>
              <a:rPr lang="hu-HU" altLang="hu-HU" sz="2400" dirty="0" smtClean="0"/>
              <a:t>Ügyfél figyelmének felkeltése </a:t>
            </a:r>
          </a:p>
          <a:p>
            <a:r>
              <a:rPr lang="hu-HU" altLang="hu-HU" sz="2400" dirty="0" smtClean="0"/>
              <a:t>Helyzetleírás</a:t>
            </a:r>
          </a:p>
          <a:p>
            <a:r>
              <a:rPr lang="hu-HU" altLang="hu-HU" sz="2400" dirty="0" smtClean="0"/>
              <a:t>Cél </a:t>
            </a:r>
          </a:p>
          <a:p>
            <a:r>
              <a:rPr lang="hu-HU" altLang="hu-HU" sz="2400" dirty="0" smtClean="0"/>
              <a:t>Közreműködés módja </a:t>
            </a:r>
          </a:p>
          <a:p>
            <a:r>
              <a:rPr lang="hu-HU" altLang="hu-HU" sz="2400" dirty="0" smtClean="0"/>
              <a:t>Projektterv </a:t>
            </a:r>
          </a:p>
          <a:p>
            <a:r>
              <a:rPr lang="hu-HU" altLang="hu-HU" sz="2400" dirty="0" smtClean="0"/>
              <a:t>Referenciák </a:t>
            </a:r>
          </a:p>
        </p:txBody>
      </p:sp>
      <p:sp>
        <p:nvSpPr>
          <p:cNvPr id="23556" name="Dia számának helye 6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DADA7-E317-4AE4-B26E-922C8F50B4C0}" type="slidenum">
              <a:rPr lang="hu-HU" altLang="hu-H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hu-HU" altLang="hu-HU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altLang="hu-HU" smtClean="0"/>
              <a:t>Elem</a:t>
            </a:r>
            <a:r>
              <a:rPr lang="hu-HU" altLang="hu-HU" smtClean="0"/>
              <a:t>zés</a:t>
            </a:r>
          </a:p>
        </p:txBody>
      </p:sp>
      <p:sp>
        <p:nvSpPr>
          <p:cNvPr id="24579" name="Tartalom helye 2"/>
          <p:cNvSpPr>
            <a:spLocks noGrp="1"/>
          </p:cNvSpPr>
          <p:nvPr>
            <p:ph sz="half" idx="1"/>
          </p:nvPr>
        </p:nvSpPr>
        <p:spPr>
          <a:xfrm>
            <a:off x="457200" y="1061244"/>
            <a:ext cx="4038600" cy="2543175"/>
          </a:xfrm>
        </p:spPr>
        <p:txBody>
          <a:bodyPr/>
          <a:lstStyle/>
          <a:p>
            <a:pPr eaLnBrk="1" hangingPunct="1"/>
            <a:r>
              <a:rPr lang="hu-HU" altLang="hu-HU" sz="2400" dirty="0" smtClean="0"/>
              <a:t>Információk gyűjtése</a:t>
            </a:r>
          </a:p>
          <a:p>
            <a:pPr lvl="1" eaLnBrk="1" hangingPunct="1"/>
            <a:r>
              <a:rPr lang="hu-HU" altLang="hu-HU" sz="2400" dirty="0" smtClean="0"/>
              <a:t>miért? </a:t>
            </a:r>
          </a:p>
          <a:p>
            <a:pPr lvl="1" eaLnBrk="1" hangingPunct="1"/>
            <a:r>
              <a:rPr lang="hu-HU" altLang="hu-HU" sz="2400" dirty="0" smtClean="0"/>
              <a:t>honnan? </a:t>
            </a:r>
          </a:p>
          <a:p>
            <a:pPr lvl="1" eaLnBrk="1" hangingPunct="1"/>
            <a:r>
              <a:rPr lang="hu-HU" altLang="hu-HU" sz="2400" dirty="0" smtClean="0"/>
              <a:t>hogyan?</a:t>
            </a:r>
          </a:p>
          <a:p>
            <a:pPr lvl="1" eaLnBrk="1" hangingPunct="1"/>
            <a:r>
              <a:rPr lang="hu-HU" altLang="hu-HU" sz="2400" dirty="0" smtClean="0"/>
              <a:t>környezeti hatások? </a:t>
            </a:r>
          </a:p>
          <a:p>
            <a:pPr lvl="1" eaLnBrk="1" hangingPunct="1"/>
            <a:endParaRPr lang="hu-HU" altLang="hu-HU" dirty="0" smtClean="0"/>
          </a:p>
          <a:p>
            <a:pPr lvl="1" eaLnBrk="1" hangingPunct="1"/>
            <a:endParaRPr lang="hu-HU" altLang="hu-HU" dirty="0" smtClean="0"/>
          </a:p>
          <a:p>
            <a:pPr lvl="1" eaLnBrk="1" hangingPunct="1"/>
            <a:endParaRPr lang="hu-HU" altLang="hu-HU" dirty="0" smtClean="0"/>
          </a:p>
          <a:p>
            <a:pPr lvl="1" eaLnBrk="1" hangingPunct="1"/>
            <a:endParaRPr lang="hu-HU" altLang="hu-HU" dirty="0" smtClean="0"/>
          </a:p>
          <a:p>
            <a:pPr eaLnBrk="1" hangingPunct="1"/>
            <a:endParaRPr lang="hu-HU" altLang="hu-HU" dirty="0" smtClean="0"/>
          </a:p>
        </p:txBody>
      </p:sp>
      <p:sp>
        <p:nvSpPr>
          <p:cNvPr id="24580" name="Tartalom helye 3"/>
          <p:cNvSpPr>
            <a:spLocks noGrp="1"/>
          </p:cNvSpPr>
          <p:nvPr>
            <p:ph sz="half" idx="2"/>
          </p:nvPr>
        </p:nvSpPr>
        <p:spPr>
          <a:xfrm>
            <a:off x="4607202" y="1071976"/>
            <a:ext cx="4038600" cy="2400300"/>
          </a:xfrm>
        </p:spPr>
        <p:txBody>
          <a:bodyPr/>
          <a:lstStyle/>
          <a:p>
            <a:pPr eaLnBrk="1" hangingPunct="1"/>
            <a:r>
              <a:rPr lang="hu-HU" altLang="hu-HU" sz="2400" dirty="0" smtClean="0"/>
              <a:t>Elemzési módszerek</a:t>
            </a:r>
          </a:p>
          <a:p>
            <a:pPr lvl="1" eaLnBrk="1" hangingPunct="1"/>
            <a:r>
              <a:rPr lang="hu-HU" altLang="hu-HU" sz="2400" dirty="0" smtClean="0"/>
              <a:t>statisztikai </a:t>
            </a:r>
          </a:p>
          <a:p>
            <a:pPr lvl="1" eaLnBrk="1" hangingPunct="1"/>
            <a:r>
              <a:rPr lang="hu-HU" altLang="hu-HU" sz="2400" dirty="0" smtClean="0"/>
              <a:t>modellek</a:t>
            </a:r>
          </a:p>
          <a:p>
            <a:pPr lvl="1" eaLnBrk="1" hangingPunct="1"/>
            <a:r>
              <a:rPr lang="hu-HU" altLang="hu-HU" sz="2400" dirty="0" smtClean="0"/>
              <a:t>menedzsment módszerek </a:t>
            </a:r>
          </a:p>
        </p:txBody>
      </p:sp>
      <p:sp>
        <p:nvSpPr>
          <p:cNvPr id="24581" name="Dia számának helye 6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86C755-164E-430A-89FB-D1E71028C6CA}" type="slidenum">
              <a:rPr lang="hu-HU" altLang="hu-H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hu-HU" altLang="hu-HU" sz="1200" smtClean="0">
              <a:solidFill>
                <a:srgbClr val="898989"/>
              </a:solidFill>
            </a:endParaRPr>
          </a:p>
        </p:txBody>
      </p:sp>
      <p:sp>
        <p:nvSpPr>
          <p:cNvPr id="8" name="Tartalom helye 3"/>
          <p:cNvSpPr txBox="1">
            <a:spLocks/>
          </p:cNvSpPr>
          <p:nvPr/>
        </p:nvSpPr>
        <p:spPr bwMode="auto">
          <a:xfrm>
            <a:off x="4619081" y="3824288"/>
            <a:ext cx="40005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hu-HU" sz="2400" dirty="0">
                <a:solidFill>
                  <a:srgbClr val="004299"/>
                </a:solidFill>
                <a:latin typeface="+mn-lt"/>
              </a:rPr>
              <a:t>Típusai:</a:t>
            </a:r>
          </a:p>
          <a:p>
            <a:pPr marL="742950" lvl="1" indent="-285750" eaLnBrk="1" hangingPunct="1">
              <a:spcBef>
                <a:spcPct val="20000"/>
              </a:spcBef>
              <a:buFont typeface="Arial" charset="0"/>
              <a:buChar char="–"/>
              <a:defRPr/>
            </a:pPr>
            <a:r>
              <a:rPr lang="hu-HU" sz="2400" dirty="0">
                <a:solidFill>
                  <a:srgbClr val="004299"/>
                </a:solidFill>
                <a:latin typeface="+mn-lt"/>
              </a:rPr>
              <a:t>Átvilágítás</a:t>
            </a:r>
          </a:p>
          <a:p>
            <a:pPr marL="742950" lvl="1" indent="-285750" eaLnBrk="1" hangingPunct="1">
              <a:spcBef>
                <a:spcPct val="20000"/>
              </a:spcBef>
              <a:buFont typeface="Arial" charset="0"/>
              <a:buChar char="–"/>
              <a:defRPr/>
            </a:pPr>
            <a:r>
              <a:rPr lang="hu-HU" sz="2400" dirty="0">
                <a:solidFill>
                  <a:srgbClr val="004299"/>
                </a:solidFill>
                <a:latin typeface="+mn-lt"/>
              </a:rPr>
              <a:t>Nagyvonalú helyzetelemzés</a:t>
            </a:r>
          </a:p>
          <a:p>
            <a:pPr marL="742950" lvl="1" indent="-285750" eaLnBrk="1" hangingPunct="1">
              <a:spcBef>
                <a:spcPct val="20000"/>
              </a:spcBef>
              <a:buFont typeface="Arial" charset="0"/>
              <a:buChar char="–"/>
              <a:defRPr/>
            </a:pPr>
            <a:r>
              <a:rPr lang="hu-HU" sz="2400" dirty="0">
                <a:solidFill>
                  <a:srgbClr val="004299"/>
                </a:solidFill>
                <a:latin typeface="+mn-lt"/>
              </a:rPr>
              <a:t>Részletes diagnózis</a:t>
            </a:r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84" y="3472276"/>
            <a:ext cx="3744416" cy="289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5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Megoldási javaslatok</a:t>
            </a:r>
          </a:p>
        </p:txBody>
      </p:sp>
      <p:sp>
        <p:nvSpPr>
          <p:cNvPr id="26627" name="Tartalom hely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400" dirty="0" smtClean="0"/>
              <a:t>A szervezeti változások</a:t>
            </a:r>
          </a:p>
          <a:p>
            <a:pPr lvl="1"/>
            <a:r>
              <a:rPr lang="hu-HU" altLang="hu-HU" sz="2400" dirty="0" smtClean="0"/>
              <a:t>iránya </a:t>
            </a:r>
          </a:p>
          <a:p>
            <a:pPr lvl="1"/>
            <a:r>
              <a:rPr lang="hu-HU" altLang="hu-HU" sz="2400" dirty="0" smtClean="0"/>
              <a:t>módja</a:t>
            </a:r>
          </a:p>
          <a:p>
            <a:r>
              <a:rPr lang="hu-HU" altLang="hu-HU" sz="2400" dirty="0" smtClean="0"/>
              <a:t>Konkrét lépések összessége</a:t>
            </a:r>
          </a:p>
        </p:txBody>
      </p:sp>
      <p:sp>
        <p:nvSpPr>
          <p:cNvPr id="26628" name="Dia számának helye 6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6301E8-5503-4AD5-A782-EEAD62825895}" type="slidenum">
              <a:rPr lang="hu-HU" altLang="hu-H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hu-HU" altLang="hu-HU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16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A folyamat meghatározó tényezői </a:t>
            </a:r>
          </a:p>
        </p:txBody>
      </p:sp>
      <p:sp>
        <p:nvSpPr>
          <p:cNvPr id="7171" name="Tartalom hely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400" dirty="0" smtClean="0"/>
              <a:t>Ügyfél </a:t>
            </a:r>
          </a:p>
          <a:p>
            <a:pPr lvl="1"/>
            <a:r>
              <a:rPr lang="hu-HU" altLang="hu-HU" sz="2400" dirty="0" smtClean="0"/>
              <a:t>Mérete </a:t>
            </a:r>
          </a:p>
          <a:p>
            <a:pPr lvl="1"/>
            <a:r>
              <a:rPr lang="hu-HU" altLang="hu-HU" sz="2400" dirty="0" smtClean="0"/>
              <a:t>Iparága </a:t>
            </a:r>
          </a:p>
          <a:p>
            <a:pPr lvl="1"/>
            <a:r>
              <a:rPr lang="hu-HU" altLang="hu-HU" sz="2400" dirty="0" smtClean="0"/>
              <a:t>Elvárásai</a:t>
            </a:r>
          </a:p>
          <a:p>
            <a:r>
              <a:rPr lang="hu-HU" altLang="hu-HU" sz="2400" dirty="0" smtClean="0"/>
              <a:t>Szolgáltatás jellege </a:t>
            </a:r>
          </a:p>
          <a:p>
            <a:r>
              <a:rPr lang="hu-HU" altLang="hu-HU" sz="2400" dirty="0" smtClean="0"/>
              <a:t>Határidő</a:t>
            </a:r>
          </a:p>
          <a:p>
            <a:r>
              <a:rPr lang="hu-HU" altLang="hu-HU" sz="2400" dirty="0" smtClean="0"/>
              <a:t>Vállalási összeg</a:t>
            </a:r>
          </a:p>
          <a:p>
            <a:endParaRPr lang="hu-HU" altLang="hu-HU" dirty="0" smtClean="0"/>
          </a:p>
        </p:txBody>
      </p:sp>
      <p:sp>
        <p:nvSpPr>
          <p:cNvPr id="7172" name="Dia számának helye 6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7E367F-1BBA-4E67-8D87-9193975325B0}" type="slidenum">
              <a:rPr lang="hu-HU" altLang="hu-H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hu-HU" altLang="hu-HU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7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smtClean="0"/>
              <a:t>Prezentáció </a:t>
            </a:r>
          </a:p>
        </p:txBody>
      </p:sp>
      <p:sp>
        <p:nvSpPr>
          <p:cNvPr id="27651" name="Tartalom helye 7"/>
          <p:cNvSpPr>
            <a:spLocks noGrp="1"/>
          </p:cNvSpPr>
          <p:nvPr>
            <p:ph idx="1"/>
          </p:nvPr>
        </p:nvSpPr>
        <p:spPr>
          <a:xfrm>
            <a:off x="395536" y="1214438"/>
            <a:ext cx="5686425" cy="4525963"/>
          </a:xfrm>
        </p:spPr>
        <p:txBody>
          <a:bodyPr/>
          <a:lstStyle/>
          <a:p>
            <a:pPr eaLnBrk="1" hangingPunct="1"/>
            <a:r>
              <a:rPr lang="hu-HU" altLang="hu-HU" sz="2400" dirty="0" smtClean="0"/>
              <a:t>A siker kulcsa:</a:t>
            </a:r>
          </a:p>
          <a:p>
            <a:pPr lvl="1" eaLnBrk="1" hangingPunct="1"/>
            <a:r>
              <a:rPr lang="hu-HU" altLang="hu-HU" sz="2400" dirty="0" smtClean="0"/>
              <a:t>világos, logikus felépítés,</a:t>
            </a:r>
          </a:p>
          <a:p>
            <a:pPr lvl="1" eaLnBrk="1" hangingPunct="1"/>
            <a:r>
              <a:rPr lang="hu-HU" altLang="hu-HU" sz="2400" dirty="0" smtClean="0"/>
              <a:t>tömörség,</a:t>
            </a:r>
          </a:p>
          <a:p>
            <a:pPr lvl="1" eaLnBrk="1" hangingPunct="1"/>
            <a:r>
              <a:rPr lang="hu-HU" altLang="hu-HU" sz="2400" dirty="0" smtClean="0"/>
              <a:t>teljességre törekvés,</a:t>
            </a:r>
          </a:p>
          <a:p>
            <a:pPr lvl="1" eaLnBrk="1" hangingPunct="1"/>
            <a:r>
              <a:rPr lang="hu-HU" altLang="hu-HU" sz="2400" dirty="0" smtClean="0"/>
              <a:t>+ és - elemek feltárása </a:t>
            </a:r>
          </a:p>
          <a:p>
            <a:pPr lvl="1" eaLnBrk="1" hangingPunct="1"/>
            <a:r>
              <a:rPr lang="hu-HU" altLang="hu-HU" sz="2400" dirty="0" smtClean="0"/>
              <a:t>gördülékeny előadás,</a:t>
            </a:r>
          </a:p>
          <a:p>
            <a:pPr lvl="1" eaLnBrk="1" hangingPunct="1"/>
            <a:r>
              <a:rPr lang="hu-HU" altLang="hu-HU" sz="2400" dirty="0" smtClean="0"/>
              <a:t>szemléletesség,</a:t>
            </a:r>
          </a:p>
          <a:p>
            <a:pPr lvl="1" eaLnBrk="1" hangingPunct="1"/>
            <a:r>
              <a:rPr lang="hu-HU" altLang="hu-HU" sz="2400" dirty="0" smtClean="0"/>
              <a:t>a feltett kérdésekre adott frappáns válaszok.</a:t>
            </a:r>
          </a:p>
        </p:txBody>
      </p:sp>
      <p:sp>
        <p:nvSpPr>
          <p:cNvPr id="27652" name="Dia számának helye 6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B9CFFF-42E4-4D28-B33E-1CFF09EDC964}" type="slidenum">
              <a:rPr lang="hu-HU" altLang="hu-H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hu-HU" altLang="hu-HU" sz="1200" smtClean="0">
              <a:solidFill>
                <a:srgbClr val="898989"/>
              </a:solidFill>
            </a:endParaRPr>
          </a:p>
        </p:txBody>
      </p:sp>
      <p:pic>
        <p:nvPicPr>
          <p:cNvPr id="11" name="Kép 10" descr="tabla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566" y="764704"/>
            <a:ext cx="3857625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55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smtClean="0"/>
              <a:t>Végrehajtás? Új projekt? </a:t>
            </a:r>
          </a:p>
        </p:txBody>
      </p:sp>
      <p:sp>
        <p:nvSpPr>
          <p:cNvPr id="28675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hu-HU" altLang="hu-HU" sz="2400" dirty="0" smtClean="0"/>
              <a:t>Egyre gyakrabban</a:t>
            </a:r>
          </a:p>
          <a:p>
            <a:pPr eaLnBrk="1" hangingPunct="1"/>
            <a:r>
              <a:rPr lang="hu-HU" altLang="hu-HU" sz="2400" dirty="0" smtClean="0"/>
              <a:t>Sikerdíj? </a:t>
            </a:r>
          </a:p>
          <a:p>
            <a:pPr eaLnBrk="1" hangingPunct="1"/>
            <a:r>
              <a:rPr lang="hu-HU" altLang="hu-HU" sz="2400" dirty="0" smtClean="0"/>
              <a:t>Függetlenség</a:t>
            </a:r>
          </a:p>
        </p:txBody>
      </p:sp>
      <p:sp>
        <p:nvSpPr>
          <p:cNvPr id="28676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hu-HU" altLang="hu-HU" sz="2400" dirty="0" smtClean="0"/>
              <a:t>Az időközben felmerülő új problémák mentén:</a:t>
            </a:r>
          </a:p>
          <a:p>
            <a:pPr lvl="1" eaLnBrk="1" hangingPunct="1"/>
            <a:r>
              <a:rPr lang="hu-HU" altLang="hu-HU" sz="2400" dirty="0" smtClean="0"/>
              <a:t>Van-e ezen a területen szakmai ismeret?</a:t>
            </a:r>
          </a:p>
          <a:p>
            <a:pPr lvl="1" eaLnBrk="1" hangingPunct="1"/>
            <a:r>
              <a:rPr lang="hu-HU" altLang="hu-HU" sz="2400" dirty="0" smtClean="0"/>
              <a:t>Elégedett  volt-e az ügyfél?</a:t>
            </a:r>
          </a:p>
          <a:p>
            <a:pPr lvl="1" eaLnBrk="1" hangingPunct="1"/>
            <a:r>
              <a:rPr lang="hu-HU" altLang="hu-HU" sz="2400" dirty="0" smtClean="0"/>
              <a:t>Maradt-e pénze?</a:t>
            </a:r>
          </a:p>
        </p:txBody>
      </p:sp>
      <p:sp>
        <p:nvSpPr>
          <p:cNvPr id="28677" name="Dia számának helye 6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653CAC-C546-48C4-8603-787AE979C694}" type="slidenum">
              <a:rPr lang="hu-HU" altLang="hu-H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hu-HU" altLang="hu-HU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71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3</a:t>
            </a:fld>
            <a:endParaRPr lang="hu-HU" alt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" y="-297"/>
            <a:ext cx="9114310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Dia számának hely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662417-2500-4009-9155-E87B810DE721}" type="slidenum">
              <a:rPr lang="hu-HU" altLang="hu-H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hu-HU" altLang="hu-HU" sz="1200" smtClean="0">
              <a:solidFill>
                <a:srgbClr val="898989"/>
              </a:solidFill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066924482"/>
              </p:ext>
            </p:extLst>
          </p:nvPr>
        </p:nvGraphicFramePr>
        <p:xfrm>
          <a:off x="467544" y="1124744"/>
          <a:ext cx="8286808" cy="49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tanácsadás folyamata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0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efelé nyíl 36"/>
          <p:cNvSpPr/>
          <p:nvPr/>
        </p:nvSpPr>
        <p:spPr>
          <a:xfrm>
            <a:off x="3613076" y="1696814"/>
            <a:ext cx="357188" cy="35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38" name="Lefelé nyíl 37"/>
          <p:cNvSpPr/>
          <p:nvPr/>
        </p:nvSpPr>
        <p:spPr>
          <a:xfrm>
            <a:off x="5541889" y="1696814"/>
            <a:ext cx="357187" cy="35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39" name="Lefelé nyíl 38"/>
          <p:cNvSpPr/>
          <p:nvPr/>
        </p:nvSpPr>
        <p:spPr>
          <a:xfrm>
            <a:off x="7542139" y="1696814"/>
            <a:ext cx="357187" cy="35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36" name="Lefelé nyíl 35"/>
          <p:cNvSpPr/>
          <p:nvPr/>
        </p:nvSpPr>
        <p:spPr>
          <a:xfrm>
            <a:off x="1327076" y="1696814"/>
            <a:ext cx="357188" cy="35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9222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smtClean="0"/>
              <a:t>A tanácsadás folyamata</a:t>
            </a:r>
          </a:p>
        </p:txBody>
      </p:sp>
      <p:sp>
        <p:nvSpPr>
          <p:cNvPr id="9223" name="Dia számának hely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92F06A-3A3E-4496-B338-77A0FFE4F6D2}" type="slidenum">
              <a:rPr lang="hu-HU" altLang="hu-H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hu-HU" altLang="hu-HU" sz="1200" smtClean="0">
              <a:solidFill>
                <a:srgbClr val="898989"/>
              </a:solidFill>
            </a:endParaRPr>
          </a:p>
        </p:txBody>
      </p:sp>
      <p:sp>
        <p:nvSpPr>
          <p:cNvPr id="21514" name="AutoShape 4"/>
          <p:cNvSpPr>
            <a:spLocks noChangeArrowheads="1"/>
          </p:cNvSpPr>
          <p:nvPr/>
        </p:nvSpPr>
        <p:spPr bwMode="auto">
          <a:xfrm>
            <a:off x="684139" y="2054002"/>
            <a:ext cx="2233612" cy="1720850"/>
          </a:xfrm>
          <a:prstGeom prst="chevron">
            <a:avLst>
              <a:gd name="adj" fmla="val 24998"/>
            </a:avLst>
          </a:prstGeom>
          <a:gradFill rotWithShape="1">
            <a:gsLst>
              <a:gs pos="0">
                <a:srgbClr val="FFFF66"/>
              </a:gs>
              <a:gs pos="100000">
                <a:srgbClr val="CC33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400" dirty="0">
                <a:latin typeface="Times New Roman" panose="02020603050405020304" pitchFamily="18" charset="0"/>
              </a:rPr>
              <a:t>    </a:t>
            </a:r>
            <a:r>
              <a:rPr lang="hu-HU" altLang="hu-HU" sz="1800" dirty="0">
                <a:latin typeface="Times New Roman" panose="02020603050405020304" pitchFamily="18" charset="0"/>
              </a:rPr>
              <a:t>Probléma                meg - határozás   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>
                <a:latin typeface="Times New Roman" panose="02020603050405020304" pitchFamily="18" charset="0"/>
              </a:rPr>
              <a:t>       és      projekt-tervezés</a:t>
            </a:r>
          </a:p>
        </p:txBody>
      </p:sp>
      <p:sp>
        <p:nvSpPr>
          <p:cNvPr id="21515" name="AutoShape 5"/>
          <p:cNvSpPr>
            <a:spLocks noChangeArrowheads="1"/>
          </p:cNvSpPr>
          <p:nvPr/>
        </p:nvSpPr>
        <p:spPr bwMode="auto">
          <a:xfrm>
            <a:off x="2755826" y="2054002"/>
            <a:ext cx="2232025" cy="1720850"/>
          </a:xfrm>
          <a:prstGeom prst="chevron">
            <a:avLst>
              <a:gd name="adj" fmla="val 24998"/>
            </a:avLst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400">
                <a:latin typeface="Times New Roman" panose="02020603050405020304" pitchFamily="18" charset="0"/>
              </a:rPr>
              <a:t>  </a:t>
            </a:r>
            <a:r>
              <a:rPr lang="hu-HU" altLang="hu-HU" sz="2800">
                <a:latin typeface="Times New Roman" panose="02020603050405020304" pitchFamily="18" charset="0"/>
              </a:rPr>
              <a:t>Elemzés</a:t>
            </a:r>
          </a:p>
        </p:txBody>
      </p:sp>
      <p:sp>
        <p:nvSpPr>
          <p:cNvPr id="21516" name="AutoShape 6"/>
          <p:cNvSpPr>
            <a:spLocks noChangeArrowheads="1"/>
          </p:cNvSpPr>
          <p:nvPr/>
        </p:nvSpPr>
        <p:spPr bwMode="auto">
          <a:xfrm>
            <a:off x="4756076" y="2054002"/>
            <a:ext cx="2232025" cy="1720850"/>
          </a:xfrm>
          <a:prstGeom prst="chevron">
            <a:avLst>
              <a:gd name="adj" fmla="val 24998"/>
            </a:avLst>
          </a:prstGeom>
          <a:gradFill rotWithShape="1">
            <a:gsLst>
              <a:gs pos="0">
                <a:srgbClr val="FFFF66"/>
              </a:gs>
              <a:gs pos="100000">
                <a:srgbClr val="CC33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800">
                <a:latin typeface="Times New Roman" panose="02020603050405020304" pitchFamily="18" charset="0"/>
              </a:rPr>
              <a:t>   Egyeztetés</a:t>
            </a:r>
          </a:p>
        </p:txBody>
      </p:sp>
      <p:sp>
        <p:nvSpPr>
          <p:cNvPr id="21517" name="AutoShape 7"/>
          <p:cNvSpPr>
            <a:spLocks noChangeArrowheads="1"/>
          </p:cNvSpPr>
          <p:nvPr/>
        </p:nvSpPr>
        <p:spPr bwMode="auto">
          <a:xfrm>
            <a:off x="6756326" y="2054002"/>
            <a:ext cx="2232025" cy="1720850"/>
          </a:xfrm>
          <a:prstGeom prst="chevron">
            <a:avLst>
              <a:gd name="adj" fmla="val 24998"/>
            </a:avLst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400">
                <a:latin typeface="Times New Roman" panose="02020603050405020304" pitchFamily="18" charset="0"/>
              </a:rPr>
              <a:t>  </a:t>
            </a:r>
            <a:r>
              <a:rPr lang="hu-HU" altLang="hu-HU" sz="2800">
                <a:latin typeface="Times New Roman" panose="02020603050405020304" pitchFamily="18" charset="0"/>
              </a:rPr>
              <a:t>Előadás</a:t>
            </a:r>
          </a:p>
        </p:txBody>
      </p:sp>
      <p:sp>
        <p:nvSpPr>
          <p:cNvPr id="11" name="Folyamatábra: Másik feldolgozás 10"/>
          <p:cNvSpPr/>
          <p:nvPr/>
        </p:nvSpPr>
        <p:spPr>
          <a:xfrm>
            <a:off x="398388" y="4982939"/>
            <a:ext cx="2143125" cy="571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dirty="0">
                <a:solidFill>
                  <a:srgbClr val="004299"/>
                </a:solidFill>
              </a:rPr>
              <a:t>Kapcsolatfelvétel </a:t>
            </a:r>
          </a:p>
        </p:txBody>
      </p:sp>
      <p:sp>
        <p:nvSpPr>
          <p:cNvPr id="12" name="Folyamatábra: Másik feldolgozás 11"/>
          <p:cNvSpPr/>
          <p:nvPr/>
        </p:nvSpPr>
        <p:spPr>
          <a:xfrm>
            <a:off x="2541514" y="4125689"/>
            <a:ext cx="1928812" cy="571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dirty="0">
                <a:solidFill>
                  <a:srgbClr val="004299"/>
                </a:solidFill>
              </a:rPr>
              <a:t>Ajánlat, szerződés </a:t>
            </a:r>
          </a:p>
        </p:txBody>
      </p:sp>
      <p:cxnSp>
        <p:nvCxnSpPr>
          <p:cNvPr id="14" name="Szögletes összekötő 13"/>
          <p:cNvCxnSpPr>
            <a:stCxn id="11" idx="2"/>
            <a:endCxn id="21514" idx="1"/>
          </p:cNvCxnSpPr>
          <p:nvPr/>
        </p:nvCxnSpPr>
        <p:spPr>
          <a:xfrm rot="5400000" flipH="1">
            <a:off x="-81830" y="4110608"/>
            <a:ext cx="2640012" cy="247650"/>
          </a:xfrm>
          <a:prstGeom prst="bentConnector4">
            <a:avLst>
              <a:gd name="adj1" fmla="val -8659"/>
              <a:gd name="adj2" fmla="val 48021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 rot="16200000" flipV="1">
            <a:off x="2586758" y="3508945"/>
            <a:ext cx="1211262" cy="15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Folyamatábra: Másik feldolgozás 20"/>
          <p:cNvSpPr/>
          <p:nvPr/>
        </p:nvSpPr>
        <p:spPr>
          <a:xfrm>
            <a:off x="4541764" y="4554314"/>
            <a:ext cx="1928812" cy="571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dirty="0">
                <a:solidFill>
                  <a:srgbClr val="004299"/>
                </a:solidFill>
              </a:rPr>
              <a:t>Módszerek</a:t>
            </a:r>
          </a:p>
        </p:txBody>
      </p:sp>
      <p:cxnSp>
        <p:nvCxnSpPr>
          <p:cNvPr id="23" name="Egyenes összekötő nyíllal 22"/>
          <p:cNvCxnSpPr>
            <a:stCxn id="21" idx="0"/>
          </p:cNvCxnSpPr>
          <p:nvPr/>
        </p:nvCxnSpPr>
        <p:spPr>
          <a:xfrm rot="16200000" flipV="1">
            <a:off x="4202039" y="3250977"/>
            <a:ext cx="1357312" cy="1249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AutoShape 6"/>
          <p:cNvSpPr>
            <a:spLocks noChangeArrowheads="1"/>
          </p:cNvSpPr>
          <p:nvPr/>
        </p:nvSpPr>
        <p:spPr bwMode="auto">
          <a:xfrm rot="5400000">
            <a:off x="6830951" y="3836773"/>
            <a:ext cx="1785951" cy="1935171"/>
          </a:xfrm>
          <a:prstGeom prst="chevron">
            <a:avLst>
              <a:gd name="adj" fmla="val 25000"/>
            </a:avLst>
          </a:prstGeom>
          <a:gradFill rotWithShape="1">
            <a:gsLst>
              <a:gs pos="0">
                <a:srgbClr val="FFFF66"/>
              </a:gs>
              <a:gs pos="100000">
                <a:srgbClr val="CC33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ctr">
            <a:normAutofit/>
          </a:bodyPr>
          <a:lstStyle/>
          <a:p>
            <a:pPr algn="ctr">
              <a:defRPr/>
            </a:pPr>
            <a:r>
              <a:rPr lang="hu-HU" sz="2400" dirty="0">
                <a:latin typeface="Times New Roman" pitchFamily="18" charset="0"/>
              </a:rPr>
              <a:t>Végrehajtás?</a:t>
            </a:r>
          </a:p>
        </p:txBody>
      </p:sp>
      <p:sp>
        <p:nvSpPr>
          <p:cNvPr id="34" name="Folyamatábra: Feldolgozás 33"/>
          <p:cNvSpPr/>
          <p:nvPr/>
        </p:nvSpPr>
        <p:spPr>
          <a:xfrm>
            <a:off x="755576" y="1196752"/>
            <a:ext cx="7929563" cy="50006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sz="2800" b="1" dirty="0">
                <a:solidFill>
                  <a:srgbClr val="004299"/>
                </a:solidFill>
              </a:rPr>
              <a:t>Folyamatos kommunikáció</a:t>
            </a:r>
          </a:p>
        </p:txBody>
      </p:sp>
      <p:sp>
        <p:nvSpPr>
          <p:cNvPr id="25" name="Folyamatábra: Másik feldolgozás 24"/>
          <p:cNvSpPr/>
          <p:nvPr/>
        </p:nvSpPr>
        <p:spPr>
          <a:xfrm>
            <a:off x="1041326" y="4268564"/>
            <a:ext cx="1357313" cy="571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dirty="0">
                <a:solidFill>
                  <a:srgbClr val="004299"/>
                </a:solidFill>
              </a:rPr>
              <a:t>Invenció</a:t>
            </a:r>
          </a:p>
        </p:txBody>
      </p:sp>
      <p:cxnSp>
        <p:nvCxnSpPr>
          <p:cNvPr id="27" name="Egyenes összekötő nyíllal 26"/>
          <p:cNvCxnSpPr>
            <a:stCxn id="25" idx="0"/>
            <a:endCxn id="21514" idx="3"/>
          </p:cNvCxnSpPr>
          <p:nvPr/>
        </p:nvCxnSpPr>
        <p:spPr>
          <a:xfrm rot="5400000" flipH="1" flipV="1">
            <a:off x="1641401" y="2992215"/>
            <a:ext cx="1354137" cy="1198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42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hu-HU" dirty="0" smtClean="0"/>
              <a:t>A tanácsadás folyamata – tréningek esetében </a:t>
            </a:r>
            <a:endParaRPr lang="hu-HU" dirty="0"/>
          </a:p>
        </p:txBody>
      </p:sp>
      <p:sp>
        <p:nvSpPr>
          <p:cNvPr id="10243" name="Dia számának hely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06D2EC-BD94-4A28-B6C1-B982070FB7E6}" type="slidenum">
              <a:rPr lang="hu-HU" altLang="hu-H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hu-HU" altLang="hu-HU" sz="1200" smtClean="0">
              <a:solidFill>
                <a:srgbClr val="898989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1564208" y="1844824"/>
            <a:ext cx="2233613" cy="1720850"/>
          </a:xfrm>
          <a:prstGeom prst="chevron">
            <a:avLst>
              <a:gd name="adj" fmla="val 24998"/>
            </a:avLst>
          </a:prstGeom>
          <a:gradFill rotWithShape="1">
            <a:gsLst>
              <a:gs pos="0">
                <a:srgbClr val="FFFF66"/>
              </a:gs>
              <a:gs pos="100000">
                <a:srgbClr val="CC33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400">
                <a:latin typeface="Times New Roman" panose="02020603050405020304" pitchFamily="18" charset="0"/>
              </a:rPr>
              <a:t>   Egyértel-mű igény</a:t>
            </a:r>
            <a:endParaRPr lang="hu-HU" altLang="hu-HU" sz="1800">
              <a:latin typeface="Times New Roman" panose="02020603050405020304" pitchFamily="18" charset="0"/>
            </a:endParaRP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3635896" y="1844824"/>
            <a:ext cx="2232025" cy="1720850"/>
          </a:xfrm>
          <a:prstGeom prst="chevron">
            <a:avLst>
              <a:gd name="adj" fmla="val 24998"/>
            </a:avLst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800">
                <a:latin typeface="Times New Roman" panose="02020603050405020304" pitchFamily="18" charset="0"/>
              </a:rPr>
              <a:t>Tréning 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5636146" y="1844824"/>
            <a:ext cx="2232025" cy="1720850"/>
          </a:xfrm>
          <a:prstGeom prst="chevron">
            <a:avLst>
              <a:gd name="adj" fmla="val 24998"/>
            </a:avLst>
          </a:prstGeom>
          <a:gradFill rotWithShape="1">
            <a:gsLst>
              <a:gs pos="0">
                <a:srgbClr val="FFFF66"/>
              </a:gs>
              <a:gs pos="100000">
                <a:srgbClr val="CC33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800">
                <a:latin typeface="Times New Roman" panose="02020603050405020304" pitchFamily="18" charset="0"/>
              </a:rPr>
              <a:t>   Utókövetés</a:t>
            </a:r>
          </a:p>
        </p:txBody>
      </p:sp>
      <p:sp>
        <p:nvSpPr>
          <p:cNvPr id="13" name="Folyamatábra: Másik feldolgozás 12"/>
          <p:cNvSpPr/>
          <p:nvPr/>
        </p:nvSpPr>
        <p:spPr>
          <a:xfrm>
            <a:off x="1081608" y="4776936"/>
            <a:ext cx="4786313" cy="571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dirty="0">
                <a:solidFill>
                  <a:srgbClr val="004299"/>
                </a:solidFill>
              </a:rPr>
              <a:t>Kapcsolatfelvétel, ajánlat  </a:t>
            </a:r>
          </a:p>
        </p:txBody>
      </p:sp>
      <p:cxnSp>
        <p:nvCxnSpPr>
          <p:cNvPr id="14" name="Szögletes összekötő 13"/>
          <p:cNvCxnSpPr>
            <a:stCxn id="13" idx="2"/>
            <a:endCxn id="10244" idx="1"/>
          </p:cNvCxnSpPr>
          <p:nvPr/>
        </p:nvCxnSpPr>
        <p:spPr>
          <a:xfrm rot="5400000" flipH="1">
            <a:off x="1412602" y="3287068"/>
            <a:ext cx="2643187" cy="1479550"/>
          </a:xfrm>
          <a:prstGeom prst="bentConnector4">
            <a:avLst>
              <a:gd name="adj1" fmla="val -8649"/>
              <a:gd name="adj2" fmla="val 177104"/>
            </a:avLst>
          </a:prstGeom>
          <a:ln>
            <a:headEnd type="triangl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82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hu-HU" dirty="0" smtClean="0"/>
              <a:t>A tanácsadás folyamata – tréningek esetében </a:t>
            </a:r>
            <a:endParaRPr lang="hu-HU" dirty="0"/>
          </a:p>
        </p:txBody>
      </p:sp>
      <p:sp>
        <p:nvSpPr>
          <p:cNvPr id="11267" name="Dia számának hely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C6EEED-B349-4B38-A81B-E9CF6A8C31E5}" type="slidenum">
              <a:rPr lang="hu-HU" altLang="hu-H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hu-HU" altLang="hu-HU" sz="1200" smtClean="0">
              <a:solidFill>
                <a:srgbClr val="898989"/>
              </a:solidFill>
            </a:endParaRP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612131" y="2053431"/>
            <a:ext cx="2233612" cy="1720850"/>
          </a:xfrm>
          <a:prstGeom prst="chevron">
            <a:avLst>
              <a:gd name="adj" fmla="val 24998"/>
            </a:avLst>
          </a:prstGeom>
          <a:gradFill rotWithShape="1">
            <a:gsLst>
              <a:gs pos="0">
                <a:srgbClr val="FFFF66"/>
              </a:gs>
              <a:gs pos="100000">
                <a:srgbClr val="CC33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400">
                <a:latin typeface="Times New Roman" panose="02020603050405020304" pitchFamily="18" charset="0"/>
              </a:rPr>
              <a:t>Kérdőív</a:t>
            </a:r>
            <a:endParaRPr lang="hu-HU" altLang="hu-HU" sz="1800">
              <a:latin typeface="Times New Roman" panose="02020603050405020304" pitchFamily="18" charset="0"/>
            </a:endParaRP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2540943" y="2053431"/>
            <a:ext cx="2232025" cy="1720850"/>
          </a:xfrm>
          <a:prstGeom prst="chevron">
            <a:avLst>
              <a:gd name="adj" fmla="val 24998"/>
            </a:avLst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000">
                <a:latin typeface="Times New Roman" panose="02020603050405020304" pitchFamily="18" charset="0"/>
              </a:rPr>
              <a:t>Feldolgozás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000">
                <a:latin typeface="Times New Roman" panose="02020603050405020304" pitchFamily="18" charset="0"/>
              </a:rPr>
              <a:t>helyzetelemzés 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4469756" y="2053431"/>
            <a:ext cx="2232025" cy="1720850"/>
          </a:xfrm>
          <a:prstGeom prst="chevron">
            <a:avLst>
              <a:gd name="adj" fmla="val 24998"/>
            </a:avLst>
          </a:prstGeom>
          <a:gradFill rotWithShape="1">
            <a:gsLst>
              <a:gs pos="0">
                <a:srgbClr val="FFFF66"/>
              </a:gs>
              <a:gs pos="100000">
                <a:srgbClr val="CC33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800">
                <a:latin typeface="Times New Roman" panose="02020603050405020304" pitchFamily="18" charset="0"/>
              </a:rPr>
              <a:t>Design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800">
                <a:latin typeface="Times New Roman" panose="02020603050405020304" pitchFamily="18" charset="0"/>
              </a:rPr>
              <a:t>meeting</a:t>
            </a:r>
          </a:p>
        </p:txBody>
      </p:sp>
      <p:sp>
        <p:nvSpPr>
          <p:cNvPr id="10" name="Folyamatábra: Másik feldolgozás 9"/>
          <p:cNvSpPr/>
          <p:nvPr/>
        </p:nvSpPr>
        <p:spPr>
          <a:xfrm>
            <a:off x="612131" y="5053806"/>
            <a:ext cx="2786062" cy="571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dirty="0">
                <a:solidFill>
                  <a:srgbClr val="004299"/>
                </a:solidFill>
              </a:rPr>
              <a:t>Kapcsolatfelvétel, ajánlat  </a:t>
            </a:r>
          </a:p>
        </p:txBody>
      </p:sp>
      <p:cxnSp>
        <p:nvCxnSpPr>
          <p:cNvPr id="11" name="Szögletes összekötő 13"/>
          <p:cNvCxnSpPr>
            <a:stCxn id="10" idx="2"/>
            <a:endCxn id="11268" idx="1"/>
          </p:cNvCxnSpPr>
          <p:nvPr/>
        </p:nvCxnSpPr>
        <p:spPr>
          <a:xfrm rot="5400000" flipH="1">
            <a:off x="167631" y="3788568"/>
            <a:ext cx="2711450" cy="962025"/>
          </a:xfrm>
          <a:prstGeom prst="bentConnector4">
            <a:avLst>
              <a:gd name="adj1" fmla="val -8431"/>
              <a:gd name="adj2" fmla="val 168419"/>
            </a:avLst>
          </a:prstGeom>
          <a:ln>
            <a:headEnd type="triangl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73" name="AutoShape 5"/>
          <p:cNvSpPr>
            <a:spLocks noChangeArrowheads="1"/>
          </p:cNvSpPr>
          <p:nvPr/>
        </p:nvSpPr>
        <p:spPr bwMode="auto">
          <a:xfrm>
            <a:off x="6398568" y="2053431"/>
            <a:ext cx="2232025" cy="1720850"/>
          </a:xfrm>
          <a:prstGeom prst="chevron">
            <a:avLst>
              <a:gd name="adj" fmla="val 24998"/>
            </a:avLst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800">
                <a:latin typeface="Times New Roman" panose="02020603050405020304" pitchFamily="18" charset="0"/>
              </a:rPr>
              <a:t>Tréning 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 rot="5400000">
            <a:off x="6428745" y="4023524"/>
            <a:ext cx="2232025" cy="2006602"/>
          </a:xfrm>
          <a:prstGeom prst="chevron">
            <a:avLst>
              <a:gd name="adj" fmla="val 24998"/>
            </a:avLst>
          </a:prstGeom>
          <a:gradFill rotWithShape="1">
            <a:gsLst>
              <a:gs pos="0">
                <a:srgbClr val="FFFF66"/>
              </a:gs>
              <a:gs pos="100000">
                <a:srgbClr val="CC3300"/>
              </a:gs>
            </a:gsLst>
            <a:lin ang="54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lang="hu-HU" sz="2800" dirty="0">
                <a:latin typeface="Times New Roman" pitchFamily="18" charset="0"/>
              </a:rPr>
              <a:t>   Utókövetés</a:t>
            </a:r>
          </a:p>
        </p:txBody>
      </p:sp>
      <p:sp>
        <p:nvSpPr>
          <p:cNvPr id="19" name="Lefelé nyíl 18"/>
          <p:cNvSpPr/>
          <p:nvPr/>
        </p:nvSpPr>
        <p:spPr>
          <a:xfrm>
            <a:off x="3541068" y="1624806"/>
            <a:ext cx="357188" cy="35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20" name="Lefelé nyíl 19"/>
          <p:cNvSpPr/>
          <p:nvPr/>
        </p:nvSpPr>
        <p:spPr>
          <a:xfrm>
            <a:off x="5469881" y="1624806"/>
            <a:ext cx="357187" cy="35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21" name="Lefelé nyíl 20"/>
          <p:cNvSpPr/>
          <p:nvPr/>
        </p:nvSpPr>
        <p:spPr>
          <a:xfrm>
            <a:off x="7470131" y="1624806"/>
            <a:ext cx="357187" cy="35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22" name="Lefelé nyíl 21"/>
          <p:cNvSpPr/>
          <p:nvPr/>
        </p:nvSpPr>
        <p:spPr>
          <a:xfrm>
            <a:off x="1255068" y="1624806"/>
            <a:ext cx="357188" cy="35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23" name="Folyamatábra: Feldolgozás 22"/>
          <p:cNvSpPr/>
          <p:nvPr/>
        </p:nvSpPr>
        <p:spPr>
          <a:xfrm>
            <a:off x="683568" y="1124744"/>
            <a:ext cx="7929563" cy="50006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sz="2800" b="1" dirty="0">
                <a:solidFill>
                  <a:srgbClr val="004299"/>
                </a:solidFill>
              </a:rPr>
              <a:t>Folyamatos kommunikáció</a:t>
            </a:r>
          </a:p>
        </p:txBody>
      </p:sp>
    </p:spTree>
    <p:extLst>
      <p:ext uri="{BB962C8B-B14F-4D97-AF65-F5344CB8AC3E}">
        <p14:creationId xmlns:p14="http://schemas.microsoft.com/office/powerpoint/2010/main" val="21219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ím 28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hu-HU" sz="2700" dirty="0" smtClean="0"/>
              <a:t>A tanácsadás folyamata: a projektfolyamat lépései</a:t>
            </a:r>
            <a:endParaRPr lang="hu-HU" sz="2700" dirty="0"/>
          </a:p>
        </p:txBody>
      </p:sp>
      <p:sp>
        <p:nvSpPr>
          <p:cNvPr id="13315" name="Dia számának hely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798935-76C1-4081-8418-C971B17ED4EA}" type="slidenum">
              <a:rPr lang="hu-HU" altLang="hu-H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hu-HU" altLang="hu-HU" sz="1200" smtClean="0">
              <a:solidFill>
                <a:srgbClr val="898989"/>
              </a:solidFill>
            </a:endParaRPr>
          </a:p>
        </p:txBody>
      </p:sp>
      <p:grpSp>
        <p:nvGrpSpPr>
          <p:cNvPr id="13316" name="Group 5"/>
          <p:cNvGrpSpPr>
            <a:grpSpLocks/>
          </p:cNvGrpSpPr>
          <p:nvPr/>
        </p:nvGrpSpPr>
        <p:grpSpPr bwMode="auto">
          <a:xfrm>
            <a:off x="4063678" y="3604543"/>
            <a:ext cx="34925" cy="2371725"/>
            <a:chOff x="2118" y="2086"/>
            <a:chExt cx="22" cy="1494"/>
          </a:xfrm>
        </p:grpSpPr>
        <p:sp>
          <p:nvSpPr>
            <p:cNvPr id="13582" name="Rectangle 6"/>
            <p:cNvSpPr>
              <a:spLocks noChangeArrowheads="1"/>
            </p:cNvSpPr>
            <p:nvPr/>
          </p:nvSpPr>
          <p:spPr bwMode="auto">
            <a:xfrm>
              <a:off x="2118" y="2086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83" name="Rectangle 7"/>
            <p:cNvSpPr>
              <a:spLocks noChangeArrowheads="1"/>
            </p:cNvSpPr>
            <p:nvPr/>
          </p:nvSpPr>
          <p:spPr bwMode="auto">
            <a:xfrm>
              <a:off x="2118" y="2230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84" name="Rectangle 8"/>
            <p:cNvSpPr>
              <a:spLocks noChangeArrowheads="1"/>
            </p:cNvSpPr>
            <p:nvPr/>
          </p:nvSpPr>
          <p:spPr bwMode="auto">
            <a:xfrm>
              <a:off x="2118" y="2374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85" name="Rectangle 9"/>
            <p:cNvSpPr>
              <a:spLocks noChangeArrowheads="1"/>
            </p:cNvSpPr>
            <p:nvPr/>
          </p:nvSpPr>
          <p:spPr bwMode="auto">
            <a:xfrm>
              <a:off x="2118" y="2518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86" name="Rectangle 10"/>
            <p:cNvSpPr>
              <a:spLocks noChangeArrowheads="1"/>
            </p:cNvSpPr>
            <p:nvPr/>
          </p:nvSpPr>
          <p:spPr bwMode="auto">
            <a:xfrm>
              <a:off x="2118" y="2662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87" name="Freeform 11"/>
            <p:cNvSpPr>
              <a:spLocks/>
            </p:cNvSpPr>
            <p:nvPr/>
          </p:nvSpPr>
          <p:spPr bwMode="auto">
            <a:xfrm>
              <a:off x="2118" y="2806"/>
              <a:ext cx="22" cy="82"/>
            </a:xfrm>
            <a:custGeom>
              <a:avLst/>
              <a:gdLst>
                <a:gd name="T0" fmla="*/ 21 w 22"/>
                <a:gd name="T1" fmla="*/ 0 h 82"/>
                <a:gd name="T2" fmla="*/ 0 w 22"/>
                <a:gd name="T3" fmla="*/ 0 h 82"/>
                <a:gd name="T4" fmla="*/ 1 w 22"/>
                <a:gd name="T5" fmla="*/ 82 h 82"/>
                <a:gd name="T6" fmla="*/ 22 w 22"/>
                <a:gd name="T7" fmla="*/ 82 h 82"/>
                <a:gd name="T8" fmla="*/ 21 w 2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82"/>
                <a:gd name="T17" fmla="*/ 22 w 2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82">
                  <a:moveTo>
                    <a:pt x="21" y="0"/>
                  </a:moveTo>
                  <a:lnTo>
                    <a:pt x="0" y="0"/>
                  </a:lnTo>
                  <a:lnTo>
                    <a:pt x="1" y="82"/>
                  </a:lnTo>
                  <a:lnTo>
                    <a:pt x="22" y="8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588" name="Rectangle 12"/>
            <p:cNvSpPr>
              <a:spLocks noChangeArrowheads="1"/>
            </p:cNvSpPr>
            <p:nvPr/>
          </p:nvSpPr>
          <p:spPr bwMode="auto">
            <a:xfrm>
              <a:off x="2119" y="2950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89" name="Rectangle 13"/>
            <p:cNvSpPr>
              <a:spLocks noChangeArrowheads="1"/>
            </p:cNvSpPr>
            <p:nvPr/>
          </p:nvSpPr>
          <p:spPr bwMode="auto">
            <a:xfrm>
              <a:off x="2119" y="3094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90" name="Rectangle 14"/>
            <p:cNvSpPr>
              <a:spLocks noChangeArrowheads="1"/>
            </p:cNvSpPr>
            <p:nvPr/>
          </p:nvSpPr>
          <p:spPr bwMode="auto">
            <a:xfrm>
              <a:off x="2119" y="3238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91" name="Rectangle 15"/>
            <p:cNvSpPr>
              <a:spLocks noChangeArrowheads="1"/>
            </p:cNvSpPr>
            <p:nvPr/>
          </p:nvSpPr>
          <p:spPr bwMode="auto">
            <a:xfrm>
              <a:off x="2119" y="3382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92" name="Rectangle 16"/>
            <p:cNvSpPr>
              <a:spLocks noChangeArrowheads="1"/>
            </p:cNvSpPr>
            <p:nvPr/>
          </p:nvSpPr>
          <p:spPr bwMode="auto">
            <a:xfrm>
              <a:off x="2119" y="3525"/>
              <a:ext cx="21" cy="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3317" name="Group 17"/>
          <p:cNvGrpSpPr>
            <a:grpSpLocks/>
          </p:cNvGrpSpPr>
          <p:nvPr/>
        </p:nvGrpSpPr>
        <p:grpSpPr bwMode="auto">
          <a:xfrm>
            <a:off x="7262491" y="3604543"/>
            <a:ext cx="34925" cy="2371725"/>
            <a:chOff x="4133" y="2086"/>
            <a:chExt cx="22" cy="1494"/>
          </a:xfrm>
        </p:grpSpPr>
        <p:sp>
          <p:nvSpPr>
            <p:cNvPr id="13571" name="Rectangle 18"/>
            <p:cNvSpPr>
              <a:spLocks noChangeArrowheads="1"/>
            </p:cNvSpPr>
            <p:nvPr/>
          </p:nvSpPr>
          <p:spPr bwMode="auto">
            <a:xfrm>
              <a:off x="4133" y="2086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72" name="Rectangle 19"/>
            <p:cNvSpPr>
              <a:spLocks noChangeArrowheads="1"/>
            </p:cNvSpPr>
            <p:nvPr/>
          </p:nvSpPr>
          <p:spPr bwMode="auto">
            <a:xfrm>
              <a:off x="4133" y="2230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73" name="Rectangle 20"/>
            <p:cNvSpPr>
              <a:spLocks noChangeArrowheads="1"/>
            </p:cNvSpPr>
            <p:nvPr/>
          </p:nvSpPr>
          <p:spPr bwMode="auto">
            <a:xfrm>
              <a:off x="4133" y="2374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74" name="Rectangle 21"/>
            <p:cNvSpPr>
              <a:spLocks noChangeArrowheads="1"/>
            </p:cNvSpPr>
            <p:nvPr/>
          </p:nvSpPr>
          <p:spPr bwMode="auto">
            <a:xfrm>
              <a:off x="4133" y="2518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75" name="Rectangle 22"/>
            <p:cNvSpPr>
              <a:spLocks noChangeArrowheads="1"/>
            </p:cNvSpPr>
            <p:nvPr/>
          </p:nvSpPr>
          <p:spPr bwMode="auto">
            <a:xfrm>
              <a:off x="4133" y="2662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76" name="Freeform 23"/>
            <p:cNvSpPr>
              <a:spLocks/>
            </p:cNvSpPr>
            <p:nvPr/>
          </p:nvSpPr>
          <p:spPr bwMode="auto">
            <a:xfrm>
              <a:off x="4133" y="2806"/>
              <a:ext cx="22" cy="82"/>
            </a:xfrm>
            <a:custGeom>
              <a:avLst/>
              <a:gdLst>
                <a:gd name="T0" fmla="*/ 21 w 22"/>
                <a:gd name="T1" fmla="*/ 0 h 82"/>
                <a:gd name="T2" fmla="*/ 0 w 22"/>
                <a:gd name="T3" fmla="*/ 0 h 82"/>
                <a:gd name="T4" fmla="*/ 1 w 22"/>
                <a:gd name="T5" fmla="*/ 82 h 82"/>
                <a:gd name="T6" fmla="*/ 22 w 22"/>
                <a:gd name="T7" fmla="*/ 82 h 82"/>
                <a:gd name="T8" fmla="*/ 21 w 2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82"/>
                <a:gd name="T17" fmla="*/ 22 w 2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82">
                  <a:moveTo>
                    <a:pt x="21" y="0"/>
                  </a:moveTo>
                  <a:lnTo>
                    <a:pt x="0" y="0"/>
                  </a:lnTo>
                  <a:lnTo>
                    <a:pt x="1" y="82"/>
                  </a:lnTo>
                  <a:lnTo>
                    <a:pt x="22" y="8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577" name="Rectangle 24"/>
            <p:cNvSpPr>
              <a:spLocks noChangeArrowheads="1"/>
            </p:cNvSpPr>
            <p:nvPr/>
          </p:nvSpPr>
          <p:spPr bwMode="auto">
            <a:xfrm>
              <a:off x="4134" y="2950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78" name="Rectangle 25"/>
            <p:cNvSpPr>
              <a:spLocks noChangeArrowheads="1"/>
            </p:cNvSpPr>
            <p:nvPr/>
          </p:nvSpPr>
          <p:spPr bwMode="auto">
            <a:xfrm>
              <a:off x="4134" y="3094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79" name="Rectangle 26"/>
            <p:cNvSpPr>
              <a:spLocks noChangeArrowheads="1"/>
            </p:cNvSpPr>
            <p:nvPr/>
          </p:nvSpPr>
          <p:spPr bwMode="auto">
            <a:xfrm>
              <a:off x="4134" y="3238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80" name="Rectangle 27"/>
            <p:cNvSpPr>
              <a:spLocks noChangeArrowheads="1"/>
            </p:cNvSpPr>
            <p:nvPr/>
          </p:nvSpPr>
          <p:spPr bwMode="auto">
            <a:xfrm>
              <a:off x="4134" y="3382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81" name="Rectangle 28"/>
            <p:cNvSpPr>
              <a:spLocks noChangeArrowheads="1"/>
            </p:cNvSpPr>
            <p:nvPr/>
          </p:nvSpPr>
          <p:spPr bwMode="auto">
            <a:xfrm>
              <a:off x="4134" y="3525"/>
              <a:ext cx="21" cy="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3318" name="Group 29"/>
          <p:cNvGrpSpPr>
            <a:grpSpLocks/>
          </p:cNvGrpSpPr>
          <p:nvPr/>
        </p:nvGrpSpPr>
        <p:grpSpPr bwMode="auto">
          <a:xfrm>
            <a:off x="4063678" y="3604543"/>
            <a:ext cx="34925" cy="2371725"/>
            <a:chOff x="2118" y="2086"/>
            <a:chExt cx="22" cy="1494"/>
          </a:xfrm>
        </p:grpSpPr>
        <p:sp>
          <p:nvSpPr>
            <p:cNvPr id="13560" name="Rectangle 30"/>
            <p:cNvSpPr>
              <a:spLocks noChangeArrowheads="1"/>
            </p:cNvSpPr>
            <p:nvPr/>
          </p:nvSpPr>
          <p:spPr bwMode="auto">
            <a:xfrm>
              <a:off x="2118" y="2086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61" name="Rectangle 31"/>
            <p:cNvSpPr>
              <a:spLocks noChangeArrowheads="1"/>
            </p:cNvSpPr>
            <p:nvPr/>
          </p:nvSpPr>
          <p:spPr bwMode="auto">
            <a:xfrm>
              <a:off x="2118" y="2230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62" name="Rectangle 32"/>
            <p:cNvSpPr>
              <a:spLocks noChangeArrowheads="1"/>
            </p:cNvSpPr>
            <p:nvPr/>
          </p:nvSpPr>
          <p:spPr bwMode="auto">
            <a:xfrm>
              <a:off x="2118" y="2374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63" name="Rectangle 33"/>
            <p:cNvSpPr>
              <a:spLocks noChangeArrowheads="1"/>
            </p:cNvSpPr>
            <p:nvPr/>
          </p:nvSpPr>
          <p:spPr bwMode="auto">
            <a:xfrm>
              <a:off x="2118" y="2518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64" name="Rectangle 34"/>
            <p:cNvSpPr>
              <a:spLocks noChangeArrowheads="1"/>
            </p:cNvSpPr>
            <p:nvPr/>
          </p:nvSpPr>
          <p:spPr bwMode="auto">
            <a:xfrm>
              <a:off x="2118" y="2662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65" name="Freeform 35"/>
            <p:cNvSpPr>
              <a:spLocks/>
            </p:cNvSpPr>
            <p:nvPr/>
          </p:nvSpPr>
          <p:spPr bwMode="auto">
            <a:xfrm>
              <a:off x="2118" y="2806"/>
              <a:ext cx="22" cy="82"/>
            </a:xfrm>
            <a:custGeom>
              <a:avLst/>
              <a:gdLst>
                <a:gd name="T0" fmla="*/ 21 w 22"/>
                <a:gd name="T1" fmla="*/ 0 h 82"/>
                <a:gd name="T2" fmla="*/ 0 w 22"/>
                <a:gd name="T3" fmla="*/ 0 h 82"/>
                <a:gd name="T4" fmla="*/ 1 w 22"/>
                <a:gd name="T5" fmla="*/ 82 h 82"/>
                <a:gd name="T6" fmla="*/ 22 w 22"/>
                <a:gd name="T7" fmla="*/ 82 h 82"/>
                <a:gd name="T8" fmla="*/ 21 w 2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82"/>
                <a:gd name="T17" fmla="*/ 22 w 2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82">
                  <a:moveTo>
                    <a:pt x="21" y="0"/>
                  </a:moveTo>
                  <a:lnTo>
                    <a:pt x="0" y="0"/>
                  </a:lnTo>
                  <a:lnTo>
                    <a:pt x="1" y="82"/>
                  </a:lnTo>
                  <a:lnTo>
                    <a:pt x="22" y="8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566" name="Rectangle 36"/>
            <p:cNvSpPr>
              <a:spLocks noChangeArrowheads="1"/>
            </p:cNvSpPr>
            <p:nvPr/>
          </p:nvSpPr>
          <p:spPr bwMode="auto">
            <a:xfrm>
              <a:off x="2119" y="2950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67" name="Rectangle 37"/>
            <p:cNvSpPr>
              <a:spLocks noChangeArrowheads="1"/>
            </p:cNvSpPr>
            <p:nvPr/>
          </p:nvSpPr>
          <p:spPr bwMode="auto">
            <a:xfrm>
              <a:off x="2119" y="3094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68" name="Rectangle 38"/>
            <p:cNvSpPr>
              <a:spLocks noChangeArrowheads="1"/>
            </p:cNvSpPr>
            <p:nvPr/>
          </p:nvSpPr>
          <p:spPr bwMode="auto">
            <a:xfrm>
              <a:off x="2119" y="3238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69" name="Rectangle 39"/>
            <p:cNvSpPr>
              <a:spLocks noChangeArrowheads="1"/>
            </p:cNvSpPr>
            <p:nvPr/>
          </p:nvSpPr>
          <p:spPr bwMode="auto">
            <a:xfrm>
              <a:off x="2119" y="3382"/>
              <a:ext cx="21" cy="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70" name="Rectangle 40"/>
            <p:cNvSpPr>
              <a:spLocks noChangeArrowheads="1"/>
            </p:cNvSpPr>
            <p:nvPr/>
          </p:nvSpPr>
          <p:spPr bwMode="auto">
            <a:xfrm>
              <a:off x="2119" y="3525"/>
              <a:ext cx="21" cy="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3319" name="Group 41"/>
          <p:cNvGrpSpPr>
            <a:grpSpLocks/>
          </p:cNvGrpSpPr>
          <p:nvPr/>
        </p:nvGrpSpPr>
        <p:grpSpPr bwMode="auto">
          <a:xfrm>
            <a:off x="7262491" y="3604543"/>
            <a:ext cx="34925" cy="2371725"/>
            <a:chOff x="4133" y="2086"/>
            <a:chExt cx="22" cy="1494"/>
          </a:xfrm>
        </p:grpSpPr>
        <p:sp>
          <p:nvSpPr>
            <p:cNvPr id="13549" name="Rectangle 42"/>
            <p:cNvSpPr>
              <a:spLocks noChangeArrowheads="1"/>
            </p:cNvSpPr>
            <p:nvPr/>
          </p:nvSpPr>
          <p:spPr bwMode="auto">
            <a:xfrm>
              <a:off x="4133" y="2086"/>
              <a:ext cx="21" cy="82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50" name="Rectangle 43"/>
            <p:cNvSpPr>
              <a:spLocks noChangeArrowheads="1"/>
            </p:cNvSpPr>
            <p:nvPr/>
          </p:nvSpPr>
          <p:spPr bwMode="auto">
            <a:xfrm>
              <a:off x="4133" y="2230"/>
              <a:ext cx="21" cy="82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51" name="Rectangle 44"/>
            <p:cNvSpPr>
              <a:spLocks noChangeArrowheads="1"/>
            </p:cNvSpPr>
            <p:nvPr/>
          </p:nvSpPr>
          <p:spPr bwMode="auto">
            <a:xfrm>
              <a:off x="4133" y="2374"/>
              <a:ext cx="21" cy="82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52" name="Rectangle 45"/>
            <p:cNvSpPr>
              <a:spLocks noChangeArrowheads="1"/>
            </p:cNvSpPr>
            <p:nvPr/>
          </p:nvSpPr>
          <p:spPr bwMode="auto">
            <a:xfrm>
              <a:off x="4133" y="2518"/>
              <a:ext cx="21" cy="82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53" name="Rectangle 46"/>
            <p:cNvSpPr>
              <a:spLocks noChangeArrowheads="1"/>
            </p:cNvSpPr>
            <p:nvPr/>
          </p:nvSpPr>
          <p:spPr bwMode="auto">
            <a:xfrm>
              <a:off x="4133" y="2662"/>
              <a:ext cx="21" cy="82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54" name="Freeform 47"/>
            <p:cNvSpPr>
              <a:spLocks/>
            </p:cNvSpPr>
            <p:nvPr/>
          </p:nvSpPr>
          <p:spPr bwMode="auto">
            <a:xfrm>
              <a:off x="4133" y="2806"/>
              <a:ext cx="22" cy="82"/>
            </a:xfrm>
            <a:custGeom>
              <a:avLst/>
              <a:gdLst>
                <a:gd name="T0" fmla="*/ 21 w 22"/>
                <a:gd name="T1" fmla="*/ 0 h 82"/>
                <a:gd name="T2" fmla="*/ 0 w 22"/>
                <a:gd name="T3" fmla="*/ 0 h 82"/>
                <a:gd name="T4" fmla="*/ 1 w 22"/>
                <a:gd name="T5" fmla="*/ 82 h 82"/>
                <a:gd name="T6" fmla="*/ 22 w 22"/>
                <a:gd name="T7" fmla="*/ 82 h 82"/>
                <a:gd name="T8" fmla="*/ 21 w 2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82"/>
                <a:gd name="T17" fmla="*/ 22 w 2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82">
                  <a:moveTo>
                    <a:pt x="21" y="0"/>
                  </a:moveTo>
                  <a:lnTo>
                    <a:pt x="0" y="0"/>
                  </a:lnTo>
                  <a:lnTo>
                    <a:pt x="1" y="82"/>
                  </a:lnTo>
                  <a:lnTo>
                    <a:pt x="22" y="8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55" name="Rectangle 48"/>
            <p:cNvSpPr>
              <a:spLocks noChangeArrowheads="1"/>
            </p:cNvSpPr>
            <p:nvPr/>
          </p:nvSpPr>
          <p:spPr bwMode="auto">
            <a:xfrm>
              <a:off x="4134" y="2950"/>
              <a:ext cx="21" cy="82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56" name="Rectangle 49"/>
            <p:cNvSpPr>
              <a:spLocks noChangeArrowheads="1"/>
            </p:cNvSpPr>
            <p:nvPr/>
          </p:nvSpPr>
          <p:spPr bwMode="auto">
            <a:xfrm>
              <a:off x="4134" y="3094"/>
              <a:ext cx="21" cy="82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57" name="Rectangle 50"/>
            <p:cNvSpPr>
              <a:spLocks noChangeArrowheads="1"/>
            </p:cNvSpPr>
            <p:nvPr/>
          </p:nvSpPr>
          <p:spPr bwMode="auto">
            <a:xfrm>
              <a:off x="4134" y="3238"/>
              <a:ext cx="21" cy="82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58" name="Rectangle 51"/>
            <p:cNvSpPr>
              <a:spLocks noChangeArrowheads="1"/>
            </p:cNvSpPr>
            <p:nvPr/>
          </p:nvSpPr>
          <p:spPr bwMode="auto">
            <a:xfrm>
              <a:off x="4134" y="3382"/>
              <a:ext cx="21" cy="82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559" name="Rectangle 52"/>
            <p:cNvSpPr>
              <a:spLocks noChangeArrowheads="1"/>
            </p:cNvSpPr>
            <p:nvPr/>
          </p:nvSpPr>
          <p:spPr bwMode="auto">
            <a:xfrm>
              <a:off x="4134" y="3525"/>
              <a:ext cx="21" cy="55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3320" name="Group 53"/>
          <p:cNvGrpSpPr>
            <a:grpSpLocks/>
          </p:cNvGrpSpPr>
          <p:nvPr/>
        </p:nvGrpSpPr>
        <p:grpSpPr bwMode="auto">
          <a:xfrm>
            <a:off x="323528" y="1340768"/>
            <a:ext cx="8305800" cy="3294062"/>
            <a:chOff x="0" y="660"/>
            <a:chExt cx="5232" cy="2075"/>
          </a:xfrm>
        </p:grpSpPr>
        <p:sp>
          <p:nvSpPr>
            <p:cNvPr id="13324" name="Freeform 54"/>
            <p:cNvSpPr>
              <a:spLocks/>
            </p:cNvSpPr>
            <p:nvPr/>
          </p:nvSpPr>
          <p:spPr bwMode="auto">
            <a:xfrm>
              <a:off x="3350" y="1577"/>
              <a:ext cx="1080" cy="1157"/>
            </a:xfrm>
            <a:custGeom>
              <a:avLst/>
              <a:gdLst>
                <a:gd name="T0" fmla="*/ 152 w 1080"/>
                <a:gd name="T1" fmla="*/ 861 h 1157"/>
                <a:gd name="T2" fmla="*/ 5 w 1080"/>
                <a:gd name="T3" fmla="*/ 1029 h 1157"/>
                <a:gd name="T4" fmla="*/ 0 w 1080"/>
                <a:gd name="T5" fmla="*/ 1029 h 1157"/>
                <a:gd name="T6" fmla="*/ 110 w 1080"/>
                <a:gd name="T7" fmla="*/ 1157 h 1157"/>
                <a:gd name="T8" fmla="*/ 167 w 1080"/>
                <a:gd name="T9" fmla="*/ 1151 h 1157"/>
                <a:gd name="T10" fmla="*/ 224 w 1080"/>
                <a:gd name="T11" fmla="*/ 1143 h 1157"/>
                <a:gd name="T12" fmla="*/ 282 w 1080"/>
                <a:gd name="T13" fmla="*/ 1130 h 1157"/>
                <a:gd name="T14" fmla="*/ 337 w 1080"/>
                <a:gd name="T15" fmla="*/ 1117 h 1157"/>
                <a:gd name="T16" fmla="*/ 392 w 1080"/>
                <a:gd name="T17" fmla="*/ 1098 h 1157"/>
                <a:gd name="T18" fmla="*/ 446 w 1080"/>
                <a:gd name="T19" fmla="*/ 1077 h 1157"/>
                <a:gd name="T20" fmla="*/ 499 w 1080"/>
                <a:gd name="T21" fmla="*/ 1053 h 1157"/>
                <a:gd name="T22" fmla="*/ 550 w 1080"/>
                <a:gd name="T23" fmla="*/ 1026 h 1157"/>
                <a:gd name="T24" fmla="*/ 599 w 1080"/>
                <a:gd name="T25" fmla="*/ 997 h 1157"/>
                <a:gd name="T26" fmla="*/ 647 w 1080"/>
                <a:gd name="T27" fmla="*/ 964 h 1157"/>
                <a:gd name="T28" fmla="*/ 693 w 1080"/>
                <a:gd name="T29" fmla="*/ 929 h 1157"/>
                <a:gd name="T30" fmla="*/ 737 w 1080"/>
                <a:gd name="T31" fmla="*/ 893 h 1157"/>
                <a:gd name="T32" fmla="*/ 780 w 1080"/>
                <a:gd name="T33" fmla="*/ 852 h 1157"/>
                <a:gd name="T34" fmla="*/ 818 w 1080"/>
                <a:gd name="T35" fmla="*/ 809 h 1157"/>
                <a:gd name="T36" fmla="*/ 856 w 1080"/>
                <a:gd name="T37" fmla="*/ 766 h 1157"/>
                <a:gd name="T38" fmla="*/ 890 w 1080"/>
                <a:gd name="T39" fmla="*/ 719 h 1157"/>
                <a:gd name="T40" fmla="*/ 922 w 1080"/>
                <a:gd name="T41" fmla="*/ 671 h 1157"/>
                <a:gd name="T42" fmla="*/ 952 w 1080"/>
                <a:gd name="T43" fmla="*/ 620 h 1157"/>
                <a:gd name="T44" fmla="*/ 978 w 1080"/>
                <a:gd name="T45" fmla="*/ 570 h 1157"/>
                <a:gd name="T46" fmla="*/ 1001 w 1080"/>
                <a:gd name="T47" fmla="*/ 516 h 1157"/>
                <a:gd name="T48" fmla="*/ 1023 w 1080"/>
                <a:gd name="T49" fmla="*/ 462 h 1157"/>
                <a:gd name="T50" fmla="*/ 1040 w 1080"/>
                <a:gd name="T51" fmla="*/ 407 h 1157"/>
                <a:gd name="T52" fmla="*/ 1054 w 1080"/>
                <a:gd name="T53" fmla="*/ 351 h 1157"/>
                <a:gd name="T54" fmla="*/ 1065 w 1080"/>
                <a:gd name="T55" fmla="*/ 294 h 1157"/>
                <a:gd name="T56" fmla="*/ 1073 w 1080"/>
                <a:gd name="T57" fmla="*/ 236 h 1157"/>
                <a:gd name="T58" fmla="*/ 1078 w 1080"/>
                <a:gd name="T59" fmla="*/ 179 h 1157"/>
                <a:gd name="T60" fmla="*/ 1080 w 1080"/>
                <a:gd name="T61" fmla="*/ 121 h 1157"/>
                <a:gd name="T62" fmla="*/ 1079 w 1080"/>
                <a:gd name="T63" fmla="*/ 81 h 1157"/>
                <a:gd name="T64" fmla="*/ 1077 w 1080"/>
                <a:gd name="T65" fmla="*/ 40 h 1157"/>
                <a:gd name="T66" fmla="*/ 1073 w 1080"/>
                <a:gd name="T67" fmla="*/ 0 h 1157"/>
                <a:gd name="T68" fmla="*/ 949 w 1080"/>
                <a:gd name="T69" fmla="*/ 151 h 1157"/>
                <a:gd name="T70" fmla="*/ 786 w 1080"/>
                <a:gd name="T71" fmla="*/ 52 h 1157"/>
                <a:gd name="T72" fmla="*/ 790 w 1080"/>
                <a:gd name="T73" fmla="*/ 86 h 1157"/>
                <a:gd name="T74" fmla="*/ 790 w 1080"/>
                <a:gd name="T75" fmla="*/ 121 h 1157"/>
                <a:gd name="T76" fmla="*/ 789 w 1080"/>
                <a:gd name="T77" fmla="*/ 170 h 1157"/>
                <a:gd name="T78" fmla="*/ 784 w 1080"/>
                <a:gd name="T79" fmla="*/ 218 h 1157"/>
                <a:gd name="T80" fmla="*/ 776 w 1080"/>
                <a:gd name="T81" fmla="*/ 266 h 1157"/>
                <a:gd name="T82" fmla="*/ 765 w 1080"/>
                <a:gd name="T83" fmla="*/ 313 h 1157"/>
                <a:gd name="T84" fmla="*/ 751 w 1080"/>
                <a:gd name="T85" fmla="*/ 358 h 1157"/>
                <a:gd name="T86" fmla="*/ 734 w 1080"/>
                <a:gd name="T87" fmla="*/ 404 h 1157"/>
                <a:gd name="T88" fmla="*/ 714 w 1080"/>
                <a:gd name="T89" fmla="*/ 448 h 1157"/>
                <a:gd name="T90" fmla="*/ 693 w 1080"/>
                <a:gd name="T91" fmla="*/ 491 h 1157"/>
                <a:gd name="T92" fmla="*/ 667 w 1080"/>
                <a:gd name="T93" fmla="*/ 532 h 1157"/>
                <a:gd name="T94" fmla="*/ 639 w 1080"/>
                <a:gd name="T95" fmla="*/ 572 h 1157"/>
                <a:gd name="T96" fmla="*/ 608 w 1080"/>
                <a:gd name="T97" fmla="*/ 610 h 1157"/>
                <a:gd name="T98" fmla="*/ 576 w 1080"/>
                <a:gd name="T99" fmla="*/ 645 h 1157"/>
                <a:gd name="T100" fmla="*/ 541 w 1080"/>
                <a:gd name="T101" fmla="*/ 678 h 1157"/>
                <a:gd name="T102" fmla="*/ 504 w 1080"/>
                <a:gd name="T103" fmla="*/ 709 h 1157"/>
                <a:gd name="T104" fmla="*/ 465 w 1080"/>
                <a:gd name="T105" fmla="*/ 739 h 1157"/>
                <a:gd name="T106" fmla="*/ 424 w 1080"/>
                <a:gd name="T107" fmla="*/ 764 h 1157"/>
                <a:gd name="T108" fmla="*/ 382 w 1080"/>
                <a:gd name="T109" fmla="*/ 787 h 1157"/>
                <a:gd name="T110" fmla="*/ 339 w 1080"/>
                <a:gd name="T111" fmla="*/ 807 h 1157"/>
                <a:gd name="T112" fmla="*/ 294 w 1080"/>
                <a:gd name="T113" fmla="*/ 825 h 1157"/>
                <a:gd name="T114" fmla="*/ 247 w 1080"/>
                <a:gd name="T115" fmla="*/ 840 h 1157"/>
                <a:gd name="T116" fmla="*/ 200 w 1080"/>
                <a:gd name="T117" fmla="*/ 852 h 1157"/>
                <a:gd name="T118" fmla="*/ 152 w 1080"/>
                <a:gd name="T119" fmla="*/ 861 h 115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80"/>
                <a:gd name="T181" fmla="*/ 0 h 1157"/>
                <a:gd name="T182" fmla="*/ 1080 w 1080"/>
                <a:gd name="T183" fmla="*/ 1157 h 115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80" h="1157">
                  <a:moveTo>
                    <a:pt x="152" y="861"/>
                  </a:moveTo>
                  <a:lnTo>
                    <a:pt x="5" y="1029"/>
                  </a:lnTo>
                  <a:lnTo>
                    <a:pt x="0" y="1029"/>
                  </a:lnTo>
                  <a:lnTo>
                    <a:pt x="110" y="1157"/>
                  </a:lnTo>
                  <a:lnTo>
                    <a:pt x="167" y="1151"/>
                  </a:lnTo>
                  <a:lnTo>
                    <a:pt x="224" y="1143"/>
                  </a:lnTo>
                  <a:lnTo>
                    <a:pt x="282" y="1130"/>
                  </a:lnTo>
                  <a:lnTo>
                    <a:pt x="337" y="1117"/>
                  </a:lnTo>
                  <a:lnTo>
                    <a:pt x="392" y="1098"/>
                  </a:lnTo>
                  <a:lnTo>
                    <a:pt x="446" y="1077"/>
                  </a:lnTo>
                  <a:lnTo>
                    <a:pt x="499" y="1053"/>
                  </a:lnTo>
                  <a:lnTo>
                    <a:pt x="550" y="1026"/>
                  </a:lnTo>
                  <a:lnTo>
                    <a:pt x="599" y="997"/>
                  </a:lnTo>
                  <a:lnTo>
                    <a:pt x="647" y="964"/>
                  </a:lnTo>
                  <a:lnTo>
                    <a:pt x="693" y="929"/>
                  </a:lnTo>
                  <a:lnTo>
                    <a:pt x="737" y="893"/>
                  </a:lnTo>
                  <a:lnTo>
                    <a:pt x="780" y="852"/>
                  </a:lnTo>
                  <a:lnTo>
                    <a:pt x="818" y="809"/>
                  </a:lnTo>
                  <a:lnTo>
                    <a:pt x="856" y="766"/>
                  </a:lnTo>
                  <a:lnTo>
                    <a:pt x="890" y="719"/>
                  </a:lnTo>
                  <a:lnTo>
                    <a:pt x="922" y="671"/>
                  </a:lnTo>
                  <a:lnTo>
                    <a:pt x="952" y="620"/>
                  </a:lnTo>
                  <a:lnTo>
                    <a:pt x="978" y="570"/>
                  </a:lnTo>
                  <a:lnTo>
                    <a:pt x="1001" y="516"/>
                  </a:lnTo>
                  <a:lnTo>
                    <a:pt x="1023" y="462"/>
                  </a:lnTo>
                  <a:lnTo>
                    <a:pt x="1040" y="407"/>
                  </a:lnTo>
                  <a:lnTo>
                    <a:pt x="1054" y="351"/>
                  </a:lnTo>
                  <a:lnTo>
                    <a:pt x="1065" y="294"/>
                  </a:lnTo>
                  <a:lnTo>
                    <a:pt x="1073" y="236"/>
                  </a:lnTo>
                  <a:lnTo>
                    <a:pt x="1078" y="179"/>
                  </a:lnTo>
                  <a:lnTo>
                    <a:pt x="1080" y="121"/>
                  </a:lnTo>
                  <a:lnTo>
                    <a:pt x="1079" y="81"/>
                  </a:lnTo>
                  <a:lnTo>
                    <a:pt x="1077" y="40"/>
                  </a:lnTo>
                  <a:lnTo>
                    <a:pt x="1073" y="0"/>
                  </a:lnTo>
                  <a:lnTo>
                    <a:pt x="949" y="151"/>
                  </a:lnTo>
                  <a:lnTo>
                    <a:pt x="786" y="52"/>
                  </a:lnTo>
                  <a:lnTo>
                    <a:pt x="790" y="86"/>
                  </a:lnTo>
                  <a:lnTo>
                    <a:pt x="790" y="121"/>
                  </a:lnTo>
                  <a:lnTo>
                    <a:pt x="789" y="170"/>
                  </a:lnTo>
                  <a:lnTo>
                    <a:pt x="784" y="218"/>
                  </a:lnTo>
                  <a:lnTo>
                    <a:pt x="776" y="266"/>
                  </a:lnTo>
                  <a:lnTo>
                    <a:pt x="765" y="313"/>
                  </a:lnTo>
                  <a:lnTo>
                    <a:pt x="751" y="358"/>
                  </a:lnTo>
                  <a:lnTo>
                    <a:pt x="734" y="404"/>
                  </a:lnTo>
                  <a:lnTo>
                    <a:pt x="714" y="448"/>
                  </a:lnTo>
                  <a:lnTo>
                    <a:pt x="693" y="491"/>
                  </a:lnTo>
                  <a:lnTo>
                    <a:pt x="667" y="532"/>
                  </a:lnTo>
                  <a:lnTo>
                    <a:pt x="639" y="572"/>
                  </a:lnTo>
                  <a:lnTo>
                    <a:pt x="608" y="610"/>
                  </a:lnTo>
                  <a:lnTo>
                    <a:pt x="576" y="645"/>
                  </a:lnTo>
                  <a:lnTo>
                    <a:pt x="541" y="678"/>
                  </a:lnTo>
                  <a:lnTo>
                    <a:pt x="504" y="709"/>
                  </a:lnTo>
                  <a:lnTo>
                    <a:pt x="465" y="739"/>
                  </a:lnTo>
                  <a:lnTo>
                    <a:pt x="424" y="764"/>
                  </a:lnTo>
                  <a:lnTo>
                    <a:pt x="382" y="787"/>
                  </a:lnTo>
                  <a:lnTo>
                    <a:pt x="339" y="807"/>
                  </a:lnTo>
                  <a:lnTo>
                    <a:pt x="294" y="825"/>
                  </a:lnTo>
                  <a:lnTo>
                    <a:pt x="247" y="840"/>
                  </a:lnTo>
                  <a:lnTo>
                    <a:pt x="200" y="852"/>
                  </a:lnTo>
                  <a:lnTo>
                    <a:pt x="152" y="861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325" name="Freeform 55"/>
            <p:cNvSpPr>
              <a:spLocks/>
            </p:cNvSpPr>
            <p:nvPr/>
          </p:nvSpPr>
          <p:spPr bwMode="auto">
            <a:xfrm>
              <a:off x="3360" y="660"/>
              <a:ext cx="1041" cy="951"/>
            </a:xfrm>
            <a:custGeom>
              <a:avLst/>
              <a:gdLst>
                <a:gd name="T0" fmla="*/ 755 w 1041"/>
                <a:gd name="T1" fmla="*/ 846 h 951"/>
                <a:gd name="T2" fmla="*/ 917 w 1041"/>
                <a:gd name="T3" fmla="*/ 946 h 951"/>
                <a:gd name="T4" fmla="*/ 918 w 1041"/>
                <a:gd name="T5" fmla="*/ 951 h 951"/>
                <a:gd name="T6" fmla="*/ 1041 w 1041"/>
                <a:gd name="T7" fmla="*/ 799 h 951"/>
                <a:gd name="T8" fmla="*/ 1027 w 1041"/>
                <a:gd name="T9" fmla="*/ 741 h 951"/>
                <a:gd name="T10" fmla="*/ 1008 w 1041"/>
                <a:gd name="T11" fmla="*/ 686 h 951"/>
                <a:gd name="T12" fmla="*/ 986 w 1041"/>
                <a:gd name="T13" fmla="*/ 631 h 951"/>
                <a:gd name="T14" fmla="*/ 962 w 1041"/>
                <a:gd name="T15" fmla="*/ 577 h 951"/>
                <a:gd name="T16" fmla="*/ 934 w 1041"/>
                <a:gd name="T17" fmla="*/ 525 h 951"/>
                <a:gd name="T18" fmla="*/ 903 w 1041"/>
                <a:gd name="T19" fmla="*/ 474 h 951"/>
                <a:gd name="T20" fmla="*/ 870 w 1041"/>
                <a:gd name="T21" fmla="*/ 425 h 951"/>
                <a:gd name="T22" fmla="*/ 835 w 1041"/>
                <a:gd name="T23" fmla="*/ 379 h 951"/>
                <a:gd name="T24" fmla="*/ 795 w 1041"/>
                <a:gd name="T25" fmla="*/ 334 h 951"/>
                <a:gd name="T26" fmla="*/ 754 w 1041"/>
                <a:gd name="T27" fmla="*/ 292 h 951"/>
                <a:gd name="T28" fmla="*/ 710 w 1041"/>
                <a:gd name="T29" fmla="*/ 252 h 951"/>
                <a:gd name="T30" fmla="*/ 665 w 1041"/>
                <a:gd name="T31" fmla="*/ 215 h 951"/>
                <a:gd name="T32" fmla="*/ 617 w 1041"/>
                <a:gd name="T33" fmla="*/ 180 h 951"/>
                <a:gd name="T34" fmla="*/ 567 w 1041"/>
                <a:gd name="T35" fmla="*/ 149 h 951"/>
                <a:gd name="T36" fmla="*/ 516 w 1041"/>
                <a:gd name="T37" fmla="*/ 119 h 951"/>
                <a:gd name="T38" fmla="*/ 463 w 1041"/>
                <a:gd name="T39" fmla="*/ 94 h 951"/>
                <a:gd name="T40" fmla="*/ 409 w 1041"/>
                <a:gd name="T41" fmla="*/ 70 h 951"/>
                <a:gd name="T42" fmla="*/ 354 w 1041"/>
                <a:gd name="T43" fmla="*/ 51 h 951"/>
                <a:gd name="T44" fmla="*/ 297 w 1041"/>
                <a:gd name="T45" fmla="*/ 34 h 951"/>
                <a:gd name="T46" fmla="*/ 240 w 1041"/>
                <a:gd name="T47" fmla="*/ 21 h 951"/>
                <a:gd name="T48" fmla="*/ 181 w 1041"/>
                <a:gd name="T49" fmla="*/ 11 h 951"/>
                <a:gd name="T50" fmla="*/ 123 w 1041"/>
                <a:gd name="T51" fmla="*/ 4 h 951"/>
                <a:gd name="T52" fmla="*/ 65 w 1041"/>
                <a:gd name="T53" fmla="*/ 0 h 951"/>
                <a:gd name="T54" fmla="*/ 4 w 1041"/>
                <a:gd name="T55" fmla="*/ 0 h 951"/>
                <a:gd name="T56" fmla="*/ 129 w 1041"/>
                <a:gd name="T57" fmla="*/ 145 h 951"/>
                <a:gd name="T58" fmla="*/ 0 w 1041"/>
                <a:gd name="T59" fmla="*/ 292 h 951"/>
                <a:gd name="T60" fmla="*/ 48 w 1041"/>
                <a:gd name="T61" fmla="*/ 291 h 951"/>
                <a:gd name="T62" fmla="*/ 96 w 1041"/>
                <a:gd name="T63" fmla="*/ 293 h 951"/>
                <a:gd name="T64" fmla="*/ 144 w 1041"/>
                <a:gd name="T65" fmla="*/ 299 h 951"/>
                <a:gd name="T66" fmla="*/ 192 w 1041"/>
                <a:gd name="T67" fmla="*/ 308 h 951"/>
                <a:gd name="T68" fmla="*/ 238 w 1041"/>
                <a:gd name="T69" fmla="*/ 319 h 951"/>
                <a:gd name="T70" fmla="*/ 283 w 1041"/>
                <a:gd name="T71" fmla="*/ 333 h 951"/>
                <a:gd name="T72" fmla="*/ 329 w 1041"/>
                <a:gd name="T73" fmla="*/ 351 h 951"/>
                <a:gd name="T74" fmla="*/ 372 w 1041"/>
                <a:gd name="T75" fmla="*/ 372 h 951"/>
                <a:gd name="T76" fmla="*/ 415 w 1041"/>
                <a:gd name="T77" fmla="*/ 395 h 951"/>
                <a:gd name="T78" fmla="*/ 455 w 1041"/>
                <a:gd name="T79" fmla="*/ 421 h 951"/>
                <a:gd name="T80" fmla="*/ 494 w 1041"/>
                <a:gd name="T81" fmla="*/ 449 h 951"/>
                <a:gd name="T82" fmla="*/ 531 w 1041"/>
                <a:gd name="T83" fmla="*/ 480 h 951"/>
                <a:gd name="T84" fmla="*/ 566 w 1041"/>
                <a:gd name="T85" fmla="*/ 513 h 951"/>
                <a:gd name="T86" fmla="*/ 598 w 1041"/>
                <a:gd name="T87" fmla="*/ 550 h 951"/>
                <a:gd name="T88" fmla="*/ 629 w 1041"/>
                <a:gd name="T89" fmla="*/ 588 h 951"/>
                <a:gd name="T90" fmla="*/ 657 w 1041"/>
                <a:gd name="T91" fmla="*/ 626 h 951"/>
                <a:gd name="T92" fmla="*/ 683 w 1041"/>
                <a:gd name="T93" fmla="*/ 668 h 951"/>
                <a:gd name="T94" fmla="*/ 704 w 1041"/>
                <a:gd name="T95" fmla="*/ 710 h 951"/>
                <a:gd name="T96" fmla="*/ 724 w 1041"/>
                <a:gd name="T97" fmla="*/ 754 h 951"/>
                <a:gd name="T98" fmla="*/ 741 w 1041"/>
                <a:gd name="T99" fmla="*/ 800 h 951"/>
                <a:gd name="T100" fmla="*/ 755 w 1041"/>
                <a:gd name="T101" fmla="*/ 846 h 95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41"/>
                <a:gd name="T154" fmla="*/ 0 h 951"/>
                <a:gd name="T155" fmla="*/ 1041 w 1041"/>
                <a:gd name="T156" fmla="*/ 951 h 95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41" h="951">
                  <a:moveTo>
                    <a:pt x="755" y="846"/>
                  </a:moveTo>
                  <a:lnTo>
                    <a:pt x="917" y="946"/>
                  </a:lnTo>
                  <a:lnTo>
                    <a:pt x="918" y="951"/>
                  </a:lnTo>
                  <a:lnTo>
                    <a:pt x="1041" y="799"/>
                  </a:lnTo>
                  <a:lnTo>
                    <a:pt x="1027" y="741"/>
                  </a:lnTo>
                  <a:lnTo>
                    <a:pt x="1008" y="686"/>
                  </a:lnTo>
                  <a:lnTo>
                    <a:pt x="986" y="631"/>
                  </a:lnTo>
                  <a:lnTo>
                    <a:pt x="962" y="577"/>
                  </a:lnTo>
                  <a:lnTo>
                    <a:pt x="934" y="525"/>
                  </a:lnTo>
                  <a:lnTo>
                    <a:pt x="903" y="474"/>
                  </a:lnTo>
                  <a:lnTo>
                    <a:pt x="870" y="425"/>
                  </a:lnTo>
                  <a:lnTo>
                    <a:pt x="835" y="379"/>
                  </a:lnTo>
                  <a:lnTo>
                    <a:pt x="795" y="334"/>
                  </a:lnTo>
                  <a:lnTo>
                    <a:pt x="754" y="292"/>
                  </a:lnTo>
                  <a:lnTo>
                    <a:pt x="710" y="252"/>
                  </a:lnTo>
                  <a:lnTo>
                    <a:pt x="665" y="215"/>
                  </a:lnTo>
                  <a:lnTo>
                    <a:pt x="617" y="180"/>
                  </a:lnTo>
                  <a:lnTo>
                    <a:pt x="567" y="149"/>
                  </a:lnTo>
                  <a:lnTo>
                    <a:pt x="516" y="119"/>
                  </a:lnTo>
                  <a:lnTo>
                    <a:pt x="463" y="94"/>
                  </a:lnTo>
                  <a:lnTo>
                    <a:pt x="409" y="70"/>
                  </a:lnTo>
                  <a:lnTo>
                    <a:pt x="354" y="51"/>
                  </a:lnTo>
                  <a:lnTo>
                    <a:pt x="297" y="34"/>
                  </a:lnTo>
                  <a:lnTo>
                    <a:pt x="240" y="21"/>
                  </a:lnTo>
                  <a:lnTo>
                    <a:pt x="181" y="11"/>
                  </a:lnTo>
                  <a:lnTo>
                    <a:pt x="123" y="4"/>
                  </a:lnTo>
                  <a:lnTo>
                    <a:pt x="65" y="0"/>
                  </a:lnTo>
                  <a:lnTo>
                    <a:pt x="4" y="0"/>
                  </a:lnTo>
                  <a:lnTo>
                    <a:pt x="129" y="145"/>
                  </a:lnTo>
                  <a:lnTo>
                    <a:pt x="0" y="292"/>
                  </a:lnTo>
                  <a:lnTo>
                    <a:pt x="48" y="291"/>
                  </a:lnTo>
                  <a:lnTo>
                    <a:pt x="96" y="293"/>
                  </a:lnTo>
                  <a:lnTo>
                    <a:pt x="144" y="299"/>
                  </a:lnTo>
                  <a:lnTo>
                    <a:pt x="192" y="308"/>
                  </a:lnTo>
                  <a:lnTo>
                    <a:pt x="238" y="319"/>
                  </a:lnTo>
                  <a:lnTo>
                    <a:pt x="283" y="333"/>
                  </a:lnTo>
                  <a:lnTo>
                    <a:pt x="329" y="351"/>
                  </a:lnTo>
                  <a:lnTo>
                    <a:pt x="372" y="372"/>
                  </a:lnTo>
                  <a:lnTo>
                    <a:pt x="415" y="395"/>
                  </a:lnTo>
                  <a:lnTo>
                    <a:pt x="455" y="421"/>
                  </a:lnTo>
                  <a:lnTo>
                    <a:pt x="494" y="449"/>
                  </a:lnTo>
                  <a:lnTo>
                    <a:pt x="531" y="480"/>
                  </a:lnTo>
                  <a:lnTo>
                    <a:pt x="566" y="513"/>
                  </a:lnTo>
                  <a:lnTo>
                    <a:pt x="598" y="550"/>
                  </a:lnTo>
                  <a:lnTo>
                    <a:pt x="629" y="588"/>
                  </a:lnTo>
                  <a:lnTo>
                    <a:pt x="657" y="626"/>
                  </a:lnTo>
                  <a:lnTo>
                    <a:pt x="683" y="668"/>
                  </a:lnTo>
                  <a:lnTo>
                    <a:pt x="704" y="710"/>
                  </a:lnTo>
                  <a:lnTo>
                    <a:pt x="724" y="754"/>
                  </a:lnTo>
                  <a:lnTo>
                    <a:pt x="741" y="800"/>
                  </a:lnTo>
                  <a:lnTo>
                    <a:pt x="755" y="846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326" name="Freeform 56"/>
            <p:cNvSpPr>
              <a:spLocks/>
            </p:cNvSpPr>
            <p:nvPr/>
          </p:nvSpPr>
          <p:spPr bwMode="auto">
            <a:xfrm>
              <a:off x="2361" y="680"/>
              <a:ext cx="1008" cy="995"/>
            </a:xfrm>
            <a:custGeom>
              <a:avLst/>
              <a:gdLst>
                <a:gd name="T0" fmla="*/ 856 w 1008"/>
                <a:gd name="T1" fmla="*/ 303 h 995"/>
                <a:gd name="T2" fmla="*/ 1003 w 1008"/>
                <a:gd name="T3" fmla="*/ 136 h 995"/>
                <a:gd name="T4" fmla="*/ 1008 w 1008"/>
                <a:gd name="T5" fmla="*/ 136 h 995"/>
                <a:gd name="T6" fmla="*/ 892 w 1008"/>
                <a:gd name="T7" fmla="*/ 0 h 995"/>
                <a:gd name="T8" fmla="*/ 833 w 1008"/>
                <a:gd name="T9" fmla="*/ 10 h 995"/>
                <a:gd name="T10" fmla="*/ 776 w 1008"/>
                <a:gd name="T11" fmla="*/ 23 h 995"/>
                <a:gd name="T12" fmla="*/ 719 w 1008"/>
                <a:gd name="T13" fmla="*/ 39 h 995"/>
                <a:gd name="T14" fmla="*/ 663 w 1008"/>
                <a:gd name="T15" fmla="*/ 58 h 995"/>
                <a:gd name="T16" fmla="*/ 608 w 1008"/>
                <a:gd name="T17" fmla="*/ 82 h 995"/>
                <a:gd name="T18" fmla="*/ 555 w 1008"/>
                <a:gd name="T19" fmla="*/ 107 h 995"/>
                <a:gd name="T20" fmla="*/ 504 w 1008"/>
                <a:gd name="T21" fmla="*/ 137 h 995"/>
                <a:gd name="T22" fmla="*/ 454 w 1008"/>
                <a:gd name="T23" fmla="*/ 168 h 995"/>
                <a:gd name="T24" fmla="*/ 406 w 1008"/>
                <a:gd name="T25" fmla="*/ 203 h 995"/>
                <a:gd name="T26" fmla="*/ 360 w 1008"/>
                <a:gd name="T27" fmla="*/ 240 h 995"/>
                <a:gd name="T28" fmla="*/ 315 w 1008"/>
                <a:gd name="T29" fmla="*/ 280 h 995"/>
                <a:gd name="T30" fmla="*/ 274 w 1008"/>
                <a:gd name="T31" fmla="*/ 323 h 995"/>
                <a:gd name="T32" fmla="*/ 236 w 1008"/>
                <a:gd name="T33" fmla="*/ 368 h 995"/>
                <a:gd name="T34" fmla="*/ 199 w 1008"/>
                <a:gd name="T35" fmla="*/ 415 h 995"/>
                <a:gd name="T36" fmla="*/ 166 w 1008"/>
                <a:gd name="T37" fmla="*/ 464 h 995"/>
                <a:gd name="T38" fmla="*/ 135 w 1008"/>
                <a:gd name="T39" fmla="*/ 514 h 995"/>
                <a:gd name="T40" fmla="*/ 106 w 1008"/>
                <a:gd name="T41" fmla="*/ 565 h 995"/>
                <a:gd name="T42" fmla="*/ 82 w 1008"/>
                <a:gd name="T43" fmla="*/ 620 h 995"/>
                <a:gd name="T44" fmla="*/ 61 w 1008"/>
                <a:gd name="T45" fmla="*/ 675 h 995"/>
                <a:gd name="T46" fmla="*/ 41 w 1008"/>
                <a:gd name="T47" fmla="*/ 732 h 995"/>
                <a:gd name="T48" fmla="*/ 26 w 1008"/>
                <a:gd name="T49" fmla="*/ 789 h 995"/>
                <a:gd name="T50" fmla="*/ 15 w 1008"/>
                <a:gd name="T51" fmla="*/ 847 h 995"/>
                <a:gd name="T52" fmla="*/ 6 w 1008"/>
                <a:gd name="T53" fmla="*/ 906 h 995"/>
                <a:gd name="T54" fmla="*/ 0 w 1008"/>
                <a:gd name="T55" fmla="*/ 964 h 995"/>
                <a:gd name="T56" fmla="*/ 181 w 1008"/>
                <a:gd name="T57" fmla="*/ 858 h 995"/>
                <a:gd name="T58" fmla="*/ 288 w 1008"/>
                <a:gd name="T59" fmla="*/ 995 h 995"/>
                <a:gd name="T60" fmla="*/ 293 w 1008"/>
                <a:gd name="T61" fmla="*/ 943 h 995"/>
                <a:gd name="T62" fmla="*/ 301 w 1008"/>
                <a:gd name="T63" fmla="*/ 894 h 995"/>
                <a:gd name="T64" fmla="*/ 311 w 1008"/>
                <a:gd name="T65" fmla="*/ 844 h 995"/>
                <a:gd name="T66" fmla="*/ 325 w 1008"/>
                <a:gd name="T67" fmla="*/ 796 h 995"/>
                <a:gd name="T68" fmla="*/ 342 w 1008"/>
                <a:gd name="T69" fmla="*/ 749 h 995"/>
                <a:gd name="T70" fmla="*/ 362 w 1008"/>
                <a:gd name="T71" fmla="*/ 702 h 995"/>
                <a:gd name="T72" fmla="*/ 385 w 1008"/>
                <a:gd name="T73" fmla="*/ 658 h 995"/>
                <a:gd name="T74" fmla="*/ 413 w 1008"/>
                <a:gd name="T75" fmla="*/ 614 h 995"/>
                <a:gd name="T76" fmla="*/ 442 w 1008"/>
                <a:gd name="T77" fmla="*/ 573 h 995"/>
                <a:gd name="T78" fmla="*/ 473 w 1008"/>
                <a:gd name="T79" fmla="*/ 534 h 995"/>
                <a:gd name="T80" fmla="*/ 509 w 1008"/>
                <a:gd name="T81" fmla="*/ 497 h 995"/>
                <a:gd name="T82" fmla="*/ 545 w 1008"/>
                <a:gd name="T83" fmla="*/ 464 h 995"/>
                <a:gd name="T84" fmla="*/ 584 w 1008"/>
                <a:gd name="T85" fmla="*/ 432 h 995"/>
                <a:gd name="T86" fmla="*/ 625 w 1008"/>
                <a:gd name="T87" fmla="*/ 402 h 995"/>
                <a:gd name="T88" fmla="*/ 668 w 1008"/>
                <a:gd name="T89" fmla="*/ 376 h 995"/>
                <a:gd name="T90" fmla="*/ 713 w 1008"/>
                <a:gd name="T91" fmla="*/ 353 h 995"/>
                <a:gd name="T92" fmla="*/ 760 w 1008"/>
                <a:gd name="T93" fmla="*/ 332 h 995"/>
                <a:gd name="T94" fmla="*/ 807 w 1008"/>
                <a:gd name="T95" fmla="*/ 316 h 995"/>
                <a:gd name="T96" fmla="*/ 856 w 1008"/>
                <a:gd name="T97" fmla="*/ 303 h 99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08"/>
                <a:gd name="T148" fmla="*/ 0 h 995"/>
                <a:gd name="T149" fmla="*/ 1008 w 1008"/>
                <a:gd name="T150" fmla="*/ 995 h 99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08" h="995">
                  <a:moveTo>
                    <a:pt x="856" y="303"/>
                  </a:moveTo>
                  <a:lnTo>
                    <a:pt x="1003" y="136"/>
                  </a:lnTo>
                  <a:lnTo>
                    <a:pt x="1008" y="136"/>
                  </a:lnTo>
                  <a:lnTo>
                    <a:pt x="892" y="0"/>
                  </a:lnTo>
                  <a:lnTo>
                    <a:pt x="833" y="10"/>
                  </a:lnTo>
                  <a:lnTo>
                    <a:pt x="776" y="23"/>
                  </a:lnTo>
                  <a:lnTo>
                    <a:pt x="719" y="39"/>
                  </a:lnTo>
                  <a:lnTo>
                    <a:pt x="663" y="58"/>
                  </a:lnTo>
                  <a:lnTo>
                    <a:pt x="608" y="82"/>
                  </a:lnTo>
                  <a:lnTo>
                    <a:pt x="555" y="107"/>
                  </a:lnTo>
                  <a:lnTo>
                    <a:pt x="504" y="137"/>
                  </a:lnTo>
                  <a:lnTo>
                    <a:pt x="454" y="168"/>
                  </a:lnTo>
                  <a:lnTo>
                    <a:pt x="406" y="203"/>
                  </a:lnTo>
                  <a:lnTo>
                    <a:pt x="360" y="240"/>
                  </a:lnTo>
                  <a:lnTo>
                    <a:pt x="315" y="280"/>
                  </a:lnTo>
                  <a:lnTo>
                    <a:pt x="274" y="323"/>
                  </a:lnTo>
                  <a:lnTo>
                    <a:pt x="236" y="368"/>
                  </a:lnTo>
                  <a:lnTo>
                    <a:pt x="199" y="415"/>
                  </a:lnTo>
                  <a:lnTo>
                    <a:pt x="166" y="464"/>
                  </a:lnTo>
                  <a:lnTo>
                    <a:pt x="135" y="514"/>
                  </a:lnTo>
                  <a:lnTo>
                    <a:pt x="106" y="565"/>
                  </a:lnTo>
                  <a:lnTo>
                    <a:pt x="82" y="620"/>
                  </a:lnTo>
                  <a:lnTo>
                    <a:pt x="61" y="675"/>
                  </a:lnTo>
                  <a:lnTo>
                    <a:pt x="41" y="732"/>
                  </a:lnTo>
                  <a:lnTo>
                    <a:pt x="26" y="789"/>
                  </a:lnTo>
                  <a:lnTo>
                    <a:pt x="15" y="847"/>
                  </a:lnTo>
                  <a:lnTo>
                    <a:pt x="6" y="906"/>
                  </a:lnTo>
                  <a:lnTo>
                    <a:pt x="0" y="964"/>
                  </a:lnTo>
                  <a:lnTo>
                    <a:pt x="181" y="858"/>
                  </a:lnTo>
                  <a:lnTo>
                    <a:pt x="288" y="995"/>
                  </a:lnTo>
                  <a:lnTo>
                    <a:pt x="293" y="943"/>
                  </a:lnTo>
                  <a:lnTo>
                    <a:pt x="301" y="894"/>
                  </a:lnTo>
                  <a:lnTo>
                    <a:pt x="311" y="844"/>
                  </a:lnTo>
                  <a:lnTo>
                    <a:pt x="325" y="796"/>
                  </a:lnTo>
                  <a:lnTo>
                    <a:pt x="342" y="749"/>
                  </a:lnTo>
                  <a:lnTo>
                    <a:pt x="362" y="702"/>
                  </a:lnTo>
                  <a:lnTo>
                    <a:pt x="385" y="658"/>
                  </a:lnTo>
                  <a:lnTo>
                    <a:pt x="413" y="614"/>
                  </a:lnTo>
                  <a:lnTo>
                    <a:pt x="442" y="573"/>
                  </a:lnTo>
                  <a:lnTo>
                    <a:pt x="473" y="534"/>
                  </a:lnTo>
                  <a:lnTo>
                    <a:pt x="509" y="497"/>
                  </a:lnTo>
                  <a:lnTo>
                    <a:pt x="545" y="464"/>
                  </a:lnTo>
                  <a:lnTo>
                    <a:pt x="584" y="432"/>
                  </a:lnTo>
                  <a:lnTo>
                    <a:pt x="625" y="402"/>
                  </a:lnTo>
                  <a:lnTo>
                    <a:pt x="668" y="376"/>
                  </a:lnTo>
                  <a:lnTo>
                    <a:pt x="713" y="353"/>
                  </a:lnTo>
                  <a:lnTo>
                    <a:pt x="760" y="332"/>
                  </a:lnTo>
                  <a:lnTo>
                    <a:pt x="807" y="316"/>
                  </a:lnTo>
                  <a:lnTo>
                    <a:pt x="856" y="303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327" name="Freeform 57"/>
            <p:cNvSpPr>
              <a:spLocks/>
            </p:cNvSpPr>
            <p:nvPr/>
          </p:nvSpPr>
          <p:spPr bwMode="auto">
            <a:xfrm>
              <a:off x="2360" y="1646"/>
              <a:ext cx="1012" cy="1089"/>
            </a:xfrm>
            <a:custGeom>
              <a:avLst/>
              <a:gdLst>
                <a:gd name="T0" fmla="*/ 299 w 1012"/>
                <a:gd name="T1" fmla="*/ 182 h 1089"/>
                <a:gd name="T2" fmla="*/ 160 w 1012"/>
                <a:gd name="T3" fmla="*/ 4 h 1089"/>
                <a:gd name="T4" fmla="*/ 160 w 1012"/>
                <a:gd name="T5" fmla="*/ 0 h 1089"/>
                <a:gd name="T6" fmla="*/ 0 w 1012"/>
                <a:gd name="T7" fmla="*/ 95 h 1089"/>
                <a:gd name="T8" fmla="*/ 3 w 1012"/>
                <a:gd name="T9" fmla="*/ 153 h 1089"/>
                <a:gd name="T10" fmla="*/ 11 w 1012"/>
                <a:gd name="T11" fmla="*/ 213 h 1089"/>
                <a:gd name="T12" fmla="*/ 22 w 1012"/>
                <a:gd name="T13" fmla="*/ 271 h 1089"/>
                <a:gd name="T14" fmla="*/ 37 w 1012"/>
                <a:gd name="T15" fmla="*/ 328 h 1089"/>
                <a:gd name="T16" fmla="*/ 54 w 1012"/>
                <a:gd name="T17" fmla="*/ 384 h 1089"/>
                <a:gd name="T18" fmla="*/ 74 w 1012"/>
                <a:gd name="T19" fmla="*/ 439 h 1089"/>
                <a:gd name="T20" fmla="*/ 97 w 1012"/>
                <a:gd name="T21" fmla="*/ 494 h 1089"/>
                <a:gd name="T22" fmla="*/ 125 w 1012"/>
                <a:gd name="T23" fmla="*/ 546 h 1089"/>
                <a:gd name="T24" fmla="*/ 153 w 1012"/>
                <a:gd name="T25" fmla="*/ 598 h 1089"/>
                <a:gd name="T26" fmla="*/ 185 w 1012"/>
                <a:gd name="T27" fmla="*/ 647 h 1089"/>
                <a:gd name="T28" fmla="*/ 221 w 1012"/>
                <a:gd name="T29" fmla="*/ 695 h 1089"/>
                <a:gd name="T30" fmla="*/ 258 w 1012"/>
                <a:gd name="T31" fmla="*/ 739 h 1089"/>
                <a:gd name="T32" fmla="*/ 298 w 1012"/>
                <a:gd name="T33" fmla="*/ 783 h 1089"/>
                <a:gd name="T34" fmla="*/ 340 w 1012"/>
                <a:gd name="T35" fmla="*/ 824 h 1089"/>
                <a:gd name="T36" fmla="*/ 386 w 1012"/>
                <a:gd name="T37" fmla="*/ 862 h 1089"/>
                <a:gd name="T38" fmla="*/ 433 w 1012"/>
                <a:gd name="T39" fmla="*/ 897 h 1089"/>
                <a:gd name="T40" fmla="*/ 482 w 1012"/>
                <a:gd name="T41" fmla="*/ 930 h 1089"/>
                <a:gd name="T42" fmla="*/ 532 w 1012"/>
                <a:gd name="T43" fmla="*/ 960 h 1089"/>
                <a:gd name="T44" fmla="*/ 585 w 1012"/>
                <a:gd name="T45" fmla="*/ 987 h 1089"/>
                <a:gd name="T46" fmla="*/ 639 w 1012"/>
                <a:gd name="T47" fmla="*/ 1011 h 1089"/>
                <a:gd name="T48" fmla="*/ 693 w 1012"/>
                <a:gd name="T49" fmla="*/ 1032 h 1089"/>
                <a:gd name="T50" fmla="*/ 749 w 1012"/>
                <a:gd name="T51" fmla="*/ 1050 h 1089"/>
                <a:gd name="T52" fmla="*/ 807 w 1012"/>
                <a:gd name="T53" fmla="*/ 1065 h 1089"/>
                <a:gd name="T54" fmla="*/ 865 w 1012"/>
                <a:gd name="T55" fmla="*/ 1075 h 1089"/>
                <a:gd name="T56" fmla="*/ 923 w 1012"/>
                <a:gd name="T57" fmla="*/ 1084 h 1089"/>
                <a:gd name="T58" fmla="*/ 981 w 1012"/>
                <a:gd name="T59" fmla="*/ 1089 h 1089"/>
                <a:gd name="T60" fmla="*/ 871 w 1012"/>
                <a:gd name="T61" fmla="*/ 960 h 1089"/>
                <a:gd name="T62" fmla="*/ 1012 w 1012"/>
                <a:gd name="T63" fmla="*/ 800 h 1089"/>
                <a:gd name="T64" fmla="*/ 964 w 1012"/>
                <a:gd name="T65" fmla="*/ 796 h 1089"/>
                <a:gd name="T66" fmla="*/ 916 w 1012"/>
                <a:gd name="T67" fmla="*/ 790 h 1089"/>
                <a:gd name="T68" fmla="*/ 868 w 1012"/>
                <a:gd name="T69" fmla="*/ 780 h 1089"/>
                <a:gd name="T70" fmla="*/ 821 w 1012"/>
                <a:gd name="T71" fmla="*/ 769 h 1089"/>
                <a:gd name="T72" fmla="*/ 776 w 1012"/>
                <a:gd name="T73" fmla="*/ 753 h 1089"/>
                <a:gd name="T74" fmla="*/ 730 w 1012"/>
                <a:gd name="T75" fmla="*/ 735 h 1089"/>
                <a:gd name="T76" fmla="*/ 687 w 1012"/>
                <a:gd name="T77" fmla="*/ 713 h 1089"/>
                <a:gd name="T78" fmla="*/ 644 w 1012"/>
                <a:gd name="T79" fmla="*/ 689 h 1089"/>
                <a:gd name="T80" fmla="*/ 603 w 1012"/>
                <a:gd name="T81" fmla="*/ 663 h 1089"/>
                <a:gd name="T82" fmla="*/ 566 w 1012"/>
                <a:gd name="T83" fmla="*/ 633 h 1089"/>
                <a:gd name="T84" fmla="*/ 529 w 1012"/>
                <a:gd name="T85" fmla="*/ 601 h 1089"/>
                <a:gd name="T86" fmla="*/ 494 w 1012"/>
                <a:gd name="T87" fmla="*/ 568 h 1089"/>
                <a:gd name="T88" fmla="*/ 462 w 1012"/>
                <a:gd name="T89" fmla="*/ 531 h 1089"/>
                <a:gd name="T90" fmla="*/ 432 w 1012"/>
                <a:gd name="T91" fmla="*/ 493 h 1089"/>
                <a:gd name="T92" fmla="*/ 404 w 1012"/>
                <a:gd name="T93" fmla="*/ 453 h 1089"/>
                <a:gd name="T94" fmla="*/ 380 w 1012"/>
                <a:gd name="T95" fmla="*/ 410 h 1089"/>
                <a:gd name="T96" fmla="*/ 358 w 1012"/>
                <a:gd name="T97" fmla="*/ 367 h 1089"/>
                <a:gd name="T98" fmla="*/ 339 w 1012"/>
                <a:gd name="T99" fmla="*/ 322 h 1089"/>
                <a:gd name="T100" fmla="*/ 323 w 1012"/>
                <a:gd name="T101" fmla="*/ 276 h 1089"/>
                <a:gd name="T102" fmla="*/ 310 w 1012"/>
                <a:gd name="T103" fmla="*/ 229 h 1089"/>
                <a:gd name="T104" fmla="*/ 299 w 1012"/>
                <a:gd name="T105" fmla="*/ 182 h 108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12"/>
                <a:gd name="T160" fmla="*/ 0 h 1089"/>
                <a:gd name="T161" fmla="*/ 1012 w 1012"/>
                <a:gd name="T162" fmla="*/ 1089 h 108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12" h="1089">
                  <a:moveTo>
                    <a:pt x="299" y="182"/>
                  </a:moveTo>
                  <a:lnTo>
                    <a:pt x="160" y="4"/>
                  </a:lnTo>
                  <a:lnTo>
                    <a:pt x="160" y="0"/>
                  </a:lnTo>
                  <a:lnTo>
                    <a:pt x="0" y="95"/>
                  </a:lnTo>
                  <a:lnTo>
                    <a:pt x="3" y="153"/>
                  </a:lnTo>
                  <a:lnTo>
                    <a:pt x="11" y="213"/>
                  </a:lnTo>
                  <a:lnTo>
                    <a:pt x="22" y="271"/>
                  </a:lnTo>
                  <a:lnTo>
                    <a:pt x="37" y="328"/>
                  </a:lnTo>
                  <a:lnTo>
                    <a:pt x="54" y="384"/>
                  </a:lnTo>
                  <a:lnTo>
                    <a:pt x="74" y="439"/>
                  </a:lnTo>
                  <a:lnTo>
                    <a:pt x="97" y="494"/>
                  </a:lnTo>
                  <a:lnTo>
                    <a:pt x="125" y="546"/>
                  </a:lnTo>
                  <a:lnTo>
                    <a:pt x="153" y="598"/>
                  </a:lnTo>
                  <a:lnTo>
                    <a:pt x="185" y="647"/>
                  </a:lnTo>
                  <a:lnTo>
                    <a:pt x="221" y="695"/>
                  </a:lnTo>
                  <a:lnTo>
                    <a:pt x="258" y="739"/>
                  </a:lnTo>
                  <a:lnTo>
                    <a:pt x="298" y="783"/>
                  </a:lnTo>
                  <a:lnTo>
                    <a:pt x="340" y="824"/>
                  </a:lnTo>
                  <a:lnTo>
                    <a:pt x="386" y="862"/>
                  </a:lnTo>
                  <a:lnTo>
                    <a:pt x="433" y="897"/>
                  </a:lnTo>
                  <a:lnTo>
                    <a:pt x="482" y="930"/>
                  </a:lnTo>
                  <a:lnTo>
                    <a:pt x="532" y="960"/>
                  </a:lnTo>
                  <a:lnTo>
                    <a:pt x="585" y="987"/>
                  </a:lnTo>
                  <a:lnTo>
                    <a:pt x="639" y="1011"/>
                  </a:lnTo>
                  <a:lnTo>
                    <a:pt x="693" y="1032"/>
                  </a:lnTo>
                  <a:lnTo>
                    <a:pt x="749" y="1050"/>
                  </a:lnTo>
                  <a:lnTo>
                    <a:pt x="807" y="1065"/>
                  </a:lnTo>
                  <a:lnTo>
                    <a:pt x="865" y="1075"/>
                  </a:lnTo>
                  <a:lnTo>
                    <a:pt x="923" y="1084"/>
                  </a:lnTo>
                  <a:lnTo>
                    <a:pt x="981" y="1089"/>
                  </a:lnTo>
                  <a:lnTo>
                    <a:pt x="871" y="960"/>
                  </a:lnTo>
                  <a:lnTo>
                    <a:pt x="1012" y="800"/>
                  </a:lnTo>
                  <a:lnTo>
                    <a:pt x="964" y="796"/>
                  </a:lnTo>
                  <a:lnTo>
                    <a:pt x="916" y="790"/>
                  </a:lnTo>
                  <a:lnTo>
                    <a:pt x="868" y="780"/>
                  </a:lnTo>
                  <a:lnTo>
                    <a:pt x="821" y="769"/>
                  </a:lnTo>
                  <a:lnTo>
                    <a:pt x="776" y="753"/>
                  </a:lnTo>
                  <a:lnTo>
                    <a:pt x="730" y="735"/>
                  </a:lnTo>
                  <a:lnTo>
                    <a:pt x="687" y="713"/>
                  </a:lnTo>
                  <a:lnTo>
                    <a:pt x="644" y="689"/>
                  </a:lnTo>
                  <a:lnTo>
                    <a:pt x="603" y="663"/>
                  </a:lnTo>
                  <a:lnTo>
                    <a:pt x="566" y="633"/>
                  </a:lnTo>
                  <a:lnTo>
                    <a:pt x="529" y="601"/>
                  </a:lnTo>
                  <a:lnTo>
                    <a:pt x="494" y="568"/>
                  </a:lnTo>
                  <a:lnTo>
                    <a:pt x="462" y="531"/>
                  </a:lnTo>
                  <a:lnTo>
                    <a:pt x="432" y="493"/>
                  </a:lnTo>
                  <a:lnTo>
                    <a:pt x="404" y="453"/>
                  </a:lnTo>
                  <a:lnTo>
                    <a:pt x="380" y="410"/>
                  </a:lnTo>
                  <a:lnTo>
                    <a:pt x="358" y="367"/>
                  </a:lnTo>
                  <a:lnTo>
                    <a:pt x="339" y="322"/>
                  </a:lnTo>
                  <a:lnTo>
                    <a:pt x="323" y="276"/>
                  </a:lnTo>
                  <a:lnTo>
                    <a:pt x="310" y="229"/>
                  </a:lnTo>
                  <a:lnTo>
                    <a:pt x="299" y="182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328" name="Freeform 58"/>
            <p:cNvSpPr>
              <a:spLocks/>
            </p:cNvSpPr>
            <p:nvPr/>
          </p:nvSpPr>
          <p:spPr bwMode="auto">
            <a:xfrm>
              <a:off x="0" y="1283"/>
              <a:ext cx="842" cy="830"/>
            </a:xfrm>
            <a:custGeom>
              <a:avLst/>
              <a:gdLst>
                <a:gd name="T0" fmla="*/ 0 w 842"/>
                <a:gd name="T1" fmla="*/ 623 h 830"/>
                <a:gd name="T2" fmla="*/ 635 w 842"/>
                <a:gd name="T3" fmla="*/ 623 h 830"/>
                <a:gd name="T4" fmla="*/ 635 w 842"/>
                <a:gd name="T5" fmla="*/ 830 h 830"/>
                <a:gd name="T6" fmla="*/ 842 w 842"/>
                <a:gd name="T7" fmla="*/ 415 h 830"/>
                <a:gd name="T8" fmla="*/ 635 w 842"/>
                <a:gd name="T9" fmla="*/ 0 h 830"/>
                <a:gd name="T10" fmla="*/ 635 w 842"/>
                <a:gd name="T11" fmla="*/ 208 h 830"/>
                <a:gd name="T12" fmla="*/ 0 w 842"/>
                <a:gd name="T13" fmla="*/ 208 h 830"/>
                <a:gd name="T14" fmla="*/ 0 w 842"/>
                <a:gd name="T15" fmla="*/ 623 h 8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42"/>
                <a:gd name="T25" fmla="*/ 0 h 830"/>
                <a:gd name="T26" fmla="*/ 842 w 842"/>
                <a:gd name="T27" fmla="*/ 830 h 8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42" h="830">
                  <a:moveTo>
                    <a:pt x="0" y="623"/>
                  </a:moveTo>
                  <a:lnTo>
                    <a:pt x="635" y="623"/>
                  </a:lnTo>
                  <a:lnTo>
                    <a:pt x="635" y="830"/>
                  </a:lnTo>
                  <a:lnTo>
                    <a:pt x="842" y="415"/>
                  </a:lnTo>
                  <a:lnTo>
                    <a:pt x="635" y="0"/>
                  </a:lnTo>
                  <a:lnTo>
                    <a:pt x="635" y="208"/>
                  </a:lnTo>
                  <a:lnTo>
                    <a:pt x="0" y="208"/>
                  </a:lnTo>
                  <a:lnTo>
                    <a:pt x="0" y="6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9" name="Rectangle 59"/>
            <p:cNvSpPr>
              <a:spLocks noChangeArrowheads="1"/>
            </p:cNvSpPr>
            <p:nvPr/>
          </p:nvSpPr>
          <p:spPr bwMode="auto">
            <a:xfrm>
              <a:off x="60" y="1555"/>
              <a:ext cx="56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sp>
          <p:nvSpPr>
            <p:cNvPr id="13330" name="Rectangle 60"/>
            <p:cNvSpPr>
              <a:spLocks noChangeArrowheads="1"/>
            </p:cNvSpPr>
            <p:nvPr/>
          </p:nvSpPr>
          <p:spPr bwMode="auto">
            <a:xfrm>
              <a:off x="84" y="156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hu-HU" altLang="hu-HU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hu-HU" altLang="hu-HU" sz="2700" b="1">
                <a:latin typeface="Arial" panose="020B0604020202020204" pitchFamily="34" charset="0"/>
              </a:endParaRPr>
            </a:p>
          </p:txBody>
        </p:sp>
        <p:sp>
          <p:nvSpPr>
            <p:cNvPr id="13331" name="Rectangle 61"/>
            <p:cNvSpPr>
              <a:spLocks noChangeArrowheads="1"/>
            </p:cNvSpPr>
            <p:nvPr/>
          </p:nvSpPr>
          <p:spPr bwMode="auto">
            <a:xfrm>
              <a:off x="194" y="1560"/>
              <a:ext cx="46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hu-HU" altLang="hu-HU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Program</a:t>
              </a:r>
              <a:endParaRPr lang="hu-HU" altLang="hu-HU" sz="2700" b="1">
                <a:latin typeface="Arial" panose="020B0604020202020204" pitchFamily="34" charset="0"/>
              </a:endParaRPr>
            </a:p>
          </p:txBody>
        </p:sp>
        <p:sp>
          <p:nvSpPr>
            <p:cNvPr id="13332" name="Rectangle 62"/>
            <p:cNvSpPr>
              <a:spLocks noChangeArrowheads="1"/>
            </p:cNvSpPr>
            <p:nvPr/>
          </p:nvSpPr>
          <p:spPr bwMode="auto">
            <a:xfrm>
              <a:off x="89" y="1690"/>
              <a:ext cx="5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hu-HU" altLang="hu-HU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definíciója</a:t>
              </a:r>
              <a:endParaRPr lang="hu-HU" altLang="hu-HU" sz="2700" b="1">
                <a:latin typeface="Arial" panose="020B0604020202020204" pitchFamily="34" charset="0"/>
              </a:endParaRPr>
            </a:p>
          </p:txBody>
        </p:sp>
        <p:grpSp>
          <p:nvGrpSpPr>
            <p:cNvPr id="13333" name="Group 63"/>
            <p:cNvGrpSpPr>
              <a:grpSpLocks/>
            </p:cNvGrpSpPr>
            <p:nvPr/>
          </p:nvGrpSpPr>
          <p:grpSpPr bwMode="auto">
            <a:xfrm>
              <a:off x="2570" y="913"/>
              <a:ext cx="406" cy="364"/>
              <a:chOff x="2304" y="928"/>
              <a:chExt cx="406" cy="364"/>
            </a:xfrm>
          </p:grpSpPr>
          <p:sp>
            <p:nvSpPr>
              <p:cNvPr id="13541" name="Freeform 64"/>
              <p:cNvSpPr>
                <a:spLocks/>
              </p:cNvSpPr>
              <p:nvPr/>
            </p:nvSpPr>
            <p:spPr bwMode="auto">
              <a:xfrm>
                <a:off x="2304" y="1218"/>
                <a:ext cx="103" cy="74"/>
              </a:xfrm>
              <a:custGeom>
                <a:avLst/>
                <a:gdLst>
                  <a:gd name="T0" fmla="*/ 98 w 103"/>
                  <a:gd name="T1" fmla="*/ 70 h 74"/>
                  <a:gd name="T2" fmla="*/ 21 w 103"/>
                  <a:gd name="T3" fmla="*/ 45 h 74"/>
                  <a:gd name="T4" fmla="*/ 12 w 103"/>
                  <a:gd name="T5" fmla="*/ 74 h 74"/>
                  <a:gd name="T6" fmla="*/ 0 w 103"/>
                  <a:gd name="T7" fmla="*/ 71 h 74"/>
                  <a:gd name="T8" fmla="*/ 23 w 103"/>
                  <a:gd name="T9" fmla="*/ 0 h 74"/>
                  <a:gd name="T10" fmla="*/ 33 w 103"/>
                  <a:gd name="T11" fmla="*/ 3 h 74"/>
                  <a:gd name="T12" fmla="*/ 24 w 103"/>
                  <a:gd name="T13" fmla="*/ 33 h 74"/>
                  <a:gd name="T14" fmla="*/ 103 w 103"/>
                  <a:gd name="T15" fmla="*/ 57 h 74"/>
                  <a:gd name="T16" fmla="*/ 98 w 103"/>
                  <a:gd name="T17" fmla="*/ 70 h 7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3"/>
                  <a:gd name="T28" fmla="*/ 0 h 74"/>
                  <a:gd name="T29" fmla="*/ 103 w 103"/>
                  <a:gd name="T30" fmla="*/ 74 h 7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3" h="74">
                    <a:moveTo>
                      <a:pt x="98" y="70"/>
                    </a:moveTo>
                    <a:lnTo>
                      <a:pt x="21" y="45"/>
                    </a:lnTo>
                    <a:lnTo>
                      <a:pt x="12" y="74"/>
                    </a:lnTo>
                    <a:lnTo>
                      <a:pt x="0" y="71"/>
                    </a:lnTo>
                    <a:lnTo>
                      <a:pt x="23" y="0"/>
                    </a:lnTo>
                    <a:lnTo>
                      <a:pt x="33" y="3"/>
                    </a:lnTo>
                    <a:lnTo>
                      <a:pt x="24" y="33"/>
                    </a:lnTo>
                    <a:lnTo>
                      <a:pt x="103" y="57"/>
                    </a:lnTo>
                    <a:lnTo>
                      <a:pt x="98" y="7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42" name="Freeform 65"/>
              <p:cNvSpPr>
                <a:spLocks noEditPoints="1"/>
              </p:cNvSpPr>
              <p:nvPr/>
            </p:nvSpPr>
            <p:spPr bwMode="auto">
              <a:xfrm>
                <a:off x="2362" y="1183"/>
                <a:ext cx="71" cy="67"/>
              </a:xfrm>
              <a:custGeom>
                <a:avLst/>
                <a:gdLst>
                  <a:gd name="T0" fmla="*/ 55 w 71"/>
                  <a:gd name="T1" fmla="*/ 22 h 67"/>
                  <a:gd name="T2" fmla="*/ 63 w 71"/>
                  <a:gd name="T3" fmla="*/ 13 h 67"/>
                  <a:gd name="T4" fmla="*/ 69 w 71"/>
                  <a:gd name="T5" fmla="*/ 22 h 67"/>
                  <a:gd name="T6" fmla="*/ 71 w 71"/>
                  <a:gd name="T7" fmla="*/ 30 h 67"/>
                  <a:gd name="T8" fmla="*/ 71 w 71"/>
                  <a:gd name="T9" fmla="*/ 41 h 67"/>
                  <a:gd name="T10" fmla="*/ 69 w 71"/>
                  <a:gd name="T11" fmla="*/ 45 h 67"/>
                  <a:gd name="T12" fmla="*/ 67 w 71"/>
                  <a:gd name="T13" fmla="*/ 50 h 67"/>
                  <a:gd name="T14" fmla="*/ 63 w 71"/>
                  <a:gd name="T15" fmla="*/ 56 h 67"/>
                  <a:gd name="T16" fmla="*/ 59 w 71"/>
                  <a:gd name="T17" fmla="*/ 60 h 67"/>
                  <a:gd name="T18" fmla="*/ 53 w 71"/>
                  <a:gd name="T19" fmla="*/ 64 h 67"/>
                  <a:gd name="T20" fmla="*/ 47 w 71"/>
                  <a:gd name="T21" fmla="*/ 66 h 67"/>
                  <a:gd name="T22" fmla="*/ 42 w 71"/>
                  <a:gd name="T23" fmla="*/ 67 h 67"/>
                  <a:gd name="T24" fmla="*/ 35 w 71"/>
                  <a:gd name="T25" fmla="*/ 66 h 67"/>
                  <a:gd name="T26" fmla="*/ 28 w 71"/>
                  <a:gd name="T27" fmla="*/ 65 h 67"/>
                  <a:gd name="T28" fmla="*/ 21 w 71"/>
                  <a:gd name="T29" fmla="*/ 61 h 67"/>
                  <a:gd name="T30" fmla="*/ 14 w 71"/>
                  <a:gd name="T31" fmla="*/ 57 h 67"/>
                  <a:gd name="T32" fmla="*/ 8 w 71"/>
                  <a:gd name="T33" fmla="*/ 51 h 67"/>
                  <a:gd name="T34" fmla="*/ 5 w 71"/>
                  <a:gd name="T35" fmla="*/ 45 h 67"/>
                  <a:gd name="T36" fmla="*/ 2 w 71"/>
                  <a:gd name="T37" fmla="*/ 40 h 67"/>
                  <a:gd name="T38" fmla="*/ 0 w 71"/>
                  <a:gd name="T39" fmla="*/ 34 h 67"/>
                  <a:gd name="T40" fmla="*/ 0 w 71"/>
                  <a:gd name="T41" fmla="*/ 28 h 67"/>
                  <a:gd name="T42" fmla="*/ 3 w 71"/>
                  <a:gd name="T43" fmla="*/ 21 h 67"/>
                  <a:gd name="T44" fmla="*/ 5 w 71"/>
                  <a:gd name="T45" fmla="*/ 16 h 67"/>
                  <a:gd name="T46" fmla="*/ 8 w 71"/>
                  <a:gd name="T47" fmla="*/ 10 h 67"/>
                  <a:gd name="T48" fmla="*/ 13 w 71"/>
                  <a:gd name="T49" fmla="*/ 6 h 67"/>
                  <a:gd name="T50" fmla="*/ 24 w 71"/>
                  <a:gd name="T51" fmla="*/ 1 h 67"/>
                  <a:gd name="T52" fmla="*/ 30 w 71"/>
                  <a:gd name="T53" fmla="*/ 0 h 67"/>
                  <a:gd name="T54" fmla="*/ 37 w 71"/>
                  <a:gd name="T55" fmla="*/ 1 h 67"/>
                  <a:gd name="T56" fmla="*/ 44 w 71"/>
                  <a:gd name="T57" fmla="*/ 3 h 67"/>
                  <a:gd name="T58" fmla="*/ 51 w 71"/>
                  <a:gd name="T59" fmla="*/ 6 h 67"/>
                  <a:gd name="T60" fmla="*/ 53 w 71"/>
                  <a:gd name="T61" fmla="*/ 8 h 67"/>
                  <a:gd name="T62" fmla="*/ 54 w 71"/>
                  <a:gd name="T63" fmla="*/ 8 h 67"/>
                  <a:gd name="T64" fmla="*/ 29 w 71"/>
                  <a:gd name="T65" fmla="*/ 52 h 67"/>
                  <a:gd name="T66" fmla="*/ 38 w 71"/>
                  <a:gd name="T67" fmla="*/ 54 h 67"/>
                  <a:gd name="T68" fmla="*/ 46 w 71"/>
                  <a:gd name="T69" fmla="*/ 54 h 67"/>
                  <a:gd name="T70" fmla="*/ 54 w 71"/>
                  <a:gd name="T71" fmla="*/ 51 h 67"/>
                  <a:gd name="T72" fmla="*/ 59 w 71"/>
                  <a:gd name="T73" fmla="*/ 45 h 67"/>
                  <a:gd name="T74" fmla="*/ 61 w 71"/>
                  <a:gd name="T75" fmla="*/ 40 h 67"/>
                  <a:gd name="T76" fmla="*/ 61 w 71"/>
                  <a:gd name="T77" fmla="*/ 34 h 67"/>
                  <a:gd name="T78" fmla="*/ 60 w 71"/>
                  <a:gd name="T79" fmla="*/ 28 h 67"/>
                  <a:gd name="T80" fmla="*/ 55 w 71"/>
                  <a:gd name="T81" fmla="*/ 22 h 67"/>
                  <a:gd name="T82" fmla="*/ 21 w 71"/>
                  <a:gd name="T83" fmla="*/ 46 h 67"/>
                  <a:gd name="T84" fmla="*/ 39 w 71"/>
                  <a:gd name="T85" fmla="*/ 13 h 67"/>
                  <a:gd name="T86" fmla="*/ 32 w 71"/>
                  <a:gd name="T87" fmla="*/ 11 h 67"/>
                  <a:gd name="T88" fmla="*/ 27 w 71"/>
                  <a:gd name="T89" fmla="*/ 11 h 67"/>
                  <a:gd name="T90" fmla="*/ 19 w 71"/>
                  <a:gd name="T91" fmla="*/ 14 h 67"/>
                  <a:gd name="T92" fmla="*/ 15 w 71"/>
                  <a:gd name="T93" fmla="*/ 17 h 67"/>
                  <a:gd name="T94" fmla="*/ 13 w 71"/>
                  <a:gd name="T95" fmla="*/ 20 h 67"/>
                  <a:gd name="T96" fmla="*/ 11 w 71"/>
                  <a:gd name="T97" fmla="*/ 27 h 67"/>
                  <a:gd name="T98" fmla="*/ 11 w 71"/>
                  <a:gd name="T99" fmla="*/ 30 h 67"/>
                  <a:gd name="T100" fmla="*/ 12 w 71"/>
                  <a:gd name="T101" fmla="*/ 34 h 67"/>
                  <a:gd name="T102" fmla="*/ 15 w 71"/>
                  <a:gd name="T103" fmla="*/ 41 h 67"/>
                  <a:gd name="T104" fmla="*/ 18 w 71"/>
                  <a:gd name="T105" fmla="*/ 44 h 67"/>
                  <a:gd name="T106" fmla="*/ 21 w 71"/>
                  <a:gd name="T107" fmla="*/ 46 h 6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1"/>
                  <a:gd name="T163" fmla="*/ 0 h 67"/>
                  <a:gd name="T164" fmla="*/ 71 w 71"/>
                  <a:gd name="T165" fmla="*/ 67 h 6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1" h="67">
                    <a:moveTo>
                      <a:pt x="55" y="22"/>
                    </a:moveTo>
                    <a:lnTo>
                      <a:pt x="63" y="13"/>
                    </a:lnTo>
                    <a:lnTo>
                      <a:pt x="69" y="22"/>
                    </a:lnTo>
                    <a:lnTo>
                      <a:pt x="71" y="30"/>
                    </a:lnTo>
                    <a:lnTo>
                      <a:pt x="71" y="41"/>
                    </a:lnTo>
                    <a:lnTo>
                      <a:pt x="69" y="45"/>
                    </a:lnTo>
                    <a:lnTo>
                      <a:pt x="67" y="50"/>
                    </a:lnTo>
                    <a:lnTo>
                      <a:pt x="63" y="56"/>
                    </a:lnTo>
                    <a:lnTo>
                      <a:pt x="59" y="60"/>
                    </a:lnTo>
                    <a:lnTo>
                      <a:pt x="53" y="64"/>
                    </a:lnTo>
                    <a:lnTo>
                      <a:pt x="47" y="66"/>
                    </a:lnTo>
                    <a:lnTo>
                      <a:pt x="42" y="67"/>
                    </a:lnTo>
                    <a:lnTo>
                      <a:pt x="35" y="66"/>
                    </a:lnTo>
                    <a:lnTo>
                      <a:pt x="28" y="65"/>
                    </a:lnTo>
                    <a:lnTo>
                      <a:pt x="21" y="61"/>
                    </a:lnTo>
                    <a:lnTo>
                      <a:pt x="14" y="57"/>
                    </a:lnTo>
                    <a:lnTo>
                      <a:pt x="8" y="51"/>
                    </a:lnTo>
                    <a:lnTo>
                      <a:pt x="5" y="45"/>
                    </a:lnTo>
                    <a:lnTo>
                      <a:pt x="2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3" y="21"/>
                    </a:lnTo>
                    <a:lnTo>
                      <a:pt x="5" y="16"/>
                    </a:lnTo>
                    <a:lnTo>
                      <a:pt x="8" y="10"/>
                    </a:lnTo>
                    <a:lnTo>
                      <a:pt x="13" y="6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7" y="1"/>
                    </a:lnTo>
                    <a:lnTo>
                      <a:pt x="44" y="3"/>
                    </a:lnTo>
                    <a:lnTo>
                      <a:pt x="51" y="6"/>
                    </a:lnTo>
                    <a:lnTo>
                      <a:pt x="53" y="8"/>
                    </a:lnTo>
                    <a:lnTo>
                      <a:pt x="54" y="8"/>
                    </a:lnTo>
                    <a:lnTo>
                      <a:pt x="29" y="52"/>
                    </a:lnTo>
                    <a:lnTo>
                      <a:pt x="38" y="54"/>
                    </a:lnTo>
                    <a:lnTo>
                      <a:pt x="46" y="54"/>
                    </a:lnTo>
                    <a:lnTo>
                      <a:pt x="54" y="51"/>
                    </a:lnTo>
                    <a:lnTo>
                      <a:pt x="59" y="45"/>
                    </a:lnTo>
                    <a:lnTo>
                      <a:pt x="61" y="40"/>
                    </a:lnTo>
                    <a:lnTo>
                      <a:pt x="61" y="34"/>
                    </a:lnTo>
                    <a:lnTo>
                      <a:pt x="60" y="28"/>
                    </a:lnTo>
                    <a:lnTo>
                      <a:pt x="55" y="22"/>
                    </a:lnTo>
                    <a:close/>
                    <a:moveTo>
                      <a:pt x="21" y="46"/>
                    </a:moveTo>
                    <a:lnTo>
                      <a:pt x="39" y="13"/>
                    </a:lnTo>
                    <a:lnTo>
                      <a:pt x="32" y="11"/>
                    </a:lnTo>
                    <a:lnTo>
                      <a:pt x="27" y="11"/>
                    </a:lnTo>
                    <a:lnTo>
                      <a:pt x="19" y="14"/>
                    </a:lnTo>
                    <a:lnTo>
                      <a:pt x="15" y="17"/>
                    </a:lnTo>
                    <a:lnTo>
                      <a:pt x="13" y="20"/>
                    </a:lnTo>
                    <a:lnTo>
                      <a:pt x="11" y="27"/>
                    </a:lnTo>
                    <a:lnTo>
                      <a:pt x="11" y="30"/>
                    </a:lnTo>
                    <a:lnTo>
                      <a:pt x="12" y="34"/>
                    </a:lnTo>
                    <a:lnTo>
                      <a:pt x="15" y="41"/>
                    </a:lnTo>
                    <a:lnTo>
                      <a:pt x="18" y="44"/>
                    </a:lnTo>
                    <a:lnTo>
                      <a:pt x="21" y="4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43" name="Freeform 66"/>
              <p:cNvSpPr>
                <a:spLocks/>
              </p:cNvSpPr>
              <p:nvPr/>
            </p:nvSpPr>
            <p:spPr bwMode="auto">
              <a:xfrm>
                <a:off x="2394" y="1130"/>
                <a:ext cx="61" cy="69"/>
              </a:xfrm>
              <a:custGeom>
                <a:avLst/>
                <a:gdLst>
                  <a:gd name="T0" fmla="*/ 54 w 61"/>
                  <a:gd name="T1" fmla="*/ 69 h 69"/>
                  <a:gd name="T2" fmla="*/ 0 w 61"/>
                  <a:gd name="T3" fmla="*/ 29 h 69"/>
                  <a:gd name="T4" fmla="*/ 6 w 61"/>
                  <a:gd name="T5" fmla="*/ 21 h 69"/>
                  <a:gd name="T6" fmla="*/ 15 w 61"/>
                  <a:gd name="T7" fmla="*/ 26 h 69"/>
                  <a:gd name="T8" fmla="*/ 13 w 61"/>
                  <a:gd name="T9" fmla="*/ 19 h 69"/>
                  <a:gd name="T10" fmla="*/ 12 w 61"/>
                  <a:gd name="T11" fmla="*/ 15 h 69"/>
                  <a:gd name="T12" fmla="*/ 13 w 61"/>
                  <a:gd name="T13" fmla="*/ 10 h 69"/>
                  <a:gd name="T14" fmla="*/ 14 w 61"/>
                  <a:gd name="T15" fmla="*/ 8 h 69"/>
                  <a:gd name="T16" fmla="*/ 19 w 61"/>
                  <a:gd name="T17" fmla="*/ 3 h 69"/>
                  <a:gd name="T18" fmla="*/ 24 w 61"/>
                  <a:gd name="T19" fmla="*/ 0 h 69"/>
                  <a:gd name="T20" fmla="*/ 30 w 61"/>
                  <a:gd name="T21" fmla="*/ 10 h 69"/>
                  <a:gd name="T22" fmla="*/ 26 w 61"/>
                  <a:gd name="T23" fmla="*/ 13 h 69"/>
                  <a:gd name="T24" fmla="*/ 23 w 61"/>
                  <a:gd name="T25" fmla="*/ 15 h 69"/>
                  <a:gd name="T26" fmla="*/ 22 w 61"/>
                  <a:gd name="T27" fmla="*/ 18 h 69"/>
                  <a:gd name="T28" fmla="*/ 21 w 61"/>
                  <a:gd name="T29" fmla="*/ 22 h 69"/>
                  <a:gd name="T30" fmla="*/ 22 w 61"/>
                  <a:gd name="T31" fmla="*/ 25 h 69"/>
                  <a:gd name="T32" fmla="*/ 23 w 61"/>
                  <a:gd name="T33" fmla="*/ 29 h 69"/>
                  <a:gd name="T34" fmla="*/ 28 w 61"/>
                  <a:gd name="T35" fmla="*/ 34 h 69"/>
                  <a:gd name="T36" fmla="*/ 34 w 61"/>
                  <a:gd name="T37" fmla="*/ 39 h 69"/>
                  <a:gd name="T38" fmla="*/ 61 w 61"/>
                  <a:gd name="T39" fmla="*/ 59 h 69"/>
                  <a:gd name="T40" fmla="*/ 54 w 61"/>
                  <a:gd name="T41" fmla="*/ 69 h 6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1"/>
                  <a:gd name="T64" fmla="*/ 0 h 69"/>
                  <a:gd name="T65" fmla="*/ 61 w 61"/>
                  <a:gd name="T66" fmla="*/ 69 h 6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1" h="69">
                    <a:moveTo>
                      <a:pt x="54" y="69"/>
                    </a:moveTo>
                    <a:lnTo>
                      <a:pt x="0" y="29"/>
                    </a:lnTo>
                    <a:lnTo>
                      <a:pt x="6" y="21"/>
                    </a:lnTo>
                    <a:lnTo>
                      <a:pt x="15" y="26"/>
                    </a:lnTo>
                    <a:lnTo>
                      <a:pt x="13" y="19"/>
                    </a:lnTo>
                    <a:lnTo>
                      <a:pt x="12" y="15"/>
                    </a:lnTo>
                    <a:lnTo>
                      <a:pt x="13" y="10"/>
                    </a:lnTo>
                    <a:lnTo>
                      <a:pt x="14" y="8"/>
                    </a:lnTo>
                    <a:lnTo>
                      <a:pt x="19" y="3"/>
                    </a:lnTo>
                    <a:lnTo>
                      <a:pt x="24" y="0"/>
                    </a:lnTo>
                    <a:lnTo>
                      <a:pt x="30" y="10"/>
                    </a:lnTo>
                    <a:lnTo>
                      <a:pt x="26" y="13"/>
                    </a:lnTo>
                    <a:lnTo>
                      <a:pt x="23" y="15"/>
                    </a:lnTo>
                    <a:lnTo>
                      <a:pt x="22" y="18"/>
                    </a:lnTo>
                    <a:lnTo>
                      <a:pt x="21" y="22"/>
                    </a:lnTo>
                    <a:lnTo>
                      <a:pt x="22" y="25"/>
                    </a:lnTo>
                    <a:lnTo>
                      <a:pt x="23" y="29"/>
                    </a:lnTo>
                    <a:lnTo>
                      <a:pt x="28" y="34"/>
                    </a:lnTo>
                    <a:lnTo>
                      <a:pt x="34" y="39"/>
                    </a:lnTo>
                    <a:lnTo>
                      <a:pt x="61" y="59"/>
                    </a:lnTo>
                    <a:lnTo>
                      <a:pt x="54" y="69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44" name="Freeform 67"/>
              <p:cNvSpPr>
                <a:spLocks/>
              </p:cNvSpPr>
              <p:nvPr/>
            </p:nvSpPr>
            <p:spPr bwMode="auto">
              <a:xfrm>
                <a:off x="2417" y="1080"/>
                <a:ext cx="76" cy="72"/>
              </a:xfrm>
              <a:custGeom>
                <a:avLst/>
                <a:gdLst>
                  <a:gd name="T0" fmla="*/ 69 w 76"/>
                  <a:gd name="T1" fmla="*/ 72 h 72"/>
                  <a:gd name="T2" fmla="*/ 0 w 76"/>
                  <a:gd name="T3" fmla="*/ 47 h 72"/>
                  <a:gd name="T4" fmla="*/ 8 w 76"/>
                  <a:gd name="T5" fmla="*/ 37 h 72"/>
                  <a:gd name="T6" fmla="*/ 48 w 76"/>
                  <a:gd name="T7" fmla="*/ 53 h 72"/>
                  <a:gd name="T8" fmla="*/ 55 w 76"/>
                  <a:gd name="T9" fmla="*/ 56 h 72"/>
                  <a:gd name="T10" fmla="*/ 62 w 76"/>
                  <a:gd name="T11" fmla="*/ 59 h 72"/>
                  <a:gd name="T12" fmla="*/ 59 w 76"/>
                  <a:gd name="T13" fmla="*/ 53 h 72"/>
                  <a:gd name="T14" fmla="*/ 55 w 76"/>
                  <a:gd name="T15" fmla="*/ 48 h 72"/>
                  <a:gd name="T16" fmla="*/ 33 w 76"/>
                  <a:gd name="T17" fmla="*/ 9 h 72"/>
                  <a:gd name="T18" fmla="*/ 41 w 76"/>
                  <a:gd name="T19" fmla="*/ 0 h 72"/>
                  <a:gd name="T20" fmla="*/ 76 w 76"/>
                  <a:gd name="T21" fmla="*/ 64 h 72"/>
                  <a:gd name="T22" fmla="*/ 69 w 76"/>
                  <a:gd name="T23" fmla="*/ 72 h 7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6"/>
                  <a:gd name="T37" fmla="*/ 0 h 72"/>
                  <a:gd name="T38" fmla="*/ 76 w 76"/>
                  <a:gd name="T39" fmla="*/ 72 h 7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6" h="72">
                    <a:moveTo>
                      <a:pt x="69" y="72"/>
                    </a:moveTo>
                    <a:lnTo>
                      <a:pt x="0" y="47"/>
                    </a:lnTo>
                    <a:lnTo>
                      <a:pt x="8" y="37"/>
                    </a:lnTo>
                    <a:lnTo>
                      <a:pt x="48" y="53"/>
                    </a:lnTo>
                    <a:lnTo>
                      <a:pt x="55" y="56"/>
                    </a:lnTo>
                    <a:lnTo>
                      <a:pt x="62" y="59"/>
                    </a:lnTo>
                    <a:lnTo>
                      <a:pt x="59" y="53"/>
                    </a:lnTo>
                    <a:lnTo>
                      <a:pt x="55" y="48"/>
                    </a:lnTo>
                    <a:lnTo>
                      <a:pt x="33" y="9"/>
                    </a:lnTo>
                    <a:lnTo>
                      <a:pt x="41" y="0"/>
                    </a:lnTo>
                    <a:lnTo>
                      <a:pt x="76" y="64"/>
                    </a:lnTo>
                    <a:lnTo>
                      <a:pt x="69" y="72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45" name="Freeform 68"/>
              <p:cNvSpPr>
                <a:spLocks noEditPoints="1"/>
              </p:cNvSpPr>
              <p:nvPr/>
            </p:nvSpPr>
            <p:spPr bwMode="auto">
              <a:xfrm>
                <a:off x="2476" y="1042"/>
                <a:ext cx="69" cy="69"/>
              </a:xfrm>
              <a:custGeom>
                <a:avLst/>
                <a:gdLst>
                  <a:gd name="T0" fmla="*/ 56 w 69"/>
                  <a:gd name="T1" fmla="*/ 30 h 69"/>
                  <a:gd name="T2" fmla="*/ 66 w 69"/>
                  <a:gd name="T3" fmla="*/ 23 h 69"/>
                  <a:gd name="T4" fmla="*/ 69 w 69"/>
                  <a:gd name="T5" fmla="*/ 32 h 69"/>
                  <a:gd name="T6" fmla="*/ 69 w 69"/>
                  <a:gd name="T7" fmla="*/ 41 h 69"/>
                  <a:gd name="T8" fmla="*/ 66 w 69"/>
                  <a:gd name="T9" fmla="*/ 50 h 69"/>
                  <a:gd name="T10" fmla="*/ 59 w 69"/>
                  <a:gd name="T11" fmla="*/ 60 h 69"/>
                  <a:gd name="T12" fmla="*/ 53 w 69"/>
                  <a:gd name="T13" fmla="*/ 64 h 69"/>
                  <a:gd name="T14" fmla="*/ 48 w 69"/>
                  <a:gd name="T15" fmla="*/ 68 h 69"/>
                  <a:gd name="T16" fmla="*/ 42 w 69"/>
                  <a:gd name="T17" fmla="*/ 69 h 69"/>
                  <a:gd name="T18" fmla="*/ 36 w 69"/>
                  <a:gd name="T19" fmla="*/ 69 h 69"/>
                  <a:gd name="T20" fmla="*/ 29 w 69"/>
                  <a:gd name="T21" fmla="*/ 68 h 69"/>
                  <a:gd name="T22" fmla="*/ 24 w 69"/>
                  <a:gd name="T23" fmla="*/ 65 h 69"/>
                  <a:gd name="T24" fmla="*/ 18 w 69"/>
                  <a:gd name="T25" fmla="*/ 62 h 69"/>
                  <a:gd name="T26" fmla="*/ 12 w 69"/>
                  <a:gd name="T27" fmla="*/ 57 h 69"/>
                  <a:gd name="T28" fmla="*/ 6 w 69"/>
                  <a:gd name="T29" fmla="*/ 50 h 69"/>
                  <a:gd name="T30" fmla="*/ 3 w 69"/>
                  <a:gd name="T31" fmla="*/ 45 h 69"/>
                  <a:gd name="T32" fmla="*/ 1 w 69"/>
                  <a:gd name="T33" fmla="*/ 38 h 69"/>
                  <a:gd name="T34" fmla="*/ 0 w 69"/>
                  <a:gd name="T35" fmla="*/ 32 h 69"/>
                  <a:gd name="T36" fmla="*/ 1 w 69"/>
                  <a:gd name="T37" fmla="*/ 25 h 69"/>
                  <a:gd name="T38" fmla="*/ 2 w 69"/>
                  <a:gd name="T39" fmla="*/ 20 h 69"/>
                  <a:gd name="T40" fmla="*/ 5 w 69"/>
                  <a:gd name="T41" fmla="*/ 14 h 69"/>
                  <a:gd name="T42" fmla="*/ 10 w 69"/>
                  <a:gd name="T43" fmla="*/ 9 h 69"/>
                  <a:gd name="T44" fmla="*/ 14 w 69"/>
                  <a:gd name="T45" fmla="*/ 5 h 69"/>
                  <a:gd name="T46" fmla="*/ 20 w 69"/>
                  <a:gd name="T47" fmla="*/ 2 h 69"/>
                  <a:gd name="T48" fmla="*/ 26 w 69"/>
                  <a:gd name="T49" fmla="*/ 0 h 69"/>
                  <a:gd name="T50" fmla="*/ 32 w 69"/>
                  <a:gd name="T51" fmla="*/ 0 h 69"/>
                  <a:gd name="T52" fmla="*/ 38 w 69"/>
                  <a:gd name="T53" fmla="*/ 1 h 69"/>
                  <a:gd name="T54" fmla="*/ 44 w 69"/>
                  <a:gd name="T55" fmla="*/ 4 h 69"/>
                  <a:gd name="T56" fmla="*/ 50 w 69"/>
                  <a:gd name="T57" fmla="*/ 7 h 69"/>
                  <a:gd name="T58" fmla="*/ 56 w 69"/>
                  <a:gd name="T59" fmla="*/ 13 h 69"/>
                  <a:gd name="T60" fmla="*/ 57 w 69"/>
                  <a:gd name="T61" fmla="*/ 14 h 69"/>
                  <a:gd name="T62" fmla="*/ 58 w 69"/>
                  <a:gd name="T63" fmla="*/ 15 h 69"/>
                  <a:gd name="T64" fmla="*/ 22 w 69"/>
                  <a:gd name="T65" fmla="*/ 50 h 69"/>
                  <a:gd name="T66" fmla="*/ 30 w 69"/>
                  <a:gd name="T67" fmla="*/ 56 h 69"/>
                  <a:gd name="T68" fmla="*/ 34 w 69"/>
                  <a:gd name="T69" fmla="*/ 58 h 69"/>
                  <a:gd name="T70" fmla="*/ 38 w 69"/>
                  <a:gd name="T71" fmla="*/ 58 h 69"/>
                  <a:gd name="T72" fmla="*/ 46 w 69"/>
                  <a:gd name="T73" fmla="*/ 57 h 69"/>
                  <a:gd name="T74" fmla="*/ 52 w 69"/>
                  <a:gd name="T75" fmla="*/ 53 h 69"/>
                  <a:gd name="T76" fmla="*/ 57 w 69"/>
                  <a:gd name="T77" fmla="*/ 48 h 69"/>
                  <a:gd name="T78" fmla="*/ 58 w 69"/>
                  <a:gd name="T79" fmla="*/ 42 h 69"/>
                  <a:gd name="T80" fmla="*/ 58 w 69"/>
                  <a:gd name="T81" fmla="*/ 37 h 69"/>
                  <a:gd name="T82" fmla="*/ 56 w 69"/>
                  <a:gd name="T83" fmla="*/ 30 h 69"/>
                  <a:gd name="T84" fmla="*/ 16 w 69"/>
                  <a:gd name="T85" fmla="*/ 44 h 69"/>
                  <a:gd name="T86" fmla="*/ 43 w 69"/>
                  <a:gd name="T87" fmla="*/ 17 h 69"/>
                  <a:gd name="T88" fmla="*/ 37 w 69"/>
                  <a:gd name="T89" fmla="*/ 13 h 69"/>
                  <a:gd name="T90" fmla="*/ 30 w 69"/>
                  <a:gd name="T91" fmla="*/ 10 h 69"/>
                  <a:gd name="T92" fmla="*/ 24 w 69"/>
                  <a:gd name="T93" fmla="*/ 12 h 69"/>
                  <a:gd name="T94" fmla="*/ 20 w 69"/>
                  <a:gd name="T95" fmla="*/ 14 h 69"/>
                  <a:gd name="T96" fmla="*/ 17 w 69"/>
                  <a:gd name="T97" fmla="*/ 16 h 69"/>
                  <a:gd name="T98" fmla="*/ 12 w 69"/>
                  <a:gd name="T99" fmla="*/ 22 h 69"/>
                  <a:gd name="T100" fmla="*/ 10 w 69"/>
                  <a:gd name="T101" fmla="*/ 29 h 69"/>
                  <a:gd name="T102" fmla="*/ 11 w 69"/>
                  <a:gd name="T103" fmla="*/ 37 h 69"/>
                  <a:gd name="T104" fmla="*/ 16 w 69"/>
                  <a:gd name="T105" fmla="*/ 44 h 6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69"/>
                  <a:gd name="T160" fmla="*/ 0 h 69"/>
                  <a:gd name="T161" fmla="*/ 69 w 69"/>
                  <a:gd name="T162" fmla="*/ 69 h 6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69" h="69">
                    <a:moveTo>
                      <a:pt x="56" y="30"/>
                    </a:moveTo>
                    <a:lnTo>
                      <a:pt x="66" y="23"/>
                    </a:lnTo>
                    <a:lnTo>
                      <a:pt x="69" y="32"/>
                    </a:lnTo>
                    <a:lnTo>
                      <a:pt x="69" y="41"/>
                    </a:lnTo>
                    <a:lnTo>
                      <a:pt x="66" y="50"/>
                    </a:lnTo>
                    <a:lnTo>
                      <a:pt x="59" y="60"/>
                    </a:lnTo>
                    <a:lnTo>
                      <a:pt x="53" y="64"/>
                    </a:lnTo>
                    <a:lnTo>
                      <a:pt x="48" y="68"/>
                    </a:lnTo>
                    <a:lnTo>
                      <a:pt x="42" y="69"/>
                    </a:lnTo>
                    <a:lnTo>
                      <a:pt x="36" y="69"/>
                    </a:lnTo>
                    <a:lnTo>
                      <a:pt x="29" y="68"/>
                    </a:lnTo>
                    <a:lnTo>
                      <a:pt x="24" y="65"/>
                    </a:lnTo>
                    <a:lnTo>
                      <a:pt x="18" y="62"/>
                    </a:lnTo>
                    <a:lnTo>
                      <a:pt x="12" y="57"/>
                    </a:lnTo>
                    <a:lnTo>
                      <a:pt x="6" y="50"/>
                    </a:lnTo>
                    <a:lnTo>
                      <a:pt x="3" y="45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1" y="25"/>
                    </a:lnTo>
                    <a:lnTo>
                      <a:pt x="2" y="20"/>
                    </a:lnTo>
                    <a:lnTo>
                      <a:pt x="5" y="14"/>
                    </a:lnTo>
                    <a:lnTo>
                      <a:pt x="10" y="9"/>
                    </a:lnTo>
                    <a:lnTo>
                      <a:pt x="14" y="5"/>
                    </a:lnTo>
                    <a:lnTo>
                      <a:pt x="20" y="2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38" y="1"/>
                    </a:lnTo>
                    <a:lnTo>
                      <a:pt x="44" y="4"/>
                    </a:lnTo>
                    <a:lnTo>
                      <a:pt x="50" y="7"/>
                    </a:lnTo>
                    <a:lnTo>
                      <a:pt x="56" y="13"/>
                    </a:lnTo>
                    <a:lnTo>
                      <a:pt x="57" y="14"/>
                    </a:lnTo>
                    <a:lnTo>
                      <a:pt x="58" y="15"/>
                    </a:lnTo>
                    <a:lnTo>
                      <a:pt x="22" y="50"/>
                    </a:lnTo>
                    <a:lnTo>
                      <a:pt x="30" y="56"/>
                    </a:lnTo>
                    <a:lnTo>
                      <a:pt x="34" y="58"/>
                    </a:lnTo>
                    <a:lnTo>
                      <a:pt x="38" y="58"/>
                    </a:lnTo>
                    <a:lnTo>
                      <a:pt x="46" y="57"/>
                    </a:lnTo>
                    <a:lnTo>
                      <a:pt x="52" y="53"/>
                    </a:lnTo>
                    <a:lnTo>
                      <a:pt x="57" y="48"/>
                    </a:lnTo>
                    <a:lnTo>
                      <a:pt x="58" y="42"/>
                    </a:lnTo>
                    <a:lnTo>
                      <a:pt x="58" y="37"/>
                    </a:lnTo>
                    <a:lnTo>
                      <a:pt x="56" y="30"/>
                    </a:lnTo>
                    <a:close/>
                    <a:moveTo>
                      <a:pt x="16" y="44"/>
                    </a:moveTo>
                    <a:lnTo>
                      <a:pt x="43" y="17"/>
                    </a:lnTo>
                    <a:lnTo>
                      <a:pt x="37" y="13"/>
                    </a:lnTo>
                    <a:lnTo>
                      <a:pt x="30" y="10"/>
                    </a:lnTo>
                    <a:lnTo>
                      <a:pt x="24" y="12"/>
                    </a:lnTo>
                    <a:lnTo>
                      <a:pt x="20" y="14"/>
                    </a:lnTo>
                    <a:lnTo>
                      <a:pt x="17" y="16"/>
                    </a:lnTo>
                    <a:lnTo>
                      <a:pt x="12" y="22"/>
                    </a:lnTo>
                    <a:lnTo>
                      <a:pt x="10" y="29"/>
                    </a:lnTo>
                    <a:lnTo>
                      <a:pt x="11" y="37"/>
                    </a:lnTo>
                    <a:lnTo>
                      <a:pt x="16" y="44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46" name="Freeform 69"/>
              <p:cNvSpPr>
                <a:spLocks/>
              </p:cNvSpPr>
              <p:nvPr/>
            </p:nvSpPr>
            <p:spPr bwMode="auto">
              <a:xfrm>
                <a:off x="2519" y="987"/>
                <a:ext cx="87" cy="89"/>
              </a:xfrm>
              <a:custGeom>
                <a:avLst/>
                <a:gdLst>
                  <a:gd name="T0" fmla="*/ 40 w 87"/>
                  <a:gd name="T1" fmla="*/ 89 h 89"/>
                  <a:gd name="T2" fmla="*/ 34 w 87"/>
                  <a:gd name="T3" fmla="*/ 83 h 89"/>
                  <a:gd name="T4" fmla="*/ 37 w 87"/>
                  <a:gd name="T5" fmla="*/ 16 h 89"/>
                  <a:gd name="T6" fmla="*/ 32 w 87"/>
                  <a:gd name="T7" fmla="*/ 21 h 89"/>
                  <a:gd name="T8" fmla="*/ 27 w 87"/>
                  <a:gd name="T9" fmla="*/ 25 h 89"/>
                  <a:gd name="T10" fmla="*/ 6 w 87"/>
                  <a:gd name="T11" fmla="*/ 43 h 89"/>
                  <a:gd name="T12" fmla="*/ 0 w 87"/>
                  <a:gd name="T13" fmla="*/ 35 h 89"/>
                  <a:gd name="T14" fmla="*/ 43 w 87"/>
                  <a:gd name="T15" fmla="*/ 0 h 89"/>
                  <a:gd name="T16" fmla="*/ 48 w 87"/>
                  <a:gd name="T17" fmla="*/ 6 h 89"/>
                  <a:gd name="T18" fmla="*/ 46 w 87"/>
                  <a:gd name="T19" fmla="*/ 63 h 89"/>
                  <a:gd name="T20" fmla="*/ 46 w 87"/>
                  <a:gd name="T21" fmla="*/ 73 h 89"/>
                  <a:gd name="T22" fmla="*/ 51 w 87"/>
                  <a:gd name="T23" fmla="*/ 69 h 89"/>
                  <a:gd name="T24" fmla="*/ 56 w 87"/>
                  <a:gd name="T25" fmla="*/ 64 h 89"/>
                  <a:gd name="T26" fmla="*/ 81 w 87"/>
                  <a:gd name="T27" fmla="*/ 44 h 89"/>
                  <a:gd name="T28" fmla="*/ 87 w 87"/>
                  <a:gd name="T29" fmla="*/ 52 h 89"/>
                  <a:gd name="T30" fmla="*/ 40 w 87"/>
                  <a:gd name="T31" fmla="*/ 89 h 8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7"/>
                  <a:gd name="T49" fmla="*/ 0 h 89"/>
                  <a:gd name="T50" fmla="*/ 87 w 87"/>
                  <a:gd name="T51" fmla="*/ 89 h 8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7" h="89">
                    <a:moveTo>
                      <a:pt x="40" y="89"/>
                    </a:moveTo>
                    <a:lnTo>
                      <a:pt x="34" y="83"/>
                    </a:lnTo>
                    <a:lnTo>
                      <a:pt x="37" y="16"/>
                    </a:lnTo>
                    <a:lnTo>
                      <a:pt x="32" y="21"/>
                    </a:lnTo>
                    <a:lnTo>
                      <a:pt x="27" y="25"/>
                    </a:lnTo>
                    <a:lnTo>
                      <a:pt x="6" y="43"/>
                    </a:lnTo>
                    <a:lnTo>
                      <a:pt x="0" y="35"/>
                    </a:lnTo>
                    <a:lnTo>
                      <a:pt x="43" y="0"/>
                    </a:lnTo>
                    <a:lnTo>
                      <a:pt x="48" y="6"/>
                    </a:lnTo>
                    <a:lnTo>
                      <a:pt x="46" y="63"/>
                    </a:lnTo>
                    <a:lnTo>
                      <a:pt x="46" y="73"/>
                    </a:lnTo>
                    <a:lnTo>
                      <a:pt x="51" y="69"/>
                    </a:lnTo>
                    <a:lnTo>
                      <a:pt x="56" y="64"/>
                    </a:lnTo>
                    <a:lnTo>
                      <a:pt x="81" y="44"/>
                    </a:lnTo>
                    <a:lnTo>
                      <a:pt x="87" y="52"/>
                    </a:lnTo>
                    <a:lnTo>
                      <a:pt x="40" y="89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47" name="Freeform 70"/>
              <p:cNvSpPr>
                <a:spLocks noEditPoints="1"/>
              </p:cNvSpPr>
              <p:nvPr/>
            </p:nvSpPr>
            <p:spPr bwMode="auto">
              <a:xfrm>
                <a:off x="2584" y="931"/>
                <a:ext cx="69" cy="96"/>
              </a:xfrm>
              <a:custGeom>
                <a:avLst/>
                <a:gdLst>
                  <a:gd name="T0" fmla="*/ 56 w 69"/>
                  <a:gd name="T1" fmla="*/ 61 h 96"/>
                  <a:gd name="T2" fmla="*/ 66 w 69"/>
                  <a:gd name="T3" fmla="*/ 56 h 96"/>
                  <a:gd name="T4" fmla="*/ 69 w 69"/>
                  <a:gd name="T5" fmla="*/ 67 h 96"/>
                  <a:gd name="T6" fmla="*/ 66 w 69"/>
                  <a:gd name="T7" fmla="*/ 76 h 96"/>
                  <a:gd name="T8" fmla="*/ 62 w 69"/>
                  <a:gd name="T9" fmla="*/ 84 h 96"/>
                  <a:gd name="T10" fmla="*/ 53 w 69"/>
                  <a:gd name="T11" fmla="*/ 91 h 96"/>
                  <a:gd name="T12" fmla="*/ 46 w 69"/>
                  <a:gd name="T13" fmla="*/ 94 h 96"/>
                  <a:gd name="T14" fmla="*/ 40 w 69"/>
                  <a:gd name="T15" fmla="*/ 96 h 96"/>
                  <a:gd name="T16" fmla="*/ 33 w 69"/>
                  <a:gd name="T17" fmla="*/ 96 h 96"/>
                  <a:gd name="T18" fmla="*/ 28 w 69"/>
                  <a:gd name="T19" fmla="*/ 95 h 96"/>
                  <a:gd name="T20" fmla="*/ 22 w 69"/>
                  <a:gd name="T21" fmla="*/ 93 h 96"/>
                  <a:gd name="T22" fmla="*/ 16 w 69"/>
                  <a:gd name="T23" fmla="*/ 89 h 96"/>
                  <a:gd name="T24" fmla="*/ 12 w 69"/>
                  <a:gd name="T25" fmla="*/ 84 h 96"/>
                  <a:gd name="T26" fmla="*/ 7 w 69"/>
                  <a:gd name="T27" fmla="*/ 78 h 96"/>
                  <a:gd name="T28" fmla="*/ 4 w 69"/>
                  <a:gd name="T29" fmla="*/ 70 h 96"/>
                  <a:gd name="T30" fmla="*/ 1 w 69"/>
                  <a:gd name="T31" fmla="*/ 63 h 96"/>
                  <a:gd name="T32" fmla="*/ 0 w 69"/>
                  <a:gd name="T33" fmla="*/ 56 h 96"/>
                  <a:gd name="T34" fmla="*/ 0 w 69"/>
                  <a:gd name="T35" fmla="*/ 51 h 96"/>
                  <a:gd name="T36" fmla="*/ 2 w 69"/>
                  <a:gd name="T37" fmla="*/ 45 h 96"/>
                  <a:gd name="T38" fmla="*/ 6 w 69"/>
                  <a:gd name="T39" fmla="*/ 39 h 96"/>
                  <a:gd name="T40" fmla="*/ 9 w 69"/>
                  <a:gd name="T41" fmla="*/ 35 h 96"/>
                  <a:gd name="T42" fmla="*/ 15 w 69"/>
                  <a:gd name="T43" fmla="*/ 30 h 96"/>
                  <a:gd name="T44" fmla="*/ 21 w 69"/>
                  <a:gd name="T45" fmla="*/ 28 h 96"/>
                  <a:gd name="T46" fmla="*/ 28 w 69"/>
                  <a:gd name="T47" fmla="*/ 25 h 96"/>
                  <a:gd name="T48" fmla="*/ 33 w 69"/>
                  <a:gd name="T49" fmla="*/ 25 h 96"/>
                  <a:gd name="T50" fmla="*/ 39 w 69"/>
                  <a:gd name="T51" fmla="*/ 27 h 96"/>
                  <a:gd name="T52" fmla="*/ 45 w 69"/>
                  <a:gd name="T53" fmla="*/ 29 h 96"/>
                  <a:gd name="T54" fmla="*/ 50 w 69"/>
                  <a:gd name="T55" fmla="*/ 32 h 96"/>
                  <a:gd name="T56" fmla="*/ 55 w 69"/>
                  <a:gd name="T57" fmla="*/ 38 h 96"/>
                  <a:gd name="T58" fmla="*/ 60 w 69"/>
                  <a:gd name="T59" fmla="*/ 45 h 96"/>
                  <a:gd name="T60" fmla="*/ 61 w 69"/>
                  <a:gd name="T61" fmla="*/ 46 h 96"/>
                  <a:gd name="T62" fmla="*/ 62 w 69"/>
                  <a:gd name="T63" fmla="*/ 47 h 96"/>
                  <a:gd name="T64" fmla="*/ 18 w 69"/>
                  <a:gd name="T65" fmla="*/ 73 h 96"/>
                  <a:gd name="T66" fmla="*/ 25 w 69"/>
                  <a:gd name="T67" fmla="*/ 81 h 96"/>
                  <a:gd name="T68" fmla="*/ 29 w 69"/>
                  <a:gd name="T69" fmla="*/ 84 h 96"/>
                  <a:gd name="T70" fmla="*/ 32 w 69"/>
                  <a:gd name="T71" fmla="*/ 85 h 96"/>
                  <a:gd name="T72" fmla="*/ 40 w 69"/>
                  <a:gd name="T73" fmla="*/ 86 h 96"/>
                  <a:gd name="T74" fmla="*/ 44 w 69"/>
                  <a:gd name="T75" fmla="*/ 85 h 96"/>
                  <a:gd name="T76" fmla="*/ 48 w 69"/>
                  <a:gd name="T77" fmla="*/ 83 h 96"/>
                  <a:gd name="T78" fmla="*/ 53 w 69"/>
                  <a:gd name="T79" fmla="*/ 79 h 96"/>
                  <a:gd name="T80" fmla="*/ 55 w 69"/>
                  <a:gd name="T81" fmla="*/ 75 h 96"/>
                  <a:gd name="T82" fmla="*/ 56 w 69"/>
                  <a:gd name="T83" fmla="*/ 69 h 96"/>
                  <a:gd name="T84" fmla="*/ 56 w 69"/>
                  <a:gd name="T85" fmla="*/ 61 h 96"/>
                  <a:gd name="T86" fmla="*/ 14 w 69"/>
                  <a:gd name="T87" fmla="*/ 65 h 96"/>
                  <a:gd name="T88" fmla="*/ 46 w 69"/>
                  <a:gd name="T89" fmla="*/ 46 h 96"/>
                  <a:gd name="T90" fmla="*/ 41 w 69"/>
                  <a:gd name="T91" fmla="*/ 40 h 96"/>
                  <a:gd name="T92" fmla="*/ 36 w 69"/>
                  <a:gd name="T93" fmla="*/ 37 h 96"/>
                  <a:gd name="T94" fmla="*/ 32 w 69"/>
                  <a:gd name="T95" fmla="*/ 36 h 96"/>
                  <a:gd name="T96" fmla="*/ 29 w 69"/>
                  <a:gd name="T97" fmla="*/ 36 h 96"/>
                  <a:gd name="T98" fmla="*/ 21 w 69"/>
                  <a:gd name="T99" fmla="*/ 38 h 96"/>
                  <a:gd name="T100" fmla="*/ 15 w 69"/>
                  <a:gd name="T101" fmla="*/ 44 h 96"/>
                  <a:gd name="T102" fmla="*/ 12 w 69"/>
                  <a:gd name="T103" fmla="*/ 49 h 96"/>
                  <a:gd name="T104" fmla="*/ 12 w 69"/>
                  <a:gd name="T105" fmla="*/ 57 h 96"/>
                  <a:gd name="T106" fmla="*/ 14 w 69"/>
                  <a:gd name="T107" fmla="*/ 65 h 96"/>
                  <a:gd name="T108" fmla="*/ 6 w 69"/>
                  <a:gd name="T109" fmla="*/ 28 h 96"/>
                  <a:gd name="T110" fmla="*/ 4 w 69"/>
                  <a:gd name="T111" fmla="*/ 8 h 96"/>
                  <a:gd name="T112" fmla="*/ 17 w 69"/>
                  <a:gd name="T113" fmla="*/ 0 h 96"/>
                  <a:gd name="T114" fmla="*/ 14 w 69"/>
                  <a:gd name="T115" fmla="*/ 23 h 96"/>
                  <a:gd name="T116" fmla="*/ 6 w 69"/>
                  <a:gd name="T117" fmla="*/ 28 h 9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69"/>
                  <a:gd name="T178" fmla="*/ 0 h 96"/>
                  <a:gd name="T179" fmla="*/ 69 w 69"/>
                  <a:gd name="T180" fmla="*/ 96 h 9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69" h="96">
                    <a:moveTo>
                      <a:pt x="56" y="61"/>
                    </a:moveTo>
                    <a:lnTo>
                      <a:pt x="66" y="56"/>
                    </a:lnTo>
                    <a:lnTo>
                      <a:pt x="69" y="67"/>
                    </a:lnTo>
                    <a:lnTo>
                      <a:pt x="66" y="76"/>
                    </a:lnTo>
                    <a:lnTo>
                      <a:pt x="62" y="84"/>
                    </a:lnTo>
                    <a:lnTo>
                      <a:pt x="53" y="91"/>
                    </a:lnTo>
                    <a:lnTo>
                      <a:pt x="46" y="94"/>
                    </a:lnTo>
                    <a:lnTo>
                      <a:pt x="40" y="96"/>
                    </a:lnTo>
                    <a:lnTo>
                      <a:pt x="33" y="96"/>
                    </a:lnTo>
                    <a:lnTo>
                      <a:pt x="28" y="95"/>
                    </a:lnTo>
                    <a:lnTo>
                      <a:pt x="22" y="93"/>
                    </a:lnTo>
                    <a:lnTo>
                      <a:pt x="16" y="89"/>
                    </a:lnTo>
                    <a:lnTo>
                      <a:pt x="12" y="84"/>
                    </a:lnTo>
                    <a:lnTo>
                      <a:pt x="7" y="78"/>
                    </a:lnTo>
                    <a:lnTo>
                      <a:pt x="4" y="70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1"/>
                    </a:lnTo>
                    <a:lnTo>
                      <a:pt x="2" y="45"/>
                    </a:lnTo>
                    <a:lnTo>
                      <a:pt x="6" y="39"/>
                    </a:lnTo>
                    <a:lnTo>
                      <a:pt x="9" y="35"/>
                    </a:lnTo>
                    <a:lnTo>
                      <a:pt x="15" y="30"/>
                    </a:lnTo>
                    <a:lnTo>
                      <a:pt x="21" y="28"/>
                    </a:lnTo>
                    <a:lnTo>
                      <a:pt x="28" y="25"/>
                    </a:lnTo>
                    <a:lnTo>
                      <a:pt x="33" y="25"/>
                    </a:lnTo>
                    <a:lnTo>
                      <a:pt x="39" y="27"/>
                    </a:lnTo>
                    <a:lnTo>
                      <a:pt x="45" y="29"/>
                    </a:lnTo>
                    <a:lnTo>
                      <a:pt x="50" y="32"/>
                    </a:lnTo>
                    <a:lnTo>
                      <a:pt x="55" y="38"/>
                    </a:lnTo>
                    <a:lnTo>
                      <a:pt x="60" y="45"/>
                    </a:lnTo>
                    <a:lnTo>
                      <a:pt x="61" y="46"/>
                    </a:lnTo>
                    <a:lnTo>
                      <a:pt x="62" y="47"/>
                    </a:lnTo>
                    <a:lnTo>
                      <a:pt x="18" y="73"/>
                    </a:lnTo>
                    <a:lnTo>
                      <a:pt x="25" y="81"/>
                    </a:lnTo>
                    <a:lnTo>
                      <a:pt x="29" y="84"/>
                    </a:lnTo>
                    <a:lnTo>
                      <a:pt x="32" y="85"/>
                    </a:lnTo>
                    <a:lnTo>
                      <a:pt x="40" y="86"/>
                    </a:lnTo>
                    <a:lnTo>
                      <a:pt x="44" y="85"/>
                    </a:lnTo>
                    <a:lnTo>
                      <a:pt x="48" y="83"/>
                    </a:lnTo>
                    <a:lnTo>
                      <a:pt x="53" y="79"/>
                    </a:lnTo>
                    <a:lnTo>
                      <a:pt x="55" y="75"/>
                    </a:lnTo>
                    <a:lnTo>
                      <a:pt x="56" y="69"/>
                    </a:lnTo>
                    <a:lnTo>
                      <a:pt x="56" y="61"/>
                    </a:lnTo>
                    <a:close/>
                    <a:moveTo>
                      <a:pt x="14" y="65"/>
                    </a:moveTo>
                    <a:lnTo>
                      <a:pt x="46" y="46"/>
                    </a:lnTo>
                    <a:lnTo>
                      <a:pt x="41" y="40"/>
                    </a:lnTo>
                    <a:lnTo>
                      <a:pt x="36" y="37"/>
                    </a:lnTo>
                    <a:lnTo>
                      <a:pt x="32" y="36"/>
                    </a:lnTo>
                    <a:lnTo>
                      <a:pt x="29" y="36"/>
                    </a:lnTo>
                    <a:lnTo>
                      <a:pt x="21" y="38"/>
                    </a:lnTo>
                    <a:lnTo>
                      <a:pt x="15" y="44"/>
                    </a:lnTo>
                    <a:lnTo>
                      <a:pt x="12" y="49"/>
                    </a:lnTo>
                    <a:lnTo>
                      <a:pt x="12" y="57"/>
                    </a:lnTo>
                    <a:lnTo>
                      <a:pt x="14" y="65"/>
                    </a:lnTo>
                    <a:close/>
                    <a:moveTo>
                      <a:pt x="6" y="28"/>
                    </a:moveTo>
                    <a:lnTo>
                      <a:pt x="4" y="8"/>
                    </a:lnTo>
                    <a:lnTo>
                      <a:pt x="17" y="0"/>
                    </a:lnTo>
                    <a:lnTo>
                      <a:pt x="14" y="23"/>
                    </a:lnTo>
                    <a:lnTo>
                      <a:pt x="6" y="28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48" name="Freeform 71"/>
              <p:cNvSpPr>
                <a:spLocks/>
              </p:cNvSpPr>
              <p:nvPr/>
            </p:nvSpPr>
            <p:spPr bwMode="auto">
              <a:xfrm>
                <a:off x="2648" y="928"/>
                <a:ext cx="62" cy="72"/>
              </a:xfrm>
              <a:custGeom>
                <a:avLst/>
                <a:gdLst>
                  <a:gd name="T0" fmla="*/ 17 w 62"/>
                  <a:gd name="T1" fmla="*/ 51 h 72"/>
                  <a:gd name="T2" fmla="*/ 25 w 62"/>
                  <a:gd name="T3" fmla="*/ 60 h 72"/>
                  <a:gd name="T4" fmla="*/ 38 w 62"/>
                  <a:gd name="T5" fmla="*/ 60 h 72"/>
                  <a:gd name="T6" fmla="*/ 49 w 62"/>
                  <a:gd name="T7" fmla="*/ 54 h 72"/>
                  <a:gd name="T8" fmla="*/ 50 w 62"/>
                  <a:gd name="T9" fmla="*/ 46 h 72"/>
                  <a:gd name="T10" fmla="*/ 46 w 62"/>
                  <a:gd name="T11" fmla="*/ 41 h 72"/>
                  <a:gd name="T12" fmla="*/ 33 w 62"/>
                  <a:gd name="T13" fmla="*/ 40 h 72"/>
                  <a:gd name="T14" fmla="*/ 22 w 62"/>
                  <a:gd name="T15" fmla="*/ 40 h 72"/>
                  <a:gd name="T16" fmla="*/ 10 w 62"/>
                  <a:gd name="T17" fmla="*/ 38 h 72"/>
                  <a:gd name="T18" fmla="*/ 2 w 62"/>
                  <a:gd name="T19" fmla="*/ 32 h 72"/>
                  <a:gd name="T20" fmla="*/ 0 w 62"/>
                  <a:gd name="T21" fmla="*/ 24 h 72"/>
                  <a:gd name="T22" fmla="*/ 2 w 62"/>
                  <a:gd name="T23" fmla="*/ 15 h 72"/>
                  <a:gd name="T24" fmla="*/ 7 w 62"/>
                  <a:gd name="T25" fmla="*/ 9 h 72"/>
                  <a:gd name="T26" fmla="*/ 15 w 62"/>
                  <a:gd name="T27" fmla="*/ 4 h 72"/>
                  <a:gd name="T28" fmla="*/ 26 w 62"/>
                  <a:gd name="T29" fmla="*/ 0 h 72"/>
                  <a:gd name="T30" fmla="*/ 39 w 62"/>
                  <a:gd name="T31" fmla="*/ 2 h 72"/>
                  <a:gd name="T32" fmla="*/ 47 w 62"/>
                  <a:gd name="T33" fmla="*/ 8 h 72"/>
                  <a:gd name="T34" fmla="*/ 40 w 62"/>
                  <a:gd name="T35" fmla="*/ 17 h 72"/>
                  <a:gd name="T36" fmla="*/ 33 w 62"/>
                  <a:gd name="T37" fmla="*/ 10 h 72"/>
                  <a:gd name="T38" fmla="*/ 23 w 62"/>
                  <a:gd name="T39" fmla="*/ 10 h 72"/>
                  <a:gd name="T40" fmla="*/ 13 w 62"/>
                  <a:gd name="T41" fmla="*/ 16 h 72"/>
                  <a:gd name="T42" fmla="*/ 12 w 62"/>
                  <a:gd name="T43" fmla="*/ 23 h 72"/>
                  <a:gd name="T44" fmla="*/ 14 w 62"/>
                  <a:gd name="T45" fmla="*/ 26 h 72"/>
                  <a:gd name="T46" fmla="*/ 18 w 62"/>
                  <a:gd name="T47" fmla="*/ 28 h 72"/>
                  <a:gd name="T48" fmla="*/ 29 w 62"/>
                  <a:gd name="T49" fmla="*/ 28 h 72"/>
                  <a:gd name="T50" fmla="*/ 40 w 62"/>
                  <a:gd name="T51" fmla="*/ 28 h 72"/>
                  <a:gd name="T52" fmla="*/ 51 w 62"/>
                  <a:gd name="T53" fmla="*/ 31 h 72"/>
                  <a:gd name="T54" fmla="*/ 59 w 62"/>
                  <a:gd name="T55" fmla="*/ 36 h 72"/>
                  <a:gd name="T56" fmla="*/ 62 w 62"/>
                  <a:gd name="T57" fmla="*/ 47 h 72"/>
                  <a:gd name="T58" fmla="*/ 58 w 62"/>
                  <a:gd name="T59" fmla="*/ 58 h 72"/>
                  <a:gd name="T60" fmla="*/ 48 w 62"/>
                  <a:gd name="T61" fmla="*/ 66 h 72"/>
                  <a:gd name="T62" fmla="*/ 30 w 62"/>
                  <a:gd name="T63" fmla="*/ 72 h 72"/>
                  <a:gd name="T64" fmla="*/ 13 w 62"/>
                  <a:gd name="T65" fmla="*/ 65 h 7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2"/>
                  <a:gd name="T100" fmla="*/ 0 h 72"/>
                  <a:gd name="T101" fmla="*/ 62 w 62"/>
                  <a:gd name="T102" fmla="*/ 72 h 7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2" h="72">
                    <a:moveTo>
                      <a:pt x="7" y="56"/>
                    </a:moveTo>
                    <a:lnTo>
                      <a:pt x="17" y="51"/>
                    </a:lnTo>
                    <a:lnTo>
                      <a:pt x="21" y="57"/>
                    </a:lnTo>
                    <a:lnTo>
                      <a:pt x="25" y="60"/>
                    </a:lnTo>
                    <a:lnTo>
                      <a:pt x="31" y="62"/>
                    </a:lnTo>
                    <a:lnTo>
                      <a:pt x="38" y="60"/>
                    </a:lnTo>
                    <a:lnTo>
                      <a:pt x="45" y="57"/>
                    </a:lnTo>
                    <a:lnTo>
                      <a:pt x="49" y="54"/>
                    </a:lnTo>
                    <a:lnTo>
                      <a:pt x="50" y="50"/>
                    </a:lnTo>
                    <a:lnTo>
                      <a:pt x="50" y="46"/>
                    </a:lnTo>
                    <a:lnTo>
                      <a:pt x="48" y="42"/>
                    </a:lnTo>
                    <a:lnTo>
                      <a:pt x="46" y="41"/>
                    </a:lnTo>
                    <a:lnTo>
                      <a:pt x="41" y="40"/>
                    </a:lnTo>
                    <a:lnTo>
                      <a:pt x="33" y="40"/>
                    </a:lnTo>
                    <a:lnTo>
                      <a:pt x="28" y="40"/>
                    </a:lnTo>
                    <a:lnTo>
                      <a:pt x="22" y="40"/>
                    </a:lnTo>
                    <a:lnTo>
                      <a:pt x="15" y="40"/>
                    </a:lnTo>
                    <a:lnTo>
                      <a:pt x="10" y="38"/>
                    </a:lnTo>
                    <a:lnTo>
                      <a:pt x="6" y="35"/>
                    </a:lnTo>
                    <a:lnTo>
                      <a:pt x="2" y="32"/>
                    </a:lnTo>
                    <a:lnTo>
                      <a:pt x="1" y="27"/>
                    </a:lnTo>
                    <a:lnTo>
                      <a:pt x="0" y="24"/>
                    </a:lnTo>
                    <a:lnTo>
                      <a:pt x="0" y="19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10" y="6"/>
                    </a:lnTo>
                    <a:lnTo>
                      <a:pt x="15" y="4"/>
                    </a:lnTo>
                    <a:lnTo>
                      <a:pt x="20" y="2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7" y="8"/>
                    </a:lnTo>
                    <a:lnTo>
                      <a:pt x="50" y="12"/>
                    </a:lnTo>
                    <a:lnTo>
                      <a:pt x="40" y="17"/>
                    </a:lnTo>
                    <a:lnTo>
                      <a:pt x="38" y="12"/>
                    </a:lnTo>
                    <a:lnTo>
                      <a:pt x="33" y="10"/>
                    </a:lnTo>
                    <a:lnTo>
                      <a:pt x="29" y="9"/>
                    </a:lnTo>
                    <a:lnTo>
                      <a:pt x="23" y="10"/>
                    </a:lnTo>
                    <a:lnTo>
                      <a:pt x="16" y="14"/>
                    </a:lnTo>
                    <a:lnTo>
                      <a:pt x="13" y="16"/>
                    </a:lnTo>
                    <a:lnTo>
                      <a:pt x="10" y="19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4" y="26"/>
                    </a:lnTo>
                    <a:lnTo>
                      <a:pt x="16" y="27"/>
                    </a:lnTo>
                    <a:lnTo>
                      <a:pt x="18" y="28"/>
                    </a:lnTo>
                    <a:lnTo>
                      <a:pt x="22" y="28"/>
                    </a:lnTo>
                    <a:lnTo>
                      <a:pt x="29" y="28"/>
                    </a:lnTo>
                    <a:lnTo>
                      <a:pt x="34" y="28"/>
                    </a:lnTo>
                    <a:lnTo>
                      <a:pt x="40" y="28"/>
                    </a:lnTo>
                    <a:lnTo>
                      <a:pt x="47" y="28"/>
                    </a:lnTo>
                    <a:lnTo>
                      <a:pt x="51" y="31"/>
                    </a:lnTo>
                    <a:lnTo>
                      <a:pt x="56" y="32"/>
                    </a:lnTo>
                    <a:lnTo>
                      <a:pt x="59" y="36"/>
                    </a:lnTo>
                    <a:lnTo>
                      <a:pt x="62" y="41"/>
                    </a:lnTo>
                    <a:lnTo>
                      <a:pt x="62" y="47"/>
                    </a:lnTo>
                    <a:lnTo>
                      <a:pt x="61" y="52"/>
                    </a:lnTo>
                    <a:lnTo>
                      <a:pt x="58" y="58"/>
                    </a:lnTo>
                    <a:lnTo>
                      <a:pt x="54" y="63"/>
                    </a:lnTo>
                    <a:lnTo>
                      <a:pt x="48" y="66"/>
                    </a:lnTo>
                    <a:lnTo>
                      <a:pt x="41" y="70"/>
                    </a:lnTo>
                    <a:lnTo>
                      <a:pt x="30" y="72"/>
                    </a:lnTo>
                    <a:lnTo>
                      <a:pt x="21" y="70"/>
                    </a:lnTo>
                    <a:lnTo>
                      <a:pt x="13" y="65"/>
                    </a:lnTo>
                    <a:lnTo>
                      <a:pt x="7" y="5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3334" name="Group 72"/>
            <p:cNvGrpSpPr>
              <a:grpSpLocks/>
            </p:cNvGrpSpPr>
            <p:nvPr/>
          </p:nvGrpSpPr>
          <p:grpSpPr bwMode="auto">
            <a:xfrm>
              <a:off x="3649" y="766"/>
              <a:ext cx="590" cy="512"/>
              <a:chOff x="3383" y="781"/>
              <a:chExt cx="590" cy="512"/>
            </a:xfrm>
          </p:grpSpPr>
          <p:sp>
            <p:nvSpPr>
              <p:cNvPr id="13516" name="Freeform 73"/>
              <p:cNvSpPr>
                <a:spLocks/>
              </p:cNvSpPr>
              <p:nvPr/>
            </p:nvSpPr>
            <p:spPr bwMode="auto">
              <a:xfrm>
                <a:off x="3383" y="781"/>
                <a:ext cx="67" cy="78"/>
              </a:xfrm>
              <a:custGeom>
                <a:avLst/>
                <a:gdLst>
                  <a:gd name="T0" fmla="*/ 0 w 67"/>
                  <a:gd name="T1" fmla="*/ 73 h 78"/>
                  <a:gd name="T2" fmla="*/ 8 w 67"/>
                  <a:gd name="T3" fmla="*/ 0 h 78"/>
                  <a:gd name="T4" fmla="*/ 17 w 67"/>
                  <a:gd name="T5" fmla="*/ 0 h 78"/>
                  <a:gd name="T6" fmla="*/ 13 w 67"/>
                  <a:gd name="T7" fmla="*/ 36 h 78"/>
                  <a:gd name="T8" fmla="*/ 53 w 67"/>
                  <a:gd name="T9" fmla="*/ 4 h 78"/>
                  <a:gd name="T10" fmla="*/ 67 w 67"/>
                  <a:gd name="T11" fmla="*/ 5 h 78"/>
                  <a:gd name="T12" fmla="*/ 33 w 67"/>
                  <a:gd name="T13" fmla="*/ 32 h 78"/>
                  <a:gd name="T14" fmla="*/ 60 w 67"/>
                  <a:gd name="T15" fmla="*/ 78 h 78"/>
                  <a:gd name="T16" fmla="*/ 48 w 67"/>
                  <a:gd name="T17" fmla="*/ 77 h 78"/>
                  <a:gd name="T18" fmla="*/ 25 w 67"/>
                  <a:gd name="T19" fmla="*/ 37 h 78"/>
                  <a:gd name="T20" fmla="*/ 12 w 67"/>
                  <a:gd name="T21" fmla="*/ 47 h 78"/>
                  <a:gd name="T22" fmla="*/ 10 w 67"/>
                  <a:gd name="T23" fmla="*/ 74 h 78"/>
                  <a:gd name="T24" fmla="*/ 0 w 67"/>
                  <a:gd name="T25" fmla="*/ 73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"/>
                  <a:gd name="T40" fmla="*/ 0 h 78"/>
                  <a:gd name="T41" fmla="*/ 67 w 67"/>
                  <a:gd name="T42" fmla="*/ 78 h 7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" h="78">
                    <a:moveTo>
                      <a:pt x="0" y="73"/>
                    </a:moveTo>
                    <a:lnTo>
                      <a:pt x="8" y="0"/>
                    </a:lnTo>
                    <a:lnTo>
                      <a:pt x="17" y="0"/>
                    </a:lnTo>
                    <a:lnTo>
                      <a:pt x="13" y="36"/>
                    </a:lnTo>
                    <a:lnTo>
                      <a:pt x="53" y="4"/>
                    </a:lnTo>
                    <a:lnTo>
                      <a:pt x="67" y="5"/>
                    </a:lnTo>
                    <a:lnTo>
                      <a:pt x="33" y="32"/>
                    </a:lnTo>
                    <a:lnTo>
                      <a:pt x="60" y="78"/>
                    </a:lnTo>
                    <a:lnTo>
                      <a:pt x="48" y="77"/>
                    </a:lnTo>
                    <a:lnTo>
                      <a:pt x="25" y="37"/>
                    </a:lnTo>
                    <a:lnTo>
                      <a:pt x="12" y="47"/>
                    </a:lnTo>
                    <a:lnTo>
                      <a:pt x="10" y="7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17" name="Freeform 74"/>
              <p:cNvSpPr>
                <a:spLocks noEditPoints="1"/>
              </p:cNvSpPr>
              <p:nvPr/>
            </p:nvSpPr>
            <p:spPr bwMode="auto">
              <a:xfrm>
                <a:off x="3459" y="818"/>
                <a:ext cx="52" cy="56"/>
              </a:xfrm>
              <a:custGeom>
                <a:avLst/>
                <a:gdLst>
                  <a:gd name="T0" fmla="*/ 2 w 52"/>
                  <a:gd name="T1" fmla="*/ 20 h 56"/>
                  <a:gd name="T2" fmla="*/ 5 w 52"/>
                  <a:gd name="T3" fmla="*/ 14 h 56"/>
                  <a:gd name="T4" fmla="*/ 8 w 52"/>
                  <a:gd name="T5" fmla="*/ 8 h 56"/>
                  <a:gd name="T6" fmla="*/ 17 w 52"/>
                  <a:gd name="T7" fmla="*/ 1 h 56"/>
                  <a:gd name="T8" fmla="*/ 25 w 52"/>
                  <a:gd name="T9" fmla="*/ 0 h 56"/>
                  <a:gd name="T10" fmla="*/ 34 w 52"/>
                  <a:gd name="T11" fmla="*/ 1 h 56"/>
                  <a:gd name="T12" fmla="*/ 44 w 52"/>
                  <a:gd name="T13" fmla="*/ 6 h 56"/>
                  <a:gd name="T14" fmla="*/ 47 w 52"/>
                  <a:gd name="T15" fmla="*/ 9 h 56"/>
                  <a:gd name="T16" fmla="*/ 49 w 52"/>
                  <a:gd name="T17" fmla="*/ 14 h 56"/>
                  <a:gd name="T18" fmla="*/ 52 w 52"/>
                  <a:gd name="T19" fmla="*/ 18 h 56"/>
                  <a:gd name="T20" fmla="*/ 52 w 52"/>
                  <a:gd name="T21" fmla="*/ 23 h 56"/>
                  <a:gd name="T22" fmla="*/ 50 w 52"/>
                  <a:gd name="T23" fmla="*/ 34 h 56"/>
                  <a:gd name="T24" fmla="*/ 47 w 52"/>
                  <a:gd name="T25" fmla="*/ 44 h 56"/>
                  <a:gd name="T26" fmla="*/ 42 w 52"/>
                  <a:gd name="T27" fmla="*/ 49 h 56"/>
                  <a:gd name="T28" fmla="*/ 37 w 52"/>
                  <a:gd name="T29" fmla="*/ 53 h 56"/>
                  <a:gd name="T30" fmla="*/ 31 w 52"/>
                  <a:gd name="T31" fmla="*/ 55 h 56"/>
                  <a:gd name="T32" fmla="*/ 24 w 52"/>
                  <a:gd name="T33" fmla="*/ 56 h 56"/>
                  <a:gd name="T34" fmla="*/ 17 w 52"/>
                  <a:gd name="T35" fmla="*/ 54 h 56"/>
                  <a:gd name="T36" fmla="*/ 8 w 52"/>
                  <a:gd name="T37" fmla="*/ 49 h 56"/>
                  <a:gd name="T38" fmla="*/ 5 w 52"/>
                  <a:gd name="T39" fmla="*/ 46 h 56"/>
                  <a:gd name="T40" fmla="*/ 2 w 52"/>
                  <a:gd name="T41" fmla="*/ 41 h 56"/>
                  <a:gd name="T42" fmla="*/ 0 w 52"/>
                  <a:gd name="T43" fmla="*/ 37 h 56"/>
                  <a:gd name="T44" fmla="*/ 0 w 52"/>
                  <a:gd name="T45" fmla="*/ 32 h 56"/>
                  <a:gd name="T46" fmla="*/ 0 w 52"/>
                  <a:gd name="T47" fmla="*/ 26 h 56"/>
                  <a:gd name="T48" fmla="*/ 2 w 52"/>
                  <a:gd name="T49" fmla="*/ 20 h 56"/>
                  <a:gd name="T50" fmla="*/ 10 w 52"/>
                  <a:gd name="T51" fmla="*/ 23 h 56"/>
                  <a:gd name="T52" fmla="*/ 9 w 52"/>
                  <a:gd name="T53" fmla="*/ 31 h 56"/>
                  <a:gd name="T54" fmla="*/ 9 w 52"/>
                  <a:gd name="T55" fmla="*/ 36 h 56"/>
                  <a:gd name="T56" fmla="*/ 10 w 52"/>
                  <a:gd name="T57" fmla="*/ 39 h 56"/>
                  <a:gd name="T58" fmla="*/ 14 w 52"/>
                  <a:gd name="T59" fmla="*/ 44 h 56"/>
                  <a:gd name="T60" fmla="*/ 20 w 52"/>
                  <a:gd name="T61" fmla="*/ 47 h 56"/>
                  <a:gd name="T62" fmla="*/ 26 w 52"/>
                  <a:gd name="T63" fmla="*/ 48 h 56"/>
                  <a:gd name="T64" fmla="*/ 32 w 52"/>
                  <a:gd name="T65" fmla="*/ 46 h 56"/>
                  <a:gd name="T66" fmla="*/ 37 w 52"/>
                  <a:gd name="T67" fmla="*/ 41 h 56"/>
                  <a:gd name="T68" fmla="*/ 41 w 52"/>
                  <a:gd name="T69" fmla="*/ 32 h 56"/>
                  <a:gd name="T70" fmla="*/ 44 w 52"/>
                  <a:gd name="T71" fmla="*/ 23 h 56"/>
                  <a:gd name="T72" fmla="*/ 41 w 52"/>
                  <a:gd name="T73" fmla="*/ 16 h 56"/>
                  <a:gd name="T74" fmla="*/ 38 w 52"/>
                  <a:gd name="T75" fmla="*/ 12 h 56"/>
                  <a:gd name="T76" fmla="*/ 32 w 52"/>
                  <a:gd name="T77" fmla="*/ 8 h 56"/>
                  <a:gd name="T78" fmla="*/ 26 w 52"/>
                  <a:gd name="T79" fmla="*/ 7 h 56"/>
                  <a:gd name="T80" fmla="*/ 20 w 52"/>
                  <a:gd name="T81" fmla="*/ 9 h 56"/>
                  <a:gd name="T82" fmla="*/ 15 w 52"/>
                  <a:gd name="T83" fmla="*/ 15 h 56"/>
                  <a:gd name="T84" fmla="*/ 10 w 52"/>
                  <a:gd name="T85" fmla="*/ 23 h 5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2"/>
                  <a:gd name="T130" fmla="*/ 0 h 56"/>
                  <a:gd name="T131" fmla="*/ 52 w 52"/>
                  <a:gd name="T132" fmla="*/ 56 h 5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2" h="56">
                    <a:moveTo>
                      <a:pt x="2" y="20"/>
                    </a:moveTo>
                    <a:lnTo>
                      <a:pt x="5" y="14"/>
                    </a:lnTo>
                    <a:lnTo>
                      <a:pt x="8" y="8"/>
                    </a:lnTo>
                    <a:lnTo>
                      <a:pt x="17" y="1"/>
                    </a:lnTo>
                    <a:lnTo>
                      <a:pt x="25" y="0"/>
                    </a:lnTo>
                    <a:lnTo>
                      <a:pt x="34" y="1"/>
                    </a:lnTo>
                    <a:lnTo>
                      <a:pt x="44" y="6"/>
                    </a:lnTo>
                    <a:lnTo>
                      <a:pt x="47" y="9"/>
                    </a:lnTo>
                    <a:lnTo>
                      <a:pt x="49" y="14"/>
                    </a:lnTo>
                    <a:lnTo>
                      <a:pt x="52" y="18"/>
                    </a:lnTo>
                    <a:lnTo>
                      <a:pt x="52" y="23"/>
                    </a:lnTo>
                    <a:lnTo>
                      <a:pt x="50" y="34"/>
                    </a:lnTo>
                    <a:lnTo>
                      <a:pt x="47" y="44"/>
                    </a:lnTo>
                    <a:lnTo>
                      <a:pt x="42" y="49"/>
                    </a:lnTo>
                    <a:lnTo>
                      <a:pt x="37" y="53"/>
                    </a:lnTo>
                    <a:lnTo>
                      <a:pt x="31" y="55"/>
                    </a:lnTo>
                    <a:lnTo>
                      <a:pt x="24" y="56"/>
                    </a:lnTo>
                    <a:lnTo>
                      <a:pt x="17" y="54"/>
                    </a:lnTo>
                    <a:lnTo>
                      <a:pt x="8" y="49"/>
                    </a:lnTo>
                    <a:lnTo>
                      <a:pt x="5" y="46"/>
                    </a:lnTo>
                    <a:lnTo>
                      <a:pt x="2" y="41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2" y="20"/>
                    </a:lnTo>
                    <a:close/>
                    <a:moveTo>
                      <a:pt x="10" y="23"/>
                    </a:moveTo>
                    <a:lnTo>
                      <a:pt x="9" y="31"/>
                    </a:lnTo>
                    <a:lnTo>
                      <a:pt x="9" y="36"/>
                    </a:lnTo>
                    <a:lnTo>
                      <a:pt x="10" y="39"/>
                    </a:lnTo>
                    <a:lnTo>
                      <a:pt x="14" y="44"/>
                    </a:lnTo>
                    <a:lnTo>
                      <a:pt x="20" y="47"/>
                    </a:lnTo>
                    <a:lnTo>
                      <a:pt x="26" y="48"/>
                    </a:lnTo>
                    <a:lnTo>
                      <a:pt x="32" y="46"/>
                    </a:lnTo>
                    <a:lnTo>
                      <a:pt x="37" y="41"/>
                    </a:lnTo>
                    <a:lnTo>
                      <a:pt x="41" y="32"/>
                    </a:lnTo>
                    <a:lnTo>
                      <a:pt x="44" y="23"/>
                    </a:lnTo>
                    <a:lnTo>
                      <a:pt x="41" y="16"/>
                    </a:lnTo>
                    <a:lnTo>
                      <a:pt x="38" y="12"/>
                    </a:lnTo>
                    <a:lnTo>
                      <a:pt x="32" y="8"/>
                    </a:lnTo>
                    <a:lnTo>
                      <a:pt x="26" y="7"/>
                    </a:lnTo>
                    <a:lnTo>
                      <a:pt x="20" y="9"/>
                    </a:lnTo>
                    <a:lnTo>
                      <a:pt x="15" y="15"/>
                    </a:ln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18" name="Freeform 75"/>
              <p:cNvSpPr>
                <a:spLocks noEditPoints="1"/>
              </p:cNvSpPr>
              <p:nvPr/>
            </p:nvSpPr>
            <p:spPr bwMode="auto">
              <a:xfrm>
                <a:off x="3517" y="841"/>
                <a:ext cx="53" cy="56"/>
              </a:xfrm>
              <a:custGeom>
                <a:avLst/>
                <a:gdLst>
                  <a:gd name="T0" fmla="*/ 4 w 53"/>
                  <a:gd name="T1" fmla="*/ 17 h 56"/>
                  <a:gd name="T2" fmla="*/ 7 w 53"/>
                  <a:gd name="T3" fmla="*/ 11 h 56"/>
                  <a:gd name="T4" fmla="*/ 12 w 53"/>
                  <a:gd name="T5" fmla="*/ 6 h 56"/>
                  <a:gd name="T6" fmla="*/ 16 w 53"/>
                  <a:gd name="T7" fmla="*/ 3 h 56"/>
                  <a:gd name="T8" fmla="*/ 21 w 53"/>
                  <a:gd name="T9" fmla="*/ 1 h 56"/>
                  <a:gd name="T10" fmla="*/ 30 w 53"/>
                  <a:gd name="T11" fmla="*/ 0 h 56"/>
                  <a:gd name="T12" fmla="*/ 34 w 53"/>
                  <a:gd name="T13" fmla="*/ 0 h 56"/>
                  <a:gd name="T14" fmla="*/ 38 w 53"/>
                  <a:gd name="T15" fmla="*/ 2 h 56"/>
                  <a:gd name="T16" fmla="*/ 43 w 53"/>
                  <a:gd name="T17" fmla="*/ 5 h 56"/>
                  <a:gd name="T18" fmla="*/ 47 w 53"/>
                  <a:gd name="T19" fmla="*/ 8 h 56"/>
                  <a:gd name="T20" fmla="*/ 52 w 53"/>
                  <a:gd name="T21" fmla="*/ 16 h 56"/>
                  <a:gd name="T22" fmla="*/ 53 w 53"/>
                  <a:gd name="T23" fmla="*/ 22 h 56"/>
                  <a:gd name="T24" fmla="*/ 53 w 53"/>
                  <a:gd name="T25" fmla="*/ 26 h 56"/>
                  <a:gd name="T26" fmla="*/ 52 w 53"/>
                  <a:gd name="T27" fmla="*/ 32 h 56"/>
                  <a:gd name="T28" fmla="*/ 50 w 53"/>
                  <a:gd name="T29" fmla="*/ 38 h 56"/>
                  <a:gd name="T30" fmla="*/ 45 w 53"/>
                  <a:gd name="T31" fmla="*/ 46 h 56"/>
                  <a:gd name="T32" fmla="*/ 40 w 53"/>
                  <a:gd name="T33" fmla="*/ 50 h 56"/>
                  <a:gd name="T34" fmla="*/ 35 w 53"/>
                  <a:gd name="T35" fmla="*/ 54 h 56"/>
                  <a:gd name="T36" fmla="*/ 29 w 53"/>
                  <a:gd name="T37" fmla="*/ 56 h 56"/>
                  <a:gd name="T38" fmla="*/ 22 w 53"/>
                  <a:gd name="T39" fmla="*/ 55 h 56"/>
                  <a:gd name="T40" fmla="*/ 15 w 53"/>
                  <a:gd name="T41" fmla="*/ 53 h 56"/>
                  <a:gd name="T42" fmla="*/ 7 w 53"/>
                  <a:gd name="T43" fmla="*/ 48 h 56"/>
                  <a:gd name="T44" fmla="*/ 2 w 53"/>
                  <a:gd name="T45" fmla="*/ 39 h 56"/>
                  <a:gd name="T46" fmla="*/ 0 w 53"/>
                  <a:gd name="T47" fmla="*/ 34 h 56"/>
                  <a:gd name="T48" fmla="*/ 0 w 53"/>
                  <a:gd name="T49" fmla="*/ 29 h 56"/>
                  <a:gd name="T50" fmla="*/ 4 w 53"/>
                  <a:gd name="T51" fmla="*/ 17 h 56"/>
                  <a:gd name="T52" fmla="*/ 13 w 53"/>
                  <a:gd name="T53" fmla="*/ 21 h 56"/>
                  <a:gd name="T54" fmla="*/ 11 w 53"/>
                  <a:gd name="T55" fmla="*/ 25 h 56"/>
                  <a:gd name="T56" fmla="*/ 11 w 53"/>
                  <a:gd name="T57" fmla="*/ 30 h 56"/>
                  <a:gd name="T58" fmla="*/ 11 w 53"/>
                  <a:gd name="T59" fmla="*/ 37 h 56"/>
                  <a:gd name="T60" fmla="*/ 13 w 53"/>
                  <a:gd name="T61" fmla="*/ 42 h 56"/>
                  <a:gd name="T62" fmla="*/ 19 w 53"/>
                  <a:gd name="T63" fmla="*/ 47 h 56"/>
                  <a:gd name="T64" fmla="*/ 24 w 53"/>
                  <a:gd name="T65" fmla="*/ 48 h 56"/>
                  <a:gd name="T66" fmla="*/ 31 w 53"/>
                  <a:gd name="T67" fmla="*/ 46 h 56"/>
                  <a:gd name="T68" fmla="*/ 34 w 53"/>
                  <a:gd name="T69" fmla="*/ 45 h 56"/>
                  <a:gd name="T70" fmla="*/ 37 w 53"/>
                  <a:gd name="T71" fmla="*/ 42 h 56"/>
                  <a:gd name="T72" fmla="*/ 42 w 53"/>
                  <a:gd name="T73" fmla="*/ 34 h 56"/>
                  <a:gd name="T74" fmla="*/ 44 w 53"/>
                  <a:gd name="T75" fmla="*/ 25 h 56"/>
                  <a:gd name="T76" fmla="*/ 44 w 53"/>
                  <a:gd name="T77" fmla="*/ 18 h 56"/>
                  <a:gd name="T78" fmla="*/ 40 w 53"/>
                  <a:gd name="T79" fmla="*/ 13 h 56"/>
                  <a:gd name="T80" fmla="*/ 36 w 53"/>
                  <a:gd name="T81" fmla="*/ 9 h 56"/>
                  <a:gd name="T82" fmla="*/ 29 w 53"/>
                  <a:gd name="T83" fmla="*/ 8 h 56"/>
                  <a:gd name="T84" fmla="*/ 23 w 53"/>
                  <a:gd name="T85" fmla="*/ 9 h 56"/>
                  <a:gd name="T86" fmla="*/ 20 w 53"/>
                  <a:gd name="T87" fmla="*/ 10 h 56"/>
                  <a:gd name="T88" fmla="*/ 18 w 53"/>
                  <a:gd name="T89" fmla="*/ 14 h 56"/>
                  <a:gd name="T90" fmla="*/ 13 w 53"/>
                  <a:gd name="T91" fmla="*/ 21 h 5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3"/>
                  <a:gd name="T139" fmla="*/ 0 h 56"/>
                  <a:gd name="T140" fmla="*/ 53 w 53"/>
                  <a:gd name="T141" fmla="*/ 56 h 5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3" h="56">
                    <a:moveTo>
                      <a:pt x="4" y="17"/>
                    </a:moveTo>
                    <a:lnTo>
                      <a:pt x="7" y="11"/>
                    </a:lnTo>
                    <a:lnTo>
                      <a:pt x="12" y="6"/>
                    </a:lnTo>
                    <a:lnTo>
                      <a:pt x="16" y="3"/>
                    </a:lnTo>
                    <a:lnTo>
                      <a:pt x="21" y="1"/>
                    </a:lnTo>
                    <a:lnTo>
                      <a:pt x="30" y="0"/>
                    </a:lnTo>
                    <a:lnTo>
                      <a:pt x="34" y="0"/>
                    </a:lnTo>
                    <a:lnTo>
                      <a:pt x="38" y="2"/>
                    </a:lnTo>
                    <a:lnTo>
                      <a:pt x="43" y="5"/>
                    </a:lnTo>
                    <a:lnTo>
                      <a:pt x="47" y="8"/>
                    </a:lnTo>
                    <a:lnTo>
                      <a:pt x="52" y="16"/>
                    </a:lnTo>
                    <a:lnTo>
                      <a:pt x="53" y="22"/>
                    </a:lnTo>
                    <a:lnTo>
                      <a:pt x="53" y="26"/>
                    </a:lnTo>
                    <a:lnTo>
                      <a:pt x="52" y="32"/>
                    </a:lnTo>
                    <a:lnTo>
                      <a:pt x="50" y="38"/>
                    </a:lnTo>
                    <a:lnTo>
                      <a:pt x="45" y="46"/>
                    </a:lnTo>
                    <a:lnTo>
                      <a:pt x="40" y="50"/>
                    </a:lnTo>
                    <a:lnTo>
                      <a:pt x="35" y="54"/>
                    </a:lnTo>
                    <a:lnTo>
                      <a:pt x="29" y="56"/>
                    </a:lnTo>
                    <a:lnTo>
                      <a:pt x="22" y="55"/>
                    </a:lnTo>
                    <a:lnTo>
                      <a:pt x="15" y="53"/>
                    </a:lnTo>
                    <a:lnTo>
                      <a:pt x="7" y="48"/>
                    </a:lnTo>
                    <a:lnTo>
                      <a:pt x="2" y="3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7"/>
                    </a:lnTo>
                    <a:close/>
                    <a:moveTo>
                      <a:pt x="13" y="21"/>
                    </a:moveTo>
                    <a:lnTo>
                      <a:pt x="11" y="25"/>
                    </a:lnTo>
                    <a:lnTo>
                      <a:pt x="11" y="30"/>
                    </a:lnTo>
                    <a:lnTo>
                      <a:pt x="11" y="37"/>
                    </a:lnTo>
                    <a:lnTo>
                      <a:pt x="13" y="42"/>
                    </a:lnTo>
                    <a:lnTo>
                      <a:pt x="19" y="47"/>
                    </a:lnTo>
                    <a:lnTo>
                      <a:pt x="24" y="48"/>
                    </a:lnTo>
                    <a:lnTo>
                      <a:pt x="31" y="46"/>
                    </a:lnTo>
                    <a:lnTo>
                      <a:pt x="34" y="45"/>
                    </a:lnTo>
                    <a:lnTo>
                      <a:pt x="37" y="42"/>
                    </a:lnTo>
                    <a:lnTo>
                      <a:pt x="42" y="34"/>
                    </a:lnTo>
                    <a:lnTo>
                      <a:pt x="44" y="25"/>
                    </a:lnTo>
                    <a:lnTo>
                      <a:pt x="44" y="18"/>
                    </a:lnTo>
                    <a:lnTo>
                      <a:pt x="40" y="13"/>
                    </a:lnTo>
                    <a:lnTo>
                      <a:pt x="36" y="9"/>
                    </a:lnTo>
                    <a:lnTo>
                      <a:pt x="29" y="8"/>
                    </a:lnTo>
                    <a:lnTo>
                      <a:pt x="23" y="9"/>
                    </a:lnTo>
                    <a:lnTo>
                      <a:pt x="20" y="10"/>
                    </a:lnTo>
                    <a:lnTo>
                      <a:pt x="18" y="14"/>
                    </a:lnTo>
                    <a:lnTo>
                      <a:pt x="1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19" name="Freeform 76"/>
              <p:cNvSpPr>
                <a:spLocks/>
              </p:cNvSpPr>
              <p:nvPr/>
            </p:nvSpPr>
            <p:spPr bwMode="auto">
              <a:xfrm>
                <a:off x="3567" y="862"/>
                <a:ext cx="50" cy="51"/>
              </a:xfrm>
              <a:custGeom>
                <a:avLst/>
                <a:gdLst>
                  <a:gd name="T0" fmla="*/ 0 w 50"/>
                  <a:gd name="T1" fmla="*/ 48 h 51"/>
                  <a:gd name="T2" fmla="*/ 25 w 50"/>
                  <a:gd name="T3" fmla="*/ 0 h 51"/>
                  <a:gd name="T4" fmla="*/ 33 w 50"/>
                  <a:gd name="T5" fmla="*/ 4 h 51"/>
                  <a:gd name="T6" fmla="*/ 28 w 50"/>
                  <a:gd name="T7" fmla="*/ 11 h 51"/>
                  <a:gd name="T8" fmla="*/ 33 w 50"/>
                  <a:gd name="T9" fmla="*/ 9 h 51"/>
                  <a:gd name="T10" fmla="*/ 37 w 50"/>
                  <a:gd name="T11" fmla="*/ 8 h 51"/>
                  <a:gd name="T12" fmla="*/ 41 w 50"/>
                  <a:gd name="T13" fmla="*/ 8 h 51"/>
                  <a:gd name="T14" fmla="*/ 43 w 50"/>
                  <a:gd name="T15" fmla="*/ 9 h 51"/>
                  <a:gd name="T16" fmla="*/ 46 w 50"/>
                  <a:gd name="T17" fmla="*/ 11 h 51"/>
                  <a:gd name="T18" fmla="*/ 50 w 50"/>
                  <a:gd name="T19" fmla="*/ 16 h 51"/>
                  <a:gd name="T20" fmla="*/ 43 w 50"/>
                  <a:gd name="T21" fmla="*/ 21 h 51"/>
                  <a:gd name="T22" fmla="*/ 41 w 50"/>
                  <a:gd name="T23" fmla="*/ 19 h 51"/>
                  <a:gd name="T24" fmla="*/ 38 w 50"/>
                  <a:gd name="T25" fmla="*/ 17 h 51"/>
                  <a:gd name="T26" fmla="*/ 36 w 50"/>
                  <a:gd name="T27" fmla="*/ 16 h 51"/>
                  <a:gd name="T28" fmla="*/ 33 w 50"/>
                  <a:gd name="T29" fmla="*/ 16 h 51"/>
                  <a:gd name="T30" fmla="*/ 30 w 50"/>
                  <a:gd name="T31" fmla="*/ 17 h 51"/>
                  <a:gd name="T32" fmla="*/ 27 w 50"/>
                  <a:gd name="T33" fmla="*/ 18 h 51"/>
                  <a:gd name="T34" fmla="*/ 24 w 50"/>
                  <a:gd name="T35" fmla="*/ 22 h 51"/>
                  <a:gd name="T36" fmla="*/ 21 w 50"/>
                  <a:gd name="T37" fmla="*/ 27 h 51"/>
                  <a:gd name="T38" fmla="*/ 8 w 50"/>
                  <a:gd name="T39" fmla="*/ 51 h 51"/>
                  <a:gd name="T40" fmla="*/ 0 w 50"/>
                  <a:gd name="T41" fmla="*/ 48 h 5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0"/>
                  <a:gd name="T64" fmla="*/ 0 h 51"/>
                  <a:gd name="T65" fmla="*/ 50 w 50"/>
                  <a:gd name="T66" fmla="*/ 51 h 5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0" h="51">
                    <a:moveTo>
                      <a:pt x="0" y="48"/>
                    </a:moveTo>
                    <a:lnTo>
                      <a:pt x="25" y="0"/>
                    </a:lnTo>
                    <a:lnTo>
                      <a:pt x="33" y="4"/>
                    </a:lnTo>
                    <a:lnTo>
                      <a:pt x="28" y="11"/>
                    </a:lnTo>
                    <a:lnTo>
                      <a:pt x="33" y="9"/>
                    </a:lnTo>
                    <a:lnTo>
                      <a:pt x="37" y="8"/>
                    </a:lnTo>
                    <a:lnTo>
                      <a:pt x="41" y="8"/>
                    </a:lnTo>
                    <a:lnTo>
                      <a:pt x="43" y="9"/>
                    </a:lnTo>
                    <a:lnTo>
                      <a:pt x="46" y="11"/>
                    </a:lnTo>
                    <a:lnTo>
                      <a:pt x="50" y="16"/>
                    </a:lnTo>
                    <a:lnTo>
                      <a:pt x="43" y="21"/>
                    </a:lnTo>
                    <a:lnTo>
                      <a:pt x="41" y="19"/>
                    </a:lnTo>
                    <a:lnTo>
                      <a:pt x="38" y="17"/>
                    </a:lnTo>
                    <a:lnTo>
                      <a:pt x="36" y="16"/>
                    </a:lnTo>
                    <a:lnTo>
                      <a:pt x="33" y="16"/>
                    </a:lnTo>
                    <a:lnTo>
                      <a:pt x="30" y="17"/>
                    </a:lnTo>
                    <a:lnTo>
                      <a:pt x="27" y="18"/>
                    </a:lnTo>
                    <a:lnTo>
                      <a:pt x="24" y="22"/>
                    </a:lnTo>
                    <a:lnTo>
                      <a:pt x="21" y="27"/>
                    </a:lnTo>
                    <a:lnTo>
                      <a:pt x="8" y="51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20" name="Freeform 77"/>
              <p:cNvSpPr>
                <a:spLocks noEditPoints="1"/>
              </p:cNvSpPr>
              <p:nvPr/>
            </p:nvSpPr>
            <p:spPr bwMode="auto">
              <a:xfrm>
                <a:off x="3604" y="880"/>
                <a:ext cx="69" cy="68"/>
              </a:xfrm>
              <a:custGeom>
                <a:avLst/>
                <a:gdLst>
                  <a:gd name="T0" fmla="*/ 24 w 69"/>
                  <a:gd name="T1" fmla="*/ 64 h 68"/>
                  <a:gd name="T2" fmla="*/ 28 w 69"/>
                  <a:gd name="T3" fmla="*/ 58 h 68"/>
                  <a:gd name="T4" fmla="*/ 20 w 69"/>
                  <a:gd name="T5" fmla="*/ 59 h 68"/>
                  <a:gd name="T6" fmla="*/ 15 w 69"/>
                  <a:gd name="T7" fmla="*/ 59 h 68"/>
                  <a:gd name="T8" fmla="*/ 11 w 69"/>
                  <a:gd name="T9" fmla="*/ 57 h 68"/>
                  <a:gd name="T10" fmla="*/ 6 w 69"/>
                  <a:gd name="T11" fmla="*/ 54 h 68"/>
                  <a:gd name="T12" fmla="*/ 3 w 69"/>
                  <a:gd name="T13" fmla="*/ 48 h 68"/>
                  <a:gd name="T14" fmla="*/ 0 w 69"/>
                  <a:gd name="T15" fmla="*/ 42 h 68"/>
                  <a:gd name="T16" fmla="*/ 0 w 69"/>
                  <a:gd name="T17" fmla="*/ 35 h 68"/>
                  <a:gd name="T18" fmla="*/ 1 w 69"/>
                  <a:gd name="T19" fmla="*/ 28 h 68"/>
                  <a:gd name="T20" fmla="*/ 5 w 69"/>
                  <a:gd name="T21" fmla="*/ 22 h 68"/>
                  <a:gd name="T22" fmla="*/ 9 w 69"/>
                  <a:gd name="T23" fmla="*/ 16 h 68"/>
                  <a:gd name="T24" fmla="*/ 15 w 69"/>
                  <a:gd name="T25" fmla="*/ 10 h 68"/>
                  <a:gd name="T26" fmla="*/ 21 w 69"/>
                  <a:gd name="T27" fmla="*/ 7 h 68"/>
                  <a:gd name="T28" fmla="*/ 27 w 69"/>
                  <a:gd name="T29" fmla="*/ 6 h 68"/>
                  <a:gd name="T30" fmla="*/ 33 w 69"/>
                  <a:gd name="T31" fmla="*/ 7 h 68"/>
                  <a:gd name="T32" fmla="*/ 39 w 69"/>
                  <a:gd name="T33" fmla="*/ 9 h 68"/>
                  <a:gd name="T34" fmla="*/ 43 w 69"/>
                  <a:gd name="T35" fmla="*/ 11 h 68"/>
                  <a:gd name="T36" fmla="*/ 45 w 69"/>
                  <a:gd name="T37" fmla="*/ 15 h 68"/>
                  <a:gd name="T38" fmla="*/ 47 w 69"/>
                  <a:gd name="T39" fmla="*/ 19 h 68"/>
                  <a:gd name="T40" fmla="*/ 48 w 69"/>
                  <a:gd name="T41" fmla="*/ 23 h 68"/>
                  <a:gd name="T42" fmla="*/ 61 w 69"/>
                  <a:gd name="T43" fmla="*/ 0 h 68"/>
                  <a:gd name="T44" fmla="*/ 69 w 69"/>
                  <a:gd name="T45" fmla="*/ 4 h 68"/>
                  <a:gd name="T46" fmla="*/ 31 w 69"/>
                  <a:gd name="T47" fmla="*/ 68 h 68"/>
                  <a:gd name="T48" fmla="*/ 24 w 69"/>
                  <a:gd name="T49" fmla="*/ 64 h 68"/>
                  <a:gd name="T50" fmla="*/ 13 w 69"/>
                  <a:gd name="T51" fmla="*/ 26 h 68"/>
                  <a:gd name="T52" fmla="*/ 9 w 69"/>
                  <a:gd name="T53" fmla="*/ 34 h 68"/>
                  <a:gd name="T54" fmla="*/ 9 w 69"/>
                  <a:gd name="T55" fmla="*/ 42 h 68"/>
                  <a:gd name="T56" fmla="*/ 11 w 69"/>
                  <a:gd name="T57" fmla="*/ 47 h 68"/>
                  <a:gd name="T58" fmla="*/ 15 w 69"/>
                  <a:gd name="T59" fmla="*/ 51 h 68"/>
                  <a:gd name="T60" fmla="*/ 21 w 69"/>
                  <a:gd name="T61" fmla="*/ 54 h 68"/>
                  <a:gd name="T62" fmla="*/ 27 w 69"/>
                  <a:gd name="T63" fmla="*/ 52 h 68"/>
                  <a:gd name="T64" fmla="*/ 32 w 69"/>
                  <a:gd name="T65" fmla="*/ 49 h 68"/>
                  <a:gd name="T66" fmla="*/ 38 w 69"/>
                  <a:gd name="T67" fmla="*/ 42 h 68"/>
                  <a:gd name="T68" fmla="*/ 41 w 69"/>
                  <a:gd name="T69" fmla="*/ 33 h 68"/>
                  <a:gd name="T70" fmla="*/ 43 w 69"/>
                  <a:gd name="T71" fmla="*/ 26 h 68"/>
                  <a:gd name="T72" fmla="*/ 40 w 69"/>
                  <a:gd name="T73" fmla="*/ 20 h 68"/>
                  <a:gd name="T74" fmla="*/ 36 w 69"/>
                  <a:gd name="T75" fmla="*/ 16 h 68"/>
                  <a:gd name="T76" fmla="*/ 30 w 69"/>
                  <a:gd name="T77" fmla="*/ 14 h 68"/>
                  <a:gd name="T78" fmla="*/ 24 w 69"/>
                  <a:gd name="T79" fmla="*/ 15 h 68"/>
                  <a:gd name="T80" fmla="*/ 22 w 69"/>
                  <a:gd name="T81" fmla="*/ 16 h 68"/>
                  <a:gd name="T82" fmla="*/ 19 w 69"/>
                  <a:gd name="T83" fmla="*/ 19 h 68"/>
                  <a:gd name="T84" fmla="*/ 13 w 69"/>
                  <a:gd name="T85" fmla="*/ 26 h 6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9"/>
                  <a:gd name="T130" fmla="*/ 0 h 68"/>
                  <a:gd name="T131" fmla="*/ 69 w 69"/>
                  <a:gd name="T132" fmla="*/ 68 h 6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9" h="68">
                    <a:moveTo>
                      <a:pt x="24" y="64"/>
                    </a:moveTo>
                    <a:lnTo>
                      <a:pt x="28" y="58"/>
                    </a:lnTo>
                    <a:lnTo>
                      <a:pt x="20" y="59"/>
                    </a:lnTo>
                    <a:lnTo>
                      <a:pt x="15" y="59"/>
                    </a:lnTo>
                    <a:lnTo>
                      <a:pt x="11" y="57"/>
                    </a:lnTo>
                    <a:lnTo>
                      <a:pt x="6" y="54"/>
                    </a:lnTo>
                    <a:lnTo>
                      <a:pt x="3" y="48"/>
                    </a:lnTo>
                    <a:lnTo>
                      <a:pt x="0" y="42"/>
                    </a:lnTo>
                    <a:lnTo>
                      <a:pt x="0" y="35"/>
                    </a:lnTo>
                    <a:lnTo>
                      <a:pt x="1" y="28"/>
                    </a:lnTo>
                    <a:lnTo>
                      <a:pt x="5" y="22"/>
                    </a:lnTo>
                    <a:lnTo>
                      <a:pt x="9" y="16"/>
                    </a:lnTo>
                    <a:lnTo>
                      <a:pt x="15" y="10"/>
                    </a:lnTo>
                    <a:lnTo>
                      <a:pt x="21" y="7"/>
                    </a:lnTo>
                    <a:lnTo>
                      <a:pt x="27" y="6"/>
                    </a:lnTo>
                    <a:lnTo>
                      <a:pt x="33" y="7"/>
                    </a:lnTo>
                    <a:lnTo>
                      <a:pt x="39" y="9"/>
                    </a:lnTo>
                    <a:lnTo>
                      <a:pt x="43" y="11"/>
                    </a:lnTo>
                    <a:lnTo>
                      <a:pt x="45" y="15"/>
                    </a:lnTo>
                    <a:lnTo>
                      <a:pt x="47" y="19"/>
                    </a:lnTo>
                    <a:lnTo>
                      <a:pt x="48" y="23"/>
                    </a:lnTo>
                    <a:lnTo>
                      <a:pt x="61" y="0"/>
                    </a:lnTo>
                    <a:lnTo>
                      <a:pt x="69" y="4"/>
                    </a:lnTo>
                    <a:lnTo>
                      <a:pt x="31" y="68"/>
                    </a:lnTo>
                    <a:lnTo>
                      <a:pt x="24" y="64"/>
                    </a:lnTo>
                    <a:close/>
                    <a:moveTo>
                      <a:pt x="13" y="26"/>
                    </a:moveTo>
                    <a:lnTo>
                      <a:pt x="9" y="34"/>
                    </a:lnTo>
                    <a:lnTo>
                      <a:pt x="9" y="42"/>
                    </a:lnTo>
                    <a:lnTo>
                      <a:pt x="11" y="47"/>
                    </a:lnTo>
                    <a:lnTo>
                      <a:pt x="15" y="51"/>
                    </a:lnTo>
                    <a:lnTo>
                      <a:pt x="21" y="54"/>
                    </a:lnTo>
                    <a:lnTo>
                      <a:pt x="27" y="52"/>
                    </a:lnTo>
                    <a:lnTo>
                      <a:pt x="32" y="49"/>
                    </a:lnTo>
                    <a:lnTo>
                      <a:pt x="38" y="42"/>
                    </a:lnTo>
                    <a:lnTo>
                      <a:pt x="41" y="33"/>
                    </a:lnTo>
                    <a:lnTo>
                      <a:pt x="43" y="26"/>
                    </a:lnTo>
                    <a:lnTo>
                      <a:pt x="40" y="20"/>
                    </a:lnTo>
                    <a:lnTo>
                      <a:pt x="36" y="16"/>
                    </a:lnTo>
                    <a:lnTo>
                      <a:pt x="30" y="14"/>
                    </a:lnTo>
                    <a:lnTo>
                      <a:pt x="24" y="15"/>
                    </a:lnTo>
                    <a:lnTo>
                      <a:pt x="22" y="16"/>
                    </a:lnTo>
                    <a:lnTo>
                      <a:pt x="19" y="19"/>
                    </a:lnTo>
                    <a:lnTo>
                      <a:pt x="13" y="2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21" name="Freeform 78"/>
              <p:cNvSpPr>
                <a:spLocks noEditPoints="1"/>
              </p:cNvSpPr>
              <p:nvPr/>
            </p:nvSpPr>
            <p:spPr bwMode="auto">
              <a:xfrm>
                <a:off x="3648" y="895"/>
                <a:ext cx="49" cy="67"/>
              </a:xfrm>
              <a:custGeom>
                <a:avLst/>
                <a:gdLst>
                  <a:gd name="T0" fmla="*/ 35 w 49"/>
                  <a:gd name="T1" fmla="*/ 9 h 67"/>
                  <a:gd name="T2" fmla="*/ 41 w 49"/>
                  <a:gd name="T3" fmla="*/ 0 h 67"/>
                  <a:gd name="T4" fmla="*/ 49 w 49"/>
                  <a:gd name="T5" fmla="*/ 5 h 67"/>
                  <a:gd name="T6" fmla="*/ 43 w 49"/>
                  <a:gd name="T7" fmla="*/ 13 h 67"/>
                  <a:gd name="T8" fmla="*/ 35 w 49"/>
                  <a:gd name="T9" fmla="*/ 9 h 67"/>
                  <a:gd name="T10" fmla="*/ 0 w 49"/>
                  <a:gd name="T11" fmla="*/ 61 h 67"/>
                  <a:gd name="T12" fmla="*/ 29 w 49"/>
                  <a:gd name="T13" fmla="*/ 17 h 67"/>
                  <a:gd name="T14" fmla="*/ 37 w 49"/>
                  <a:gd name="T15" fmla="*/ 21 h 67"/>
                  <a:gd name="T16" fmla="*/ 8 w 49"/>
                  <a:gd name="T17" fmla="*/ 67 h 67"/>
                  <a:gd name="T18" fmla="*/ 0 w 49"/>
                  <a:gd name="T19" fmla="*/ 61 h 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9"/>
                  <a:gd name="T31" fmla="*/ 0 h 67"/>
                  <a:gd name="T32" fmla="*/ 49 w 49"/>
                  <a:gd name="T33" fmla="*/ 67 h 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9" h="67">
                    <a:moveTo>
                      <a:pt x="35" y="9"/>
                    </a:moveTo>
                    <a:lnTo>
                      <a:pt x="41" y="0"/>
                    </a:lnTo>
                    <a:lnTo>
                      <a:pt x="49" y="5"/>
                    </a:lnTo>
                    <a:lnTo>
                      <a:pt x="43" y="13"/>
                    </a:lnTo>
                    <a:lnTo>
                      <a:pt x="35" y="9"/>
                    </a:lnTo>
                    <a:close/>
                    <a:moveTo>
                      <a:pt x="0" y="61"/>
                    </a:moveTo>
                    <a:lnTo>
                      <a:pt x="29" y="17"/>
                    </a:lnTo>
                    <a:lnTo>
                      <a:pt x="37" y="21"/>
                    </a:lnTo>
                    <a:lnTo>
                      <a:pt x="8" y="67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22" name="Freeform 79"/>
              <p:cNvSpPr>
                <a:spLocks/>
              </p:cNvSpPr>
              <p:nvPr/>
            </p:nvSpPr>
            <p:spPr bwMode="auto">
              <a:xfrm>
                <a:off x="3668" y="927"/>
                <a:ext cx="61" cy="68"/>
              </a:xfrm>
              <a:custGeom>
                <a:avLst/>
                <a:gdLst>
                  <a:gd name="T0" fmla="*/ 0 w 61"/>
                  <a:gd name="T1" fmla="*/ 43 h 68"/>
                  <a:gd name="T2" fmla="*/ 31 w 61"/>
                  <a:gd name="T3" fmla="*/ 0 h 68"/>
                  <a:gd name="T4" fmla="*/ 38 w 61"/>
                  <a:gd name="T5" fmla="*/ 4 h 68"/>
                  <a:gd name="T6" fmla="*/ 33 w 61"/>
                  <a:gd name="T7" fmla="*/ 10 h 68"/>
                  <a:gd name="T8" fmla="*/ 38 w 61"/>
                  <a:gd name="T9" fmla="*/ 9 h 68"/>
                  <a:gd name="T10" fmla="*/ 44 w 61"/>
                  <a:gd name="T11" fmla="*/ 9 h 68"/>
                  <a:gd name="T12" fmla="*/ 48 w 61"/>
                  <a:gd name="T13" fmla="*/ 11 h 68"/>
                  <a:gd name="T14" fmla="*/ 53 w 61"/>
                  <a:gd name="T15" fmla="*/ 13 h 68"/>
                  <a:gd name="T16" fmla="*/ 56 w 61"/>
                  <a:gd name="T17" fmla="*/ 16 h 68"/>
                  <a:gd name="T18" fmla="*/ 59 w 61"/>
                  <a:gd name="T19" fmla="*/ 19 h 68"/>
                  <a:gd name="T20" fmla="*/ 61 w 61"/>
                  <a:gd name="T21" fmla="*/ 24 h 68"/>
                  <a:gd name="T22" fmla="*/ 61 w 61"/>
                  <a:gd name="T23" fmla="*/ 27 h 68"/>
                  <a:gd name="T24" fmla="*/ 61 w 61"/>
                  <a:gd name="T25" fmla="*/ 31 h 68"/>
                  <a:gd name="T26" fmla="*/ 60 w 61"/>
                  <a:gd name="T27" fmla="*/ 34 h 68"/>
                  <a:gd name="T28" fmla="*/ 57 w 61"/>
                  <a:gd name="T29" fmla="*/ 36 h 68"/>
                  <a:gd name="T30" fmla="*/ 55 w 61"/>
                  <a:gd name="T31" fmla="*/ 41 h 68"/>
                  <a:gd name="T32" fmla="*/ 36 w 61"/>
                  <a:gd name="T33" fmla="*/ 68 h 68"/>
                  <a:gd name="T34" fmla="*/ 29 w 61"/>
                  <a:gd name="T35" fmla="*/ 63 h 68"/>
                  <a:gd name="T36" fmla="*/ 47 w 61"/>
                  <a:gd name="T37" fmla="*/ 36 h 68"/>
                  <a:gd name="T38" fmla="*/ 49 w 61"/>
                  <a:gd name="T39" fmla="*/ 32 h 68"/>
                  <a:gd name="T40" fmla="*/ 52 w 61"/>
                  <a:gd name="T41" fmla="*/ 29 h 68"/>
                  <a:gd name="T42" fmla="*/ 52 w 61"/>
                  <a:gd name="T43" fmla="*/ 26 h 68"/>
                  <a:gd name="T44" fmla="*/ 51 w 61"/>
                  <a:gd name="T45" fmla="*/ 24 h 68"/>
                  <a:gd name="T46" fmla="*/ 48 w 61"/>
                  <a:gd name="T47" fmla="*/ 20 h 68"/>
                  <a:gd name="T48" fmla="*/ 46 w 61"/>
                  <a:gd name="T49" fmla="*/ 18 h 68"/>
                  <a:gd name="T50" fmla="*/ 41 w 61"/>
                  <a:gd name="T51" fmla="*/ 16 h 68"/>
                  <a:gd name="T52" fmla="*/ 36 w 61"/>
                  <a:gd name="T53" fmla="*/ 16 h 68"/>
                  <a:gd name="T54" fmla="*/ 33 w 61"/>
                  <a:gd name="T55" fmla="*/ 17 h 68"/>
                  <a:gd name="T56" fmla="*/ 30 w 61"/>
                  <a:gd name="T57" fmla="*/ 18 h 68"/>
                  <a:gd name="T58" fmla="*/ 24 w 61"/>
                  <a:gd name="T59" fmla="*/ 24 h 68"/>
                  <a:gd name="T60" fmla="*/ 7 w 61"/>
                  <a:gd name="T61" fmla="*/ 48 h 68"/>
                  <a:gd name="T62" fmla="*/ 0 w 61"/>
                  <a:gd name="T63" fmla="*/ 43 h 6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1"/>
                  <a:gd name="T97" fmla="*/ 0 h 68"/>
                  <a:gd name="T98" fmla="*/ 61 w 61"/>
                  <a:gd name="T99" fmla="*/ 68 h 6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1" h="68">
                    <a:moveTo>
                      <a:pt x="0" y="43"/>
                    </a:moveTo>
                    <a:lnTo>
                      <a:pt x="31" y="0"/>
                    </a:lnTo>
                    <a:lnTo>
                      <a:pt x="38" y="4"/>
                    </a:lnTo>
                    <a:lnTo>
                      <a:pt x="33" y="10"/>
                    </a:lnTo>
                    <a:lnTo>
                      <a:pt x="38" y="9"/>
                    </a:lnTo>
                    <a:lnTo>
                      <a:pt x="44" y="9"/>
                    </a:lnTo>
                    <a:lnTo>
                      <a:pt x="48" y="11"/>
                    </a:lnTo>
                    <a:lnTo>
                      <a:pt x="53" y="13"/>
                    </a:lnTo>
                    <a:lnTo>
                      <a:pt x="56" y="16"/>
                    </a:lnTo>
                    <a:lnTo>
                      <a:pt x="59" y="19"/>
                    </a:lnTo>
                    <a:lnTo>
                      <a:pt x="61" y="24"/>
                    </a:lnTo>
                    <a:lnTo>
                      <a:pt x="61" y="27"/>
                    </a:lnTo>
                    <a:lnTo>
                      <a:pt x="61" y="31"/>
                    </a:lnTo>
                    <a:lnTo>
                      <a:pt x="60" y="34"/>
                    </a:lnTo>
                    <a:lnTo>
                      <a:pt x="57" y="36"/>
                    </a:lnTo>
                    <a:lnTo>
                      <a:pt x="55" y="41"/>
                    </a:lnTo>
                    <a:lnTo>
                      <a:pt x="36" y="68"/>
                    </a:lnTo>
                    <a:lnTo>
                      <a:pt x="29" y="63"/>
                    </a:lnTo>
                    <a:lnTo>
                      <a:pt x="47" y="36"/>
                    </a:lnTo>
                    <a:lnTo>
                      <a:pt x="49" y="32"/>
                    </a:lnTo>
                    <a:lnTo>
                      <a:pt x="52" y="29"/>
                    </a:lnTo>
                    <a:lnTo>
                      <a:pt x="52" y="26"/>
                    </a:lnTo>
                    <a:lnTo>
                      <a:pt x="51" y="24"/>
                    </a:lnTo>
                    <a:lnTo>
                      <a:pt x="48" y="20"/>
                    </a:lnTo>
                    <a:lnTo>
                      <a:pt x="46" y="18"/>
                    </a:lnTo>
                    <a:lnTo>
                      <a:pt x="41" y="16"/>
                    </a:lnTo>
                    <a:lnTo>
                      <a:pt x="36" y="16"/>
                    </a:lnTo>
                    <a:lnTo>
                      <a:pt x="33" y="17"/>
                    </a:lnTo>
                    <a:lnTo>
                      <a:pt x="30" y="18"/>
                    </a:lnTo>
                    <a:lnTo>
                      <a:pt x="24" y="24"/>
                    </a:lnTo>
                    <a:lnTo>
                      <a:pt x="7" y="48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23" name="Freeform 80"/>
              <p:cNvSpPr>
                <a:spLocks noEditPoints="1"/>
              </p:cNvSpPr>
              <p:nvPr/>
            </p:nvSpPr>
            <p:spPr bwMode="auto">
              <a:xfrm>
                <a:off x="3719" y="960"/>
                <a:ext cx="70" cy="73"/>
              </a:xfrm>
              <a:custGeom>
                <a:avLst/>
                <a:gdLst>
                  <a:gd name="T0" fmla="*/ 22 w 70"/>
                  <a:gd name="T1" fmla="*/ 60 h 73"/>
                  <a:gd name="T2" fmla="*/ 12 w 70"/>
                  <a:gd name="T3" fmla="*/ 57 h 73"/>
                  <a:gd name="T4" fmla="*/ 2 w 70"/>
                  <a:gd name="T5" fmla="*/ 49 h 73"/>
                  <a:gd name="T6" fmla="*/ 0 w 70"/>
                  <a:gd name="T7" fmla="*/ 36 h 73"/>
                  <a:gd name="T8" fmla="*/ 3 w 70"/>
                  <a:gd name="T9" fmla="*/ 31 h 73"/>
                  <a:gd name="T10" fmla="*/ 9 w 70"/>
                  <a:gd name="T11" fmla="*/ 26 h 73"/>
                  <a:gd name="T12" fmla="*/ 16 w 70"/>
                  <a:gd name="T13" fmla="*/ 25 h 73"/>
                  <a:gd name="T14" fmla="*/ 22 w 70"/>
                  <a:gd name="T15" fmla="*/ 27 h 73"/>
                  <a:gd name="T16" fmla="*/ 29 w 70"/>
                  <a:gd name="T17" fmla="*/ 31 h 73"/>
                  <a:gd name="T18" fmla="*/ 44 w 70"/>
                  <a:gd name="T19" fmla="*/ 39 h 73"/>
                  <a:gd name="T20" fmla="*/ 46 w 70"/>
                  <a:gd name="T21" fmla="*/ 36 h 73"/>
                  <a:gd name="T22" fmla="*/ 49 w 70"/>
                  <a:gd name="T23" fmla="*/ 30 h 73"/>
                  <a:gd name="T24" fmla="*/ 43 w 70"/>
                  <a:gd name="T25" fmla="*/ 20 h 73"/>
                  <a:gd name="T26" fmla="*/ 34 w 70"/>
                  <a:gd name="T27" fmla="*/ 16 h 73"/>
                  <a:gd name="T28" fmla="*/ 26 w 70"/>
                  <a:gd name="T29" fmla="*/ 19 h 73"/>
                  <a:gd name="T30" fmla="*/ 24 w 70"/>
                  <a:gd name="T31" fmla="*/ 10 h 73"/>
                  <a:gd name="T32" fmla="*/ 33 w 70"/>
                  <a:gd name="T33" fmla="*/ 8 h 73"/>
                  <a:gd name="T34" fmla="*/ 43 w 70"/>
                  <a:gd name="T35" fmla="*/ 11 h 73"/>
                  <a:gd name="T36" fmla="*/ 53 w 70"/>
                  <a:gd name="T37" fmla="*/ 19 h 73"/>
                  <a:gd name="T38" fmla="*/ 58 w 70"/>
                  <a:gd name="T39" fmla="*/ 27 h 73"/>
                  <a:gd name="T40" fmla="*/ 58 w 70"/>
                  <a:gd name="T41" fmla="*/ 34 h 73"/>
                  <a:gd name="T42" fmla="*/ 54 w 70"/>
                  <a:gd name="T43" fmla="*/ 40 h 73"/>
                  <a:gd name="T44" fmla="*/ 44 w 70"/>
                  <a:gd name="T45" fmla="*/ 54 h 73"/>
                  <a:gd name="T46" fmla="*/ 38 w 70"/>
                  <a:gd name="T47" fmla="*/ 62 h 73"/>
                  <a:gd name="T48" fmla="*/ 34 w 70"/>
                  <a:gd name="T49" fmla="*/ 70 h 73"/>
                  <a:gd name="T50" fmla="*/ 26 w 70"/>
                  <a:gd name="T51" fmla="*/ 67 h 73"/>
                  <a:gd name="T52" fmla="*/ 28 w 70"/>
                  <a:gd name="T53" fmla="*/ 60 h 73"/>
                  <a:gd name="T54" fmla="*/ 34 w 70"/>
                  <a:gd name="T55" fmla="*/ 42 h 73"/>
                  <a:gd name="T56" fmla="*/ 22 w 70"/>
                  <a:gd name="T57" fmla="*/ 35 h 73"/>
                  <a:gd name="T58" fmla="*/ 17 w 70"/>
                  <a:gd name="T59" fmla="*/ 34 h 73"/>
                  <a:gd name="T60" fmla="*/ 13 w 70"/>
                  <a:gd name="T61" fmla="*/ 35 h 73"/>
                  <a:gd name="T62" fmla="*/ 9 w 70"/>
                  <a:gd name="T63" fmla="*/ 40 h 73"/>
                  <a:gd name="T64" fmla="*/ 11 w 70"/>
                  <a:gd name="T65" fmla="*/ 47 h 73"/>
                  <a:gd name="T66" fmla="*/ 18 w 70"/>
                  <a:gd name="T67" fmla="*/ 52 h 73"/>
                  <a:gd name="T68" fmla="*/ 27 w 70"/>
                  <a:gd name="T69" fmla="*/ 55 h 73"/>
                  <a:gd name="T70" fmla="*/ 34 w 70"/>
                  <a:gd name="T71" fmla="*/ 51 h 73"/>
                  <a:gd name="T72" fmla="*/ 40 w 70"/>
                  <a:gd name="T73" fmla="*/ 44 h 73"/>
                  <a:gd name="T74" fmla="*/ 61 w 70"/>
                  <a:gd name="T75" fmla="*/ 0 h 73"/>
                  <a:gd name="T76" fmla="*/ 53 w 70"/>
                  <a:gd name="T77" fmla="*/ 12 h 7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0"/>
                  <a:gd name="T118" fmla="*/ 0 h 73"/>
                  <a:gd name="T119" fmla="*/ 70 w 70"/>
                  <a:gd name="T120" fmla="*/ 73 h 7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0" h="73">
                    <a:moveTo>
                      <a:pt x="28" y="60"/>
                    </a:moveTo>
                    <a:lnTo>
                      <a:pt x="22" y="60"/>
                    </a:lnTo>
                    <a:lnTo>
                      <a:pt x="17" y="59"/>
                    </a:lnTo>
                    <a:lnTo>
                      <a:pt x="12" y="57"/>
                    </a:lnTo>
                    <a:lnTo>
                      <a:pt x="8" y="55"/>
                    </a:lnTo>
                    <a:lnTo>
                      <a:pt x="2" y="49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1" y="33"/>
                    </a:lnTo>
                    <a:lnTo>
                      <a:pt x="3" y="31"/>
                    </a:lnTo>
                    <a:lnTo>
                      <a:pt x="5" y="28"/>
                    </a:lnTo>
                    <a:lnTo>
                      <a:pt x="9" y="26"/>
                    </a:lnTo>
                    <a:lnTo>
                      <a:pt x="12" y="25"/>
                    </a:lnTo>
                    <a:lnTo>
                      <a:pt x="16" y="25"/>
                    </a:lnTo>
                    <a:lnTo>
                      <a:pt x="19" y="26"/>
                    </a:lnTo>
                    <a:lnTo>
                      <a:pt x="22" y="27"/>
                    </a:lnTo>
                    <a:lnTo>
                      <a:pt x="26" y="28"/>
                    </a:lnTo>
                    <a:lnTo>
                      <a:pt x="29" y="31"/>
                    </a:lnTo>
                    <a:lnTo>
                      <a:pt x="38" y="36"/>
                    </a:lnTo>
                    <a:lnTo>
                      <a:pt x="44" y="39"/>
                    </a:lnTo>
                    <a:lnTo>
                      <a:pt x="45" y="38"/>
                    </a:lnTo>
                    <a:lnTo>
                      <a:pt x="46" y="36"/>
                    </a:lnTo>
                    <a:lnTo>
                      <a:pt x="49" y="33"/>
                    </a:lnTo>
                    <a:lnTo>
                      <a:pt x="49" y="30"/>
                    </a:lnTo>
                    <a:lnTo>
                      <a:pt x="48" y="25"/>
                    </a:lnTo>
                    <a:lnTo>
                      <a:pt x="43" y="20"/>
                    </a:lnTo>
                    <a:lnTo>
                      <a:pt x="38" y="17"/>
                    </a:lnTo>
                    <a:lnTo>
                      <a:pt x="34" y="16"/>
                    </a:lnTo>
                    <a:lnTo>
                      <a:pt x="30" y="17"/>
                    </a:lnTo>
                    <a:lnTo>
                      <a:pt x="26" y="19"/>
                    </a:lnTo>
                    <a:lnTo>
                      <a:pt x="19" y="14"/>
                    </a:lnTo>
                    <a:lnTo>
                      <a:pt x="24" y="10"/>
                    </a:lnTo>
                    <a:lnTo>
                      <a:pt x="28" y="8"/>
                    </a:lnTo>
                    <a:lnTo>
                      <a:pt x="33" y="8"/>
                    </a:lnTo>
                    <a:lnTo>
                      <a:pt x="37" y="9"/>
                    </a:lnTo>
                    <a:lnTo>
                      <a:pt x="43" y="11"/>
                    </a:lnTo>
                    <a:lnTo>
                      <a:pt x="49" y="15"/>
                    </a:lnTo>
                    <a:lnTo>
                      <a:pt x="53" y="19"/>
                    </a:lnTo>
                    <a:lnTo>
                      <a:pt x="55" y="24"/>
                    </a:lnTo>
                    <a:lnTo>
                      <a:pt x="58" y="27"/>
                    </a:lnTo>
                    <a:lnTo>
                      <a:pt x="59" y="31"/>
                    </a:lnTo>
                    <a:lnTo>
                      <a:pt x="58" y="34"/>
                    </a:lnTo>
                    <a:lnTo>
                      <a:pt x="57" y="38"/>
                    </a:lnTo>
                    <a:lnTo>
                      <a:pt x="54" y="40"/>
                    </a:lnTo>
                    <a:lnTo>
                      <a:pt x="52" y="44"/>
                    </a:lnTo>
                    <a:lnTo>
                      <a:pt x="44" y="54"/>
                    </a:lnTo>
                    <a:lnTo>
                      <a:pt x="41" y="58"/>
                    </a:lnTo>
                    <a:lnTo>
                      <a:pt x="38" y="62"/>
                    </a:lnTo>
                    <a:lnTo>
                      <a:pt x="35" y="66"/>
                    </a:lnTo>
                    <a:lnTo>
                      <a:pt x="34" y="70"/>
                    </a:lnTo>
                    <a:lnTo>
                      <a:pt x="33" y="73"/>
                    </a:lnTo>
                    <a:lnTo>
                      <a:pt x="26" y="67"/>
                    </a:lnTo>
                    <a:lnTo>
                      <a:pt x="27" y="64"/>
                    </a:lnTo>
                    <a:lnTo>
                      <a:pt x="28" y="60"/>
                    </a:lnTo>
                    <a:close/>
                    <a:moveTo>
                      <a:pt x="40" y="44"/>
                    </a:moveTo>
                    <a:lnTo>
                      <a:pt x="34" y="42"/>
                    </a:lnTo>
                    <a:lnTo>
                      <a:pt x="26" y="38"/>
                    </a:lnTo>
                    <a:lnTo>
                      <a:pt x="22" y="35"/>
                    </a:lnTo>
                    <a:lnTo>
                      <a:pt x="19" y="34"/>
                    </a:lnTo>
                    <a:lnTo>
                      <a:pt x="17" y="34"/>
                    </a:lnTo>
                    <a:lnTo>
                      <a:pt x="14" y="34"/>
                    </a:lnTo>
                    <a:lnTo>
                      <a:pt x="13" y="35"/>
                    </a:lnTo>
                    <a:lnTo>
                      <a:pt x="11" y="36"/>
                    </a:lnTo>
                    <a:lnTo>
                      <a:pt x="9" y="40"/>
                    </a:lnTo>
                    <a:lnTo>
                      <a:pt x="9" y="43"/>
                    </a:lnTo>
                    <a:lnTo>
                      <a:pt x="11" y="47"/>
                    </a:lnTo>
                    <a:lnTo>
                      <a:pt x="13" y="50"/>
                    </a:lnTo>
                    <a:lnTo>
                      <a:pt x="18" y="52"/>
                    </a:lnTo>
                    <a:lnTo>
                      <a:pt x="22" y="55"/>
                    </a:lnTo>
                    <a:lnTo>
                      <a:pt x="27" y="55"/>
                    </a:lnTo>
                    <a:lnTo>
                      <a:pt x="32" y="54"/>
                    </a:lnTo>
                    <a:lnTo>
                      <a:pt x="34" y="51"/>
                    </a:lnTo>
                    <a:lnTo>
                      <a:pt x="38" y="47"/>
                    </a:lnTo>
                    <a:lnTo>
                      <a:pt x="40" y="44"/>
                    </a:lnTo>
                    <a:close/>
                    <a:moveTo>
                      <a:pt x="46" y="7"/>
                    </a:moveTo>
                    <a:lnTo>
                      <a:pt x="61" y="0"/>
                    </a:lnTo>
                    <a:lnTo>
                      <a:pt x="70" y="8"/>
                    </a:lnTo>
                    <a:lnTo>
                      <a:pt x="53" y="12"/>
                    </a:lnTo>
                    <a:lnTo>
                      <a:pt x="46" y="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24" name="Freeform 81"/>
              <p:cNvSpPr>
                <a:spLocks/>
              </p:cNvSpPr>
              <p:nvPr/>
            </p:nvSpPr>
            <p:spPr bwMode="auto">
              <a:xfrm>
                <a:off x="3769" y="1008"/>
                <a:ext cx="52" cy="55"/>
              </a:xfrm>
              <a:custGeom>
                <a:avLst/>
                <a:gdLst>
                  <a:gd name="T0" fmla="*/ 32 w 52"/>
                  <a:gd name="T1" fmla="*/ 42 h 55"/>
                  <a:gd name="T2" fmla="*/ 37 w 52"/>
                  <a:gd name="T3" fmla="*/ 48 h 55"/>
                  <a:gd name="T4" fmla="*/ 31 w 52"/>
                  <a:gd name="T5" fmla="*/ 54 h 55"/>
                  <a:gd name="T6" fmla="*/ 23 w 52"/>
                  <a:gd name="T7" fmla="*/ 55 h 55"/>
                  <a:gd name="T8" fmla="*/ 15 w 52"/>
                  <a:gd name="T9" fmla="*/ 54 h 55"/>
                  <a:gd name="T10" fmla="*/ 8 w 52"/>
                  <a:gd name="T11" fmla="*/ 48 h 55"/>
                  <a:gd name="T12" fmla="*/ 4 w 52"/>
                  <a:gd name="T13" fmla="*/ 44 h 55"/>
                  <a:gd name="T14" fmla="*/ 2 w 52"/>
                  <a:gd name="T15" fmla="*/ 40 h 55"/>
                  <a:gd name="T16" fmla="*/ 0 w 52"/>
                  <a:gd name="T17" fmla="*/ 31 h 55"/>
                  <a:gd name="T18" fmla="*/ 0 w 52"/>
                  <a:gd name="T19" fmla="*/ 26 h 55"/>
                  <a:gd name="T20" fmla="*/ 1 w 52"/>
                  <a:gd name="T21" fmla="*/ 22 h 55"/>
                  <a:gd name="T22" fmla="*/ 4 w 52"/>
                  <a:gd name="T23" fmla="*/ 17 h 55"/>
                  <a:gd name="T24" fmla="*/ 8 w 52"/>
                  <a:gd name="T25" fmla="*/ 11 h 55"/>
                  <a:gd name="T26" fmla="*/ 15 w 52"/>
                  <a:gd name="T27" fmla="*/ 6 h 55"/>
                  <a:gd name="T28" fmla="*/ 20 w 52"/>
                  <a:gd name="T29" fmla="*/ 2 h 55"/>
                  <a:gd name="T30" fmla="*/ 27 w 52"/>
                  <a:gd name="T31" fmla="*/ 0 h 55"/>
                  <a:gd name="T32" fmla="*/ 33 w 52"/>
                  <a:gd name="T33" fmla="*/ 1 h 55"/>
                  <a:gd name="T34" fmla="*/ 39 w 52"/>
                  <a:gd name="T35" fmla="*/ 2 h 55"/>
                  <a:gd name="T36" fmla="*/ 44 w 52"/>
                  <a:gd name="T37" fmla="*/ 7 h 55"/>
                  <a:gd name="T38" fmla="*/ 50 w 52"/>
                  <a:gd name="T39" fmla="*/ 12 h 55"/>
                  <a:gd name="T40" fmla="*/ 52 w 52"/>
                  <a:gd name="T41" fmla="*/ 16 h 55"/>
                  <a:gd name="T42" fmla="*/ 52 w 52"/>
                  <a:gd name="T43" fmla="*/ 19 h 55"/>
                  <a:gd name="T44" fmla="*/ 52 w 52"/>
                  <a:gd name="T45" fmla="*/ 26 h 55"/>
                  <a:gd name="T46" fmla="*/ 50 w 52"/>
                  <a:gd name="T47" fmla="*/ 33 h 55"/>
                  <a:gd name="T48" fmla="*/ 42 w 52"/>
                  <a:gd name="T49" fmla="*/ 28 h 55"/>
                  <a:gd name="T50" fmla="*/ 44 w 52"/>
                  <a:gd name="T51" fmla="*/ 24 h 55"/>
                  <a:gd name="T52" fmla="*/ 44 w 52"/>
                  <a:gd name="T53" fmla="*/ 19 h 55"/>
                  <a:gd name="T54" fmla="*/ 42 w 52"/>
                  <a:gd name="T55" fmla="*/ 16 h 55"/>
                  <a:gd name="T56" fmla="*/ 40 w 52"/>
                  <a:gd name="T57" fmla="*/ 12 h 55"/>
                  <a:gd name="T58" fmla="*/ 34 w 52"/>
                  <a:gd name="T59" fmla="*/ 9 h 55"/>
                  <a:gd name="T60" fmla="*/ 28 w 52"/>
                  <a:gd name="T61" fmla="*/ 9 h 55"/>
                  <a:gd name="T62" fmla="*/ 25 w 52"/>
                  <a:gd name="T63" fmla="*/ 10 h 55"/>
                  <a:gd name="T64" fmla="*/ 21 w 52"/>
                  <a:gd name="T65" fmla="*/ 11 h 55"/>
                  <a:gd name="T66" fmla="*/ 15 w 52"/>
                  <a:gd name="T67" fmla="*/ 17 h 55"/>
                  <a:gd name="T68" fmla="*/ 10 w 52"/>
                  <a:gd name="T69" fmla="*/ 25 h 55"/>
                  <a:gd name="T70" fmla="*/ 8 w 52"/>
                  <a:gd name="T71" fmla="*/ 32 h 55"/>
                  <a:gd name="T72" fmla="*/ 9 w 52"/>
                  <a:gd name="T73" fmla="*/ 38 h 55"/>
                  <a:gd name="T74" fmla="*/ 12 w 52"/>
                  <a:gd name="T75" fmla="*/ 42 h 55"/>
                  <a:gd name="T76" fmla="*/ 17 w 52"/>
                  <a:gd name="T77" fmla="*/ 46 h 55"/>
                  <a:gd name="T78" fmla="*/ 21 w 52"/>
                  <a:gd name="T79" fmla="*/ 46 h 55"/>
                  <a:gd name="T80" fmla="*/ 27 w 52"/>
                  <a:gd name="T81" fmla="*/ 44 h 55"/>
                  <a:gd name="T82" fmla="*/ 32 w 52"/>
                  <a:gd name="T83" fmla="*/ 42 h 5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2"/>
                  <a:gd name="T127" fmla="*/ 0 h 55"/>
                  <a:gd name="T128" fmla="*/ 52 w 52"/>
                  <a:gd name="T129" fmla="*/ 55 h 5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2" h="55">
                    <a:moveTo>
                      <a:pt x="32" y="42"/>
                    </a:moveTo>
                    <a:lnTo>
                      <a:pt x="37" y="48"/>
                    </a:lnTo>
                    <a:lnTo>
                      <a:pt x="31" y="54"/>
                    </a:lnTo>
                    <a:lnTo>
                      <a:pt x="23" y="55"/>
                    </a:lnTo>
                    <a:lnTo>
                      <a:pt x="15" y="54"/>
                    </a:lnTo>
                    <a:lnTo>
                      <a:pt x="8" y="48"/>
                    </a:lnTo>
                    <a:lnTo>
                      <a:pt x="4" y="44"/>
                    </a:lnTo>
                    <a:lnTo>
                      <a:pt x="2" y="40"/>
                    </a:lnTo>
                    <a:lnTo>
                      <a:pt x="0" y="31"/>
                    </a:lnTo>
                    <a:lnTo>
                      <a:pt x="0" y="26"/>
                    </a:lnTo>
                    <a:lnTo>
                      <a:pt x="1" y="22"/>
                    </a:lnTo>
                    <a:lnTo>
                      <a:pt x="4" y="17"/>
                    </a:lnTo>
                    <a:lnTo>
                      <a:pt x="8" y="11"/>
                    </a:lnTo>
                    <a:lnTo>
                      <a:pt x="15" y="6"/>
                    </a:lnTo>
                    <a:lnTo>
                      <a:pt x="20" y="2"/>
                    </a:lnTo>
                    <a:lnTo>
                      <a:pt x="27" y="0"/>
                    </a:lnTo>
                    <a:lnTo>
                      <a:pt x="33" y="1"/>
                    </a:lnTo>
                    <a:lnTo>
                      <a:pt x="39" y="2"/>
                    </a:lnTo>
                    <a:lnTo>
                      <a:pt x="44" y="7"/>
                    </a:lnTo>
                    <a:lnTo>
                      <a:pt x="50" y="12"/>
                    </a:lnTo>
                    <a:lnTo>
                      <a:pt x="52" y="16"/>
                    </a:lnTo>
                    <a:lnTo>
                      <a:pt x="52" y="19"/>
                    </a:lnTo>
                    <a:lnTo>
                      <a:pt x="52" y="26"/>
                    </a:lnTo>
                    <a:lnTo>
                      <a:pt x="50" y="33"/>
                    </a:lnTo>
                    <a:lnTo>
                      <a:pt x="42" y="28"/>
                    </a:lnTo>
                    <a:lnTo>
                      <a:pt x="44" y="24"/>
                    </a:lnTo>
                    <a:lnTo>
                      <a:pt x="44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4" y="9"/>
                    </a:lnTo>
                    <a:lnTo>
                      <a:pt x="28" y="9"/>
                    </a:lnTo>
                    <a:lnTo>
                      <a:pt x="25" y="10"/>
                    </a:lnTo>
                    <a:lnTo>
                      <a:pt x="21" y="11"/>
                    </a:lnTo>
                    <a:lnTo>
                      <a:pt x="15" y="17"/>
                    </a:lnTo>
                    <a:lnTo>
                      <a:pt x="10" y="25"/>
                    </a:lnTo>
                    <a:lnTo>
                      <a:pt x="8" y="32"/>
                    </a:lnTo>
                    <a:lnTo>
                      <a:pt x="9" y="38"/>
                    </a:lnTo>
                    <a:lnTo>
                      <a:pt x="12" y="42"/>
                    </a:lnTo>
                    <a:lnTo>
                      <a:pt x="17" y="46"/>
                    </a:lnTo>
                    <a:lnTo>
                      <a:pt x="21" y="46"/>
                    </a:lnTo>
                    <a:lnTo>
                      <a:pt x="27" y="44"/>
                    </a:lnTo>
                    <a:lnTo>
                      <a:pt x="32" y="42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25" name="Freeform 82"/>
              <p:cNvSpPr>
                <a:spLocks noEditPoints="1"/>
              </p:cNvSpPr>
              <p:nvPr/>
            </p:nvSpPr>
            <p:spPr bwMode="auto">
              <a:xfrm>
                <a:off x="3801" y="1023"/>
                <a:ext cx="57" cy="60"/>
              </a:xfrm>
              <a:custGeom>
                <a:avLst/>
                <a:gdLst>
                  <a:gd name="T0" fmla="*/ 43 w 57"/>
                  <a:gd name="T1" fmla="*/ 8 h 60"/>
                  <a:gd name="T2" fmla="*/ 50 w 57"/>
                  <a:gd name="T3" fmla="*/ 0 h 60"/>
                  <a:gd name="T4" fmla="*/ 57 w 57"/>
                  <a:gd name="T5" fmla="*/ 7 h 60"/>
                  <a:gd name="T6" fmla="*/ 50 w 57"/>
                  <a:gd name="T7" fmla="*/ 13 h 60"/>
                  <a:gd name="T8" fmla="*/ 43 w 57"/>
                  <a:gd name="T9" fmla="*/ 8 h 60"/>
                  <a:gd name="T10" fmla="*/ 0 w 57"/>
                  <a:gd name="T11" fmla="*/ 53 h 60"/>
                  <a:gd name="T12" fmla="*/ 36 w 57"/>
                  <a:gd name="T13" fmla="*/ 15 h 60"/>
                  <a:gd name="T14" fmla="*/ 43 w 57"/>
                  <a:gd name="T15" fmla="*/ 21 h 60"/>
                  <a:gd name="T16" fmla="*/ 5 w 57"/>
                  <a:gd name="T17" fmla="*/ 60 h 60"/>
                  <a:gd name="T18" fmla="*/ 0 w 57"/>
                  <a:gd name="T19" fmla="*/ 53 h 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7"/>
                  <a:gd name="T31" fmla="*/ 0 h 60"/>
                  <a:gd name="T32" fmla="*/ 57 w 57"/>
                  <a:gd name="T33" fmla="*/ 60 h 6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7" h="60">
                    <a:moveTo>
                      <a:pt x="43" y="8"/>
                    </a:moveTo>
                    <a:lnTo>
                      <a:pt x="50" y="0"/>
                    </a:lnTo>
                    <a:lnTo>
                      <a:pt x="57" y="7"/>
                    </a:lnTo>
                    <a:lnTo>
                      <a:pt x="50" y="13"/>
                    </a:lnTo>
                    <a:lnTo>
                      <a:pt x="43" y="8"/>
                    </a:lnTo>
                    <a:close/>
                    <a:moveTo>
                      <a:pt x="0" y="53"/>
                    </a:moveTo>
                    <a:lnTo>
                      <a:pt x="36" y="15"/>
                    </a:lnTo>
                    <a:lnTo>
                      <a:pt x="43" y="21"/>
                    </a:lnTo>
                    <a:lnTo>
                      <a:pt x="5" y="6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26" name="Freeform 83"/>
              <p:cNvSpPr>
                <a:spLocks noEditPoints="1"/>
              </p:cNvSpPr>
              <p:nvPr/>
            </p:nvSpPr>
            <p:spPr bwMode="auto">
              <a:xfrm>
                <a:off x="3825" y="1059"/>
                <a:ext cx="71" cy="60"/>
              </a:xfrm>
              <a:custGeom>
                <a:avLst/>
                <a:gdLst>
                  <a:gd name="T0" fmla="*/ 10 w 71"/>
                  <a:gd name="T1" fmla="*/ 13 h 60"/>
                  <a:gd name="T2" fmla="*/ 16 w 71"/>
                  <a:gd name="T3" fmla="*/ 8 h 60"/>
                  <a:gd name="T4" fmla="*/ 21 w 71"/>
                  <a:gd name="T5" fmla="*/ 6 h 60"/>
                  <a:gd name="T6" fmla="*/ 26 w 71"/>
                  <a:gd name="T7" fmla="*/ 4 h 60"/>
                  <a:gd name="T8" fmla="*/ 32 w 71"/>
                  <a:gd name="T9" fmla="*/ 4 h 60"/>
                  <a:gd name="T10" fmla="*/ 40 w 71"/>
                  <a:gd name="T11" fmla="*/ 7 h 60"/>
                  <a:gd name="T12" fmla="*/ 44 w 71"/>
                  <a:gd name="T13" fmla="*/ 9 h 60"/>
                  <a:gd name="T14" fmla="*/ 48 w 71"/>
                  <a:gd name="T15" fmla="*/ 13 h 60"/>
                  <a:gd name="T16" fmla="*/ 53 w 71"/>
                  <a:gd name="T17" fmla="*/ 21 h 60"/>
                  <a:gd name="T18" fmla="*/ 55 w 71"/>
                  <a:gd name="T19" fmla="*/ 30 h 60"/>
                  <a:gd name="T20" fmla="*/ 53 w 71"/>
                  <a:gd name="T21" fmla="*/ 36 h 60"/>
                  <a:gd name="T22" fmla="*/ 52 w 71"/>
                  <a:gd name="T23" fmla="*/ 40 h 60"/>
                  <a:gd name="T24" fmla="*/ 45 w 71"/>
                  <a:gd name="T25" fmla="*/ 49 h 60"/>
                  <a:gd name="T26" fmla="*/ 37 w 71"/>
                  <a:gd name="T27" fmla="*/ 55 h 60"/>
                  <a:gd name="T28" fmla="*/ 32 w 71"/>
                  <a:gd name="T29" fmla="*/ 58 h 60"/>
                  <a:gd name="T30" fmla="*/ 25 w 71"/>
                  <a:gd name="T31" fmla="*/ 60 h 60"/>
                  <a:gd name="T32" fmla="*/ 18 w 71"/>
                  <a:gd name="T33" fmla="*/ 57 h 60"/>
                  <a:gd name="T34" fmla="*/ 12 w 71"/>
                  <a:gd name="T35" fmla="*/ 55 h 60"/>
                  <a:gd name="T36" fmla="*/ 7 w 71"/>
                  <a:gd name="T37" fmla="*/ 51 h 60"/>
                  <a:gd name="T38" fmla="*/ 2 w 71"/>
                  <a:gd name="T39" fmla="*/ 41 h 60"/>
                  <a:gd name="T40" fmla="*/ 0 w 71"/>
                  <a:gd name="T41" fmla="*/ 32 h 60"/>
                  <a:gd name="T42" fmla="*/ 1 w 71"/>
                  <a:gd name="T43" fmla="*/ 28 h 60"/>
                  <a:gd name="T44" fmla="*/ 2 w 71"/>
                  <a:gd name="T45" fmla="*/ 23 h 60"/>
                  <a:gd name="T46" fmla="*/ 5 w 71"/>
                  <a:gd name="T47" fmla="*/ 19 h 60"/>
                  <a:gd name="T48" fmla="*/ 10 w 71"/>
                  <a:gd name="T49" fmla="*/ 13 h 60"/>
                  <a:gd name="T50" fmla="*/ 17 w 71"/>
                  <a:gd name="T51" fmla="*/ 20 h 60"/>
                  <a:gd name="T52" fmla="*/ 13 w 71"/>
                  <a:gd name="T53" fmla="*/ 23 h 60"/>
                  <a:gd name="T54" fmla="*/ 11 w 71"/>
                  <a:gd name="T55" fmla="*/ 27 h 60"/>
                  <a:gd name="T56" fmla="*/ 9 w 71"/>
                  <a:gd name="T57" fmla="*/ 33 h 60"/>
                  <a:gd name="T58" fmla="*/ 9 w 71"/>
                  <a:gd name="T59" fmla="*/ 40 h 60"/>
                  <a:gd name="T60" fmla="*/ 12 w 71"/>
                  <a:gd name="T61" fmla="*/ 46 h 60"/>
                  <a:gd name="T62" fmla="*/ 18 w 71"/>
                  <a:gd name="T63" fmla="*/ 49 h 60"/>
                  <a:gd name="T64" fmla="*/ 24 w 71"/>
                  <a:gd name="T65" fmla="*/ 51 h 60"/>
                  <a:gd name="T66" fmla="*/ 27 w 71"/>
                  <a:gd name="T67" fmla="*/ 51 h 60"/>
                  <a:gd name="T68" fmla="*/ 31 w 71"/>
                  <a:gd name="T69" fmla="*/ 48 h 60"/>
                  <a:gd name="T70" fmla="*/ 39 w 71"/>
                  <a:gd name="T71" fmla="*/ 43 h 60"/>
                  <a:gd name="T72" fmla="*/ 44 w 71"/>
                  <a:gd name="T73" fmla="*/ 36 h 60"/>
                  <a:gd name="T74" fmla="*/ 47 w 71"/>
                  <a:gd name="T75" fmla="*/ 29 h 60"/>
                  <a:gd name="T76" fmla="*/ 45 w 71"/>
                  <a:gd name="T77" fmla="*/ 23 h 60"/>
                  <a:gd name="T78" fmla="*/ 42 w 71"/>
                  <a:gd name="T79" fmla="*/ 17 h 60"/>
                  <a:gd name="T80" fmla="*/ 36 w 71"/>
                  <a:gd name="T81" fmla="*/ 14 h 60"/>
                  <a:gd name="T82" fmla="*/ 31 w 71"/>
                  <a:gd name="T83" fmla="*/ 13 h 60"/>
                  <a:gd name="T84" fmla="*/ 24 w 71"/>
                  <a:gd name="T85" fmla="*/ 15 h 60"/>
                  <a:gd name="T86" fmla="*/ 17 w 71"/>
                  <a:gd name="T87" fmla="*/ 20 h 60"/>
                  <a:gd name="T88" fmla="*/ 48 w 71"/>
                  <a:gd name="T89" fmla="*/ 5 h 60"/>
                  <a:gd name="T90" fmla="*/ 63 w 71"/>
                  <a:gd name="T91" fmla="*/ 0 h 60"/>
                  <a:gd name="T92" fmla="*/ 71 w 71"/>
                  <a:gd name="T93" fmla="*/ 8 h 60"/>
                  <a:gd name="T94" fmla="*/ 53 w 71"/>
                  <a:gd name="T95" fmla="*/ 11 h 60"/>
                  <a:gd name="T96" fmla="*/ 48 w 71"/>
                  <a:gd name="T97" fmla="*/ 5 h 6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1"/>
                  <a:gd name="T148" fmla="*/ 0 h 60"/>
                  <a:gd name="T149" fmla="*/ 71 w 71"/>
                  <a:gd name="T150" fmla="*/ 60 h 6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1" h="60">
                    <a:moveTo>
                      <a:pt x="10" y="13"/>
                    </a:moveTo>
                    <a:lnTo>
                      <a:pt x="16" y="8"/>
                    </a:lnTo>
                    <a:lnTo>
                      <a:pt x="21" y="6"/>
                    </a:lnTo>
                    <a:lnTo>
                      <a:pt x="26" y="4"/>
                    </a:lnTo>
                    <a:lnTo>
                      <a:pt x="32" y="4"/>
                    </a:lnTo>
                    <a:lnTo>
                      <a:pt x="40" y="7"/>
                    </a:lnTo>
                    <a:lnTo>
                      <a:pt x="44" y="9"/>
                    </a:lnTo>
                    <a:lnTo>
                      <a:pt x="48" y="13"/>
                    </a:lnTo>
                    <a:lnTo>
                      <a:pt x="53" y="21"/>
                    </a:lnTo>
                    <a:lnTo>
                      <a:pt x="55" y="30"/>
                    </a:lnTo>
                    <a:lnTo>
                      <a:pt x="53" y="36"/>
                    </a:lnTo>
                    <a:lnTo>
                      <a:pt x="52" y="40"/>
                    </a:lnTo>
                    <a:lnTo>
                      <a:pt x="45" y="49"/>
                    </a:lnTo>
                    <a:lnTo>
                      <a:pt x="37" y="55"/>
                    </a:lnTo>
                    <a:lnTo>
                      <a:pt x="32" y="58"/>
                    </a:lnTo>
                    <a:lnTo>
                      <a:pt x="25" y="60"/>
                    </a:lnTo>
                    <a:lnTo>
                      <a:pt x="18" y="57"/>
                    </a:lnTo>
                    <a:lnTo>
                      <a:pt x="12" y="55"/>
                    </a:lnTo>
                    <a:lnTo>
                      <a:pt x="7" y="51"/>
                    </a:lnTo>
                    <a:lnTo>
                      <a:pt x="2" y="41"/>
                    </a:lnTo>
                    <a:lnTo>
                      <a:pt x="0" y="32"/>
                    </a:lnTo>
                    <a:lnTo>
                      <a:pt x="1" y="28"/>
                    </a:lnTo>
                    <a:lnTo>
                      <a:pt x="2" y="23"/>
                    </a:lnTo>
                    <a:lnTo>
                      <a:pt x="5" y="19"/>
                    </a:lnTo>
                    <a:lnTo>
                      <a:pt x="10" y="13"/>
                    </a:lnTo>
                    <a:close/>
                    <a:moveTo>
                      <a:pt x="17" y="20"/>
                    </a:moveTo>
                    <a:lnTo>
                      <a:pt x="13" y="23"/>
                    </a:lnTo>
                    <a:lnTo>
                      <a:pt x="11" y="27"/>
                    </a:lnTo>
                    <a:lnTo>
                      <a:pt x="9" y="33"/>
                    </a:lnTo>
                    <a:lnTo>
                      <a:pt x="9" y="40"/>
                    </a:lnTo>
                    <a:lnTo>
                      <a:pt x="12" y="46"/>
                    </a:lnTo>
                    <a:lnTo>
                      <a:pt x="18" y="49"/>
                    </a:lnTo>
                    <a:lnTo>
                      <a:pt x="24" y="51"/>
                    </a:lnTo>
                    <a:lnTo>
                      <a:pt x="27" y="51"/>
                    </a:lnTo>
                    <a:lnTo>
                      <a:pt x="31" y="48"/>
                    </a:lnTo>
                    <a:lnTo>
                      <a:pt x="39" y="43"/>
                    </a:lnTo>
                    <a:lnTo>
                      <a:pt x="44" y="36"/>
                    </a:lnTo>
                    <a:lnTo>
                      <a:pt x="47" y="29"/>
                    </a:lnTo>
                    <a:lnTo>
                      <a:pt x="45" y="23"/>
                    </a:lnTo>
                    <a:lnTo>
                      <a:pt x="42" y="17"/>
                    </a:lnTo>
                    <a:lnTo>
                      <a:pt x="36" y="14"/>
                    </a:lnTo>
                    <a:lnTo>
                      <a:pt x="31" y="13"/>
                    </a:lnTo>
                    <a:lnTo>
                      <a:pt x="24" y="15"/>
                    </a:lnTo>
                    <a:lnTo>
                      <a:pt x="17" y="20"/>
                    </a:lnTo>
                    <a:close/>
                    <a:moveTo>
                      <a:pt x="48" y="5"/>
                    </a:moveTo>
                    <a:lnTo>
                      <a:pt x="63" y="0"/>
                    </a:lnTo>
                    <a:lnTo>
                      <a:pt x="71" y="8"/>
                    </a:lnTo>
                    <a:lnTo>
                      <a:pt x="53" y="11"/>
                    </a:lnTo>
                    <a:lnTo>
                      <a:pt x="48" y="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27" name="Freeform 84"/>
              <p:cNvSpPr>
                <a:spLocks noEditPoints="1"/>
              </p:cNvSpPr>
              <p:nvPr/>
            </p:nvSpPr>
            <p:spPr bwMode="auto">
              <a:xfrm>
                <a:off x="3885" y="1136"/>
                <a:ext cx="73" cy="55"/>
              </a:xfrm>
              <a:custGeom>
                <a:avLst/>
                <a:gdLst>
                  <a:gd name="T0" fmla="*/ 28 w 73"/>
                  <a:gd name="T1" fmla="*/ 44 h 55"/>
                  <a:gd name="T2" fmla="*/ 32 w 73"/>
                  <a:gd name="T3" fmla="*/ 52 h 55"/>
                  <a:gd name="T4" fmla="*/ 25 w 73"/>
                  <a:gd name="T5" fmla="*/ 55 h 55"/>
                  <a:gd name="T6" fmla="*/ 17 w 73"/>
                  <a:gd name="T7" fmla="*/ 53 h 55"/>
                  <a:gd name="T8" fmla="*/ 11 w 73"/>
                  <a:gd name="T9" fmla="*/ 50 h 55"/>
                  <a:gd name="T10" fmla="*/ 7 w 73"/>
                  <a:gd name="T11" fmla="*/ 47 h 55"/>
                  <a:gd name="T12" fmla="*/ 5 w 73"/>
                  <a:gd name="T13" fmla="*/ 43 h 55"/>
                  <a:gd name="T14" fmla="*/ 3 w 73"/>
                  <a:gd name="T15" fmla="*/ 39 h 55"/>
                  <a:gd name="T16" fmla="*/ 0 w 73"/>
                  <a:gd name="T17" fmla="*/ 34 h 55"/>
                  <a:gd name="T18" fmla="*/ 0 w 73"/>
                  <a:gd name="T19" fmla="*/ 24 h 55"/>
                  <a:gd name="T20" fmla="*/ 1 w 73"/>
                  <a:gd name="T21" fmla="*/ 19 h 55"/>
                  <a:gd name="T22" fmla="*/ 5 w 73"/>
                  <a:gd name="T23" fmla="*/ 15 h 55"/>
                  <a:gd name="T24" fmla="*/ 13 w 73"/>
                  <a:gd name="T25" fmla="*/ 7 h 55"/>
                  <a:gd name="T26" fmla="*/ 19 w 73"/>
                  <a:gd name="T27" fmla="*/ 3 h 55"/>
                  <a:gd name="T28" fmla="*/ 23 w 73"/>
                  <a:gd name="T29" fmla="*/ 1 h 55"/>
                  <a:gd name="T30" fmla="*/ 29 w 73"/>
                  <a:gd name="T31" fmla="*/ 0 h 55"/>
                  <a:gd name="T32" fmla="*/ 33 w 73"/>
                  <a:gd name="T33" fmla="*/ 0 h 55"/>
                  <a:gd name="T34" fmla="*/ 43 w 73"/>
                  <a:gd name="T35" fmla="*/ 3 h 55"/>
                  <a:gd name="T36" fmla="*/ 51 w 73"/>
                  <a:gd name="T37" fmla="*/ 10 h 55"/>
                  <a:gd name="T38" fmla="*/ 54 w 73"/>
                  <a:gd name="T39" fmla="*/ 19 h 55"/>
                  <a:gd name="T40" fmla="*/ 55 w 73"/>
                  <a:gd name="T41" fmla="*/ 25 h 55"/>
                  <a:gd name="T42" fmla="*/ 54 w 73"/>
                  <a:gd name="T43" fmla="*/ 29 h 55"/>
                  <a:gd name="T44" fmla="*/ 53 w 73"/>
                  <a:gd name="T45" fmla="*/ 34 h 55"/>
                  <a:gd name="T46" fmla="*/ 49 w 73"/>
                  <a:gd name="T47" fmla="*/ 39 h 55"/>
                  <a:gd name="T48" fmla="*/ 41 w 73"/>
                  <a:gd name="T49" fmla="*/ 47 h 55"/>
                  <a:gd name="T50" fmla="*/ 40 w 73"/>
                  <a:gd name="T51" fmla="*/ 48 h 55"/>
                  <a:gd name="T52" fmla="*/ 39 w 73"/>
                  <a:gd name="T53" fmla="*/ 48 h 55"/>
                  <a:gd name="T54" fmla="*/ 16 w 73"/>
                  <a:gd name="T55" fmla="*/ 16 h 55"/>
                  <a:gd name="T56" fmla="*/ 11 w 73"/>
                  <a:gd name="T57" fmla="*/ 21 h 55"/>
                  <a:gd name="T58" fmla="*/ 8 w 73"/>
                  <a:gd name="T59" fmla="*/ 27 h 55"/>
                  <a:gd name="T60" fmla="*/ 8 w 73"/>
                  <a:gd name="T61" fmla="*/ 33 h 55"/>
                  <a:gd name="T62" fmla="*/ 11 w 73"/>
                  <a:gd name="T63" fmla="*/ 39 h 55"/>
                  <a:gd name="T64" fmla="*/ 14 w 73"/>
                  <a:gd name="T65" fmla="*/ 42 h 55"/>
                  <a:gd name="T66" fmla="*/ 19 w 73"/>
                  <a:gd name="T67" fmla="*/ 44 h 55"/>
                  <a:gd name="T68" fmla="*/ 23 w 73"/>
                  <a:gd name="T69" fmla="*/ 45 h 55"/>
                  <a:gd name="T70" fmla="*/ 28 w 73"/>
                  <a:gd name="T71" fmla="*/ 44 h 55"/>
                  <a:gd name="T72" fmla="*/ 23 w 73"/>
                  <a:gd name="T73" fmla="*/ 11 h 55"/>
                  <a:gd name="T74" fmla="*/ 40 w 73"/>
                  <a:gd name="T75" fmla="*/ 35 h 55"/>
                  <a:gd name="T76" fmla="*/ 45 w 73"/>
                  <a:gd name="T77" fmla="*/ 32 h 55"/>
                  <a:gd name="T78" fmla="*/ 46 w 73"/>
                  <a:gd name="T79" fmla="*/ 27 h 55"/>
                  <a:gd name="T80" fmla="*/ 47 w 73"/>
                  <a:gd name="T81" fmla="*/ 20 h 55"/>
                  <a:gd name="T82" fmla="*/ 46 w 73"/>
                  <a:gd name="T83" fmla="*/ 17 h 55"/>
                  <a:gd name="T84" fmla="*/ 44 w 73"/>
                  <a:gd name="T85" fmla="*/ 15 h 55"/>
                  <a:gd name="T86" fmla="*/ 40 w 73"/>
                  <a:gd name="T87" fmla="*/ 10 h 55"/>
                  <a:gd name="T88" fmla="*/ 35 w 73"/>
                  <a:gd name="T89" fmla="*/ 9 h 55"/>
                  <a:gd name="T90" fmla="*/ 29 w 73"/>
                  <a:gd name="T91" fmla="*/ 9 h 55"/>
                  <a:gd name="T92" fmla="*/ 23 w 73"/>
                  <a:gd name="T93" fmla="*/ 11 h 55"/>
                  <a:gd name="T94" fmla="*/ 52 w 73"/>
                  <a:gd name="T95" fmla="*/ 3 h 55"/>
                  <a:gd name="T96" fmla="*/ 67 w 73"/>
                  <a:gd name="T97" fmla="*/ 0 h 55"/>
                  <a:gd name="T98" fmla="*/ 73 w 73"/>
                  <a:gd name="T99" fmla="*/ 10 h 55"/>
                  <a:gd name="T100" fmla="*/ 56 w 73"/>
                  <a:gd name="T101" fmla="*/ 9 h 55"/>
                  <a:gd name="T102" fmla="*/ 52 w 73"/>
                  <a:gd name="T103" fmla="*/ 3 h 5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73"/>
                  <a:gd name="T157" fmla="*/ 0 h 55"/>
                  <a:gd name="T158" fmla="*/ 73 w 73"/>
                  <a:gd name="T159" fmla="*/ 55 h 5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73" h="55">
                    <a:moveTo>
                      <a:pt x="28" y="44"/>
                    </a:moveTo>
                    <a:lnTo>
                      <a:pt x="32" y="52"/>
                    </a:lnTo>
                    <a:lnTo>
                      <a:pt x="25" y="55"/>
                    </a:lnTo>
                    <a:lnTo>
                      <a:pt x="17" y="53"/>
                    </a:lnTo>
                    <a:lnTo>
                      <a:pt x="11" y="50"/>
                    </a:lnTo>
                    <a:lnTo>
                      <a:pt x="7" y="47"/>
                    </a:lnTo>
                    <a:lnTo>
                      <a:pt x="5" y="43"/>
                    </a:lnTo>
                    <a:lnTo>
                      <a:pt x="3" y="39"/>
                    </a:lnTo>
                    <a:lnTo>
                      <a:pt x="0" y="34"/>
                    </a:lnTo>
                    <a:lnTo>
                      <a:pt x="0" y="24"/>
                    </a:lnTo>
                    <a:lnTo>
                      <a:pt x="1" y="19"/>
                    </a:lnTo>
                    <a:lnTo>
                      <a:pt x="5" y="15"/>
                    </a:lnTo>
                    <a:lnTo>
                      <a:pt x="13" y="7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43" y="3"/>
                    </a:lnTo>
                    <a:lnTo>
                      <a:pt x="51" y="10"/>
                    </a:lnTo>
                    <a:lnTo>
                      <a:pt x="54" y="19"/>
                    </a:lnTo>
                    <a:lnTo>
                      <a:pt x="55" y="25"/>
                    </a:lnTo>
                    <a:lnTo>
                      <a:pt x="54" y="29"/>
                    </a:lnTo>
                    <a:lnTo>
                      <a:pt x="53" y="34"/>
                    </a:lnTo>
                    <a:lnTo>
                      <a:pt x="49" y="39"/>
                    </a:lnTo>
                    <a:lnTo>
                      <a:pt x="41" y="47"/>
                    </a:lnTo>
                    <a:lnTo>
                      <a:pt x="40" y="48"/>
                    </a:lnTo>
                    <a:lnTo>
                      <a:pt x="39" y="48"/>
                    </a:lnTo>
                    <a:lnTo>
                      <a:pt x="16" y="16"/>
                    </a:lnTo>
                    <a:lnTo>
                      <a:pt x="11" y="21"/>
                    </a:lnTo>
                    <a:lnTo>
                      <a:pt x="8" y="27"/>
                    </a:lnTo>
                    <a:lnTo>
                      <a:pt x="8" y="33"/>
                    </a:lnTo>
                    <a:lnTo>
                      <a:pt x="11" y="39"/>
                    </a:lnTo>
                    <a:lnTo>
                      <a:pt x="14" y="42"/>
                    </a:lnTo>
                    <a:lnTo>
                      <a:pt x="19" y="44"/>
                    </a:lnTo>
                    <a:lnTo>
                      <a:pt x="23" y="45"/>
                    </a:lnTo>
                    <a:lnTo>
                      <a:pt x="28" y="44"/>
                    </a:lnTo>
                    <a:close/>
                    <a:moveTo>
                      <a:pt x="23" y="11"/>
                    </a:moveTo>
                    <a:lnTo>
                      <a:pt x="40" y="35"/>
                    </a:lnTo>
                    <a:lnTo>
                      <a:pt x="45" y="32"/>
                    </a:lnTo>
                    <a:lnTo>
                      <a:pt x="46" y="27"/>
                    </a:lnTo>
                    <a:lnTo>
                      <a:pt x="47" y="20"/>
                    </a:lnTo>
                    <a:lnTo>
                      <a:pt x="46" y="17"/>
                    </a:lnTo>
                    <a:lnTo>
                      <a:pt x="44" y="15"/>
                    </a:lnTo>
                    <a:lnTo>
                      <a:pt x="40" y="10"/>
                    </a:lnTo>
                    <a:lnTo>
                      <a:pt x="35" y="9"/>
                    </a:lnTo>
                    <a:lnTo>
                      <a:pt x="29" y="9"/>
                    </a:lnTo>
                    <a:lnTo>
                      <a:pt x="23" y="11"/>
                    </a:lnTo>
                    <a:close/>
                    <a:moveTo>
                      <a:pt x="52" y="3"/>
                    </a:moveTo>
                    <a:lnTo>
                      <a:pt x="67" y="0"/>
                    </a:lnTo>
                    <a:lnTo>
                      <a:pt x="73" y="10"/>
                    </a:lnTo>
                    <a:lnTo>
                      <a:pt x="56" y="9"/>
                    </a:lnTo>
                    <a:lnTo>
                      <a:pt x="52" y="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28" name="Freeform 85"/>
              <p:cNvSpPr>
                <a:spLocks/>
              </p:cNvSpPr>
              <p:nvPr/>
            </p:nvSpPr>
            <p:spPr bwMode="auto">
              <a:xfrm>
                <a:off x="3917" y="1191"/>
                <a:ext cx="56" cy="51"/>
              </a:xfrm>
              <a:custGeom>
                <a:avLst/>
                <a:gdLst>
                  <a:gd name="T0" fmla="*/ 8 w 56"/>
                  <a:gd name="T1" fmla="*/ 10 h 51"/>
                  <a:gd name="T2" fmla="*/ 14 w 56"/>
                  <a:gd name="T3" fmla="*/ 18 h 51"/>
                  <a:gd name="T4" fmla="*/ 9 w 56"/>
                  <a:gd name="T5" fmla="*/ 21 h 51"/>
                  <a:gd name="T6" fmla="*/ 8 w 56"/>
                  <a:gd name="T7" fmla="*/ 25 h 51"/>
                  <a:gd name="T8" fmla="*/ 8 w 56"/>
                  <a:gd name="T9" fmla="*/ 30 h 51"/>
                  <a:gd name="T10" fmla="*/ 9 w 56"/>
                  <a:gd name="T11" fmla="*/ 35 h 51"/>
                  <a:gd name="T12" fmla="*/ 13 w 56"/>
                  <a:gd name="T13" fmla="*/ 40 h 51"/>
                  <a:gd name="T14" fmla="*/ 16 w 56"/>
                  <a:gd name="T15" fmla="*/ 42 h 51"/>
                  <a:gd name="T16" fmla="*/ 20 w 56"/>
                  <a:gd name="T17" fmla="*/ 43 h 51"/>
                  <a:gd name="T18" fmla="*/ 23 w 56"/>
                  <a:gd name="T19" fmla="*/ 42 h 51"/>
                  <a:gd name="T20" fmla="*/ 25 w 56"/>
                  <a:gd name="T21" fmla="*/ 40 h 51"/>
                  <a:gd name="T22" fmla="*/ 27 w 56"/>
                  <a:gd name="T23" fmla="*/ 37 h 51"/>
                  <a:gd name="T24" fmla="*/ 25 w 56"/>
                  <a:gd name="T25" fmla="*/ 34 h 51"/>
                  <a:gd name="T26" fmla="*/ 24 w 56"/>
                  <a:gd name="T27" fmla="*/ 28 h 51"/>
                  <a:gd name="T28" fmla="*/ 23 w 56"/>
                  <a:gd name="T29" fmla="*/ 19 h 51"/>
                  <a:gd name="T30" fmla="*/ 22 w 56"/>
                  <a:gd name="T31" fmla="*/ 13 h 51"/>
                  <a:gd name="T32" fmla="*/ 23 w 56"/>
                  <a:gd name="T33" fmla="*/ 10 h 51"/>
                  <a:gd name="T34" fmla="*/ 24 w 56"/>
                  <a:gd name="T35" fmla="*/ 6 h 51"/>
                  <a:gd name="T36" fmla="*/ 27 w 56"/>
                  <a:gd name="T37" fmla="*/ 3 h 51"/>
                  <a:gd name="T38" fmla="*/ 30 w 56"/>
                  <a:gd name="T39" fmla="*/ 1 h 51"/>
                  <a:gd name="T40" fmla="*/ 33 w 56"/>
                  <a:gd name="T41" fmla="*/ 0 h 51"/>
                  <a:gd name="T42" fmla="*/ 37 w 56"/>
                  <a:gd name="T43" fmla="*/ 0 h 51"/>
                  <a:gd name="T44" fmla="*/ 40 w 56"/>
                  <a:gd name="T45" fmla="*/ 0 h 51"/>
                  <a:gd name="T46" fmla="*/ 44 w 56"/>
                  <a:gd name="T47" fmla="*/ 1 h 51"/>
                  <a:gd name="T48" fmla="*/ 46 w 56"/>
                  <a:gd name="T49" fmla="*/ 3 h 51"/>
                  <a:gd name="T50" fmla="*/ 48 w 56"/>
                  <a:gd name="T51" fmla="*/ 5 h 51"/>
                  <a:gd name="T52" fmla="*/ 51 w 56"/>
                  <a:gd name="T53" fmla="*/ 9 h 51"/>
                  <a:gd name="T54" fmla="*/ 53 w 56"/>
                  <a:gd name="T55" fmla="*/ 12 h 51"/>
                  <a:gd name="T56" fmla="*/ 56 w 56"/>
                  <a:gd name="T57" fmla="*/ 22 h 51"/>
                  <a:gd name="T58" fmla="*/ 56 w 56"/>
                  <a:gd name="T59" fmla="*/ 27 h 51"/>
                  <a:gd name="T60" fmla="*/ 55 w 56"/>
                  <a:gd name="T61" fmla="*/ 30 h 51"/>
                  <a:gd name="T62" fmla="*/ 53 w 56"/>
                  <a:gd name="T63" fmla="*/ 34 h 51"/>
                  <a:gd name="T64" fmla="*/ 48 w 56"/>
                  <a:gd name="T65" fmla="*/ 37 h 51"/>
                  <a:gd name="T66" fmla="*/ 44 w 56"/>
                  <a:gd name="T67" fmla="*/ 30 h 51"/>
                  <a:gd name="T68" fmla="*/ 46 w 56"/>
                  <a:gd name="T69" fmla="*/ 27 h 51"/>
                  <a:gd name="T70" fmla="*/ 48 w 56"/>
                  <a:gd name="T71" fmla="*/ 24 h 51"/>
                  <a:gd name="T72" fmla="*/ 48 w 56"/>
                  <a:gd name="T73" fmla="*/ 20 h 51"/>
                  <a:gd name="T74" fmla="*/ 46 w 56"/>
                  <a:gd name="T75" fmla="*/ 16 h 51"/>
                  <a:gd name="T76" fmla="*/ 44 w 56"/>
                  <a:gd name="T77" fmla="*/ 11 h 51"/>
                  <a:gd name="T78" fmla="*/ 40 w 56"/>
                  <a:gd name="T79" fmla="*/ 9 h 51"/>
                  <a:gd name="T80" fmla="*/ 38 w 56"/>
                  <a:gd name="T81" fmla="*/ 8 h 51"/>
                  <a:gd name="T82" fmla="*/ 35 w 56"/>
                  <a:gd name="T83" fmla="*/ 9 h 51"/>
                  <a:gd name="T84" fmla="*/ 33 w 56"/>
                  <a:gd name="T85" fmla="*/ 10 h 51"/>
                  <a:gd name="T86" fmla="*/ 32 w 56"/>
                  <a:gd name="T87" fmla="*/ 11 h 51"/>
                  <a:gd name="T88" fmla="*/ 32 w 56"/>
                  <a:gd name="T89" fmla="*/ 14 h 51"/>
                  <a:gd name="T90" fmla="*/ 32 w 56"/>
                  <a:gd name="T91" fmla="*/ 18 h 51"/>
                  <a:gd name="T92" fmla="*/ 33 w 56"/>
                  <a:gd name="T93" fmla="*/ 24 h 51"/>
                  <a:gd name="T94" fmla="*/ 35 w 56"/>
                  <a:gd name="T95" fmla="*/ 32 h 51"/>
                  <a:gd name="T96" fmla="*/ 36 w 56"/>
                  <a:gd name="T97" fmla="*/ 37 h 51"/>
                  <a:gd name="T98" fmla="*/ 36 w 56"/>
                  <a:gd name="T99" fmla="*/ 41 h 51"/>
                  <a:gd name="T100" fmla="*/ 33 w 56"/>
                  <a:gd name="T101" fmla="*/ 44 h 51"/>
                  <a:gd name="T102" fmla="*/ 31 w 56"/>
                  <a:gd name="T103" fmla="*/ 48 h 51"/>
                  <a:gd name="T104" fmla="*/ 28 w 56"/>
                  <a:gd name="T105" fmla="*/ 50 h 51"/>
                  <a:gd name="T106" fmla="*/ 24 w 56"/>
                  <a:gd name="T107" fmla="*/ 51 h 51"/>
                  <a:gd name="T108" fmla="*/ 20 w 56"/>
                  <a:gd name="T109" fmla="*/ 51 h 51"/>
                  <a:gd name="T110" fmla="*/ 15 w 56"/>
                  <a:gd name="T111" fmla="*/ 50 h 51"/>
                  <a:gd name="T112" fmla="*/ 11 w 56"/>
                  <a:gd name="T113" fmla="*/ 48 h 51"/>
                  <a:gd name="T114" fmla="*/ 6 w 56"/>
                  <a:gd name="T115" fmla="*/ 43 h 51"/>
                  <a:gd name="T116" fmla="*/ 4 w 56"/>
                  <a:gd name="T117" fmla="*/ 38 h 51"/>
                  <a:gd name="T118" fmla="*/ 0 w 56"/>
                  <a:gd name="T119" fmla="*/ 29 h 51"/>
                  <a:gd name="T120" fmla="*/ 0 w 56"/>
                  <a:gd name="T121" fmla="*/ 22 h 51"/>
                  <a:gd name="T122" fmla="*/ 3 w 56"/>
                  <a:gd name="T123" fmla="*/ 16 h 51"/>
                  <a:gd name="T124" fmla="*/ 8 w 56"/>
                  <a:gd name="T125" fmla="*/ 10 h 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6"/>
                  <a:gd name="T190" fmla="*/ 0 h 51"/>
                  <a:gd name="T191" fmla="*/ 56 w 56"/>
                  <a:gd name="T192" fmla="*/ 51 h 51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6" h="51">
                    <a:moveTo>
                      <a:pt x="8" y="10"/>
                    </a:moveTo>
                    <a:lnTo>
                      <a:pt x="14" y="18"/>
                    </a:lnTo>
                    <a:lnTo>
                      <a:pt x="9" y="21"/>
                    </a:lnTo>
                    <a:lnTo>
                      <a:pt x="8" y="25"/>
                    </a:lnTo>
                    <a:lnTo>
                      <a:pt x="8" y="30"/>
                    </a:lnTo>
                    <a:lnTo>
                      <a:pt x="9" y="35"/>
                    </a:lnTo>
                    <a:lnTo>
                      <a:pt x="13" y="40"/>
                    </a:lnTo>
                    <a:lnTo>
                      <a:pt x="16" y="42"/>
                    </a:lnTo>
                    <a:lnTo>
                      <a:pt x="20" y="43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7" y="37"/>
                    </a:lnTo>
                    <a:lnTo>
                      <a:pt x="25" y="34"/>
                    </a:lnTo>
                    <a:lnTo>
                      <a:pt x="24" y="28"/>
                    </a:lnTo>
                    <a:lnTo>
                      <a:pt x="23" y="19"/>
                    </a:lnTo>
                    <a:lnTo>
                      <a:pt x="22" y="13"/>
                    </a:lnTo>
                    <a:lnTo>
                      <a:pt x="23" y="10"/>
                    </a:lnTo>
                    <a:lnTo>
                      <a:pt x="24" y="6"/>
                    </a:lnTo>
                    <a:lnTo>
                      <a:pt x="27" y="3"/>
                    </a:lnTo>
                    <a:lnTo>
                      <a:pt x="30" y="1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4" y="1"/>
                    </a:lnTo>
                    <a:lnTo>
                      <a:pt x="46" y="3"/>
                    </a:lnTo>
                    <a:lnTo>
                      <a:pt x="48" y="5"/>
                    </a:lnTo>
                    <a:lnTo>
                      <a:pt x="51" y="9"/>
                    </a:lnTo>
                    <a:lnTo>
                      <a:pt x="53" y="12"/>
                    </a:lnTo>
                    <a:lnTo>
                      <a:pt x="56" y="22"/>
                    </a:lnTo>
                    <a:lnTo>
                      <a:pt x="56" y="27"/>
                    </a:lnTo>
                    <a:lnTo>
                      <a:pt x="55" y="30"/>
                    </a:lnTo>
                    <a:lnTo>
                      <a:pt x="53" y="34"/>
                    </a:lnTo>
                    <a:lnTo>
                      <a:pt x="48" y="37"/>
                    </a:lnTo>
                    <a:lnTo>
                      <a:pt x="44" y="30"/>
                    </a:lnTo>
                    <a:lnTo>
                      <a:pt x="46" y="27"/>
                    </a:lnTo>
                    <a:lnTo>
                      <a:pt x="48" y="24"/>
                    </a:lnTo>
                    <a:lnTo>
                      <a:pt x="48" y="20"/>
                    </a:lnTo>
                    <a:lnTo>
                      <a:pt x="46" y="16"/>
                    </a:lnTo>
                    <a:lnTo>
                      <a:pt x="44" y="11"/>
                    </a:lnTo>
                    <a:lnTo>
                      <a:pt x="40" y="9"/>
                    </a:lnTo>
                    <a:lnTo>
                      <a:pt x="38" y="8"/>
                    </a:lnTo>
                    <a:lnTo>
                      <a:pt x="35" y="9"/>
                    </a:lnTo>
                    <a:lnTo>
                      <a:pt x="33" y="10"/>
                    </a:lnTo>
                    <a:lnTo>
                      <a:pt x="32" y="11"/>
                    </a:lnTo>
                    <a:lnTo>
                      <a:pt x="32" y="14"/>
                    </a:lnTo>
                    <a:lnTo>
                      <a:pt x="32" y="18"/>
                    </a:lnTo>
                    <a:lnTo>
                      <a:pt x="33" y="24"/>
                    </a:lnTo>
                    <a:lnTo>
                      <a:pt x="35" y="32"/>
                    </a:lnTo>
                    <a:lnTo>
                      <a:pt x="36" y="37"/>
                    </a:lnTo>
                    <a:lnTo>
                      <a:pt x="36" y="41"/>
                    </a:lnTo>
                    <a:lnTo>
                      <a:pt x="33" y="44"/>
                    </a:lnTo>
                    <a:lnTo>
                      <a:pt x="31" y="48"/>
                    </a:lnTo>
                    <a:lnTo>
                      <a:pt x="28" y="50"/>
                    </a:lnTo>
                    <a:lnTo>
                      <a:pt x="24" y="51"/>
                    </a:lnTo>
                    <a:lnTo>
                      <a:pt x="20" y="51"/>
                    </a:lnTo>
                    <a:lnTo>
                      <a:pt x="15" y="50"/>
                    </a:lnTo>
                    <a:lnTo>
                      <a:pt x="11" y="48"/>
                    </a:lnTo>
                    <a:lnTo>
                      <a:pt x="6" y="43"/>
                    </a:lnTo>
                    <a:lnTo>
                      <a:pt x="4" y="38"/>
                    </a:lnTo>
                    <a:lnTo>
                      <a:pt x="0" y="29"/>
                    </a:lnTo>
                    <a:lnTo>
                      <a:pt x="0" y="22"/>
                    </a:lnTo>
                    <a:lnTo>
                      <a:pt x="3" y="16"/>
                    </a:lnTo>
                    <a:lnTo>
                      <a:pt x="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29" name="Freeform 86"/>
              <p:cNvSpPr>
                <a:spLocks/>
              </p:cNvSpPr>
              <p:nvPr/>
            </p:nvSpPr>
            <p:spPr bwMode="auto">
              <a:xfrm>
                <a:off x="3390" y="896"/>
                <a:ext cx="51" cy="81"/>
              </a:xfrm>
              <a:custGeom>
                <a:avLst/>
                <a:gdLst>
                  <a:gd name="T0" fmla="*/ 0 w 51"/>
                  <a:gd name="T1" fmla="*/ 73 h 81"/>
                  <a:gd name="T2" fmla="*/ 13 w 51"/>
                  <a:gd name="T3" fmla="*/ 0 h 81"/>
                  <a:gd name="T4" fmla="*/ 21 w 51"/>
                  <a:gd name="T5" fmla="*/ 2 h 81"/>
                  <a:gd name="T6" fmla="*/ 14 w 51"/>
                  <a:gd name="T7" fmla="*/ 43 h 81"/>
                  <a:gd name="T8" fmla="*/ 39 w 51"/>
                  <a:gd name="T9" fmla="*/ 26 h 81"/>
                  <a:gd name="T10" fmla="*/ 51 w 51"/>
                  <a:gd name="T11" fmla="*/ 28 h 81"/>
                  <a:gd name="T12" fmla="*/ 27 w 51"/>
                  <a:gd name="T13" fmla="*/ 43 h 81"/>
                  <a:gd name="T14" fmla="*/ 43 w 51"/>
                  <a:gd name="T15" fmla="*/ 81 h 81"/>
                  <a:gd name="T16" fmla="*/ 31 w 51"/>
                  <a:gd name="T17" fmla="*/ 79 h 81"/>
                  <a:gd name="T18" fmla="*/ 19 w 51"/>
                  <a:gd name="T19" fmla="*/ 49 h 81"/>
                  <a:gd name="T20" fmla="*/ 12 w 51"/>
                  <a:gd name="T21" fmla="*/ 54 h 81"/>
                  <a:gd name="T22" fmla="*/ 9 w 51"/>
                  <a:gd name="T23" fmla="*/ 74 h 81"/>
                  <a:gd name="T24" fmla="*/ 0 w 51"/>
                  <a:gd name="T25" fmla="*/ 73 h 8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1"/>
                  <a:gd name="T40" fmla="*/ 0 h 81"/>
                  <a:gd name="T41" fmla="*/ 51 w 51"/>
                  <a:gd name="T42" fmla="*/ 81 h 8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1" h="81">
                    <a:moveTo>
                      <a:pt x="0" y="73"/>
                    </a:moveTo>
                    <a:lnTo>
                      <a:pt x="13" y="0"/>
                    </a:lnTo>
                    <a:lnTo>
                      <a:pt x="21" y="2"/>
                    </a:lnTo>
                    <a:lnTo>
                      <a:pt x="14" y="43"/>
                    </a:lnTo>
                    <a:lnTo>
                      <a:pt x="39" y="26"/>
                    </a:lnTo>
                    <a:lnTo>
                      <a:pt x="51" y="28"/>
                    </a:lnTo>
                    <a:lnTo>
                      <a:pt x="27" y="43"/>
                    </a:lnTo>
                    <a:lnTo>
                      <a:pt x="43" y="81"/>
                    </a:lnTo>
                    <a:lnTo>
                      <a:pt x="31" y="79"/>
                    </a:lnTo>
                    <a:lnTo>
                      <a:pt x="19" y="49"/>
                    </a:lnTo>
                    <a:lnTo>
                      <a:pt x="12" y="54"/>
                    </a:lnTo>
                    <a:lnTo>
                      <a:pt x="9" y="7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30" name="Freeform 87"/>
              <p:cNvSpPr>
                <a:spLocks noEditPoints="1"/>
              </p:cNvSpPr>
              <p:nvPr/>
            </p:nvSpPr>
            <p:spPr bwMode="auto">
              <a:xfrm>
                <a:off x="3431" y="930"/>
                <a:ext cx="51" cy="56"/>
              </a:xfrm>
              <a:custGeom>
                <a:avLst/>
                <a:gdLst>
                  <a:gd name="T0" fmla="*/ 2 w 51"/>
                  <a:gd name="T1" fmla="*/ 20 h 56"/>
                  <a:gd name="T2" fmla="*/ 4 w 51"/>
                  <a:gd name="T3" fmla="*/ 13 h 56"/>
                  <a:gd name="T4" fmla="*/ 8 w 51"/>
                  <a:gd name="T5" fmla="*/ 8 h 56"/>
                  <a:gd name="T6" fmla="*/ 12 w 51"/>
                  <a:gd name="T7" fmla="*/ 4 h 56"/>
                  <a:gd name="T8" fmla="*/ 17 w 51"/>
                  <a:gd name="T9" fmla="*/ 1 h 56"/>
                  <a:gd name="T10" fmla="*/ 26 w 51"/>
                  <a:gd name="T11" fmla="*/ 0 h 56"/>
                  <a:gd name="T12" fmla="*/ 35 w 51"/>
                  <a:gd name="T13" fmla="*/ 1 h 56"/>
                  <a:gd name="T14" fmla="*/ 44 w 51"/>
                  <a:gd name="T15" fmla="*/ 6 h 56"/>
                  <a:gd name="T16" fmla="*/ 49 w 51"/>
                  <a:gd name="T17" fmla="*/ 14 h 56"/>
                  <a:gd name="T18" fmla="*/ 51 w 51"/>
                  <a:gd name="T19" fmla="*/ 18 h 56"/>
                  <a:gd name="T20" fmla="*/ 51 w 51"/>
                  <a:gd name="T21" fmla="*/ 24 h 56"/>
                  <a:gd name="T22" fmla="*/ 51 w 51"/>
                  <a:gd name="T23" fmla="*/ 30 h 56"/>
                  <a:gd name="T24" fmla="*/ 49 w 51"/>
                  <a:gd name="T25" fmla="*/ 36 h 56"/>
                  <a:gd name="T26" fmla="*/ 45 w 51"/>
                  <a:gd name="T27" fmla="*/ 44 h 56"/>
                  <a:gd name="T28" fmla="*/ 41 w 51"/>
                  <a:gd name="T29" fmla="*/ 49 h 56"/>
                  <a:gd name="T30" fmla="*/ 35 w 51"/>
                  <a:gd name="T31" fmla="*/ 54 h 56"/>
                  <a:gd name="T32" fmla="*/ 29 w 51"/>
                  <a:gd name="T33" fmla="*/ 55 h 56"/>
                  <a:gd name="T34" fmla="*/ 22 w 51"/>
                  <a:gd name="T35" fmla="*/ 56 h 56"/>
                  <a:gd name="T36" fmla="*/ 17 w 51"/>
                  <a:gd name="T37" fmla="*/ 54 h 56"/>
                  <a:gd name="T38" fmla="*/ 11 w 51"/>
                  <a:gd name="T39" fmla="*/ 52 h 56"/>
                  <a:gd name="T40" fmla="*/ 8 w 51"/>
                  <a:gd name="T41" fmla="*/ 49 h 56"/>
                  <a:gd name="T42" fmla="*/ 2 w 51"/>
                  <a:gd name="T43" fmla="*/ 41 h 56"/>
                  <a:gd name="T44" fmla="*/ 0 w 51"/>
                  <a:gd name="T45" fmla="*/ 37 h 56"/>
                  <a:gd name="T46" fmla="*/ 0 w 51"/>
                  <a:gd name="T47" fmla="*/ 31 h 56"/>
                  <a:gd name="T48" fmla="*/ 0 w 51"/>
                  <a:gd name="T49" fmla="*/ 25 h 56"/>
                  <a:gd name="T50" fmla="*/ 2 w 51"/>
                  <a:gd name="T51" fmla="*/ 20 h 56"/>
                  <a:gd name="T52" fmla="*/ 11 w 51"/>
                  <a:gd name="T53" fmla="*/ 23 h 56"/>
                  <a:gd name="T54" fmla="*/ 9 w 51"/>
                  <a:gd name="T55" fmla="*/ 31 h 56"/>
                  <a:gd name="T56" fmla="*/ 9 w 51"/>
                  <a:gd name="T57" fmla="*/ 36 h 56"/>
                  <a:gd name="T58" fmla="*/ 10 w 51"/>
                  <a:gd name="T59" fmla="*/ 39 h 56"/>
                  <a:gd name="T60" fmla="*/ 13 w 51"/>
                  <a:gd name="T61" fmla="*/ 44 h 56"/>
                  <a:gd name="T62" fmla="*/ 19 w 51"/>
                  <a:gd name="T63" fmla="*/ 47 h 56"/>
                  <a:gd name="T64" fmla="*/ 25 w 51"/>
                  <a:gd name="T65" fmla="*/ 48 h 56"/>
                  <a:gd name="T66" fmla="*/ 30 w 51"/>
                  <a:gd name="T67" fmla="*/ 46 h 56"/>
                  <a:gd name="T68" fmla="*/ 36 w 51"/>
                  <a:gd name="T69" fmla="*/ 41 h 56"/>
                  <a:gd name="T70" fmla="*/ 41 w 51"/>
                  <a:gd name="T71" fmla="*/ 32 h 56"/>
                  <a:gd name="T72" fmla="*/ 43 w 51"/>
                  <a:gd name="T73" fmla="*/ 24 h 56"/>
                  <a:gd name="T74" fmla="*/ 41 w 51"/>
                  <a:gd name="T75" fmla="*/ 17 h 56"/>
                  <a:gd name="T76" fmla="*/ 37 w 51"/>
                  <a:gd name="T77" fmla="*/ 12 h 56"/>
                  <a:gd name="T78" fmla="*/ 32 w 51"/>
                  <a:gd name="T79" fmla="*/ 8 h 56"/>
                  <a:gd name="T80" fmla="*/ 26 w 51"/>
                  <a:gd name="T81" fmla="*/ 7 h 56"/>
                  <a:gd name="T82" fmla="*/ 20 w 51"/>
                  <a:gd name="T83" fmla="*/ 9 h 56"/>
                  <a:gd name="T84" fmla="*/ 14 w 51"/>
                  <a:gd name="T85" fmla="*/ 15 h 56"/>
                  <a:gd name="T86" fmla="*/ 11 w 51"/>
                  <a:gd name="T87" fmla="*/ 23 h 5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51"/>
                  <a:gd name="T133" fmla="*/ 0 h 56"/>
                  <a:gd name="T134" fmla="*/ 51 w 51"/>
                  <a:gd name="T135" fmla="*/ 56 h 5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51" h="56">
                    <a:moveTo>
                      <a:pt x="2" y="20"/>
                    </a:moveTo>
                    <a:lnTo>
                      <a:pt x="4" y="13"/>
                    </a:lnTo>
                    <a:lnTo>
                      <a:pt x="8" y="8"/>
                    </a:lnTo>
                    <a:lnTo>
                      <a:pt x="12" y="4"/>
                    </a:lnTo>
                    <a:lnTo>
                      <a:pt x="17" y="1"/>
                    </a:lnTo>
                    <a:lnTo>
                      <a:pt x="26" y="0"/>
                    </a:lnTo>
                    <a:lnTo>
                      <a:pt x="35" y="1"/>
                    </a:lnTo>
                    <a:lnTo>
                      <a:pt x="44" y="6"/>
                    </a:lnTo>
                    <a:lnTo>
                      <a:pt x="49" y="14"/>
                    </a:lnTo>
                    <a:lnTo>
                      <a:pt x="51" y="18"/>
                    </a:lnTo>
                    <a:lnTo>
                      <a:pt x="51" y="24"/>
                    </a:lnTo>
                    <a:lnTo>
                      <a:pt x="51" y="30"/>
                    </a:lnTo>
                    <a:lnTo>
                      <a:pt x="49" y="36"/>
                    </a:lnTo>
                    <a:lnTo>
                      <a:pt x="45" y="44"/>
                    </a:lnTo>
                    <a:lnTo>
                      <a:pt x="41" y="49"/>
                    </a:lnTo>
                    <a:lnTo>
                      <a:pt x="35" y="54"/>
                    </a:lnTo>
                    <a:lnTo>
                      <a:pt x="29" y="55"/>
                    </a:lnTo>
                    <a:lnTo>
                      <a:pt x="22" y="56"/>
                    </a:lnTo>
                    <a:lnTo>
                      <a:pt x="17" y="54"/>
                    </a:lnTo>
                    <a:lnTo>
                      <a:pt x="11" y="52"/>
                    </a:lnTo>
                    <a:lnTo>
                      <a:pt x="8" y="49"/>
                    </a:lnTo>
                    <a:lnTo>
                      <a:pt x="2" y="41"/>
                    </a:lnTo>
                    <a:lnTo>
                      <a:pt x="0" y="37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2" y="20"/>
                    </a:lnTo>
                    <a:close/>
                    <a:moveTo>
                      <a:pt x="11" y="23"/>
                    </a:moveTo>
                    <a:lnTo>
                      <a:pt x="9" y="31"/>
                    </a:lnTo>
                    <a:lnTo>
                      <a:pt x="9" y="36"/>
                    </a:lnTo>
                    <a:lnTo>
                      <a:pt x="10" y="39"/>
                    </a:lnTo>
                    <a:lnTo>
                      <a:pt x="13" y="44"/>
                    </a:lnTo>
                    <a:lnTo>
                      <a:pt x="19" y="47"/>
                    </a:lnTo>
                    <a:lnTo>
                      <a:pt x="25" y="48"/>
                    </a:lnTo>
                    <a:lnTo>
                      <a:pt x="30" y="46"/>
                    </a:lnTo>
                    <a:lnTo>
                      <a:pt x="36" y="41"/>
                    </a:lnTo>
                    <a:lnTo>
                      <a:pt x="41" y="32"/>
                    </a:lnTo>
                    <a:lnTo>
                      <a:pt x="43" y="24"/>
                    </a:lnTo>
                    <a:lnTo>
                      <a:pt x="41" y="17"/>
                    </a:lnTo>
                    <a:lnTo>
                      <a:pt x="37" y="12"/>
                    </a:lnTo>
                    <a:lnTo>
                      <a:pt x="32" y="8"/>
                    </a:lnTo>
                    <a:lnTo>
                      <a:pt x="26" y="7"/>
                    </a:lnTo>
                    <a:lnTo>
                      <a:pt x="20" y="9"/>
                    </a:lnTo>
                    <a:lnTo>
                      <a:pt x="14" y="15"/>
                    </a:lnTo>
                    <a:lnTo>
                      <a:pt x="11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31" name="Freeform 88"/>
              <p:cNvSpPr>
                <a:spLocks/>
              </p:cNvSpPr>
              <p:nvPr/>
            </p:nvSpPr>
            <p:spPr bwMode="auto">
              <a:xfrm>
                <a:off x="3472" y="943"/>
                <a:ext cx="83" cy="80"/>
              </a:xfrm>
              <a:custGeom>
                <a:avLst/>
                <a:gdLst>
                  <a:gd name="T0" fmla="*/ 0 w 83"/>
                  <a:gd name="T1" fmla="*/ 48 h 80"/>
                  <a:gd name="T2" fmla="*/ 23 w 83"/>
                  <a:gd name="T3" fmla="*/ 0 h 80"/>
                  <a:gd name="T4" fmla="*/ 31 w 83"/>
                  <a:gd name="T5" fmla="*/ 3 h 80"/>
                  <a:gd name="T6" fmla="*/ 27 w 83"/>
                  <a:gd name="T7" fmla="*/ 10 h 80"/>
                  <a:gd name="T8" fmla="*/ 32 w 83"/>
                  <a:gd name="T9" fmla="*/ 9 h 80"/>
                  <a:gd name="T10" fmla="*/ 36 w 83"/>
                  <a:gd name="T11" fmla="*/ 8 h 80"/>
                  <a:gd name="T12" fmla="*/ 41 w 83"/>
                  <a:gd name="T13" fmla="*/ 8 h 80"/>
                  <a:gd name="T14" fmla="*/ 45 w 83"/>
                  <a:gd name="T15" fmla="*/ 10 h 80"/>
                  <a:gd name="T16" fmla="*/ 50 w 83"/>
                  <a:gd name="T17" fmla="*/ 12 h 80"/>
                  <a:gd name="T18" fmla="*/ 53 w 83"/>
                  <a:gd name="T19" fmla="*/ 16 h 80"/>
                  <a:gd name="T20" fmla="*/ 55 w 83"/>
                  <a:gd name="T21" fmla="*/ 20 h 80"/>
                  <a:gd name="T22" fmla="*/ 55 w 83"/>
                  <a:gd name="T23" fmla="*/ 25 h 80"/>
                  <a:gd name="T24" fmla="*/ 59 w 83"/>
                  <a:gd name="T25" fmla="*/ 23 h 80"/>
                  <a:gd name="T26" fmla="*/ 65 w 83"/>
                  <a:gd name="T27" fmla="*/ 21 h 80"/>
                  <a:gd name="T28" fmla="*/ 69 w 83"/>
                  <a:gd name="T29" fmla="*/ 21 h 80"/>
                  <a:gd name="T30" fmla="*/ 74 w 83"/>
                  <a:gd name="T31" fmla="*/ 24 h 80"/>
                  <a:gd name="T32" fmla="*/ 80 w 83"/>
                  <a:gd name="T33" fmla="*/ 28 h 80"/>
                  <a:gd name="T34" fmla="*/ 83 w 83"/>
                  <a:gd name="T35" fmla="*/ 33 h 80"/>
                  <a:gd name="T36" fmla="*/ 83 w 83"/>
                  <a:gd name="T37" fmla="*/ 39 h 80"/>
                  <a:gd name="T38" fmla="*/ 81 w 83"/>
                  <a:gd name="T39" fmla="*/ 47 h 80"/>
                  <a:gd name="T40" fmla="*/ 65 w 83"/>
                  <a:gd name="T41" fmla="*/ 80 h 80"/>
                  <a:gd name="T42" fmla="*/ 57 w 83"/>
                  <a:gd name="T43" fmla="*/ 76 h 80"/>
                  <a:gd name="T44" fmla="*/ 72 w 83"/>
                  <a:gd name="T45" fmla="*/ 45 h 80"/>
                  <a:gd name="T46" fmla="*/ 73 w 83"/>
                  <a:gd name="T47" fmla="*/ 41 h 80"/>
                  <a:gd name="T48" fmla="*/ 74 w 83"/>
                  <a:gd name="T49" fmla="*/ 39 h 80"/>
                  <a:gd name="T50" fmla="*/ 74 w 83"/>
                  <a:gd name="T51" fmla="*/ 36 h 80"/>
                  <a:gd name="T52" fmla="*/ 73 w 83"/>
                  <a:gd name="T53" fmla="*/ 33 h 80"/>
                  <a:gd name="T54" fmla="*/ 71 w 83"/>
                  <a:gd name="T55" fmla="*/ 32 h 80"/>
                  <a:gd name="T56" fmla="*/ 68 w 83"/>
                  <a:gd name="T57" fmla="*/ 29 h 80"/>
                  <a:gd name="T58" fmla="*/ 64 w 83"/>
                  <a:gd name="T59" fmla="*/ 28 h 80"/>
                  <a:gd name="T60" fmla="*/ 58 w 83"/>
                  <a:gd name="T61" fmla="*/ 28 h 80"/>
                  <a:gd name="T62" fmla="*/ 53 w 83"/>
                  <a:gd name="T63" fmla="*/ 32 h 80"/>
                  <a:gd name="T64" fmla="*/ 50 w 83"/>
                  <a:gd name="T65" fmla="*/ 37 h 80"/>
                  <a:gd name="T66" fmla="*/ 36 w 83"/>
                  <a:gd name="T67" fmla="*/ 66 h 80"/>
                  <a:gd name="T68" fmla="*/ 28 w 83"/>
                  <a:gd name="T69" fmla="*/ 61 h 80"/>
                  <a:gd name="T70" fmla="*/ 43 w 83"/>
                  <a:gd name="T71" fmla="*/ 31 h 80"/>
                  <a:gd name="T72" fmla="*/ 45 w 83"/>
                  <a:gd name="T73" fmla="*/ 26 h 80"/>
                  <a:gd name="T74" fmla="*/ 45 w 83"/>
                  <a:gd name="T75" fmla="*/ 21 h 80"/>
                  <a:gd name="T76" fmla="*/ 43 w 83"/>
                  <a:gd name="T77" fmla="*/ 18 h 80"/>
                  <a:gd name="T78" fmla="*/ 40 w 83"/>
                  <a:gd name="T79" fmla="*/ 16 h 80"/>
                  <a:gd name="T80" fmla="*/ 36 w 83"/>
                  <a:gd name="T81" fmla="*/ 15 h 80"/>
                  <a:gd name="T82" fmla="*/ 33 w 83"/>
                  <a:gd name="T83" fmla="*/ 15 h 80"/>
                  <a:gd name="T84" fmla="*/ 29 w 83"/>
                  <a:gd name="T85" fmla="*/ 16 h 80"/>
                  <a:gd name="T86" fmla="*/ 26 w 83"/>
                  <a:gd name="T87" fmla="*/ 18 h 80"/>
                  <a:gd name="T88" fmla="*/ 23 w 83"/>
                  <a:gd name="T89" fmla="*/ 21 h 80"/>
                  <a:gd name="T90" fmla="*/ 20 w 83"/>
                  <a:gd name="T91" fmla="*/ 27 h 80"/>
                  <a:gd name="T92" fmla="*/ 8 w 83"/>
                  <a:gd name="T93" fmla="*/ 52 h 80"/>
                  <a:gd name="T94" fmla="*/ 0 w 83"/>
                  <a:gd name="T95" fmla="*/ 48 h 8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83"/>
                  <a:gd name="T145" fmla="*/ 0 h 80"/>
                  <a:gd name="T146" fmla="*/ 83 w 83"/>
                  <a:gd name="T147" fmla="*/ 80 h 8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83" h="80">
                    <a:moveTo>
                      <a:pt x="0" y="48"/>
                    </a:moveTo>
                    <a:lnTo>
                      <a:pt x="23" y="0"/>
                    </a:lnTo>
                    <a:lnTo>
                      <a:pt x="31" y="3"/>
                    </a:lnTo>
                    <a:lnTo>
                      <a:pt x="27" y="10"/>
                    </a:lnTo>
                    <a:lnTo>
                      <a:pt x="32" y="9"/>
                    </a:lnTo>
                    <a:lnTo>
                      <a:pt x="36" y="8"/>
                    </a:lnTo>
                    <a:lnTo>
                      <a:pt x="41" y="8"/>
                    </a:lnTo>
                    <a:lnTo>
                      <a:pt x="45" y="10"/>
                    </a:lnTo>
                    <a:lnTo>
                      <a:pt x="50" y="12"/>
                    </a:lnTo>
                    <a:lnTo>
                      <a:pt x="53" y="16"/>
                    </a:lnTo>
                    <a:lnTo>
                      <a:pt x="55" y="20"/>
                    </a:lnTo>
                    <a:lnTo>
                      <a:pt x="55" y="25"/>
                    </a:lnTo>
                    <a:lnTo>
                      <a:pt x="59" y="23"/>
                    </a:lnTo>
                    <a:lnTo>
                      <a:pt x="65" y="21"/>
                    </a:lnTo>
                    <a:lnTo>
                      <a:pt x="69" y="21"/>
                    </a:lnTo>
                    <a:lnTo>
                      <a:pt x="74" y="24"/>
                    </a:lnTo>
                    <a:lnTo>
                      <a:pt x="80" y="28"/>
                    </a:lnTo>
                    <a:lnTo>
                      <a:pt x="83" y="33"/>
                    </a:lnTo>
                    <a:lnTo>
                      <a:pt x="83" y="39"/>
                    </a:lnTo>
                    <a:lnTo>
                      <a:pt x="81" y="47"/>
                    </a:lnTo>
                    <a:lnTo>
                      <a:pt x="65" y="80"/>
                    </a:lnTo>
                    <a:lnTo>
                      <a:pt x="57" y="76"/>
                    </a:lnTo>
                    <a:lnTo>
                      <a:pt x="72" y="45"/>
                    </a:lnTo>
                    <a:lnTo>
                      <a:pt x="73" y="41"/>
                    </a:lnTo>
                    <a:lnTo>
                      <a:pt x="74" y="39"/>
                    </a:lnTo>
                    <a:lnTo>
                      <a:pt x="74" y="36"/>
                    </a:lnTo>
                    <a:lnTo>
                      <a:pt x="73" y="33"/>
                    </a:lnTo>
                    <a:lnTo>
                      <a:pt x="71" y="32"/>
                    </a:lnTo>
                    <a:lnTo>
                      <a:pt x="68" y="29"/>
                    </a:lnTo>
                    <a:lnTo>
                      <a:pt x="64" y="28"/>
                    </a:lnTo>
                    <a:lnTo>
                      <a:pt x="58" y="28"/>
                    </a:lnTo>
                    <a:lnTo>
                      <a:pt x="53" y="32"/>
                    </a:lnTo>
                    <a:lnTo>
                      <a:pt x="50" y="37"/>
                    </a:lnTo>
                    <a:lnTo>
                      <a:pt x="36" y="66"/>
                    </a:lnTo>
                    <a:lnTo>
                      <a:pt x="28" y="61"/>
                    </a:lnTo>
                    <a:lnTo>
                      <a:pt x="43" y="31"/>
                    </a:lnTo>
                    <a:lnTo>
                      <a:pt x="45" y="26"/>
                    </a:lnTo>
                    <a:lnTo>
                      <a:pt x="45" y="21"/>
                    </a:lnTo>
                    <a:lnTo>
                      <a:pt x="43" y="18"/>
                    </a:lnTo>
                    <a:lnTo>
                      <a:pt x="40" y="16"/>
                    </a:lnTo>
                    <a:lnTo>
                      <a:pt x="36" y="15"/>
                    </a:lnTo>
                    <a:lnTo>
                      <a:pt x="33" y="15"/>
                    </a:lnTo>
                    <a:lnTo>
                      <a:pt x="29" y="16"/>
                    </a:lnTo>
                    <a:lnTo>
                      <a:pt x="26" y="18"/>
                    </a:lnTo>
                    <a:lnTo>
                      <a:pt x="23" y="21"/>
                    </a:lnTo>
                    <a:lnTo>
                      <a:pt x="20" y="27"/>
                    </a:lnTo>
                    <a:lnTo>
                      <a:pt x="8" y="52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32" name="Freeform 89"/>
              <p:cNvSpPr>
                <a:spLocks/>
              </p:cNvSpPr>
              <p:nvPr/>
            </p:nvSpPr>
            <p:spPr bwMode="auto">
              <a:xfrm>
                <a:off x="3540" y="980"/>
                <a:ext cx="85" cy="84"/>
              </a:xfrm>
              <a:custGeom>
                <a:avLst/>
                <a:gdLst>
                  <a:gd name="T0" fmla="*/ 0 w 85"/>
                  <a:gd name="T1" fmla="*/ 45 h 84"/>
                  <a:gd name="T2" fmla="*/ 29 w 85"/>
                  <a:gd name="T3" fmla="*/ 0 h 84"/>
                  <a:gd name="T4" fmla="*/ 36 w 85"/>
                  <a:gd name="T5" fmla="*/ 4 h 84"/>
                  <a:gd name="T6" fmla="*/ 31 w 85"/>
                  <a:gd name="T7" fmla="*/ 11 h 84"/>
                  <a:gd name="T8" fmla="*/ 36 w 85"/>
                  <a:gd name="T9" fmla="*/ 10 h 84"/>
                  <a:gd name="T10" fmla="*/ 40 w 85"/>
                  <a:gd name="T11" fmla="*/ 8 h 84"/>
                  <a:gd name="T12" fmla="*/ 46 w 85"/>
                  <a:gd name="T13" fmla="*/ 10 h 84"/>
                  <a:gd name="T14" fmla="*/ 51 w 85"/>
                  <a:gd name="T15" fmla="*/ 12 h 84"/>
                  <a:gd name="T16" fmla="*/ 54 w 85"/>
                  <a:gd name="T17" fmla="*/ 15 h 84"/>
                  <a:gd name="T18" fmla="*/ 57 w 85"/>
                  <a:gd name="T19" fmla="*/ 19 h 84"/>
                  <a:gd name="T20" fmla="*/ 59 w 85"/>
                  <a:gd name="T21" fmla="*/ 23 h 84"/>
                  <a:gd name="T22" fmla="*/ 57 w 85"/>
                  <a:gd name="T23" fmla="*/ 28 h 84"/>
                  <a:gd name="T24" fmla="*/ 63 w 85"/>
                  <a:gd name="T25" fmla="*/ 26 h 84"/>
                  <a:gd name="T26" fmla="*/ 68 w 85"/>
                  <a:gd name="T27" fmla="*/ 26 h 84"/>
                  <a:gd name="T28" fmla="*/ 72 w 85"/>
                  <a:gd name="T29" fmla="*/ 27 h 84"/>
                  <a:gd name="T30" fmla="*/ 77 w 85"/>
                  <a:gd name="T31" fmla="*/ 29 h 84"/>
                  <a:gd name="T32" fmla="*/ 83 w 85"/>
                  <a:gd name="T33" fmla="*/ 34 h 84"/>
                  <a:gd name="T34" fmla="*/ 85 w 85"/>
                  <a:gd name="T35" fmla="*/ 38 h 84"/>
                  <a:gd name="T36" fmla="*/ 85 w 85"/>
                  <a:gd name="T37" fmla="*/ 45 h 84"/>
                  <a:gd name="T38" fmla="*/ 81 w 85"/>
                  <a:gd name="T39" fmla="*/ 53 h 84"/>
                  <a:gd name="T40" fmla="*/ 62 w 85"/>
                  <a:gd name="T41" fmla="*/ 84 h 84"/>
                  <a:gd name="T42" fmla="*/ 54 w 85"/>
                  <a:gd name="T43" fmla="*/ 79 h 84"/>
                  <a:gd name="T44" fmla="*/ 72 w 85"/>
                  <a:gd name="T45" fmla="*/ 51 h 84"/>
                  <a:gd name="T46" fmla="*/ 75 w 85"/>
                  <a:gd name="T47" fmla="*/ 46 h 84"/>
                  <a:gd name="T48" fmla="*/ 76 w 85"/>
                  <a:gd name="T49" fmla="*/ 43 h 84"/>
                  <a:gd name="T50" fmla="*/ 76 w 85"/>
                  <a:gd name="T51" fmla="*/ 40 h 84"/>
                  <a:gd name="T52" fmla="*/ 75 w 85"/>
                  <a:gd name="T53" fmla="*/ 38 h 84"/>
                  <a:gd name="T54" fmla="*/ 73 w 85"/>
                  <a:gd name="T55" fmla="*/ 36 h 84"/>
                  <a:gd name="T56" fmla="*/ 71 w 85"/>
                  <a:gd name="T57" fmla="*/ 34 h 84"/>
                  <a:gd name="T58" fmla="*/ 67 w 85"/>
                  <a:gd name="T59" fmla="*/ 32 h 84"/>
                  <a:gd name="T60" fmla="*/ 61 w 85"/>
                  <a:gd name="T61" fmla="*/ 32 h 84"/>
                  <a:gd name="T62" fmla="*/ 56 w 85"/>
                  <a:gd name="T63" fmla="*/ 35 h 84"/>
                  <a:gd name="T64" fmla="*/ 52 w 85"/>
                  <a:gd name="T65" fmla="*/ 40 h 84"/>
                  <a:gd name="T66" fmla="*/ 35 w 85"/>
                  <a:gd name="T67" fmla="*/ 67 h 84"/>
                  <a:gd name="T68" fmla="*/ 28 w 85"/>
                  <a:gd name="T69" fmla="*/ 62 h 84"/>
                  <a:gd name="T70" fmla="*/ 46 w 85"/>
                  <a:gd name="T71" fmla="*/ 32 h 84"/>
                  <a:gd name="T72" fmla="*/ 48 w 85"/>
                  <a:gd name="T73" fmla="*/ 28 h 84"/>
                  <a:gd name="T74" fmla="*/ 48 w 85"/>
                  <a:gd name="T75" fmla="*/ 23 h 84"/>
                  <a:gd name="T76" fmla="*/ 47 w 85"/>
                  <a:gd name="T77" fmla="*/ 20 h 84"/>
                  <a:gd name="T78" fmla="*/ 44 w 85"/>
                  <a:gd name="T79" fmla="*/ 18 h 84"/>
                  <a:gd name="T80" fmla="*/ 40 w 85"/>
                  <a:gd name="T81" fmla="*/ 16 h 84"/>
                  <a:gd name="T82" fmla="*/ 37 w 85"/>
                  <a:gd name="T83" fmla="*/ 15 h 84"/>
                  <a:gd name="T84" fmla="*/ 33 w 85"/>
                  <a:gd name="T85" fmla="*/ 16 h 84"/>
                  <a:gd name="T86" fmla="*/ 30 w 85"/>
                  <a:gd name="T87" fmla="*/ 18 h 84"/>
                  <a:gd name="T88" fmla="*/ 27 w 85"/>
                  <a:gd name="T89" fmla="*/ 21 h 84"/>
                  <a:gd name="T90" fmla="*/ 23 w 85"/>
                  <a:gd name="T91" fmla="*/ 27 h 84"/>
                  <a:gd name="T92" fmla="*/ 8 w 85"/>
                  <a:gd name="T93" fmla="*/ 50 h 84"/>
                  <a:gd name="T94" fmla="*/ 0 w 85"/>
                  <a:gd name="T95" fmla="*/ 45 h 8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85"/>
                  <a:gd name="T145" fmla="*/ 0 h 84"/>
                  <a:gd name="T146" fmla="*/ 85 w 85"/>
                  <a:gd name="T147" fmla="*/ 84 h 8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85" h="84">
                    <a:moveTo>
                      <a:pt x="0" y="45"/>
                    </a:moveTo>
                    <a:lnTo>
                      <a:pt x="29" y="0"/>
                    </a:lnTo>
                    <a:lnTo>
                      <a:pt x="36" y="4"/>
                    </a:lnTo>
                    <a:lnTo>
                      <a:pt x="31" y="11"/>
                    </a:lnTo>
                    <a:lnTo>
                      <a:pt x="36" y="10"/>
                    </a:lnTo>
                    <a:lnTo>
                      <a:pt x="40" y="8"/>
                    </a:lnTo>
                    <a:lnTo>
                      <a:pt x="46" y="10"/>
                    </a:lnTo>
                    <a:lnTo>
                      <a:pt x="51" y="12"/>
                    </a:lnTo>
                    <a:lnTo>
                      <a:pt x="54" y="15"/>
                    </a:lnTo>
                    <a:lnTo>
                      <a:pt x="57" y="19"/>
                    </a:lnTo>
                    <a:lnTo>
                      <a:pt x="59" y="23"/>
                    </a:lnTo>
                    <a:lnTo>
                      <a:pt x="57" y="28"/>
                    </a:lnTo>
                    <a:lnTo>
                      <a:pt x="63" y="26"/>
                    </a:lnTo>
                    <a:lnTo>
                      <a:pt x="68" y="26"/>
                    </a:lnTo>
                    <a:lnTo>
                      <a:pt x="72" y="27"/>
                    </a:lnTo>
                    <a:lnTo>
                      <a:pt x="77" y="29"/>
                    </a:lnTo>
                    <a:lnTo>
                      <a:pt x="83" y="34"/>
                    </a:lnTo>
                    <a:lnTo>
                      <a:pt x="85" y="38"/>
                    </a:lnTo>
                    <a:lnTo>
                      <a:pt x="85" y="45"/>
                    </a:lnTo>
                    <a:lnTo>
                      <a:pt x="81" y="53"/>
                    </a:lnTo>
                    <a:lnTo>
                      <a:pt x="62" y="84"/>
                    </a:lnTo>
                    <a:lnTo>
                      <a:pt x="54" y="79"/>
                    </a:lnTo>
                    <a:lnTo>
                      <a:pt x="72" y="51"/>
                    </a:lnTo>
                    <a:lnTo>
                      <a:pt x="75" y="46"/>
                    </a:lnTo>
                    <a:lnTo>
                      <a:pt x="76" y="43"/>
                    </a:lnTo>
                    <a:lnTo>
                      <a:pt x="76" y="40"/>
                    </a:lnTo>
                    <a:lnTo>
                      <a:pt x="75" y="38"/>
                    </a:lnTo>
                    <a:lnTo>
                      <a:pt x="73" y="36"/>
                    </a:lnTo>
                    <a:lnTo>
                      <a:pt x="71" y="34"/>
                    </a:lnTo>
                    <a:lnTo>
                      <a:pt x="67" y="32"/>
                    </a:lnTo>
                    <a:lnTo>
                      <a:pt x="61" y="32"/>
                    </a:lnTo>
                    <a:lnTo>
                      <a:pt x="56" y="35"/>
                    </a:lnTo>
                    <a:lnTo>
                      <a:pt x="52" y="40"/>
                    </a:lnTo>
                    <a:lnTo>
                      <a:pt x="35" y="67"/>
                    </a:lnTo>
                    <a:lnTo>
                      <a:pt x="28" y="62"/>
                    </a:lnTo>
                    <a:lnTo>
                      <a:pt x="46" y="32"/>
                    </a:lnTo>
                    <a:lnTo>
                      <a:pt x="48" y="28"/>
                    </a:lnTo>
                    <a:lnTo>
                      <a:pt x="48" y="23"/>
                    </a:lnTo>
                    <a:lnTo>
                      <a:pt x="47" y="20"/>
                    </a:lnTo>
                    <a:lnTo>
                      <a:pt x="44" y="18"/>
                    </a:lnTo>
                    <a:lnTo>
                      <a:pt x="40" y="16"/>
                    </a:lnTo>
                    <a:lnTo>
                      <a:pt x="37" y="15"/>
                    </a:lnTo>
                    <a:lnTo>
                      <a:pt x="33" y="16"/>
                    </a:lnTo>
                    <a:lnTo>
                      <a:pt x="30" y="18"/>
                    </a:lnTo>
                    <a:lnTo>
                      <a:pt x="27" y="21"/>
                    </a:lnTo>
                    <a:lnTo>
                      <a:pt x="23" y="27"/>
                    </a:lnTo>
                    <a:lnTo>
                      <a:pt x="8" y="5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33" name="Freeform 90"/>
              <p:cNvSpPr>
                <a:spLocks/>
              </p:cNvSpPr>
              <p:nvPr/>
            </p:nvSpPr>
            <p:spPr bwMode="auto">
              <a:xfrm>
                <a:off x="3613" y="1025"/>
                <a:ext cx="61" cy="69"/>
              </a:xfrm>
              <a:custGeom>
                <a:avLst/>
                <a:gdLst>
                  <a:gd name="T0" fmla="*/ 23 w 61"/>
                  <a:gd name="T1" fmla="*/ 64 h 69"/>
                  <a:gd name="T2" fmla="*/ 28 w 61"/>
                  <a:gd name="T3" fmla="*/ 57 h 69"/>
                  <a:gd name="T4" fmla="*/ 23 w 61"/>
                  <a:gd name="T5" fmla="*/ 58 h 69"/>
                  <a:gd name="T6" fmla="*/ 18 w 61"/>
                  <a:gd name="T7" fmla="*/ 58 h 69"/>
                  <a:gd name="T8" fmla="*/ 13 w 61"/>
                  <a:gd name="T9" fmla="*/ 57 h 69"/>
                  <a:gd name="T10" fmla="*/ 8 w 61"/>
                  <a:gd name="T11" fmla="*/ 55 h 69"/>
                  <a:gd name="T12" fmla="*/ 5 w 61"/>
                  <a:gd name="T13" fmla="*/ 51 h 69"/>
                  <a:gd name="T14" fmla="*/ 3 w 61"/>
                  <a:gd name="T15" fmla="*/ 48 h 69"/>
                  <a:gd name="T16" fmla="*/ 2 w 61"/>
                  <a:gd name="T17" fmla="*/ 45 h 69"/>
                  <a:gd name="T18" fmla="*/ 0 w 61"/>
                  <a:gd name="T19" fmla="*/ 41 h 69"/>
                  <a:gd name="T20" fmla="*/ 0 w 61"/>
                  <a:gd name="T21" fmla="*/ 38 h 69"/>
                  <a:gd name="T22" fmla="*/ 2 w 61"/>
                  <a:gd name="T23" fmla="*/ 34 h 69"/>
                  <a:gd name="T24" fmla="*/ 4 w 61"/>
                  <a:gd name="T25" fmla="*/ 31 h 69"/>
                  <a:gd name="T26" fmla="*/ 6 w 61"/>
                  <a:gd name="T27" fmla="*/ 26 h 69"/>
                  <a:gd name="T28" fmla="*/ 26 w 61"/>
                  <a:gd name="T29" fmla="*/ 0 h 69"/>
                  <a:gd name="T30" fmla="*/ 34 w 61"/>
                  <a:gd name="T31" fmla="*/ 5 h 69"/>
                  <a:gd name="T32" fmla="*/ 16 w 61"/>
                  <a:gd name="T33" fmla="*/ 29 h 69"/>
                  <a:gd name="T34" fmla="*/ 13 w 61"/>
                  <a:gd name="T35" fmla="*/ 34 h 69"/>
                  <a:gd name="T36" fmla="*/ 11 w 61"/>
                  <a:gd name="T37" fmla="*/ 38 h 69"/>
                  <a:gd name="T38" fmla="*/ 10 w 61"/>
                  <a:gd name="T39" fmla="*/ 41 h 69"/>
                  <a:gd name="T40" fmla="*/ 11 w 61"/>
                  <a:gd name="T41" fmla="*/ 43 h 69"/>
                  <a:gd name="T42" fmla="*/ 12 w 61"/>
                  <a:gd name="T43" fmla="*/ 47 h 69"/>
                  <a:gd name="T44" fmla="*/ 15 w 61"/>
                  <a:gd name="T45" fmla="*/ 49 h 69"/>
                  <a:gd name="T46" fmla="*/ 19 w 61"/>
                  <a:gd name="T47" fmla="*/ 51 h 69"/>
                  <a:gd name="T48" fmla="*/ 22 w 61"/>
                  <a:gd name="T49" fmla="*/ 53 h 69"/>
                  <a:gd name="T50" fmla="*/ 27 w 61"/>
                  <a:gd name="T51" fmla="*/ 53 h 69"/>
                  <a:gd name="T52" fmla="*/ 30 w 61"/>
                  <a:gd name="T53" fmla="*/ 50 h 69"/>
                  <a:gd name="T54" fmla="*/ 34 w 61"/>
                  <a:gd name="T55" fmla="*/ 48 h 69"/>
                  <a:gd name="T56" fmla="*/ 37 w 61"/>
                  <a:gd name="T57" fmla="*/ 43 h 69"/>
                  <a:gd name="T58" fmla="*/ 54 w 61"/>
                  <a:gd name="T59" fmla="*/ 19 h 69"/>
                  <a:gd name="T60" fmla="*/ 61 w 61"/>
                  <a:gd name="T61" fmla="*/ 25 h 69"/>
                  <a:gd name="T62" fmla="*/ 30 w 61"/>
                  <a:gd name="T63" fmla="*/ 69 h 69"/>
                  <a:gd name="T64" fmla="*/ 23 w 61"/>
                  <a:gd name="T65" fmla="*/ 64 h 6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"/>
                  <a:gd name="T100" fmla="*/ 0 h 69"/>
                  <a:gd name="T101" fmla="*/ 61 w 61"/>
                  <a:gd name="T102" fmla="*/ 69 h 6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" h="69">
                    <a:moveTo>
                      <a:pt x="23" y="64"/>
                    </a:moveTo>
                    <a:lnTo>
                      <a:pt x="28" y="57"/>
                    </a:lnTo>
                    <a:lnTo>
                      <a:pt x="23" y="58"/>
                    </a:lnTo>
                    <a:lnTo>
                      <a:pt x="18" y="58"/>
                    </a:lnTo>
                    <a:lnTo>
                      <a:pt x="13" y="57"/>
                    </a:lnTo>
                    <a:lnTo>
                      <a:pt x="8" y="55"/>
                    </a:lnTo>
                    <a:lnTo>
                      <a:pt x="5" y="51"/>
                    </a:lnTo>
                    <a:lnTo>
                      <a:pt x="3" y="48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38"/>
                    </a:lnTo>
                    <a:lnTo>
                      <a:pt x="2" y="34"/>
                    </a:lnTo>
                    <a:lnTo>
                      <a:pt x="4" y="31"/>
                    </a:lnTo>
                    <a:lnTo>
                      <a:pt x="6" y="26"/>
                    </a:lnTo>
                    <a:lnTo>
                      <a:pt x="26" y="0"/>
                    </a:lnTo>
                    <a:lnTo>
                      <a:pt x="34" y="5"/>
                    </a:lnTo>
                    <a:lnTo>
                      <a:pt x="16" y="29"/>
                    </a:lnTo>
                    <a:lnTo>
                      <a:pt x="13" y="34"/>
                    </a:lnTo>
                    <a:lnTo>
                      <a:pt x="11" y="38"/>
                    </a:lnTo>
                    <a:lnTo>
                      <a:pt x="10" y="41"/>
                    </a:lnTo>
                    <a:lnTo>
                      <a:pt x="11" y="43"/>
                    </a:lnTo>
                    <a:lnTo>
                      <a:pt x="12" y="47"/>
                    </a:lnTo>
                    <a:lnTo>
                      <a:pt x="15" y="49"/>
                    </a:lnTo>
                    <a:lnTo>
                      <a:pt x="19" y="51"/>
                    </a:lnTo>
                    <a:lnTo>
                      <a:pt x="22" y="53"/>
                    </a:lnTo>
                    <a:lnTo>
                      <a:pt x="27" y="53"/>
                    </a:lnTo>
                    <a:lnTo>
                      <a:pt x="30" y="50"/>
                    </a:lnTo>
                    <a:lnTo>
                      <a:pt x="34" y="48"/>
                    </a:lnTo>
                    <a:lnTo>
                      <a:pt x="37" y="43"/>
                    </a:lnTo>
                    <a:lnTo>
                      <a:pt x="54" y="19"/>
                    </a:lnTo>
                    <a:lnTo>
                      <a:pt x="61" y="25"/>
                    </a:lnTo>
                    <a:lnTo>
                      <a:pt x="30" y="69"/>
                    </a:lnTo>
                    <a:lnTo>
                      <a:pt x="23" y="64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34" name="Freeform 91"/>
              <p:cNvSpPr>
                <a:spLocks/>
              </p:cNvSpPr>
              <p:nvPr/>
            </p:nvSpPr>
            <p:spPr bwMode="auto">
              <a:xfrm>
                <a:off x="3650" y="1057"/>
                <a:ext cx="62" cy="70"/>
              </a:xfrm>
              <a:custGeom>
                <a:avLst/>
                <a:gdLst>
                  <a:gd name="T0" fmla="*/ 0 w 62"/>
                  <a:gd name="T1" fmla="*/ 42 h 70"/>
                  <a:gd name="T2" fmla="*/ 33 w 62"/>
                  <a:gd name="T3" fmla="*/ 0 h 70"/>
                  <a:gd name="T4" fmla="*/ 40 w 62"/>
                  <a:gd name="T5" fmla="*/ 6 h 70"/>
                  <a:gd name="T6" fmla="*/ 35 w 62"/>
                  <a:gd name="T7" fmla="*/ 11 h 70"/>
                  <a:gd name="T8" fmla="*/ 40 w 62"/>
                  <a:gd name="T9" fmla="*/ 10 h 70"/>
                  <a:gd name="T10" fmla="*/ 45 w 62"/>
                  <a:gd name="T11" fmla="*/ 10 h 70"/>
                  <a:gd name="T12" fmla="*/ 49 w 62"/>
                  <a:gd name="T13" fmla="*/ 13 h 70"/>
                  <a:gd name="T14" fmla="*/ 54 w 62"/>
                  <a:gd name="T15" fmla="*/ 15 h 70"/>
                  <a:gd name="T16" fmla="*/ 57 w 62"/>
                  <a:gd name="T17" fmla="*/ 18 h 70"/>
                  <a:gd name="T18" fmla="*/ 59 w 62"/>
                  <a:gd name="T19" fmla="*/ 22 h 70"/>
                  <a:gd name="T20" fmla="*/ 62 w 62"/>
                  <a:gd name="T21" fmla="*/ 26 h 70"/>
                  <a:gd name="T22" fmla="*/ 62 w 62"/>
                  <a:gd name="T23" fmla="*/ 30 h 70"/>
                  <a:gd name="T24" fmla="*/ 61 w 62"/>
                  <a:gd name="T25" fmla="*/ 33 h 70"/>
                  <a:gd name="T26" fmla="*/ 59 w 62"/>
                  <a:gd name="T27" fmla="*/ 37 h 70"/>
                  <a:gd name="T28" fmla="*/ 57 w 62"/>
                  <a:gd name="T29" fmla="*/ 39 h 70"/>
                  <a:gd name="T30" fmla="*/ 55 w 62"/>
                  <a:gd name="T31" fmla="*/ 43 h 70"/>
                  <a:gd name="T32" fmla="*/ 34 w 62"/>
                  <a:gd name="T33" fmla="*/ 70 h 70"/>
                  <a:gd name="T34" fmla="*/ 26 w 62"/>
                  <a:gd name="T35" fmla="*/ 64 h 70"/>
                  <a:gd name="T36" fmla="*/ 47 w 62"/>
                  <a:gd name="T37" fmla="*/ 39 h 70"/>
                  <a:gd name="T38" fmla="*/ 50 w 62"/>
                  <a:gd name="T39" fmla="*/ 34 h 70"/>
                  <a:gd name="T40" fmla="*/ 51 w 62"/>
                  <a:gd name="T41" fmla="*/ 31 h 70"/>
                  <a:gd name="T42" fmla="*/ 53 w 62"/>
                  <a:gd name="T43" fmla="*/ 29 h 70"/>
                  <a:gd name="T44" fmla="*/ 51 w 62"/>
                  <a:gd name="T45" fmla="*/ 25 h 70"/>
                  <a:gd name="T46" fmla="*/ 50 w 62"/>
                  <a:gd name="T47" fmla="*/ 23 h 70"/>
                  <a:gd name="T48" fmla="*/ 48 w 62"/>
                  <a:gd name="T49" fmla="*/ 21 h 70"/>
                  <a:gd name="T50" fmla="*/ 43 w 62"/>
                  <a:gd name="T51" fmla="*/ 18 h 70"/>
                  <a:gd name="T52" fmla="*/ 38 w 62"/>
                  <a:gd name="T53" fmla="*/ 17 h 70"/>
                  <a:gd name="T54" fmla="*/ 32 w 62"/>
                  <a:gd name="T55" fmla="*/ 19 h 70"/>
                  <a:gd name="T56" fmla="*/ 29 w 62"/>
                  <a:gd name="T57" fmla="*/ 22 h 70"/>
                  <a:gd name="T58" fmla="*/ 25 w 62"/>
                  <a:gd name="T59" fmla="*/ 25 h 70"/>
                  <a:gd name="T60" fmla="*/ 7 w 62"/>
                  <a:gd name="T61" fmla="*/ 48 h 70"/>
                  <a:gd name="T62" fmla="*/ 0 w 62"/>
                  <a:gd name="T63" fmla="*/ 42 h 7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2"/>
                  <a:gd name="T97" fmla="*/ 0 h 70"/>
                  <a:gd name="T98" fmla="*/ 62 w 62"/>
                  <a:gd name="T99" fmla="*/ 70 h 7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2" h="70">
                    <a:moveTo>
                      <a:pt x="0" y="42"/>
                    </a:moveTo>
                    <a:lnTo>
                      <a:pt x="33" y="0"/>
                    </a:lnTo>
                    <a:lnTo>
                      <a:pt x="40" y="6"/>
                    </a:lnTo>
                    <a:lnTo>
                      <a:pt x="35" y="11"/>
                    </a:lnTo>
                    <a:lnTo>
                      <a:pt x="40" y="10"/>
                    </a:lnTo>
                    <a:lnTo>
                      <a:pt x="45" y="10"/>
                    </a:lnTo>
                    <a:lnTo>
                      <a:pt x="49" y="13"/>
                    </a:lnTo>
                    <a:lnTo>
                      <a:pt x="54" y="15"/>
                    </a:lnTo>
                    <a:lnTo>
                      <a:pt x="57" y="18"/>
                    </a:lnTo>
                    <a:lnTo>
                      <a:pt x="59" y="22"/>
                    </a:lnTo>
                    <a:lnTo>
                      <a:pt x="62" y="26"/>
                    </a:lnTo>
                    <a:lnTo>
                      <a:pt x="62" y="30"/>
                    </a:lnTo>
                    <a:lnTo>
                      <a:pt x="61" y="33"/>
                    </a:lnTo>
                    <a:lnTo>
                      <a:pt x="59" y="37"/>
                    </a:lnTo>
                    <a:lnTo>
                      <a:pt x="57" y="39"/>
                    </a:lnTo>
                    <a:lnTo>
                      <a:pt x="55" y="43"/>
                    </a:lnTo>
                    <a:lnTo>
                      <a:pt x="34" y="70"/>
                    </a:lnTo>
                    <a:lnTo>
                      <a:pt x="26" y="64"/>
                    </a:lnTo>
                    <a:lnTo>
                      <a:pt x="47" y="39"/>
                    </a:lnTo>
                    <a:lnTo>
                      <a:pt x="50" y="34"/>
                    </a:lnTo>
                    <a:lnTo>
                      <a:pt x="51" y="31"/>
                    </a:lnTo>
                    <a:lnTo>
                      <a:pt x="53" y="29"/>
                    </a:lnTo>
                    <a:lnTo>
                      <a:pt x="51" y="25"/>
                    </a:lnTo>
                    <a:lnTo>
                      <a:pt x="50" y="23"/>
                    </a:lnTo>
                    <a:lnTo>
                      <a:pt x="48" y="21"/>
                    </a:lnTo>
                    <a:lnTo>
                      <a:pt x="43" y="18"/>
                    </a:lnTo>
                    <a:lnTo>
                      <a:pt x="38" y="17"/>
                    </a:lnTo>
                    <a:lnTo>
                      <a:pt x="32" y="19"/>
                    </a:lnTo>
                    <a:lnTo>
                      <a:pt x="29" y="22"/>
                    </a:lnTo>
                    <a:lnTo>
                      <a:pt x="25" y="25"/>
                    </a:lnTo>
                    <a:lnTo>
                      <a:pt x="7" y="48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35" name="Freeform 92"/>
              <p:cNvSpPr>
                <a:spLocks noEditPoints="1"/>
              </p:cNvSpPr>
              <p:nvPr/>
            </p:nvSpPr>
            <p:spPr bwMode="auto">
              <a:xfrm>
                <a:off x="3691" y="1078"/>
                <a:ext cx="56" cy="61"/>
              </a:xfrm>
              <a:custGeom>
                <a:avLst/>
                <a:gdLst>
                  <a:gd name="T0" fmla="*/ 42 w 56"/>
                  <a:gd name="T1" fmla="*/ 8 h 61"/>
                  <a:gd name="T2" fmla="*/ 49 w 56"/>
                  <a:gd name="T3" fmla="*/ 0 h 61"/>
                  <a:gd name="T4" fmla="*/ 56 w 56"/>
                  <a:gd name="T5" fmla="*/ 5 h 61"/>
                  <a:gd name="T6" fmla="*/ 49 w 56"/>
                  <a:gd name="T7" fmla="*/ 13 h 61"/>
                  <a:gd name="T8" fmla="*/ 42 w 56"/>
                  <a:gd name="T9" fmla="*/ 8 h 61"/>
                  <a:gd name="T10" fmla="*/ 0 w 56"/>
                  <a:gd name="T11" fmla="*/ 55 h 61"/>
                  <a:gd name="T12" fmla="*/ 36 w 56"/>
                  <a:gd name="T13" fmla="*/ 16 h 61"/>
                  <a:gd name="T14" fmla="*/ 42 w 56"/>
                  <a:gd name="T15" fmla="*/ 21 h 61"/>
                  <a:gd name="T16" fmla="*/ 7 w 56"/>
                  <a:gd name="T17" fmla="*/ 61 h 61"/>
                  <a:gd name="T18" fmla="*/ 0 w 56"/>
                  <a:gd name="T19" fmla="*/ 55 h 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6"/>
                  <a:gd name="T31" fmla="*/ 0 h 61"/>
                  <a:gd name="T32" fmla="*/ 56 w 56"/>
                  <a:gd name="T33" fmla="*/ 61 h 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6" h="61">
                    <a:moveTo>
                      <a:pt x="42" y="8"/>
                    </a:moveTo>
                    <a:lnTo>
                      <a:pt x="49" y="0"/>
                    </a:lnTo>
                    <a:lnTo>
                      <a:pt x="56" y="5"/>
                    </a:lnTo>
                    <a:lnTo>
                      <a:pt x="49" y="13"/>
                    </a:lnTo>
                    <a:lnTo>
                      <a:pt x="42" y="8"/>
                    </a:lnTo>
                    <a:close/>
                    <a:moveTo>
                      <a:pt x="0" y="55"/>
                    </a:moveTo>
                    <a:lnTo>
                      <a:pt x="36" y="16"/>
                    </a:lnTo>
                    <a:lnTo>
                      <a:pt x="42" y="21"/>
                    </a:lnTo>
                    <a:lnTo>
                      <a:pt x="7" y="61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36" name="Freeform 93"/>
              <p:cNvSpPr>
                <a:spLocks/>
              </p:cNvSpPr>
              <p:nvPr/>
            </p:nvSpPr>
            <p:spPr bwMode="auto">
              <a:xfrm>
                <a:off x="3706" y="1092"/>
                <a:ext cx="67" cy="85"/>
              </a:xfrm>
              <a:custGeom>
                <a:avLst/>
                <a:gdLst>
                  <a:gd name="T0" fmla="*/ 0 w 67"/>
                  <a:gd name="T1" fmla="*/ 54 h 85"/>
                  <a:gd name="T2" fmla="*/ 51 w 67"/>
                  <a:gd name="T3" fmla="*/ 0 h 85"/>
                  <a:gd name="T4" fmla="*/ 58 w 67"/>
                  <a:gd name="T5" fmla="*/ 7 h 85"/>
                  <a:gd name="T6" fmla="*/ 29 w 67"/>
                  <a:gd name="T7" fmla="*/ 37 h 85"/>
                  <a:gd name="T8" fmla="*/ 59 w 67"/>
                  <a:gd name="T9" fmla="*/ 36 h 85"/>
                  <a:gd name="T10" fmla="*/ 67 w 67"/>
                  <a:gd name="T11" fmla="*/ 45 h 85"/>
                  <a:gd name="T12" fmla="*/ 39 w 67"/>
                  <a:gd name="T13" fmla="*/ 45 h 85"/>
                  <a:gd name="T14" fmla="*/ 32 w 67"/>
                  <a:gd name="T15" fmla="*/ 85 h 85"/>
                  <a:gd name="T16" fmla="*/ 24 w 67"/>
                  <a:gd name="T17" fmla="*/ 77 h 85"/>
                  <a:gd name="T18" fmla="*/ 31 w 67"/>
                  <a:gd name="T19" fmla="*/ 45 h 85"/>
                  <a:gd name="T20" fmla="*/ 22 w 67"/>
                  <a:gd name="T21" fmla="*/ 45 h 85"/>
                  <a:gd name="T22" fmla="*/ 7 w 67"/>
                  <a:gd name="T23" fmla="*/ 60 h 85"/>
                  <a:gd name="T24" fmla="*/ 0 w 67"/>
                  <a:gd name="T25" fmla="*/ 54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"/>
                  <a:gd name="T40" fmla="*/ 0 h 85"/>
                  <a:gd name="T41" fmla="*/ 67 w 67"/>
                  <a:gd name="T42" fmla="*/ 85 h 8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" h="85">
                    <a:moveTo>
                      <a:pt x="0" y="54"/>
                    </a:moveTo>
                    <a:lnTo>
                      <a:pt x="51" y="0"/>
                    </a:lnTo>
                    <a:lnTo>
                      <a:pt x="58" y="7"/>
                    </a:lnTo>
                    <a:lnTo>
                      <a:pt x="29" y="37"/>
                    </a:lnTo>
                    <a:lnTo>
                      <a:pt x="59" y="36"/>
                    </a:lnTo>
                    <a:lnTo>
                      <a:pt x="67" y="45"/>
                    </a:lnTo>
                    <a:lnTo>
                      <a:pt x="39" y="45"/>
                    </a:lnTo>
                    <a:lnTo>
                      <a:pt x="32" y="85"/>
                    </a:lnTo>
                    <a:lnTo>
                      <a:pt x="24" y="77"/>
                    </a:lnTo>
                    <a:lnTo>
                      <a:pt x="31" y="45"/>
                    </a:lnTo>
                    <a:lnTo>
                      <a:pt x="22" y="45"/>
                    </a:lnTo>
                    <a:lnTo>
                      <a:pt x="7" y="6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37" name="Freeform 94"/>
              <p:cNvSpPr>
                <a:spLocks noEditPoints="1"/>
              </p:cNvSpPr>
              <p:nvPr/>
            </p:nvSpPr>
            <p:spPr bwMode="auto">
              <a:xfrm>
                <a:off x="3743" y="1145"/>
                <a:ext cx="75" cy="66"/>
              </a:xfrm>
              <a:custGeom>
                <a:avLst/>
                <a:gdLst>
                  <a:gd name="T0" fmla="*/ 19 w 75"/>
                  <a:gd name="T1" fmla="*/ 52 h 66"/>
                  <a:gd name="T2" fmla="*/ 10 w 75"/>
                  <a:gd name="T3" fmla="*/ 48 h 66"/>
                  <a:gd name="T4" fmla="*/ 4 w 75"/>
                  <a:gd name="T5" fmla="*/ 42 h 66"/>
                  <a:gd name="T6" fmla="*/ 0 w 75"/>
                  <a:gd name="T7" fmla="*/ 32 h 66"/>
                  <a:gd name="T8" fmla="*/ 5 w 75"/>
                  <a:gd name="T9" fmla="*/ 20 h 66"/>
                  <a:gd name="T10" fmla="*/ 11 w 75"/>
                  <a:gd name="T11" fmla="*/ 17 h 66"/>
                  <a:gd name="T12" fmla="*/ 19 w 75"/>
                  <a:gd name="T13" fmla="*/ 17 h 66"/>
                  <a:gd name="T14" fmla="*/ 25 w 75"/>
                  <a:gd name="T15" fmla="*/ 20 h 66"/>
                  <a:gd name="T16" fmla="*/ 31 w 75"/>
                  <a:gd name="T17" fmla="*/ 25 h 66"/>
                  <a:gd name="T18" fmla="*/ 45 w 75"/>
                  <a:gd name="T19" fmla="*/ 35 h 66"/>
                  <a:gd name="T20" fmla="*/ 46 w 75"/>
                  <a:gd name="T21" fmla="*/ 33 h 66"/>
                  <a:gd name="T22" fmla="*/ 51 w 75"/>
                  <a:gd name="T23" fmla="*/ 26 h 66"/>
                  <a:gd name="T24" fmla="*/ 45 w 75"/>
                  <a:gd name="T25" fmla="*/ 16 h 66"/>
                  <a:gd name="T26" fmla="*/ 37 w 75"/>
                  <a:gd name="T27" fmla="*/ 11 h 66"/>
                  <a:gd name="T28" fmla="*/ 29 w 75"/>
                  <a:gd name="T29" fmla="*/ 14 h 66"/>
                  <a:gd name="T30" fmla="*/ 28 w 75"/>
                  <a:gd name="T31" fmla="*/ 3 h 66"/>
                  <a:gd name="T32" fmla="*/ 38 w 75"/>
                  <a:gd name="T33" fmla="*/ 3 h 66"/>
                  <a:gd name="T34" fmla="*/ 47 w 75"/>
                  <a:gd name="T35" fmla="*/ 8 h 66"/>
                  <a:gd name="T36" fmla="*/ 57 w 75"/>
                  <a:gd name="T37" fmla="*/ 17 h 66"/>
                  <a:gd name="T38" fmla="*/ 60 w 75"/>
                  <a:gd name="T39" fmla="*/ 25 h 66"/>
                  <a:gd name="T40" fmla="*/ 59 w 75"/>
                  <a:gd name="T41" fmla="*/ 32 h 66"/>
                  <a:gd name="T42" fmla="*/ 55 w 75"/>
                  <a:gd name="T43" fmla="*/ 38 h 66"/>
                  <a:gd name="T44" fmla="*/ 43 w 75"/>
                  <a:gd name="T45" fmla="*/ 49 h 66"/>
                  <a:gd name="T46" fmla="*/ 35 w 75"/>
                  <a:gd name="T47" fmla="*/ 57 h 66"/>
                  <a:gd name="T48" fmla="*/ 31 w 75"/>
                  <a:gd name="T49" fmla="*/ 60 h 66"/>
                  <a:gd name="T50" fmla="*/ 28 w 75"/>
                  <a:gd name="T51" fmla="*/ 66 h 66"/>
                  <a:gd name="T52" fmla="*/ 24 w 75"/>
                  <a:gd name="T53" fmla="*/ 57 h 66"/>
                  <a:gd name="T54" fmla="*/ 39 w 75"/>
                  <a:gd name="T55" fmla="*/ 40 h 66"/>
                  <a:gd name="T56" fmla="*/ 27 w 75"/>
                  <a:gd name="T57" fmla="*/ 31 h 66"/>
                  <a:gd name="T58" fmla="*/ 20 w 75"/>
                  <a:gd name="T59" fmla="*/ 26 h 66"/>
                  <a:gd name="T60" fmla="*/ 16 w 75"/>
                  <a:gd name="T61" fmla="*/ 26 h 66"/>
                  <a:gd name="T62" fmla="*/ 12 w 75"/>
                  <a:gd name="T63" fmla="*/ 28 h 66"/>
                  <a:gd name="T64" fmla="*/ 9 w 75"/>
                  <a:gd name="T65" fmla="*/ 34 h 66"/>
                  <a:gd name="T66" fmla="*/ 13 w 75"/>
                  <a:gd name="T67" fmla="*/ 41 h 66"/>
                  <a:gd name="T68" fmla="*/ 21 w 75"/>
                  <a:gd name="T69" fmla="*/ 47 h 66"/>
                  <a:gd name="T70" fmla="*/ 29 w 75"/>
                  <a:gd name="T71" fmla="*/ 47 h 66"/>
                  <a:gd name="T72" fmla="*/ 37 w 75"/>
                  <a:gd name="T73" fmla="*/ 42 h 66"/>
                  <a:gd name="T74" fmla="*/ 52 w 75"/>
                  <a:gd name="T75" fmla="*/ 4 h 66"/>
                  <a:gd name="T76" fmla="*/ 75 w 75"/>
                  <a:gd name="T77" fmla="*/ 8 h 66"/>
                  <a:gd name="T78" fmla="*/ 52 w 75"/>
                  <a:gd name="T79" fmla="*/ 4 h 6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75"/>
                  <a:gd name="T121" fmla="*/ 0 h 66"/>
                  <a:gd name="T122" fmla="*/ 75 w 75"/>
                  <a:gd name="T123" fmla="*/ 66 h 6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75" h="66">
                    <a:moveTo>
                      <a:pt x="26" y="54"/>
                    </a:moveTo>
                    <a:lnTo>
                      <a:pt x="19" y="52"/>
                    </a:lnTo>
                    <a:lnTo>
                      <a:pt x="14" y="51"/>
                    </a:lnTo>
                    <a:lnTo>
                      <a:pt x="10" y="48"/>
                    </a:lnTo>
                    <a:lnTo>
                      <a:pt x="6" y="44"/>
                    </a:lnTo>
                    <a:lnTo>
                      <a:pt x="4" y="42"/>
                    </a:lnTo>
                    <a:lnTo>
                      <a:pt x="2" y="39"/>
                    </a:lnTo>
                    <a:lnTo>
                      <a:pt x="0" y="32"/>
                    </a:lnTo>
                    <a:lnTo>
                      <a:pt x="1" y="26"/>
                    </a:lnTo>
                    <a:lnTo>
                      <a:pt x="5" y="20"/>
                    </a:lnTo>
                    <a:lnTo>
                      <a:pt x="8" y="19"/>
                    </a:lnTo>
                    <a:lnTo>
                      <a:pt x="11" y="17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22" y="18"/>
                    </a:lnTo>
                    <a:lnTo>
                      <a:pt x="25" y="20"/>
                    </a:lnTo>
                    <a:lnTo>
                      <a:pt x="28" y="23"/>
                    </a:lnTo>
                    <a:lnTo>
                      <a:pt x="31" y="25"/>
                    </a:lnTo>
                    <a:lnTo>
                      <a:pt x="39" y="31"/>
                    </a:lnTo>
                    <a:lnTo>
                      <a:pt x="45" y="35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50" y="30"/>
                    </a:lnTo>
                    <a:lnTo>
                      <a:pt x="51" y="26"/>
                    </a:lnTo>
                    <a:lnTo>
                      <a:pt x="50" y="22"/>
                    </a:lnTo>
                    <a:lnTo>
                      <a:pt x="45" y="16"/>
                    </a:lnTo>
                    <a:lnTo>
                      <a:pt x="42" y="12"/>
                    </a:lnTo>
                    <a:lnTo>
                      <a:pt x="37" y="11"/>
                    </a:lnTo>
                    <a:lnTo>
                      <a:pt x="34" y="11"/>
                    </a:lnTo>
                    <a:lnTo>
                      <a:pt x="29" y="14"/>
                    </a:lnTo>
                    <a:lnTo>
                      <a:pt x="24" y="6"/>
                    </a:lnTo>
                    <a:lnTo>
                      <a:pt x="28" y="3"/>
                    </a:lnTo>
                    <a:lnTo>
                      <a:pt x="33" y="2"/>
                    </a:lnTo>
                    <a:lnTo>
                      <a:pt x="38" y="3"/>
                    </a:lnTo>
                    <a:lnTo>
                      <a:pt x="43" y="4"/>
                    </a:lnTo>
                    <a:lnTo>
                      <a:pt x="47" y="8"/>
                    </a:lnTo>
                    <a:lnTo>
                      <a:pt x="52" y="12"/>
                    </a:lnTo>
                    <a:lnTo>
                      <a:pt x="57" y="17"/>
                    </a:lnTo>
                    <a:lnTo>
                      <a:pt x="59" y="22"/>
                    </a:lnTo>
                    <a:lnTo>
                      <a:pt x="60" y="25"/>
                    </a:lnTo>
                    <a:lnTo>
                      <a:pt x="60" y="28"/>
                    </a:lnTo>
                    <a:lnTo>
                      <a:pt x="59" y="32"/>
                    </a:lnTo>
                    <a:lnTo>
                      <a:pt x="58" y="35"/>
                    </a:lnTo>
                    <a:lnTo>
                      <a:pt x="55" y="38"/>
                    </a:lnTo>
                    <a:lnTo>
                      <a:pt x="51" y="41"/>
                    </a:lnTo>
                    <a:lnTo>
                      <a:pt x="43" y="49"/>
                    </a:lnTo>
                    <a:lnTo>
                      <a:pt x="38" y="54"/>
                    </a:lnTo>
                    <a:lnTo>
                      <a:pt x="35" y="57"/>
                    </a:lnTo>
                    <a:lnTo>
                      <a:pt x="33" y="59"/>
                    </a:lnTo>
                    <a:lnTo>
                      <a:pt x="31" y="60"/>
                    </a:lnTo>
                    <a:lnTo>
                      <a:pt x="30" y="64"/>
                    </a:lnTo>
                    <a:lnTo>
                      <a:pt x="28" y="66"/>
                    </a:lnTo>
                    <a:lnTo>
                      <a:pt x="21" y="59"/>
                    </a:lnTo>
                    <a:lnTo>
                      <a:pt x="24" y="57"/>
                    </a:lnTo>
                    <a:lnTo>
                      <a:pt x="26" y="54"/>
                    </a:lnTo>
                    <a:close/>
                    <a:moveTo>
                      <a:pt x="39" y="40"/>
                    </a:moveTo>
                    <a:lnTo>
                      <a:pt x="34" y="36"/>
                    </a:lnTo>
                    <a:lnTo>
                      <a:pt x="27" y="31"/>
                    </a:lnTo>
                    <a:lnTo>
                      <a:pt x="24" y="28"/>
                    </a:lnTo>
                    <a:lnTo>
                      <a:pt x="20" y="26"/>
                    </a:lnTo>
                    <a:lnTo>
                      <a:pt x="18" y="26"/>
                    </a:lnTo>
                    <a:lnTo>
                      <a:pt x="16" y="26"/>
                    </a:lnTo>
                    <a:lnTo>
                      <a:pt x="14" y="27"/>
                    </a:lnTo>
                    <a:lnTo>
                      <a:pt x="12" y="28"/>
                    </a:lnTo>
                    <a:lnTo>
                      <a:pt x="10" y="31"/>
                    </a:lnTo>
                    <a:lnTo>
                      <a:pt x="9" y="34"/>
                    </a:lnTo>
                    <a:lnTo>
                      <a:pt x="10" y="38"/>
                    </a:lnTo>
                    <a:lnTo>
                      <a:pt x="13" y="41"/>
                    </a:lnTo>
                    <a:lnTo>
                      <a:pt x="17" y="44"/>
                    </a:lnTo>
                    <a:lnTo>
                      <a:pt x="21" y="47"/>
                    </a:lnTo>
                    <a:lnTo>
                      <a:pt x="26" y="48"/>
                    </a:lnTo>
                    <a:lnTo>
                      <a:pt x="29" y="47"/>
                    </a:lnTo>
                    <a:lnTo>
                      <a:pt x="33" y="46"/>
                    </a:lnTo>
                    <a:lnTo>
                      <a:pt x="37" y="42"/>
                    </a:lnTo>
                    <a:lnTo>
                      <a:pt x="39" y="40"/>
                    </a:lnTo>
                    <a:close/>
                    <a:moveTo>
                      <a:pt x="52" y="4"/>
                    </a:moveTo>
                    <a:lnTo>
                      <a:pt x="67" y="0"/>
                    </a:lnTo>
                    <a:lnTo>
                      <a:pt x="75" y="8"/>
                    </a:lnTo>
                    <a:lnTo>
                      <a:pt x="57" y="9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38" name="Freeform 95"/>
              <p:cNvSpPr>
                <a:spLocks/>
              </p:cNvSpPr>
              <p:nvPr/>
            </p:nvSpPr>
            <p:spPr bwMode="auto">
              <a:xfrm>
                <a:off x="3780" y="1188"/>
                <a:ext cx="55" cy="53"/>
              </a:xfrm>
              <a:custGeom>
                <a:avLst/>
                <a:gdLst>
                  <a:gd name="T0" fmla="*/ 30 w 55"/>
                  <a:gd name="T1" fmla="*/ 43 h 53"/>
                  <a:gd name="T2" fmla="*/ 34 w 55"/>
                  <a:gd name="T3" fmla="*/ 49 h 53"/>
                  <a:gd name="T4" fmla="*/ 26 w 55"/>
                  <a:gd name="T5" fmla="*/ 53 h 53"/>
                  <a:gd name="T6" fmla="*/ 18 w 55"/>
                  <a:gd name="T7" fmla="*/ 53 h 53"/>
                  <a:gd name="T8" fmla="*/ 12 w 55"/>
                  <a:gd name="T9" fmla="*/ 51 h 53"/>
                  <a:gd name="T10" fmla="*/ 8 w 55"/>
                  <a:gd name="T11" fmla="*/ 47 h 53"/>
                  <a:gd name="T12" fmla="*/ 6 w 55"/>
                  <a:gd name="T13" fmla="*/ 44 h 53"/>
                  <a:gd name="T14" fmla="*/ 1 w 55"/>
                  <a:gd name="T15" fmla="*/ 35 h 53"/>
                  <a:gd name="T16" fmla="*/ 0 w 55"/>
                  <a:gd name="T17" fmla="*/ 30 h 53"/>
                  <a:gd name="T18" fmla="*/ 0 w 55"/>
                  <a:gd name="T19" fmla="*/ 25 h 53"/>
                  <a:gd name="T20" fmla="*/ 1 w 55"/>
                  <a:gd name="T21" fmla="*/ 21 h 53"/>
                  <a:gd name="T22" fmla="*/ 5 w 55"/>
                  <a:gd name="T23" fmla="*/ 17 h 53"/>
                  <a:gd name="T24" fmla="*/ 13 w 55"/>
                  <a:gd name="T25" fmla="*/ 8 h 53"/>
                  <a:gd name="T26" fmla="*/ 20 w 55"/>
                  <a:gd name="T27" fmla="*/ 4 h 53"/>
                  <a:gd name="T28" fmla="*/ 26 w 55"/>
                  <a:gd name="T29" fmla="*/ 1 h 53"/>
                  <a:gd name="T30" fmla="*/ 33 w 55"/>
                  <a:gd name="T31" fmla="*/ 0 h 53"/>
                  <a:gd name="T32" fmla="*/ 39 w 55"/>
                  <a:gd name="T33" fmla="*/ 1 h 53"/>
                  <a:gd name="T34" fmla="*/ 45 w 55"/>
                  <a:gd name="T35" fmla="*/ 5 h 53"/>
                  <a:gd name="T36" fmla="*/ 49 w 55"/>
                  <a:gd name="T37" fmla="*/ 9 h 53"/>
                  <a:gd name="T38" fmla="*/ 53 w 55"/>
                  <a:gd name="T39" fmla="*/ 13 h 53"/>
                  <a:gd name="T40" fmla="*/ 54 w 55"/>
                  <a:gd name="T41" fmla="*/ 17 h 53"/>
                  <a:gd name="T42" fmla="*/ 55 w 55"/>
                  <a:gd name="T43" fmla="*/ 24 h 53"/>
                  <a:gd name="T44" fmla="*/ 54 w 55"/>
                  <a:gd name="T45" fmla="*/ 31 h 53"/>
                  <a:gd name="T46" fmla="*/ 49 w 55"/>
                  <a:gd name="T47" fmla="*/ 37 h 53"/>
                  <a:gd name="T48" fmla="*/ 44 w 55"/>
                  <a:gd name="T49" fmla="*/ 31 h 53"/>
                  <a:gd name="T50" fmla="*/ 46 w 55"/>
                  <a:gd name="T51" fmla="*/ 27 h 53"/>
                  <a:gd name="T52" fmla="*/ 47 w 55"/>
                  <a:gd name="T53" fmla="*/ 23 h 53"/>
                  <a:gd name="T54" fmla="*/ 46 w 55"/>
                  <a:gd name="T55" fmla="*/ 19 h 53"/>
                  <a:gd name="T56" fmla="*/ 45 w 55"/>
                  <a:gd name="T57" fmla="*/ 15 h 53"/>
                  <a:gd name="T58" fmla="*/ 39 w 55"/>
                  <a:gd name="T59" fmla="*/ 11 h 53"/>
                  <a:gd name="T60" fmla="*/ 33 w 55"/>
                  <a:gd name="T61" fmla="*/ 9 h 53"/>
                  <a:gd name="T62" fmla="*/ 30 w 55"/>
                  <a:gd name="T63" fmla="*/ 9 h 53"/>
                  <a:gd name="T64" fmla="*/ 26 w 55"/>
                  <a:gd name="T65" fmla="*/ 11 h 53"/>
                  <a:gd name="T66" fmla="*/ 18 w 55"/>
                  <a:gd name="T67" fmla="*/ 15 h 53"/>
                  <a:gd name="T68" fmla="*/ 12 w 55"/>
                  <a:gd name="T69" fmla="*/ 22 h 53"/>
                  <a:gd name="T70" fmla="*/ 8 w 55"/>
                  <a:gd name="T71" fmla="*/ 28 h 53"/>
                  <a:gd name="T72" fmla="*/ 9 w 55"/>
                  <a:gd name="T73" fmla="*/ 33 h 53"/>
                  <a:gd name="T74" fmla="*/ 12 w 55"/>
                  <a:gd name="T75" fmla="*/ 39 h 53"/>
                  <a:gd name="T76" fmla="*/ 15 w 55"/>
                  <a:gd name="T77" fmla="*/ 43 h 53"/>
                  <a:gd name="T78" fmla="*/ 20 w 55"/>
                  <a:gd name="T79" fmla="*/ 45 h 53"/>
                  <a:gd name="T80" fmla="*/ 25 w 55"/>
                  <a:gd name="T81" fmla="*/ 45 h 53"/>
                  <a:gd name="T82" fmla="*/ 30 w 55"/>
                  <a:gd name="T83" fmla="*/ 43 h 5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5"/>
                  <a:gd name="T127" fmla="*/ 0 h 53"/>
                  <a:gd name="T128" fmla="*/ 55 w 55"/>
                  <a:gd name="T129" fmla="*/ 53 h 5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5" h="53">
                    <a:moveTo>
                      <a:pt x="30" y="43"/>
                    </a:moveTo>
                    <a:lnTo>
                      <a:pt x="34" y="49"/>
                    </a:lnTo>
                    <a:lnTo>
                      <a:pt x="26" y="53"/>
                    </a:lnTo>
                    <a:lnTo>
                      <a:pt x="18" y="53"/>
                    </a:lnTo>
                    <a:lnTo>
                      <a:pt x="12" y="51"/>
                    </a:lnTo>
                    <a:lnTo>
                      <a:pt x="8" y="47"/>
                    </a:lnTo>
                    <a:lnTo>
                      <a:pt x="6" y="44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21"/>
                    </a:lnTo>
                    <a:lnTo>
                      <a:pt x="5" y="17"/>
                    </a:lnTo>
                    <a:lnTo>
                      <a:pt x="13" y="8"/>
                    </a:lnTo>
                    <a:lnTo>
                      <a:pt x="20" y="4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39" y="1"/>
                    </a:lnTo>
                    <a:lnTo>
                      <a:pt x="45" y="5"/>
                    </a:lnTo>
                    <a:lnTo>
                      <a:pt x="49" y="9"/>
                    </a:lnTo>
                    <a:lnTo>
                      <a:pt x="53" y="13"/>
                    </a:lnTo>
                    <a:lnTo>
                      <a:pt x="54" y="17"/>
                    </a:lnTo>
                    <a:lnTo>
                      <a:pt x="55" y="24"/>
                    </a:lnTo>
                    <a:lnTo>
                      <a:pt x="54" y="31"/>
                    </a:lnTo>
                    <a:lnTo>
                      <a:pt x="49" y="37"/>
                    </a:lnTo>
                    <a:lnTo>
                      <a:pt x="44" y="31"/>
                    </a:lnTo>
                    <a:lnTo>
                      <a:pt x="46" y="27"/>
                    </a:lnTo>
                    <a:lnTo>
                      <a:pt x="47" y="23"/>
                    </a:lnTo>
                    <a:lnTo>
                      <a:pt x="46" y="19"/>
                    </a:lnTo>
                    <a:lnTo>
                      <a:pt x="45" y="15"/>
                    </a:lnTo>
                    <a:lnTo>
                      <a:pt x="39" y="11"/>
                    </a:lnTo>
                    <a:lnTo>
                      <a:pt x="33" y="9"/>
                    </a:lnTo>
                    <a:lnTo>
                      <a:pt x="30" y="9"/>
                    </a:lnTo>
                    <a:lnTo>
                      <a:pt x="26" y="11"/>
                    </a:lnTo>
                    <a:lnTo>
                      <a:pt x="18" y="15"/>
                    </a:lnTo>
                    <a:lnTo>
                      <a:pt x="12" y="22"/>
                    </a:lnTo>
                    <a:lnTo>
                      <a:pt x="8" y="28"/>
                    </a:lnTo>
                    <a:lnTo>
                      <a:pt x="9" y="33"/>
                    </a:lnTo>
                    <a:lnTo>
                      <a:pt x="12" y="39"/>
                    </a:lnTo>
                    <a:lnTo>
                      <a:pt x="15" y="43"/>
                    </a:lnTo>
                    <a:lnTo>
                      <a:pt x="20" y="45"/>
                    </a:lnTo>
                    <a:lnTo>
                      <a:pt x="25" y="45"/>
                    </a:lnTo>
                    <a:lnTo>
                      <a:pt x="30" y="4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39" name="Freeform 96"/>
              <p:cNvSpPr>
                <a:spLocks noEditPoints="1"/>
              </p:cNvSpPr>
              <p:nvPr/>
            </p:nvSpPr>
            <p:spPr bwMode="auto">
              <a:xfrm>
                <a:off x="3801" y="1210"/>
                <a:ext cx="66" cy="48"/>
              </a:xfrm>
              <a:custGeom>
                <a:avLst/>
                <a:gdLst>
                  <a:gd name="T0" fmla="*/ 52 w 66"/>
                  <a:gd name="T1" fmla="*/ 6 h 48"/>
                  <a:gd name="T2" fmla="*/ 61 w 66"/>
                  <a:gd name="T3" fmla="*/ 0 h 48"/>
                  <a:gd name="T4" fmla="*/ 66 w 66"/>
                  <a:gd name="T5" fmla="*/ 7 h 48"/>
                  <a:gd name="T6" fmla="*/ 57 w 66"/>
                  <a:gd name="T7" fmla="*/ 13 h 48"/>
                  <a:gd name="T8" fmla="*/ 52 w 66"/>
                  <a:gd name="T9" fmla="*/ 6 h 48"/>
                  <a:gd name="T10" fmla="*/ 0 w 66"/>
                  <a:gd name="T11" fmla="*/ 40 h 48"/>
                  <a:gd name="T12" fmla="*/ 44 w 66"/>
                  <a:gd name="T13" fmla="*/ 11 h 48"/>
                  <a:gd name="T14" fmla="*/ 49 w 66"/>
                  <a:gd name="T15" fmla="*/ 18 h 48"/>
                  <a:gd name="T16" fmla="*/ 4 w 66"/>
                  <a:gd name="T17" fmla="*/ 48 h 48"/>
                  <a:gd name="T18" fmla="*/ 0 w 66"/>
                  <a:gd name="T19" fmla="*/ 40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6"/>
                  <a:gd name="T31" fmla="*/ 0 h 48"/>
                  <a:gd name="T32" fmla="*/ 66 w 66"/>
                  <a:gd name="T33" fmla="*/ 48 h 4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6" h="48">
                    <a:moveTo>
                      <a:pt x="52" y="6"/>
                    </a:moveTo>
                    <a:lnTo>
                      <a:pt x="61" y="0"/>
                    </a:lnTo>
                    <a:lnTo>
                      <a:pt x="66" y="7"/>
                    </a:lnTo>
                    <a:lnTo>
                      <a:pt x="57" y="13"/>
                    </a:lnTo>
                    <a:lnTo>
                      <a:pt x="52" y="6"/>
                    </a:lnTo>
                    <a:close/>
                    <a:moveTo>
                      <a:pt x="0" y="40"/>
                    </a:moveTo>
                    <a:lnTo>
                      <a:pt x="44" y="11"/>
                    </a:lnTo>
                    <a:lnTo>
                      <a:pt x="49" y="18"/>
                    </a:lnTo>
                    <a:lnTo>
                      <a:pt x="4" y="48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40" name="Freeform 97"/>
              <p:cNvSpPr>
                <a:spLocks noEditPoints="1"/>
              </p:cNvSpPr>
              <p:nvPr/>
            </p:nvSpPr>
            <p:spPr bwMode="auto">
              <a:xfrm>
                <a:off x="3814" y="1241"/>
                <a:ext cx="76" cy="52"/>
              </a:xfrm>
              <a:custGeom>
                <a:avLst/>
                <a:gdLst>
                  <a:gd name="T0" fmla="*/ 16 w 76"/>
                  <a:gd name="T1" fmla="*/ 4 h 52"/>
                  <a:gd name="T2" fmla="*/ 23 w 76"/>
                  <a:gd name="T3" fmla="*/ 2 h 52"/>
                  <a:gd name="T4" fmla="*/ 29 w 76"/>
                  <a:gd name="T5" fmla="*/ 0 h 52"/>
                  <a:gd name="T6" fmla="*/ 35 w 76"/>
                  <a:gd name="T7" fmla="*/ 0 h 52"/>
                  <a:gd name="T8" fmla="*/ 40 w 76"/>
                  <a:gd name="T9" fmla="*/ 1 h 52"/>
                  <a:gd name="T10" fmla="*/ 47 w 76"/>
                  <a:gd name="T11" fmla="*/ 6 h 52"/>
                  <a:gd name="T12" fmla="*/ 53 w 76"/>
                  <a:gd name="T13" fmla="*/ 14 h 52"/>
                  <a:gd name="T14" fmla="*/ 55 w 76"/>
                  <a:gd name="T15" fmla="*/ 19 h 52"/>
                  <a:gd name="T16" fmla="*/ 55 w 76"/>
                  <a:gd name="T17" fmla="*/ 24 h 52"/>
                  <a:gd name="T18" fmla="*/ 54 w 76"/>
                  <a:gd name="T19" fmla="*/ 33 h 52"/>
                  <a:gd name="T20" fmla="*/ 48 w 76"/>
                  <a:gd name="T21" fmla="*/ 42 h 52"/>
                  <a:gd name="T22" fmla="*/ 45 w 76"/>
                  <a:gd name="T23" fmla="*/ 46 h 52"/>
                  <a:gd name="T24" fmla="*/ 39 w 76"/>
                  <a:gd name="T25" fmla="*/ 49 h 52"/>
                  <a:gd name="T26" fmla="*/ 31 w 76"/>
                  <a:gd name="T27" fmla="*/ 52 h 52"/>
                  <a:gd name="T28" fmla="*/ 27 w 76"/>
                  <a:gd name="T29" fmla="*/ 52 h 52"/>
                  <a:gd name="T30" fmla="*/ 23 w 76"/>
                  <a:gd name="T31" fmla="*/ 52 h 52"/>
                  <a:gd name="T32" fmla="*/ 18 w 76"/>
                  <a:gd name="T33" fmla="*/ 51 h 52"/>
                  <a:gd name="T34" fmla="*/ 11 w 76"/>
                  <a:gd name="T35" fmla="*/ 49 h 52"/>
                  <a:gd name="T36" fmla="*/ 6 w 76"/>
                  <a:gd name="T37" fmla="*/ 44 h 52"/>
                  <a:gd name="T38" fmla="*/ 3 w 76"/>
                  <a:gd name="T39" fmla="*/ 39 h 52"/>
                  <a:gd name="T40" fmla="*/ 0 w 76"/>
                  <a:gd name="T41" fmla="*/ 34 h 52"/>
                  <a:gd name="T42" fmla="*/ 0 w 76"/>
                  <a:gd name="T43" fmla="*/ 28 h 52"/>
                  <a:gd name="T44" fmla="*/ 0 w 76"/>
                  <a:gd name="T45" fmla="*/ 19 h 52"/>
                  <a:gd name="T46" fmla="*/ 3 w 76"/>
                  <a:gd name="T47" fmla="*/ 15 h 52"/>
                  <a:gd name="T48" fmla="*/ 6 w 76"/>
                  <a:gd name="T49" fmla="*/ 11 h 52"/>
                  <a:gd name="T50" fmla="*/ 16 w 76"/>
                  <a:gd name="T51" fmla="*/ 4 h 52"/>
                  <a:gd name="T52" fmla="*/ 21 w 76"/>
                  <a:gd name="T53" fmla="*/ 12 h 52"/>
                  <a:gd name="T54" fmla="*/ 16 w 76"/>
                  <a:gd name="T55" fmla="*/ 15 h 52"/>
                  <a:gd name="T56" fmla="*/ 13 w 76"/>
                  <a:gd name="T57" fmla="*/ 17 h 52"/>
                  <a:gd name="T58" fmla="*/ 8 w 76"/>
                  <a:gd name="T59" fmla="*/ 23 h 52"/>
                  <a:gd name="T60" fmla="*/ 7 w 76"/>
                  <a:gd name="T61" fmla="*/ 30 h 52"/>
                  <a:gd name="T62" fmla="*/ 10 w 76"/>
                  <a:gd name="T63" fmla="*/ 35 h 52"/>
                  <a:gd name="T64" fmla="*/ 13 w 76"/>
                  <a:gd name="T65" fmla="*/ 41 h 52"/>
                  <a:gd name="T66" fmla="*/ 19 w 76"/>
                  <a:gd name="T67" fmla="*/ 43 h 52"/>
                  <a:gd name="T68" fmla="*/ 27 w 76"/>
                  <a:gd name="T69" fmla="*/ 43 h 52"/>
                  <a:gd name="T70" fmla="*/ 35 w 76"/>
                  <a:gd name="T71" fmla="*/ 40 h 52"/>
                  <a:gd name="T72" fmla="*/ 43 w 76"/>
                  <a:gd name="T73" fmla="*/ 35 h 52"/>
                  <a:gd name="T74" fmla="*/ 45 w 76"/>
                  <a:gd name="T75" fmla="*/ 33 h 52"/>
                  <a:gd name="T76" fmla="*/ 46 w 76"/>
                  <a:gd name="T77" fmla="*/ 30 h 52"/>
                  <a:gd name="T78" fmla="*/ 48 w 76"/>
                  <a:gd name="T79" fmla="*/ 24 h 52"/>
                  <a:gd name="T80" fmla="*/ 46 w 76"/>
                  <a:gd name="T81" fmla="*/ 17 h 52"/>
                  <a:gd name="T82" fmla="*/ 42 w 76"/>
                  <a:gd name="T83" fmla="*/ 12 h 52"/>
                  <a:gd name="T84" fmla="*/ 36 w 76"/>
                  <a:gd name="T85" fmla="*/ 9 h 52"/>
                  <a:gd name="T86" fmla="*/ 29 w 76"/>
                  <a:gd name="T87" fmla="*/ 9 h 52"/>
                  <a:gd name="T88" fmla="*/ 21 w 76"/>
                  <a:gd name="T89" fmla="*/ 12 h 52"/>
                  <a:gd name="T90" fmla="*/ 55 w 76"/>
                  <a:gd name="T91" fmla="*/ 7 h 52"/>
                  <a:gd name="T92" fmla="*/ 71 w 76"/>
                  <a:gd name="T93" fmla="*/ 7 h 52"/>
                  <a:gd name="T94" fmla="*/ 76 w 76"/>
                  <a:gd name="T95" fmla="*/ 17 h 52"/>
                  <a:gd name="T96" fmla="*/ 59 w 76"/>
                  <a:gd name="T97" fmla="*/ 14 h 52"/>
                  <a:gd name="T98" fmla="*/ 55 w 76"/>
                  <a:gd name="T99" fmla="*/ 7 h 5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6"/>
                  <a:gd name="T151" fmla="*/ 0 h 52"/>
                  <a:gd name="T152" fmla="*/ 76 w 76"/>
                  <a:gd name="T153" fmla="*/ 52 h 5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6" h="52">
                    <a:moveTo>
                      <a:pt x="16" y="4"/>
                    </a:moveTo>
                    <a:lnTo>
                      <a:pt x="23" y="2"/>
                    </a:lnTo>
                    <a:lnTo>
                      <a:pt x="29" y="0"/>
                    </a:lnTo>
                    <a:lnTo>
                      <a:pt x="35" y="0"/>
                    </a:lnTo>
                    <a:lnTo>
                      <a:pt x="40" y="1"/>
                    </a:lnTo>
                    <a:lnTo>
                      <a:pt x="47" y="6"/>
                    </a:lnTo>
                    <a:lnTo>
                      <a:pt x="53" y="14"/>
                    </a:lnTo>
                    <a:lnTo>
                      <a:pt x="55" y="19"/>
                    </a:lnTo>
                    <a:lnTo>
                      <a:pt x="55" y="24"/>
                    </a:lnTo>
                    <a:lnTo>
                      <a:pt x="54" y="33"/>
                    </a:lnTo>
                    <a:lnTo>
                      <a:pt x="48" y="42"/>
                    </a:lnTo>
                    <a:lnTo>
                      <a:pt x="45" y="46"/>
                    </a:lnTo>
                    <a:lnTo>
                      <a:pt x="39" y="49"/>
                    </a:lnTo>
                    <a:lnTo>
                      <a:pt x="31" y="52"/>
                    </a:lnTo>
                    <a:lnTo>
                      <a:pt x="27" y="52"/>
                    </a:lnTo>
                    <a:lnTo>
                      <a:pt x="23" y="52"/>
                    </a:lnTo>
                    <a:lnTo>
                      <a:pt x="18" y="51"/>
                    </a:lnTo>
                    <a:lnTo>
                      <a:pt x="11" y="49"/>
                    </a:lnTo>
                    <a:lnTo>
                      <a:pt x="6" y="44"/>
                    </a:lnTo>
                    <a:lnTo>
                      <a:pt x="3" y="39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5"/>
                    </a:lnTo>
                    <a:lnTo>
                      <a:pt x="6" y="11"/>
                    </a:lnTo>
                    <a:lnTo>
                      <a:pt x="16" y="4"/>
                    </a:lnTo>
                    <a:close/>
                    <a:moveTo>
                      <a:pt x="21" y="12"/>
                    </a:moveTo>
                    <a:lnTo>
                      <a:pt x="16" y="15"/>
                    </a:lnTo>
                    <a:lnTo>
                      <a:pt x="13" y="17"/>
                    </a:lnTo>
                    <a:lnTo>
                      <a:pt x="8" y="23"/>
                    </a:lnTo>
                    <a:lnTo>
                      <a:pt x="7" y="30"/>
                    </a:lnTo>
                    <a:lnTo>
                      <a:pt x="10" y="35"/>
                    </a:lnTo>
                    <a:lnTo>
                      <a:pt x="13" y="41"/>
                    </a:lnTo>
                    <a:lnTo>
                      <a:pt x="19" y="43"/>
                    </a:lnTo>
                    <a:lnTo>
                      <a:pt x="27" y="43"/>
                    </a:lnTo>
                    <a:lnTo>
                      <a:pt x="35" y="40"/>
                    </a:lnTo>
                    <a:lnTo>
                      <a:pt x="43" y="35"/>
                    </a:lnTo>
                    <a:lnTo>
                      <a:pt x="45" y="33"/>
                    </a:lnTo>
                    <a:lnTo>
                      <a:pt x="46" y="30"/>
                    </a:lnTo>
                    <a:lnTo>
                      <a:pt x="48" y="24"/>
                    </a:lnTo>
                    <a:lnTo>
                      <a:pt x="46" y="17"/>
                    </a:lnTo>
                    <a:lnTo>
                      <a:pt x="42" y="12"/>
                    </a:lnTo>
                    <a:lnTo>
                      <a:pt x="36" y="9"/>
                    </a:lnTo>
                    <a:lnTo>
                      <a:pt x="29" y="9"/>
                    </a:lnTo>
                    <a:lnTo>
                      <a:pt x="21" y="12"/>
                    </a:lnTo>
                    <a:close/>
                    <a:moveTo>
                      <a:pt x="55" y="7"/>
                    </a:moveTo>
                    <a:lnTo>
                      <a:pt x="71" y="7"/>
                    </a:lnTo>
                    <a:lnTo>
                      <a:pt x="76" y="17"/>
                    </a:lnTo>
                    <a:lnTo>
                      <a:pt x="59" y="14"/>
                    </a:lnTo>
                    <a:lnTo>
                      <a:pt x="55" y="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3335" name="Group 98"/>
            <p:cNvGrpSpPr>
              <a:grpSpLocks/>
            </p:cNvGrpSpPr>
            <p:nvPr/>
          </p:nvGrpSpPr>
          <p:grpSpPr bwMode="auto">
            <a:xfrm>
              <a:off x="3694" y="1963"/>
              <a:ext cx="566" cy="638"/>
              <a:chOff x="3428" y="1978"/>
              <a:chExt cx="566" cy="638"/>
            </a:xfrm>
          </p:grpSpPr>
          <p:sp>
            <p:nvSpPr>
              <p:cNvPr id="13502" name="Freeform 99"/>
              <p:cNvSpPr>
                <a:spLocks noEditPoints="1"/>
              </p:cNvSpPr>
              <p:nvPr/>
            </p:nvSpPr>
            <p:spPr bwMode="auto">
              <a:xfrm>
                <a:off x="3428" y="2542"/>
                <a:ext cx="99" cy="74"/>
              </a:xfrm>
              <a:custGeom>
                <a:avLst/>
                <a:gdLst>
                  <a:gd name="T0" fmla="*/ 27 w 99"/>
                  <a:gd name="T1" fmla="*/ 73 h 74"/>
                  <a:gd name="T2" fmla="*/ 19 w 99"/>
                  <a:gd name="T3" fmla="*/ 60 h 74"/>
                  <a:gd name="T4" fmla="*/ 12 w 99"/>
                  <a:gd name="T5" fmla="*/ 44 h 74"/>
                  <a:gd name="T6" fmla="*/ 6 w 99"/>
                  <a:gd name="T7" fmla="*/ 26 h 74"/>
                  <a:gd name="T8" fmla="*/ 0 w 99"/>
                  <a:gd name="T9" fmla="*/ 8 h 74"/>
                  <a:gd name="T10" fmla="*/ 6 w 99"/>
                  <a:gd name="T11" fmla="*/ 5 h 74"/>
                  <a:gd name="T12" fmla="*/ 11 w 99"/>
                  <a:gd name="T13" fmla="*/ 0 h 74"/>
                  <a:gd name="T14" fmla="*/ 55 w 99"/>
                  <a:gd name="T15" fmla="*/ 15 h 74"/>
                  <a:gd name="T16" fmla="*/ 99 w 99"/>
                  <a:gd name="T17" fmla="*/ 30 h 74"/>
                  <a:gd name="T18" fmla="*/ 94 w 99"/>
                  <a:gd name="T19" fmla="*/ 34 h 74"/>
                  <a:gd name="T20" fmla="*/ 88 w 99"/>
                  <a:gd name="T21" fmla="*/ 39 h 74"/>
                  <a:gd name="T22" fmla="*/ 75 w 99"/>
                  <a:gd name="T23" fmla="*/ 34 h 74"/>
                  <a:gd name="T24" fmla="*/ 62 w 99"/>
                  <a:gd name="T25" fmla="*/ 30 h 74"/>
                  <a:gd name="T26" fmla="*/ 46 w 99"/>
                  <a:gd name="T27" fmla="*/ 41 h 74"/>
                  <a:gd name="T28" fmla="*/ 30 w 99"/>
                  <a:gd name="T29" fmla="*/ 51 h 74"/>
                  <a:gd name="T30" fmla="*/ 35 w 99"/>
                  <a:gd name="T31" fmla="*/ 62 h 74"/>
                  <a:gd name="T32" fmla="*/ 38 w 99"/>
                  <a:gd name="T33" fmla="*/ 72 h 74"/>
                  <a:gd name="T34" fmla="*/ 31 w 99"/>
                  <a:gd name="T35" fmla="*/ 74 h 74"/>
                  <a:gd name="T36" fmla="*/ 27 w 99"/>
                  <a:gd name="T37" fmla="*/ 73 h 74"/>
                  <a:gd name="T38" fmla="*/ 27 w 99"/>
                  <a:gd name="T39" fmla="*/ 44 h 74"/>
                  <a:gd name="T40" fmla="*/ 40 w 99"/>
                  <a:gd name="T41" fmla="*/ 35 h 74"/>
                  <a:gd name="T42" fmla="*/ 53 w 99"/>
                  <a:gd name="T43" fmla="*/ 26 h 74"/>
                  <a:gd name="T44" fmla="*/ 41 w 99"/>
                  <a:gd name="T45" fmla="*/ 22 h 74"/>
                  <a:gd name="T46" fmla="*/ 29 w 99"/>
                  <a:gd name="T47" fmla="*/ 17 h 74"/>
                  <a:gd name="T48" fmla="*/ 19 w 99"/>
                  <a:gd name="T49" fmla="*/ 14 h 74"/>
                  <a:gd name="T50" fmla="*/ 11 w 99"/>
                  <a:gd name="T51" fmla="*/ 10 h 74"/>
                  <a:gd name="T52" fmla="*/ 15 w 99"/>
                  <a:gd name="T53" fmla="*/ 16 h 74"/>
                  <a:gd name="T54" fmla="*/ 19 w 99"/>
                  <a:gd name="T55" fmla="*/ 23 h 74"/>
                  <a:gd name="T56" fmla="*/ 22 w 99"/>
                  <a:gd name="T57" fmla="*/ 34 h 74"/>
                  <a:gd name="T58" fmla="*/ 27 w 99"/>
                  <a:gd name="T59" fmla="*/ 44 h 7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99"/>
                  <a:gd name="T91" fmla="*/ 0 h 74"/>
                  <a:gd name="T92" fmla="*/ 99 w 99"/>
                  <a:gd name="T93" fmla="*/ 74 h 7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99" h="74">
                    <a:moveTo>
                      <a:pt x="27" y="73"/>
                    </a:moveTo>
                    <a:lnTo>
                      <a:pt x="19" y="60"/>
                    </a:lnTo>
                    <a:lnTo>
                      <a:pt x="12" y="44"/>
                    </a:lnTo>
                    <a:lnTo>
                      <a:pt x="6" y="26"/>
                    </a:lnTo>
                    <a:lnTo>
                      <a:pt x="0" y="8"/>
                    </a:lnTo>
                    <a:lnTo>
                      <a:pt x="6" y="5"/>
                    </a:lnTo>
                    <a:lnTo>
                      <a:pt x="11" y="0"/>
                    </a:lnTo>
                    <a:lnTo>
                      <a:pt x="55" y="15"/>
                    </a:lnTo>
                    <a:lnTo>
                      <a:pt x="99" y="30"/>
                    </a:lnTo>
                    <a:lnTo>
                      <a:pt x="94" y="34"/>
                    </a:lnTo>
                    <a:lnTo>
                      <a:pt x="88" y="39"/>
                    </a:lnTo>
                    <a:lnTo>
                      <a:pt x="75" y="34"/>
                    </a:lnTo>
                    <a:lnTo>
                      <a:pt x="62" y="30"/>
                    </a:lnTo>
                    <a:lnTo>
                      <a:pt x="46" y="41"/>
                    </a:lnTo>
                    <a:lnTo>
                      <a:pt x="30" y="51"/>
                    </a:lnTo>
                    <a:lnTo>
                      <a:pt x="35" y="62"/>
                    </a:lnTo>
                    <a:lnTo>
                      <a:pt x="38" y="72"/>
                    </a:lnTo>
                    <a:lnTo>
                      <a:pt x="31" y="74"/>
                    </a:lnTo>
                    <a:lnTo>
                      <a:pt x="27" y="73"/>
                    </a:lnTo>
                    <a:close/>
                    <a:moveTo>
                      <a:pt x="27" y="44"/>
                    </a:moveTo>
                    <a:lnTo>
                      <a:pt x="40" y="35"/>
                    </a:lnTo>
                    <a:lnTo>
                      <a:pt x="53" y="26"/>
                    </a:lnTo>
                    <a:lnTo>
                      <a:pt x="41" y="22"/>
                    </a:lnTo>
                    <a:lnTo>
                      <a:pt x="29" y="17"/>
                    </a:lnTo>
                    <a:lnTo>
                      <a:pt x="19" y="14"/>
                    </a:lnTo>
                    <a:lnTo>
                      <a:pt x="11" y="10"/>
                    </a:lnTo>
                    <a:lnTo>
                      <a:pt x="15" y="16"/>
                    </a:lnTo>
                    <a:lnTo>
                      <a:pt x="19" y="23"/>
                    </a:lnTo>
                    <a:lnTo>
                      <a:pt x="22" y="34"/>
                    </a:lnTo>
                    <a:lnTo>
                      <a:pt x="27" y="44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03" name="Freeform 100"/>
              <p:cNvSpPr>
                <a:spLocks noEditPoints="1"/>
              </p:cNvSpPr>
              <p:nvPr/>
            </p:nvSpPr>
            <p:spPr bwMode="auto">
              <a:xfrm>
                <a:off x="3498" y="2478"/>
                <a:ext cx="74" cy="82"/>
              </a:xfrm>
              <a:custGeom>
                <a:avLst/>
                <a:gdLst>
                  <a:gd name="T0" fmla="*/ 66 w 74"/>
                  <a:gd name="T1" fmla="*/ 61 h 82"/>
                  <a:gd name="T2" fmla="*/ 64 w 74"/>
                  <a:gd name="T3" fmla="*/ 58 h 82"/>
                  <a:gd name="T4" fmla="*/ 61 w 74"/>
                  <a:gd name="T5" fmla="*/ 56 h 82"/>
                  <a:gd name="T6" fmla="*/ 61 w 74"/>
                  <a:gd name="T7" fmla="*/ 61 h 82"/>
                  <a:gd name="T8" fmla="*/ 59 w 74"/>
                  <a:gd name="T9" fmla="*/ 65 h 82"/>
                  <a:gd name="T10" fmla="*/ 57 w 74"/>
                  <a:gd name="T11" fmla="*/ 70 h 82"/>
                  <a:gd name="T12" fmla="*/ 54 w 74"/>
                  <a:gd name="T13" fmla="*/ 73 h 82"/>
                  <a:gd name="T14" fmla="*/ 48 w 74"/>
                  <a:gd name="T15" fmla="*/ 78 h 82"/>
                  <a:gd name="T16" fmla="*/ 40 w 74"/>
                  <a:gd name="T17" fmla="*/ 81 h 82"/>
                  <a:gd name="T18" fmla="*/ 32 w 74"/>
                  <a:gd name="T19" fmla="*/ 82 h 82"/>
                  <a:gd name="T20" fmla="*/ 24 w 74"/>
                  <a:gd name="T21" fmla="*/ 80 h 82"/>
                  <a:gd name="T22" fmla="*/ 17 w 74"/>
                  <a:gd name="T23" fmla="*/ 78 h 82"/>
                  <a:gd name="T24" fmla="*/ 10 w 74"/>
                  <a:gd name="T25" fmla="*/ 72 h 82"/>
                  <a:gd name="T26" fmla="*/ 5 w 74"/>
                  <a:gd name="T27" fmla="*/ 66 h 82"/>
                  <a:gd name="T28" fmla="*/ 1 w 74"/>
                  <a:gd name="T29" fmla="*/ 59 h 82"/>
                  <a:gd name="T30" fmla="*/ 0 w 74"/>
                  <a:gd name="T31" fmla="*/ 53 h 82"/>
                  <a:gd name="T32" fmla="*/ 1 w 74"/>
                  <a:gd name="T33" fmla="*/ 46 h 82"/>
                  <a:gd name="T34" fmla="*/ 3 w 74"/>
                  <a:gd name="T35" fmla="*/ 40 h 82"/>
                  <a:gd name="T36" fmla="*/ 9 w 74"/>
                  <a:gd name="T37" fmla="*/ 34 h 82"/>
                  <a:gd name="T38" fmla="*/ 14 w 74"/>
                  <a:gd name="T39" fmla="*/ 31 h 82"/>
                  <a:gd name="T40" fmla="*/ 18 w 74"/>
                  <a:gd name="T41" fmla="*/ 29 h 82"/>
                  <a:gd name="T42" fmla="*/ 24 w 74"/>
                  <a:gd name="T43" fmla="*/ 27 h 82"/>
                  <a:gd name="T44" fmla="*/ 29 w 74"/>
                  <a:gd name="T45" fmla="*/ 27 h 82"/>
                  <a:gd name="T46" fmla="*/ 18 w 74"/>
                  <a:gd name="T47" fmla="*/ 17 h 82"/>
                  <a:gd name="T48" fmla="*/ 7 w 74"/>
                  <a:gd name="T49" fmla="*/ 8 h 82"/>
                  <a:gd name="T50" fmla="*/ 11 w 74"/>
                  <a:gd name="T51" fmla="*/ 5 h 82"/>
                  <a:gd name="T52" fmla="*/ 16 w 74"/>
                  <a:gd name="T53" fmla="*/ 0 h 82"/>
                  <a:gd name="T54" fmla="*/ 46 w 74"/>
                  <a:gd name="T55" fmla="*/ 27 h 82"/>
                  <a:gd name="T56" fmla="*/ 74 w 74"/>
                  <a:gd name="T57" fmla="*/ 54 h 82"/>
                  <a:gd name="T58" fmla="*/ 70 w 74"/>
                  <a:gd name="T59" fmla="*/ 57 h 82"/>
                  <a:gd name="T60" fmla="*/ 66 w 74"/>
                  <a:gd name="T61" fmla="*/ 61 h 82"/>
                  <a:gd name="T62" fmla="*/ 19 w 74"/>
                  <a:gd name="T63" fmla="*/ 65 h 82"/>
                  <a:gd name="T64" fmla="*/ 27 w 74"/>
                  <a:gd name="T65" fmla="*/ 71 h 82"/>
                  <a:gd name="T66" fmla="*/ 35 w 74"/>
                  <a:gd name="T67" fmla="*/ 72 h 82"/>
                  <a:gd name="T68" fmla="*/ 42 w 74"/>
                  <a:gd name="T69" fmla="*/ 71 h 82"/>
                  <a:gd name="T70" fmla="*/ 49 w 74"/>
                  <a:gd name="T71" fmla="*/ 67 h 82"/>
                  <a:gd name="T72" fmla="*/ 53 w 74"/>
                  <a:gd name="T73" fmla="*/ 62 h 82"/>
                  <a:gd name="T74" fmla="*/ 54 w 74"/>
                  <a:gd name="T75" fmla="*/ 56 h 82"/>
                  <a:gd name="T76" fmla="*/ 51 w 74"/>
                  <a:gd name="T77" fmla="*/ 49 h 82"/>
                  <a:gd name="T78" fmla="*/ 49 w 74"/>
                  <a:gd name="T79" fmla="*/ 46 h 82"/>
                  <a:gd name="T80" fmla="*/ 46 w 74"/>
                  <a:gd name="T81" fmla="*/ 41 h 82"/>
                  <a:gd name="T82" fmla="*/ 38 w 74"/>
                  <a:gd name="T83" fmla="*/ 35 h 82"/>
                  <a:gd name="T84" fmla="*/ 30 w 74"/>
                  <a:gd name="T85" fmla="*/ 33 h 82"/>
                  <a:gd name="T86" fmla="*/ 22 w 74"/>
                  <a:gd name="T87" fmla="*/ 34 h 82"/>
                  <a:gd name="T88" fmla="*/ 16 w 74"/>
                  <a:gd name="T89" fmla="*/ 39 h 82"/>
                  <a:gd name="T90" fmla="*/ 11 w 74"/>
                  <a:gd name="T91" fmla="*/ 45 h 82"/>
                  <a:gd name="T92" fmla="*/ 10 w 74"/>
                  <a:gd name="T93" fmla="*/ 50 h 82"/>
                  <a:gd name="T94" fmla="*/ 11 w 74"/>
                  <a:gd name="T95" fmla="*/ 54 h 82"/>
                  <a:gd name="T96" fmla="*/ 13 w 74"/>
                  <a:gd name="T97" fmla="*/ 57 h 82"/>
                  <a:gd name="T98" fmla="*/ 19 w 74"/>
                  <a:gd name="T99" fmla="*/ 65 h 8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4"/>
                  <a:gd name="T151" fmla="*/ 0 h 82"/>
                  <a:gd name="T152" fmla="*/ 74 w 74"/>
                  <a:gd name="T153" fmla="*/ 82 h 8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4" h="82">
                    <a:moveTo>
                      <a:pt x="66" y="61"/>
                    </a:moveTo>
                    <a:lnTo>
                      <a:pt x="64" y="58"/>
                    </a:lnTo>
                    <a:lnTo>
                      <a:pt x="61" y="56"/>
                    </a:lnTo>
                    <a:lnTo>
                      <a:pt x="61" y="61"/>
                    </a:lnTo>
                    <a:lnTo>
                      <a:pt x="59" y="65"/>
                    </a:lnTo>
                    <a:lnTo>
                      <a:pt x="57" y="70"/>
                    </a:lnTo>
                    <a:lnTo>
                      <a:pt x="54" y="73"/>
                    </a:lnTo>
                    <a:lnTo>
                      <a:pt x="48" y="78"/>
                    </a:lnTo>
                    <a:lnTo>
                      <a:pt x="40" y="81"/>
                    </a:lnTo>
                    <a:lnTo>
                      <a:pt x="32" y="82"/>
                    </a:lnTo>
                    <a:lnTo>
                      <a:pt x="24" y="80"/>
                    </a:lnTo>
                    <a:lnTo>
                      <a:pt x="17" y="78"/>
                    </a:lnTo>
                    <a:lnTo>
                      <a:pt x="10" y="72"/>
                    </a:lnTo>
                    <a:lnTo>
                      <a:pt x="5" y="66"/>
                    </a:lnTo>
                    <a:lnTo>
                      <a:pt x="1" y="59"/>
                    </a:lnTo>
                    <a:lnTo>
                      <a:pt x="0" y="53"/>
                    </a:lnTo>
                    <a:lnTo>
                      <a:pt x="1" y="46"/>
                    </a:lnTo>
                    <a:lnTo>
                      <a:pt x="3" y="40"/>
                    </a:lnTo>
                    <a:lnTo>
                      <a:pt x="9" y="34"/>
                    </a:lnTo>
                    <a:lnTo>
                      <a:pt x="14" y="31"/>
                    </a:lnTo>
                    <a:lnTo>
                      <a:pt x="18" y="29"/>
                    </a:lnTo>
                    <a:lnTo>
                      <a:pt x="24" y="27"/>
                    </a:lnTo>
                    <a:lnTo>
                      <a:pt x="29" y="27"/>
                    </a:lnTo>
                    <a:lnTo>
                      <a:pt x="18" y="17"/>
                    </a:lnTo>
                    <a:lnTo>
                      <a:pt x="7" y="8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46" y="27"/>
                    </a:lnTo>
                    <a:lnTo>
                      <a:pt x="74" y="54"/>
                    </a:lnTo>
                    <a:lnTo>
                      <a:pt x="70" y="57"/>
                    </a:lnTo>
                    <a:lnTo>
                      <a:pt x="66" y="61"/>
                    </a:lnTo>
                    <a:close/>
                    <a:moveTo>
                      <a:pt x="19" y="65"/>
                    </a:moveTo>
                    <a:lnTo>
                      <a:pt x="27" y="71"/>
                    </a:lnTo>
                    <a:lnTo>
                      <a:pt x="35" y="72"/>
                    </a:lnTo>
                    <a:lnTo>
                      <a:pt x="42" y="71"/>
                    </a:lnTo>
                    <a:lnTo>
                      <a:pt x="49" y="67"/>
                    </a:lnTo>
                    <a:lnTo>
                      <a:pt x="53" y="62"/>
                    </a:lnTo>
                    <a:lnTo>
                      <a:pt x="54" y="56"/>
                    </a:lnTo>
                    <a:lnTo>
                      <a:pt x="51" y="49"/>
                    </a:lnTo>
                    <a:lnTo>
                      <a:pt x="49" y="46"/>
                    </a:lnTo>
                    <a:lnTo>
                      <a:pt x="46" y="41"/>
                    </a:lnTo>
                    <a:lnTo>
                      <a:pt x="38" y="35"/>
                    </a:lnTo>
                    <a:lnTo>
                      <a:pt x="30" y="33"/>
                    </a:lnTo>
                    <a:lnTo>
                      <a:pt x="22" y="34"/>
                    </a:lnTo>
                    <a:lnTo>
                      <a:pt x="16" y="39"/>
                    </a:lnTo>
                    <a:lnTo>
                      <a:pt x="11" y="45"/>
                    </a:lnTo>
                    <a:lnTo>
                      <a:pt x="10" y="50"/>
                    </a:lnTo>
                    <a:lnTo>
                      <a:pt x="11" y="54"/>
                    </a:lnTo>
                    <a:lnTo>
                      <a:pt x="13" y="57"/>
                    </a:lnTo>
                    <a:lnTo>
                      <a:pt x="19" y="6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04" name="Freeform 101"/>
              <p:cNvSpPr>
                <a:spLocks/>
              </p:cNvSpPr>
              <p:nvPr/>
            </p:nvSpPr>
            <p:spPr bwMode="auto">
              <a:xfrm>
                <a:off x="3543" y="2425"/>
                <a:ext cx="105" cy="94"/>
              </a:xfrm>
              <a:custGeom>
                <a:avLst/>
                <a:gdLst>
                  <a:gd name="T0" fmla="*/ 42 w 105"/>
                  <a:gd name="T1" fmla="*/ 94 h 94"/>
                  <a:gd name="T2" fmla="*/ 21 w 105"/>
                  <a:gd name="T3" fmla="*/ 76 h 94"/>
                  <a:gd name="T4" fmla="*/ 0 w 105"/>
                  <a:gd name="T5" fmla="*/ 56 h 94"/>
                  <a:gd name="T6" fmla="*/ 6 w 105"/>
                  <a:gd name="T7" fmla="*/ 50 h 94"/>
                  <a:gd name="T8" fmla="*/ 10 w 105"/>
                  <a:gd name="T9" fmla="*/ 52 h 94"/>
                  <a:gd name="T10" fmla="*/ 12 w 105"/>
                  <a:gd name="T11" fmla="*/ 54 h 94"/>
                  <a:gd name="T12" fmla="*/ 12 w 105"/>
                  <a:gd name="T13" fmla="*/ 50 h 94"/>
                  <a:gd name="T14" fmla="*/ 13 w 105"/>
                  <a:gd name="T15" fmla="*/ 44 h 94"/>
                  <a:gd name="T16" fmla="*/ 16 w 105"/>
                  <a:gd name="T17" fmla="*/ 39 h 94"/>
                  <a:gd name="T18" fmla="*/ 20 w 105"/>
                  <a:gd name="T19" fmla="*/ 35 h 94"/>
                  <a:gd name="T20" fmla="*/ 26 w 105"/>
                  <a:gd name="T21" fmla="*/ 30 h 94"/>
                  <a:gd name="T22" fmla="*/ 30 w 105"/>
                  <a:gd name="T23" fmla="*/ 28 h 94"/>
                  <a:gd name="T24" fmla="*/ 36 w 105"/>
                  <a:gd name="T25" fmla="*/ 27 h 94"/>
                  <a:gd name="T26" fmla="*/ 41 w 105"/>
                  <a:gd name="T27" fmla="*/ 28 h 94"/>
                  <a:gd name="T28" fmla="*/ 41 w 105"/>
                  <a:gd name="T29" fmla="*/ 22 h 94"/>
                  <a:gd name="T30" fmla="*/ 42 w 105"/>
                  <a:gd name="T31" fmla="*/ 16 h 94"/>
                  <a:gd name="T32" fmla="*/ 44 w 105"/>
                  <a:gd name="T33" fmla="*/ 12 h 94"/>
                  <a:gd name="T34" fmla="*/ 48 w 105"/>
                  <a:gd name="T35" fmla="*/ 7 h 94"/>
                  <a:gd name="T36" fmla="*/ 54 w 105"/>
                  <a:gd name="T37" fmla="*/ 3 h 94"/>
                  <a:gd name="T38" fmla="*/ 61 w 105"/>
                  <a:gd name="T39" fmla="*/ 0 h 94"/>
                  <a:gd name="T40" fmla="*/ 65 w 105"/>
                  <a:gd name="T41" fmla="*/ 0 h 94"/>
                  <a:gd name="T42" fmla="*/ 69 w 105"/>
                  <a:gd name="T43" fmla="*/ 2 h 94"/>
                  <a:gd name="T44" fmla="*/ 76 w 105"/>
                  <a:gd name="T45" fmla="*/ 6 h 94"/>
                  <a:gd name="T46" fmla="*/ 91 w 105"/>
                  <a:gd name="T47" fmla="*/ 20 h 94"/>
                  <a:gd name="T48" fmla="*/ 105 w 105"/>
                  <a:gd name="T49" fmla="*/ 32 h 94"/>
                  <a:gd name="T50" fmla="*/ 101 w 105"/>
                  <a:gd name="T51" fmla="*/ 36 h 94"/>
                  <a:gd name="T52" fmla="*/ 98 w 105"/>
                  <a:gd name="T53" fmla="*/ 40 h 94"/>
                  <a:gd name="T54" fmla="*/ 70 w 105"/>
                  <a:gd name="T55" fmla="*/ 16 h 94"/>
                  <a:gd name="T56" fmla="*/ 67 w 105"/>
                  <a:gd name="T57" fmla="*/ 13 h 94"/>
                  <a:gd name="T58" fmla="*/ 64 w 105"/>
                  <a:gd name="T59" fmla="*/ 11 h 94"/>
                  <a:gd name="T60" fmla="*/ 61 w 105"/>
                  <a:gd name="T61" fmla="*/ 11 h 94"/>
                  <a:gd name="T62" fmla="*/ 58 w 105"/>
                  <a:gd name="T63" fmla="*/ 11 h 94"/>
                  <a:gd name="T64" fmla="*/ 54 w 105"/>
                  <a:gd name="T65" fmla="*/ 13 h 94"/>
                  <a:gd name="T66" fmla="*/ 52 w 105"/>
                  <a:gd name="T67" fmla="*/ 15 h 94"/>
                  <a:gd name="T68" fmla="*/ 48 w 105"/>
                  <a:gd name="T69" fmla="*/ 20 h 94"/>
                  <a:gd name="T70" fmla="*/ 46 w 105"/>
                  <a:gd name="T71" fmla="*/ 26 h 94"/>
                  <a:gd name="T72" fmla="*/ 49 w 105"/>
                  <a:gd name="T73" fmla="*/ 31 h 94"/>
                  <a:gd name="T74" fmla="*/ 53 w 105"/>
                  <a:gd name="T75" fmla="*/ 37 h 94"/>
                  <a:gd name="T76" fmla="*/ 66 w 105"/>
                  <a:gd name="T77" fmla="*/ 48 h 94"/>
                  <a:gd name="T78" fmla="*/ 77 w 105"/>
                  <a:gd name="T79" fmla="*/ 60 h 94"/>
                  <a:gd name="T80" fmla="*/ 74 w 105"/>
                  <a:gd name="T81" fmla="*/ 63 h 94"/>
                  <a:gd name="T82" fmla="*/ 69 w 105"/>
                  <a:gd name="T83" fmla="*/ 68 h 94"/>
                  <a:gd name="T84" fmla="*/ 56 w 105"/>
                  <a:gd name="T85" fmla="*/ 55 h 94"/>
                  <a:gd name="T86" fmla="*/ 42 w 105"/>
                  <a:gd name="T87" fmla="*/ 43 h 94"/>
                  <a:gd name="T88" fmla="*/ 37 w 105"/>
                  <a:gd name="T89" fmla="*/ 39 h 94"/>
                  <a:gd name="T90" fmla="*/ 33 w 105"/>
                  <a:gd name="T91" fmla="*/ 38 h 94"/>
                  <a:gd name="T92" fmla="*/ 29 w 105"/>
                  <a:gd name="T93" fmla="*/ 39 h 94"/>
                  <a:gd name="T94" fmla="*/ 25 w 105"/>
                  <a:gd name="T95" fmla="*/ 42 h 94"/>
                  <a:gd name="T96" fmla="*/ 21 w 105"/>
                  <a:gd name="T97" fmla="*/ 45 h 94"/>
                  <a:gd name="T98" fmla="*/ 20 w 105"/>
                  <a:gd name="T99" fmla="*/ 50 h 94"/>
                  <a:gd name="T100" fmla="*/ 19 w 105"/>
                  <a:gd name="T101" fmla="*/ 54 h 94"/>
                  <a:gd name="T102" fmla="*/ 20 w 105"/>
                  <a:gd name="T103" fmla="*/ 58 h 94"/>
                  <a:gd name="T104" fmla="*/ 22 w 105"/>
                  <a:gd name="T105" fmla="*/ 62 h 94"/>
                  <a:gd name="T106" fmla="*/ 28 w 105"/>
                  <a:gd name="T107" fmla="*/ 67 h 94"/>
                  <a:gd name="T108" fmla="*/ 38 w 105"/>
                  <a:gd name="T109" fmla="*/ 77 h 94"/>
                  <a:gd name="T110" fmla="*/ 50 w 105"/>
                  <a:gd name="T111" fmla="*/ 87 h 94"/>
                  <a:gd name="T112" fmla="*/ 46 w 105"/>
                  <a:gd name="T113" fmla="*/ 91 h 94"/>
                  <a:gd name="T114" fmla="*/ 42 w 105"/>
                  <a:gd name="T115" fmla="*/ 94 h 9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05"/>
                  <a:gd name="T175" fmla="*/ 0 h 94"/>
                  <a:gd name="T176" fmla="*/ 105 w 105"/>
                  <a:gd name="T177" fmla="*/ 94 h 9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05" h="94">
                    <a:moveTo>
                      <a:pt x="42" y="94"/>
                    </a:moveTo>
                    <a:lnTo>
                      <a:pt x="21" y="76"/>
                    </a:lnTo>
                    <a:lnTo>
                      <a:pt x="0" y="56"/>
                    </a:lnTo>
                    <a:lnTo>
                      <a:pt x="6" y="50"/>
                    </a:lnTo>
                    <a:lnTo>
                      <a:pt x="10" y="52"/>
                    </a:lnTo>
                    <a:lnTo>
                      <a:pt x="12" y="54"/>
                    </a:lnTo>
                    <a:lnTo>
                      <a:pt x="12" y="50"/>
                    </a:lnTo>
                    <a:lnTo>
                      <a:pt x="13" y="44"/>
                    </a:lnTo>
                    <a:lnTo>
                      <a:pt x="16" y="39"/>
                    </a:lnTo>
                    <a:lnTo>
                      <a:pt x="20" y="35"/>
                    </a:lnTo>
                    <a:lnTo>
                      <a:pt x="26" y="30"/>
                    </a:lnTo>
                    <a:lnTo>
                      <a:pt x="30" y="28"/>
                    </a:lnTo>
                    <a:lnTo>
                      <a:pt x="36" y="27"/>
                    </a:lnTo>
                    <a:lnTo>
                      <a:pt x="41" y="28"/>
                    </a:lnTo>
                    <a:lnTo>
                      <a:pt x="41" y="22"/>
                    </a:lnTo>
                    <a:lnTo>
                      <a:pt x="42" y="16"/>
                    </a:lnTo>
                    <a:lnTo>
                      <a:pt x="44" y="12"/>
                    </a:lnTo>
                    <a:lnTo>
                      <a:pt x="48" y="7"/>
                    </a:lnTo>
                    <a:lnTo>
                      <a:pt x="54" y="3"/>
                    </a:lnTo>
                    <a:lnTo>
                      <a:pt x="61" y="0"/>
                    </a:lnTo>
                    <a:lnTo>
                      <a:pt x="65" y="0"/>
                    </a:lnTo>
                    <a:lnTo>
                      <a:pt x="69" y="2"/>
                    </a:lnTo>
                    <a:lnTo>
                      <a:pt x="76" y="6"/>
                    </a:lnTo>
                    <a:lnTo>
                      <a:pt x="91" y="20"/>
                    </a:lnTo>
                    <a:lnTo>
                      <a:pt x="105" y="32"/>
                    </a:lnTo>
                    <a:lnTo>
                      <a:pt x="101" y="36"/>
                    </a:lnTo>
                    <a:lnTo>
                      <a:pt x="98" y="40"/>
                    </a:lnTo>
                    <a:lnTo>
                      <a:pt x="70" y="16"/>
                    </a:lnTo>
                    <a:lnTo>
                      <a:pt x="67" y="13"/>
                    </a:lnTo>
                    <a:lnTo>
                      <a:pt x="64" y="11"/>
                    </a:lnTo>
                    <a:lnTo>
                      <a:pt x="61" y="11"/>
                    </a:lnTo>
                    <a:lnTo>
                      <a:pt x="58" y="11"/>
                    </a:lnTo>
                    <a:lnTo>
                      <a:pt x="54" y="13"/>
                    </a:lnTo>
                    <a:lnTo>
                      <a:pt x="52" y="15"/>
                    </a:lnTo>
                    <a:lnTo>
                      <a:pt x="48" y="20"/>
                    </a:lnTo>
                    <a:lnTo>
                      <a:pt x="46" y="26"/>
                    </a:lnTo>
                    <a:lnTo>
                      <a:pt x="49" y="31"/>
                    </a:lnTo>
                    <a:lnTo>
                      <a:pt x="53" y="37"/>
                    </a:lnTo>
                    <a:lnTo>
                      <a:pt x="66" y="48"/>
                    </a:lnTo>
                    <a:lnTo>
                      <a:pt x="77" y="60"/>
                    </a:lnTo>
                    <a:lnTo>
                      <a:pt x="74" y="63"/>
                    </a:lnTo>
                    <a:lnTo>
                      <a:pt x="69" y="68"/>
                    </a:lnTo>
                    <a:lnTo>
                      <a:pt x="56" y="55"/>
                    </a:lnTo>
                    <a:lnTo>
                      <a:pt x="42" y="43"/>
                    </a:lnTo>
                    <a:lnTo>
                      <a:pt x="37" y="39"/>
                    </a:lnTo>
                    <a:lnTo>
                      <a:pt x="33" y="38"/>
                    </a:lnTo>
                    <a:lnTo>
                      <a:pt x="29" y="39"/>
                    </a:lnTo>
                    <a:lnTo>
                      <a:pt x="25" y="42"/>
                    </a:lnTo>
                    <a:lnTo>
                      <a:pt x="21" y="45"/>
                    </a:lnTo>
                    <a:lnTo>
                      <a:pt x="20" y="50"/>
                    </a:lnTo>
                    <a:lnTo>
                      <a:pt x="19" y="54"/>
                    </a:lnTo>
                    <a:lnTo>
                      <a:pt x="20" y="58"/>
                    </a:lnTo>
                    <a:lnTo>
                      <a:pt x="22" y="62"/>
                    </a:lnTo>
                    <a:lnTo>
                      <a:pt x="28" y="67"/>
                    </a:lnTo>
                    <a:lnTo>
                      <a:pt x="38" y="77"/>
                    </a:lnTo>
                    <a:lnTo>
                      <a:pt x="50" y="87"/>
                    </a:lnTo>
                    <a:lnTo>
                      <a:pt x="46" y="91"/>
                    </a:lnTo>
                    <a:lnTo>
                      <a:pt x="42" y="94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05" name="Freeform 102"/>
              <p:cNvSpPr>
                <a:spLocks noEditPoints="1"/>
              </p:cNvSpPr>
              <p:nvPr/>
            </p:nvSpPr>
            <p:spPr bwMode="auto">
              <a:xfrm>
                <a:off x="3601" y="2384"/>
                <a:ext cx="66" cy="62"/>
              </a:xfrm>
              <a:custGeom>
                <a:avLst/>
                <a:gdLst>
                  <a:gd name="T0" fmla="*/ 8 w 66"/>
                  <a:gd name="T1" fmla="*/ 16 h 62"/>
                  <a:gd name="T2" fmla="*/ 4 w 66"/>
                  <a:gd name="T3" fmla="*/ 13 h 62"/>
                  <a:gd name="T4" fmla="*/ 0 w 66"/>
                  <a:gd name="T5" fmla="*/ 8 h 62"/>
                  <a:gd name="T6" fmla="*/ 4 w 66"/>
                  <a:gd name="T7" fmla="*/ 5 h 62"/>
                  <a:gd name="T8" fmla="*/ 8 w 66"/>
                  <a:gd name="T9" fmla="*/ 0 h 62"/>
                  <a:gd name="T10" fmla="*/ 12 w 66"/>
                  <a:gd name="T11" fmla="*/ 5 h 62"/>
                  <a:gd name="T12" fmla="*/ 16 w 66"/>
                  <a:gd name="T13" fmla="*/ 8 h 62"/>
                  <a:gd name="T14" fmla="*/ 12 w 66"/>
                  <a:gd name="T15" fmla="*/ 12 h 62"/>
                  <a:gd name="T16" fmla="*/ 8 w 66"/>
                  <a:gd name="T17" fmla="*/ 16 h 62"/>
                  <a:gd name="T18" fmla="*/ 58 w 66"/>
                  <a:gd name="T19" fmla="*/ 62 h 62"/>
                  <a:gd name="T20" fmla="*/ 38 w 66"/>
                  <a:gd name="T21" fmla="*/ 43 h 62"/>
                  <a:gd name="T22" fmla="*/ 16 w 66"/>
                  <a:gd name="T23" fmla="*/ 23 h 62"/>
                  <a:gd name="T24" fmla="*/ 20 w 66"/>
                  <a:gd name="T25" fmla="*/ 20 h 62"/>
                  <a:gd name="T26" fmla="*/ 24 w 66"/>
                  <a:gd name="T27" fmla="*/ 15 h 62"/>
                  <a:gd name="T28" fmla="*/ 46 w 66"/>
                  <a:gd name="T29" fmla="*/ 35 h 62"/>
                  <a:gd name="T30" fmla="*/ 66 w 66"/>
                  <a:gd name="T31" fmla="*/ 54 h 62"/>
                  <a:gd name="T32" fmla="*/ 63 w 66"/>
                  <a:gd name="T33" fmla="*/ 57 h 62"/>
                  <a:gd name="T34" fmla="*/ 58 w 66"/>
                  <a:gd name="T35" fmla="*/ 62 h 6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66"/>
                  <a:gd name="T55" fmla="*/ 0 h 62"/>
                  <a:gd name="T56" fmla="*/ 66 w 66"/>
                  <a:gd name="T57" fmla="*/ 62 h 6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66" h="62">
                    <a:moveTo>
                      <a:pt x="8" y="16"/>
                    </a:moveTo>
                    <a:lnTo>
                      <a:pt x="4" y="13"/>
                    </a:lnTo>
                    <a:lnTo>
                      <a:pt x="0" y="8"/>
                    </a:lnTo>
                    <a:lnTo>
                      <a:pt x="4" y="5"/>
                    </a:lnTo>
                    <a:lnTo>
                      <a:pt x="8" y="0"/>
                    </a:lnTo>
                    <a:lnTo>
                      <a:pt x="12" y="5"/>
                    </a:lnTo>
                    <a:lnTo>
                      <a:pt x="16" y="8"/>
                    </a:lnTo>
                    <a:lnTo>
                      <a:pt x="12" y="12"/>
                    </a:lnTo>
                    <a:lnTo>
                      <a:pt x="8" y="16"/>
                    </a:lnTo>
                    <a:close/>
                    <a:moveTo>
                      <a:pt x="58" y="62"/>
                    </a:moveTo>
                    <a:lnTo>
                      <a:pt x="38" y="43"/>
                    </a:lnTo>
                    <a:lnTo>
                      <a:pt x="16" y="23"/>
                    </a:lnTo>
                    <a:lnTo>
                      <a:pt x="20" y="20"/>
                    </a:lnTo>
                    <a:lnTo>
                      <a:pt x="24" y="15"/>
                    </a:lnTo>
                    <a:lnTo>
                      <a:pt x="46" y="35"/>
                    </a:lnTo>
                    <a:lnTo>
                      <a:pt x="66" y="54"/>
                    </a:lnTo>
                    <a:lnTo>
                      <a:pt x="63" y="57"/>
                    </a:lnTo>
                    <a:lnTo>
                      <a:pt x="58" y="62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06" name="Freeform 103"/>
              <p:cNvSpPr>
                <a:spLocks/>
              </p:cNvSpPr>
              <p:nvPr/>
            </p:nvSpPr>
            <p:spPr bwMode="auto">
              <a:xfrm>
                <a:off x="3636" y="2355"/>
                <a:ext cx="80" cy="70"/>
              </a:xfrm>
              <a:custGeom>
                <a:avLst/>
                <a:gdLst>
                  <a:gd name="T0" fmla="*/ 44 w 80"/>
                  <a:gd name="T1" fmla="*/ 70 h 70"/>
                  <a:gd name="T2" fmla="*/ 22 w 80"/>
                  <a:gd name="T3" fmla="*/ 51 h 70"/>
                  <a:gd name="T4" fmla="*/ 0 w 80"/>
                  <a:gd name="T5" fmla="*/ 32 h 70"/>
                  <a:gd name="T6" fmla="*/ 7 w 80"/>
                  <a:gd name="T7" fmla="*/ 25 h 70"/>
                  <a:gd name="T8" fmla="*/ 11 w 80"/>
                  <a:gd name="T9" fmla="*/ 28 h 70"/>
                  <a:gd name="T10" fmla="*/ 14 w 80"/>
                  <a:gd name="T11" fmla="*/ 30 h 70"/>
                  <a:gd name="T12" fmla="*/ 14 w 80"/>
                  <a:gd name="T13" fmla="*/ 25 h 70"/>
                  <a:gd name="T14" fmla="*/ 15 w 80"/>
                  <a:gd name="T15" fmla="*/ 19 h 70"/>
                  <a:gd name="T16" fmla="*/ 17 w 80"/>
                  <a:gd name="T17" fmla="*/ 14 h 70"/>
                  <a:gd name="T18" fmla="*/ 21 w 80"/>
                  <a:gd name="T19" fmla="*/ 9 h 70"/>
                  <a:gd name="T20" fmla="*/ 25 w 80"/>
                  <a:gd name="T21" fmla="*/ 5 h 70"/>
                  <a:gd name="T22" fmla="*/ 30 w 80"/>
                  <a:gd name="T23" fmla="*/ 2 h 70"/>
                  <a:gd name="T24" fmla="*/ 35 w 80"/>
                  <a:gd name="T25" fmla="*/ 1 h 70"/>
                  <a:gd name="T26" fmla="*/ 39 w 80"/>
                  <a:gd name="T27" fmla="*/ 0 h 70"/>
                  <a:gd name="T28" fmla="*/ 43 w 80"/>
                  <a:gd name="T29" fmla="*/ 1 h 70"/>
                  <a:gd name="T30" fmla="*/ 46 w 80"/>
                  <a:gd name="T31" fmla="*/ 2 h 70"/>
                  <a:gd name="T32" fmla="*/ 49 w 80"/>
                  <a:gd name="T33" fmla="*/ 4 h 70"/>
                  <a:gd name="T34" fmla="*/ 54 w 80"/>
                  <a:gd name="T35" fmla="*/ 8 h 70"/>
                  <a:gd name="T36" fmla="*/ 67 w 80"/>
                  <a:gd name="T37" fmla="*/ 20 h 70"/>
                  <a:gd name="T38" fmla="*/ 80 w 80"/>
                  <a:gd name="T39" fmla="*/ 32 h 70"/>
                  <a:gd name="T40" fmla="*/ 76 w 80"/>
                  <a:gd name="T41" fmla="*/ 36 h 70"/>
                  <a:gd name="T42" fmla="*/ 72 w 80"/>
                  <a:gd name="T43" fmla="*/ 40 h 70"/>
                  <a:gd name="T44" fmla="*/ 60 w 80"/>
                  <a:gd name="T45" fmla="*/ 28 h 70"/>
                  <a:gd name="T46" fmla="*/ 46 w 80"/>
                  <a:gd name="T47" fmla="*/ 17 h 70"/>
                  <a:gd name="T48" fmla="*/ 43 w 80"/>
                  <a:gd name="T49" fmla="*/ 13 h 70"/>
                  <a:gd name="T50" fmla="*/ 39 w 80"/>
                  <a:gd name="T51" fmla="*/ 11 h 70"/>
                  <a:gd name="T52" fmla="*/ 36 w 80"/>
                  <a:gd name="T53" fmla="*/ 11 h 70"/>
                  <a:gd name="T54" fmla="*/ 32 w 80"/>
                  <a:gd name="T55" fmla="*/ 12 h 70"/>
                  <a:gd name="T56" fmla="*/ 29 w 80"/>
                  <a:gd name="T57" fmla="*/ 13 h 70"/>
                  <a:gd name="T58" fmla="*/ 25 w 80"/>
                  <a:gd name="T59" fmla="*/ 16 h 70"/>
                  <a:gd name="T60" fmla="*/ 22 w 80"/>
                  <a:gd name="T61" fmla="*/ 21 h 70"/>
                  <a:gd name="T62" fmla="*/ 20 w 80"/>
                  <a:gd name="T63" fmla="*/ 28 h 70"/>
                  <a:gd name="T64" fmla="*/ 22 w 80"/>
                  <a:gd name="T65" fmla="*/ 34 h 70"/>
                  <a:gd name="T66" fmla="*/ 24 w 80"/>
                  <a:gd name="T67" fmla="*/ 37 h 70"/>
                  <a:gd name="T68" fmla="*/ 28 w 80"/>
                  <a:gd name="T69" fmla="*/ 42 h 70"/>
                  <a:gd name="T70" fmla="*/ 39 w 80"/>
                  <a:gd name="T71" fmla="*/ 52 h 70"/>
                  <a:gd name="T72" fmla="*/ 51 w 80"/>
                  <a:gd name="T73" fmla="*/ 62 h 70"/>
                  <a:gd name="T74" fmla="*/ 47 w 80"/>
                  <a:gd name="T75" fmla="*/ 67 h 70"/>
                  <a:gd name="T76" fmla="*/ 44 w 80"/>
                  <a:gd name="T77" fmla="*/ 70 h 7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80"/>
                  <a:gd name="T118" fmla="*/ 0 h 70"/>
                  <a:gd name="T119" fmla="*/ 80 w 80"/>
                  <a:gd name="T120" fmla="*/ 70 h 7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80" h="70">
                    <a:moveTo>
                      <a:pt x="44" y="70"/>
                    </a:moveTo>
                    <a:lnTo>
                      <a:pt x="22" y="51"/>
                    </a:lnTo>
                    <a:lnTo>
                      <a:pt x="0" y="32"/>
                    </a:lnTo>
                    <a:lnTo>
                      <a:pt x="7" y="25"/>
                    </a:lnTo>
                    <a:lnTo>
                      <a:pt x="11" y="28"/>
                    </a:lnTo>
                    <a:lnTo>
                      <a:pt x="14" y="30"/>
                    </a:lnTo>
                    <a:lnTo>
                      <a:pt x="14" y="25"/>
                    </a:lnTo>
                    <a:lnTo>
                      <a:pt x="15" y="19"/>
                    </a:lnTo>
                    <a:lnTo>
                      <a:pt x="17" y="14"/>
                    </a:lnTo>
                    <a:lnTo>
                      <a:pt x="21" y="9"/>
                    </a:lnTo>
                    <a:lnTo>
                      <a:pt x="25" y="5"/>
                    </a:lnTo>
                    <a:lnTo>
                      <a:pt x="30" y="2"/>
                    </a:lnTo>
                    <a:lnTo>
                      <a:pt x="35" y="1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6" y="2"/>
                    </a:lnTo>
                    <a:lnTo>
                      <a:pt x="49" y="4"/>
                    </a:lnTo>
                    <a:lnTo>
                      <a:pt x="54" y="8"/>
                    </a:lnTo>
                    <a:lnTo>
                      <a:pt x="67" y="20"/>
                    </a:lnTo>
                    <a:lnTo>
                      <a:pt x="80" y="32"/>
                    </a:lnTo>
                    <a:lnTo>
                      <a:pt x="76" y="36"/>
                    </a:lnTo>
                    <a:lnTo>
                      <a:pt x="72" y="40"/>
                    </a:lnTo>
                    <a:lnTo>
                      <a:pt x="60" y="28"/>
                    </a:lnTo>
                    <a:lnTo>
                      <a:pt x="46" y="17"/>
                    </a:lnTo>
                    <a:lnTo>
                      <a:pt x="43" y="13"/>
                    </a:lnTo>
                    <a:lnTo>
                      <a:pt x="39" y="11"/>
                    </a:lnTo>
                    <a:lnTo>
                      <a:pt x="36" y="11"/>
                    </a:lnTo>
                    <a:lnTo>
                      <a:pt x="32" y="12"/>
                    </a:lnTo>
                    <a:lnTo>
                      <a:pt x="29" y="13"/>
                    </a:lnTo>
                    <a:lnTo>
                      <a:pt x="25" y="16"/>
                    </a:lnTo>
                    <a:lnTo>
                      <a:pt x="22" y="21"/>
                    </a:lnTo>
                    <a:lnTo>
                      <a:pt x="20" y="28"/>
                    </a:lnTo>
                    <a:lnTo>
                      <a:pt x="22" y="34"/>
                    </a:lnTo>
                    <a:lnTo>
                      <a:pt x="24" y="37"/>
                    </a:lnTo>
                    <a:lnTo>
                      <a:pt x="28" y="42"/>
                    </a:lnTo>
                    <a:lnTo>
                      <a:pt x="39" y="52"/>
                    </a:lnTo>
                    <a:lnTo>
                      <a:pt x="51" y="62"/>
                    </a:lnTo>
                    <a:lnTo>
                      <a:pt x="47" y="67"/>
                    </a:lnTo>
                    <a:lnTo>
                      <a:pt x="44" y="7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07" name="Freeform 104"/>
              <p:cNvSpPr>
                <a:spLocks noEditPoints="1"/>
              </p:cNvSpPr>
              <p:nvPr/>
            </p:nvSpPr>
            <p:spPr bwMode="auto">
              <a:xfrm>
                <a:off x="3669" y="2313"/>
                <a:ext cx="66" cy="61"/>
              </a:xfrm>
              <a:custGeom>
                <a:avLst/>
                <a:gdLst>
                  <a:gd name="T0" fmla="*/ 8 w 66"/>
                  <a:gd name="T1" fmla="*/ 15 h 61"/>
                  <a:gd name="T2" fmla="*/ 4 w 66"/>
                  <a:gd name="T3" fmla="*/ 12 h 61"/>
                  <a:gd name="T4" fmla="*/ 0 w 66"/>
                  <a:gd name="T5" fmla="*/ 8 h 61"/>
                  <a:gd name="T6" fmla="*/ 4 w 66"/>
                  <a:gd name="T7" fmla="*/ 4 h 61"/>
                  <a:gd name="T8" fmla="*/ 7 w 66"/>
                  <a:gd name="T9" fmla="*/ 0 h 61"/>
                  <a:gd name="T10" fmla="*/ 12 w 66"/>
                  <a:gd name="T11" fmla="*/ 4 h 61"/>
                  <a:gd name="T12" fmla="*/ 15 w 66"/>
                  <a:gd name="T13" fmla="*/ 7 h 61"/>
                  <a:gd name="T14" fmla="*/ 12 w 66"/>
                  <a:gd name="T15" fmla="*/ 12 h 61"/>
                  <a:gd name="T16" fmla="*/ 8 w 66"/>
                  <a:gd name="T17" fmla="*/ 15 h 61"/>
                  <a:gd name="T18" fmla="*/ 59 w 66"/>
                  <a:gd name="T19" fmla="*/ 61 h 61"/>
                  <a:gd name="T20" fmla="*/ 37 w 66"/>
                  <a:gd name="T21" fmla="*/ 43 h 61"/>
                  <a:gd name="T22" fmla="*/ 16 w 66"/>
                  <a:gd name="T23" fmla="*/ 23 h 61"/>
                  <a:gd name="T24" fmla="*/ 20 w 66"/>
                  <a:gd name="T25" fmla="*/ 19 h 61"/>
                  <a:gd name="T26" fmla="*/ 23 w 66"/>
                  <a:gd name="T27" fmla="*/ 14 h 61"/>
                  <a:gd name="T28" fmla="*/ 45 w 66"/>
                  <a:gd name="T29" fmla="*/ 34 h 61"/>
                  <a:gd name="T30" fmla="*/ 66 w 66"/>
                  <a:gd name="T31" fmla="*/ 53 h 61"/>
                  <a:gd name="T32" fmla="*/ 62 w 66"/>
                  <a:gd name="T33" fmla="*/ 58 h 61"/>
                  <a:gd name="T34" fmla="*/ 59 w 66"/>
                  <a:gd name="T35" fmla="*/ 61 h 6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66"/>
                  <a:gd name="T55" fmla="*/ 0 h 61"/>
                  <a:gd name="T56" fmla="*/ 66 w 66"/>
                  <a:gd name="T57" fmla="*/ 61 h 6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66" h="61">
                    <a:moveTo>
                      <a:pt x="8" y="15"/>
                    </a:moveTo>
                    <a:lnTo>
                      <a:pt x="4" y="12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2" y="4"/>
                    </a:lnTo>
                    <a:lnTo>
                      <a:pt x="15" y="7"/>
                    </a:lnTo>
                    <a:lnTo>
                      <a:pt x="12" y="12"/>
                    </a:lnTo>
                    <a:lnTo>
                      <a:pt x="8" y="15"/>
                    </a:lnTo>
                    <a:close/>
                    <a:moveTo>
                      <a:pt x="59" y="61"/>
                    </a:moveTo>
                    <a:lnTo>
                      <a:pt x="37" y="43"/>
                    </a:lnTo>
                    <a:lnTo>
                      <a:pt x="16" y="23"/>
                    </a:lnTo>
                    <a:lnTo>
                      <a:pt x="20" y="19"/>
                    </a:lnTo>
                    <a:lnTo>
                      <a:pt x="23" y="14"/>
                    </a:lnTo>
                    <a:lnTo>
                      <a:pt x="45" y="34"/>
                    </a:lnTo>
                    <a:lnTo>
                      <a:pt x="66" y="53"/>
                    </a:lnTo>
                    <a:lnTo>
                      <a:pt x="62" y="58"/>
                    </a:lnTo>
                    <a:lnTo>
                      <a:pt x="59" y="61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08" name="Freeform 105"/>
              <p:cNvSpPr>
                <a:spLocks/>
              </p:cNvSpPr>
              <p:nvPr/>
            </p:nvSpPr>
            <p:spPr bwMode="auto">
              <a:xfrm>
                <a:off x="3709" y="2287"/>
                <a:ext cx="63" cy="62"/>
              </a:xfrm>
              <a:custGeom>
                <a:avLst/>
                <a:gdLst>
                  <a:gd name="T0" fmla="*/ 24 w 63"/>
                  <a:gd name="T1" fmla="*/ 54 h 62"/>
                  <a:gd name="T2" fmla="*/ 34 w 63"/>
                  <a:gd name="T3" fmla="*/ 52 h 62"/>
                  <a:gd name="T4" fmla="*/ 39 w 63"/>
                  <a:gd name="T5" fmla="*/ 52 h 62"/>
                  <a:gd name="T6" fmla="*/ 44 w 63"/>
                  <a:gd name="T7" fmla="*/ 48 h 62"/>
                  <a:gd name="T8" fmla="*/ 52 w 63"/>
                  <a:gd name="T9" fmla="*/ 40 h 62"/>
                  <a:gd name="T10" fmla="*/ 53 w 63"/>
                  <a:gd name="T11" fmla="*/ 30 h 62"/>
                  <a:gd name="T12" fmla="*/ 48 w 63"/>
                  <a:gd name="T13" fmla="*/ 26 h 62"/>
                  <a:gd name="T14" fmla="*/ 42 w 63"/>
                  <a:gd name="T15" fmla="*/ 28 h 62"/>
                  <a:gd name="T16" fmla="*/ 31 w 63"/>
                  <a:gd name="T17" fmla="*/ 36 h 62"/>
                  <a:gd name="T18" fmla="*/ 23 w 63"/>
                  <a:gd name="T19" fmla="*/ 41 h 62"/>
                  <a:gd name="T20" fmla="*/ 16 w 63"/>
                  <a:gd name="T21" fmla="*/ 44 h 62"/>
                  <a:gd name="T22" fmla="*/ 8 w 63"/>
                  <a:gd name="T23" fmla="*/ 42 h 62"/>
                  <a:gd name="T24" fmla="*/ 3 w 63"/>
                  <a:gd name="T25" fmla="*/ 38 h 62"/>
                  <a:gd name="T26" fmla="*/ 0 w 63"/>
                  <a:gd name="T27" fmla="*/ 31 h 62"/>
                  <a:gd name="T28" fmla="*/ 2 w 63"/>
                  <a:gd name="T29" fmla="*/ 23 h 62"/>
                  <a:gd name="T30" fmla="*/ 4 w 63"/>
                  <a:gd name="T31" fmla="*/ 18 h 62"/>
                  <a:gd name="T32" fmla="*/ 6 w 63"/>
                  <a:gd name="T33" fmla="*/ 15 h 62"/>
                  <a:gd name="T34" fmla="*/ 14 w 63"/>
                  <a:gd name="T35" fmla="*/ 7 h 62"/>
                  <a:gd name="T36" fmla="*/ 24 w 63"/>
                  <a:gd name="T37" fmla="*/ 0 h 62"/>
                  <a:gd name="T38" fmla="*/ 34 w 63"/>
                  <a:gd name="T39" fmla="*/ 1 h 62"/>
                  <a:gd name="T40" fmla="*/ 35 w 63"/>
                  <a:gd name="T41" fmla="*/ 7 h 62"/>
                  <a:gd name="T42" fmla="*/ 28 w 63"/>
                  <a:gd name="T43" fmla="*/ 10 h 62"/>
                  <a:gd name="T44" fmla="*/ 20 w 63"/>
                  <a:gd name="T45" fmla="*/ 13 h 62"/>
                  <a:gd name="T46" fmla="*/ 12 w 63"/>
                  <a:gd name="T47" fmla="*/ 20 h 62"/>
                  <a:gd name="T48" fmla="*/ 10 w 63"/>
                  <a:gd name="T49" fmla="*/ 24 h 62"/>
                  <a:gd name="T50" fmla="*/ 10 w 63"/>
                  <a:gd name="T51" fmla="*/ 29 h 62"/>
                  <a:gd name="T52" fmla="*/ 13 w 63"/>
                  <a:gd name="T53" fmla="*/ 33 h 62"/>
                  <a:gd name="T54" fmla="*/ 16 w 63"/>
                  <a:gd name="T55" fmla="*/ 32 h 62"/>
                  <a:gd name="T56" fmla="*/ 19 w 63"/>
                  <a:gd name="T57" fmla="*/ 31 h 62"/>
                  <a:gd name="T58" fmla="*/ 22 w 63"/>
                  <a:gd name="T59" fmla="*/ 30 h 62"/>
                  <a:gd name="T60" fmla="*/ 36 w 63"/>
                  <a:gd name="T61" fmla="*/ 21 h 62"/>
                  <a:gd name="T62" fmla="*/ 42 w 63"/>
                  <a:gd name="T63" fmla="*/ 16 h 62"/>
                  <a:gd name="T64" fmla="*/ 51 w 63"/>
                  <a:gd name="T65" fmla="*/ 15 h 62"/>
                  <a:gd name="T66" fmla="*/ 59 w 63"/>
                  <a:gd name="T67" fmla="*/ 18 h 62"/>
                  <a:gd name="T68" fmla="*/ 63 w 63"/>
                  <a:gd name="T69" fmla="*/ 26 h 62"/>
                  <a:gd name="T70" fmla="*/ 62 w 63"/>
                  <a:gd name="T71" fmla="*/ 38 h 62"/>
                  <a:gd name="T72" fmla="*/ 54 w 63"/>
                  <a:gd name="T73" fmla="*/ 50 h 62"/>
                  <a:gd name="T74" fmla="*/ 43 w 63"/>
                  <a:gd name="T75" fmla="*/ 60 h 62"/>
                  <a:gd name="T76" fmla="*/ 30 w 63"/>
                  <a:gd name="T77" fmla="*/ 62 h 6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3"/>
                  <a:gd name="T118" fmla="*/ 0 h 62"/>
                  <a:gd name="T119" fmla="*/ 63 w 63"/>
                  <a:gd name="T120" fmla="*/ 62 h 6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3" h="62">
                    <a:moveTo>
                      <a:pt x="22" y="58"/>
                    </a:moveTo>
                    <a:lnTo>
                      <a:pt x="24" y="54"/>
                    </a:lnTo>
                    <a:lnTo>
                      <a:pt x="28" y="49"/>
                    </a:lnTo>
                    <a:lnTo>
                      <a:pt x="34" y="52"/>
                    </a:lnTo>
                    <a:lnTo>
                      <a:pt x="38" y="52"/>
                    </a:lnTo>
                    <a:lnTo>
                      <a:pt x="39" y="52"/>
                    </a:lnTo>
                    <a:lnTo>
                      <a:pt x="40" y="50"/>
                    </a:lnTo>
                    <a:lnTo>
                      <a:pt x="44" y="48"/>
                    </a:lnTo>
                    <a:lnTo>
                      <a:pt x="48" y="45"/>
                    </a:lnTo>
                    <a:lnTo>
                      <a:pt x="52" y="40"/>
                    </a:lnTo>
                    <a:lnTo>
                      <a:pt x="54" y="34"/>
                    </a:lnTo>
                    <a:lnTo>
                      <a:pt x="53" y="30"/>
                    </a:lnTo>
                    <a:lnTo>
                      <a:pt x="52" y="28"/>
                    </a:lnTo>
                    <a:lnTo>
                      <a:pt x="48" y="26"/>
                    </a:lnTo>
                    <a:lnTo>
                      <a:pt x="45" y="26"/>
                    </a:lnTo>
                    <a:lnTo>
                      <a:pt x="42" y="28"/>
                    </a:lnTo>
                    <a:lnTo>
                      <a:pt x="36" y="32"/>
                    </a:lnTo>
                    <a:lnTo>
                      <a:pt x="31" y="36"/>
                    </a:lnTo>
                    <a:lnTo>
                      <a:pt x="27" y="39"/>
                    </a:lnTo>
                    <a:lnTo>
                      <a:pt x="23" y="41"/>
                    </a:lnTo>
                    <a:lnTo>
                      <a:pt x="21" y="42"/>
                    </a:lnTo>
                    <a:lnTo>
                      <a:pt x="16" y="44"/>
                    </a:lnTo>
                    <a:lnTo>
                      <a:pt x="12" y="44"/>
                    </a:lnTo>
                    <a:lnTo>
                      <a:pt x="8" y="42"/>
                    </a:lnTo>
                    <a:lnTo>
                      <a:pt x="5" y="40"/>
                    </a:lnTo>
                    <a:lnTo>
                      <a:pt x="3" y="38"/>
                    </a:lnTo>
                    <a:lnTo>
                      <a:pt x="0" y="34"/>
                    </a:lnTo>
                    <a:lnTo>
                      <a:pt x="0" y="31"/>
                    </a:lnTo>
                    <a:lnTo>
                      <a:pt x="0" y="26"/>
                    </a:lnTo>
                    <a:lnTo>
                      <a:pt x="2" y="23"/>
                    </a:lnTo>
                    <a:lnTo>
                      <a:pt x="3" y="20"/>
                    </a:lnTo>
                    <a:lnTo>
                      <a:pt x="4" y="18"/>
                    </a:lnTo>
                    <a:lnTo>
                      <a:pt x="4" y="17"/>
                    </a:lnTo>
                    <a:lnTo>
                      <a:pt x="6" y="15"/>
                    </a:lnTo>
                    <a:lnTo>
                      <a:pt x="8" y="12"/>
                    </a:lnTo>
                    <a:lnTo>
                      <a:pt x="14" y="7"/>
                    </a:lnTo>
                    <a:lnTo>
                      <a:pt x="19" y="2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1"/>
                    </a:lnTo>
                    <a:lnTo>
                      <a:pt x="38" y="2"/>
                    </a:lnTo>
                    <a:lnTo>
                      <a:pt x="35" y="7"/>
                    </a:lnTo>
                    <a:lnTo>
                      <a:pt x="31" y="12"/>
                    </a:lnTo>
                    <a:lnTo>
                      <a:pt x="28" y="10"/>
                    </a:lnTo>
                    <a:lnTo>
                      <a:pt x="23" y="10"/>
                    </a:lnTo>
                    <a:lnTo>
                      <a:pt x="20" y="13"/>
                    </a:lnTo>
                    <a:lnTo>
                      <a:pt x="15" y="16"/>
                    </a:lnTo>
                    <a:lnTo>
                      <a:pt x="12" y="20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10" y="25"/>
                    </a:lnTo>
                    <a:lnTo>
                      <a:pt x="10" y="29"/>
                    </a:lnTo>
                    <a:lnTo>
                      <a:pt x="11" y="32"/>
                    </a:lnTo>
                    <a:lnTo>
                      <a:pt x="13" y="33"/>
                    </a:lnTo>
                    <a:lnTo>
                      <a:pt x="14" y="33"/>
                    </a:lnTo>
                    <a:lnTo>
                      <a:pt x="16" y="32"/>
                    </a:lnTo>
                    <a:lnTo>
                      <a:pt x="19" y="31"/>
                    </a:lnTo>
                    <a:lnTo>
                      <a:pt x="22" y="30"/>
                    </a:lnTo>
                    <a:lnTo>
                      <a:pt x="28" y="26"/>
                    </a:lnTo>
                    <a:lnTo>
                      <a:pt x="36" y="21"/>
                    </a:lnTo>
                    <a:lnTo>
                      <a:pt x="39" y="18"/>
                    </a:lnTo>
                    <a:lnTo>
                      <a:pt x="42" y="16"/>
                    </a:lnTo>
                    <a:lnTo>
                      <a:pt x="46" y="15"/>
                    </a:lnTo>
                    <a:lnTo>
                      <a:pt x="51" y="15"/>
                    </a:lnTo>
                    <a:lnTo>
                      <a:pt x="55" y="16"/>
                    </a:lnTo>
                    <a:lnTo>
                      <a:pt x="59" y="18"/>
                    </a:lnTo>
                    <a:lnTo>
                      <a:pt x="61" y="22"/>
                    </a:lnTo>
                    <a:lnTo>
                      <a:pt x="63" y="26"/>
                    </a:lnTo>
                    <a:lnTo>
                      <a:pt x="63" y="32"/>
                    </a:lnTo>
                    <a:lnTo>
                      <a:pt x="62" y="38"/>
                    </a:lnTo>
                    <a:lnTo>
                      <a:pt x="59" y="45"/>
                    </a:lnTo>
                    <a:lnTo>
                      <a:pt x="54" y="50"/>
                    </a:lnTo>
                    <a:lnTo>
                      <a:pt x="47" y="57"/>
                    </a:lnTo>
                    <a:lnTo>
                      <a:pt x="43" y="60"/>
                    </a:lnTo>
                    <a:lnTo>
                      <a:pt x="38" y="62"/>
                    </a:lnTo>
                    <a:lnTo>
                      <a:pt x="30" y="62"/>
                    </a:lnTo>
                    <a:lnTo>
                      <a:pt x="22" y="58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09" name="Freeform 106"/>
              <p:cNvSpPr>
                <a:spLocks/>
              </p:cNvSpPr>
              <p:nvPr/>
            </p:nvSpPr>
            <p:spPr bwMode="auto">
              <a:xfrm>
                <a:off x="3744" y="2230"/>
                <a:ext cx="78" cy="81"/>
              </a:xfrm>
              <a:custGeom>
                <a:avLst/>
                <a:gdLst>
                  <a:gd name="T0" fmla="*/ 41 w 78"/>
                  <a:gd name="T1" fmla="*/ 81 h 81"/>
                  <a:gd name="T2" fmla="*/ 37 w 78"/>
                  <a:gd name="T3" fmla="*/ 79 h 81"/>
                  <a:gd name="T4" fmla="*/ 35 w 78"/>
                  <a:gd name="T5" fmla="*/ 75 h 81"/>
                  <a:gd name="T6" fmla="*/ 34 w 78"/>
                  <a:gd name="T7" fmla="*/ 46 h 81"/>
                  <a:gd name="T8" fmla="*/ 32 w 78"/>
                  <a:gd name="T9" fmla="*/ 16 h 81"/>
                  <a:gd name="T10" fmla="*/ 27 w 78"/>
                  <a:gd name="T11" fmla="*/ 22 h 81"/>
                  <a:gd name="T12" fmla="*/ 24 w 78"/>
                  <a:gd name="T13" fmla="*/ 26 h 81"/>
                  <a:gd name="T14" fmla="*/ 15 w 78"/>
                  <a:gd name="T15" fmla="*/ 37 h 81"/>
                  <a:gd name="T16" fmla="*/ 5 w 78"/>
                  <a:gd name="T17" fmla="*/ 46 h 81"/>
                  <a:gd name="T18" fmla="*/ 3 w 78"/>
                  <a:gd name="T19" fmla="*/ 44 h 81"/>
                  <a:gd name="T20" fmla="*/ 0 w 78"/>
                  <a:gd name="T21" fmla="*/ 41 h 81"/>
                  <a:gd name="T22" fmla="*/ 18 w 78"/>
                  <a:gd name="T23" fmla="*/ 21 h 81"/>
                  <a:gd name="T24" fmla="*/ 35 w 78"/>
                  <a:gd name="T25" fmla="*/ 0 h 81"/>
                  <a:gd name="T26" fmla="*/ 37 w 78"/>
                  <a:gd name="T27" fmla="*/ 2 h 81"/>
                  <a:gd name="T28" fmla="*/ 40 w 78"/>
                  <a:gd name="T29" fmla="*/ 5 h 81"/>
                  <a:gd name="T30" fmla="*/ 42 w 78"/>
                  <a:gd name="T31" fmla="*/ 31 h 81"/>
                  <a:gd name="T32" fmla="*/ 43 w 78"/>
                  <a:gd name="T33" fmla="*/ 56 h 81"/>
                  <a:gd name="T34" fmla="*/ 44 w 78"/>
                  <a:gd name="T35" fmla="*/ 61 h 81"/>
                  <a:gd name="T36" fmla="*/ 44 w 78"/>
                  <a:gd name="T37" fmla="*/ 65 h 81"/>
                  <a:gd name="T38" fmla="*/ 49 w 78"/>
                  <a:gd name="T39" fmla="*/ 61 h 81"/>
                  <a:gd name="T40" fmla="*/ 53 w 78"/>
                  <a:gd name="T41" fmla="*/ 55 h 81"/>
                  <a:gd name="T42" fmla="*/ 62 w 78"/>
                  <a:gd name="T43" fmla="*/ 44 h 81"/>
                  <a:gd name="T44" fmla="*/ 73 w 78"/>
                  <a:gd name="T45" fmla="*/ 32 h 81"/>
                  <a:gd name="T46" fmla="*/ 76 w 78"/>
                  <a:gd name="T47" fmla="*/ 34 h 81"/>
                  <a:gd name="T48" fmla="*/ 78 w 78"/>
                  <a:gd name="T49" fmla="*/ 38 h 81"/>
                  <a:gd name="T50" fmla="*/ 60 w 78"/>
                  <a:gd name="T51" fmla="*/ 59 h 81"/>
                  <a:gd name="T52" fmla="*/ 41 w 78"/>
                  <a:gd name="T53" fmla="*/ 81 h 8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78"/>
                  <a:gd name="T82" fmla="*/ 0 h 81"/>
                  <a:gd name="T83" fmla="*/ 78 w 78"/>
                  <a:gd name="T84" fmla="*/ 81 h 8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78" h="81">
                    <a:moveTo>
                      <a:pt x="41" y="81"/>
                    </a:moveTo>
                    <a:lnTo>
                      <a:pt x="37" y="79"/>
                    </a:lnTo>
                    <a:lnTo>
                      <a:pt x="35" y="75"/>
                    </a:lnTo>
                    <a:lnTo>
                      <a:pt x="34" y="46"/>
                    </a:lnTo>
                    <a:lnTo>
                      <a:pt x="32" y="16"/>
                    </a:lnTo>
                    <a:lnTo>
                      <a:pt x="27" y="22"/>
                    </a:lnTo>
                    <a:lnTo>
                      <a:pt x="24" y="26"/>
                    </a:lnTo>
                    <a:lnTo>
                      <a:pt x="15" y="37"/>
                    </a:lnTo>
                    <a:lnTo>
                      <a:pt x="5" y="46"/>
                    </a:lnTo>
                    <a:lnTo>
                      <a:pt x="3" y="44"/>
                    </a:lnTo>
                    <a:lnTo>
                      <a:pt x="0" y="41"/>
                    </a:lnTo>
                    <a:lnTo>
                      <a:pt x="18" y="21"/>
                    </a:lnTo>
                    <a:lnTo>
                      <a:pt x="35" y="0"/>
                    </a:lnTo>
                    <a:lnTo>
                      <a:pt x="37" y="2"/>
                    </a:lnTo>
                    <a:lnTo>
                      <a:pt x="40" y="5"/>
                    </a:lnTo>
                    <a:lnTo>
                      <a:pt x="42" y="31"/>
                    </a:lnTo>
                    <a:lnTo>
                      <a:pt x="43" y="56"/>
                    </a:lnTo>
                    <a:lnTo>
                      <a:pt x="44" y="61"/>
                    </a:lnTo>
                    <a:lnTo>
                      <a:pt x="44" y="65"/>
                    </a:lnTo>
                    <a:lnTo>
                      <a:pt x="49" y="61"/>
                    </a:lnTo>
                    <a:lnTo>
                      <a:pt x="53" y="55"/>
                    </a:lnTo>
                    <a:lnTo>
                      <a:pt x="62" y="44"/>
                    </a:lnTo>
                    <a:lnTo>
                      <a:pt x="73" y="32"/>
                    </a:lnTo>
                    <a:lnTo>
                      <a:pt x="76" y="34"/>
                    </a:lnTo>
                    <a:lnTo>
                      <a:pt x="78" y="38"/>
                    </a:lnTo>
                    <a:lnTo>
                      <a:pt x="60" y="59"/>
                    </a:lnTo>
                    <a:lnTo>
                      <a:pt x="41" y="81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10" name="Freeform 107"/>
              <p:cNvSpPr>
                <a:spLocks/>
              </p:cNvSpPr>
              <p:nvPr/>
            </p:nvSpPr>
            <p:spPr bwMode="auto">
              <a:xfrm>
                <a:off x="3779" y="2197"/>
                <a:ext cx="67" cy="56"/>
              </a:xfrm>
              <a:custGeom>
                <a:avLst/>
                <a:gdLst>
                  <a:gd name="T0" fmla="*/ 61 w 67"/>
                  <a:gd name="T1" fmla="*/ 38 h 56"/>
                  <a:gd name="T2" fmla="*/ 64 w 67"/>
                  <a:gd name="T3" fmla="*/ 40 h 56"/>
                  <a:gd name="T4" fmla="*/ 67 w 67"/>
                  <a:gd name="T5" fmla="*/ 42 h 56"/>
                  <a:gd name="T6" fmla="*/ 65 w 67"/>
                  <a:gd name="T7" fmla="*/ 46 h 56"/>
                  <a:gd name="T8" fmla="*/ 63 w 67"/>
                  <a:gd name="T9" fmla="*/ 49 h 56"/>
                  <a:gd name="T10" fmla="*/ 59 w 67"/>
                  <a:gd name="T11" fmla="*/ 53 h 56"/>
                  <a:gd name="T12" fmla="*/ 56 w 67"/>
                  <a:gd name="T13" fmla="*/ 55 h 56"/>
                  <a:gd name="T14" fmla="*/ 53 w 67"/>
                  <a:gd name="T15" fmla="*/ 56 h 56"/>
                  <a:gd name="T16" fmla="*/ 49 w 67"/>
                  <a:gd name="T17" fmla="*/ 56 h 56"/>
                  <a:gd name="T18" fmla="*/ 46 w 67"/>
                  <a:gd name="T19" fmla="*/ 54 h 56"/>
                  <a:gd name="T20" fmla="*/ 40 w 67"/>
                  <a:gd name="T21" fmla="*/ 49 h 56"/>
                  <a:gd name="T22" fmla="*/ 29 w 67"/>
                  <a:gd name="T23" fmla="*/ 39 h 56"/>
                  <a:gd name="T24" fmla="*/ 16 w 67"/>
                  <a:gd name="T25" fmla="*/ 27 h 56"/>
                  <a:gd name="T26" fmla="*/ 14 w 67"/>
                  <a:gd name="T27" fmla="*/ 30 h 56"/>
                  <a:gd name="T28" fmla="*/ 10 w 67"/>
                  <a:gd name="T29" fmla="*/ 33 h 56"/>
                  <a:gd name="T30" fmla="*/ 8 w 67"/>
                  <a:gd name="T31" fmla="*/ 31 h 56"/>
                  <a:gd name="T32" fmla="*/ 5 w 67"/>
                  <a:gd name="T33" fmla="*/ 29 h 56"/>
                  <a:gd name="T34" fmla="*/ 8 w 67"/>
                  <a:gd name="T35" fmla="*/ 25 h 56"/>
                  <a:gd name="T36" fmla="*/ 10 w 67"/>
                  <a:gd name="T37" fmla="*/ 22 h 56"/>
                  <a:gd name="T38" fmla="*/ 6 w 67"/>
                  <a:gd name="T39" fmla="*/ 17 h 56"/>
                  <a:gd name="T40" fmla="*/ 0 w 67"/>
                  <a:gd name="T41" fmla="*/ 13 h 56"/>
                  <a:gd name="T42" fmla="*/ 1 w 67"/>
                  <a:gd name="T43" fmla="*/ 7 h 56"/>
                  <a:gd name="T44" fmla="*/ 2 w 67"/>
                  <a:gd name="T45" fmla="*/ 0 h 56"/>
                  <a:gd name="T46" fmla="*/ 10 w 67"/>
                  <a:gd name="T47" fmla="*/ 7 h 56"/>
                  <a:gd name="T48" fmla="*/ 17 w 67"/>
                  <a:gd name="T49" fmla="*/ 14 h 56"/>
                  <a:gd name="T50" fmla="*/ 21 w 67"/>
                  <a:gd name="T51" fmla="*/ 9 h 56"/>
                  <a:gd name="T52" fmla="*/ 24 w 67"/>
                  <a:gd name="T53" fmla="*/ 5 h 56"/>
                  <a:gd name="T54" fmla="*/ 27 w 67"/>
                  <a:gd name="T55" fmla="*/ 8 h 56"/>
                  <a:gd name="T56" fmla="*/ 30 w 67"/>
                  <a:gd name="T57" fmla="*/ 10 h 56"/>
                  <a:gd name="T58" fmla="*/ 26 w 67"/>
                  <a:gd name="T59" fmla="*/ 15 h 56"/>
                  <a:gd name="T60" fmla="*/ 23 w 67"/>
                  <a:gd name="T61" fmla="*/ 18 h 56"/>
                  <a:gd name="T62" fmla="*/ 35 w 67"/>
                  <a:gd name="T63" fmla="*/ 30 h 56"/>
                  <a:gd name="T64" fmla="*/ 48 w 67"/>
                  <a:gd name="T65" fmla="*/ 41 h 56"/>
                  <a:gd name="T66" fmla="*/ 50 w 67"/>
                  <a:gd name="T67" fmla="*/ 43 h 56"/>
                  <a:gd name="T68" fmla="*/ 51 w 67"/>
                  <a:gd name="T69" fmla="*/ 45 h 56"/>
                  <a:gd name="T70" fmla="*/ 54 w 67"/>
                  <a:gd name="T71" fmla="*/ 45 h 56"/>
                  <a:gd name="T72" fmla="*/ 55 w 67"/>
                  <a:gd name="T73" fmla="*/ 43 h 56"/>
                  <a:gd name="T74" fmla="*/ 56 w 67"/>
                  <a:gd name="T75" fmla="*/ 42 h 56"/>
                  <a:gd name="T76" fmla="*/ 57 w 67"/>
                  <a:gd name="T77" fmla="*/ 41 h 56"/>
                  <a:gd name="T78" fmla="*/ 59 w 67"/>
                  <a:gd name="T79" fmla="*/ 40 h 56"/>
                  <a:gd name="T80" fmla="*/ 61 w 67"/>
                  <a:gd name="T81" fmla="*/ 38 h 5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67"/>
                  <a:gd name="T124" fmla="*/ 0 h 56"/>
                  <a:gd name="T125" fmla="*/ 67 w 67"/>
                  <a:gd name="T126" fmla="*/ 56 h 5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67" h="56">
                    <a:moveTo>
                      <a:pt x="61" y="38"/>
                    </a:moveTo>
                    <a:lnTo>
                      <a:pt x="64" y="40"/>
                    </a:lnTo>
                    <a:lnTo>
                      <a:pt x="67" y="42"/>
                    </a:lnTo>
                    <a:lnTo>
                      <a:pt x="65" y="46"/>
                    </a:lnTo>
                    <a:lnTo>
                      <a:pt x="63" y="49"/>
                    </a:lnTo>
                    <a:lnTo>
                      <a:pt x="59" y="53"/>
                    </a:lnTo>
                    <a:lnTo>
                      <a:pt x="56" y="55"/>
                    </a:lnTo>
                    <a:lnTo>
                      <a:pt x="53" y="56"/>
                    </a:lnTo>
                    <a:lnTo>
                      <a:pt x="49" y="56"/>
                    </a:lnTo>
                    <a:lnTo>
                      <a:pt x="46" y="54"/>
                    </a:lnTo>
                    <a:lnTo>
                      <a:pt x="40" y="49"/>
                    </a:lnTo>
                    <a:lnTo>
                      <a:pt x="29" y="39"/>
                    </a:lnTo>
                    <a:lnTo>
                      <a:pt x="16" y="27"/>
                    </a:lnTo>
                    <a:lnTo>
                      <a:pt x="14" y="30"/>
                    </a:lnTo>
                    <a:lnTo>
                      <a:pt x="10" y="33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8" y="25"/>
                    </a:lnTo>
                    <a:lnTo>
                      <a:pt x="10" y="22"/>
                    </a:lnTo>
                    <a:lnTo>
                      <a:pt x="6" y="17"/>
                    </a:lnTo>
                    <a:lnTo>
                      <a:pt x="0" y="13"/>
                    </a:lnTo>
                    <a:lnTo>
                      <a:pt x="1" y="7"/>
                    </a:lnTo>
                    <a:lnTo>
                      <a:pt x="2" y="0"/>
                    </a:lnTo>
                    <a:lnTo>
                      <a:pt x="10" y="7"/>
                    </a:lnTo>
                    <a:lnTo>
                      <a:pt x="17" y="14"/>
                    </a:lnTo>
                    <a:lnTo>
                      <a:pt x="21" y="9"/>
                    </a:lnTo>
                    <a:lnTo>
                      <a:pt x="24" y="5"/>
                    </a:lnTo>
                    <a:lnTo>
                      <a:pt x="27" y="8"/>
                    </a:lnTo>
                    <a:lnTo>
                      <a:pt x="30" y="10"/>
                    </a:lnTo>
                    <a:lnTo>
                      <a:pt x="26" y="15"/>
                    </a:lnTo>
                    <a:lnTo>
                      <a:pt x="23" y="18"/>
                    </a:lnTo>
                    <a:lnTo>
                      <a:pt x="35" y="30"/>
                    </a:lnTo>
                    <a:lnTo>
                      <a:pt x="48" y="41"/>
                    </a:lnTo>
                    <a:lnTo>
                      <a:pt x="50" y="43"/>
                    </a:lnTo>
                    <a:lnTo>
                      <a:pt x="51" y="45"/>
                    </a:lnTo>
                    <a:lnTo>
                      <a:pt x="54" y="45"/>
                    </a:lnTo>
                    <a:lnTo>
                      <a:pt x="55" y="43"/>
                    </a:lnTo>
                    <a:lnTo>
                      <a:pt x="56" y="42"/>
                    </a:lnTo>
                    <a:lnTo>
                      <a:pt x="57" y="41"/>
                    </a:lnTo>
                    <a:lnTo>
                      <a:pt x="59" y="40"/>
                    </a:lnTo>
                    <a:lnTo>
                      <a:pt x="6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11" name="Freeform 108"/>
              <p:cNvSpPr>
                <a:spLocks/>
              </p:cNvSpPr>
              <p:nvPr/>
            </p:nvSpPr>
            <p:spPr bwMode="auto">
              <a:xfrm>
                <a:off x="3810" y="2167"/>
                <a:ext cx="50" cy="65"/>
              </a:xfrm>
              <a:custGeom>
                <a:avLst/>
                <a:gdLst>
                  <a:gd name="T0" fmla="*/ 43 w 50"/>
                  <a:gd name="T1" fmla="*/ 65 h 65"/>
                  <a:gd name="T2" fmla="*/ 22 w 50"/>
                  <a:gd name="T3" fmla="*/ 46 h 65"/>
                  <a:gd name="T4" fmla="*/ 0 w 50"/>
                  <a:gd name="T5" fmla="*/ 27 h 65"/>
                  <a:gd name="T6" fmla="*/ 3 w 50"/>
                  <a:gd name="T7" fmla="*/ 23 h 65"/>
                  <a:gd name="T8" fmla="*/ 7 w 50"/>
                  <a:gd name="T9" fmla="*/ 19 h 65"/>
                  <a:gd name="T10" fmla="*/ 10 w 50"/>
                  <a:gd name="T11" fmla="*/ 22 h 65"/>
                  <a:gd name="T12" fmla="*/ 14 w 50"/>
                  <a:gd name="T13" fmla="*/ 24 h 65"/>
                  <a:gd name="T14" fmla="*/ 11 w 50"/>
                  <a:gd name="T15" fmla="*/ 19 h 65"/>
                  <a:gd name="T16" fmla="*/ 11 w 50"/>
                  <a:gd name="T17" fmla="*/ 14 h 65"/>
                  <a:gd name="T18" fmla="*/ 15 w 50"/>
                  <a:gd name="T19" fmla="*/ 7 h 65"/>
                  <a:gd name="T20" fmla="*/ 19 w 50"/>
                  <a:gd name="T21" fmla="*/ 3 h 65"/>
                  <a:gd name="T22" fmla="*/ 25 w 50"/>
                  <a:gd name="T23" fmla="*/ 0 h 65"/>
                  <a:gd name="T24" fmla="*/ 27 w 50"/>
                  <a:gd name="T25" fmla="*/ 5 h 65"/>
                  <a:gd name="T26" fmla="*/ 28 w 50"/>
                  <a:gd name="T27" fmla="*/ 9 h 65"/>
                  <a:gd name="T28" fmla="*/ 25 w 50"/>
                  <a:gd name="T29" fmla="*/ 12 h 65"/>
                  <a:gd name="T30" fmla="*/ 22 w 50"/>
                  <a:gd name="T31" fmla="*/ 14 h 65"/>
                  <a:gd name="T32" fmla="*/ 20 w 50"/>
                  <a:gd name="T33" fmla="*/ 17 h 65"/>
                  <a:gd name="T34" fmla="*/ 19 w 50"/>
                  <a:gd name="T35" fmla="*/ 21 h 65"/>
                  <a:gd name="T36" fmla="*/ 19 w 50"/>
                  <a:gd name="T37" fmla="*/ 24 h 65"/>
                  <a:gd name="T38" fmla="*/ 20 w 50"/>
                  <a:gd name="T39" fmla="*/ 28 h 65"/>
                  <a:gd name="T40" fmla="*/ 24 w 50"/>
                  <a:gd name="T41" fmla="*/ 32 h 65"/>
                  <a:gd name="T42" fmla="*/ 27 w 50"/>
                  <a:gd name="T43" fmla="*/ 37 h 65"/>
                  <a:gd name="T44" fmla="*/ 39 w 50"/>
                  <a:gd name="T45" fmla="*/ 47 h 65"/>
                  <a:gd name="T46" fmla="*/ 50 w 50"/>
                  <a:gd name="T47" fmla="*/ 56 h 65"/>
                  <a:gd name="T48" fmla="*/ 47 w 50"/>
                  <a:gd name="T49" fmla="*/ 61 h 65"/>
                  <a:gd name="T50" fmla="*/ 43 w 50"/>
                  <a:gd name="T51" fmla="*/ 65 h 6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0"/>
                  <a:gd name="T79" fmla="*/ 0 h 65"/>
                  <a:gd name="T80" fmla="*/ 50 w 50"/>
                  <a:gd name="T81" fmla="*/ 65 h 6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0" h="65">
                    <a:moveTo>
                      <a:pt x="43" y="65"/>
                    </a:moveTo>
                    <a:lnTo>
                      <a:pt x="22" y="46"/>
                    </a:lnTo>
                    <a:lnTo>
                      <a:pt x="0" y="27"/>
                    </a:lnTo>
                    <a:lnTo>
                      <a:pt x="3" y="23"/>
                    </a:lnTo>
                    <a:lnTo>
                      <a:pt x="7" y="19"/>
                    </a:lnTo>
                    <a:lnTo>
                      <a:pt x="10" y="22"/>
                    </a:lnTo>
                    <a:lnTo>
                      <a:pt x="14" y="24"/>
                    </a:lnTo>
                    <a:lnTo>
                      <a:pt x="11" y="19"/>
                    </a:lnTo>
                    <a:lnTo>
                      <a:pt x="11" y="14"/>
                    </a:lnTo>
                    <a:lnTo>
                      <a:pt x="15" y="7"/>
                    </a:lnTo>
                    <a:lnTo>
                      <a:pt x="19" y="3"/>
                    </a:lnTo>
                    <a:lnTo>
                      <a:pt x="25" y="0"/>
                    </a:lnTo>
                    <a:lnTo>
                      <a:pt x="27" y="5"/>
                    </a:lnTo>
                    <a:lnTo>
                      <a:pt x="28" y="9"/>
                    </a:lnTo>
                    <a:lnTo>
                      <a:pt x="25" y="12"/>
                    </a:lnTo>
                    <a:lnTo>
                      <a:pt x="22" y="14"/>
                    </a:lnTo>
                    <a:lnTo>
                      <a:pt x="20" y="17"/>
                    </a:lnTo>
                    <a:lnTo>
                      <a:pt x="19" y="21"/>
                    </a:lnTo>
                    <a:lnTo>
                      <a:pt x="19" y="24"/>
                    </a:lnTo>
                    <a:lnTo>
                      <a:pt x="20" y="28"/>
                    </a:lnTo>
                    <a:lnTo>
                      <a:pt x="24" y="32"/>
                    </a:lnTo>
                    <a:lnTo>
                      <a:pt x="27" y="37"/>
                    </a:lnTo>
                    <a:lnTo>
                      <a:pt x="39" y="47"/>
                    </a:lnTo>
                    <a:lnTo>
                      <a:pt x="50" y="56"/>
                    </a:lnTo>
                    <a:lnTo>
                      <a:pt x="47" y="61"/>
                    </a:lnTo>
                    <a:lnTo>
                      <a:pt x="43" y="6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12" name="Freeform 109"/>
              <p:cNvSpPr>
                <a:spLocks noEditPoints="1"/>
              </p:cNvSpPr>
              <p:nvPr/>
            </p:nvSpPr>
            <p:spPr bwMode="auto">
              <a:xfrm>
                <a:off x="3838" y="2112"/>
                <a:ext cx="77" cy="84"/>
              </a:xfrm>
              <a:custGeom>
                <a:avLst/>
                <a:gdLst>
                  <a:gd name="T0" fmla="*/ 62 w 77"/>
                  <a:gd name="T1" fmla="*/ 56 h 84"/>
                  <a:gd name="T2" fmla="*/ 59 w 77"/>
                  <a:gd name="T3" fmla="*/ 69 h 84"/>
                  <a:gd name="T4" fmla="*/ 47 w 77"/>
                  <a:gd name="T5" fmla="*/ 80 h 84"/>
                  <a:gd name="T6" fmla="*/ 34 w 77"/>
                  <a:gd name="T7" fmla="*/ 84 h 84"/>
                  <a:gd name="T8" fmla="*/ 26 w 77"/>
                  <a:gd name="T9" fmla="*/ 77 h 84"/>
                  <a:gd name="T10" fmla="*/ 23 w 77"/>
                  <a:gd name="T11" fmla="*/ 69 h 84"/>
                  <a:gd name="T12" fmla="*/ 24 w 77"/>
                  <a:gd name="T13" fmla="*/ 61 h 84"/>
                  <a:gd name="T14" fmla="*/ 28 w 77"/>
                  <a:gd name="T15" fmla="*/ 53 h 84"/>
                  <a:gd name="T16" fmla="*/ 37 w 77"/>
                  <a:gd name="T17" fmla="*/ 38 h 84"/>
                  <a:gd name="T18" fmla="*/ 40 w 77"/>
                  <a:gd name="T19" fmla="*/ 29 h 84"/>
                  <a:gd name="T20" fmla="*/ 35 w 77"/>
                  <a:gd name="T21" fmla="*/ 26 h 84"/>
                  <a:gd name="T22" fmla="*/ 29 w 77"/>
                  <a:gd name="T23" fmla="*/ 27 h 84"/>
                  <a:gd name="T24" fmla="*/ 21 w 77"/>
                  <a:gd name="T25" fmla="*/ 34 h 84"/>
                  <a:gd name="T26" fmla="*/ 15 w 77"/>
                  <a:gd name="T27" fmla="*/ 44 h 84"/>
                  <a:gd name="T28" fmla="*/ 18 w 77"/>
                  <a:gd name="T29" fmla="*/ 54 h 84"/>
                  <a:gd name="T30" fmla="*/ 7 w 77"/>
                  <a:gd name="T31" fmla="*/ 56 h 84"/>
                  <a:gd name="T32" fmla="*/ 6 w 77"/>
                  <a:gd name="T33" fmla="*/ 45 h 84"/>
                  <a:gd name="T34" fmla="*/ 11 w 77"/>
                  <a:gd name="T35" fmla="*/ 34 h 84"/>
                  <a:gd name="T36" fmla="*/ 21 w 77"/>
                  <a:gd name="T37" fmla="*/ 21 h 84"/>
                  <a:gd name="T38" fmla="*/ 30 w 77"/>
                  <a:gd name="T39" fmla="*/ 15 h 84"/>
                  <a:gd name="T40" fmla="*/ 37 w 77"/>
                  <a:gd name="T41" fmla="*/ 14 h 84"/>
                  <a:gd name="T42" fmla="*/ 43 w 77"/>
                  <a:gd name="T43" fmla="*/ 18 h 84"/>
                  <a:gd name="T44" fmla="*/ 53 w 77"/>
                  <a:gd name="T45" fmla="*/ 26 h 84"/>
                  <a:gd name="T46" fmla="*/ 66 w 77"/>
                  <a:gd name="T47" fmla="*/ 37 h 84"/>
                  <a:gd name="T48" fmla="*/ 74 w 77"/>
                  <a:gd name="T49" fmla="*/ 42 h 84"/>
                  <a:gd name="T50" fmla="*/ 74 w 77"/>
                  <a:gd name="T51" fmla="*/ 47 h 84"/>
                  <a:gd name="T52" fmla="*/ 67 w 77"/>
                  <a:gd name="T53" fmla="*/ 51 h 84"/>
                  <a:gd name="T54" fmla="*/ 47 w 77"/>
                  <a:gd name="T55" fmla="*/ 36 h 84"/>
                  <a:gd name="T56" fmla="*/ 38 w 77"/>
                  <a:gd name="T57" fmla="*/ 52 h 84"/>
                  <a:gd name="T58" fmla="*/ 34 w 77"/>
                  <a:gd name="T59" fmla="*/ 61 h 84"/>
                  <a:gd name="T60" fmla="*/ 34 w 77"/>
                  <a:gd name="T61" fmla="*/ 67 h 84"/>
                  <a:gd name="T62" fmla="*/ 36 w 77"/>
                  <a:gd name="T63" fmla="*/ 71 h 84"/>
                  <a:gd name="T64" fmla="*/ 43 w 77"/>
                  <a:gd name="T65" fmla="*/ 72 h 84"/>
                  <a:gd name="T66" fmla="*/ 51 w 77"/>
                  <a:gd name="T67" fmla="*/ 67 h 84"/>
                  <a:gd name="T68" fmla="*/ 55 w 77"/>
                  <a:gd name="T69" fmla="*/ 56 h 84"/>
                  <a:gd name="T70" fmla="*/ 55 w 77"/>
                  <a:gd name="T71" fmla="*/ 46 h 84"/>
                  <a:gd name="T72" fmla="*/ 50 w 77"/>
                  <a:gd name="T73" fmla="*/ 38 h 84"/>
                  <a:gd name="T74" fmla="*/ 47 w 77"/>
                  <a:gd name="T75" fmla="*/ 36 h 84"/>
                  <a:gd name="T76" fmla="*/ 0 w 77"/>
                  <a:gd name="T77" fmla="*/ 12 h 84"/>
                  <a:gd name="T78" fmla="*/ 10 w 77"/>
                  <a:gd name="T79" fmla="*/ 0 h 84"/>
                  <a:gd name="T80" fmla="*/ 10 w 77"/>
                  <a:gd name="T81" fmla="*/ 24 h 8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77"/>
                  <a:gd name="T124" fmla="*/ 0 h 84"/>
                  <a:gd name="T125" fmla="*/ 77 w 77"/>
                  <a:gd name="T126" fmla="*/ 84 h 8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77" h="84">
                    <a:moveTo>
                      <a:pt x="63" y="50"/>
                    </a:moveTo>
                    <a:lnTo>
                      <a:pt x="62" y="56"/>
                    </a:lnTo>
                    <a:lnTo>
                      <a:pt x="61" y="63"/>
                    </a:lnTo>
                    <a:lnTo>
                      <a:pt x="59" y="69"/>
                    </a:lnTo>
                    <a:lnTo>
                      <a:pt x="54" y="74"/>
                    </a:lnTo>
                    <a:lnTo>
                      <a:pt x="47" y="80"/>
                    </a:lnTo>
                    <a:lnTo>
                      <a:pt x="40" y="84"/>
                    </a:lnTo>
                    <a:lnTo>
                      <a:pt x="34" y="84"/>
                    </a:lnTo>
                    <a:lnTo>
                      <a:pt x="28" y="80"/>
                    </a:lnTo>
                    <a:lnTo>
                      <a:pt x="26" y="77"/>
                    </a:lnTo>
                    <a:lnTo>
                      <a:pt x="24" y="74"/>
                    </a:lnTo>
                    <a:lnTo>
                      <a:pt x="23" y="69"/>
                    </a:lnTo>
                    <a:lnTo>
                      <a:pt x="23" y="66"/>
                    </a:lnTo>
                    <a:lnTo>
                      <a:pt x="24" y="61"/>
                    </a:lnTo>
                    <a:lnTo>
                      <a:pt x="26" y="56"/>
                    </a:lnTo>
                    <a:lnTo>
                      <a:pt x="28" y="53"/>
                    </a:lnTo>
                    <a:lnTo>
                      <a:pt x="31" y="48"/>
                    </a:lnTo>
                    <a:lnTo>
                      <a:pt x="37" y="38"/>
                    </a:lnTo>
                    <a:lnTo>
                      <a:pt x="42" y="30"/>
                    </a:lnTo>
                    <a:lnTo>
                      <a:pt x="40" y="29"/>
                    </a:lnTo>
                    <a:lnTo>
                      <a:pt x="39" y="29"/>
                    </a:lnTo>
                    <a:lnTo>
                      <a:pt x="35" y="26"/>
                    </a:lnTo>
                    <a:lnTo>
                      <a:pt x="31" y="26"/>
                    </a:lnTo>
                    <a:lnTo>
                      <a:pt x="29" y="27"/>
                    </a:lnTo>
                    <a:lnTo>
                      <a:pt x="27" y="28"/>
                    </a:lnTo>
                    <a:lnTo>
                      <a:pt x="21" y="34"/>
                    </a:lnTo>
                    <a:lnTo>
                      <a:pt x="16" y="39"/>
                    </a:lnTo>
                    <a:lnTo>
                      <a:pt x="15" y="44"/>
                    </a:lnTo>
                    <a:lnTo>
                      <a:pt x="15" y="50"/>
                    </a:lnTo>
                    <a:lnTo>
                      <a:pt x="18" y="54"/>
                    </a:lnTo>
                    <a:lnTo>
                      <a:pt x="11" y="61"/>
                    </a:lnTo>
                    <a:lnTo>
                      <a:pt x="7" y="56"/>
                    </a:lnTo>
                    <a:lnTo>
                      <a:pt x="6" y="51"/>
                    </a:lnTo>
                    <a:lnTo>
                      <a:pt x="6" y="45"/>
                    </a:lnTo>
                    <a:lnTo>
                      <a:pt x="8" y="39"/>
                    </a:lnTo>
                    <a:lnTo>
                      <a:pt x="11" y="34"/>
                    </a:lnTo>
                    <a:lnTo>
                      <a:pt x="15" y="27"/>
                    </a:lnTo>
                    <a:lnTo>
                      <a:pt x="21" y="21"/>
                    </a:lnTo>
                    <a:lnTo>
                      <a:pt x="26" y="16"/>
                    </a:lnTo>
                    <a:lnTo>
                      <a:pt x="30" y="15"/>
                    </a:lnTo>
                    <a:lnTo>
                      <a:pt x="34" y="14"/>
                    </a:lnTo>
                    <a:lnTo>
                      <a:pt x="37" y="14"/>
                    </a:lnTo>
                    <a:lnTo>
                      <a:pt x="40" y="15"/>
                    </a:lnTo>
                    <a:lnTo>
                      <a:pt x="43" y="18"/>
                    </a:lnTo>
                    <a:lnTo>
                      <a:pt x="47" y="21"/>
                    </a:lnTo>
                    <a:lnTo>
                      <a:pt x="53" y="26"/>
                    </a:lnTo>
                    <a:lnTo>
                      <a:pt x="58" y="30"/>
                    </a:lnTo>
                    <a:lnTo>
                      <a:pt x="66" y="37"/>
                    </a:lnTo>
                    <a:lnTo>
                      <a:pt x="70" y="40"/>
                    </a:lnTo>
                    <a:lnTo>
                      <a:pt x="74" y="42"/>
                    </a:lnTo>
                    <a:lnTo>
                      <a:pt x="77" y="43"/>
                    </a:lnTo>
                    <a:lnTo>
                      <a:pt x="74" y="47"/>
                    </a:lnTo>
                    <a:lnTo>
                      <a:pt x="70" y="52"/>
                    </a:lnTo>
                    <a:lnTo>
                      <a:pt x="67" y="51"/>
                    </a:lnTo>
                    <a:lnTo>
                      <a:pt x="63" y="50"/>
                    </a:lnTo>
                    <a:close/>
                    <a:moveTo>
                      <a:pt x="47" y="36"/>
                    </a:moveTo>
                    <a:lnTo>
                      <a:pt x="44" y="43"/>
                    </a:lnTo>
                    <a:lnTo>
                      <a:pt x="38" y="52"/>
                    </a:lnTo>
                    <a:lnTo>
                      <a:pt x="35" y="58"/>
                    </a:lnTo>
                    <a:lnTo>
                      <a:pt x="34" y="61"/>
                    </a:lnTo>
                    <a:lnTo>
                      <a:pt x="32" y="64"/>
                    </a:lnTo>
                    <a:lnTo>
                      <a:pt x="34" y="67"/>
                    </a:lnTo>
                    <a:lnTo>
                      <a:pt x="35" y="69"/>
                    </a:lnTo>
                    <a:lnTo>
                      <a:pt x="36" y="71"/>
                    </a:lnTo>
                    <a:lnTo>
                      <a:pt x="38" y="72"/>
                    </a:lnTo>
                    <a:lnTo>
                      <a:pt x="43" y="72"/>
                    </a:lnTo>
                    <a:lnTo>
                      <a:pt x="46" y="71"/>
                    </a:lnTo>
                    <a:lnTo>
                      <a:pt x="51" y="67"/>
                    </a:lnTo>
                    <a:lnTo>
                      <a:pt x="54" y="62"/>
                    </a:lnTo>
                    <a:lnTo>
                      <a:pt x="55" y="56"/>
                    </a:lnTo>
                    <a:lnTo>
                      <a:pt x="56" y="51"/>
                    </a:lnTo>
                    <a:lnTo>
                      <a:pt x="55" y="46"/>
                    </a:lnTo>
                    <a:lnTo>
                      <a:pt x="53" y="42"/>
                    </a:lnTo>
                    <a:lnTo>
                      <a:pt x="50" y="38"/>
                    </a:lnTo>
                    <a:lnTo>
                      <a:pt x="48" y="37"/>
                    </a:lnTo>
                    <a:lnTo>
                      <a:pt x="47" y="36"/>
                    </a:lnTo>
                    <a:close/>
                    <a:moveTo>
                      <a:pt x="7" y="29"/>
                    </a:moveTo>
                    <a:lnTo>
                      <a:pt x="0" y="12"/>
                    </a:lnTo>
                    <a:lnTo>
                      <a:pt x="5" y="6"/>
                    </a:lnTo>
                    <a:lnTo>
                      <a:pt x="10" y="0"/>
                    </a:lnTo>
                    <a:lnTo>
                      <a:pt x="13" y="21"/>
                    </a:lnTo>
                    <a:lnTo>
                      <a:pt x="10" y="24"/>
                    </a:lnTo>
                    <a:lnTo>
                      <a:pt x="7" y="29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13" name="Freeform 110"/>
              <p:cNvSpPr>
                <a:spLocks/>
              </p:cNvSpPr>
              <p:nvPr/>
            </p:nvSpPr>
            <p:spPr bwMode="auto">
              <a:xfrm>
                <a:off x="3889" y="2072"/>
                <a:ext cx="58" cy="64"/>
              </a:xfrm>
              <a:custGeom>
                <a:avLst/>
                <a:gdLst>
                  <a:gd name="T0" fmla="*/ 44 w 58"/>
                  <a:gd name="T1" fmla="*/ 23 h 64"/>
                  <a:gd name="T2" fmla="*/ 48 w 58"/>
                  <a:gd name="T3" fmla="*/ 20 h 64"/>
                  <a:gd name="T4" fmla="*/ 52 w 58"/>
                  <a:gd name="T5" fmla="*/ 15 h 64"/>
                  <a:gd name="T6" fmla="*/ 57 w 58"/>
                  <a:gd name="T7" fmla="*/ 24 h 64"/>
                  <a:gd name="T8" fmla="*/ 58 w 58"/>
                  <a:gd name="T9" fmla="*/ 34 h 64"/>
                  <a:gd name="T10" fmla="*/ 57 w 58"/>
                  <a:gd name="T11" fmla="*/ 43 h 64"/>
                  <a:gd name="T12" fmla="*/ 51 w 58"/>
                  <a:gd name="T13" fmla="*/ 52 h 64"/>
                  <a:gd name="T14" fmla="*/ 42 w 58"/>
                  <a:gd name="T15" fmla="*/ 60 h 64"/>
                  <a:gd name="T16" fmla="*/ 37 w 58"/>
                  <a:gd name="T17" fmla="*/ 63 h 64"/>
                  <a:gd name="T18" fmla="*/ 33 w 58"/>
                  <a:gd name="T19" fmla="*/ 64 h 64"/>
                  <a:gd name="T20" fmla="*/ 27 w 58"/>
                  <a:gd name="T21" fmla="*/ 64 h 64"/>
                  <a:gd name="T22" fmla="*/ 23 w 58"/>
                  <a:gd name="T23" fmla="*/ 62 h 64"/>
                  <a:gd name="T24" fmla="*/ 17 w 58"/>
                  <a:gd name="T25" fmla="*/ 60 h 64"/>
                  <a:gd name="T26" fmla="*/ 11 w 58"/>
                  <a:gd name="T27" fmla="*/ 55 h 64"/>
                  <a:gd name="T28" fmla="*/ 5 w 58"/>
                  <a:gd name="T29" fmla="*/ 50 h 64"/>
                  <a:gd name="T30" fmla="*/ 2 w 58"/>
                  <a:gd name="T31" fmla="*/ 42 h 64"/>
                  <a:gd name="T32" fmla="*/ 0 w 58"/>
                  <a:gd name="T33" fmla="*/ 35 h 64"/>
                  <a:gd name="T34" fmla="*/ 0 w 58"/>
                  <a:gd name="T35" fmla="*/ 27 h 64"/>
                  <a:gd name="T36" fmla="*/ 3 w 58"/>
                  <a:gd name="T37" fmla="*/ 19 h 64"/>
                  <a:gd name="T38" fmla="*/ 7 w 58"/>
                  <a:gd name="T39" fmla="*/ 12 h 64"/>
                  <a:gd name="T40" fmla="*/ 13 w 58"/>
                  <a:gd name="T41" fmla="*/ 5 h 64"/>
                  <a:gd name="T42" fmla="*/ 17 w 58"/>
                  <a:gd name="T43" fmla="*/ 2 h 64"/>
                  <a:gd name="T44" fmla="*/ 20 w 58"/>
                  <a:gd name="T45" fmla="*/ 0 h 64"/>
                  <a:gd name="T46" fmla="*/ 28 w 58"/>
                  <a:gd name="T47" fmla="*/ 0 h 64"/>
                  <a:gd name="T48" fmla="*/ 32 w 58"/>
                  <a:gd name="T49" fmla="*/ 0 h 64"/>
                  <a:gd name="T50" fmla="*/ 36 w 58"/>
                  <a:gd name="T51" fmla="*/ 3 h 64"/>
                  <a:gd name="T52" fmla="*/ 34 w 58"/>
                  <a:gd name="T53" fmla="*/ 7 h 64"/>
                  <a:gd name="T54" fmla="*/ 31 w 58"/>
                  <a:gd name="T55" fmla="*/ 12 h 64"/>
                  <a:gd name="T56" fmla="*/ 26 w 58"/>
                  <a:gd name="T57" fmla="*/ 11 h 64"/>
                  <a:gd name="T58" fmla="*/ 21 w 58"/>
                  <a:gd name="T59" fmla="*/ 11 h 64"/>
                  <a:gd name="T60" fmla="*/ 17 w 58"/>
                  <a:gd name="T61" fmla="*/ 13 h 64"/>
                  <a:gd name="T62" fmla="*/ 13 w 58"/>
                  <a:gd name="T63" fmla="*/ 16 h 64"/>
                  <a:gd name="T64" fmla="*/ 10 w 58"/>
                  <a:gd name="T65" fmla="*/ 23 h 64"/>
                  <a:gd name="T66" fmla="*/ 9 w 58"/>
                  <a:gd name="T67" fmla="*/ 31 h 64"/>
                  <a:gd name="T68" fmla="*/ 12 w 58"/>
                  <a:gd name="T69" fmla="*/ 39 h 64"/>
                  <a:gd name="T70" fmla="*/ 15 w 58"/>
                  <a:gd name="T71" fmla="*/ 43 h 64"/>
                  <a:gd name="T72" fmla="*/ 18 w 58"/>
                  <a:gd name="T73" fmla="*/ 46 h 64"/>
                  <a:gd name="T74" fmla="*/ 23 w 58"/>
                  <a:gd name="T75" fmla="*/ 50 h 64"/>
                  <a:gd name="T76" fmla="*/ 26 w 58"/>
                  <a:gd name="T77" fmla="*/ 52 h 64"/>
                  <a:gd name="T78" fmla="*/ 34 w 58"/>
                  <a:gd name="T79" fmla="*/ 54 h 64"/>
                  <a:gd name="T80" fmla="*/ 40 w 58"/>
                  <a:gd name="T81" fmla="*/ 52 h 64"/>
                  <a:gd name="T82" fmla="*/ 45 w 58"/>
                  <a:gd name="T83" fmla="*/ 46 h 64"/>
                  <a:gd name="T84" fmla="*/ 48 w 58"/>
                  <a:gd name="T85" fmla="*/ 40 h 64"/>
                  <a:gd name="T86" fmla="*/ 49 w 58"/>
                  <a:gd name="T87" fmla="*/ 35 h 64"/>
                  <a:gd name="T88" fmla="*/ 48 w 58"/>
                  <a:gd name="T89" fmla="*/ 29 h 64"/>
                  <a:gd name="T90" fmla="*/ 44 w 58"/>
                  <a:gd name="T91" fmla="*/ 23 h 6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8"/>
                  <a:gd name="T139" fmla="*/ 0 h 64"/>
                  <a:gd name="T140" fmla="*/ 58 w 58"/>
                  <a:gd name="T141" fmla="*/ 64 h 6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8" h="64">
                    <a:moveTo>
                      <a:pt x="44" y="23"/>
                    </a:moveTo>
                    <a:lnTo>
                      <a:pt x="48" y="20"/>
                    </a:lnTo>
                    <a:lnTo>
                      <a:pt x="52" y="15"/>
                    </a:lnTo>
                    <a:lnTo>
                      <a:pt x="57" y="24"/>
                    </a:lnTo>
                    <a:lnTo>
                      <a:pt x="58" y="34"/>
                    </a:lnTo>
                    <a:lnTo>
                      <a:pt x="57" y="43"/>
                    </a:lnTo>
                    <a:lnTo>
                      <a:pt x="51" y="52"/>
                    </a:lnTo>
                    <a:lnTo>
                      <a:pt x="42" y="60"/>
                    </a:lnTo>
                    <a:lnTo>
                      <a:pt x="37" y="63"/>
                    </a:lnTo>
                    <a:lnTo>
                      <a:pt x="33" y="64"/>
                    </a:lnTo>
                    <a:lnTo>
                      <a:pt x="27" y="64"/>
                    </a:lnTo>
                    <a:lnTo>
                      <a:pt x="23" y="62"/>
                    </a:lnTo>
                    <a:lnTo>
                      <a:pt x="17" y="60"/>
                    </a:lnTo>
                    <a:lnTo>
                      <a:pt x="11" y="55"/>
                    </a:lnTo>
                    <a:lnTo>
                      <a:pt x="5" y="50"/>
                    </a:lnTo>
                    <a:lnTo>
                      <a:pt x="2" y="42"/>
                    </a:lnTo>
                    <a:lnTo>
                      <a:pt x="0" y="35"/>
                    </a:lnTo>
                    <a:lnTo>
                      <a:pt x="0" y="27"/>
                    </a:lnTo>
                    <a:lnTo>
                      <a:pt x="3" y="19"/>
                    </a:lnTo>
                    <a:lnTo>
                      <a:pt x="7" y="12"/>
                    </a:lnTo>
                    <a:lnTo>
                      <a:pt x="13" y="5"/>
                    </a:lnTo>
                    <a:lnTo>
                      <a:pt x="17" y="2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6" y="3"/>
                    </a:lnTo>
                    <a:lnTo>
                      <a:pt x="34" y="7"/>
                    </a:lnTo>
                    <a:lnTo>
                      <a:pt x="31" y="12"/>
                    </a:lnTo>
                    <a:lnTo>
                      <a:pt x="26" y="11"/>
                    </a:lnTo>
                    <a:lnTo>
                      <a:pt x="21" y="11"/>
                    </a:lnTo>
                    <a:lnTo>
                      <a:pt x="17" y="13"/>
                    </a:lnTo>
                    <a:lnTo>
                      <a:pt x="13" y="16"/>
                    </a:lnTo>
                    <a:lnTo>
                      <a:pt x="10" y="23"/>
                    </a:lnTo>
                    <a:lnTo>
                      <a:pt x="9" y="31"/>
                    </a:lnTo>
                    <a:lnTo>
                      <a:pt x="12" y="39"/>
                    </a:lnTo>
                    <a:lnTo>
                      <a:pt x="15" y="43"/>
                    </a:lnTo>
                    <a:lnTo>
                      <a:pt x="18" y="46"/>
                    </a:lnTo>
                    <a:lnTo>
                      <a:pt x="23" y="50"/>
                    </a:lnTo>
                    <a:lnTo>
                      <a:pt x="26" y="52"/>
                    </a:lnTo>
                    <a:lnTo>
                      <a:pt x="34" y="54"/>
                    </a:lnTo>
                    <a:lnTo>
                      <a:pt x="40" y="52"/>
                    </a:lnTo>
                    <a:lnTo>
                      <a:pt x="45" y="46"/>
                    </a:lnTo>
                    <a:lnTo>
                      <a:pt x="48" y="40"/>
                    </a:lnTo>
                    <a:lnTo>
                      <a:pt x="49" y="35"/>
                    </a:lnTo>
                    <a:lnTo>
                      <a:pt x="48" y="29"/>
                    </a:lnTo>
                    <a:lnTo>
                      <a:pt x="4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14" name="Freeform 111"/>
              <p:cNvSpPr>
                <a:spLocks noEditPoints="1"/>
              </p:cNvSpPr>
              <p:nvPr/>
            </p:nvSpPr>
            <p:spPr bwMode="auto">
              <a:xfrm>
                <a:off x="3902" y="2030"/>
                <a:ext cx="66" cy="63"/>
              </a:xfrm>
              <a:custGeom>
                <a:avLst/>
                <a:gdLst>
                  <a:gd name="T0" fmla="*/ 8 w 66"/>
                  <a:gd name="T1" fmla="*/ 17 h 63"/>
                  <a:gd name="T2" fmla="*/ 5 w 66"/>
                  <a:gd name="T3" fmla="*/ 14 h 63"/>
                  <a:gd name="T4" fmla="*/ 0 w 66"/>
                  <a:gd name="T5" fmla="*/ 9 h 63"/>
                  <a:gd name="T6" fmla="*/ 4 w 66"/>
                  <a:gd name="T7" fmla="*/ 5 h 63"/>
                  <a:gd name="T8" fmla="*/ 6 w 66"/>
                  <a:gd name="T9" fmla="*/ 0 h 63"/>
                  <a:gd name="T10" fmla="*/ 11 w 66"/>
                  <a:gd name="T11" fmla="*/ 5 h 63"/>
                  <a:gd name="T12" fmla="*/ 15 w 66"/>
                  <a:gd name="T13" fmla="*/ 8 h 63"/>
                  <a:gd name="T14" fmla="*/ 12 w 66"/>
                  <a:gd name="T15" fmla="*/ 13 h 63"/>
                  <a:gd name="T16" fmla="*/ 8 w 66"/>
                  <a:gd name="T17" fmla="*/ 17 h 63"/>
                  <a:gd name="T18" fmla="*/ 59 w 66"/>
                  <a:gd name="T19" fmla="*/ 63 h 63"/>
                  <a:gd name="T20" fmla="*/ 38 w 66"/>
                  <a:gd name="T21" fmla="*/ 44 h 63"/>
                  <a:gd name="T22" fmla="*/ 16 w 66"/>
                  <a:gd name="T23" fmla="*/ 24 h 63"/>
                  <a:gd name="T24" fmla="*/ 20 w 66"/>
                  <a:gd name="T25" fmla="*/ 20 h 63"/>
                  <a:gd name="T26" fmla="*/ 22 w 66"/>
                  <a:gd name="T27" fmla="*/ 15 h 63"/>
                  <a:gd name="T28" fmla="*/ 44 w 66"/>
                  <a:gd name="T29" fmla="*/ 34 h 63"/>
                  <a:gd name="T30" fmla="*/ 66 w 66"/>
                  <a:gd name="T31" fmla="*/ 54 h 63"/>
                  <a:gd name="T32" fmla="*/ 62 w 66"/>
                  <a:gd name="T33" fmla="*/ 58 h 63"/>
                  <a:gd name="T34" fmla="*/ 59 w 66"/>
                  <a:gd name="T35" fmla="*/ 63 h 6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66"/>
                  <a:gd name="T55" fmla="*/ 0 h 63"/>
                  <a:gd name="T56" fmla="*/ 66 w 66"/>
                  <a:gd name="T57" fmla="*/ 63 h 6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66" h="63">
                    <a:moveTo>
                      <a:pt x="8" y="17"/>
                    </a:moveTo>
                    <a:lnTo>
                      <a:pt x="5" y="14"/>
                    </a:lnTo>
                    <a:lnTo>
                      <a:pt x="0" y="9"/>
                    </a:lnTo>
                    <a:lnTo>
                      <a:pt x="4" y="5"/>
                    </a:lnTo>
                    <a:lnTo>
                      <a:pt x="6" y="0"/>
                    </a:lnTo>
                    <a:lnTo>
                      <a:pt x="11" y="5"/>
                    </a:lnTo>
                    <a:lnTo>
                      <a:pt x="15" y="8"/>
                    </a:lnTo>
                    <a:lnTo>
                      <a:pt x="12" y="13"/>
                    </a:lnTo>
                    <a:lnTo>
                      <a:pt x="8" y="17"/>
                    </a:lnTo>
                    <a:close/>
                    <a:moveTo>
                      <a:pt x="59" y="63"/>
                    </a:moveTo>
                    <a:lnTo>
                      <a:pt x="38" y="4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2" y="15"/>
                    </a:lnTo>
                    <a:lnTo>
                      <a:pt x="44" y="34"/>
                    </a:lnTo>
                    <a:lnTo>
                      <a:pt x="66" y="54"/>
                    </a:lnTo>
                    <a:lnTo>
                      <a:pt x="62" y="58"/>
                    </a:lnTo>
                    <a:lnTo>
                      <a:pt x="59" y="6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15" name="Freeform 112"/>
              <p:cNvSpPr>
                <a:spLocks noEditPoints="1"/>
              </p:cNvSpPr>
              <p:nvPr/>
            </p:nvSpPr>
            <p:spPr bwMode="auto">
              <a:xfrm>
                <a:off x="3932" y="1978"/>
                <a:ext cx="62" cy="84"/>
              </a:xfrm>
              <a:custGeom>
                <a:avLst/>
                <a:gdLst>
                  <a:gd name="T0" fmla="*/ 21 w 62"/>
                  <a:gd name="T1" fmla="*/ 76 h 84"/>
                  <a:gd name="T2" fmla="*/ 16 w 62"/>
                  <a:gd name="T3" fmla="*/ 70 h 84"/>
                  <a:gd name="T4" fmla="*/ 12 w 62"/>
                  <a:gd name="T5" fmla="*/ 64 h 84"/>
                  <a:gd name="T6" fmla="*/ 9 w 62"/>
                  <a:gd name="T7" fmla="*/ 58 h 84"/>
                  <a:gd name="T8" fmla="*/ 8 w 62"/>
                  <a:gd name="T9" fmla="*/ 51 h 84"/>
                  <a:gd name="T10" fmla="*/ 9 w 62"/>
                  <a:gd name="T11" fmla="*/ 41 h 84"/>
                  <a:gd name="T12" fmla="*/ 14 w 62"/>
                  <a:gd name="T13" fmla="*/ 29 h 84"/>
                  <a:gd name="T14" fmla="*/ 21 w 62"/>
                  <a:gd name="T15" fmla="*/ 19 h 84"/>
                  <a:gd name="T16" fmla="*/ 24 w 62"/>
                  <a:gd name="T17" fmla="*/ 14 h 84"/>
                  <a:gd name="T18" fmla="*/ 28 w 62"/>
                  <a:gd name="T19" fmla="*/ 12 h 84"/>
                  <a:gd name="T20" fmla="*/ 30 w 62"/>
                  <a:gd name="T21" fmla="*/ 12 h 84"/>
                  <a:gd name="T22" fmla="*/ 33 w 62"/>
                  <a:gd name="T23" fmla="*/ 13 h 84"/>
                  <a:gd name="T24" fmla="*/ 38 w 62"/>
                  <a:gd name="T25" fmla="*/ 17 h 84"/>
                  <a:gd name="T26" fmla="*/ 42 w 62"/>
                  <a:gd name="T27" fmla="*/ 20 h 84"/>
                  <a:gd name="T28" fmla="*/ 50 w 62"/>
                  <a:gd name="T29" fmla="*/ 27 h 84"/>
                  <a:gd name="T30" fmla="*/ 56 w 62"/>
                  <a:gd name="T31" fmla="*/ 34 h 84"/>
                  <a:gd name="T32" fmla="*/ 61 w 62"/>
                  <a:gd name="T33" fmla="*/ 42 h 84"/>
                  <a:gd name="T34" fmla="*/ 62 w 62"/>
                  <a:gd name="T35" fmla="*/ 52 h 84"/>
                  <a:gd name="T36" fmla="*/ 62 w 62"/>
                  <a:gd name="T37" fmla="*/ 57 h 84"/>
                  <a:gd name="T38" fmla="*/ 62 w 62"/>
                  <a:gd name="T39" fmla="*/ 61 h 84"/>
                  <a:gd name="T40" fmla="*/ 58 w 62"/>
                  <a:gd name="T41" fmla="*/ 69 h 84"/>
                  <a:gd name="T42" fmla="*/ 55 w 62"/>
                  <a:gd name="T43" fmla="*/ 75 h 84"/>
                  <a:gd name="T44" fmla="*/ 50 w 62"/>
                  <a:gd name="T45" fmla="*/ 78 h 84"/>
                  <a:gd name="T46" fmla="*/ 46 w 62"/>
                  <a:gd name="T47" fmla="*/ 82 h 84"/>
                  <a:gd name="T48" fmla="*/ 41 w 62"/>
                  <a:gd name="T49" fmla="*/ 83 h 84"/>
                  <a:gd name="T50" fmla="*/ 37 w 62"/>
                  <a:gd name="T51" fmla="*/ 84 h 84"/>
                  <a:gd name="T52" fmla="*/ 31 w 62"/>
                  <a:gd name="T53" fmla="*/ 83 h 84"/>
                  <a:gd name="T54" fmla="*/ 26 w 62"/>
                  <a:gd name="T55" fmla="*/ 80 h 84"/>
                  <a:gd name="T56" fmla="*/ 21 w 62"/>
                  <a:gd name="T57" fmla="*/ 76 h 84"/>
                  <a:gd name="T58" fmla="*/ 26 w 62"/>
                  <a:gd name="T59" fmla="*/ 66 h 84"/>
                  <a:gd name="T60" fmla="*/ 31 w 62"/>
                  <a:gd name="T61" fmla="*/ 69 h 84"/>
                  <a:gd name="T62" fmla="*/ 34 w 62"/>
                  <a:gd name="T63" fmla="*/ 72 h 84"/>
                  <a:gd name="T64" fmla="*/ 41 w 62"/>
                  <a:gd name="T65" fmla="*/ 73 h 84"/>
                  <a:gd name="T66" fmla="*/ 48 w 62"/>
                  <a:gd name="T67" fmla="*/ 70 h 84"/>
                  <a:gd name="T68" fmla="*/ 53 w 62"/>
                  <a:gd name="T69" fmla="*/ 65 h 84"/>
                  <a:gd name="T70" fmla="*/ 55 w 62"/>
                  <a:gd name="T71" fmla="*/ 57 h 84"/>
                  <a:gd name="T72" fmla="*/ 54 w 62"/>
                  <a:gd name="T73" fmla="*/ 49 h 84"/>
                  <a:gd name="T74" fmla="*/ 50 w 62"/>
                  <a:gd name="T75" fmla="*/ 38 h 84"/>
                  <a:gd name="T76" fmla="*/ 44 w 62"/>
                  <a:gd name="T77" fmla="*/ 30 h 84"/>
                  <a:gd name="T78" fmla="*/ 40 w 62"/>
                  <a:gd name="T79" fmla="*/ 27 h 84"/>
                  <a:gd name="T80" fmla="*/ 37 w 62"/>
                  <a:gd name="T81" fmla="*/ 26 h 84"/>
                  <a:gd name="T82" fmla="*/ 33 w 62"/>
                  <a:gd name="T83" fmla="*/ 26 h 84"/>
                  <a:gd name="T84" fmla="*/ 30 w 62"/>
                  <a:gd name="T85" fmla="*/ 26 h 84"/>
                  <a:gd name="T86" fmla="*/ 24 w 62"/>
                  <a:gd name="T87" fmla="*/ 29 h 84"/>
                  <a:gd name="T88" fmla="*/ 22 w 62"/>
                  <a:gd name="T89" fmla="*/ 32 h 84"/>
                  <a:gd name="T90" fmla="*/ 20 w 62"/>
                  <a:gd name="T91" fmla="*/ 35 h 84"/>
                  <a:gd name="T92" fmla="*/ 17 w 62"/>
                  <a:gd name="T93" fmla="*/ 43 h 84"/>
                  <a:gd name="T94" fmla="*/ 17 w 62"/>
                  <a:gd name="T95" fmla="*/ 50 h 84"/>
                  <a:gd name="T96" fmla="*/ 21 w 62"/>
                  <a:gd name="T97" fmla="*/ 58 h 84"/>
                  <a:gd name="T98" fmla="*/ 26 w 62"/>
                  <a:gd name="T99" fmla="*/ 66 h 84"/>
                  <a:gd name="T100" fmla="*/ 7 w 62"/>
                  <a:gd name="T101" fmla="*/ 30 h 84"/>
                  <a:gd name="T102" fmla="*/ 0 w 62"/>
                  <a:gd name="T103" fmla="*/ 13 h 84"/>
                  <a:gd name="T104" fmla="*/ 2 w 62"/>
                  <a:gd name="T105" fmla="*/ 7 h 84"/>
                  <a:gd name="T106" fmla="*/ 6 w 62"/>
                  <a:gd name="T107" fmla="*/ 0 h 84"/>
                  <a:gd name="T108" fmla="*/ 9 w 62"/>
                  <a:gd name="T109" fmla="*/ 11 h 84"/>
                  <a:gd name="T110" fmla="*/ 12 w 62"/>
                  <a:gd name="T111" fmla="*/ 22 h 84"/>
                  <a:gd name="T112" fmla="*/ 9 w 62"/>
                  <a:gd name="T113" fmla="*/ 27 h 84"/>
                  <a:gd name="T114" fmla="*/ 7 w 62"/>
                  <a:gd name="T115" fmla="*/ 30 h 8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2"/>
                  <a:gd name="T175" fmla="*/ 0 h 84"/>
                  <a:gd name="T176" fmla="*/ 62 w 62"/>
                  <a:gd name="T177" fmla="*/ 84 h 8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2" h="84">
                    <a:moveTo>
                      <a:pt x="21" y="76"/>
                    </a:moveTo>
                    <a:lnTo>
                      <a:pt x="16" y="70"/>
                    </a:lnTo>
                    <a:lnTo>
                      <a:pt x="12" y="64"/>
                    </a:lnTo>
                    <a:lnTo>
                      <a:pt x="9" y="58"/>
                    </a:lnTo>
                    <a:lnTo>
                      <a:pt x="8" y="51"/>
                    </a:lnTo>
                    <a:lnTo>
                      <a:pt x="9" y="41"/>
                    </a:lnTo>
                    <a:lnTo>
                      <a:pt x="14" y="29"/>
                    </a:lnTo>
                    <a:lnTo>
                      <a:pt x="21" y="19"/>
                    </a:lnTo>
                    <a:lnTo>
                      <a:pt x="24" y="14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3" y="13"/>
                    </a:lnTo>
                    <a:lnTo>
                      <a:pt x="38" y="17"/>
                    </a:lnTo>
                    <a:lnTo>
                      <a:pt x="42" y="20"/>
                    </a:lnTo>
                    <a:lnTo>
                      <a:pt x="50" y="27"/>
                    </a:lnTo>
                    <a:lnTo>
                      <a:pt x="56" y="34"/>
                    </a:lnTo>
                    <a:lnTo>
                      <a:pt x="61" y="42"/>
                    </a:lnTo>
                    <a:lnTo>
                      <a:pt x="62" y="52"/>
                    </a:lnTo>
                    <a:lnTo>
                      <a:pt x="62" y="57"/>
                    </a:lnTo>
                    <a:lnTo>
                      <a:pt x="62" y="61"/>
                    </a:lnTo>
                    <a:lnTo>
                      <a:pt x="58" y="69"/>
                    </a:lnTo>
                    <a:lnTo>
                      <a:pt x="55" y="75"/>
                    </a:lnTo>
                    <a:lnTo>
                      <a:pt x="50" y="78"/>
                    </a:lnTo>
                    <a:lnTo>
                      <a:pt x="46" y="82"/>
                    </a:lnTo>
                    <a:lnTo>
                      <a:pt x="41" y="83"/>
                    </a:lnTo>
                    <a:lnTo>
                      <a:pt x="37" y="84"/>
                    </a:lnTo>
                    <a:lnTo>
                      <a:pt x="31" y="83"/>
                    </a:lnTo>
                    <a:lnTo>
                      <a:pt x="26" y="80"/>
                    </a:lnTo>
                    <a:lnTo>
                      <a:pt x="21" y="76"/>
                    </a:lnTo>
                    <a:close/>
                    <a:moveTo>
                      <a:pt x="26" y="66"/>
                    </a:moveTo>
                    <a:lnTo>
                      <a:pt x="31" y="69"/>
                    </a:lnTo>
                    <a:lnTo>
                      <a:pt x="34" y="72"/>
                    </a:lnTo>
                    <a:lnTo>
                      <a:pt x="41" y="73"/>
                    </a:lnTo>
                    <a:lnTo>
                      <a:pt x="48" y="70"/>
                    </a:lnTo>
                    <a:lnTo>
                      <a:pt x="53" y="65"/>
                    </a:lnTo>
                    <a:lnTo>
                      <a:pt x="55" y="57"/>
                    </a:lnTo>
                    <a:lnTo>
                      <a:pt x="54" y="49"/>
                    </a:lnTo>
                    <a:lnTo>
                      <a:pt x="50" y="38"/>
                    </a:lnTo>
                    <a:lnTo>
                      <a:pt x="44" y="30"/>
                    </a:lnTo>
                    <a:lnTo>
                      <a:pt x="40" y="27"/>
                    </a:lnTo>
                    <a:lnTo>
                      <a:pt x="37" y="26"/>
                    </a:lnTo>
                    <a:lnTo>
                      <a:pt x="33" y="26"/>
                    </a:lnTo>
                    <a:lnTo>
                      <a:pt x="30" y="26"/>
                    </a:lnTo>
                    <a:lnTo>
                      <a:pt x="24" y="29"/>
                    </a:lnTo>
                    <a:lnTo>
                      <a:pt x="22" y="32"/>
                    </a:lnTo>
                    <a:lnTo>
                      <a:pt x="20" y="35"/>
                    </a:lnTo>
                    <a:lnTo>
                      <a:pt x="17" y="43"/>
                    </a:lnTo>
                    <a:lnTo>
                      <a:pt x="17" y="50"/>
                    </a:lnTo>
                    <a:lnTo>
                      <a:pt x="21" y="58"/>
                    </a:lnTo>
                    <a:lnTo>
                      <a:pt x="26" y="66"/>
                    </a:lnTo>
                    <a:close/>
                    <a:moveTo>
                      <a:pt x="7" y="30"/>
                    </a:moveTo>
                    <a:lnTo>
                      <a:pt x="0" y="13"/>
                    </a:lnTo>
                    <a:lnTo>
                      <a:pt x="2" y="7"/>
                    </a:lnTo>
                    <a:lnTo>
                      <a:pt x="6" y="0"/>
                    </a:lnTo>
                    <a:lnTo>
                      <a:pt x="9" y="11"/>
                    </a:lnTo>
                    <a:lnTo>
                      <a:pt x="12" y="22"/>
                    </a:lnTo>
                    <a:lnTo>
                      <a:pt x="9" y="27"/>
                    </a:lnTo>
                    <a:lnTo>
                      <a:pt x="7" y="3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3336" name="Group 113"/>
            <p:cNvGrpSpPr>
              <a:grpSpLocks/>
            </p:cNvGrpSpPr>
            <p:nvPr/>
          </p:nvGrpSpPr>
          <p:grpSpPr bwMode="auto">
            <a:xfrm>
              <a:off x="2519" y="1856"/>
              <a:ext cx="606" cy="652"/>
              <a:chOff x="2253" y="1871"/>
              <a:chExt cx="606" cy="652"/>
            </a:xfrm>
          </p:grpSpPr>
          <p:sp>
            <p:nvSpPr>
              <p:cNvPr id="13481" name="Freeform 114"/>
              <p:cNvSpPr>
                <a:spLocks/>
              </p:cNvSpPr>
              <p:nvPr/>
            </p:nvSpPr>
            <p:spPr bwMode="auto">
              <a:xfrm>
                <a:off x="2273" y="1871"/>
                <a:ext cx="68" cy="142"/>
              </a:xfrm>
              <a:custGeom>
                <a:avLst/>
                <a:gdLst>
                  <a:gd name="T0" fmla="*/ 7 w 68"/>
                  <a:gd name="T1" fmla="*/ 46 h 142"/>
                  <a:gd name="T2" fmla="*/ 31 w 68"/>
                  <a:gd name="T3" fmla="*/ 23 h 142"/>
                  <a:gd name="T4" fmla="*/ 55 w 68"/>
                  <a:gd name="T5" fmla="*/ 0 h 142"/>
                  <a:gd name="T6" fmla="*/ 50 w 68"/>
                  <a:gd name="T7" fmla="*/ 8 h 142"/>
                  <a:gd name="T8" fmla="*/ 47 w 68"/>
                  <a:gd name="T9" fmla="*/ 20 h 142"/>
                  <a:gd name="T10" fmla="*/ 30 w 68"/>
                  <a:gd name="T11" fmla="*/ 48 h 142"/>
                  <a:gd name="T12" fmla="*/ 14 w 68"/>
                  <a:gd name="T13" fmla="*/ 77 h 142"/>
                  <a:gd name="T14" fmla="*/ 11 w 68"/>
                  <a:gd name="T15" fmla="*/ 84 h 142"/>
                  <a:gd name="T16" fmla="*/ 8 w 68"/>
                  <a:gd name="T17" fmla="*/ 90 h 142"/>
                  <a:gd name="T18" fmla="*/ 13 w 68"/>
                  <a:gd name="T19" fmla="*/ 88 h 142"/>
                  <a:gd name="T20" fmla="*/ 18 w 68"/>
                  <a:gd name="T21" fmla="*/ 87 h 142"/>
                  <a:gd name="T22" fmla="*/ 39 w 68"/>
                  <a:gd name="T23" fmla="*/ 83 h 142"/>
                  <a:gd name="T24" fmla="*/ 60 w 68"/>
                  <a:gd name="T25" fmla="*/ 78 h 142"/>
                  <a:gd name="T26" fmla="*/ 64 w 68"/>
                  <a:gd name="T27" fmla="*/ 87 h 142"/>
                  <a:gd name="T28" fmla="*/ 68 w 68"/>
                  <a:gd name="T29" fmla="*/ 95 h 142"/>
                  <a:gd name="T30" fmla="*/ 44 w 68"/>
                  <a:gd name="T31" fmla="*/ 119 h 142"/>
                  <a:gd name="T32" fmla="*/ 19 w 68"/>
                  <a:gd name="T33" fmla="*/ 142 h 142"/>
                  <a:gd name="T34" fmla="*/ 16 w 68"/>
                  <a:gd name="T35" fmla="*/ 136 h 142"/>
                  <a:gd name="T36" fmla="*/ 14 w 68"/>
                  <a:gd name="T37" fmla="*/ 129 h 142"/>
                  <a:gd name="T38" fmla="*/ 34 w 68"/>
                  <a:gd name="T39" fmla="*/ 110 h 142"/>
                  <a:gd name="T40" fmla="*/ 54 w 68"/>
                  <a:gd name="T41" fmla="*/ 91 h 142"/>
                  <a:gd name="T42" fmla="*/ 29 w 68"/>
                  <a:gd name="T43" fmla="*/ 96 h 142"/>
                  <a:gd name="T44" fmla="*/ 3 w 68"/>
                  <a:gd name="T45" fmla="*/ 101 h 142"/>
                  <a:gd name="T46" fmla="*/ 2 w 68"/>
                  <a:gd name="T47" fmla="*/ 95 h 142"/>
                  <a:gd name="T48" fmla="*/ 0 w 68"/>
                  <a:gd name="T49" fmla="*/ 88 h 142"/>
                  <a:gd name="T50" fmla="*/ 20 w 68"/>
                  <a:gd name="T51" fmla="*/ 54 h 142"/>
                  <a:gd name="T52" fmla="*/ 42 w 68"/>
                  <a:gd name="T53" fmla="*/ 19 h 142"/>
                  <a:gd name="T54" fmla="*/ 21 w 68"/>
                  <a:gd name="T55" fmla="*/ 39 h 142"/>
                  <a:gd name="T56" fmla="*/ 0 w 68"/>
                  <a:gd name="T57" fmla="*/ 59 h 142"/>
                  <a:gd name="T58" fmla="*/ 3 w 68"/>
                  <a:gd name="T59" fmla="*/ 52 h 142"/>
                  <a:gd name="T60" fmla="*/ 7 w 68"/>
                  <a:gd name="T61" fmla="*/ 46 h 14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68"/>
                  <a:gd name="T94" fmla="*/ 0 h 142"/>
                  <a:gd name="T95" fmla="*/ 68 w 68"/>
                  <a:gd name="T96" fmla="*/ 142 h 14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68" h="142">
                    <a:moveTo>
                      <a:pt x="7" y="46"/>
                    </a:moveTo>
                    <a:lnTo>
                      <a:pt x="31" y="23"/>
                    </a:lnTo>
                    <a:lnTo>
                      <a:pt x="55" y="0"/>
                    </a:lnTo>
                    <a:lnTo>
                      <a:pt x="50" y="8"/>
                    </a:lnTo>
                    <a:lnTo>
                      <a:pt x="47" y="20"/>
                    </a:lnTo>
                    <a:lnTo>
                      <a:pt x="30" y="48"/>
                    </a:lnTo>
                    <a:lnTo>
                      <a:pt x="14" y="77"/>
                    </a:lnTo>
                    <a:lnTo>
                      <a:pt x="11" y="84"/>
                    </a:lnTo>
                    <a:lnTo>
                      <a:pt x="8" y="90"/>
                    </a:lnTo>
                    <a:lnTo>
                      <a:pt x="13" y="88"/>
                    </a:lnTo>
                    <a:lnTo>
                      <a:pt x="18" y="87"/>
                    </a:lnTo>
                    <a:lnTo>
                      <a:pt x="39" y="83"/>
                    </a:lnTo>
                    <a:lnTo>
                      <a:pt x="60" y="78"/>
                    </a:lnTo>
                    <a:lnTo>
                      <a:pt x="64" y="87"/>
                    </a:lnTo>
                    <a:lnTo>
                      <a:pt x="68" y="95"/>
                    </a:lnTo>
                    <a:lnTo>
                      <a:pt x="44" y="119"/>
                    </a:lnTo>
                    <a:lnTo>
                      <a:pt x="19" y="142"/>
                    </a:lnTo>
                    <a:lnTo>
                      <a:pt x="16" y="136"/>
                    </a:lnTo>
                    <a:lnTo>
                      <a:pt x="14" y="129"/>
                    </a:lnTo>
                    <a:lnTo>
                      <a:pt x="34" y="110"/>
                    </a:lnTo>
                    <a:lnTo>
                      <a:pt x="54" y="91"/>
                    </a:lnTo>
                    <a:lnTo>
                      <a:pt x="29" y="96"/>
                    </a:lnTo>
                    <a:lnTo>
                      <a:pt x="3" y="101"/>
                    </a:lnTo>
                    <a:lnTo>
                      <a:pt x="2" y="95"/>
                    </a:lnTo>
                    <a:lnTo>
                      <a:pt x="0" y="88"/>
                    </a:lnTo>
                    <a:lnTo>
                      <a:pt x="20" y="54"/>
                    </a:lnTo>
                    <a:lnTo>
                      <a:pt x="42" y="19"/>
                    </a:lnTo>
                    <a:lnTo>
                      <a:pt x="21" y="39"/>
                    </a:lnTo>
                    <a:lnTo>
                      <a:pt x="0" y="59"/>
                    </a:lnTo>
                    <a:lnTo>
                      <a:pt x="3" y="52"/>
                    </a:lnTo>
                    <a:lnTo>
                      <a:pt x="7" y="4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82" name="Freeform 115"/>
              <p:cNvSpPr>
                <a:spLocks noEditPoints="1"/>
              </p:cNvSpPr>
              <p:nvPr/>
            </p:nvSpPr>
            <p:spPr bwMode="auto">
              <a:xfrm>
                <a:off x="2308" y="2005"/>
                <a:ext cx="53" cy="72"/>
              </a:xfrm>
              <a:custGeom>
                <a:avLst/>
                <a:gdLst>
                  <a:gd name="T0" fmla="*/ 9 w 53"/>
                  <a:gd name="T1" fmla="*/ 6 h 72"/>
                  <a:gd name="T2" fmla="*/ 15 w 53"/>
                  <a:gd name="T3" fmla="*/ 1 h 72"/>
                  <a:gd name="T4" fmla="*/ 19 w 53"/>
                  <a:gd name="T5" fmla="*/ 0 h 72"/>
                  <a:gd name="T6" fmla="*/ 25 w 53"/>
                  <a:gd name="T7" fmla="*/ 0 h 72"/>
                  <a:gd name="T8" fmla="*/ 29 w 53"/>
                  <a:gd name="T9" fmla="*/ 2 h 72"/>
                  <a:gd name="T10" fmla="*/ 34 w 53"/>
                  <a:gd name="T11" fmla="*/ 5 h 72"/>
                  <a:gd name="T12" fmla="*/ 37 w 53"/>
                  <a:gd name="T13" fmla="*/ 9 h 72"/>
                  <a:gd name="T14" fmla="*/ 44 w 53"/>
                  <a:gd name="T15" fmla="*/ 18 h 72"/>
                  <a:gd name="T16" fmla="*/ 51 w 53"/>
                  <a:gd name="T17" fmla="*/ 32 h 72"/>
                  <a:gd name="T18" fmla="*/ 52 w 53"/>
                  <a:gd name="T19" fmla="*/ 39 h 72"/>
                  <a:gd name="T20" fmla="*/ 53 w 53"/>
                  <a:gd name="T21" fmla="*/ 45 h 72"/>
                  <a:gd name="T22" fmla="*/ 51 w 53"/>
                  <a:gd name="T23" fmla="*/ 57 h 72"/>
                  <a:gd name="T24" fmla="*/ 49 w 53"/>
                  <a:gd name="T25" fmla="*/ 62 h 72"/>
                  <a:gd name="T26" fmla="*/ 45 w 53"/>
                  <a:gd name="T27" fmla="*/ 66 h 72"/>
                  <a:gd name="T28" fmla="*/ 38 w 53"/>
                  <a:gd name="T29" fmla="*/ 71 h 72"/>
                  <a:gd name="T30" fmla="*/ 33 w 53"/>
                  <a:gd name="T31" fmla="*/ 72 h 72"/>
                  <a:gd name="T32" fmla="*/ 26 w 53"/>
                  <a:gd name="T33" fmla="*/ 71 h 72"/>
                  <a:gd name="T34" fmla="*/ 19 w 53"/>
                  <a:gd name="T35" fmla="*/ 67 h 72"/>
                  <a:gd name="T36" fmla="*/ 13 w 53"/>
                  <a:gd name="T37" fmla="*/ 62 h 72"/>
                  <a:gd name="T38" fmla="*/ 8 w 53"/>
                  <a:gd name="T39" fmla="*/ 54 h 72"/>
                  <a:gd name="T40" fmla="*/ 4 w 53"/>
                  <a:gd name="T41" fmla="*/ 47 h 72"/>
                  <a:gd name="T42" fmla="*/ 2 w 53"/>
                  <a:gd name="T43" fmla="*/ 40 h 72"/>
                  <a:gd name="T44" fmla="*/ 0 w 53"/>
                  <a:gd name="T45" fmla="*/ 27 h 72"/>
                  <a:gd name="T46" fmla="*/ 1 w 53"/>
                  <a:gd name="T47" fmla="*/ 21 h 72"/>
                  <a:gd name="T48" fmla="*/ 2 w 53"/>
                  <a:gd name="T49" fmla="*/ 15 h 72"/>
                  <a:gd name="T50" fmla="*/ 9 w 53"/>
                  <a:gd name="T51" fmla="*/ 6 h 72"/>
                  <a:gd name="T52" fmla="*/ 15 w 53"/>
                  <a:gd name="T53" fmla="*/ 17 h 72"/>
                  <a:gd name="T54" fmla="*/ 10 w 53"/>
                  <a:gd name="T55" fmla="*/ 24 h 72"/>
                  <a:gd name="T56" fmla="*/ 8 w 53"/>
                  <a:gd name="T57" fmla="*/ 32 h 72"/>
                  <a:gd name="T58" fmla="*/ 9 w 53"/>
                  <a:gd name="T59" fmla="*/ 41 h 72"/>
                  <a:gd name="T60" fmla="*/ 12 w 53"/>
                  <a:gd name="T61" fmla="*/ 49 h 72"/>
                  <a:gd name="T62" fmla="*/ 18 w 53"/>
                  <a:gd name="T63" fmla="*/ 56 h 72"/>
                  <a:gd name="T64" fmla="*/ 25 w 53"/>
                  <a:gd name="T65" fmla="*/ 59 h 72"/>
                  <a:gd name="T66" fmla="*/ 32 w 53"/>
                  <a:gd name="T67" fmla="*/ 59 h 72"/>
                  <a:gd name="T68" fmla="*/ 35 w 53"/>
                  <a:gd name="T69" fmla="*/ 57 h 72"/>
                  <a:gd name="T70" fmla="*/ 38 w 53"/>
                  <a:gd name="T71" fmla="*/ 55 h 72"/>
                  <a:gd name="T72" fmla="*/ 43 w 53"/>
                  <a:gd name="T73" fmla="*/ 48 h 72"/>
                  <a:gd name="T74" fmla="*/ 44 w 53"/>
                  <a:gd name="T75" fmla="*/ 40 h 72"/>
                  <a:gd name="T76" fmla="*/ 43 w 53"/>
                  <a:gd name="T77" fmla="*/ 32 h 72"/>
                  <a:gd name="T78" fmla="*/ 40 w 53"/>
                  <a:gd name="T79" fmla="*/ 24 h 72"/>
                  <a:gd name="T80" fmla="*/ 34 w 53"/>
                  <a:gd name="T81" fmla="*/ 17 h 72"/>
                  <a:gd name="T82" fmla="*/ 28 w 53"/>
                  <a:gd name="T83" fmla="*/ 13 h 72"/>
                  <a:gd name="T84" fmla="*/ 21 w 53"/>
                  <a:gd name="T85" fmla="*/ 13 h 72"/>
                  <a:gd name="T86" fmla="*/ 18 w 53"/>
                  <a:gd name="T87" fmla="*/ 15 h 72"/>
                  <a:gd name="T88" fmla="*/ 15 w 53"/>
                  <a:gd name="T89" fmla="*/ 17 h 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3"/>
                  <a:gd name="T136" fmla="*/ 0 h 72"/>
                  <a:gd name="T137" fmla="*/ 53 w 53"/>
                  <a:gd name="T138" fmla="*/ 72 h 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3" h="72">
                    <a:moveTo>
                      <a:pt x="9" y="6"/>
                    </a:moveTo>
                    <a:lnTo>
                      <a:pt x="15" y="1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29" y="2"/>
                    </a:lnTo>
                    <a:lnTo>
                      <a:pt x="34" y="5"/>
                    </a:lnTo>
                    <a:lnTo>
                      <a:pt x="37" y="9"/>
                    </a:lnTo>
                    <a:lnTo>
                      <a:pt x="44" y="18"/>
                    </a:lnTo>
                    <a:lnTo>
                      <a:pt x="51" y="32"/>
                    </a:lnTo>
                    <a:lnTo>
                      <a:pt x="52" y="39"/>
                    </a:lnTo>
                    <a:lnTo>
                      <a:pt x="53" y="45"/>
                    </a:lnTo>
                    <a:lnTo>
                      <a:pt x="51" y="57"/>
                    </a:lnTo>
                    <a:lnTo>
                      <a:pt x="49" y="62"/>
                    </a:lnTo>
                    <a:lnTo>
                      <a:pt x="45" y="66"/>
                    </a:lnTo>
                    <a:lnTo>
                      <a:pt x="38" y="71"/>
                    </a:lnTo>
                    <a:lnTo>
                      <a:pt x="33" y="72"/>
                    </a:lnTo>
                    <a:lnTo>
                      <a:pt x="26" y="71"/>
                    </a:lnTo>
                    <a:lnTo>
                      <a:pt x="19" y="67"/>
                    </a:lnTo>
                    <a:lnTo>
                      <a:pt x="13" y="62"/>
                    </a:lnTo>
                    <a:lnTo>
                      <a:pt x="8" y="54"/>
                    </a:lnTo>
                    <a:lnTo>
                      <a:pt x="4" y="47"/>
                    </a:lnTo>
                    <a:lnTo>
                      <a:pt x="2" y="40"/>
                    </a:lnTo>
                    <a:lnTo>
                      <a:pt x="0" y="27"/>
                    </a:lnTo>
                    <a:lnTo>
                      <a:pt x="1" y="21"/>
                    </a:lnTo>
                    <a:lnTo>
                      <a:pt x="2" y="15"/>
                    </a:lnTo>
                    <a:lnTo>
                      <a:pt x="9" y="6"/>
                    </a:lnTo>
                    <a:close/>
                    <a:moveTo>
                      <a:pt x="15" y="17"/>
                    </a:moveTo>
                    <a:lnTo>
                      <a:pt x="10" y="24"/>
                    </a:lnTo>
                    <a:lnTo>
                      <a:pt x="8" y="32"/>
                    </a:lnTo>
                    <a:lnTo>
                      <a:pt x="9" y="41"/>
                    </a:lnTo>
                    <a:lnTo>
                      <a:pt x="12" y="49"/>
                    </a:lnTo>
                    <a:lnTo>
                      <a:pt x="18" y="56"/>
                    </a:lnTo>
                    <a:lnTo>
                      <a:pt x="25" y="59"/>
                    </a:lnTo>
                    <a:lnTo>
                      <a:pt x="32" y="59"/>
                    </a:lnTo>
                    <a:lnTo>
                      <a:pt x="35" y="57"/>
                    </a:lnTo>
                    <a:lnTo>
                      <a:pt x="38" y="55"/>
                    </a:lnTo>
                    <a:lnTo>
                      <a:pt x="43" y="48"/>
                    </a:lnTo>
                    <a:lnTo>
                      <a:pt x="44" y="40"/>
                    </a:lnTo>
                    <a:lnTo>
                      <a:pt x="43" y="32"/>
                    </a:lnTo>
                    <a:lnTo>
                      <a:pt x="40" y="24"/>
                    </a:lnTo>
                    <a:lnTo>
                      <a:pt x="34" y="17"/>
                    </a:lnTo>
                    <a:lnTo>
                      <a:pt x="28" y="13"/>
                    </a:lnTo>
                    <a:lnTo>
                      <a:pt x="21" y="13"/>
                    </a:lnTo>
                    <a:lnTo>
                      <a:pt x="18" y="15"/>
                    </a:lnTo>
                    <a:lnTo>
                      <a:pt x="15" y="1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83" name="Freeform 116"/>
              <p:cNvSpPr>
                <a:spLocks/>
              </p:cNvSpPr>
              <p:nvPr/>
            </p:nvSpPr>
            <p:spPr bwMode="auto">
              <a:xfrm>
                <a:off x="2343" y="2067"/>
                <a:ext cx="65" cy="83"/>
              </a:xfrm>
              <a:custGeom>
                <a:avLst/>
                <a:gdLst>
                  <a:gd name="T0" fmla="*/ 0 w 65"/>
                  <a:gd name="T1" fmla="*/ 34 h 83"/>
                  <a:gd name="T2" fmla="*/ 18 w 65"/>
                  <a:gd name="T3" fmla="*/ 17 h 83"/>
                  <a:gd name="T4" fmla="*/ 35 w 65"/>
                  <a:gd name="T5" fmla="*/ 0 h 83"/>
                  <a:gd name="T6" fmla="*/ 42 w 65"/>
                  <a:gd name="T7" fmla="*/ 10 h 83"/>
                  <a:gd name="T8" fmla="*/ 40 w 65"/>
                  <a:gd name="T9" fmla="*/ 12 h 83"/>
                  <a:gd name="T10" fmla="*/ 38 w 65"/>
                  <a:gd name="T11" fmla="*/ 15 h 83"/>
                  <a:gd name="T12" fmla="*/ 43 w 65"/>
                  <a:gd name="T13" fmla="*/ 16 h 83"/>
                  <a:gd name="T14" fmla="*/ 48 w 65"/>
                  <a:gd name="T15" fmla="*/ 18 h 83"/>
                  <a:gd name="T16" fmla="*/ 53 w 65"/>
                  <a:gd name="T17" fmla="*/ 23 h 83"/>
                  <a:gd name="T18" fmla="*/ 57 w 65"/>
                  <a:gd name="T19" fmla="*/ 28 h 83"/>
                  <a:gd name="T20" fmla="*/ 61 w 65"/>
                  <a:gd name="T21" fmla="*/ 34 h 83"/>
                  <a:gd name="T22" fmla="*/ 64 w 65"/>
                  <a:gd name="T23" fmla="*/ 40 h 83"/>
                  <a:gd name="T24" fmla="*/ 65 w 65"/>
                  <a:gd name="T25" fmla="*/ 44 h 83"/>
                  <a:gd name="T26" fmla="*/ 65 w 65"/>
                  <a:gd name="T27" fmla="*/ 49 h 83"/>
                  <a:gd name="T28" fmla="*/ 65 w 65"/>
                  <a:gd name="T29" fmla="*/ 53 h 83"/>
                  <a:gd name="T30" fmla="*/ 64 w 65"/>
                  <a:gd name="T31" fmla="*/ 57 h 83"/>
                  <a:gd name="T32" fmla="*/ 62 w 65"/>
                  <a:gd name="T33" fmla="*/ 59 h 83"/>
                  <a:gd name="T34" fmla="*/ 58 w 65"/>
                  <a:gd name="T35" fmla="*/ 63 h 83"/>
                  <a:gd name="T36" fmla="*/ 48 w 65"/>
                  <a:gd name="T37" fmla="*/ 73 h 83"/>
                  <a:gd name="T38" fmla="*/ 37 w 65"/>
                  <a:gd name="T39" fmla="*/ 83 h 83"/>
                  <a:gd name="T40" fmla="*/ 33 w 65"/>
                  <a:gd name="T41" fmla="*/ 79 h 83"/>
                  <a:gd name="T42" fmla="*/ 29 w 65"/>
                  <a:gd name="T43" fmla="*/ 73 h 83"/>
                  <a:gd name="T44" fmla="*/ 40 w 65"/>
                  <a:gd name="T45" fmla="*/ 63 h 83"/>
                  <a:gd name="T46" fmla="*/ 50 w 65"/>
                  <a:gd name="T47" fmla="*/ 52 h 83"/>
                  <a:gd name="T48" fmla="*/ 54 w 65"/>
                  <a:gd name="T49" fmla="*/ 50 h 83"/>
                  <a:gd name="T50" fmla="*/ 55 w 65"/>
                  <a:gd name="T51" fmla="*/ 47 h 83"/>
                  <a:gd name="T52" fmla="*/ 56 w 65"/>
                  <a:gd name="T53" fmla="*/ 43 h 83"/>
                  <a:gd name="T54" fmla="*/ 55 w 65"/>
                  <a:gd name="T55" fmla="*/ 40 h 83"/>
                  <a:gd name="T56" fmla="*/ 53 w 65"/>
                  <a:gd name="T57" fmla="*/ 35 h 83"/>
                  <a:gd name="T58" fmla="*/ 50 w 65"/>
                  <a:gd name="T59" fmla="*/ 31 h 83"/>
                  <a:gd name="T60" fmla="*/ 46 w 65"/>
                  <a:gd name="T61" fmla="*/ 26 h 83"/>
                  <a:gd name="T62" fmla="*/ 40 w 65"/>
                  <a:gd name="T63" fmla="*/ 21 h 83"/>
                  <a:gd name="T64" fmla="*/ 34 w 65"/>
                  <a:gd name="T65" fmla="*/ 21 h 83"/>
                  <a:gd name="T66" fmla="*/ 31 w 65"/>
                  <a:gd name="T67" fmla="*/ 24 h 83"/>
                  <a:gd name="T68" fmla="*/ 27 w 65"/>
                  <a:gd name="T69" fmla="*/ 26 h 83"/>
                  <a:gd name="T70" fmla="*/ 17 w 65"/>
                  <a:gd name="T71" fmla="*/ 35 h 83"/>
                  <a:gd name="T72" fmla="*/ 8 w 65"/>
                  <a:gd name="T73" fmla="*/ 44 h 83"/>
                  <a:gd name="T74" fmla="*/ 5 w 65"/>
                  <a:gd name="T75" fmla="*/ 40 h 83"/>
                  <a:gd name="T76" fmla="*/ 0 w 65"/>
                  <a:gd name="T77" fmla="*/ 34 h 8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5"/>
                  <a:gd name="T118" fmla="*/ 0 h 83"/>
                  <a:gd name="T119" fmla="*/ 65 w 65"/>
                  <a:gd name="T120" fmla="*/ 83 h 8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5" h="83">
                    <a:moveTo>
                      <a:pt x="0" y="34"/>
                    </a:moveTo>
                    <a:lnTo>
                      <a:pt x="18" y="17"/>
                    </a:lnTo>
                    <a:lnTo>
                      <a:pt x="35" y="0"/>
                    </a:lnTo>
                    <a:lnTo>
                      <a:pt x="42" y="10"/>
                    </a:lnTo>
                    <a:lnTo>
                      <a:pt x="40" y="12"/>
                    </a:lnTo>
                    <a:lnTo>
                      <a:pt x="38" y="15"/>
                    </a:lnTo>
                    <a:lnTo>
                      <a:pt x="43" y="16"/>
                    </a:lnTo>
                    <a:lnTo>
                      <a:pt x="48" y="18"/>
                    </a:lnTo>
                    <a:lnTo>
                      <a:pt x="53" y="23"/>
                    </a:lnTo>
                    <a:lnTo>
                      <a:pt x="57" y="28"/>
                    </a:lnTo>
                    <a:lnTo>
                      <a:pt x="61" y="34"/>
                    </a:lnTo>
                    <a:lnTo>
                      <a:pt x="64" y="40"/>
                    </a:lnTo>
                    <a:lnTo>
                      <a:pt x="65" y="44"/>
                    </a:lnTo>
                    <a:lnTo>
                      <a:pt x="65" y="49"/>
                    </a:lnTo>
                    <a:lnTo>
                      <a:pt x="65" y="53"/>
                    </a:lnTo>
                    <a:lnTo>
                      <a:pt x="64" y="57"/>
                    </a:lnTo>
                    <a:lnTo>
                      <a:pt x="62" y="59"/>
                    </a:lnTo>
                    <a:lnTo>
                      <a:pt x="58" y="63"/>
                    </a:lnTo>
                    <a:lnTo>
                      <a:pt x="48" y="73"/>
                    </a:lnTo>
                    <a:lnTo>
                      <a:pt x="37" y="83"/>
                    </a:lnTo>
                    <a:lnTo>
                      <a:pt x="33" y="79"/>
                    </a:lnTo>
                    <a:lnTo>
                      <a:pt x="29" y="73"/>
                    </a:lnTo>
                    <a:lnTo>
                      <a:pt x="40" y="63"/>
                    </a:lnTo>
                    <a:lnTo>
                      <a:pt x="50" y="52"/>
                    </a:lnTo>
                    <a:lnTo>
                      <a:pt x="54" y="50"/>
                    </a:lnTo>
                    <a:lnTo>
                      <a:pt x="55" y="47"/>
                    </a:lnTo>
                    <a:lnTo>
                      <a:pt x="56" y="43"/>
                    </a:lnTo>
                    <a:lnTo>
                      <a:pt x="55" y="40"/>
                    </a:lnTo>
                    <a:lnTo>
                      <a:pt x="53" y="35"/>
                    </a:lnTo>
                    <a:lnTo>
                      <a:pt x="50" y="31"/>
                    </a:lnTo>
                    <a:lnTo>
                      <a:pt x="46" y="26"/>
                    </a:lnTo>
                    <a:lnTo>
                      <a:pt x="40" y="21"/>
                    </a:lnTo>
                    <a:lnTo>
                      <a:pt x="34" y="21"/>
                    </a:lnTo>
                    <a:lnTo>
                      <a:pt x="31" y="24"/>
                    </a:lnTo>
                    <a:lnTo>
                      <a:pt x="27" y="26"/>
                    </a:lnTo>
                    <a:lnTo>
                      <a:pt x="17" y="35"/>
                    </a:lnTo>
                    <a:lnTo>
                      <a:pt x="8" y="44"/>
                    </a:lnTo>
                    <a:lnTo>
                      <a:pt x="5" y="4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84" name="Freeform 117"/>
              <p:cNvSpPr>
                <a:spLocks noEditPoints="1"/>
              </p:cNvSpPr>
              <p:nvPr/>
            </p:nvSpPr>
            <p:spPr bwMode="auto">
              <a:xfrm>
                <a:off x="2392" y="2119"/>
                <a:ext cx="56" cy="57"/>
              </a:xfrm>
              <a:custGeom>
                <a:avLst/>
                <a:gdLst>
                  <a:gd name="T0" fmla="*/ 41 w 56"/>
                  <a:gd name="T1" fmla="*/ 7 h 57"/>
                  <a:gd name="T2" fmla="*/ 48 w 56"/>
                  <a:gd name="T3" fmla="*/ 0 h 57"/>
                  <a:gd name="T4" fmla="*/ 53 w 56"/>
                  <a:gd name="T5" fmla="*/ 6 h 57"/>
                  <a:gd name="T6" fmla="*/ 56 w 56"/>
                  <a:gd name="T7" fmla="*/ 11 h 57"/>
                  <a:gd name="T8" fmla="*/ 49 w 56"/>
                  <a:gd name="T9" fmla="*/ 17 h 57"/>
                  <a:gd name="T10" fmla="*/ 46 w 56"/>
                  <a:gd name="T11" fmla="*/ 13 h 57"/>
                  <a:gd name="T12" fmla="*/ 41 w 56"/>
                  <a:gd name="T13" fmla="*/ 7 h 57"/>
                  <a:gd name="T14" fmla="*/ 0 w 56"/>
                  <a:gd name="T15" fmla="*/ 47 h 57"/>
                  <a:gd name="T16" fmla="*/ 17 w 56"/>
                  <a:gd name="T17" fmla="*/ 30 h 57"/>
                  <a:gd name="T18" fmla="*/ 36 w 56"/>
                  <a:gd name="T19" fmla="*/ 13 h 57"/>
                  <a:gd name="T20" fmla="*/ 42 w 56"/>
                  <a:gd name="T21" fmla="*/ 23 h 57"/>
                  <a:gd name="T22" fmla="*/ 25 w 56"/>
                  <a:gd name="T23" fmla="*/ 40 h 57"/>
                  <a:gd name="T24" fmla="*/ 7 w 56"/>
                  <a:gd name="T25" fmla="*/ 57 h 57"/>
                  <a:gd name="T26" fmla="*/ 0 w 56"/>
                  <a:gd name="T27" fmla="*/ 47 h 5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6"/>
                  <a:gd name="T43" fmla="*/ 0 h 57"/>
                  <a:gd name="T44" fmla="*/ 56 w 56"/>
                  <a:gd name="T45" fmla="*/ 57 h 5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6" h="57">
                    <a:moveTo>
                      <a:pt x="41" y="7"/>
                    </a:moveTo>
                    <a:lnTo>
                      <a:pt x="48" y="0"/>
                    </a:lnTo>
                    <a:lnTo>
                      <a:pt x="53" y="6"/>
                    </a:lnTo>
                    <a:lnTo>
                      <a:pt x="56" y="11"/>
                    </a:lnTo>
                    <a:lnTo>
                      <a:pt x="49" y="17"/>
                    </a:lnTo>
                    <a:lnTo>
                      <a:pt x="46" y="13"/>
                    </a:lnTo>
                    <a:lnTo>
                      <a:pt x="41" y="7"/>
                    </a:lnTo>
                    <a:close/>
                    <a:moveTo>
                      <a:pt x="0" y="47"/>
                    </a:moveTo>
                    <a:lnTo>
                      <a:pt x="17" y="30"/>
                    </a:lnTo>
                    <a:lnTo>
                      <a:pt x="36" y="13"/>
                    </a:lnTo>
                    <a:lnTo>
                      <a:pt x="42" y="23"/>
                    </a:lnTo>
                    <a:lnTo>
                      <a:pt x="25" y="40"/>
                    </a:lnTo>
                    <a:lnTo>
                      <a:pt x="7" y="5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85" name="Freeform 118"/>
              <p:cNvSpPr>
                <a:spLocks/>
              </p:cNvSpPr>
              <p:nvPr/>
            </p:nvSpPr>
            <p:spPr bwMode="auto">
              <a:xfrm>
                <a:off x="2417" y="2151"/>
                <a:ext cx="52" cy="63"/>
              </a:xfrm>
              <a:custGeom>
                <a:avLst/>
                <a:gdLst>
                  <a:gd name="T0" fmla="*/ 19 w 52"/>
                  <a:gd name="T1" fmla="*/ 56 h 63"/>
                  <a:gd name="T2" fmla="*/ 16 w 52"/>
                  <a:gd name="T3" fmla="*/ 60 h 63"/>
                  <a:gd name="T4" fmla="*/ 14 w 52"/>
                  <a:gd name="T5" fmla="*/ 63 h 63"/>
                  <a:gd name="T6" fmla="*/ 7 w 52"/>
                  <a:gd name="T7" fmla="*/ 56 h 63"/>
                  <a:gd name="T8" fmla="*/ 4 w 52"/>
                  <a:gd name="T9" fmla="*/ 52 h 63"/>
                  <a:gd name="T10" fmla="*/ 1 w 52"/>
                  <a:gd name="T11" fmla="*/ 47 h 63"/>
                  <a:gd name="T12" fmla="*/ 0 w 52"/>
                  <a:gd name="T13" fmla="*/ 43 h 63"/>
                  <a:gd name="T14" fmla="*/ 0 w 52"/>
                  <a:gd name="T15" fmla="*/ 40 h 63"/>
                  <a:gd name="T16" fmla="*/ 3 w 52"/>
                  <a:gd name="T17" fmla="*/ 37 h 63"/>
                  <a:gd name="T18" fmla="*/ 5 w 52"/>
                  <a:gd name="T19" fmla="*/ 35 h 63"/>
                  <a:gd name="T20" fmla="*/ 7 w 52"/>
                  <a:gd name="T21" fmla="*/ 32 h 63"/>
                  <a:gd name="T22" fmla="*/ 17 w 52"/>
                  <a:gd name="T23" fmla="*/ 23 h 63"/>
                  <a:gd name="T24" fmla="*/ 27 w 52"/>
                  <a:gd name="T25" fmla="*/ 13 h 63"/>
                  <a:gd name="T26" fmla="*/ 24 w 52"/>
                  <a:gd name="T27" fmla="*/ 9 h 63"/>
                  <a:gd name="T28" fmla="*/ 21 w 52"/>
                  <a:gd name="T29" fmla="*/ 6 h 63"/>
                  <a:gd name="T30" fmla="*/ 23 w 52"/>
                  <a:gd name="T31" fmla="*/ 4 h 63"/>
                  <a:gd name="T32" fmla="*/ 25 w 52"/>
                  <a:gd name="T33" fmla="*/ 1 h 63"/>
                  <a:gd name="T34" fmla="*/ 32 w 52"/>
                  <a:gd name="T35" fmla="*/ 8 h 63"/>
                  <a:gd name="T36" fmla="*/ 37 w 52"/>
                  <a:gd name="T37" fmla="*/ 5 h 63"/>
                  <a:gd name="T38" fmla="*/ 40 w 52"/>
                  <a:gd name="T39" fmla="*/ 0 h 63"/>
                  <a:gd name="T40" fmla="*/ 46 w 52"/>
                  <a:gd name="T41" fmla="*/ 4 h 63"/>
                  <a:gd name="T42" fmla="*/ 52 w 52"/>
                  <a:gd name="T43" fmla="*/ 6 h 63"/>
                  <a:gd name="T44" fmla="*/ 46 w 52"/>
                  <a:gd name="T45" fmla="*/ 13 h 63"/>
                  <a:gd name="T46" fmla="*/ 40 w 52"/>
                  <a:gd name="T47" fmla="*/ 19 h 63"/>
                  <a:gd name="T48" fmla="*/ 45 w 52"/>
                  <a:gd name="T49" fmla="*/ 23 h 63"/>
                  <a:gd name="T50" fmla="*/ 48 w 52"/>
                  <a:gd name="T51" fmla="*/ 28 h 63"/>
                  <a:gd name="T52" fmla="*/ 46 w 52"/>
                  <a:gd name="T53" fmla="*/ 30 h 63"/>
                  <a:gd name="T54" fmla="*/ 44 w 52"/>
                  <a:gd name="T55" fmla="*/ 32 h 63"/>
                  <a:gd name="T56" fmla="*/ 39 w 52"/>
                  <a:gd name="T57" fmla="*/ 28 h 63"/>
                  <a:gd name="T58" fmla="*/ 36 w 52"/>
                  <a:gd name="T59" fmla="*/ 23 h 63"/>
                  <a:gd name="T60" fmla="*/ 25 w 52"/>
                  <a:gd name="T61" fmla="*/ 32 h 63"/>
                  <a:gd name="T62" fmla="*/ 14 w 52"/>
                  <a:gd name="T63" fmla="*/ 43 h 63"/>
                  <a:gd name="T64" fmla="*/ 13 w 52"/>
                  <a:gd name="T65" fmla="*/ 45 h 63"/>
                  <a:gd name="T66" fmla="*/ 12 w 52"/>
                  <a:gd name="T67" fmla="*/ 46 h 63"/>
                  <a:gd name="T68" fmla="*/ 12 w 52"/>
                  <a:gd name="T69" fmla="*/ 47 h 63"/>
                  <a:gd name="T70" fmla="*/ 12 w 52"/>
                  <a:gd name="T71" fmla="*/ 48 h 63"/>
                  <a:gd name="T72" fmla="*/ 13 w 52"/>
                  <a:gd name="T73" fmla="*/ 51 h 63"/>
                  <a:gd name="T74" fmla="*/ 14 w 52"/>
                  <a:gd name="T75" fmla="*/ 53 h 63"/>
                  <a:gd name="T76" fmla="*/ 16 w 52"/>
                  <a:gd name="T77" fmla="*/ 55 h 63"/>
                  <a:gd name="T78" fmla="*/ 19 w 52"/>
                  <a:gd name="T79" fmla="*/ 56 h 6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2"/>
                  <a:gd name="T121" fmla="*/ 0 h 63"/>
                  <a:gd name="T122" fmla="*/ 52 w 52"/>
                  <a:gd name="T123" fmla="*/ 63 h 63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2" h="63">
                    <a:moveTo>
                      <a:pt x="19" y="56"/>
                    </a:moveTo>
                    <a:lnTo>
                      <a:pt x="16" y="60"/>
                    </a:lnTo>
                    <a:lnTo>
                      <a:pt x="14" y="63"/>
                    </a:lnTo>
                    <a:lnTo>
                      <a:pt x="7" y="56"/>
                    </a:lnTo>
                    <a:lnTo>
                      <a:pt x="4" y="52"/>
                    </a:lnTo>
                    <a:lnTo>
                      <a:pt x="1" y="47"/>
                    </a:lnTo>
                    <a:lnTo>
                      <a:pt x="0" y="43"/>
                    </a:lnTo>
                    <a:lnTo>
                      <a:pt x="0" y="40"/>
                    </a:lnTo>
                    <a:lnTo>
                      <a:pt x="3" y="37"/>
                    </a:lnTo>
                    <a:lnTo>
                      <a:pt x="5" y="35"/>
                    </a:lnTo>
                    <a:lnTo>
                      <a:pt x="7" y="32"/>
                    </a:lnTo>
                    <a:lnTo>
                      <a:pt x="17" y="23"/>
                    </a:lnTo>
                    <a:lnTo>
                      <a:pt x="27" y="13"/>
                    </a:lnTo>
                    <a:lnTo>
                      <a:pt x="24" y="9"/>
                    </a:lnTo>
                    <a:lnTo>
                      <a:pt x="21" y="6"/>
                    </a:lnTo>
                    <a:lnTo>
                      <a:pt x="23" y="4"/>
                    </a:lnTo>
                    <a:lnTo>
                      <a:pt x="25" y="1"/>
                    </a:lnTo>
                    <a:lnTo>
                      <a:pt x="32" y="8"/>
                    </a:lnTo>
                    <a:lnTo>
                      <a:pt x="37" y="5"/>
                    </a:lnTo>
                    <a:lnTo>
                      <a:pt x="40" y="0"/>
                    </a:lnTo>
                    <a:lnTo>
                      <a:pt x="46" y="4"/>
                    </a:lnTo>
                    <a:lnTo>
                      <a:pt x="52" y="6"/>
                    </a:lnTo>
                    <a:lnTo>
                      <a:pt x="46" y="13"/>
                    </a:lnTo>
                    <a:lnTo>
                      <a:pt x="40" y="19"/>
                    </a:lnTo>
                    <a:lnTo>
                      <a:pt x="45" y="23"/>
                    </a:lnTo>
                    <a:lnTo>
                      <a:pt x="48" y="28"/>
                    </a:lnTo>
                    <a:lnTo>
                      <a:pt x="46" y="30"/>
                    </a:lnTo>
                    <a:lnTo>
                      <a:pt x="44" y="32"/>
                    </a:lnTo>
                    <a:lnTo>
                      <a:pt x="39" y="28"/>
                    </a:lnTo>
                    <a:lnTo>
                      <a:pt x="36" y="23"/>
                    </a:lnTo>
                    <a:lnTo>
                      <a:pt x="25" y="32"/>
                    </a:lnTo>
                    <a:lnTo>
                      <a:pt x="14" y="43"/>
                    </a:lnTo>
                    <a:lnTo>
                      <a:pt x="13" y="45"/>
                    </a:lnTo>
                    <a:lnTo>
                      <a:pt x="12" y="46"/>
                    </a:lnTo>
                    <a:lnTo>
                      <a:pt x="12" y="47"/>
                    </a:lnTo>
                    <a:lnTo>
                      <a:pt x="12" y="48"/>
                    </a:lnTo>
                    <a:lnTo>
                      <a:pt x="13" y="51"/>
                    </a:lnTo>
                    <a:lnTo>
                      <a:pt x="14" y="53"/>
                    </a:lnTo>
                    <a:lnTo>
                      <a:pt x="16" y="55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86" name="Freeform 119"/>
              <p:cNvSpPr>
                <a:spLocks noEditPoints="1"/>
              </p:cNvSpPr>
              <p:nvPr/>
            </p:nvSpPr>
            <p:spPr bwMode="auto">
              <a:xfrm>
                <a:off x="2446" y="2196"/>
                <a:ext cx="62" cy="65"/>
              </a:xfrm>
              <a:custGeom>
                <a:avLst/>
                <a:gdLst>
                  <a:gd name="T0" fmla="*/ 7 w 62"/>
                  <a:gd name="T1" fmla="*/ 6 h 65"/>
                  <a:gd name="T2" fmla="*/ 12 w 62"/>
                  <a:gd name="T3" fmla="*/ 2 h 65"/>
                  <a:gd name="T4" fmla="*/ 17 w 62"/>
                  <a:gd name="T5" fmla="*/ 0 h 65"/>
                  <a:gd name="T6" fmla="*/ 23 w 62"/>
                  <a:gd name="T7" fmla="*/ 0 h 65"/>
                  <a:gd name="T8" fmla="*/ 28 w 62"/>
                  <a:gd name="T9" fmla="*/ 1 h 65"/>
                  <a:gd name="T10" fmla="*/ 39 w 62"/>
                  <a:gd name="T11" fmla="*/ 7 h 65"/>
                  <a:gd name="T12" fmla="*/ 49 w 62"/>
                  <a:gd name="T13" fmla="*/ 15 h 65"/>
                  <a:gd name="T14" fmla="*/ 54 w 62"/>
                  <a:gd name="T15" fmla="*/ 20 h 65"/>
                  <a:gd name="T16" fmla="*/ 57 w 62"/>
                  <a:gd name="T17" fmla="*/ 26 h 65"/>
                  <a:gd name="T18" fmla="*/ 60 w 62"/>
                  <a:gd name="T19" fmla="*/ 38 h 65"/>
                  <a:gd name="T20" fmla="*/ 62 w 62"/>
                  <a:gd name="T21" fmla="*/ 43 h 65"/>
                  <a:gd name="T22" fmla="*/ 60 w 62"/>
                  <a:gd name="T23" fmla="*/ 49 h 65"/>
                  <a:gd name="T24" fmla="*/ 58 w 62"/>
                  <a:gd name="T25" fmla="*/ 54 h 65"/>
                  <a:gd name="T26" fmla="*/ 55 w 62"/>
                  <a:gd name="T27" fmla="*/ 58 h 65"/>
                  <a:gd name="T28" fmla="*/ 48 w 62"/>
                  <a:gd name="T29" fmla="*/ 63 h 65"/>
                  <a:gd name="T30" fmla="*/ 44 w 62"/>
                  <a:gd name="T31" fmla="*/ 65 h 65"/>
                  <a:gd name="T32" fmla="*/ 41 w 62"/>
                  <a:gd name="T33" fmla="*/ 65 h 65"/>
                  <a:gd name="T34" fmla="*/ 34 w 62"/>
                  <a:gd name="T35" fmla="*/ 64 h 65"/>
                  <a:gd name="T36" fmla="*/ 26 w 62"/>
                  <a:gd name="T37" fmla="*/ 62 h 65"/>
                  <a:gd name="T38" fmla="*/ 18 w 62"/>
                  <a:gd name="T39" fmla="*/ 56 h 65"/>
                  <a:gd name="T40" fmla="*/ 11 w 62"/>
                  <a:gd name="T41" fmla="*/ 50 h 65"/>
                  <a:gd name="T42" fmla="*/ 7 w 62"/>
                  <a:gd name="T43" fmla="*/ 44 h 65"/>
                  <a:gd name="T44" fmla="*/ 3 w 62"/>
                  <a:gd name="T45" fmla="*/ 39 h 65"/>
                  <a:gd name="T46" fmla="*/ 1 w 62"/>
                  <a:gd name="T47" fmla="*/ 32 h 65"/>
                  <a:gd name="T48" fmla="*/ 0 w 62"/>
                  <a:gd name="T49" fmla="*/ 26 h 65"/>
                  <a:gd name="T50" fmla="*/ 0 w 62"/>
                  <a:gd name="T51" fmla="*/ 20 h 65"/>
                  <a:gd name="T52" fmla="*/ 1 w 62"/>
                  <a:gd name="T53" fmla="*/ 15 h 65"/>
                  <a:gd name="T54" fmla="*/ 3 w 62"/>
                  <a:gd name="T55" fmla="*/ 10 h 65"/>
                  <a:gd name="T56" fmla="*/ 7 w 62"/>
                  <a:gd name="T57" fmla="*/ 6 h 65"/>
                  <a:gd name="T58" fmla="*/ 15 w 62"/>
                  <a:gd name="T59" fmla="*/ 16 h 65"/>
                  <a:gd name="T60" fmla="*/ 12 w 62"/>
                  <a:gd name="T61" fmla="*/ 19 h 65"/>
                  <a:gd name="T62" fmla="*/ 10 w 62"/>
                  <a:gd name="T63" fmla="*/ 23 h 65"/>
                  <a:gd name="T64" fmla="*/ 9 w 62"/>
                  <a:gd name="T65" fmla="*/ 30 h 65"/>
                  <a:gd name="T66" fmla="*/ 11 w 62"/>
                  <a:gd name="T67" fmla="*/ 38 h 65"/>
                  <a:gd name="T68" fmla="*/ 17 w 62"/>
                  <a:gd name="T69" fmla="*/ 46 h 65"/>
                  <a:gd name="T70" fmla="*/ 23 w 62"/>
                  <a:gd name="T71" fmla="*/ 51 h 65"/>
                  <a:gd name="T72" fmla="*/ 31 w 62"/>
                  <a:gd name="T73" fmla="*/ 54 h 65"/>
                  <a:gd name="T74" fmla="*/ 34 w 62"/>
                  <a:gd name="T75" fmla="*/ 54 h 65"/>
                  <a:gd name="T76" fmla="*/ 39 w 62"/>
                  <a:gd name="T77" fmla="*/ 54 h 65"/>
                  <a:gd name="T78" fmla="*/ 46 w 62"/>
                  <a:gd name="T79" fmla="*/ 49 h 65"/>
                  <a:gd name="T80" fmla="*/ 49 w 62"/>
                  <a:gd name="T81" fmla="*/ 46 h 65"/>
                  <a:gd name="T82" fmla="*/ 50 w 62"/>
                  <a:gd name="T83" fmla="*/ 42 h 65"/>
                  <a:gd name="T84" fmla="*/ 51 w 62"/>
                  <a:gd name="T85" fmla="*/ 34 h 65"/>
                  <a:gd name="T86" fmla="*/ 49 w 62"/>
                  <a:gd name="T87" fmla="*/ 27 h 65"/>
                  <a:gd name="T88" fmla="*/ 43 w 62"/>
                  <a:gd name="T89" fmla="*/ 19 h 65"/>
                  <a:gd name="T90" fmla="*/ 36 w 62"/>
                  <a:gd name="T91" fmla="*/ 14 h 65"/>
                  <a:gd name="T92" fmla="*/ 33 w 62"/>
                  <a:gd name="T93" fmla="*/ 12 h 65"/>
                  <a:gd name="T94" fmla="*/ 30 w 62"/>
                  <a:gd name="T95" fmla="*/ 11 h 65"/>
                  <a:gd name="T96" fmla="*/ 23 w 62"/>
                  <a:gd name="T97" fmla="*/ 11 h 65"/>
                  <a:gd name="T98" fmla="*/ 18 w 62"/>
                  <a:gd name="T99" fmla="*/ 14 h 65"/>
                  <a:gd name="T100" fmla="*/ 15 w 62"/>
                  <a:gd name="T101" fmla="*/ 16 h 6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62"/>
                  <a:gd name="T154" fmla="*/ 0 h 65"/>
                  <a:gd name="T155" fmla="*/ 62 w 62"/>
                  <a:gd name="T156" fmla="*/ 65 h 6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62" h="65">
                    <a:moveTo>
                      <a:pt x="7" y="6"/>
                    </a:moveTo>
                    <a:lnTo>
                      <a:pt x="12" y="2"/>
                    </a:lnTo>
                    <a:lnTo>
                      <a:pt x="17" y="0"/>
                    </a:lnTo>
                    <a:lnTo>
                      <a:pt x="23" y="0"/>
                    </a:lnTo>
                    <a:lnTo>
                      <a:pt x="28" y="1"/>
                    </a:lnTo>
                    <a:lnTo>
                      <a:pt x="39" y="7"/>
                    </a:lnTo>
                    <a:lnTo>
                      <a:pt x="49" y="15"/>
                    </a:lnTo>
                    <a:lnTo>
                      <a:pt x="54" y="20"/>
                    </a:lnTo>
                    <a:lnTo>
                      <a:pt x="57" y="26"/>
                    </a:lnTo>
                    <a:lnTo>
                      <a:pt x="60" y="38"/>
                    </a:lnTo>
                    <a:lnTo>
                      <a:pt x="62" y="43"/>
                    </a:lnTo>
                    <a:lnTo>
                      <a:pt x="60" y="49"/>
                    </a:lnTo>
                    <a:lnTo>
                      <a:pt x="58" y="54"/>
                    </a:lnTo>
                    <a:lnTo>
                      <a:pt x="55" y="58"/>
                    </a:lnTo>
                    <a:lnTo>
                      <a:pt x="48" y="63"/>
                    </a:lnTo>
                    <a:lnTo>
                      <a:pt x="44" y="65"/>
                    </a:lnTo>
                    <a:lnTo>
                      <a:pt x="41" y="65"/>
                    </a:lnTo>
                    <a:lnTo>
                      <a:pt x="34" y="64"/>
                    </a:lnTo>
                    <a:lnTo>
                      <a:pt x="26" y="62"/>
                    </a:lnTo>
                    <a:lnTo>
                      <a:pt x="18" y="56"/>
                    </a:lnTo>
                    <a:lnTo>
                      <a:pt x="11" y="50"/>
                    </a:lnTo>
                    <a:lnTo>
                      <a:pt x="7" y="44"/>
                    </a:lnTo>
                    <a:lnTo>
                      <a:pt x="3" y="39"/>
                    </a:lnTo>
                    <a:lnTo>
                      <a:pt x="1" y="32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1" y="15"/>
                    </a:lnTo>
                    <a:lnTo>
                      <a:pt x="3" y="10"/>
                    </a:lnTo>
                    <a:lnTo>
                      <a:pt x="7" y="6"/>
                    </a:lnTo>
                    <a:close/>
                    <a:moveTo>
                      <a:pt x="15" y="16"/>
                    </a:moveTo>
                    <a:lnTo>
                      <a:pt x="12" y="19"/>
                    </a:lnTo>
                    <a:lnTo>
                      <a:pt x="10" y="23"/>
                    </a:lnTo>
                    <a:lnTo>
                      <a:pt x="9" y="30"/>
                    </a:lnTo>
                    <a:lnTo>
                      <a:pt x="11" y="38"/>
                    </a:lnTo>
                    <a:lnTo>
                      <a:pt x="17" y="46"/>
                    </a:lnTo>
                    <a:lnTo>
                      <a:pt x="23" y="51"/>
                    </a:lnTo>
                    <a:lnTo>
                      <a:pt x="31" y="54"/>
                    </a:lnTo>
                    <a:lnTo>
                      <a:pt x="34" y="54"/>
                    </a:lnTo>
                    <a:lnTo>
                      <a:pt x="39" y="54"/>
                    </a:lnTo>
                    <a:lnTo>
                      <a:pt x="46" y="49"/>
                    </a:lnTo>
                    <a:lnTo>
                      <a:pt x="49" y="46"/>
                    </a:lnTo>
                    <a:lnTo>
                      <a:pt x="50" y="42"/>
                    </a:lnTo>
                    <a:lnTo>
                      <a:pt x="51" y="34"/>
                    </a:lnTo>
                    <a:lnTo>
                      <a:pt x="49" y="27"/>
                    </a:lnTo>
                    <a:lnTo>
                      <a:pt x="43" y="19"/>
                    </a:lnTo>
                    <a:lnTo>
                      <a:pt x="36" y="14"/>
                    </a:lnTo>
                    <a:lnTo>
                      <a:pt x="33" y="12"/>
                    </a:lnTo>
                    <a:lnTo>
                      <a:pt x="30" y="11"/>
                    </a:lnTo>
                    <a:lnTo>
                      <a:pt x="23" y="11"/>
                    </a:lnTo>
                    <a:lnTo>
                      <a:pt x="18" y="14"/>
                    </a:lnTo>
                    <a:lnTo>
                      <a:pt x="15" y="1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87" name="Freeform 120"/>
              <p:cNvSpPr>
                <a:spLocks/>
              </p:cNvSpPr>
              <p:nvPr/>
            </p:nvSpPr>
            <p:spPr bwMode="auto">
              <a:xfrm>
                <a:off x="2492" y="2247"/>
                <a:ext cx="62" cy="44"/>
              </a:xfrm>
              <a:custGeom>
                <a:avLst/>
                <a:gdLst>
                  <a:gd name="T0" fmla="*/ 0 w 62"/>
                  <a:gd name="T1" fmla="*/ 35 h 44"/>
                  <a:gd name="T2" fmla="*/ 18 w 62"/>
                  <a:gd name="T3" fmla="*/ 17 h 44"/>
                  <a:gd name="T4" fmla="*/ 35 w 62"/>
                  <a:gd name="T5" fmla="*/ 0 h 44"/>
                  <a:gd name="T6" fmla="*/ 40 w 62"/>
                  <a:gd name="T7" fmla="*/ 5 h 44"/>
                  <a:gd name="T8" fmla="*/ 43 w 62"/>
                  <a:gd name="T9" fmla="*/ 9 h 44"/>
                  <a:gd name="T10" fmla="*/ 41 w 62"/>
                  <a:gd name="T11" fmla="*/ 12 h 44"/>
                  <a:gd name="T12" fmla="*/ 38 w 62"/>
                  <a:gd name="T13" fmla="*/ 14 h 44"/>
                  <a:gd name="T14" fmla="*/ 44 w 62"/>
                  <a:gd name="T15" fmla="*/ 14 h 44"/>
                  <a:gd name="T16" fmla="*/ 49 w 62"/>
                  <a:gd name="T17" fmla="*/ 15 h 44"/>
                  <a:gd name="T18" fmla="*/ 52 w 62"/>
                  <a:gd name="T19" fmla="*/ 17 h 44"/>
                  <a:gd name="T20" fmla="*/ 56 w 62"/>
                  <a:gd name="T21" fmla="*/ 20 h 44"/>
                  <a:gd name="T22" fmla="*/ 60 w 62"/>
                  <a:gd name="T23" fmla="*/ 25 h 44"/>
                  <a:gd name="T24" fmla="*/ 62 w 62"/>
                  <a:gd name="T25" fmla="*/ 31 h 44"/>
                  <a:gd name="T26" fmla="*/ 59 w 62"/>
                  <a:gd name="T27" fmla="*/ 32 h 44"/>
                  <a:gd name="T28" fmla="*/ 54 w 62"/>
                  <a:gd name="T29" fmla="*/ 33 h 44"/>
                  <a:gd name="T30" fmla="*/ 52 w 62"/>
                  <a:gd name="T31" fmla="*/ 29 h 44"/>
                  <a:gd name="T32" fmla="*/ 49 w 62"/>
                  <a:gd name="T33" fmla="*/ 25 h 44"/>
                  <a:gd name="T34" fmla="*/ 45 w 62"/>
                  <a:gd name="T35" fmla="*/ 23 h 44"/>
                  <a:gd name="T36" fmla="*/ 42 w 62"/>
                  <a:gd name="T37" fmla="*/ 21 h 44"/>
                  <a:gd name="T38" fmla="*/ 38 w 62"/>
                  <a:gd name="T39" fmla="*/ 20 h 44"/>
                  <a:gd name="T40" fmla="*/ 36 w 62"/>
                  <a:gd name="T41" fmla="*/ 21 h 44"/>
                  <a:gd name="T42" fmla="*/ 32 w 62"/>
                  <a:gd name="T43" fmla="*/ 23 h 44"/>
                  <a:gd name="T44" fmla="*/ 27 w 62"/>
                  <a:gd name="T45" fmla="*/ 25 h 44"/>
                  <a:gd name="T46" fmla="*/ 18 w 62"/>
                  <a:gd name="T47" fmla="*/ 35 h 44"/>
                  <a:gd name="T48" fmla="*/ 9 w 62"/>
                  <a:gd name="T49" fmla="*/ 44 h 44"/>
                  <a:gd name="T50" fmla="*/ 4 w 62"/>
                  <a:gd name="T51" fmla="*/ 39 h 44"/>
                  <a:gd name="T52" fmla="*/ 0 w 62"/>
                  <a:gd name="T53" fmla="*/ 35 h 4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62"/>
                  <a:gd name="T82" fmla="*/ 0 h 44"/>
                  <a:gd name="T83" fmla="*/ 62 w 62"/>
                  <a:gd name="T84" fmla="*/ 44 h 44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62" h="44">
                    <a:moveTo>
                      <a:pt x="0" y="35"/>
                    </a:moveTo>
                    <a:lnTo>
                      <a:pt x="18" y="17"/>
                    </a:lnTo>
                    <a:lnTo>
                      <a:pt x="35" y="0"/>
                    </a:lnTo>
                    <a:lnTo>
                      <a:pt x="40" y="5"/>
                    </a:lnTo>
                    <a:lnTo>
                      <a:pt x="43" y="9"/>
                    </a:lnTo>
                    <a:lnTo>
                      <a:pt x="41" y="12"/>
                    </a:lnTo>
                    <a:lnTo>
                      <a:pt x="38" y="14"/>
                    </a:lnTo>
                    <a:lnTo>
                      <a:pt x="44" y="14"/>
                    </a:lnTo>
                    <a:lnTo>
                      <a:pt x="49" y="15"/>
                    </a:lnTo>
                    <a:lnTo>
                      <a:pt x="52" y="17"/>
                    </a:lnTo>
                    <a:lnTo>
                      <a:pt x="56" y="20"/>
                    </a:lnTo>
                    <a:lnTo>
                      <a:pt x="60" y="25"/>
                    </a:lnTo>
                    <a:lnTo>
                      <a:pt x="62" y="31"/>
                    </a:lnTo>
                    <a:lnTo>
                      <a:pt x="59" y="32"/>
                    </a:lnTo>
                    <a:lnTo>
                      <a:pt x="54" y="33"/>
                    </a:lnTo>
                    <a:lnTo>
                      <a:pt x="52" y="29"/>
                    </a:lnTo>
                    <a:lnTo>
                      <a:pt x="49" y="25"/>
                    </a:lnTo>
                    <a:lnTo>
                      <a:pt x="45" y="23"/>
                    </a:lnTo>
                    <a:lnTo>
                      <a:pt x="42" y="21"/>
                    </a:lnTo>
                    <a:lnTo>
                      <a:pt x="38" y="20"/>
                    </a:lnTo>
                    <a:lnTo>
                      <a:pt x="36" y="21"/>
                    </a:lnTo>
                    <a:lnTo>
                      <a:pt x="32" y="23"/>
                    </a:lnTo>
                    <a:lnTo>
                      <a:pt x="27" y="25"/>
                    </a:lnTo>
                    <a:lnTo>
                      <a:pt x="18" y="35"/>
                    </a:lnTo>
                    <a:lnTo>
                      <a:pt x="9" y="44"/>
                    </a:lnTo>
                    <a:lnTo>
                      <a:pt x="4" y="3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88" name="Freeform 121"/>
              <p:cNvSpPr>
                <a:spLocks noEditPoints="1"/>
              </p:cNvSpPr>
              <p:nvPr/>
            </p:nvSpPr>
            <p:spPr bwMode="auto">
              <a:xfrm>
                <a:off x="2526" y="2270"/>
                <a:ext cx="58" cy="55"/>
              </a:xfrm>
              <a:custGeom>
                <a:avLst/>
                <a:gdLst>
                  <a:gd name="T0" fmla="*/ 42 w 58"/>
                  <a:gd name="T1" fmla="*/ 6 h 55"/>
                  <a:gd name="T2" fmla="*/ 46 w 58"/>
                  <a:gd name="T3" fmla="*/ 2 h 55"/>
                  <a:gd name="T4" fmla="*/ 49 w 58"/>
                  <a:gd name="T5" fmla="*/ 0 h 55"/>
                  <a:gd name="T6" fmla="*/ 54 w 58"/>
                  <a:gd name="T7" fmla="*/ 5 h 55"/>
                  <a:gd name="T8" fmla="*/ 58 w 58"/>
                  <a:gd name="T9" fmla="*/ 8 h 55"/>
                  <a:gd name="T10" fmla="*/ 51 w 58"/>
                  <a:gd name="T11" fmla="*/ 15 h 55"/>
                  <a:gd name="T12" fmla="*/ 47 w 58"/>
                  <a:gd name="T13" fmla="*/ 10 h 55"/>
                  <a:gd name="T14" fmla="*/ 42 w 58"/>
                  <a:gd name="T15" fmla="*/ 6 h 55"/>
                  <a:gd name="T16" fmla="*/ 0 w 58"/>
                  <a:gd name="T17" fmla="*/ 46 h 55"/>
                  <a:gd name="T18" fmla="*/ 18 w 58"/>
                  <a:gd name="T19" fmla="*/ 30 h 55"/>
                  <a:gd name="T20" fmla="*/ 35 w 58"/>
                  <a:gd name="T21" fmla="*/ 13 h 55"/>
                  <a:gd name="T22" fmla="*/ 40 w 58"/>
                  <a:gd name="T23" fmla="*/ 17 h 55"/>
                  <a:gd name="T24" fmla="*/ 44 w 58"/>
                  <a:gd name="T25" fmla="*/ 22 h 55"/>
                  <a:gd name="T26" fmla="*/ 27 w 58"/>
                  <a:gd name="T27" fmla="*/ 38 h 55"/>
                  <a:gd name="T28" fmla="*/ 9 w 58"/>
                  <a:gd name="T29" fmla="*/ 55 h 55"/>
                  <a:gd name="T30" fmla="*/ 4 w 58"/>
                  <a:gd name="T31" fmla="*/ 50 h 55"/>
                  <a:gd name="T32" fmla="*/ 0 w 58"/>
                  <a:gd name="T33" fmla="*/ 46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8"/>
                  <a:gd name="T52" fmla="*/ 0 h 55"/>
                  <a:gd name="T53" fmla="*/ 58 w 58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8" h="55">
                    <a:moveTo>
                      <a:pt x="42" y="6"/>
                    </a:moveTo>
                    <a:lnTo>
                      <a:pt x="46" y="2"/>
                    </a:lnTo>
                    <a:lnTo>
                      <a:pt x="49" y="0"/>
                    </a:lnTo>
                    <a:lnTo>
                      <a:pt x="54" y="5"/>
                    </a:lnTo>
                    <a:lnTo>
                      <a:pt x="58" y="8"/>
                    </a:lnTo>
                    <a:lnTo>
                      <a:pt x="51" y="15"/>
                    </a:lnTo>
                    <a:lnTo>
                      <a:pt x="47" y="10"/>
                    </a:lnTo>
                    <a:lnTo>
                      <a:pt x="42" y="6"/>
                    </a:lnTo>
                    <a:close/>
                    <a:moveTo>
                      <a:pt x="0" y="46"/>
                    </a:moveTo>
                    <a:lnTo>
                      <a:pt x="18" y="30"/>
                    </a:lnTo>
                    <a:lnTo>
                      <a:pt x="35" y="13"/>
                    </a:lnTo>
                    <a:lnTo>
                      <a:pt x="40" y="17"/>
                    </a:lnTo>
                    <a:lnTo>
                      <a:pt x="44" y="22"/>
                    </a:lnTo>
                    <a:lnTo>
                      <a:pt x="27" y="38"/>
                    </a:lnTo>
                    <a:lnTo>
                      <a:pt x="9" y="55"/>
                    </a:lnTo>
                    <a:lnTo>
                      <a:pt x="4" y="50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89" name="Freeform 122"/>
              <p:cNvSpPr>
                <a:spLocks/>
              </p:cNvSpPr>
              <p:nvPr/>
            </p:nvSpPr>
            <p:spPr bwMode="auto">
              <a:xfrm>
                <a:off x="2550" y="2304"/>
                <a:ext cx="73" cy="76"/>
              </a:xfrm>
              <a:custGeom>
                <a:avLst/>
                <a:gdLst>
                  <a:gd name="T0" fmla="*/ 0 w 73"/>
                  <a:gd name="T1" fmla="*/ 35 h 76"/>
                  <a:gd name="T2" fmla="*/ 17 w 73"/>
                  <a:gd name="T3" fmla="*/ 17 h 76"/>
                  <a:gd name="T4" fmla="*/ 35 w 73"/>
                  <a:gd name="T5" fmla="*/ 0 h 76"/>
                  <a:gd name="T6" fmla="*/ 40 w 73"/>
                  <a:gd name="T7" fmla="*/ 5 h 76"/>
                  <a:gd name="T8" fmla="*/ 43 w 73"/>
                  <a:gd name="T9" fmla="*/ 8 h 76"/>
                  <a:gd name="T10" fmla="*/ 41 w 73"/>
                  <a:gd name="T11" fmla="*/ 12 h 76"/>
                  <a:gd name="T12" fmla="*/ 39 w 73"/>
                  <a:gd name="T13" fmla="*/ 14 h 76"/>
                  <a:gd name="T14" fmla="*/ 44 w 73"/>
                  <a:gd name="T15" fmla="*/ 15 h 76"/>
                  <a:gd name="T16" fmla="*/ 50 w 73"/>
                  <a:gd name="T17" fmla="*/ 16 h 76"/>
                  <a:gd name="T18" fmla="*/ 56 w 73"/>
                  <a:gd name="T19" fmla="*/ 20 h 76"/>
                  <a:gd name="T20" fmla="*/ 62 w 73"/>
                  <a:gd name="T21" fmla="*/ 24 h 76"/>
                  <a:gd name="T22" fmla="*/ 66 w 73"/>
                  <a:gd name="T23" fmla="*/ 29 h 76"/>
                  <a:gd name="T24" fmla="*/ 70 w 73"/>
                  <a:gd name="T25" fmla="*/ 33 h 76"/>
                  <a:gd name="T26" fmla="*/ 72 w 73"/>
                  <a:gd name="T27" fmla="*/ 38 h 76"/>
                  <a:gd name="T28" fmla="*/ 73 w 73"/>
                  <a:gd name="T29" fmla="*/ 43 h 76"/>
                  <a:gd name="T30" fmla="*/ 73 w 73"/>
                  <a:gd name="T31" fmla="*/ 46 h 76"/>
                  <a:gd name="T32" fmla="*/ 72 w 73"/>
                  <a:gd name="T33" fmla="*/ 49 h 76"/>
                  <a:gd name="T34" fmla="*/ 71 w 73"/>
                  <a:gd name="T35" fmla="*/ 52 h 76"/>
                  <a:gd name="T36" fmla="*/ 67 w 73"/>
                  <a:gd name="T37" fmla="*/ 55 h 76"/>
                  <a:gd name="T38" fmla="*/ 56 w 73"/>
                  <a:gd name="T39" fmla="*/ 65 h 76"/>
                  <a:gd name="T40" fmla="*/ 44 w 73"/>
                  <a:gd name="T41" fmla="*/ 76 h 76"/>
                  <a:gd name="T42" fmla="*/ 40 w 73"/>
                  <a:gd name="T43" fmla="*/ 72 h 76"/>
                  <a:gd name="T44" fmla="*/ 35 w 73"/>
                  <a:gd name="T45" fmla="*/ 68 h 76"/>
                  <a:gd name="T46" fmla="*/ 47 w 73"/>
                  <a:gd name="T47" fmla="*/ 57 h 76"/>
                  <a:gd name="T48" fmla="*/ 57 w 73"/>
                  <a:gd name="T49" fmla="*/ 47 h 76"/>
                  <a:gd name="T50" fmla="*/ 59 w 73"/>
                  <a:gd name="T51" fmla="*/ 44 h 76"/>
                  <a:gd name="T52" fmla="*/ 62 w 73"/>
                  <a:gd name="T53" fmla="*/ 40 h 76"/>
                  <a:gd name="T54" fmla="*/ 62 w 73"/>
                  <a:gd name="T55" fmla="*/ 38 h 76"/>
                  <a:gd name="T56" fmla="*/ 60 w 73"/>
                  <a:gd name="T57" fmla="*/ 35 h 76"/>
                  <a:gd name="T58" fmla="*/ 58 w 73"/>
                  <a:gd name="T59" fmla="*/ 31 h 76"/>
                  <a:gd name="T60" fmla="*/ 55 w 73"/>
                  <a:gd name="T61" fmla="*/ 28 h 76"/>
                  <a:gd name="T62" fmla="*/ 49 w 73"/>
                  <a:gd name="T63" fmla="*/ 22 h 76"/>
                  <a:gd name="T64" fmla="*/ 42 w 73"/>
                  <a:gd name="T65" fmla="*/ 20 h 76"/>
                  <a:gd name="T66" fmla="*/ 39 w 73"/>
                  <a:gd name="T67" fmla="*/ 20 h 76"/>
                  <a:gd name="T68" fmla="*/ 35 w 73"/>
                  <a:gd name="T69" fmla="*/ 21 h 76"/>
                  <a:gd name="T70" fmla="*/ 28 w 73"/>
                  <a:gd name="T71" fmla="*/ 24 h 76"/>
                  <a:gd name="T72" fmla="*/ 18 w 73"/>
                  <a:gd name="T73" fmla="*/ 35 h 76"/>
                  <a:gd name="T74" fmla="*/ 9 w 73"/>
                  <a:gd name="T75" fmla="*/ 44 h 76"/>
                  <a:gd name="T76" fmla="*/ 4 w 73"/>
                  <a:gd name="T77" fmla="*/ 39 h 76"/>
                  <a:gd name="T78" fmla="*/ 0 w 73"/>
                  <a:gd name="T79" fmla="*/ 35 h 7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73"/>
                  <a:gd name="T121" fmla="*/ 0 h 76"/>
                  <a:gd name="T122" fmla="*/ 73 w 73"/>
                  <a:gd name="T123" fmla="*/ 76 h 7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73" h="76">
                    <a:moveTo>
                      <a:pt x="0" y="35"/>
                    </a:moveTo>
                    <a:lnTo>
                      <a:pt x="17" y="17"/>
                    </a:lnTo>
                    <a:lnTo>
                      <a:pt x="35" y="0"/>
                    </a:lnTo>
                    <a:lnTo>
                      <a:pt x="40" y="5"/>
                    </a:lnTo>
                    <a:lnTo>
                      <a:pt x="43" y="8"/>
                    </a:lnTo>
                    <a:lnTo>
                      <a:pt x="41" y="12"/>
                    </a:lnTo>
                    <a:lnTo>
                      <a:pt x="39" y="14"/>
                    </a:lnTo>
                    <a:lnTo>
                      <a:pt x="44" y="15"/>
                    </a:lnTo>
                    <a:lnTo>
                      <a:pt x="50" y="16"/>
                    </a:lnTo>
                    <a:lnTo>
                      <a:pt x="56" y="20"/>
                    </a:lnTo>
                    <a:lnTo>
                      <a:pt x="62" y="24"/>
                    </a:lnTo>
                    <a:lnTo>
                      <a:pt x="66" y="29"/>
                    </a:lnTo>
                    <a:lnTo>
                      <a:pt x="70" y="33"/>
                    </a:lnTo>
                    <a:lnTo>
                      <a:pt x="72" y="38"/>
                    </a:lnTo>
                    <a:lnTo>
                      <a:pt x="73" y="43"/>
                    </a:lnTo>
                    <a:lnTo>
                      <a:pt x="73" y="46"/>
                    </a:lnTo>
                    <a:lnTo>
                      <a:pt x="72" y="49"/>
                    </a:lnTo>
                    <a:lnTo>
                      <a:pt x="71" y="52"/>
                    </a:lnTo>
                    <a:lnTo>
                      <a:pt x="67" y="55"/>
                    </a:lnTo>
                    <a:lnTo>
                      <a:pt x="56" y="65"/>
                    </a:lnTo>
                    <a:lnTo>
                      <a:pt x="44" y="76"/>
                    </a:lnTo>
                    <a:lnTo>
                      <a:pt x="40" y="72"/>
                    </a:lnTo>
                    <a:lnTo>
                      <a:pt x="35" y="68"/>
                    </a:lnTo>
                    <a:lnTo>
                      <a:pt x="47" y="57"/>
                    </a:lnTo>
                    <a:lnTo>
                      <a:pt x="57" y="47"/>
                    </a:lnTo>
                    <a:lnTo>
                      <a:pt x="59" y="44"/>
                    </a:lnTo>
                    <a:lnTo>
                      <a:pt x="62" y="40"/>
                    </a:lnTo>
                    <a:lnTo>
                      <a:pt x="62" y="38"/>
                    </a:lnTo>
                    <a:lnTo>
                      <a:pt x="60" y="35"/>
                    </a:lnTo>
                    <a:lnTo>
                      <a:pt x="58" y="31"/>
                    </a:lnTo>
                    <a:lnTo>
                      <a:pt x="55" y="28"/>
                    </a:lnTo>
                    <a:lnTo>
                      <a:pt x="49" y="22"/>
                    </a:lnTo>
                    <a:lnTo>
                      <a:pt x="42" y="20"/>
                    </a:lnTo>
                    <a:lnTo>
                      <a:pt x="39" y="20"/>
                    </a:lnTo>
                    <a:lnTo>
                      <a:pt x="35" y="21"/>
                    </a:lnTo>
                    <a:lnTo>
                      <a:pt x="28" y="24"/>
                    </a:lnTo>
                    <a:lnTo>
                      <a:pt x="18" y="35"/>
                    </a:lnTo>
                    <a:lnTo>
                      <a:pt x="9" y="44"/>
                    </a:lnTo>
                    <a:lnTo>
                      <a:pt x="4" y="3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90" name="Freeform 123"/>
              <p:cNvSpPr>
                <a:spLocks noEditPoints="1"/>
              </p:cNvSpPr>
              <p:nvPr/>
            </p:nvSpPr>
            <p:spPr bwMode="auto">
              <a:xfrm>
                <a:off x="2601" y="2366"/>
                <a:ext cx="93" cy="70"/>
              </a:xfrm>
              <a:custGeom>
                <a:avLst/>
                <a:gdLst>
                  <a:gd name="T0" fmla="*/ 8 w 93"/>
                  <a:gd name="T1" fmla="*/ 32 h 70"/>
                  <a:gd name="T2" fmla="*/ 12 w 93"/>
                  <a:gd name="T3" fmla="*/ 40 h 70"/>
                  <a:gd name="T4" fmla="*/ 15 w 93"/>
                  <a:gd name="T5" fmla="*/ 48 h 70"/>
                  <a:gd name="T6" fmla="*/ 28 w 93"/>
                  <a:gd name="T7" fmla="*/ 58 h 70"/>
                  <a:gd name="T8" fmla="*/ 38 w 93"/>
                  <a:gd name="T9" fmla="*/ 61 h 70"/>
                  <a:gd name="T10" fmla="*/ 46 w 93"/>
                  <a:gd name="T11" fmla="*/ 58 h 70"/>
                  <a:gd name="T12" fmla="*/ 46 w 93"/>
                  <a:gd name="T13" fmla="*/ 53 h 70"/>
                  <a:gd name="T14" fmla="*/ 30 w 93"/>
                  <a:gd name="T15" fmla="*/ 45 h 70"/>
                  <a:gd name="T16" fmla="*/ 21 w 93"/>
                  <a:gd name="T17" fmla="*/ 34 h 70"/>
                  <a:gd name="T18" fmla="*/ 17 w 93"/>
                  <a:gd name="T19" fmla="*/ 24 h 70"/>
                  <a:gd name="T20" fmla="*/ 19 w 93"/>
                  <a:gd name="T21" fmla="*/ 15 h 70"/>
                  <a:gd name="T22" fmla="*/ 29 w 93"/>
                  <a:gd name="T23" fmla="*/ 2 h 70"/>
                  <a:gd name="T24" fmla="*/ 43 w 93"/>
                  <a:gd name="T25" fmla="*/ 0 h 70"/>
                  <a:gd name="T26" fmla="*/ 59 w 93"/>
                  <a:gd name="T27" fmla="*/ 5 h 70"/>
                  <a:gd name="T28" fmla="*/ 75 w 93"/>
                  <a:gd name="T29" fmla="*/ 19 h 70"/>
                  <a:gd name="T30" fmla="*/ 79 w 93"/>
                  <a:gd name="T31" fmla="*/ 29 h 70"/>
                  <a:gd name="T32" fmla="*/ 84 w 93"/>
                  <a:gd name="T33" fmla="*/ 24 h 70"/>
                  <a:gd name="T34" fmla="*/ 93 w 93"/>
                  <a:gd name="T35" fmla="*/ 32 h 70"/>
                  <a:gd name="T36" fmla="*/ 62 w 93"/>
                  <a:gd name="T37" fmla="*/ 61 h 70"/>
                  <a:gd name="T38" fmla="*/ 54 w 93"/>
                  <a:gd name="T39" fmla="*/ 67 h 70"/>
                  <a:gd name="T40" fmla="*/ 40 w 93"/>
                  <a:gd name="T41" fmla="*/ 70 h 70"/>
                  <a:gd name="T42" fmla="*/ 25 w 93"/>
                  <a:gd name="T43" fmla="*/ 64 h 70"/>
                  <a:gd name="T44" fmla="*/ 11 w 93"/>
                  <a:gd name="T45" fmla="*/ 54 h 70"/>
                  <a:gd name="T46" fmla="*/ 1 w 93"/>
                  <a:gd name="T47" fmla="*/ 41 h 70"/>
                  <a:gd name="T48" fmla="*/ 0 w 93"/>
                  <a:gd name="T49" fmla="*/ 33 h 70"/>
                  <a:gd name="T50" fmla="*/ 33 w 93"/>
                  <a:gd name="T51" fmla="*/ 15 h 70"/>
                  <a:gd name="T52" fmla="*/ 29 w 93"/>
                  <a:gd name="T53" fmla="*/ 22 h 70"/>
                  <a:gd name="T54" fmla="*/ 31 w 93"/>
                  <a:gd name="T55" fmla="*/ 34 h 70"/>
                  <a:gd name="T56" fmla="*/ 40 w 93"/>
                  <a:gd name="T57" fmla="*/ 43 h 70"/>
                  <a:gd name="T58" fmla="*/ 52 w 93"/>
                  <a:gd name="T59" fmla="*/ 47 h 70"/>
                  <a:gd name="T60" fmla="*/ 65 w 93"/>
                  <a:gd name="T61" fmla="*/ 41 h 70"/>
                  <a:gd name="T62" fmla="*/ 71 w 93"/>
                  <a:gd name="T63" fmla="*/ 31 h 70"/>
                  <a:gd name="T64" fmla="*/ 68 w 93"/>
                  <a:gd name="T65" fmla="*/ 22 h 70"/>
                  <a:gd name="T66" fmla="*/ 55 w 93"/>
                  <a:gd name="T67" fmla="*/ 10 h 70"/>
                  <a:gd name="T68" fmla="*/ 40 w 93"/>
                  <a:gd name="T69" fmla="*/ 10 h 70"/>
                  <a:gd name="T70" fmla="*/ 33 w 93"/>
                  <a:gd name="T71" fmla="*/ 15 h 7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3"/>
                  <a:gd name="T109" fmla="*/ 0 h 70"/>
                  <a:gd name="T110" fmla="*/ 93 w 93"/>
                  <a:gd name="T111" fmla="*/ 70 h 7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3" h="70">
                    <a:moveTo>
                      <a:pt x="4" y="27"/>
                    </a:moveTo>
                    <a:lnTo>
                      <a:pt x="8" y="32"/>
                    </a:lnTo>
                    <a:lnTo>
                      <a:pt x="13" y="37"/>
                    </a:lnTo>
                    <a:lnTo>
                      <a:pt x="12" y="40"/>
                    </a:lnTo>
                    <a:lnTo>
                      <a:pt x="13" y="43"/>
                    </a:lnTo>
                    <a:lnTo>
                      <a:pt x="15" y="48"/>
                    </a:lnTo>
                    <a:lnTo>
                      <a:pt x="21" y="53"/>
                    </a:lnTo>
                    <a:lnTo>
                      <a:pt x="28" y="58"/>
                    </a:lnTo>
                    <a:lnTo>
                      <a:pt x="33" y="61"/>
                    </a:lnTo>
                    <a:lnTo>
                      <a:pt x="38" y="61"/>
                    </a:lnTo>
                    <a:lnTo>
                      <a:pt x="43" y="59"/>
                    </a:lnTo>
                    <a:lnTo>
                      <a:pt x="46" y="58"/>
                    </a:lnTo>
                    <a:lnTo>
                      <a:pt x="52" y="53"/>
                    </a:lnTo>
                    <a:lnTo>
                      <a:pt x="46" y="53"/>
                    </a:lnTo>
                    <a:lnTo>
                      <a:pt x="40" y="50"/>
                    </a:lnTo>
                    <a:lnTo>
                      <a:pt x="30" y="45"/>
                    </a:lnTo>
                    <a:lnTo>
                      <a:pt x="24" y="40"/>
                    </a:lnTo>
                    <a:lnTo>
                      <a:pt x="21" y="34"/>
                    </a:lnTo>
                    <a:lnTo>
                      <a:pt x="19" y="30"/>
                    </a:lnTo>
                    <a:lnTo>
                      <a:pt x="17" y="24"/>
                    </a:lnTo>
                    <a:lnTo>
                      <a:pt x="17" y="19"/>
                    </a:lnTo>
                    <a:lnTo>
                      <a:pt x="19" y="15"/>
                    </a:lnTo>
                    <a:lnTo>
                      <a:pt x="23" y="7"/>
                    </a:lnTo>
                    <a:lnTo>
                      <a:pt x="29" y="2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51" y="1"/>
                    </a:lnTo>
                    <a:lnTo>
                      <a:pt x="59" y="5"/>
                    </a:lnTo>
                    <a:lnTo>
                      <a:pt x="67" y="10"/>
                    </a:lnTo>
                    <a:lnTo>
                      <a:pt x="75" y="19"/>
                    </a:lnTo>
                    <a:lnTo>
                      <a:pt x="78" y="24"/>
                    </a:lnTo>
                    <a:lnTo>
                      <a:pt x="79" y="29"/>
                    </a:lnTo>
                    <a:lnTo>
                      <a:pt x="81" y="26"/>
                    </a:lnTo>
                    <a:lnTo>
                      <a:pt x="84" y="24"/>
                    </a:lnTo>
                    <a:lnTo>
                      <a:pt x="88" y="29"/>
                    </a:lnTo>
                    <a:lnTo>
                      <a:pt x="93" y="32"/>
                    </a:lnTo>
                    <a:lnTo>
                      <a:pt x="78" y="47"/>
                    </a:lnTo>
                    <a:lnTo>
                      <a:pt x="62" y="61"/>
                    </a:lnTo>
                    <a:lnTo>
                      <a:pt x="57" y="64"/>
                    </a:lnTo>
                    <a:lnTo>
                      <a:pt x="54" y="67"/>
                    </a:lnTo>
                    <a:lnTo>
                      <a:pt x="47" y="70"/>
                    </a:lnTo>
                    <a:lnTo>
                      <a:pt x="40" y="70"/>
                    </a:lnTo>
                    <a:lnTo>
                      <a:pt x="33" y="67"/>
                    </a:lnTo>
                    <a:lnTo>
                      <a:pt x="25" y="64"/>
                    </a:lnTo>
                    <a:lnTo>
                      <a:pt x="16" y="58"/>
                    </a:lnTo>
                    <a:lnTo>
                      <a:pt x="11" y="54"/>
                    </a:lnTo>
                    <a:lnTo>
                      <a:pt x="7" y="50"/>
                    </a:lnTo>
                    <a:lnTo>
                      <a:pt x="1" y="41"/>
                    </a:lnTo>
                    <a:lnTo>
                      <a:pt x="0" y="37"/>
                    </a:lnTo>
                    <a:lnTo>
                      <a:pt x="0" y="33"/>
                    </a:lnTo>
                    <a:lnTo>
                      <a:pt x="4" y="27"/>
                    </a:lnTo>
                    <a:close/>
                    <a:moveTo>
                      <a:pt x="33" y="15"/>
                    </a:moveTo>
                    <a:lnTo>
                      <a:pt x="31" y="18"/>
                    </a:lnTo>
                    <a:lnTo>
                      <a:pt x="29" y="22"/>
                    </a:lnTo>
                    <a:lnTo>
                      <a:pt x="28" y="27"/>
                    </a:lnTo>
                    <a:lnTo>
                      <a:pt x="31" y="34"/>
                    </a:lnTo>
                    <a:lnTo>
                      <a:pt x="37" y="40"/>
                    </a:lnTo>
                    <a:lnTo>
                      <a:pt x="40" y="43"/>
                    </a:lnTo>
                    <a:lnTo>
                      <a:pt x="44" y="45"/>
                    </a:lnTo>
                    <a:lnTo>
                      <a:pt x="52" y="47"/>
                    </a:lnTo>
                    <a:lnTo>
                      <a:pt x="59" y="46"/>
                    </a:lnTo>
                    <a:lnTo>
                      <a:pt x="65" y="41"/>
                    </a:lnTo>
                    <a:lnTo>
                      <a:pt x="70" y="34"/>
                    </a:lnTo>
                    <a:lnTo>
                      <a:pt x="71" y="31"/>
                    </a:lnTo>
                    <a:lnTo>
                      <a:pt x="71" y="27"/>
                    </a:lnTo>
                    <a:lnTo>
                      <a:pt x="68" y="22"/>
                    </a:lnTo>
                    <a:lnTo>
                      <a:pt x="62" y="15"/>
                    </a:lnTo>
                    <a:lnTo>
                      <a:pt x="55" y="10"/>
                    </a:lnTo>
                    <a:lnTo>
                      <a:pt x="48" y="9"/>
                    </a:lnTo>
                    <a:lnTo>
                      <a:pt x="40" y="10"/>
                    </a:lnTo>
                    <a:lnTo>
                      <a:pt x="37" y="13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91" name="Freeform 124"/>
              <p:cNvSpPr>
                <a:spLocks noEditPoints="1"/>
              </p:cNvSpPr>
              <p:nvPr/>
            </p:nvSpPr>
            <p:spPr bwMode="auto">
              <a:xfrm>
                <a:off x="2714" y="2436"/>
                <a:ext cx="86" cy="55"/>
              </a:xfrm>
              <a:custGeom>
                <a:avLst/>
                <a:gdLst>
                  <a:gd name="T0" fmla="*/ 49 w 86"/>
                  <a:gd name="T1" fmla="*/ 44 h 55"/>
                  <a:gd name="T2" fmla="*/ 55 w 86"/>
                  <a:gd name="T3" fmla="*/ 48 h 55"/>
                  <a:gd name="T4" fmla="*/ 61 w 86"/>
                  <a:gd name="T5" fmla="*/ 51 h 55"/>
                  <a:gd name="T6" fmla="*/ 52 w 86"/>
                  <a:gd name="T7" fmla="*/ 53 h 55"/>
                  <a:gd name="T8" fmla="*/ 41 w 86"/>
                  <a:gd name="T9" fmla="*/ 55 h 55"/>
                  <a:gd name="T10" fmla="*/ 31 w 86"/>
                  <a:gd name="T11" fmla="*/ 52 h 55"/>
                  <a:gd name="T12" fmla="*/ 20 w 86"/>
                  <a:gd name="T13" fmla="*/ 47 h 55"/>
                  <a:gd name="T14" fmla="*/ 13 w 86"/>
                  <a:gd name="T15" fmla="*/ 43 h 55"/>
                  <a:gd name="T16" fmla="*/ 8 w 86"/>
                  <a:gd name="T17" fmla="*/ 39 h 55"/>
                  <a:gd name="T18" fmla="*/ 4 w 86"/>
                  <a:gd name="T19" fmla="*/ 34 h 55"/>
                  <a:gd name="T20" fmla="*/ 1 w 86"/>
                  <a:gd name="T21" fmla="*/ 29 h 55"/>
                  <a:gd name="T22" fmla="*/ 0 w 86"/>
                  <a:gd name="T23" fmla="*/ 25 h 55"/>
                  <a:gd name="T24" fmla="*/ 1 w 86"/>
                  <a:gd name="T25" fmla="*/ 20 h 55"/>
                  <a:gd name="T26" fmla="*/ 4 w 86"/>
                  <a:gd name="T27" fmla="*/ 16 h 55"/>
                  <a:gd name="T28" fmla="*/ 7 w 86"/>
                  <a:gd name="T29" fmla="*/ 11 h 55"/>
                  <a:gd name="T30" fmla="*/ 12 w 86"/>
                  <a:gd name="T31" fmla="*/ 8 h 55"/>
                  <a:gd name="T32" fmla="*/ 17 w 86"/>
                  <a:gd name="T33" fmla="*/ 5 h 55"/>
                  <a:gd name="T34" fmla="*/ 29 w 86"/>
                  <a:gd name="T35" fmla="*/ 3 h 55"/>
                  <a:gd name="T36" fmla="*/ 36 w 86"/>
                  <a:gd name="T37" fmla="*/ 4 h 55"/>
                  <a:gd name="T38" fmla="*/ 43 w 86"/>
                  <a:gd name="T39" fmla="*/ 5 h 55"/>
                  <a:gd name="T40" fmla="*/ 56 w 86"/>
                  <a:gd name="T41" fmla="*/ 11 h 55"/>
                  <a:gd name="T42" fmla="*/ 62 w 86"/>
                  <a:gd name="T43" fmla="*/ 16 h 55"/>
                  <a:gd name="T44" fmla="*/ 68 w 86"/>
                  <a:gd name="T45" fmla="*/ 19 h 55"/>
                  <a:gd name="T46" fmla="*/ 71 w 86"/>
                  <a:gd name="T47" fmla="*/ 23 h 55"/>
                  <a:gd name="T48" fmla="*/ 73 w 86"/>
                  <a:gd name="T49" fmla="*/ 27 h 55"/>
                  <a:gd name="T50" fmla="*/ 75 w 86"/>
                  <a:gd name="T51" fmla="*/ 32 h 55"/>
                  <a:gd name="T52" fmla="*/ 75 w 86"/>
                  <a:gd name="T53" fmla="*/ 36 h 55"/>
                  <a:gd name="T54" fmla="*/ 72 w 86"/>
                  <a:gd name="T55" fmla="*/ 40 h 55"/>
                  <a:gd name="T56" fmla="*/ 69 w 86"/>
                  <a:gd name="T57" fmla="*/ 44 h 55"/>
                  <a:gd name="T58" fmla="*/ 68 w 86"/>
                  <a:gd name="T59" fmla="*/ 45 h 55"/>
                  <a:gd name="T60" fmla="*/ 67 w 86"/>
                  <a:gd name="T61" fmla="*/ 45 h 55"/>
                  <a:gd name="T62" fmla="*/ 41 w 86"/>
                  <a:gd name="T63" fmla="*/ 34 h 55"/>
                  <a:gd name="T64" fmla="*/ 17 w 86"/>
                  <a:gd name="T65" fmla="*/ 19 h 55"/>
                  <a:gd name="T66" fmla="*/ 14 w 86"/>
                  <a:gd name="T67" fmla="*/ 26 h 55"/>
                  <a:gd name="T68" fmla="*/ 14 w 86"/>
                  <a:gd name="T69" fmla="*/ 32 h 55"/>
                  <a:gd name="T70" fmla="*/ 15 w 86"/>
                  <a:gd name="T71" fmla="*/ 34 h 55"/>
                  <a:gd name="T72" fmla="*/ 17 w 86"/>
                  <a:gd name="T73" fmla="*/ 37 h 55"/>
                  <a:gd name="T74" fmla="*/ 24 w 86"/>
                  <a:gd name="T75" fmla="*/ 42 h 55"/>
                  <a:gd name="T76" fmla="*/ 31 w 86"/>
                  <a:gd name="T77" fmla="*/ 44 h 55"/>
                  <a:gd name="T78" fmla="*/ 37 w 86"/>
                  <a:gd name="T79" fmla="*/ 47 h 55"/>
                  <a:gd name="T80" fmla="*/ 44 w 86"/>
                  <a:gd name="T81" fmla="*/ 47 h 55"/>
                  <a:gd name="T82" fmla="*/ 49 w 86"/>
                  <a:gd name="T83" fmla="*/ 44 h 55"/>
                  <a:gd name="T84" fmla="*/ 23 w 86"/>
                  <a:gd name="T85" fmla="*/ 15 h 55"/>
                  <a:gd name="T86" fmla="*/ 41 w 86"/>
                  <a:gd name="T87" fmla="*/ 26 h 55"/>
                  <a:gd name="T88" fmla="*/ 60 w 86"/>
                  <a:gd name="T89" fmla="*/ 35 h 55"/>
                  <a:gd name="T90" fmla="*/ 62 w 86"/>
                  <a:gd name="T91" fmla="*/ 32 h 55"/>
                  <a:gd name="T92" fmla="*/ 62 w 86"/>
                  <a:gd name="T93" fmla="*/ 27 h 55"/>
                  <a:gd name="T94" fmla="*/ 59 w 86"/>
                  <a:gd name="T95" fmla="*/ 21 h 55"/>
                  <a:gd name="T96" fmla="*/ 52 w 86"/>
                  <a:gd name="T97" fmla="*/ 16 h 55"/>
                  <a:gd name="T98" fmla="*/ 44 w 86"/>
                  <a:gd name="T99" fmla="*/ 12 h 55"/>
                  <a:gd name="T100" fmla="*/ 36 w 86"/>
                  <a:gd name="T101" fmla="*/ 11 h 55"/>
                  <a:gd name="T102" fmla="*/ 29 w 86"/>
                  <a:gd name="T103" fmla="*/ 12 h 55"/>
                  <a:gd name="T104" fmla="*/ 23 w 86"/>
                  <a:gd name="T105" fmla="*/ 15 h 55"/>
                  <a:gd name="T106" fmla="*/ 53 w 86"/>
                  <a:gd name="T107" fmla="*/ 4 h 55"/>
                  <a:gd name="T108" fmla="*/ 62 w 86"/>
                  <a:gd name="T109" fmla="*/ 2 h 55"/>
                  <a:gd name="T110" fmla="*/ 71 w 86"/>
                  <a:gd name="T111" fmla="*/ 0 h 55"/>
                  <a:gd name="T112" fmla="*/ 78 w 86"/>
                  <a:gd name="T113" fmla="*/ 4 h 55"/>
                  <a:gd name="T114" fmla="*/ 86 w 86"/>
                  <a:gd name="T115" fmla="*/ 8 h 55"/>
                  <a:gd name="T116" fmla="*/ 75 w 86"/>
                  <a:gd name="T117" fmla="*/ 9 h 55"/>
                  <a:gd name="T118" fmla="*/ 62 w 86"/>
                  <a:gd name="T119" fmla="*/ 10 h 55"/>
                  <a:gd name="T120" fmla="*/ 57 w 86"/>
                  <a:gd name="T121" fmla="*/ 8 h 55"/>
                  <a:gd name="T122" fmla="*/ 53 w 86"/>
                  <a:gd name="T123" fmla="*/ 4 h 5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6"/>
                  <a:gd name="T187" fmla="*/ 0 h 55"/>
                  <a:gd name="T188" fmla="*/ 86 w 86"/>
                  <a:gd name="T189" fmla="*/ 55 h 5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6" h="55">
                    <a:moveTo>
                      <a:pt x="49" y="44"/>
                    </a:moveTo>
                    <a:lnTo>
                      <a:pt x="55" y="48"/>
                    </a:lnTo>
                    <a:lnTo>
                      <a:pt x="61" y="51"/>
                    </a:lnTo>
                    <a:lnTo>
                      <a:pt x="52" y="53"/>
                    </a:lnTo>
                    <a:lnTo>
                      <a:pt x="41" y="55"/>
                    </a:lnTo>
                    <a:lnTo>
                      <a:pt x="31" y="52"/>
                    </a:lnTo>
                    <a:lnTo>
                      <a:pt x="20" y="47"/>
                    </a:lnTo>
                    <a:lnTo>
                      <a:pt x="13" y="43"/>
                    </a:lnTo>
                    <a:lnTo>
                      <a:pt x="8" y="39"/>
                    </a:lnTo>
                    <a:lnTo>
                      <a:pt x="4" y="34"/>
                    </a:lnTo>
                    <a:lnTo>
                      <a:pt x="1" y="29"/>
                    </a:lnTo>
                    <a:lnTo>
                      <a:pt x="0" y="25"/>
                    </a:lnTo>
                    <a:lnTo>
                      <a:pt x="1" y="20"/>
                    </a:lnTo>
                    <a:lnTo>
                      <a:pt x="4" y="16"/>
                    </a:lnTo>
                    <a:lnTo>
                      <a:pt x="7" y="11"/>
                    </a:lnTo>
                    <a:lnTo>
                      <a:pt x="12" y="8"/>
                    </a:lnTo>
                    <a:lnTo>
                      <a:pt x="17" y="5"/>
                    </a:lnTo>
                    <a:lnTo>
                      <a:pt x="29" y="3"/>
                    </a:lnTo>
                    <a:lnTo>
                      <a:pt x="36" y="4"/>
                    </a:lnTo>
                    <a:lnTo>
                      <a:pt x="43" y="5"/>
                    </a:lnTo>
                    <a:lnTo>
                      <a:pt x="56" y="11"/>
                    </a:lnTo>
                    <a:lnTo>
                      <a:pt x="62" y="16"/>
                    </a:lnTo>
                    <a:lnTo>
                      <a:pt x="68" y="19"/>
                    </a:lnTo>
                    <a:lnTo>
                      <a:pt x="71" y="23"/>
                    </a:lnTo>
                    <a:lnTo>
                      <a:pt x="73" y="27"/>
                    </a:lnTo>
                    <a:lnTo>
                      <a:pt x="75" y="32"/>
                    </a:lnTo>
                    <a:lnTo>
                      <a:pt x="75" y="36"/>
                    </a:lnTo>
                    <a:lnTo>
                      <a:pt x="72" y="40"/>
                    </a:lnTo>
                    <a:lnTo>
                      <a:pt x="69" y="44"/>
                    </a:lnTo>
                    <a:lnTo>
                      <a:pt x="68" y="45"/>
                    </a:lnTo>
                    <a:lnTo>
                      <a:pt x="67" y="45"/>
                    </a:lnTo>
                    <a:lnTo>
                      <a:pt x="41" y="34"/>
                    </a:lnTo>
                    <a:lnTo>
                      <a:pt x="17" y="19"/>
                    </a:lnTo>
                    <a:lnTo>
                      <a:pt x="14" y="26"/>
                    </a:lnTo>
                    <a:lnTo>
                      <a:pt x="14" y="32"/>
                    </a:lnTo>
                    <a:lnTo>
                      <a:pt x="15" y="34"/>
                    </a:lnTo>
                    <a:lnTo>
                      <a:pt x="17" y="37"/>
                    </a:lnTo>
                    <a:lnTo>
                      <a:pt x="24" y="42"/>
                    </a:lnTo>
                    <a:lnTo>
                      <a:pt x="31" y="44"/>
                    </a:lnTo>
                    <a:lnTo>
                      <a:pt x="37" y="47"/>
                    </a:lnTo>
                    <a:lnTo>
                      <a:pt x="44" y="47"/>
                    </a:lnTo>
                    <a:lnTo>
                      <a:pt x="49" y="44"/>
                    </a:lnTo>
                    <a:close/>
                    <a:moveTo>
                      <a:pt x="23" y="15"/>
                    </a:moveTo>
                    <a:lnTo>
                      <a:pt x="41" y="26"/>
                    </a:lnTo>
                    <a:lnTo>
                      <a:pt x="60" y="35"/>
                    </a:lnTo>
                    <a:lnTo>
                      <a:pt x="62" y="32"/>
                    </a:lnTo>
                    <a:lnTo>
                      <a:pt x="62" y="27"/>
                    </a:lnTo>
                    <a:lnTo>
                      <a:pt x="59" y="21"/>
                    </a:lnTo>
                    <a:lnTo>
                      <a:pt x="52" y="16"/>
                    </a:lnTo>
                    <a:lnTo>
                      <a:pt x="44" y="12"/>
                    </a:lnTo>
                    <a:lnTo>
                      <a:pt x="36" y="11"/>
                    </a:lnTo>
                    <a:lnTo>
                      <a:pt x="29" y="12"/>
                    </a:lnTo>
                    <a:lnTo>
                      <a:pt x="23" y="15"/>
                    </a:lnTo>
                    <a:close/>
                    <a:moveTo>
                      <a:pt x="53" y="4"/>
                    </a:moveTo>
                    <a:lnTo>
                      <a:pt x="62" y="2"/>
                    </a:lnTo>
                    <a:lnTo>
                      <a:pt x="71" y="0"/>
                    </a:lnTo>
                    <a:lnTo>
                      <a:pt x="78" y="4"/>
                    </a:lnTo>
                    <a:lnTo>
                      <a:pt x="86" y="8"/>
                    </a:lnTo>
                    <a:lnTo>
                      <a:pt x="75" y="9"/>
                    </a:lnTo>
                    <a:lnTo>
                      <a:pt x="62" y="10"/>
                    </a:lnTo>
                    <a:lnTo>
                      <a:pt x="57" y="8"/>
                    </a:lnTo>
                    <a:lnTo>
                      <a:pt x="53" y="4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92" name="Freeform 125"/>
              <p:cNvSpPr>
                <a:spLocks/>
              </p:cNvSpPr>
              <p:nvPr/>
            </p:nvSpPr>
            <p:spPr bwMode="auto">
              <a:xfrm>
                <a:off x="2784" y="2472"/>
                <a:ext cx="75" cy="38"/>
              </a:xfrm>
              <a:custGeom>
                <a:avLst/>
                <a:gdLst>
                  <a:gd name="T0" fmla="*/ 8 w 75"/>
                  <a:gd name="T1" fmla="*/ 21 h 38"/>
                  <a:gd name="T2" fmla="*/ 13 w 75"/>
                  <a:gd name="T3" fmla="*/ 24 h 38"/>
                  <a:gd name="T4" fmla="*/ 14 w 75"/>
                  <a:gd name="T5" fmla="*/ 29 h 38"/>
                  <a:gd name="T6" fmla="*/ 25 w 75"/>
                  <a:gd name="T7" fmla="*/ 33 h 38"/>
                  <a:gd name="T8" fmla="*/ 40 w 75"/>
                  <a:gd name="T9" fmla="*/ 31 h 38"/>
                  <a:gd name="T10" fmla="*/ 48 w 75"/>
                  <a:gd name="T11" fmla="*/ 27 h 38"/>
                  <a:gd name="T12" fmla="*/ 48 w 75"/>
                  <a:gd name="T13" fmla="*/ 24 h 38"/>
                  <a:gd name="T14" fmla="*/ 41 w 75"/>
                  <a:gd name="T15" fmla="*/ 24 h 38"/>
                  <a:gd name="T16" fmla="*/ 26 w 75"/>
                  <a:gd name="T17" fmla="*/ 20 h 38"/>
                  <a:gd name="T18" fmla="*/ 21 w 75"/>
                  <a:gd name="T19" fmla="*/ 16 h 38"/>
                  <a:gd name="T20" fmla="*/ 16 w 75"/>
                  <a:gd name="T21" fmla="*/ 11 h 38"/>
                  <a:gd name="T22" fmla="*/ 18 w 75"/>
                  <a:gd name="T23" fmla="*/ 5 h 38"/>
                  <a:gd name="T24" fmla="*/ 25 w 75"/>
                  <a:gd name="T25" fmla="*/ 1 h 38"/>
                  <a:gd name="T26" fmla="*/ 34 w 75"/>
                  <a:gd name="T27" fmla="*/ 0 h 38"/>
                  <a:gd name="T28" fmla="*/ 43 w 75"/>
                  <a:gd name="T29" fmla="*/ 1 h 38"/>
                  <a:gd name="T30" fmla="*/ 55 w 75"/>
                  <a:gd name="T31" fmla="*/ 3 h 38"/>
                  <a:gd name="T32" fmla="*/ 70 w 75"/>
                  <a:gd name="T33" fmla="*/ 4 h 38"/>
                  <a:gd name="T34" fmla="*/ 75 w 75"/>
                  <a:gd name="T35" fmla="*/ 4 h 38"/>
                  <a:gd name="T36" fmla="*/ 74 w 75"/>
                  <a:gd name="T37" fmla="*/ 7 h 38"/>
                  <a:gd name="T38" fmla="*/ 62 w 75"/>
                  <a:gd name="T39" fmla="*/ 13 h 38"/>
                  <a:gd name="T40" fmla="*/ 61 w 75"/>
                  <a:gd name="T41" fmla="*/ 9 h 38"/>
                  <a:gd name="T42" fmla="*/ 51 w 75"/>
                  <a:gd name="T43" fmla="*/ 7 h 38"/>
                  <a:gd name="T44" fmla="*/ 38 w 75"/>
                  <a:gd name="T45" fmla="*/ 6 h 38"/>
                  <a:gd name="T46" fmla="*/ 31 w 75"/>
                  <a:gd name="T47" fmla="*/ 8 h 38"/>
                  <a:gd name="T48" fmla="*/ 30 w 75"/>
                  <a:gd name="T49" fmla="*/ 11 h 38"/>
                  <a:gd name="T50" fmla="*/ 37 w 75"/>
                  <a:gd name="T51" fmla="*/ 15 h 38"/>
                  <a:gd name="T52" fmla="*/ 42 w 75"/>
                  <a:gd name="T53" fmla="*/ 16 h 38"/>
                  <a:gd name="T54" fmla="*/ 59 w 75"/>
                  <a:gd name="T55" fmla="*/ 17 h 38"/>
                  <a:gd name="T56" fmla="*/ 63 w 75"/>
                  <a:gd name="T57" fmla="*/ 17 h 38"/>
                  <a:gd name="T58" fmla="*/ 61 w 75"/>
                  <a:gd name="T59" fmla="*/ 21 h 38"/>
                  <a:gd name="T60" fmla="*/ 51 w 75"/>
                  <a:gd name="T61" fmla="*/ 28 h 38"/>
                  <a:gd name="T62" fmla="*/ 38 w 75"/>
                  <a:gd name="T63" fmla="*/ 36 h 38"/>
                  <a:gd name="T64" fmla="*/ 21 w 75"/>
                  <a:gd name="T65" fmla="*/ 38 h 38"/>
                  <a:gd name="T66" fmla="*/ 8 w 75"/>
                  <a:gd name="T67" fmla="*/ 35 h 38"/>
                  <a:gd name="T68" fmla="*/ 1 w 75"/>
                  <a:gd name="T69" fmla="*/ 30 h 38"/>
                  <a:gd name="T70" fmla="*/ 1 w 75"/>
                  <a:gd name="T71" fmla="*/ 19 h 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5"/>
                  <a:gd name="T109" fmla="*/ 0 h 38"/>
                  <a:gd name="T110" fmla="*/ 75 w 75"/>
                  <a:gd name="T111" fmla="*/ 38 h 3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5" h="38">
                    <a:moveTo>
                      <a:pt x="1" y="19"/>
                    </a:moveTo>
                    <a:lnTo>
                      <a:pt x="8" y="21"/>
                    </a:lnTo>
                    <a:lnTo>
                      <a:pt x="14" y="22"/>
                    </a:lnTo>
                    <a:lnTo>
                      <a:pt x="13" y="24"/>
                    </a:lnTo>
                    <a:lnTo>
                      <a:pt x="13" y="25"/>
                    </a:lnTo>
                    <a:lnTo>
                      <a:pt x="14" y="29"/>
                    </a:lnTo>
                    <a:lnTo>
                      <a:pt x="18" y="31"/>
                    </a:lnTo>
                    <a:lnTo>
                      <a:pt x="25" y="33"/>
                    </a:lnTo>
                    <a:lnTo>
                      <a:pt x="33" y="33"/>
                    </a:lnTo>
                    <a:lnTo>
                      <a:pt x="40" y="31"/>
                    </a:lnTo>
                    <a:lnTo>
                      <a:pt x="45" y="29"/>
                    </a:lnTo>
                    <a:lnTo>
                      <a:pt x="48" y="27"/>
                    </a:lnTo>
                    <a:lnTo>
                      <a:pt x="49" y="25"/>
                    </a:lnTo>
                    <a:lnTo>
                      <a:pt x="48" y="24"/>
                    </a:lnTo>
                    <a:lnTo>
                      <a:pt x="45" y="24"/>
                    </a:lnTo>
                    <a:lnTo>
                      <a:pt x="41" y="24"/>
                    </a:lnTo>
                    <a:lnTo>
                      <a:pt x="37" y="23"/>
                    </a:lnTo>
                    <a:lnTo>
                      <a:pt x="26" y="20"/>
                    </a:lnTo>
                    <a:lnTo>
                      <a:pt x="23" y="19"/>
                    </a:lnTo>
                    <a:lnTo>
                      <a:pt x="21" y="16"/>
                    </a:lnTo>
                    <a:lnTo>
                      <a:pt x="17" y="14"/>
                    </a:lnTo>
                    <a:lnTo>
                      <a:pt x="16" y="11"/>
                    </a:lnTo>
                    <a:lnTo>
                      <a:pt x="17" y="8"/>
                    </a:lnTo>
                    <a:lnTo>
                      <a:pt x="18" y="5"/>
                    </a:lnTo>
                    <a:lnTo>
                      <a:pt x="21" y="4"/>
                    </a:lnTo>
                    <a:lnTo>
                      <a:pt x="25" y="1"/>
                    </a:lnTo>
                    <a:lnTo>
                      <a:pt x="30" y="1"/>
                    </a:lnTo>
                    <a:lnTo>
                      <a:pt x="34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9" y="1"/>
                    </a:lnTo>
                    <a:lnTo>
                      <a:pt x="55" y="3"/>
                    </a:lnTo>
                    <a:lnTo>
                      <a:pt x="64" y="4"/>
                    </a:lnTo>
                    <a:lnTo>
                      <a:pt x="70" y="4"/>
                    </a:lnTo>
                    <a:lnTo>
                      <a:pt x="74" y="4"/>
                    </a:lnTo>
                    <a:lnTo>
                      <a:pt x="75" y="4"/>
                    </a:lnTo>
                    <a:lnTo>
                      <a:pt x="75" y="5"/>
                    </a:lnTo>
                    <a:lnTo>
                      <a:pt x="74" y="7"/>
                    </a:lnTo>
                    <a:lnTo>
                      <a:pt x="69" y="11"/>
                    </a:lnTo>
                    <a:lnTo>
                      <a:pt x="62" y="13"/>
                    </a:lnTo>
                    <a:lnTo>
                      <a:pt x="63" y="11"/>
                    </a:lnTo>
                    <a:lnTo>
                      <a:pt x="61" y="9"/>
                    </a:lnTo>
                    <a:lnTo>
                      <a:pt x="57" y="8"/>
                    </a:lnTo>
                    <a:lnTo>
                      <a:pt x="51" y="7"/>
                    </a:lnTo>
                    <a:lnTo>
                      <a:pt x="43" y="6"/>
                    </a:lnTo>
                    <a:lnTo>
                      <a:pt x="38" y="6"/>
                    </a:lnTo>
                    <a:lnTo>
                      <a:pt x="33" y="7"/>
                    </a:lnTo>
                    <a:lnTo>
                      <a:pt x="31" y="8"/>
                    </a:lnTo>
                    <a:lnTo>
                      <a:pt x="30" y="9"/>
                    </a:lnTo>
                    <a:lnTo>
                      <a:pt x="30" y="11"/>
                    </a:lnTo>
                    <a:lnTo>
                      <a:pt x="33" y="14"/>
                    </a:lnTo>
                    <a:lnTo>
                      <a:pt x="37" y="15"/>
                    </a:lnTo>
                    <a:lnTo>
                      <a:pt x="39" y="15"/>
                    </a:lnTo>
                    <a:lnTo>
                      <a:pt x="42" y="16"/>
                    </a:lnTo>
                    <a:lnTo>
                      <a:pt x="53" y="19"/>
                    </a:lnTo>
                    <a:lnTo>
                      <a:pt x="59" y="17"/>
                    </a:lnTo>
                    <a:lnTo>
                      <a:pt x="62" y="17"/>
                    </a:lnTo>
                    <a:lnTo>
                      <a:pt x="63" y="17"/>
                    </a:lnTo>
                    <a:lnTo>
                      <a:pt x="63" y="19"/>
                    </a:lnTo>
                    <a:lnTo>
                      <a:pt x="61" y="21"/>
                    </a:lnTo>
                    <a:lnTo>
                      <a:pt x="57" y="23"/>
                    </a:lnTo>
                    <a:lnTo>
                      <a:pt x="51" y="28"/>
                    </a:lnTo>
                    <a:lnTo>
                      <a:pt x="46" y="32"/>
                    </a:lnTo>
                    <a:lnTo>
                      <a:pt x="38" y="36"/>
                    </a:lnTo>
                    <a:lnTo>
                      <a:pt x="30" y="38"/>
                    </a:lnTo>
                    <a:lnTo>
                      <a:pt x="21" y="38"/>
                    </a:lnTo>
                    <a:lnTo>
                      <a:pt x="14" y="37"/>
                    </a:lnTo>
                    <a:lnTo>
                      <a:pt x="8" y="35"/>
                    </a:lnTo>
                    <a:lnTo>
                      <a:pt x="5" y="32"/>
                    </a:lnTo>
                    <a:lnTo>
                      <a:pt x="1" y="30"/>
                    </a:lnTo>
                    <a:lnTo>
                      <a:pt x="0" y="24"/>
                    </a:lnTo>
                    <a:lnTo>
                      <a:pt x="1" y="19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93" name="Freeform 126"/>
              <p:cNvSpPr>
                <a:spLocks/>
              </p:cNvSpPr>
              <p:nvPr/>
            </p:nvSpPr>
            <p:spPr bwMode="auto">
              <a:xfrm>
                <a:off x="2253" y="2118"/>
                <a:ext cx="57" cy="45"/>
              </a:xfrm>
              <a:custGeom>
                <a:avLst/>
                <a:gdLst>
                  <a:gd name="T0" fmla="*/ 0 w 57"/>
                  <a:gd name="T1" fmla="*/ 33 h 45"/>
                  <a:gd name="T2" fmla="*/ 18 w 57"/>
                  <a:gd name="T3" fmla="*/ 17 h 45"/>
                  <a:gd name="T4" fmla="*/ 35 w 57"/>
                  <a:gd name="T5" fmla="*/ 0 h 45"/>
                  <a:gd name="T6" fmla="*/ 39 w 57"/>
                  <a:gd name="T7" fmla="*/ 5 h 45"/>
                  <a:gd name="T8" fmla="*/ 42 w 57"/>
                  <a:gd name="T9" fmla="*/ 9 h 45"/>
                  <a:gd name="T10" fmla="*/ 40 w 57"/>
                  <a:gd name="T11" fmla="*/ 13 h 45"/>
                  <a:gd name="T12" fmla="*/ 36 w 57"/>
                  <a:gd name="T13" fmla="*/ 15 h 45"/>
                  <a:gd name="T14" fmla="*/ 42 w 57"/>
                  <a:gd name="T15" fmla="*/ 16 h 45"/>
                  <a:gd name="T16" fmla="*/ 46 w 57"/>
                  <a:gd name="T17" fmla="*/ 17 h 45"/>
                  <a:gd name="T18" fmla="*/ 49 w 57"/>
                  <a:gd name="T19" fmla="*/ 20 h 45"/>
                  <a:gd name="T20" fmla="*/ 51 w 57"/>
                  <a:gd name="T21" fmla="*/ 23 h 45"/>
                  <a:gd name="T22" fmla="*/ 55 w 57"/>
                  <a:gd name="T23" fmla="*/ 29 h 45"/>
                  <a:gd name="T24" fmla="*/ 57 w 57"/>
                  <a:gd name="T25" fmla="*/ 36 h 45"/>
                  <a:gd name="T26" fmla="*/ 54 w 57"/>
                  <a:gd name="T27" fmla="*/ 37 h 45"/>
                  <a:gd name="T28" fmla="*/ 49 w 57"/>
                  <a:gd name="T29" fmla="*/ 37 h 45"/>
                  <a:gd name="T30" fmla="*/ 48 w 57"/>
                  <a:gd name="T31" fmla="*/ 32 h 45"/>
                  <a:gd name="T32" fmla="*/ 46 w 57"/>
                  <a:gd name="T33" fmla="*/ 28 h 45"/>
                  <a:gd name="T34" fmla="*/ 43 w 57"/>
                  <a:gd name="T35" fmla="*/ 25 h 45"/>
                  <a:gd name="T36" fmla="*/ 40 w 57"/>
                  <a:gd name="T37" fmla="*/ 23 h 45"/>
                  <a:gd name="T38" fmla="*/ 36 w 57"/>
                  <a:gd name="T39" fmla="*/ 22 h 45"/>
                  <a:gd name="T40" fmla="*/ 34 w 57"/>
                  <a:gd name="T41" fmla="*/ 22 h 45"/>
                  <a:gd name="T42" fmla="*/ 30 w 57"/>
                  <a:gd name="T43" fmla="*/ 24 h 45"/>
                  <a:gd name="T44" fmla="*/ 26 w 57"/>
                  <a:gd name="T45" fmla="*/ 26 h 45"/>
                  <a:gd name="T46" fmla="*/ 17 w 57"/>
                  <a:gd name="T47" fmla="*/ 36 h 45"/>
                  <a:gd name="T48" fmla="*/ 7 w 57"/>
                  <a:gd name="T49" fmla="*/ 45 h 45"/>
                  <a:gd name="T50" fmla="*/ 3 w 57"/>
                  <a:gd name="T51" fmla="*/ 39 h 45"/>
                  <a:gd name="T52" fmla="*/ 0 w 57"/>
                  <a:gd name="T53" fmla="*/ 33 h 4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7"/>
                  <a:gd name="T82" fmla="*/ 0 h 45"/>
                  <a:gd name="T83" fmla="*/ 57 w 57"/>
                  <a:gd name="T84" fmla="*/ 45 h 4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7" h="45">
                    <a:moveTo>
                      <a:pt x="0" y="33"/>
                    </a:moveTo>
                    <a:lnTo>
                      <a:pt x="18" y="17"/>
                    </a:lnTo>
                    <a:lnTo>
                      <a:pt x="35" y="0"/>
                    </a:lnTo>
                    <a:lnTo>
                      <a:pt x="39" y="5"/>
                    </a:lnTo>
                    <a:lnTo>
                      <a:pt x="42" y="9"/>
                    </a:lnTo>
                    <a:lnTo>
                      <a:pt x="40" y="13"/>
                    </a:lnTo>
                    <a:lnTo>
                      <a:pt x="36" y="15"/>
                    </a:lnTo>
                    <a:lnTo>
                      <a:pt x="42" y="16"/>
                    </a:lnTo>
                    <a:lnTo>
                      <a:pt x="46" y="17"/>
                    </a:lnTo>
                    <a:lnTo>
                      <a:pt x="49" y="20"/>
                    </a:lnTo>
                    <a:lnTo>
                      <a:pt x="51" y="23"/>
                    </a:lnTo>
                    <a:lnTo>
                      <a:pt x="55" y="29"/>
                    </a:lnTo>
                    <a:lnTo>
                      <a:pt x="57" y="36"/>
                    </a:lnTo>
                    <a:lnTo>
                      <a:pt x="54" y="37"/>
                    </a:lnTo>
                    <a:lnTo>
                      <a:pt x="49" y="37"/>
                    </a:lnTo>
                    <a:lnTo>
                      <a:pt x="48" y="32"/>
                    </a:lnTo>
                    <a:lnTo>
                      <a:pt x="46" y="28"/>
                    </a:lnTo>
                    <a:lnTo>
                      <a:pt x="43" y="25"/>
                    </a:lnTo>
                    <a:lnTo>
                      <a:pt x="40" y="23"/>
                    </a:lnTo>
                    <a:lnTo>
                      <a:pt x="36" y="22"/>
                    </a:lnTo>
                    <a:lnTo>
                      <a:pt x="34" y="22"/>
                    </a:lnTo>
                    <a:lnTo>
                      <a:pt x="30" y="24"/>
                    </a:lnTo>
                    <a:lnTo>
                      <a:pt x="26" y="26"/>
                    </a:lnTo>
                    <a:lnTo>
                      <a:pt x="17" y="36"/>
                    </a:lnTo>
                    <a:lnTo>
                      <a:pt x="7" y="45"/>
                    </a:lnTo>
                    <a:lnTo>
                      <a:pt x="3" y="39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94" name="Freeform 127"/>
              <p:cNvSpPr>
                <a:spLocks noEditPoints="1"/>
              </p:cNvSpPr>
              <p:nvPr/>
            </p:nvSpPr>
            <p:spPr bwMode="auto">
              <a:xfrm>
                <a:off x="2280" y="2146"/>
                <a:ext cx="57" cy="57"/>
              </a:xfrm>
              <a:custGeom>
                <a:avLst/>
                <a:gdLst>
                  <a:gd name="T0" fmla="*/ 43 w 57"/>
                  <a:gd name="T1" fmla="*/ 6 h 57"/>
                  <a:gd name="T2" fmla="*/ 49 w 57"/>
                  <a:gd name="T3" fmla="*/ 0 h 57"/>
                  <a:gd name="T4" fmla="*/ 53 w 57"/>
                  <a:gd name="T5" fmla="*/ 5 h 57"/>
                  <a:gd name="T6" fmla="*/ 57 w 57"/>
                  <a:gd name="T7" fmla="*/ 10 h 57"/>
                  <a:gd name="T8" fmla="*/ 51 w 57"/>
                  <a:gd name="T9" fmla="*/ 17 h 57"/>
                  <a:gd name="T10" fmla="*/ 46 w 57"/>
                  <a:gd name="T11" fmla="*/ 12 h 57"/>
                  <a:gd name="T12" fmla="*/ 43 w 57"/>
                  <a:gd name="T13" fmla="*/ 6 h 57"/>
                  <a:gd name="T14" fmla="*/ 0 w 57"/>
                  <a:gd name="T15" fmla="*/ 46 h 57"/>
                  <a:gd name="T16" fmla="*/ 19 w 57"/>
                  <a:gd name="T17" fmla="*/ 29 h 57"/>
                  <a:gd name="T18" fmla="*/ 36 w 57"/>
                  <a:gd name="T19" fmla="*/ 12 h 57"/>
                  <a:gd name="T20" fmla="*/ 40 w 57"/>
                  <a:gd name="T21" fmla="*/ 18 h 57"/>
                  <a:gd name="T22" fmla="*/ 44 w 57"/>
                  <a:gd name="T23" fmla="*/ 22 h 57"/>
                  <a:gd name="T24" fmla="*/ 25 w 57"/>
                  <a:gd name="T25" fmla="*/ 40 h 57"/>
                  <a:gd name="T26" fmla="*/ 8 w 57"/>
                  <a:gd name="T27" fmla="*/ 57 h 57"/>
                  <a:gd name="T28" fmla="*/ 5 w 57"/>
                  <a:gd name="T29" fmla="*/ 52 h 57"/>
                  <a:gd name="T30" fmla="*/ 0 w 57"/>
                  <a:gd name="T31" fmla="*/ 46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7"/>
                  <a:gd name="T50" fmla="*/ 57 w 57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7">
                    <a:moveTo>
                      <a:pt x="43" y="6"/>
                    </a:moveTo>
                    <a:lnTo>
                      <a:pt x="49" y="0"/>
                    </a:lnTo>
                    <a:lnTo>
                      <a:pt x="53" y="5"/>
                    </a:lnTo>
                    <a:lnTo>
                      <a:pt x="57" y="10"/>
                    </a:lnTo>
                    <a:lnTo>
                      <a:pt x="51" y="17"/>
                    </a:lnTo>
                    <a:lnTo>
                      <a:pt x="46" y="12"/>
                    </a:lnTo>
                    <a:lnTo>
                      <a:pt x="43" y="6"/>
                    </a:lnTo>
                    <a:close/>
                    <a:moveTo>
                      <a:pt x="0" y="46"/>
                    </a:moveTo>
                    <a:lnTo>
                      <a:pt x="19" y="29"/>
                    </a:lnTo>
                    <a:lnTo>
                      <a:pt x="36" y="12"/>
                    </a:lnTo>
                    <a:lnTo>
                      <a:pt x="40" y="18"/>
                    </a:lnTo>
                    <a:lnTo>
                      <a:pt x="44" y="22"/>
                    </a:lnTo>
                    <a:lnTo>
                      <a:pt x="25" y="40"/>
                    </a:lnTo>
                    <a:lnTo>
                      <a:pt x="8" y="57"/>
                    </a:lnTo>
                    <a:lnTo>
                      <a:pt x="5" y="5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95" name="Freeform 128"/>
              <p:cNvSpPr>
                <a:spLocks noEditPoints="1"/>
              </p:cNvSpPr>
              <p:nvPr/>
            </p:nvSpPr>
            <p:spPr bwMode="auto">
              <a:xfrm>
                <a:off x="2286" y="2184"/>
                <a:ext cx="80" cy="75"/>
              </a:xfrm>
              <a:custGeom>
                <a:avLst/>
                <a:gdLst>
                  <a:gd name="T0" fmla="*/ 0 w 80"/>
                  <a:gd name="T1" fmla="*/ 47 h 75"/>
                  <a:gd name="T2" fmla="*/ 25 w 80"/>
                  <a:gd name="T3" fmla="*/ 23 h 75"/>
                  <a:gd name="T4" fmla="*/ 49 w 80"/>
                  <a:gd name="T5" fmla="*/ 0 h 75"/>
                  <a:gd name="T6" fmla="*/ 52 w 80"/>
                  <a:gd name="T7" fmla="*/ 5 h 75"/>
                  <a:gd name="T8" fmla="*/ 56 w 80"/>
                  <a:gd name="T9" fmla="*/ 10 h 75"/>
                  <a:gd name="T10" fmla="*/ 54 w 80"/>
                  <a:gd name="T11" fmla="*/ 12 h 75"/>
                  <a:gd name="T12" fmla="*/ 51 w 80"/>
                  <a:gd name="T13" fmla="*/ 14 h 75"/>
                  <a:gd name="T14" fmla="*/ 57 w 80"/>
                  <a:gd name="T15" fmla="*/ 15 h 75"/>
                  <a:gd name="T16" fmla="*/ 62 w 80"/>
                  <a:gd name="T17" fmla="*/ 18 h 75"/>
                  <a:gd name="T18" fmla="*/ 66 w 80"/>
                  <a:gd name="T19" fmla="*/ 21 h 75"/>
                  <a:gd name="T20" fmla="*/ 71 w 80"/>
                  <a:gd name="T21" fmla="*/ 27 h 75"/>
                  <a:gd name="T22" fmla="*/ 75 w 80"/>
                  <a:gd name="T23" fmla="*/ 34 h 75"/>
                  <a:gd name="T24" fmla="*/ 79 w 80"/>
                  <a:gd name="T25" fmla="*/ 42 h 75"/>
                  <a:gd name="T26" fmla="*/ 80 w 80"/>
                  <a:gd name="T27" fmla="*/ 50 h 75"/>
                  <a:gd name="T28" fmla="*/ 80 w 80"/>
                  <a:gd name="T29" fmla="*/ 53 h 75"/>
                  <a:gd name="T30" fmla="*/ 79 w 80"/>
                  <a:gd name="T31" fmla="*/ 56 h 75"/>
                  <a:gd name="T32" fmla="*/ 76 w 80"/>
                  <a:gd name="T33" fmla="*/ 63 h 75"/>
                  <a:gd name="T34" fmla="*/ 72 w 80"/>
                  <a:gd name="T35" fmla="*/ 68 h 75"/>
                  <a:gd name="T36" fmla="*/ 66 w 80"/>
                  <a:gd name="T37" fmla="*/ 72 h 75"/>
                  <a:gd name="T38" fmla="*/ 60 w 80"/>
                  <a:gd name="T39" fmla="*/ 75 h 75"/>
                  <a:gd name="T40" fmla="*/ 52 w 80"/>
                  <a:gd name="T41" fmla="*/ 74 h 75"/>
                  <a:gd name="T42" fmla="*/ 46 w 80"/>
                  <a:gd name="T43" fmla="*/ 71 h 75"/>
                  <a:gd name="T44" fmla="*/ 39 w 80"/>
                  <a:gd name="T45" fmla="*/ 67 h 75"/>
                  <a:gd name="T46" fmla="*/ 33 w 80"/>
                  <a:gd name="T47" fmla="*/ 61 h 75"/>
                  <a:gd name="T48" fmla="*/ 30 w 80"/>
                  <a:gd name="T49" fmla="*/ 56 h 75"/>
                  <a:gd name="T50" fmla="*/ 27 w 80"/>
                  <a:gd name="T51" fmla="*/ 51 h 75"/>
                  <a:gd name="T52" fmla="*/ 26 w 80"/>
                  <a:gd name="T53" fmla="*/ 46 h 75"/>
                  <a:gd name="T54" fmla="*/ 25 w 80"/>
                  <a:gd name="T55" fmla="*/ 40 h 75"/>
                  <a:gd name="T56" fmla="*/ 8 w 80"/>
                  <a:gd name="T57" fmla="*/ 58 h 75"/>
                  <a:gd name="T58" fmla="*/ 5 w 80"/>
                  <a:gd name="T59" fmla="*/ 53 h 75"/>
                  <a:gd name="T60" fmla="*/ 0 w 80"/>
                  <a:gd name="T61" fmla="*/ 47 h 75"/>
                  <a:gd name="T62" fmla="*/ 38 w 80"/>
                  <a:gd name="T63" fmla="*/ 27 h 75"/>
                  <a:gd name="T64" fmla="*/ 35 w 80"/>
                  <a:gd name="T65" fmla="*/ 30 h 75"/>
                  <a:gd name="T66" fmla="*/ 33 w 80"/>
                  <a:gd name="T67" fmla="*/ 34 h 75"/>
                  <a:gd name="T68" fmla="*/ 32 w 80"/>
                  <a:gd name="T69" fmla="*/ 40 h 75"/>
                  <a:gd name="T70" fmla="*/ 33 w 80"/>
                  <a:gd name="T71" fmla="*/ 48 h 75"/>
                  <a:gd name="T72" fmla="*/ 38 w 80"/>
                  <a:gd name="T73" fmla="*/ 55 h 75"/>
                  <a:gd name="T74" fmla="*/ 43 w 80"/>
                  <a:gd name="T75" fmla="*/ 61 h 75"/>
                  <a:gd name="T76" fmla="*/ 50 w 80"/>
                  <a:gd name="T77" fmla="*/ 63 h 75"/>
                  <a:gd name="T78" fmla="*/ 54 w 80"/>
                  <a:gd name="T79" fmla="*/ 63 h 75"/>
                  <a:gd name="T80" fmla="*/ 57 w 80"/>
                  <a:gd name="T81" fmla="*/ 63 h 75"/>
                  <a:gd name="T82" fmla="*/ 64 w 80"/>
                  <a:gd name="T83" fmla="*/ 59 h 75"/>
                  <a:gd name="T84" fmla="*/ 70 w 80"/>
                  <a:gd name="T85" fmla="*/ 52 h 75"/>
                  <a:gd name="T86" fmla="*/ 71 w 80"/>
                  <a:gd name="T87" fmla="*/ 44 h 75"/>
                  <a:gd name="T88" fmla="*/ 70 w 80"/>
                  <a:gd name="T89" fmla="*/ 37 h 75"/>
                  <a:gd name="T90" fmla="*/ 65 w 80"/>
                  <a:gd name="T91" fmla="*/ 30 h 75"/>
                  <a:gd name="T92" fmla="*/ 59 w 80"/>
                  <a:gd name="T93" fmla="*/ 24 h 75"/>
                  <a:gd name="T94" fmla="*/ 52 w 80"/>
                  <a:gd name="T95" fmla="*/ 22 h 75"/>
                  <a:gd name="T96" fmla="*/ 46 w 80"/>
                  <a:gd name="T97" fmla="*/ 22 h 75"/>
                  <a:gd name="T98" fmla="*/ 41 w 80"/>
                  <a:gd name="T99" fmla="*/ 24 h 75"/>
                  <a:gd name="T100" fmla="*/ 38 w 80"/>
                  <a:gd name="T101" fmla="*/ 27 h 7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80"/>
                  <a:gd name="T154" fmla="*/ 0 h 75"/>
                  <a:gd name="T155" fmla="*/ 80 w 80"/>
                  <a:gd name="T156" fmla="*/ 75 h 7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80" h="75">
                    <a:moveTo>
                      <a:pt x="0" y="47"/>
                    </a:moveTo>
                    <a:lnTo>
                      <a:pt x="25" y="23"/>
                    </a:lnTo>
                    <a:lnTo>
                      <a:pt x="49" y="0"/>
                    </a:lnTo>
                    <a:lnTo>
                      <a:pt x="52" y="5"/>
                    </a:lnTo>
                    <a:lnTo>
                      <a:pt x="56" y="10"/>
                    </a:lnTo>
                    <a:lnTo>
                      <a:pt x="54" y="12"/>
                    </a:lnTo>
                    <a:lnTo>
                      <a:pt x="51" y="14"/>
                    </a:lnTo>
                    <a:lnTo>
                      <a:pt x="57" y="15"/>
                    </a:lnTo>
                    <a:lnTo>
                      <a:pt x="62" y="18"/>
                    </a:lnTo>
                    <a:lnTo>
                      <a:pt x="66" y="21"/>
                    </a:lnTo>
                    <a:lnTo>
                      <a:pt x="71" y="27"/>
                    </a:lnTo>
                    <a:lnTo>
                      <a:pt x="75" y="34"/>
                    </a:lnTo>
                    <a:lnTo>
                      <a:pt x="79" y="42"/>
                    </a:lnTo>
                    <a:lnTo>
                      <a:pt x="80" y="50"/>
                    </a:lnTo>
                    <a:lnTo>
                      <a:pt x="80" y="53"/>
                    </a:lnTo>
                    <a:lnTo>
                      <a:pt x="79" y="56"/>
                    </a:lnTo>
                    <a:lnTo>
                      <a:pt x="76" y="63"/>
                    </a:lnTo>
                    <a:lnTo>
                      <a:pt x="72" y="68"/>
                    </a:lnTo>
                    <a:lnTo>
                      <a:pt x="66" y="72"/>
                    </a:lnTo>
                    <a:lnTo>
                      <a:pt x="60" y="75"/>
                    </a:lnTo>
                    <a:lnTo>
                      <a:pt x="52" y="74"/>
                    </a:lnTo>
                    <a:lnTo>
                      <a:pt x="46" y="71"/>
                    </a:lnTo>
                    <a:lnTo>
                      <a:pt x="39" y="67"/>
                    </a:lnTo>
                    <a:lnTo>
                      <a:pt x="33" y="61"/>
                    </a:lnTo>
                    <a:lnTo>
                      <a:pt x="30" y="56"/>
                    </a:lnTo>
                    <a:lnTo>
                      <a:pt x="27" y="51"/>
                    </a:lnTo>
                    <a:lnTo>
                      <a:pt x="26" y="46"/>
                    </a:lnTo>
                    <a:lnTo>
                      <a:pt x="25" y="40"/>
                    </a:lnTo>
                    <a:lnTo>
                      <a:pt x="8" y="58"/>
                    </a:lnTo>
                    <a:lnTo>
                      <a:pt x="5" y="53"/>
                    </a:lnTo>
                    <a:lnTo>
                      <a:pt x="0" y="47"/>
                    </a:lnTo>
                    <a:close/>
                    <a:moveTo>
                      <a:pt x="38" y="27"/>
                    </a:moveTo>
                    <a:lnTo>
                      <a:pt x="35" y="30"/>
                    </a:lnTo>
                    <a:lnTo>
                      <a:pt x="33" y="34"/>
                    </a:lnTo>
                    <a:lnTo>
                      <a:pt x="32" y="40"/>
                    </a:lnTo>
                    <a:lnTo>
                      <a:pt x="33" y="48"/>
                    </a:lnTo>
                    <a:lnTo>
                      <a:pt x="38" y="55"/>
                    </a:lnTo>
                    <a:lnTo>
                      <a:pt x="43" y="61"/>
                    </a:lnTo>
                    <a:lnTo>
                      <a:pt x="50" y="63"/>
                    </a:lnTo>
                    <a:lnTo>
                      <a:pt x="54" y="63"/>
                    </a:lnTo>
                    <a:lnTo>
                      <a:pt x="57" y="63"/>
                    </a:lnTo>
                    <a:lnTo>
                      <a:pt x="64" y="59"/>
                    </a:lnTo>
                    <a:lnTo>
                      <a:pt x="70" y="52"/>
                    </a:lnTo>
                    <a:lnTo>
                      <a:pt x="71" y="44"/>
                    </a:lnTo>
                    <a:lnTo>
                      <a:pt x="70" y="37"/>
                    </a:lnTo>
                    <a:lnTo>
                      <a:pt x="65" y="30"/>
                    </a:lnTo>
                    <a:lnTo>
                      <a:pt x="59" y="24"/>
                    </a:lnTo>
                    <a:lnTo>
                      <a:pt x="52" y="22"/>
                    </a:lnTo>
                    <a:lnTo>
                      <a:pt x="46" y="22"/>
                    </a:lnTo>
                    <a:lnTo>
                      <a:pt x="41" y="24"/>
                    </a:lnTo>
                    <a:lnTo>
                      <a:pt x="38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96" name="Freeform 129"/>
              <p:cNvSpPr>
                <a:spLocks noEditPoints="1"/>
              </p:cNvSpPr>
              <p:nvPr/>
            </p:nvSpPr>
            <p:spPr bwMode="auto">
              <a:xfrm>
                <a:off x="2358" y="2254"/>
                <a:ext cx="60" cy="66"/>
              </a:xfrm>
              <a:custGeom>
                <a:avLst/>
                <a:gdLst>
                  <a:gd name="T0" fmla="*/ 7 w 60"/>
                  <a:gd name="T1" fmla="*/ 7 h 66"/>
                  <a:gd name="T2" fmla="*/ 12 w 60"/>
                  <a:gd name="T3" fmla="*/ 2 h 66"/>
                  <a:gd name="T4" fmla="*/ 17 w 60"/>
                  <a:gd name="T5" fmla="*/ 1 h 66"/>
                  <a:gd name="T6" fmla="*/ 23 w 60"/>
                  <a:gd name="T7" fmla="*/ 0 h 66"/>
                  <a:gd name="T8" fmla="*/ 30 w 60"/>
                  <a:gd name="T9" fmla="*/ 1 h 66"/>
                  <a:gd name="T10" fmla="*/ 40 w 60"/>
                  <a:gd name="T11" fmla="*/ 7 h 66"/>
                  <a:gd name="T12" fmla="*/ 49 w 60"/>
                  <a:gd name="T13" fmla="*/ 16 h 66"/>
                  <a:gd name="T14" fmla="*/ 54 w 60"/>
                  <a:gd name="T15" fmla="*/ 22 h 66"/>
                  <a:gd name="T16" fmla="*/ 57 w 60"/>
                  <a:gd name="T17" fmla="*/ 28 h 66"/>
                  <a:gd name="T18" fmla="*/ 60 w 60"/>
                  <a:gd name="T19" fmla="*/ 39 h 66"/>
                  <a:gd name="T20" fmla="*/ 60 w 60"/>
                  <a:gd name="T21" fmla="*/ 45 h 66"/>
                  <a:gd name="T22" fmla="*/ 60 w 60"/>
                  <a:gd name="T23" fmla="*/ 50 h 66"/>
                  <a:gd name="T24" fmla="*/ 58 w 60"/>
                  <a:gd name="T25" fmla="*/ 55 h 66"/>
                  <a:gd name="T26" fmla="*/ 55 w 60"/>
                  <a:gd name="T27" fmla="*/ 59 h 66"/>
                  <a:gd name="T28" fmla="*/ 48 w 60"/>
                  <a:gd name="T29" fmla="*/ 65 h 66"/>
                  <a:gd name="T30" fmla="*/ 41 w 60"/>
                  <a:gd name="T31" fmla="*/ 66 h 66"/>
                  <a:gd name="T32" fmla="*/ 34 w 60"/>
                  <a:gd name="T33" fmla="*/ 65 h 66"/>
                  <a:gd name="T34" fmla="*/ 26 w 60"/>
                  <a:gd name="T35" fmla="*/ 63 h 66"/>
                  <a:gd name="T36" fmla="*/ 18 w 60"/>
                  <a:gd name="T37" fmla="*/ 57 h 66"/>
                  <a:gd name="T38" fmla="*/ 11 w 60"/>
                  <a:gd name="T39" fmla="*/ 51 h 66"/>
                  <a:gd name="T40" fmla="*/ 7 w 60"/>
                  <a:gd name="T41" fmla="*/ 46 h 66"/>
                  <a:gd name="T42" fmla="*/ 3 w 60"/>
                  <a:gd name="T43" fmla="*/ 40 h 66"/>
                  <a:gd name="T44" fmla="*/ 0 w 60"/>
                  <a:gd name="T45" fmla="*/ 28 h 66"/>
                  <a:gd name="T46" fmla="*/ 0 w 60"/>
                  <a:gd name="T47" fmla="*/ 22 h 66"/>
                  <a:gd name="T48" fmla="*/ 1 w 60"/>
                  <a:gd name="T49" fmla="*/ 16 h 66"/>
                  <a:gd name="T50" fmla="*/ 3 w 60"/>
                  <a:gd name="T51" fmla="*/ 12 h 66"/>
                  <a:gd name="T52" fmla="*/ 7 w 60"/>
                  <a:gd name="T53" fmla="*/ 7 h 66"/>
                  <a:gd name="T54" fmla="*/ 16 w 60"/>
                  <a:gd name="T55" fmla="*/ 17 h 66"/>
                  <a:gd name="T56" fmla="*/ 11 w 60"/>
                  <a:gd name="T57" fmla="*/ 24 h 66"/>
                  <a:gd name="T58" fmla="*/ 9 w 60"/>
                  <a:gd name="T59" fmla="*/ 31 h 66"/>
                  <a:gd name="T60" fmla="*/ 11 w 60"/>
                  <a:gd name="T61" fmla="*/ 39 h 66"/>
                  <a:gd name="T62" fmla="*/ 17 w 60"/>
                  <a:gd name="T63" fmla="*/ 47 h 66"/>
                  <a:gd name="T64" fmla="*/ 23 w 60"/>
                  <a:gd name="T65" fmla="*/ 53 h 66"/>
                  <a:gd name="T66" fmla="*/ 31 w 60"/>
                  <a:gd name="T67" fmla="*/ 55 h 66"/>
                  <a:gd name="T68" fmla="*/ 34 w 60"/>
                  <a:gd name="T69" fmla="*/ 55 h 66"/>
                  <a:gd name="T70" fmla="*/ 39 w 60"/>
                  <a:gd name="T71" fmla="*/ 55 h 66"/>
                  <a:gd name="T72" fmla="*/ 46 w 60"/>
                  <a:gd name="T73" fmla="*/ 50 h 66"/>
                  <a:gd name="T74" fmla="*/ 50 w 60"/>
                  <a:gd name="T75" fmla="*/ 43 h 66"/>
                  <a:gd name="T76" fmla="*/ 51 w 60"/>
                  <a:gd name="T77" fmla="*/ 35 h 66"/>
                  <a:gd name="T78" fmla="*/ 49 w 60"/>
                  <a:gd name="T79" fmla="*/ 29 h 66"/>
                  <a:gd name="T80" fmla="*/ 43 w 60"/>
                  <a:gd name="T81" fmla="*/ 21 h 66"/>
                  <a:gd name="T82" fmla="*/ 38 w 60"/>
                  <a:gd name="T83" fmla="*/ 15 h 66"/>
                  <a:gd name="T84" fmla="*/ 30 w 60"/>
                  <a:gd name="T85" fmla="*/ 12 h 66"/>
                  <a:gd name="T86" fmla="*/ 26 w 60"/>
                  <a:gd name="T87" fmla="*/ 12 h 66"/>
                  <a:gd name="T88" fmla="*/ 23 w 60"/>
                  <a:gd name="T89" fmla="*/ 13 h 66"/>
                  <a:gd name="T90" fmla="*/ 16 w 60"/>
                  <a:gd name="T91" fmla="*/ 17 h 6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60"/>
                  <a:gd name="T139" fmla="*/ 0 h 66"/>
                  <a:gd name="T140" fmla="*/ 60 w 60"/>
                  <a:gd name="T141" fmla="*/ 66 h 6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60" h="66">
                    <a:moveTo>
                      <a:pt x="7" y="7"/>
                    </a:moveTo>
                    <a:lnTo>
                      <a:pt x="12" y="2"/>
                    </a:lnTo>
                    <a:lnTo>
                      <a:pt x="17" y="1"/>
                    </a:lnTo>
                    <a:lnTo>
                      <a:pt x="23" y="0"/>
                    </a:lnTo>
                    <a:lnTo>
                      <a:pt x="30" y="1"/>
                    </a:lnTo>
                    <a:lnTo>
                      <a:pt x="40" y="7"/>
                    </a:lnTo>
                    <a:lnTo>
                      <a:pt x="49" y="16"/>
                    </a:lnTo>
                    <a:lnTo>
                      <a:pt x="54" y="22"/>
                    </a:lnTo>
                    <a:lnTo>
                      <a:pt x="57" y="28"/>
                    </a:lnTo>
                    <a:lnTo>
                      <a:pt x="60" y="39"/>
                    </a:lnTo>
                    <a:lnTo>
                      <a:pt x="60" y="45"/>
                    </a:lnTo>
                    <a:lnTo>
                      <a:pt x="60" y="50"/>
                    </a:lnTo>
                    <a:lnTo>
                      <a:pt x="58" y="55"/>
                    </a:lnTo>
                    <a:lnTo>
                      <a:pt x="55" y="59"/>
                    </a:lnTo>
                    <a:lnTo>
                      <a:pt x="48" y="65"/>
                    </a:lnTo>
                    <a:lnTo>
                      <a:pt x="41" y="66"/>
                    </a:lnTo>
                    <a:lnTo>
                      <a:pt x="34" y="65"/>
                    </a:lnTo>
                    <a:lnTo>
                      <a:pt x="26" y="63"/>
                    </a:lnTo>
                    <a:lnTo>
                      <a:pt x="18" y="57"/>
                    </a:lnTo>
                    <a:lnTo>
                      <a:pt x="11" y="51"/>
                    </a:lnTo>
                    <a:lnTo>
                      <a:pt x="7" y="46"/>
                    </a:lnTo>
                    <a:lnTo>
                      <a:pt x="3" y="40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7" y="7"/>
                    </a:lnTo>
                    <a:close/>
                    <a:moveTo>
                      <a:pt x="16" y="17"/>
                    </a:moveTo>
                    <a:lnTo>
                      <a:pt x="11" y="24"/>
                    </a:lnTo>
                    <a:lnTo>
                      <a:pt x="9" y="31"/>
                    </a:lnTo>
                    <a:lnTo>
                      <a:pt x="11" y="39"/>
                    </a:lnTo>
                    <a:lnTo>
                      <a:pt x="17" y="47"/>
                    </a:lnTo>
                    <a:lnTo>
                      <a:pt x="23" y="53"/>
                    </a:lnTo>
                    <a:lnTo>
                      <a:pt x="31" y="55"/>
                    </a:lnTo>
                    <a:lnTo>
                      <a:pt x="34" y="55"/>
                    </a:lnTo>
                    <a:lnTo>
                      <a:pt x="39" y="55"/>
                    </a:lnTo>
                    <a:lnTo>
                      <a:pt x="46" y="50"/>
                    </a:lnTo>
                    <a:lnTo>
                      <a:pt x="50" y="43"/>
                    </a:lnTo>
                    <a:lnTo>
                      <a:pt x="51" y="35"/>
                    </a:lnTo>
                    <a:lnTo>
                      <a:pt x="49" y="29"/>
                    </a:lnTo>
                    <a:lnTo>
                      <a:pt x="43" y="21"/>
                    </a:lnTo>
                    <a:lnTo>
                      <a:pt x="38" y="15"/>
                    </a:lnTo>
                    <a:lnTo>
                      <a:pt x="30" y="12"/>
                    </a:lnTo>
                    <a:lnTo>
                      <a:pt x="26" y="12"/>
                    </a:lnTo>
                    <a:lnTo>
                      <a:pt x="23" y="13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97" name="Freeform 130"/>
              <p:cNvSpPr>
                <a:spLocks/>
              </p:cNvSpPr>
              <p:nvPr/>
            </p:nvSpPr>
            <p:spPr bwMode="auto">
              <a:xfrm>
                <a:off x="2405" y="2308"/>
                <a:ext cx="61" cy="42"/>
              </a:xfrm>
              <a:custGeom>
                <a:avLst/>
                <a:gdLst>
                  <a:gd name="T0" fmla="*/ 0 w 61"/>
                  <a:gd name="T1" fmla="*/ 33 h 42"/>
                  <a:gd name="T2" fmla="*/ 17 w 61"/>
                  <a:gd name="T3" fmla="*/ 17 h 42"/>
                  <a:gd name="T4" fmla="*/ 35 w 61"/>
                  <a:gd name="T5" fmla="*/ 0 h 42"/>
                  <a:gd name="T6" fmla="*/ 39 w 61"/>
                  <a:gd name="T7" fmla="*/ 3 h 42"/>
                  <a:gd name="T8" fmla="*/ 41 w 61"/>
                  <a:gd name="T9" fmla="*/ 7 h 42"/>
                  <a:gd name="T10" fmla="*/ 41 w 61"/>
                  <a:gd name="T11" fmla="*/ 7 h 42"/>
                  <a:gd name="T12" fmla="*/ 42 w 61"/>
                  <a:gd name="T13" fmla="*/ 8 h 42"/>
                  <a:gd name="T14" fmla="*/ 42 w 61"/>
                  <a:gd name="T15" fmla="*/ 8 h 42"/>
                  <a:gd name="T16" fmla="*/ 40 w 61"/>
                  <a:gd name="T17" fmla="*/ 11 h 42"/>
                  <a:gd name="T18" fmla="*/ 36 w 61"/>
                  <a:gd name="T19" fmla="*/ 13 h 42"/>
                  <a:gd name="T20" fmla="*/ 42 w 61"/>
                  <a:gd name="T21" fmla="*/ 12 h 42"/>
                  <a:gd name="T22" fmla="*/ 47 w 61"/>
                  <a:gd name="T23" fmla="*/ 13 h 42"/>
                  <a:gd name="T24" fmla="*/ 51 w 61"/>
                  <a:gd name="T25" fmla="*/ 16 h 42"/>
                  <a:gd name="T26" fmla="*/ 53 w 61"/>
                  <a:gd name="T27" fmla="*/ 18 h 42"/>
                  <a:gd name="T28" fmla="*/ 58 w 61"/>
                  <a:gd name="T29" fmla="*/ 24 h 42"/>
                  <a:gd name="T30" fmla="*/ 61 w 61"/>
                  <a:gd name="T31" fmla="*/ 29 h 42"/>
                  <a:gd name="T32" fmla="*/ 57 w 61"/>
                  <a:gd name="T33" fmla="*/ 31 h 42"/>
                  <a:gd name="T34" fmla="*/ 52 w 61"/>
                  <a:gd name="T35" fmla="*/ 32 h 42"/>
                  <a:gd name="T36" fmla="*/ 50 w 61"/>
                  <a:gd name="T37" fmla="*/ 27 h 42"/>
                  <a:gd name="T38" fmla="*/ 48 w 61"/>
                  <a:gd name="T39" fmla="*/ 24 h 42"/>
                  <a:gd name="T40" fmla="*/ 44 w 61"/>
                  <a:gd name="T41" fmla="*/ 21 h 42"/>
                  <a:gd name="T42" fmla="*/ 41 w 61"/>
                  <a:gd name="T43" fmla="*/ 19 h 42"/>
                  <a:gd name="T44" fmla="*/ 34 w 61"/>
                  <a:gd name="T45" fmla="*/ 19 h 42"/>
                  <a:gd name="T46" fmla="*/ 31 w 61"/>
                  <a:gd name="T47" fmla="*/ 21 h 42"/>
                  <a:gd name="T48" fmla="*/ 26 w 61"/>
                  <a:gd name="T49" fmla="*/ 25 h 42"/>
                  <a:gd name="T50" fmla="*/ 17 w 61"/>
                  <a:gd name="T51" fmla="*/ 34 h 42"/>
                  <a:gd name="T52" fmla="*/ 8 w 61"/>
                  <a:gd name="T53" fmla="*/ 42 h 42"/>
                  <a:gd name="T54" fmla="*/ 7 w 61"/>
                  <a:gd name="T55" fmla="*/ 42 h 42"/>
                  <a:gd name="T56" fmla="*/ 5 w 61"/>
                  <a:gd name="T57" fmla="*/ 41 h 42"/>
                  <a:gd name="T58" fmla="*/ 5 w 61"/>
                  <a:gd name="T59" fmla="*/ 41 h 42"/>
                  <a:gd name="T60" fmla="*/ 3 w 61"/>
                  <a:gd name="T61" fmla="*/ 37 h 42"/>
                  <a:gd name="T62" fmla="*/ 0 w 61"/>
                  <a:gd name="T63" fmla="*/ 33 h 4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1"/>
                  <a:gd name="T97" fmla="*/ 0 h 42"/>
                  <a:gd name="T98" fmla="*/ 61 w 61"/>
                  <a:gd name="T99" fmla="*/ 42 h 4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1" h="42">
                    <a:moveTo>
                      <a:pt x="0" y="33"/>
                    </a:moveTo>
                    <a:lnTo>
                      <a:pt x="17" y="17"/>
                    </a:lnTo>
                    <a:lnTo>
                      <a:pt x="35" y="0"/>
                    </a:lnTo>
                    <a:lnTo>
                      <a:pt x="39" y="3"/>
                    </a:lnTo>
                    <a:lnTo>
                      <a:pt x="41" y="7"/>
                    </a:lnTo>
                    <a:lnTo>
                      <a:pt x="42" y="8"/>
                    </a:lnTo>
                    <a:lnTo>
                      <a:pt x="40" y="11"/>
                    </a:lnTo>
                    <a:lnTo>
                      <a:pt x="36" y="13"/>
                    </a:lnTo>
                    <a:lnTo>
                      <a:pt x="42" y="12"/>
                    </a:lnTo>
                    <a:lnTo>
                      <a:pt x="47" y="13"/>
                    </a:lnTo>
                    <a:lnTo>
                      <a:pt x="51" y="16"/>
                    </a:lnTo>
                    <a:lnTo>
                      <a:pt x="53" y="18"/>
                    </a:lnTo>
                    <a:lnTo>
                      <a:pt x="58" y="24"/>
                    </a:lnTo>
                    <a:lnTo>
                      <a:pt x="61" y="29"/>
                    </a:lnTo>
                    <a:lnTo>
                      <a:pt x="57" y="31"/>
                    </a:lnTo>
                    <a:lnTo>
                      <a:pt x="52" y="32"/>
                    </a:lnTo>
                    <a:lnTo>
                      <a:pt x="50" y="27"/>
                    </a:lnTo>
                    <a:lnTo>
                      <a:pt x="48" y="24"/>
                    </a:lnTo>
                    <a:lnTo>
                      <a:pt x="44" y="21"/>
                    </a:lnTo>
                    <a:lnTo>
                      <a:pt x="41" y="19"/>
                    </a:lnTo>
                    <a:lnTo>
                      <a:pt x="34" y="19"/>
                    </a:lnTo>
                    <a:lnTo>
                      <a:pt x="31" y="21"/>
                    </a:lnTo>
                    <a:lnTo>
                      <a:pt x="26" y="25"/>
                    </a:lnTo>
                    <a:lnTo>
                      <a:pt x="17" y="34"/>
                    </a:lnTo>
                    <a:lnTo>
                      <a:pt x="8" y="42"/>
                    </a:lnTo>
                    <a:lnTo>
                      <a:pt x="7" y="42"/>
                    </a:lnTo>
                    <a:lnTo>
                      <a:pt x="5" y="41"/>
                    </a:lnTo>
                    <a:lnTo>
                      <a:pt x="3" y="37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98" name="Freeform 131"/>
              <p:cNvSpPr>
                <a:spLocks/>
              </p:cNvSpPr>
              <p:nvPr/>
            </p:nvSpPr>
            <p:spPr bwMode="auto">
              <a:xfrm>
                <a:off x="2444" y="2335"/>
                <a:ext cx="52" cy="62"/>
              </a:xfrm>
              <a:custGeom>
                <a:avLst/>
                <a:gdLst>
                  <a:gd name="T0" fmla="*/ 19 w 52"/>
                  <a:gd name="T1" fmla="*/ 55 h 62"/>
                  <a:gd name="T2" fmla="*/ 17 w 52"/>
                  <a:gd name="T3" fmla="*/ 58 h 62"/>
                  <a:gd name="T4" fmla="*/ 14 w 52"/>
                  <a:gd name="T5" fmla="*/ 62 h 62"/>
                  <a:gd name="T6" fmla="*/ 11 w 52"/>
                  <a:gd name="T7" fmla="*/ 58 h 62"/>
                  <a:gd name="T8" fmla="*/ 8 w 52"/>
                  <a:gd name="T9" fmla="*/ 55 h 62"/>
                  <a:gd name="T10" fmla="*/ 3 w 52"/>
                  <a:gd name="T11" fmla="*/ 52 h 62"/>
                  <a:gd name="T12" fmla="*/ 1 w 52"/>
                  <a:gd name="T13" fmla="*/ 47 h 62"/>
                  <a:gd name="T14" fmla="*/ 0 w 52"/>
                  <a:gd name="T15" fmla="*/ 44 h 62"/>
                  <a:gd name="T16" fmla="*/ 0 w 52"/>
                  <a:gd name="T17" fmla="*/ 40 h 62"/>
                  <a:gd name="T18" fmla="*/ 1 w 52"/>
                  <a:gd name="T19" fmla="*/ 37 h 62"/>
                  <a:gd name="T20" fmla="*/ 5 w 52"/>
                  <a:gd name="T21" fmla="*/ 32 h 62"/>
                  <a:gd name="T22" fmla="*/ 16 w 52"/>
                  <a:gd name="T23" fmla="*/ 23 h 62"/>
                  <a:gd name="T24" fmla="*/ 26 w 52"/>
                  <a:gd name="T25" fmla="*/ 13 h 62"/>
                  <a:gd name="T26" fmla="*/ 22 w 52"/>
                  <a:gd name="T27" fmla="*/ 10 h 62"/>
                  <a:gd name="T28" fmla="*/ 19 w 52"/>
                  <a:gd name="T29" fmla="*/ 7 h 62"/>
                  <a:gd name="T30" fmla="*/ 21 w 52"/>
                  <a:gd name="T31" fmla="*/ 5 h 62"/>
                  <a:gd name="T32" fmla="*/ 24 w 52"/>
                  <a:gd name="T33" fmla="*/ 2 h 62"/>
                  <a:gd name="T34" fmla="*/ 30 w 52"/>
                  <a:gd name="T35" fmla="*/ 9 h 62"/>
                  <a:gd name="T36" fmla="*/ 35 w 52"/>
                  <a:gd name="T37" fmla="*/ 5 h 62"/>
                  <a:gd name="T38" fmla="*/ 40 w 52"/>
                  <a:gd name="T39" fmla="*/ 0 h 62"/>
                  <a:gd name="T40" fmla="*/ 45 w 52"/>
                  <a:gd name="T41" fmla="*/ 4 h 62"/>
                  <a:gd name="T42" fmla="*/ 52 w 52"/>
                  <a:gd name="T43" fmla="*/ 6 h 62"/>
                  <a:gd name="T44" fmla="*/ 46 w 52"/>
                  <a:gd name="T45" fmla="*/ 13 h 62"/>
                  <a:gd name="T46" fmla="*/ 40 w 52"/>
                  <a:gd name="T47" fmla="*/ 18 h 62"/>
                  <a:gd name="T48" fmla="*/ 44 w 52"/>
                  <a:gd name="T49" fmla="*/ 23 h 62"/>
                  <a:gd name="T50" fmla="*/ 49 w 52"/>
                  <a:gd name="T51" fmla="*/ 26 h 62"/>
                  <a:gd name="T52" fmla="*/ 46 w 52"/>
                  <a:gd name="T53" fmla="*/ 29 h 62"/>
                  <a:gd name="T54" fmla="*/ 44 w 52"/>
                  <a:gd name="T55" fmla="*/ 31 h 62"/>
                  <a:gd name="T56" fmla="*/ 40 w 52"/>
                  <a:gd name="T57" fmla="*/ 26 h 62"/>
                  <a:gd name="T58" fmla="*/ 35 w 52"/>
                  <a:gd name="T59" fmla="*/ 22 h 62"/>
                  <a:gd name="T60" fmla="*/ 14 w 52"/>
                  <a:gd name="T61" fmla="*/ 42 h 62"/>
                  <a:gd name="T62" fmla="*/ 12 w 52"/>
                  <a:gd name="T63" fmla="*/ 45 h 62"/>
                  <a:gd name="T64" fmla="*/ 11 w 52"/>
                  <a:gd name="T65" fmla="*/ 46 h 62"/>
                  <a:gd name="T66" fmla="*/ 11 w 52"/>
                  <a:gd name="T67" fmla="*/ 47 h 62"/>
                  <a:gd name="T68" fmla="*/ 12 w 52"/>
                  <a:gd name="T69" fmla="*/ 48 h 62"/>
                  <a:gd name="T70" fmla="*/ 13 w 52"/>
                  <a:gd name="T71" fmla="*/ 50 h 62"/>
                  <a:gd name="T72" fmla="*/ 14 w 52"/>
                  <a:gd name="T73" fmla="*/ 52 h 62"/>
                  <a:gd name="T74" fmla="*/ 17 w 52"/>
                  <a:gd name="T75" fmla="*/ 54 h 62"/>
                  <a:gd name="T76" fmla="*/ 19 w 52"/>
                  <a:gd name="T77" fmla="*/ 55 h 6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62"/>
                  <a:gd name="T119" fmla="*/ 52 w 52"/>
                  <a:gd name="T120" fmla="*/ 62 h 6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62">
                    <a:moveTo>
                      <a:pt x="19" y="55"/>
                    </a:moveTo>
                    <a:lnTo>
                      <a:pt x="17" y="58"/>
                    </a:lnTo>
                    <a:lnTo>
                      <a:pt x="14" y="62"/>
                    </a:lnTo>
                    <a:lnTo>
                      <a:pt x="11" y="58"/>
                    </a:lnTo>
                    <a:lnTo>
                      <a:pt x="8" y="55"/>
                    </a:lnTo>
                    <a:lnTo>
                      <a:pt x="3" y="52"/>
                    </a:lnTo>
                    <a:lnTo>
                      <a:pt x="1" y="47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1" y="37"/>
                    </a:lnTo>
                    <a:lnTo>
                      <a:pt x="5" y="32"/>
                    </a:lnTo>
                    <a:lnTo>
                      <a:pt x="16" y="23"/>
                    </a:lnTo>
                    <a:lnTo>
                      <a:pt x="26" y="13"/>
                    </a:lnTo>
                    <a:lnTo>
                      <a:pt x="22" y="10"/>
                    </a:lnTo>
                    <a:lnTo>
                      <a:pt x="19" y="7"/>
                    </a:lnTo>
                    <a:lnTo>
                      <a:pt x="21" y="5"/>
                    </a:lnTo>
                    <a:lnTo>
                      <a:pt x="24" y="2"/>
                    </a:lnTo>
                    <a:lnTo>
                      <a:pt x="30" y="9"/>
                    </a:lnTo>
                    <a:lnTo>
                      <a:pt x="35" y="5"/>
                    </a:lnTo>
                    <a:lnTo>
                      <a:pt x="40" y="0"/>
                    </a:lnTo>
                    <a:lnTo>
                      <a:pt x="45" y="4"/>
                    </a:lnTo>
                    <a:lnTo>
                      <a:pt x="52" y="6"/>
                    </a:lnTo>
                    <a:lnTo>
                      <a:pt x="46" y="13"/>
                    </a:lnTo>
                    <a:lnTo>
                      <a:pt x="40" y="18"/>
                    </a:lnTo>
                    <a:lnTo>
                      <a:pt x="44" y="23"/>
                    </a:lnTo>
                    <a:lnTo>
                      <a:pt x="49" y="26"/>
                    </a:lnTo>
                    <a:lnTo>
                      <a:pt x="46" y="29"/>
                    </a:lnTo>
                    <a:lnTo>
                      <a:pt x="44" y="31"/>
                    </a:lnTo>
                    <a:lnTo>
                      <a:pt x="40" y="26"/>
                    </a:lnTo>
                    <a:lnTo>
                      <a:pt x="35" y="22"/>
                    </a:lnTo>
                    <a:lnTo>
                      <a:pt x="14" y="42"/>
                    </a:lnTo>
                    <a:lnTo>
                      <a:pt x="12" y="45"/>
                    </a:lnTo>
                    <a:lnTo>
                      <a:pt x="11" y="46"/>
                    </a:lnTo>
                    <a:lnTo>
                      <a:pt x="11" y="47"/>
                    </a:lnTo>
                    <a:lnTo>
                      <a:pt x="12" y="48"/>
                    </a:lnTo>
                    <a:lnTo>
                      <a:pt x="13" y="50"/>
                    </a:lnTo>
                    <a:lnTo>
                      <a:pt x="14" y="52"/>
                    </a:lnTo>
                    <a:lnTo>
                      <a:pt x="17" y="54"/>
                    </a:lnTo>
                    <a:lnTo>
                      <a:pt x="19" y="5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99" name="Freeform 132"/>
              <p:cNvSpPr>
                <a:spLocks noEditPoints="1"/>
              </p:cNvSpPr>
              <p:nvPr/>
            </p:nvSpPr>
            <p:spPr bwMode="auto">
              <a:xfrm>
                <a:off x="2466" y="2358"/>
                <a:ext cx="59" cy="55"/>
              </a:xfrm>
              <a:custGeom>
                <a:avLst/>
                <a:gdLst>
                  <a:gd name="T0" fmla="*/ 43 w 59"/>
                  <a:gd name="T1" fmla="*/ 7 h 55"/>
                  <a:gd name="T2" fmla="*/ 50 w 59"/>
                  <a:gd name="T3" fmla="*/ 0 h 55"/>
                  <a:gd name="T4" fmla="*/ 54 w 59"/>
                  <a:gd name="T5" fmla="*/ 5 h 55"/>
                  <a:gd name="T6" fmla="*/ 59 w 59"/>
                  <a:gd name="T7" fmla="*/ 9 h 55"/>
                  <a:gd name="T8" fmla="*/ 55 w 59"/>
                  <a:gd name="T9" fmla="*/ 13 h 55"/>
                  <a:gd name="T10" fmla="*/ 52 w 59"/>
                  <a:gd name="T11" fmla="*/ 15 h 55"/>
                  <a:gd name="T12" fmla="*/ 47 w 59"/>
                  <a:gd name="T13" fmla="*/ 11 h 55"/>
                  <a:gd name="T14" fmla="*/ 43 w 59"/>
                  <a:gd name="T15" fmla="*/ 7 h 55"/>
                  <a:gd name="T16" fmla="*/ 0 w 59"/>
                  <a:gd name="T17" fmla="*/ 46 h 55"/>
                  <a:gd name="T18" fmla="*/ 19 w 59"/>
                  <a:gd name="T19" fmla="*/ 30 h 55"/>
                  <a:gd name="T20" fmla="*/ 36 w 59"/>
                  <a:gd name="T21" fmla="*/ 13 h 55"/>
                  <a:gd name="T22" fmla="*/ 40 w 59"/>
                  <a:gd name="T23" fmla="*/ 17 h 55"/>
                  <a:gd name="T24" fmla="*/ 45 w 59"/>
                  <a:gd name="T25" fmla="*/ 22 h 55"/>
                  <a:gd name="T26" fmla="*/ 28 w 59"/>
                  <a:gd name="T27" fmla="*/ 39 h 55"/>
                  <a:gd name="T28" fmla="*/ 10 w 59"/>
                  <a:gd name="T29" fmla="*/ 55 h 55"/>
                  <a:gd name="T30" fmla="*/ 5 w 59"/>
                  <a:gd name="T31" fmla="*/ 50 h 55"/>
                  <a:gd name="T32" fmla="*/ 0 w 59"/>
                  <a:gd name="T33" fmla="*/ 46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9"/>
                  <a:gd name="T52" fmla="*/ 0 h 55"/>
                  <a:gd name="T53" fmla="*/ 59 w 59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9" h="55">
                    <a:moveTo>
                      <a:pt x="43" y="7"/>
                    </a:moveTo>
                    <a:lnTo>
                      <a:pt x="50" y="0"/>
                    </a:lnTo>
                    <a:lnTo>
                      <a:pt x="54" y="5"/>
                    </a:lnTo>
                    <a:lnTo>
                      <a:pt x="59" y="9"/>
                    </a:lnTo>
                    <a:lnTo>
                      <a:pt x="55" y="13"/>
                    </a:lnTo>
                    <a:lnTo>
                      <a:pt x="52" y="15"/>
                    </a:lnTo>
                    <a:lnTo>
                      <a:pt x="47" y="11"/>
                    </a:lnTo>
                    <a:lnTo>
                      <a:pt x="43" y="7"/>
                    </a:lnTo>
                    <a:close/>
                    <a:moveTo>
                      <a:pt x="0" y="46"/>
                    </a:moveTo>
                    <a:lnTo>
                      <a:pt x="19" y="30"/>
                    </a:lnTo>
                    <a:lnTo>
                      <a:pt x="36" y="13"/>
                    </a:lnTo>
                    <a:lnTo>
                      <a:pt x="40" y="17"/>
                    </a:lnTo>
                    <a:lnTo>
                      <a:pt x="45" y="22"/>
                    </a:lnTo>
                    <a:lnTo>
                      <a:pt x="28" y="39"/>
                    </a:lnTo>
                    <a:lnTo>
                      <a:pt x="10" y="55"/>
                    </a:lnTo>
                    <a:lnTo>
                      <a:pt x="5" y="50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00" name="Freeform 133"/>
              <p:cNvSpPr>
                <a:spLocks/>
              </p:cNvSpPr>
              <p:nvPr/>
            </p:nvSpPr>
            <p:spPr bwMode="auto">
              <a:xfrm>
                <a:off x="2490" y="2393"/>
                <a:ext cx="75" cy="75"/>
              </a:xfrm>
              <a:custGeom>
                <a:avLst/>
                <a:gdLst>
                  <a:gd name="T0" fmla="*/ 0 w 75"/>
                  <a:gd name="T1" fmla="*/ 34 h 75"/>
                  <a:gd name="T2" fmla="*/ 18 w 75"/>
                  <a:gd name="T3" fmla="*/ 16 h 75"/>
                  <a:gd name="T4" fmla="*/ 36 w 75"/>
                  <a:gd name="T5" fmla="*/ 0 h 75"/>
                  <a:gd name="T6" fmla="*/ 40 w 75"/>
                  <a:gd name="T7" fmla="*/ 4 h 75"/>
                  <a:gd name="T8" fmla="*/ 44 w 75"/>
                  <a:gd name="T9" fmla="*/ 7 h 75"/>
                  <a:gd name="T10" fmla="*/ 42 w 75"/>
                  <a:gd name="T11" fmla="*/ 11 h 75"/>
                  <a:gd name="T12" fmla="*/ 39 w 75"/>
                  <a:gd name="T13" fmla="*/ 13 h 75"/>
                  <a:gd name="T14" fmla="*/ 45 w 75"/>
                  <a:gd name="T15" fmla="*/ 13 h 75"/>
                  <a:gd name="T16" fmla="*/ 52 w 75"/>
                  <a:gd name="T17" fmla="*/ 15 h 75"/>
                  <a:gd name="T18" fmla="*/ 58 w 75"/>
                  <a:gd name="T19" fmla="*/ 19 h 75"/>
                  <a:gd name="T20" fmla="*/ 63 w 75"/>
                  <a:gd name="T21" fmla="*/ 23 h 75"/>
                  <a:gd name="T22" fmla="*/ 68 w 75"/>
                  <a:gd name="T23" fmla="*/ 28 h 75"/>
                  <a:gd name="T24" fmla="*/ 71 w 75"/>
                  <a:gd name="T25" fmla="*/ 32 h 75"/>
                  <a:gd name="T26" fmla="*/ 74 w 75"/>
                  <a:gd name="T27" fmla="*/ 37 h 75"/>
                  <a:gd name="T28" fmla="*/ 75 w 75"/>
                  <a:gd name="T29" fmla="*/ 40 h 75"/>
                  <a:gd name="T30" fmla="*/ 75 w 75"/>
                  <a:gd name="T31" fmla="*/ 44 h 75"/>
                  <a:gd name="T32" fmla="*/ 74 w 75"/>
                  <a:gd name="T33" fmla="*/ 47 h 75"/>
                  <a:gd name="T34" fmla="*/ 71 w 75"/>
                  <a:gd name="T35" fmla="*/ 50 h 75"/>
                  <a:gd name="T36" fmla="*/ 68 w 75"/>
                  <a:gd name="T37" fmla="*/ 53 h 75"/>
                  <a:gd name="T38" fmla="*/ 58 w 75"/>
                  <a:gd name="T39" fmla="*/ 64 h 75"/>
                  <a:gd name="T40" fmla="*/ 46 w 75"/>
                  <a:gd name="T41" fmla="*/ 75 h 75"/>
                  <a:gd name="T42" fmla="*/ 42 w 75"/>
                  <a:gd name="T43" fmla="*/ 70 h 75"/>
                  <a:gd name="T44" fmla="*/ 36 w 75"/>
                  <a:gd name="T45" fmla="*/ 66 h 75"/>
                  <a:gd name="T46" fmla="*/ 47 w 75"/>
                  <a:gd name="T47" fmla="*/ 55 h 75"/>
                  <a:gd name="T48" fmla="*/ 58 w 75"/>
                  <a:gd name="T49" fmla="*/ 45 h 75"/>
                  <a:gd name="T50" fmla="*/ 61 w 75"/>
                  <a:gd name="T51" fmla="*/ 43 h 75"/>
                  <a:gd name="T52" fmla="*/ 62 w 75"/>
                  <a:gd name="T53" fmla="*/ 39 h 75"/>
                  <a:gd name="T54" fmla="*/ 62 w 75"/>
                  <a:gd name="T55" fmla="*/ 37 h 75"/>
                  <a:gd name="T56" fmla="*/ 61 w 75"/>
                  <a:gd name="T57" fmla="*/ 34 h 75"/>
                  <a:gd name="T58" fmla="*/ 59 w 75"/>
                  <a:gd name="T59" fmla="*/ 29 h 75"/>
                  <a:gd name="T60" fmla="*/ 55 w 75"/>
                  <a:gd name="T61" fmla="*/ 26 h 75"/>
                  <a:gd name="T62" fmla="*/ 50 w 75"/>
                  <a:gd name="T63" fmla="*/ 21 h 75"/>
                  <a:gd name="T64" fmla="*/ 43 w 75"/>
                  <a:gd name="T65" fmla="*/ 19 h 75"/>
                  <a:gd name="T66" fmla="*/ 39 w 75"/>
                  <a:gd name="T67" fmla="*/ 19 h 75"/>
                  <a:gd name="T68" fmla="*/ 36 w 75"/>
                  <a:gd name="T69" fmla="*/ 20 h 75"/>
                  <a:gd name="T70" fmla="*/ 29 w 75"/>
                  <a:gd name="T71" fmla="*/ 23 h 75"/>
                  <a:gd name="T72" fmla="*/ 20 w 75"/>
                  <a:gd name="T73" fmla="*/ 32 h 75"/>
                  <a:gd name="T74" fmla="*/ 10 w 75"/>
                  <a:gd name="T75" fmla="*/ 42 h 75"/>
                  <a:gd name="T76" fmla="*/ 5 w 75"/>
                  <a:gd name="T77" fmla="*/ 38 h 75"/>
                  <a:gd name="T78" fmla="*/ 0 w 75"/>
                  <a:gd name="T79" fmla="*/ 34 h 7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75"/>
                  <a:gd name="T121" fmla="*/ 0 h 75"/>
                  <a:gd name="T122" fmla="*/ 75 w 75"/>
                  <a:gd name="T123" fmla="*/ 75 h 7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75" h="75">
                    <a:moveTo>
                      <a:pt x="0" y="34"/>
                    </a:moveTo>
                    <a:lnTo>
                      <a:pt x="18" y="16"/>
                    </a:lnTo>
                    <a:lnTo>
                      <a:pt x="36" y="0"/>
                    </a:lnTo>
                    <a:lnTo>
                      <a:pt x="40" y="4"/>
                    </a:lnTo>
                    <a:lnTo>
                      <a:pt x="44" y="7"/>
                    </a:lnTo>
                    <a:lnTo>
                      <a:pt x="42" y="11"/>
                    </a:lnTo>
                    <a:lnTo>
                      <a:pt x="39" y="13"/>
                    </a:lnTo>
                    <a:lnTo>
                      <a:pt x="45" y="13"/>
                    </a:lnTo>
                    <a:lnTo>
                      <a:pt x="52" y="15"/>
                    </a:lnTo>
                    <a:lnTo>
                      <a:pt x="58" y="19"/>
                    </a:lnTo>
                    <a:lnTo>
                      <a:pt x="63" y="23"/>
                    </a:lnTo>
                    <a:lnTo>
                      <a:pt x="68" y="28"/>
                    </a:lnTo>
                    <a:lnTo>
                      <a:pt x="71" y="32"/>
                    </a:lnTo>
                    <a:lnTo>
                      <a:pt x="74" y="37"/>
                    </a:lnTo>
                    <a:lnTo>
                      <a:pt x="75" y="40"/>
                    </a:lnTo>
                    <a:lnTo>
                      <a:pt x="75" y="44"/>
                    </a:lnTo>
                    <a:lnTo>
                      <a:pt x="74" y="47"/>
                    </a:lnTo>
                    <a:lnTo>
                      <a:pt x="71" y="50"/>
                    </a:lnTo>
                    <a:lnTo>
                      <a:pt x="68" y="53"/>
                    </a:lnTo>
                    <a:lnTo>
                      <a:pt x="58" y="64"/>
                    </a:lnTo>
                    <a:lnTo>
                      <a:pt x="46" y="75"/>
                    </a:lnTo>
                    <a:lnTo>
                      <a:pt x="42" y="70"/>
                    </a:lnTo>
                    <a:lnTo>
                      <a:pt x="36" y="66"/>
                    </a:lnTo>
                    <a:lnTo>
                      <a:pt x="47" y="55"/>
                    </a:lnTo>
                    <a:lnTo>
                      <a:pt x="58" y="45"/>
                    </a:lnTo>
                    <a:lnTo>
                      <a:pt x="61" y="43"/>
                    </a:lnTo>
                    <a:lnTo>
                      <a:pt x="62" y="39"/>
                    </a:lnTo>
                    <a:lnTo>
                      <a:pt x="62" y="37"/>
                    </a:lnTo>
                    <a:lnTo>
                      <a:pt x="61" y="34"/>
                    </a:lnTo>
                    <a:lnTo>
                      <a:pt x="59" y="29"/>
                    </a:lnTo>
                    <a:lnTo>
                      <a:pt x="55" y="26"/>
                    </a:lnTo>
                    <a:lnTo>
                      <a:pt x="50" y="21"/>
                    </a:lnTo>
                    <a:lnTo>
                      <a:pt x="43" y="19"/>
                    </a:lnTo>
                    <a:lnTo>
                      <a:pt x="39" y="19"/>
                    </a:lnTo>
                    <a:lnTo>
                      <a:pt x="36" y="20"/>
                    </a:lnTo>
                    <a:lnTo>
                      <a:pt x="29" y="23"/>
                    </a:lnTo>
                    <a:lnTo>
                      <a:pt x="20" y="32"/>
                    </a:lnTo>
                    <a:lnTo>
                      <a:pt x="10" y="42"/>
                    </a:lnTo>
                    <a:lnTo>
                      <a:pt x="5" y="3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01" name="Freeform 134"/>
              <p:cNvSpPr>
                <a:spLocks noEditPoints="1"/>
              </p:cNvSpPr>
              <p:nvPr/>
            </p:nvSpPr>
            <p:spPr bwMode="auto">
              <a:xfrm>
                <a:off x="2543" y="2453"/>
                <a:ext cx="93" cy="70"/>
              </a:xfrm>
              <a:custGeom>
                <a:avLst/>
                <a:gdLst>
                  <a:gd name="T0" fmla="*/ 8 w 93"/>
                  <a:gd name="T1" fmla="*/ 33 h 70"/>
                  <a:gd name="T2" fmla="*/ 11 w 93"/>
                  <a:gd name="T3" fmla="*/ 40 h 70"/>
                  <a:gd name="T4" fmla="*/ 15 w 93"/>
                  <a:gd name="T5" fmla="*/ 48 h 70"/>
                  <a:gd name="T6" fmla="*/ 27 w 93"/>
                  <a:gd name="T7" fmla="*/ 57 h 70"/>
                  <a:gd name="T8" fmla="*/ 39 w 93"/>
                  <a:gd name="T9" fmla="*/ 60 h 70"/>
                  <a:gd name="T10" fmla="*/ 47 w 93"/>
                  <a:gd name="T11" fmla="*/ 57 h 70"/>
                  <a:gd name="T12" fmla="*/ 46 w 93"/>
                  <a:gd name="T13" fmla="*/ 52 h 70"/>
                  <a:gd name="T14" fmla="*/ 30 w 93"/>
                  <a:gd name="T15" fmla="*/ 44 h 70"/>
                  <a:gd name="T16" fmla="*/ 21 w 93"/>
                  <a:gd name="T17" fmla="*/ 34 h 70"/>
                  <a:gd name="T18" fmla="*/ 16 w 93"/>
                  <a:gd name="T19" fmla="*/ 24 h 70"/>
                  <a:gd name="T20" fmla="*/ 19 w 93"/>
                  <a:gd name="T21" fmla="*/ 10 h 70"/>
                  <a:gd name="T22" fmla="*/ 29 w 93"/>
                  <a:gd name="T23" fmla="*/ 2 h 70"/>
                  <a:gd name="T24" fmla="*/ 42 w 93"/>
                  <a:gd name="T25" fmla="*/ 0 h 70"/>
                  <a:gd name="T26" fmla="*/ 58 w 93"/>
                  <a:gd name="T27" fmla="*/ 4 h 70"/>
                  <a:gd name="T28" fmla="*/ 74 w 93"/>
                  <a:gd name="T29" fmla="*/ 18 h 70"/>
                  <a:gd name="T30" fmla="*/ 79 w 93"/>
                  <a:gd name="T31" fmla="*/ 28 h 70"/>
                  <a:gd name="T32" fmla="*/ 83 w 93"/>
                  <a:gd name="T33" fmla="*/ 24 h 70"/>
                  <a:gd name="T34" fmla="*/ 93 w 93"/>
                  <a:gd name="T35" fmla="*/ 31 h 70"/>
                  <a:gd name="T36" fmla="*/ 63 w 93"/>
                  <a:gd name="T37" fmla="*/ 59 h 70"/>
                  <a:gd name="T38" fmla="*/ 51 w 93"/>
                  <a:gd name="T39" fmla="*/ 67 h 70"/>
                  <a:gd name="T40" fmla="*/ 41 w 93"/>
                  <a:gd name="T41" fmla="*/ 70 h 70"/>
                  <a:gd name="T42" fmla="*/ 25 w 93"/>
                  <a:gd name="T43" fmla="*/ 64 h 70"/>
                  <a:gd name="T44" fmla="*/ 16 w 93"/>
                  <a:gd name="T45" fmla="*/ 57 h 70"/>
                  <a:gd name="T46" fmla="*/ 7 w 93"/>
                  <a:gd name="T47" fmla="*/ 49 h 70"/>
                  <a:gd name="T48" fmla="*/ 0 w 93"/>
                  <a:gd name="T49" fmla="*/ 38 h 70"/>
                  <a:gd name="T50" fmla="*/ 3 w 93"/>
                  <a:gd name="T51" fmla="*/ 28 h 70"/>
                  <a:gd name="T52" fmla="*/ 29 w 93"/>
                  <a:gd name="T53" fmla="*/ 22 h 70"/>
                  <a:gd name="T54" fmla="*/ 27 w 93"/>
                  <a:gd name="T55" fmla="*/ 28 h 70"/>
                  <a:gd name="T56" fmla="*/ 37 w 93"/>
                  <a:gd name="T57" fmla="*/ 40 h 70"/>
                  <a:gd name="T58" fmla="*/ 51 w 93"/>
                  <a:gd name="T59" fmla="*/ 46 h 70"/>
                  <a:gd name="T60" fmla="*/ 59 w 93"/>
                  <a:gd name="T61" fmla="*/ 44 h 70"/>
                  <a:gd name="T62" fmla="*/ 69 w 93"/>
                  <a:gd name="T63" fmla="*/ 38 h 70"/>
                  <a:gd name="T64" fmla="*/ 71 w 93"/>
                  <a:gd name="T65" fmla="*/ 27 h 70"/>
                  <a:gd name="T66" fmla="*/ 65 w 93"/>
                  <a:gd name="T67" fmla="*/ 17 h 70"/>
                  <a:gd name="T68" fmla="*/ 55 w 93"/>
                  <a:gd name="T69" fmla="*/ 10 h 70"/>
                  <a:gd name="T70" fmla="*/ 40 w 93"/>
                  <a:gd name="T71" fmla="*/ 10 h 70"/>
                  <a:gd name="T72" fmla="*/ 33 w 93"/>
                  <a:gd name="T73" fmla="*/ 15 h 7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93"/>
                  <a:gd name="T112" fmla="*/ 0 h 70"/>
                  <a:gd name="T113" fmla="*/ 93 w 93"/>
                  <a:gd name="T114" fmla="*/ 70 h 70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93" h="70">
                    <a:moveTo>
                      <a:pt x="3" y="28"/>
                    </a:moveTo>
                    <a:lnTo>
                      <a:pt x="8" y="33"/>
                    </a:lnTo>
                    <a:lnTo>
                      <a:pt x="13" y="36"/>
                    </a:lnTo>
                    <a:lnTo>
                      <a:pt x="11" y="40"/>
                    </a:lnTo>
                    <a:lnTo>
                      <a:pt x="11" y="43"/>
                    </a:lnTo>
                    <a:lnTo>
                      <a:pt x="15" y="48"/>
                    </a:lnTo>
                    <a:lnTo>
                      <a:pt x="21" y="52"/>
                    </a:lnTo>
                    <a:lnTo>
                      <a:pt x="27" y="57"/>
                    </a:lnTo>
                    <a:lnTo>
                      <a:pt x="33" y="59"/>
                    </a:lnTo>
                    <a:lnTo>
                      <a:pt x="39" y="60"/>
                    </a:lnTo>
                    <a:lnTo>
                      <a:pt x="43" y="59"/>
                    </a:lnTo>
                    <a:lnTo>
                      <a:pt x="47" y="57"/>
                    </a:lnTo>
                    <a:lnTo>
                      <a:pt x="51" y="52"/>
                    </a:lnTo>
                    <a:lnTo>
                      <a:pt x="46" y="52"/>
                    </a:lnTo>
                    <a:lnTo>
                      <a:pt x="40" y="50"/>
                    </a:lnTo>
                    <a:lnTo>
                      <a:pt x="30" y="44"/>
                    </a:lnTo>
                    <a:lnTo>
                      <a:pt x="24" y="40"/>
                    </a:lnTo>
                    <a:lnTo>
                      <a:pt x="21" y="34"/>
                    </a:lnTo>
                    <a:lnTo>
                      <a:pt x="17" y="30"/>
                    </a:lnTo>
                    <a:lnTo>
                      <a:pt x="16" y="24"/>
                    </a:lnTo>
                    <a:lnTo>
                      <a:pt x="17" y="15"/>
                    </a:lnTo>
                    <a:lnTo>
                      <a:pt x="19" y="10"/>
                    </a:lnTo>
                    <a:lnTo>
                      <a:pt x="23" y="7"/>
                    </a:lnTo>
                    <a:lnTo>
                      <a:pt x="29" y="2"/>
                    </a:lnTo>
                    <a:lnTo>
                      <a:pt x="35" y="0"/>
                    </a:lnTo>
                    <a:lnTo>
                      <a:pt x="42" y="0"/>
                    </a:lnTo>
                    <a:lnTo>
                      <a:pt x="50" y="1"/>
                    </a:lnTo>
                    <a:lnTo>
                      <a:pt x="58" y="4"/>
                    </a:lnTo>
                    <a:lnTo>
                      <a:pt x="66" y="10"/>
                    </a:lnTo>
                    <a:lnTo>
                      <a:pt x="74" y="18"/>
                    </a:lnTo>
                    <a:lnTo>
                      <a:pt x="78" y="24"/>
                    </a:lnTo>
                    <a:lnTo>
                      <a:pt x="79" y="28"/>
                    </a:lnTo>
                    <a:lnTo>
                      <a:pt x="81" y="26"/>
                    </a:lnTo>
                    <a:lnTo>
                      <a:pt x="83" y="24"/>
                    </a:lnTo>
                    <a:lnTo>
                      <a:pt x="88" y="27"/>
                    </a:lnTo>
                    <a:lnTo>
                      <a:pt x="93" y="31"/>
                    </a:lnTo>
                    <a:lnTo>
                      <a:pt x="78" y="46"/>
                    </a:lnTo>
                    <a:lnTo>
                      <a:pt x="63" y="59"/>
                    </a:lnTo>
                    <a:lnTo>
                      <a:pt x="55" y="66"/>
                    </a:lnTo>
                    <a:lnTo>
                      <a:pt x="51" y="67"/>
                    </a:lnTo>
                    <a:lnTo>
                      <a:pt x="48" y="68"/>
                    </a:lnTo>
                    <a:lnTo>
                      <a:pt x="41" y="70"/>
                    </a:lnTo>
                    <a:lnTo>
                      <a:pt x="33" y="67"/>
                    </a:lnTo>
                    <a:lnTo>
                      <a:pt x="25" y="64"/>
                    </a:lnTo>
                    <a:lnTo>
                      <a:pt x="21" y="60"/>
                    </a:lnTo>
                    <a:lnTo>
                      <a:pt x="16" y="57"/>
                    </a:lnTo>
                    <a:lnTo>
                      <a:pt x="10" y="54"/>
                    </a:lnTo>
                    <a:lnTo>
                      <a:pt x="7" y="49"/>
                    </a:lnTo>
                    <a:lnTo>
                      <a:pt x="1" y="41"/>
                    </a:lnTo>
                    <a:lnTo>
                      <a:pt x="0" y="38"/>
                    </a:lnTo>
                    <a:lnTo>
                      <a:pt x="0" y="34"/>
                    </a:lnTo>
                    <a:lnTo>
                      <a:pt x="3" y="28"/>
                    </a:lnTo>
                    <a:close/>
                    <a:moveTo>
                      <a:pt x="33" y="15"/>
                    </a:moveTo>
                    <a:lnTo>
                      <a:pt x="29" y="22"/>
                    </a:lnTo>
                    <a:lnTo>
                      <a:pt x="27" y="25"/>
                    </a:lnTo>
                    <a:lnTo>
                      <a:pt x="27" y="28"/>
                    </a:lnTo>
                    <a:lnTo>
                      <a:pt x="31" y="34"/>
                    </a:lnTo>
                    <a:lnTo>
                      <a:pt x="37" y="40"/>
                    </a:lnTo>
                    <a:lnTo>
                      <a:pt x="43" y="44"/>
                    </a:lnTo>
                    <a:lnTo>
                      <a:pt x="51" y="46"/>
                    </a:lnTo>
                    <a:lnTo>
                      <a:pt x="55" y="46"/>
                    </a:lnTo>
                    <a:lnTo>
                      <a:pt x="59" y="44"/>
                    </a:lnTo>
                    <a:lnTo>
                      <a:pt x="66" y="40"/>
                    </a:lnTo>
                    <a:lnTo>
                      <a:pt x="69" y="38"/>
                    </a:lnTo>
                    <a:lnTo>
                      <a:pt x="71" y="34"/>
                    </a:lnTo>
                    <a:lnTo>
                      <a:pt x="71" y="27"/>
                    </a:lnTo>
                    <a:lnTo>
                      <a:pt x="69" y="20"/>
                    </a:lnTo>
                    <a:lnTo>
                      <a:pt x="65" y="17"/>
                    </a:lnTo>
                    <a:lnTo>
                      <a:pt x="62" y="15"/>
                    </a:lnTo>
                    <a:lnTo>
                      <a:pt x="55" y="10"/>
                    </a:lnTo>
                    <a:lnTo>
                      <a:pt x="48" y="9"/>
                    </a:lnTo>
                    <a:lnTo>
                      <a:pt x="40" y="10"/>
                    </a:lnTo>
                    <a:lnTo>
                      <a:pt x="37" y="12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3337" name="Freeform 135"/>
            <p:cNvSpPr>
              <a:spLocks/>
            </p:cNvSpPr>
            <p:nvPr/>
          </p:nvSpPr>
          <p:spPr bwMode="auto">
            <a:xfrm>
              <a:off x="3350" y="1577"/>
              <a:ext cx="1080" cy="1157"/>
            </a:xfrm>
            <a:custGeom>
              <a:avLst/>
              <a:gdLst>
                <a:gd name="T0" fmla="*/ 152 w 1080"/>
                <a:gd name="T1" fmla="*/ 861 h 1157"/>
                <a:gd name="T2" fmla="*/ 5 w 1080"/>
                <a:gd name="T3" fmla="*/ 1029 h 1157"/>
                <a:gd name="T4" fmla="*/ 0 w 1080"/>
                <a:gd name="T5" fmla="*/ 1029 h 1157"/>
                <a:gd name="T6" fmla="*/ 110 w 1080"/>
                <a:gd name="T7" fmla="*/ 1157 h 1157"/>
                <a:gd name="T8" fmla="*/ 167 w 1080"/>
                <a:gd name="T9" fmla="*/ 1151 h 1157"/>
                <a:gd name="T10" fmla="*/ 224 w 1080"/>
                <a:gd name="T11" fmla="*/ 1143 h 1157"/>
                <a:gd name="T12" fmla="*/ 282 w 1080"/>
                <a:gd name="T13" fmla="*/ 1130 h 1157"/>
                <a:gd name="T14" fmla="*/ 337 w 1080"/>
                <a:gd name="T15" fmla="*/ 1117 h 1157"/>
                <a:gd name="T16" fmla="*/ 392 w 1080"/>
                <a:gd name="T17" fmla="*/ 1098 h 1157"/>
                <a:gd name="T18" fmla="*/ 446 w 1080"/>
                <a:gd name="T19" fmla="*/ 1077 h 1157"/>
                <a:gd name="T20" fmla="*/ 499 w 1080"/>
                <a:gd name="T21" fmla="*/ 1053 h 1157"/>
                <a:gd name="T22" fmla="*/ 550 w 1080"/>
                <a:gd name="T23" fmla="*/ 1026 h 1157"/>
                <a:gd name="T24" fmla="*/ 599 w 1080"/>
                <a:gd name="T25" fmla="*/ 997 h 1157"/>
                <a:gd name="T26" fmla="*/ 647 w 1080"/>
                <a:gd name="T27" fmla="*/ 964 h 1157"/>
                <a:gd name="T28" fmla="*/ 693 w 1080"/>
                <a:gd name="T29" fmla="*/ 929 h 1157"/>
                <a:gd name="T30" fmla="*/ 737 w 1080"/>
                <a:gd name="T31" fmla="*/ 893 h 1157"/>
                <a:gd name="T32" fmla="*/ 780 w 1080"/>
                <a:gd name="T33" fmla="*/ 852 h 1157"/>
                <a:gd name="T34" fmla="*/ 818 w 1080"/>
                <a:gd name="T35" fmla="*/ 809 h 1157"/>
                <a:gd name="T36" fmla="*/ 856 w 1080"/>
                <a:gd name="T37" fmla="*/ 766 h 1157"/>
                <a:gd name="T38" fmla="*/ 890 w 1080"/>
                <a:gd name="T39" fmla="*/ 719 h 1157"/>
                <a:gd name="T40" fmla="*/ 922 w 1080"/>
                <a:gd name="T41" fmla="*/ 671 h 1157"/>
                <a:gd name="T42" fmla="*/ 952 w 1080"/>
                <a:gd name="T43" fmla="*/ 620 h 1157"/>
                <a:gd name="T44" fmla="*/ 978 w 1080"/>
                <a:gd name="T45" fmla="*/ 570 h 1157"/>
                <a:gd name="T46" fmla="*/ 1001 w 1080"/>
                <a:gd name="T47" fmla="*/ 516 h 1157"/>
                <a:gd name="T48" fmla="*/ 1023 w 1080"/>
                <a:gd name="T49" fmla="*/ 462 h 1157"/>
                <a:gd name="T50" fmla="*/ 1040 w 1080"/>
                <a:gd name="T51" fmla="*/ 407 h 1157"/>
                <a:gd name="T52" fmla="*/ 1054 w 1080"/>
                <a:gd name="T53" fmla="*/ 351 h 1157"/>
                <a:gd name="T54" fmla="*/ 1065 w 1080"/>
                <a:gd name="T55" fmla="*/ 294 h 1157"/>
                <a:gd name="T56" fmla="*/ 1073 w 1080"/>
                <a:gd name="T57" fmla="*/ 236 h 1157"/>
                <a:gd name="T58" fmla="*/ 1078 w 1080"/>
                <a:gd name="T59" fmla="*/ 179 h 1157"/>
                <a:gd name="T60" fmla="*/ 1080 w 1080"/>
                <a:gd name="T61" fmla="*/ 121 h 1157"/>
                <a:gd name="T62" fmla="*/ 1079 w 1080"/>
                <a:gd name="T63" fmla="*/ 81 h 1157"/>
                <a:gd name="T64" fmla="*/ 1077 w 1080"/>
                <a:gd name="T65" fmla="*/ 40 h 1157"/>
                <a:gd name="T66" fmla="*/ 1073 w 1080"/>
                <a:gd name="T67" fmla="*/ 0 h 1157"/>
                <a:gd name="T68" fmla="*/ 949 w 1080"/>
                <a:gd name="T69" fmla="*/ 151 h 1157"/>
                <a:gd name="T70" fmla="*/ 786 w 1080"/>
                <a:gd name="T71" fmla="*/ 52 h 1157"/>
                <a:gd name="T72" fmla="*/ 790 w 1080"/>
                <a:gd name="T73" fmla="*/ 86 h 1157"/>
                <a:gd name="T74" fmla="*/ 790 w 1080"/>
                <a:gd name="T75" fmla="*/ 121 h 1157"/>
                <a:gd name="T76" fmla="*/ 789 w 1080"/>
                <a:gd name="T77" fmla="*/ 170 h 1157"/>
                <a:gd name="T78" fmla="*/ 784 w 1080"/>
                <a:gd name="T79" fmla="*/ 218 h 1157"/>
                <a:gd name="T80" fmla="*/ 776 w 1080"/>
                <a:gd name="T81" fmla="*/ 266 h 1157"/>
                <a:gd name="T82" fmla="*/ 765 w 1080"/>
                <a:gd name="T83" fmla="*/ 313 h 1157"/>
                <a:gd name="T84" fmla="*/ 751 w 1080"/>
                <a:gd name="T85" fmla="*/ 358 h 1157"/>
                <a:gd name="T86" fmla="*/ 734 w 1080"/>
                <a:gd name="T87" fmla="*/ 404 h 1157"/>
                <a:gd name="T88" fmla="*/ 714 w 1080"/>
                <a:gd name="T89" fmla="*/ 448 h 1157"/>
                <a:gd name="T90" fmla="*/ 693 w 1080"/>
                <a:gd name="T91" fmla="*/ 491 h 1157"/>
                <a:gd name="T92" fmla="*/ 667 w 1080"/>
                <a:gd name="T93" fmla="*/ 532 h 1157"/>
                <a:gd name="T94" fmla="*/ 639 w 1080"/>
                <a:gd name="T95" fmla="*/ 572 h 1157"/>
                <a:gd name="T96" fmla="*/ 608 w 1080"/>
                <a:gd name="T97" fmla="*/ 610 h 1157"/>
                <a:gd name="T98" fmla="*/ 576 w 1080"/>
                <a:gd name="T99" fmla="*/ 645 h 1157"/>
                <a:gd name="T100" fmla="*/ 541 w 1080"/>
                <a:gd name="T101" fmla="*/ 678 h 1157"/>
                <a:gd name="T102" fmla="*/ 504 w 1080"/>
                <a:gd name="T103" fmla="*/ 709 h 1157"/>
                <a:gd name="T104" fmla="*/ 465 w 1080"/>
                <a:gd name="T105" fmla="*/ 739 h 1157"/>
                <a:gd name="T106" fmla="*/ 424 w 1080"/>
                <a:gd name="T107" fmla="*/ 764 h 1157"/>
                <a:gd name="T108" fmla="*/ 382 w 1080"/>
                <a:gd name="T109" fmla="*/ 787 h 1157"/>
                <a:gd name="T110" fmla="*/ 339 w 1080"/>
                <a:gd name="T111" fmla="*/ 807 h 1157"/>
                <a:gd name="T112" fmla="*/ 294 w 1080"/>
                <a:gd name="T113" fmla="*/ 825 h 1157"/>
                <a:gd name="T114" fmla="*/ 247 w 1080"/>
                <a:gd name="T115" fmla="*/ 840 h 1157"/>
                <a:gd name="T116" fmla="*/ 200 w 1080"/>
                <a:gd name="T117" fmla="*/ 852 h 1157"/>
                <a:gd name="T118" fmla="*/ 152 w 1080"/>
                <a:gd name="T119" fmla="*/ 861 h 115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80" h="1157">
                  <a:moveTo>
                    <a:pt x="152" y="861"/>
                  </a:moveTo>
                  <a:lnTo>
                    <a:pt x="5" y="1029"/>
                  </a:lnTo>
                  <a:lnTo>
                    <a:pt x="0" y="1029"/>
                  </a:lnTo>
                  <a:lnTo>
                    <a:pt x="110" y="1157"/>
                  </a:lnTo>
                  <a:lnTo>
                    <a:pt x="167" y="1151"/>
                  </a:lnTo>
                  <a:lnTo>
                    <a:pt x="224" y="1143"/>
                  </a:lnTo>
                  <a:lnTo>
                    <a:pt x="282" y="1130"/>
                  </a:lnTo>
                  <a:lnTo>
                    <a:pt x="337" y="1117"/>
                  </a:lnTo>
                  <a:lnTo>
                    <a:pt x="392" y="1098"/>
                  </a:lnTo>
                  <a:lnTo>
                    <a:pt x="446" y="1077"/>
                  </a:lnTo>
                  <a:lnTo>
                    <a:pt x="499" y="1053"/>
                  </a:lnTo>
                  <a:lnTo>
                    <a:pt x="550" y="1026"/>
                  </a:lnTo>
                  <a:lnTo>
                    <a:pt x="599" y="997"/>
                  </a:lnTo>
                  <a:lnTo>
                    <a:pt x="647" y="964"/>
                  </a:lnTo>
                  <a:lnTo>
                    <a:pt x="693" y="929"/>
                  </a:lnTo>
                  <a:lnTo>
                    <a:pt x="737" y="893"/>
                  </a:lnTo>
                  <a:lnTo>
                    <a:pt x="780" y="852"/>
                  </a:lnTo>
                  <a:lnTo>
                    <a:pt x="818" y="809"/>
                  </a:lnTo>
                  <a:lnTo>
                    <a:pt x="856" y="766"/>
                  </a:lnTo>
                  <a:lnTo>
                    <a:pt x="890" y="719"/>
                  </a:lnTo>
                  <a:lnTo>
                    <a:pt x="922" y="671"/>
                  </a:lnTo>
                  <a:lnTo>
                    <a:pt x="952" y="620"/>
                  </a:lnTo>
                  <a:lnTo>
                    <a:pt x="978" y="570"/>
                  </a:lnTo>
                  <a:lnTo>
                    <a:pt x="1001" y="516"/>
                  </a:lnTo>
                  <a:lnTo>
                    <a:pt x="1023" y="462"/>
                  </a:lnTo>
                  <a:lnTo>
                    <a:pt x="1040" y="407"/>
                  </a:lnTo>
                  <a:lnTo>
                    <a:pt x="1054" y="351"/>
                  </a:lnTo>
                  <a:lnTo>
                    <a:pt x="1065" y="294"/>
                  </a:lnTo>
                  <a:lnTo>
                    <a:pt x="1073" y="236"/>
                  </a:lnTo>
                  <a:lnTo>
                    <a:pt x="1078" y="179"/>
                  </a:lnTo>
                  <a:lnTo>
                    <a:pt x="1080" y="121"/>
                  </a:lnTo>
                  <a:lnTo>
                    <a:pt x="1079" y="81"/>
                  </a:lnTo>
                  <a:lnTo>
                    <a:pt x="1077" y="40"/>
                  </a:lnTo>
                  <a:lnTo>
                    <a:pt x="1073" y="0"/>
                  </a:lnTo>
                  <a:lnTo>
                    <a:pt x="949" y="151"/>
                  </a:lnTo>
                  <a:lnTo>
                    <a:pt x="786" y="52"/>
                  </a:lnTo>
                  <a:lnTo>
                    <a:pt x="790" y="86"/>
                  </a:lnTo>
                  <a:lnTo>
                    <a:pt x="790" y="121"/>
                  </a:lnTo>
                  <a:lnTo>
                    <a:pt x="789" y="170"/>
                  </a:lnTo>
                  <a:lnTo>
                    <a:pt x="784" y="218"/>
                  </a:lnTo>
                  <a:lnTo>
                    <a:pt x="776" y="266"/>
                  </a:lnTo>
                  <a:lnTo>
                    <a:pt x="765" y="313"/>
                  </a:lnTo>
                  <a:lnTo>
                    <a:pt x="751" y="358"/>
                  </a:lnTo>
                  <a:lnTo>
                    <a:pt x="734" y="404"/>
                  </a:lnTo>
                  <a:lnTo>
                    <a:pt x="714" y="448"/>
                  </a:lnTo>
                  <a:lnTo>
                    <a:pt x="693" y="491"/>
                  </a:lnTo>
                  <a:lnTo>
                    <a:pt x="667" y="532"/>
                  </a:lnTo>
                  <a:lnTo>
                    <a:pt x="639" y="572"/>
                  </a:lnTo>
                  <a:lnTo>
                    <a:pt x="608" y="610"/>
                  </a:lnTo>
                  <a:lnTo>
                    <a:pt x="576" y="645"/>
                  </a:lnTo>
                  <a:lnTo>
                    <a:pt x="541" y="678"/>
                  </a:lnTo>
                  <a:lnTo>
                    <a:pt x="504" y="709"/>
                  </a:lnTo>
                  <a:lnTo>
                    <a:pt x="465" y="739"/>
                  </a:lnTo>
                  <a:lnTo>
                    <a:pt x="424" y="764"/>
                  </a:lnTo>
                  <a:lnTo>
                    <a:pt x="382" y="787"/>
                  </a:lnTo>
                  <a:lnTo>
                    <a:pt x="339" y="807"/>
                  </a:lnTo>
                  <a:lnTo>
                    <a:pt x="294" y="825"/>
                  </a:lnTo>
                  <a:lnTo>
                    <a:pt x="247" y="840"/>
                  </a:lnTo>
                  <a:lnTo>
                    <a:pt x="200" y="852"/>
                  </a:lnTo>
                  <a:lnTo>
                    <a:pt x="152" y="861"/>
                  </a:lnTo>
                  <a:close/>
                </a:path>
              </a:pathLst>
            </a:custGeom>
            <a:solidFill>
              <a:srgbClr val="66FF66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8" name="Freeform 136"/>
            <p:cNvSpPr>
              <a:spLocks/>
            </p:cNvSpPr>
            <p:nvPr/>
          </p:nvSpPr>
          <p:spPr bwMode="auto">
            <a:xfrm>
              <a:off x="3360" y="660"/>
              <a:ext cx="1041" cy="951"/>
            </a:xfrm>
            <a:custGeom>
              <a:avLst/>
              <a:gdLst>
                <a:gd name="T0" fmla="*/ 755 w 1041"/>
                <a:gd name="T1" fmla="*/ 846 h 951"/>
                <a:gd name="T2" fmla="*/ 917 w 1041"/>
                <a:gd name="T3" fmla="*/ 946 h 951"/>
                <a:gd name="T4" fmla="*/ 918 w 1041"/>
                <a:gd name="T5" fmla="*/ 951 h 951"/>
                <a:gd name="T6" fmla="*/ 1041 w 1041"/>
                <a:gd name="T7" fmla="*/ 799 h 951"/>
                <a:gd name="T8" fmla="*/ 1027 w 1041"/>
                <a:gd name="T9" fmla="*/ 741 h 951"/>
                <a:gd name="T10" fmla="*/ 1008 w 1041"/>
                <a:gd name="T11" fmla="*/ 686 h 951"/>
                <a:gd name="T12" fmla="*/ 986 w 1041"/>
                <a:gd name="T13" fmla="*/ 631 h 951"/>
                <a:gd name="T14" fmla="*/ 962 w 1041"/>
                <a:gd name="T15" fmla="*/ 577 h 951"/>
                <a:gd name="T16" fmla="*/ 934 w 1041"/>
                <a:gd name="T17" fmla="*/ 525 h 951"/>
                <a:gd name="T18" fmla="*/ 903 w 1041"/>
                <a:gd name="T19" fmla="*/ 474 h 951"/>
                <a:gd name="T20" fmla="*/ 870 w 1041"/>
                <a:gd name="T21" fmla="*/ 425 h 951"/>
                <a:gd name="T22" fmla="*/ 835 w 1041"/>
                <a:gd name="T23" fmla="*/ 379 h 951"/>
                <a:gd name="T24" fmla="*/ 795 w 1041"/>
                <a:gd name="T25" fmla="*/ 334 h 951"/>
                <a:gd name="T26" fmla="*/ 754 w 1041"/>
                <a:gd name="T27" fmla="*/ 292 h 951"/>
                <a:gd name="T28" fmla="*/ 710 w 1041"/>
                <a:gd name="T29" fmla="*/ 252 h 951"/>
                <a:gd name="T30" fmla="*/ 665 w 1041"/>
                <a:gd name="T31" fmla="*/ 215 h 951"/>
                <a:gd name="T32" fmla="*/ 617 w 1041"/>
                <a:gd name="T33" fmla="*/ 180 h 951"/>
                <a:gd name="T34" fmla="*/ 567 w 1041"/>
                <a:gd name="T35" fmla="*/ 149 h 951"/>
                <a:gd name="T36" fmla="*/ 516 w 1041"/>
                <a:gd name="T37" fmla="*/ 119 h 951"/>
                <a:gd name="T38" fmla="*/ 463 w 1041"/>
                <a:gd name="T39" fmla="*/ 94 h 951"/>
                <a:gd name="T40" fmla="*/ 409 w 1041"/>
                <a:gd name="T41" fmla="*/ 70 h 951"/>
                <a:gd name="T42" fmla="*/ 354 w 1041"/>
                <a:gd name="T43" fmla="*/ 51 h 951"/>
                <a:gd name="T44" fmla="*/ 297 w 1041"/>
                <a:gd name="T45" fmla="*/ 34 h 951"/>
                <a:gd name="T46" fmla="*/ 240 w 1041"/>
                <a:gd name="T47" fmla="*/ 21 h 951"/>
                <a:gd name="T48" fmla="*/ 181 w 1041"/>
                <a:gd name="T49" fmla="*/ 11 h 951"/>
                <a:gd name="T50" fmla="*/ 123 w 1041"/>
                <a:gd name="T51" fmla="*/ 4 h 951"/>
                <a:gd name="T52" fmla="*/ 65 w 1041"/>
                <a:gd name="T53" fmla="*/ 0 h 951"/>
                <a:gd name="T54" fmla="*/ 4 w 1041"/>
                <a:gd name="T55" fmla="*/ 0 h 951"/>
                <a:gd name="T56" fmla="*/ 129 w 1041"/>
                <a:gd name="T57" fmla="*/ 145 h 951"/>
                <a:gd name="T58" fmla="*/ 0 w 1041"/>
                <a:gd name="T59" fmla="*/ 292 h 951"/>
                <a:gd name="T60" fmla="*/ 48 w 1041"/>
                <a:gd name="T61" fmla="*/ 291 h 951"/>
                <a:gd name="T62" fmla="*/ 96 w 1041"/>
                <a:gd name="T63" fmla="*/ 293 h 951"/>
                <a:gd name="T64" fmla="*/ 144 w 1041"/>
                <a:gd name="T65" fmla="*/ 299 h 951"/>
                <a:gd name="T66" fmla="*/ 192 w 1041"/>
                <a:gd name="T67" fmla="*/ 308 h 951"/>
                <a:gd name="T68" fmla="*/ 238 w 1041"/>
                <a:gd name="T69" fmla="*/ 319 h 951"/>
                <a:gd name="T70" fmla="*/ 283 w 1041"/>
                <a:gd name="T71" fmla="*/ 333 h 951"/>
                <a:gd name="T72" fmla="*/ 329 w 1041"/>
                <a:gd name="T73" fmla="*/ 351 h 951"/>
                <a:gd name="T74" fmla="*/ 372 w 1041"/>
                <a:gd name="T75" fmla="*/ 372 h 951"/>
                <a:gd name="T76" fmla="*/ 415 w 1041"/>
                <a:gd name="T77" fmla="*/ 395 h 951"/>
                <a:gd name="T78" fmla="*/ 455 w 1041"/>
                <a:gd name="T79" fmla="*/ 421 h 951"/>
                <a:gd name="T80" fmla="*/ 494 w 1041"/>
                <a:gd name="T81" fmla="*/ 449 h 951"/>
                <a:gd name="T82" fmla="*/ 531 w 1041"/>
                <a:gd name="T83" fmla="*/ 480 h 951"/>
                <a:gd name="T84" fmla="*/ 566 w 1041"/>
                <a:gd name="T85" fmla="*/ 513 h 951"/>
                <a:gd name="T86" fmla="*/ 598 w 1041"/>
                <a:gd name="T87" fmla="*/ 550 h 951"/>
                <a:gd name="T88" fmla="*/ 629 w 1041"/>
                <a:gd name="T89" fmla="*/ 588 h 951"/>
                <a:gd name="T90" fmla="*/ 657 w 1041"/>
                <a:gd name="T91" fmla="*/ 626 h 951"/>
                <a:gd name="T92" fmla="*/ 683 w 1041"/>
                <a:gd name="T93" fmla="*/ 668 h 951"/>
                <a:gd name="T94" fmla="*/ 704 w 1041"/>
                <a:gd name="T95" fmla="*/ 710 h 951"/>
                <a:gd name="T96" fmla="*/ 724 w 1041"/>
                <a:gd name="T97" fmla="*/ 754 h 951"/>
                <a:gd name="T98" fmla="*/ 741 w 1041"/>
                <a:gd name="T99" fmla="*/ 800 h 951"/>
                <a:gd name="T100" fmla="*/ 755 w 1041"/>
                <a:gd name="T101" fmla="*/ 846 h 95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41" h="951">
                  <a:moveTo>
                    <a:pt x="755" y="846"/>
                  </a:moveTo>
                  <a:lnTo>
                    <a:pt x="917" y="946"/>
                  </a:lnTo>
                  <a:lnTo>
                    <a:pt x="918" y="951"/>
                  </a:lnTo>
                  <a:lnTo>
                    <a:pt x="1041" y="799"/>
                  </a:lnTo>
                  <a:lnTo>
                    <a:pt x="1027" y="741"/>
                  </a:lnTo>
                  <a:lnTo>
                    <a:pt x="1008" y="686"/>
                  </a:lnTo>
                  <a:lnTo>
                    <a:pt x="986" y="631"/>
                  </a:lnTo>
                  <a:lnTo>
                    <a:pt x="962" y="577"/>
                  </a:lnTo>
                  <a:lnTo>
                    <a:pt x="934" y="525"/>
                  </a:lnTo>
                  <a:lnTo>
                    <a:pt x="903" y="474"/>
                  </a:lnTo>
                  <a:lnTo>
                    <a:pt x="870" y="425"/>
                  </a:lnTo>
                  <a:lnTo>
                    <a:pt x="835" y="379"/>
                  </a:lnTo>
                  <a:lnTo>
                    <a:pt x="795" y="334"/>
                  </a:lnTo>
                  <a:lnTo>
                    <a:pt x="754" y="292"/>
                  </a:lnTo>
                  <a:lnTo>
                    <a:pt x="710" y="252"/>
                  </a:lnTo>
                  <a:lnTo>
                    <a:pt x="665" y="215"/>
                  </a:lnTo>
                  <a:lnTo>
                    <a:pt x="617" y="180"/>
                  </a:lnTo>
                  <a:lnTo>
                    <a:pt x="567" y="149"/>
                  </a:lnTo>
                  <a:lnTo>
                    <a:pt x="516" y="119"/>
                  </a:lnTo>
                  <a:lnTo>
                    <a:pt x="463" y="94"/>
                  </a:lnTo>
                  <a:lnTo>
                    <a:pt x="409" y="70"/>
                  </a:lnTo>
                  <a:lnTo>
                    <a:pt x="354" y="51"/>
                  </a:lnTo>
                  <a:lnTo>
                    <a:pt x="297" y="34"/>
                  </a:lnTo>
                  <a:lnTo>
                    <a:pt x="240" y="21"/>
                  </a:lnTo>
                  <a:lnTo>
                    <a:pt x="181" y="11"/>
                  </a:lnTo>
                  <a:lnTo>
                    <a:pt x="123" y="4"/>
                  </a:lnTo>
                  <a:lnTo>
                    <a:pt x="65" y="0"/>
                  </a:lnTo>
                  <a:lnTo>
                    <a:pt x="4" y="0"/>
                  </a:lnTo>
                  <a:lnTo>
                    <a:pt x="129" y="145"/>
                  </a:lnTo>
                  <a:lnTo>
                    <a:pt x="0" y="292"/>
                  </a:lnTo>
                  <a:lnTo>
                    <a:pt x="48" y="291"/>
                  </a:lnTo>
                  <a:lnTo>
                    <a:pt x="96" y="293"/>
                  </a:lnTo>
                  <a:lnTo>
                    <a:pt x="144" y="299"/>
                  </a:lnTo>
                  <a:lnTo>
                    <a:pt x="192" y="308"/>
                  </a:lnTo>
                  <a:lnTo>
                    <a:pt x="238" y="319"/>
                  </a:lnTo>
                  <a:lnTo>
                    <a:pt x="283" y="333"/>
                  </a:lnTo>
                  <a:lnTo>
                    <a:pt x="329" y="351"/>
                  </a:lnTo>
                  <a:lnTo>
                    <a:pt x="372" y="372"/>
                  </a:lnTo>
                  <a:lnTo>
                    <a:pt x="415" y="395"/>
                  </a:lnTo>
                  <a:lnTo>
                    <a:pt x="455" y="421"/>
                  </a:lnTo>
                  <a:lnTo>
                    <a:pt x="494" y="449"/>
                  </a:lnTo>
                  <a:lnTo>
                    <a:pt x="531" y="480"/>
                  </a:lnTo>
                  <a:lnTo>
                    <a:pt x="566" y="513"/>
                  </a:lnTo>
                  <a:lnTo>
                    <a:pt x="598" y="550"/>
                  </a:lnTo>
                  <a:lnTo>
                    <a:pt x="629" y="588"/>
                  </a:lnTo>
                  <a:lnTo>
                    <a:pt x="657" y="626"/>
                  </a:lnTo>
                  <a:lnTo>
                    <a:pt x="683" y="668"/>
                  </a:lnTo>
                  <a:lnTo>
                    <a:pt x="704" y="710"/>
                  </a:lnTo>
                  <a:lnTo>
                    <a:pt x="724" y="754"/>
                  </a:lnTo>
                  <a:lnTo>
                    <a:pt x="741" y="800"/>
                  </a:lnTo>
                  <a:lnTo>
                    <a:pt x="755" y="846"/>
                  </a:lnTo>
                  <a:close/>
                </a:path>
              </a:pathLst>
            </a:custGeom>
            <a:solidFill>
              <a:srgbClr val="66FF66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9" name="Freeform 137"/>
            <p:cNvSpPr>
              <a:spLocks/>
            </p:cNvSpPr>
            <p:nvPr/>
          </p:nvSpPr>
          <p:spPr bwMode="auto">
            <a:xfrm>
              <a:off x="2361" y="680"/>
              <a:ext cx="1008" cy="995"/>
            </a:xfrm>
            <a:custGeom>
              <a:avLst/>
              <a:gdLst>
                <a:gd name="T0" fmla="*/ 856 w 1008"/>
                <a:gd name="T1" fmla="*/ 303 h 995"/>
                <a:gd name="T2" fmla="*/ 1003 w 1008"/>
                <a:gd name="T3" fmla="*/ 136 h 995"/>
                <a:gd name="T4" fmla="*/ 1008 w 1008"/>
                <a:gd name="T5" fmla="*/ 136 h 995"/>
                <a:gd name="T6" fmla="*/ 892 w 1008"/>
                <a:gd name="T7" fmla="*/ 0 h 995"/>
                <a:gd name="T8" fmla="*/ 833 w 1008"/>
                <a:gd name="T9" fmla="*/ 10 h 995"/>
                <a:gd name="T10" fmla="*/ 776 w 1008"/>
                <a:gd name="T11" fmla="*/ 23 h 995"/>
                <a:gd name="T12" fmla="*/ 719 w 1008"/>
                <a:gd name="T13" fmla="*/ 39 h 995"/>
                <a:gd name="T14" fmla="*/ 663 w 1008"/>
                <a:gd name="T15" fmla="*/ 58 h 995"/>
                <a:gd name="T16" fmla="*/ 608 w 1008"/>
                <a:gd name="T17" fmla="*/ 82 h 995"/>
                <a:gd name="T18" fmla="*/ 555 w 1008"/>
                <a:gd name="T19" fmla="*/ 107 h 995"/>
                <a:gd name="T20" fmla="*/ 504 w 1008"/>
                <a:gd name="T21" fmla="*/ 137 h 995"/>
                <a:gd name="T22" fmla="*/ 454 w 1008"/>
                <a:gd name="T23" fmla="*/ 168 h 995"/>
                <a:gd name="T24" fmla="*/ 406 w 1008"/>
                <a:gd name="T25" fmla="*/ 203 h 995"/>
                <a:gd name="T26" fmla="*/ 360 w 1008"/>
                <a:gd name="T27" fmla="*/ 240 h 995"/>
                <a:gd name="T28" fmla="*/ 315 w 1008"/>
                <a:gd name="T29" fmla="*/ 280 h 995"/>
                <a:gd name="T30" fmla="*/ 274 w 1008"/>
                <a:gd name="T31" fmla="*/ 323 h 995"/>
                <a:gd name="T32" fmla="*/ 236 w 1008"/>
                <a:gd name="T33" fmla="*/ 368 h 995"/>
                <a:gd name="T34" fmla="*/ 199 w 1008"/>
                <a:gd name="T35" fmla="*/ 415 h 995"/>
                <a:gd name="T36" fmla="*/ 166 w 1008"/>
                <a:gd name="T37" fmla="*/ 464 h 995"/>
                <a:gd name="T38" fmla="*/ 135 w 1008"/>
                <a:gd name="T39" fmla="*/ 514 h 995"/>
                <a:gd name="T40" fmla="*/ 106 w 1008"/>
                <a:gd name="T41" fmla="*/ 565 h 995"/>
                <a:gd name="T42" fmla="*/ 82 w 1008"/>
                <a:gd name="T43" fmla="*/ 620 h 995"/>
                <a:gd name="T44" fmla="*/ 61 w 1008"/>
                <a:gd name="T45" fmla="*/ 675 h 995"/>
                <a:gd name="T46" fmla="*/ 41 w 1008"/>
                <a:gd name="T47" fmla="*/ 732 h 995"/>
                <a:gd name="T48" fmla="*/ 26 w 1008"/>
                <a:gd name="T49" fmla="*/ 789 h 995"/>
                <a:gd name="T50" fmla="*/ 15 w 1008"/>
                <a:gd name="T51" fmla="*/ 847 h 995"/>
                <a:gd name="T52" fmla="*/ 6 w 1008"/>
                <a:gd name="T53" fmla="*/ 906 h 995"/>
                <a:gd name="T54" fmla="*/ 0 w 1008"/>
                <a:gd name="T55" fmla="*/ 964 h 995"/>
                <a:gd name="T56" fmla="*/ 181 w 1008"/>
                <a:gd name="T57" fmla="*/ 858 h 995"/>
                <a:gd name="T58" fmla="*/ 288 w 1008"/>
                <a:gd name="T59" fmla="*/ 995 h 995"/>
                <a:gd name="T60" fmla="*/ 293 w 1008"/>
                <a:gd name="T61" fmla="*/ 943 h 995"/>
                <a:gd name="T62" fmla="*/ 301 w 1008"/>
                <a:gd name="T63" fmla="*/ 894 h 995"/>
                <a:gd name="T64" fmla="*/ 311 w 1008"/>
                <a:gd name="T65" fmla="*/ 844 h 995"/>
                <a:gd name="T66" fmla="*/ 325 w 1008"/>
                <a:gd name="T67" fmla="*/ 796 h 995"/>
                <a:gd name="T68" fmla="*/ 342 w 1008"/>
                <a:gd name="T69" fmla="*/ 749 h 995"/>
                <a:gd name="T70" fmla="*/ 362 w 1008"/>
                <a:gd name="T71" fmla="*/ 702 h 995"/>
                <a:gd name="T72" fmla="*/ 385 w 1008"/>
                <a:gd name="T73" fmla="*/ 658 h 995"/>
                <a:gd name="T74" fmla="*/ 413 w 1008"/>
                <a:gd name="T75" fmla="*/ 614 h 995"/>
                <a:gd name="T76" fmla="*/ 442 w 1008"/>
                <a:gd name="T77" fmla="*/ 573 h 995"/>
                <a:gd name="T78" fmla="*/ 473 w 1008"/>
                <a:gd name="T79" fmla="*/ 534 h 995"/>
                <a:gd name="T80" fmla="*/ 509 w 1008"/>
                <a:gd name="T81" fmla="*/ 497 h 995"/>
                <a:gd name="T82" fmla="*/ 545 w 1008"/>
                <a:gd name="T83" fmla="*/ 464 h 995"/>
                <a:gd name="T84" fmla="*/ 584 w 1008"/>
                <a:gd name="T85" fmla="*/ 432 h 995"/>
                <a:gd name="T86" fmla="*/ 625 w 1008"/>
                <a:gd name="T87" fmla="*/ 402 h 995"/>
                <a:gd name="T88" fmla="*/ 668 w 1008"/>
                <a:gd name="T89" fmla="*/ 376 h 995"/>
                <a:gd name="T90" fmla="*/ 713 w 1008"/>
                <a:gd name="T91" fmla="*/ 353 h 995"/>
                <a:gd name="T92" fmla="*/ 760 w 1008"/>
                <a:gd name="T93" fmla="*/ 332 h 995"/>
                <a:gd name="T94" fmla="*/ 807 w 1008"/>
                <a:gd name="T95" fmla="*/ 316 h 995"/>
                <a:gd name="T96" fmla="*/ 856 w 1008"/>
                <a:gd name="T97" fmla="*/ 303 h 99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08" h="995">
                  <a:moveTo>
                    <a:pt x="856" y="303"/>
                  </a:moveTo>
                  <a:lnTo>
                    <a:pt x="1003" y="136"/>
                  </a:lnTo>
                  <a:lnTo>
                    <a:pt x="1008" y="136"/>
                  </a:lnTo>
                  <a:lnTo>
                    <a:pt x="892" y="0"/>
                  </a:lnTo>
                  <a:lnTo>
                    <a:pt x="833" y="10"/>
                  </a:lnTo>
                  <a:lnTo>
                    <a:pt x="776" y="23"/>
                  </a:lnTo>
                  <a:lnTo>
                    <a:pt x="719" y="39"/>
                  </a:lnTo>
                  <a:lnTo>
                    <a:pt x="663" y="58"/>
                  </a:lnTo>
                  <a:lnTo>
                    <a:pt x="608" y="82"/>
                  </a:lnTo>
                  <a:lnTo>
                    <a:pt x="555" y="107"/>
                  </a:lnTo>
                  <a:lnTo>
                    <a:pt x="504" y="137"/>
                  </a:lnTo>
                  <a:lnTo>
                    <a:pt x="454" y="168"/>
                  </a:lnTo>
                  <a:lnTo>
                    <a:pt x="406" y="203"/>
                  </a:lnTo>
                  <a:lnTo>
                    <a:pt x="360" y="240"/>
                  </a:lnTo>
                  <a:lnTo>
                    <a:pt x="315" y="280"/>
                  </a:lnTo>
                  <a:lnTo>
                    <a:pt x="274" y="323"/>
                  </a:lnTo>
                  <a:lnTo>
                    <a:pt x="236" y="368"/>
                  </a:lnTo>
                  <a:lnTo>
                    <a:pt x="199" y="415"/>
                  </a:lnTo>
                  <a:lnTo>
                    <a:pt x="166" y="464"/>
                  </a:lnTo>
                  <a:lnTo>
                    <a:pt x="135" y="514"/>
                  </a:lnTo>
                  <a:lnTo>
                    <a:pt x="106" y="565"/>
                  </a:lnTo>
                  <a:lnTo>
                    <a:pt x="82" y="620"/>
                  </a:lnTo>
                  <a:lnTo>
                    <a:pt x="61" y="675"/>
                  </a:lnTo>
                  <a:lnTo>
                    <a:pt x="41" y="732"/>
                  </a:lnTo>
                  <a:lnTo>
                    <a:pt x="26" y="789"/>
                  </a:lnTo>
                  <a:lnTo>
                    <a:pt x="15" y="847"/>
                  </a:lnTo>
                  <a:lnTo>
                    <a:pt x="6" y="906"/>
                  </a:lnTo>
                  <a:lnTo>
                    <a:pt x="0" y="964"/>
                  </a:lnTo>
                  <a:lnTo>
                    <a:pt x="181" y="858"/>
                  </a:lnTo>
                  <a:lnTo>
                    <a:pt x="288" y="995"/>
                  </a:lnTo>
                  <a:lnTo>
                    <a:pt x="293" y="943"/>
                  </a:lnTo>
                  <a:lnTo>
                    <a:pt x="301" y="894"/>
                  </a:lnTo>
                  <a:lnTo>
                    <a:pt x="311" y="844"/>
                  </a:lnTo>
                  <a:lnTo>
                    <a:pt x="325" y="796"/>
                  </a:lnTo>
                  <a:lnTo>
                    <a:pt x="342" y="749"/>
                  </a:lnTo>
                  <a:lnTo>
                    <a:pt x="362" y="702"/>
                  </a:lnTo>
                  <a:lnTo>
                    <a:pt x="385" y="658"/>
                  </a:lnTo>
                  <a:lnTo>
                    <a:pt x="413" y="614"/>
                  </a:lnTo>
                  <a:lnTo>
                    <a:pt x="442" y="573"/>
                  </a:lnTo>
                  <a:lnTo>
                    <a:pt x="473" y="534"/>
                  </a:lnTo>
                  <a:lnTo>
                    <a:pt x="509" y="497"/>
                  </a:lnTo>
                  <a:lnTo>
                    <a:pt x="545" y="464"/>
                  </a:lnTo>
                  <a:lnTo>
                    <a:pt x="584" y="432"/>
                  </a:lnTo>
                  <a:lnTo>
                    <a:pt x="625" y="402"/>
                  </a:lnTo>
                  <a:lnTo>
                    <a:pt x="668" y="376"/>
                  </a:lnTo>
                  <a:lnTo>
                    <a:pt x="713" y="353"/>
                  </a:lnTo>
                  <a:lnTo>
                    <a:pt x="760" y="332"/>
                  </a:lnTo>
                  <a:lnTo>
                    <a:pt x="807" y="316"/>
                  </a:lnTo>
                  <a:lnTo>
                    <a:pt x="856" y="303"/>
                  </a:lnTo>
                  <a:close/>
                </a:path>
              </a:pathLst>
            </a:custGeom>
            <a:solidFill>
              <a:srgbClr val="66FF66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3340" name="Freeform 138"/>
            <p:cNvSpPr>
              <a:spLocks/>
            </p:cNvSpPr>
            <p:nvPr/>
          </p:nvSpPr>
          <p:spPr bwMode="auto">
            <a:xfrm>
              <a:off x="2360" y="1646"/>
              <a:ext cx="1012" cy="1089"/>
            </a:xfrm>
            <a:custGeom>
              <a:avLst/>
              <a:gdLst>
                <a:gd name="T0" fmla="*/ 299 w 1012"/>
                <a:gd name="T1" fmla="*/ 182 h 1089"/>
                <a:gd name="T2" fmla="*/ 160 w 1012"/>
                <a:gd name="T3" fmla="*/ 4 h 1089"/>
                <a:gd name="T4" fmla="*/ 160 w 1012"/>
                <a:gd name="T5" fmla="*/ 0 h 1089"/>
                <a:gd name="T6" fmla="*/ 0 w 1012"/>
                <a:gd name="T7" fmla="*/ 95 h 1089"/>
                <a:gd name="T8" fmla="*/ 3 w 1012"/>
                <a:gd name="T9" fmla="*/ 153 h 1089"/>
                <a:gd name="T10" fmla="*/ 11 w 1012"/>
                <a:gd name="T11" fmla="*/ 213 h 1089"/>
                <a:gd name="T12" fmla="*/ 22 w 1012"/>
                <a:gd name="T13" fmla="*/ 271 h 1089"/>
                <a:gd name="T14" fmla="*/ 37 w 1012"/>
                <a:gd name="T15" fmla="*/ 328 h 1089"/>
                <a:gd name="T16" fmla="*/ 54 w 1012"/>
                <a:gd name="T17" fmla="*/ 384 h 1089"/>
                <a:gd name="T18" fmla="*/ 74 w 1012"/>
                <a:gd name="T19" fmla="*/ 439 h 1089"/>
                <a:gd name="T20" fmla="*/ 97 w 1012"/>
                <a:gd name="T21" fmla="*/ 494 h 1089"/>
                <a:gd name="T22" fmla="*/ 125 w 1012"/>
                <a:gd name="T23" fmla="*/ 546 h 1089"/>
                <a:gd name="T24" fmla="*/ 153 w 1012"/>
                <a:gd name="T25" fmla="*/ 598 h 1089"/>
                <a:gd name="T26" fmla="*/ 185 w 1012"/>
                <a:gd name="T27" fmla="*/ 647 h 1089"/>
                <a:gd name="T28" fmla="*/ 221 w 1012"/>
                <a:gd name="T29" fmla="*/ 695 h 1089"/>
                <a:gd name="T30" fmla="*/ 258 w 1012"/>
                <a:gd name="T31" fmla="*/ 739 h 1089"/>
                <a:gd name="T32" fmla="*/ 298 w 1012"/>
                <a:gd name="T33" fmla="*/ 783 h 1089"/>
                <a:gd name="T34" fmla="*/ 340 w 1012"/>
                <a:gd name="T35" fmla="*/ 824 h 1089"/>
                <a:gd name="T36" fmla="*/ 386 w 1012"/>
                <a:gd name="T37" fmla="*/ 862 h 1089"/>
                <a:gd name="T38" fmla="*/ 433 w 1012"/>
                <a:gd name="T39" fmla="*/ 897 h 1089"/>
                <a:gd name="T40" fmla="*/ 482 w 1012"/>
                <a:gd name="T41" fmla="*/ 930 h 1089"/>
                <a:gd name="T42" fmla="*/ 532 w 1012"/>
                <a:gd name="T43" fmla="*/ 960 h 1089"/>
                <a:gd name="T44" fmla="*/ 585 w 1012"/>
                <a:gd name="T45" fmla="*/ 987 h 1089"/>
                <a:gd name="T46" fmla="*/ 639 w 1012"/>
                <a:gd name="T47" fmla="*/ 1011 h 1089"/>
                <a:gd name="T48" fmla="*/ 693 w 1012"/>
                <a:gd name="T49" fmla="*/ 1032 h 1089"/>
                <a:gd name="T50" fmla="*/ 749 w 1012"/>
                <a:gd name="T51" fmla="*/ 1050 h 1089"/>
                <a:gd name="T52" fmla="*/ 807 w 1012"/>
                <a:gd name="T53" fmla="*/ 1065 h 1089"/>
                <a:gd name="T54" fmla="*/ 865 w 1012"/>
                <a:gd name="T55" fmla="*/ 1075 h 1089"/>
                <a:gd name="T56" fmla="*/ 923 w 1012"/>
                <a:gd name="T57" fmla="*/ 1084 h 1089"/>
                <a:gd name="T58" fmla="*/ 981 w 1012"/>
                <a:gd name="T59" fmla="*/ 1089 h 1089"/>
                <a:gd name="T60" fmla="*/ 871 w 1012"/>
                <a:gd name="T61" fmla="*/ 960 h 1089"/>
                <a:gd name="T62" fmla="*/ 1012 w 1012"/>
                <a:gd name="T63" fmla="*/ 800 h 1089"/>
                <a:gd name="T64" fmla="*/ 964 w 1012"/>
                <a:gd name="T65" fmla="*/ 796 h 1089"/>
                <a:gd name="T66" fmla="*/ 916 w 1012"/>
                <a:gd name="T67" fmla="*/ 790 h 1089"/>
                <a:gd name="T68" fmla="*/ 868 w 1012"/>
                <a:gd name="T69" fmla="*/ 780 h 1089"/>
                <a:gd name="T70" fmla="*/ 821 w 1012"/>
                <a:gd name="T71" fmla="*/ 769 h 1089"/>
                <a:gd name="T72" fmla="*/ 776 w 1012"/>
                <a:gd name="T73" fmla="*/ 753 h 1089"/>
                <a:gd name="T74" fmla="*/ 730 w 1012"/>
                <a:gd name="T75" fmla="*/ 735 h 1089"/>
                <a:gd name="T76" fmla="*/ 687 w 1012"/>
                <a:gd name="T77" fmla="*/ 713 h 1089"/>
                <a:gd name="T78" fmla="*/ 644 w 1012"/>
                <a:gd name="T79" fmla="*/ 689 h 1089"/>
                <a:gd name="T80" fmla="*/ 603 w 1012"/>
                <a:gd name="T81" fmla="*/ 663 h 1089"/>
                <a:gd name="T82" fmla="*/ 566 w 1012"/>
                <a:gd name="T83" fmla="*/ 633 h 1089"/>
                <a:gd name="T84" fmla="*/ 529 w 1012"/>
                <a:gd name="T85" fmla="*/ 601 h 1089"/>
                <a:gd name="T86" fmla="*/ 494 w 1012"/>
                <a:gd name="T87" fmla="*/ 568 h 1089"/>
                <a:gd name="T88" fmla="*/ 462 w 1012"/>
                <a:gd name="T89" fmla="*/ 531 h 1089"/>
                <a:gd name="T90" fmla="*/ 432 w 1012"/>
                <a:gd name="T91" fmla="*/ 493 h 1089"/>
                <a:gd name="T92" fmla="*/ 404 w 1012"/>
                <a:gd name="T93" fmla="*/ 453 h 1089"/>
                <a:gd name="T94" fmla="*/ 380 w 1012"/>
                <a:gd name="T95" fmla="*/ 410 h 1089"/>
                <a:gd name="T96" fmla="*/ 358 w 1012"/>
                <a:gd name="T97" fmla="*/ 367 h 1089"/>
                <a:gd name="T98" fmla="*/ 339 w 1012"/>
                <a:gd name="T99" fmla="*/ 322 h 1089"/>
                <a:gd name="T100" fmla="*/ 323 w 1012"/>
                <a:gd name="T101" fmla="*/ 276 h 1089"/>
                <a:gd name="T102" fmla="*/ 310 w 1012"/>
                <a:gd name="T103" fmla="*/ 229 h 1089"/>
                <a:gd name="T104" fmla="*/ 299 w 1012"/>
                <a:gd name="T105" fmla="*/ 182 h 108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12" h="1089">
                  <a:moveTo>
                    <a:pt x="299" y="182"/>
                  </a:moveTo>
                  <a:lnTo>
                    <a:pt x="160" y="4"/>
                  </a:lnTo>
                  <a:lnTo>
                    <a:pt x="160" y="0"/>
                  </a:lnTo>
                  <a:lnTo>
                    <a:pt x="0" y="95"/>
                  </a:lnTo>
                  <a:lnTo>
                    <a:pt x="3" y="153"/>
                  </a:lnTo>
                  <a:lnTo>
                    <a:pt x="11" y="213"/>
                  </a:lnTo>
                  <a:lnTo>
                    <a:pt x="22" y="271"/>
                  </a:lnTo>
                  <a:lnTo>
                    <a:pt x="37" y="328"/>
                  </a:lnTo>
                  <a:lnTo>
                    <a:pt x="54" y="384"/>
                  </a:lnTo>
                  <a:lnTo>
                    <a:pt x="74" y="439"/>
                  </a:lnTo>
                  <a:lnTo>
                    <a:pt x="97" y="494"/>
                  </a:lnTo>
                  <a:lnTo>
                    <a:pt x="125" y="546"/>
                  </a:lnTo>
                  <a:lnTo>
                    <a:pt x="153" y="598"/>
                  </a:lnTo>
                  <a:lnTo>
                    <a:pt x="185" y="647"/>
                  </a:lnTo>
                  <a:lnTo>
                    <a:pt x="221" y="695"/>
                  </a:lnTo>
                  <a:lnTo>
                    <a:pt x="258" y="739"/>
                  </a:lnTo>
                  <a:lnTo>
                    <a:pt x="298" y="783"/>
                  </a:lnTo>
                  <a:lnTo>
                    <a:pt x="340" y="824"/>
                  </a:lnTo>
                  <a:lnTo>
                    <a:pt x="386" y="862"/>
                  </a:lnTo>
                  <a:lnTo>
                    <a:pt x="433" y="897"/>
                  </a:lnTo>
                  <a:lnTo>
                    <a:pt x="482" y="930"/>
                  </a:lnTo>
                  <a:lnTo>
                    <a:pt x="532" y="960"/>
                  </a:lnTo>
                  <a:lnTo>
                    <a:pt x="585" y="987"/>
                  </a:lnTo>
                  <a:lnTo>
                    <a:pt x="639" y="1011"/>
                  </a:lnTo>
                  <a:lnTo>
                    <a:pt x="693" y="1032"/>
                  </a:lnTo>
                  <a:lnTo>
                    <a:pt x="749" y="1050"/>
                  </a:lnTo>
                  <a:lnTo>
                    <a:pt x="807" y="1065"/>
                  </a:lnTo>
                  <a:lnTo>
                    <a:pt x="865" y="1075"/>
                  </a:lnTo>
                  <a:lnTo>
                    <a:pt x="923" y="1084"/>
                  </a:lnTo>
                  <a:lnTo>
                    <a:pt x="981" y="1089"/>
                  </a:lnTo>
                  <a:lnTo>
                    <a:pt x="871" y="960"/>
                  </a:lnTo>
                  <a:lnTo>
                    <a:pt x="1012" y="800"/>
                  </a:lnTo>
                  <a:lnTo>
                    <a:pt x="964" y="796"/>
                  </a:lnTo>
                  <a:lnTo>
                    <a:pt x="916" y="790"/>
                  </a:lnTo>
                  <a:lnTo>
                    <a:pt x="868" y="780"/>
                  </a:lnTo>
                  <a:lnTo>
                    <a:pt x="821" y="769"/>
                  </a:lnTo>
                  <a:lnTo>
                    <a:pt x="776" y="753"/>
                  </a:lnTo>
                  <a:lnTo>
                    <a:pt x="730" y="735"/>
                  </a:lnTo>
                  <a:lnTo>
                    <a:pt x="687" y="713"/>
                  </a:lnTo>
                  <a:lnTo>
                    <a:pt x="644" y="689"/>
                  </a:lnTo>
                  <a:lnTo>
                    <a:pt x="603" y="663"/>
                  </a:lnTo>
                  <a:lnTo>
                    <a:pt x="566" y="633"/>
                  </a:lnTo>
                  <a:lnTo>
                    <a:pt x="529" y="601"/>
                  </a:lnTo>
                  <a:lnTo>
                    <a:pt x="494" y="568"/>
                  </a:lnTo>
                  <a:lnTo>
                    <a:pt x="462" y="531"/>
                  </a:lnTo>
                  <a:lnTo>
                    <a:pt x="432" y="493"/>
                  </a:lnTo>
                  <a:lnTo>
                    <a:pt x="404" y="453"/>
                  </a:lnTo>
                  <a:lnTo>
                    <a:pt x="380" y="410"/>
                  </a:lnTo>
                  <a:lnTo>
                    <a:pt x="358" y="367"/>
                  </a:lnTo>
                  <a:lnTo>
                    <a:pt x="339" y="322"/>
                  </a:lnTo>
                  <a:lnTo>
                    <a:pt x="323" y="276"/>
                  </a:lnTo>
                  <a:lnTo>
                    <a:pt x="310" y="229"/>
                  </a:lnTo>
                  <a:lnTo>
                    <a:pt x="299" y="182"/>
                  </a:lnTo>
                  <a:close/>
                </a:path>
              </a:pathLst>
            </a:custGeom>
            <a:solidFill>
              <a:srgbClr val="66FF66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3341" name="Freeform 139"/>
            <p:cNvSpPr>
              <a:spLocks/>
            </p:cNvSpPr>
            <p:nvPr/>
          </p:nvSpPr>
          <p:spPr bwMode="auto">
            <a:xfrm>
              <a:off x="0" y="1283"/>
              <a:ext cx="842" cy="830"/>
            </a:xfrm>
            <a:custGeom>
              <a:avLst/>
              <a:gdLst>
                <a:gd name="T0" fmla="*/ 0 w 842"/>
                <a:gd name="T1" fmla="*/ 623 h 830"/>
                <a:gd name="T2" fmla="*/ 635 w 842"/>
                <a:gd name="T3" fmla="*/ 623 h 830"/>
                <a:gd name="T4" fmla="*/ 635 w 842"/>
                <a:gd name="T5" fmla="*/ 830 h 830"/>
                <a:gd name="T6" fmla="*/ 842 w 842"/>
                <a:gd name="T7" fmla="*/ 415 h 830"/>
                <a:gd name="T8" fmla="*/ 635 w 842"/>
                <a:gd name="T9" fmla="*/ 0 h 830"/>
                <a:gd name="T10" fmla="*/ 635 w 842"/>
                <a:gd name="T11" fmla="*/ 208 h 830"/>
                <a:gd name="T12" fmla="*/ 0 w 842"/>
                <a:gd name="T13" fmla="*/ 208 h 830"/>
                <a:gd name="T14" fmla="*/ 0 w 842"/>
                <a:gd name="T15" fmla="*/ 623 h 8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42"/>
                <a:gd name="T25" fmla="*/ 0 h 830"/>
                <a:gd name="T26" fmla="*/ 842 w 842"/>
                <a:gd name="T27" fmla="*/ 830 h 8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42" h="830">
                  <a:moveTo>
                    <a:pt x="0" y="623"/>
                  </a:moveTo>
                  <a:lnTo>
                    <a:pt x="635" y="623"/>
                  </a:lnTo>
                  <a:lnTo>
                    <a:pt x="635" y="830"/>
                  </a:lnTo>
                  <a:lnTo>
                    <a:pt x="842" y="415"/>
                  </a:lnTo>
                  <a:lnTo>
                    <a:pt x="635" y="0"/>
                  </a:lnTo>
                  <a:lnTo>
                    <a:pt x="635" y="208"/>
                  </a:lnTo>
                  <a:lnTo>
                    <a:pt x="0" y="208"/>
                  </a:lnTo>
                  <a:lnTo>
                    <a:pt x="0" y="6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42" name="Freeform 140"/>
            <p:cNvSpPr>
              <a:spLocks/>
            </p:cNvSpPr>
            <p:nvPr/>
          </p:nvSpPr>
          <p:spPr bwMode="auto">
            <a:xfrm>
              <a:off x="1584" y="1296"/>
              <a:ext cx="698" cy="830"/>
            </a:xfrm>
            <a:custGeom>
              <a:avLst/>
              <a:gdLst>
                <a:gd name="T0" fmla="*/ 0 w 842"/>
                <a:gd name="T1" fmla="*/ 623 h 830"/>
                <a:gd name="T2" fmla="*/ 526 w 842"/>
                <a:gd name="T3" fmla="*/ 623 h 830"/>
                <a:gd name="T4" fmla="*/ 526 w 842"/>
                <a:gd name="T5" fmla="*/ 830 h 830"/>
                <a:gd name="T6" fmla="*/ 698 w 842"/>
                <a:gd name="T7" fmla="*/ 415 h 830"/>
                <a:gd name="T8" fmla="*/ 526 w 842"/>
                <a:gd name="T9" fmla="*/ 0 h 830"/>
                <a:gd name="T10" fmla="*/ 526 w 842"/>
                <a:gd name="T11" fmla="*/ 208 h 830"/>
                <a:gd name="T12" fmla="*/ 0 w 842"/>
                <a:gd name="T13" fmla="*/ 208 h 830"/>
                <a:gd name="T14" fmla="*/ 0 w 842"/>
                <a:gd name="T15" fmla="*/ 623 h 8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42" h="830">
                  <a:moveTo>
                    <a:pt x="0" y="623"/>
                  </a:moveTo>
                  <a:lnTo>
                    <a:pt x="635" y="623"/>
                  </a:lnTo>
                  <a:lnTo>
                    <a:pt x="635" y="830"/>
                  </a:lnTo>
                  <a:lnTo>
                    <a:pt x="842" y="415"/>
                  </a:lnTo>
                  <a:lnTo>
                    <a:pt x="635" y="0"/>
                  </a:lnTo>
                  <a:lnTo>
                    <a:pt x="635" y="208"/>
                  </a:lnTo>
                  <a:lnTo>
                    <a:pt x="0" y="208"/>
                  </a:lnTo>
                  <a:lnTo>
                    <a:pt x="0" y="623"/>
                  </a:lnTo>
                </a:path>
              </a:pathLst>
            </a:custGeom>
            <a:solidFill>
              <a:srgbClr val="66FF66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3343" name="Rectangle 141"/>
            <p:cNvSpPr>
              <a:spLocks noChangeArrowheads="1"/>
            </p:cNvSpPr>
            <p:nvPr/>
          </p:nvSpPr>
          <p:spPr bwMode="auto">
            <a:xfrm>
              <a:off x="60" y="1555"/>
              <a:ext cx="56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1800">
                <a:latin typeface="Arial" panose="020B0604020202020204" pitchFamily="34" charset="0"/>
              </a:endParaRPr>
            </a:p>
          </p:txBody>
        </p:sp>
        <p:grpSp>
          <p:nvGrpSpPr>
            <p:cNvPr id="13344" name="Group 142"/>
            <p:cNvGrpSpPr>
              <a:grpSpLocks/>
            </p:cNvGrpSpPr>
            <p:nvPr/>
          </p:nvGrpSpPr>
          <p:grpSpPr bwMode="auto">
            <a:xfrm>
              <a:off x="2570" y="913"/>
              <a:ext cx="406" cy="364"/>
              <a:chOff x="2304" y="928"/>
              <a:chExt cx="406" cy="364"/>
            </a:xfrm>
          </p:grpSpPr>
          <p:sp>
            <p:nvSpPr>
              <p:cNvPr id="13473" name="Freeform 143"/>
              <p:cNvSpPr>
                <a:spLocks/>
              </p:cNvSpPr>
              <p:nvPr/>
            </p:nvSpPr>
            <p:spPr bwMode="auto">
              <a:xfrm>
                <a:off x="2304" y="1218"/>
                <a:ext cx="103" cy="74"/>
              </a:xfrm>
              <a:custGeom>
                <a:avLst/>
                <a:gdLst>
                  <a:gd name="T0" fmla="*/ 98 w 103"/>
                  <a:gd name="T1" fmla="*/ 70 h 74"/>
                  <a:gd name="T2" fmla="*/ 21 w 103"/>
                  <a:gd name="T3" fmla="*/ 45 h 74"/>
                  <a:gd name="T4" fmla="*/ 12 w 103"/>
                  <a:gd name="T5" fmla="*/ 74 h 74"/>
                  <a:gd name="T6" fmla="*/ 0 w 103"/>
                  <a:gd name="T7" fmla="*/ 71 h 74"/>
                  <a:gd name="T8" fmla="*/ 23 w 103"/>
                  <a:gd name="T9" fmla="*/ 0 h 74"/>
                  <a:gd name="T10" fmla="*/ 33 w 103"/>
                  <a:gd name="T11" fmla="*/ 3 h 74"/>
                  <a:gd name="T12" fmla="*/ 24 w 103"/>
                  <a:gd name="T13" fmla="*/ 33 h 74"/>
                  <a:gd name="T14" fmla="*/ 103 w 103"/>
                  <a:gd name="T15" fmla="*/ 57 h 74"/>
                  <a:gd name="T16" fmla="*/ 98 w 103"/>
                  <a:gd name="T17" fmla="*/ 70 h 7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3"/>
                  <a:gd name="T28" fmla="*/ 0 h 74"/>
                  <a:gd name="T29" fmla="*/ 103 w 103"/>
                  <a:gd name="T30" fmla="*/ 74 h 7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3" h="74">
                    <a:moveTo>
                      <a:pt x="98" y="70"/>
                    </a:moveTo>
                    <a:lnTo>
                      <a:pt x="21" y="45"/>
                    </a:lnTo>
                    <a:lnTo>
                      <a:pt x="12" y="74"/>
                    </a:lnTo>
                    <a:lnTo>
                      <a:pt x="0" y="71"/>
                    </a:lnTo>
                    <a:lnTo>
                      <a:pt x="23" y="0"/>
                    </a:lnTo>
                    <a:lnTo>
                      <a:pt x="33" y="3"/>
                    </a:lnTo>
                    <a:lnTo>
                      <a:pt x="24" y="33"/>
                    </a:lnTo>
                    <a:lnTo>
                      <a:pt x="103" y="57"/>
                    </a:lnTo>
                    <a:lnTo>
                      <a:pt x="98" y="7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74" name="Freeform 144"/>
              <p:cNvSpPr>
                <a:spLocks noEditPoints="1"/>
              </p:cNvSpPr>
              <p:nvPr/>
            </p:nvSpPr>
            <p:spPr bwMode="auto">
              <a:xfrm>
                <a:off x="2362" y="1183"/>
                <a:ext cx="71" cy="67"/>
              </a:xfrm>
              <a:custGeom>
                <a:avLst/>
                <a:gdLst>
                  <a:gd name="T0" fmla="*/ 55 w 71"/>
                  <a:gd name="T1" fmla="*/ 22 h 67"/>
                  <a:gd name="T2" fmla="*/ 63 w 71"/>
                  <a:gd name="T3" fmla="*/ 13 h 67"/>
                  <a:gd name="T4" fmla="*/ 69 w 71"/>
                  <a:gd name="T5" fmla="*/ 22 h 67"/>
                  <a:gd name="T6" fmla="*/ 71 w 71"/>
                  <a:gd name="T7" fmla="*/ 30 h 67"/>
                  <a:gd name="T8" fmla="*/ 71 w 71"/>
                  <a:gd name="T9" fmla="*/ 41 h 67"/>
                  <a:gd name="T10" fmla="*/ 69 w 71"/>
                  <a:gd name="T11" fmla="*/ 45 h 67"/>
                  <a:gd name="T12" fmla="*/ 67 w 71"/>
                  <a:gd name="T13" fmla="*/ 50 h 67"/>
                  <a:gd name="T14" fmla="*/ 63 w 71"/>
                  <a:gd name="T15" fmla="*/ 56 h 67"/>
                  <a:gd name="T16" fmla="*/ 59 w 71"/>
                  <a:gd name="T17" fmla="*/ 60 h 67"/>
                  <a:gd name="T18" fmla="*/ 53 w 71"/>
                  <a:gd name="T19" fmla="*/ 64 h 67"/>
                  <a:gd name="T20" fmla="*/ 47 w 71"/>
                  <a:gd name="T21" fmla="*/ 66 h 67"/>
                  <a:gd name="T22" fmla="*/ 42 w 71"/>
                  <a:gd name="T23" fmla="*/ 67 h 67"/>
                  <a:gd name="T24" fmla="*/ 35 w 71"/>
                  <a:gd name="T25" fmla="*/ 66 h 67"/>
                  <a:gd name="T26" fmla="*/ 28 w 71"/>
                  <a:gd name="T27" fmla="*/ 65 h 67"/>
                  <a:gd name="T28" fmla="*/ 21 w 71"/>
                  <a:gd name="T29" fmla="*/ 61 h 67"/>
                  <a:gd name="T30" fmla="*/ 14 w 71"/>
                  <a:gd name="T31" fmla="*/ 57 h 67"/>
                  <a:gd name="T32" fmla="*/ 8 w 71"/>
                  <a:gd name="T33" fmla="*/ 51 h 67"/>
                  <a:gd name="T34" fmla="*/ 5 w 71"/>
                  <a:gd name="T35" fmla="*/ 45 h 67"/>
                  <a:gd name="T36" fmla="*/ 2 w 71"/>
                  <a:gd name="T37" fmla="*/ 40 h 67"/>
                  <a:gd name="T38" fmla="*/ 0 w 71"/>
                  <a:gd name="T39" fmla="*/ 34 h 67"/>
                  <a:gd name="T40" fmla="*/ 0 w 71"/>
                  <a:gd name="T41" fmla="*/ 28 h 67"/>
                  <a:gd name="T42" fmla="*/ 3 w 71"/>
                  <a:gd name="T43" fmla="*/ 21 h 67"/>
                  <a:gd name="T44" fmla="*/ 5 w 71"/>
                  <a:gd name="T45" fmla="*/ 16 h 67"/>
                  <a:gd name="T46" fmla="*/ 8 w 71"/>
                  <a:gd name="T47" fmla="*/ 10 h 67"/>
                  <a:gd name="T48" fmla="*/ 13 w 71"/>
                  <a:gd name="T49" fmla="*/ 6 h 67"/>
                  <a:gd name="T50" fmla="*/ 24 w 71"/>
                  <a:gd name="T51" fmla="*/ 1 h 67"/>
                  <a:gd name="T52" fmla="*/ 30 w 71"/>
                  <a:gd name="T53" fmla="*/ 0 h 67"/>
                  <a:gd name="T54" fmla="*/ 37 w 71"/>
                  <a:gd name="T55" fmla="*/ 1 h 67"/>
                  <a:gd name="T56" fmla="*/ 44 w 71"/>
                  <a:gd name="T57" fmla="*/ 3 h 67"/>
                  <a:gd name="T58" fmla="*/ 51 w 71"/>
                  <a:gd name="T59" fmla="*/ 6 h 67"/>
                  <a:gd name="T60" fmla="*/ 53 w 71"/>
                  <a:gd name="T61" fmla="*/ 8 h 67"/>
                  <a:gd name="T62" fmla="*/ 54 w 71"/>
                  <a:gd name="T63" fmla="*/ 8 h 67"/>
                  <a:gd name="T64" fmla="*/ 29 w 71"/>
                  <a:gd name="T65" fmla="*/ 52 h 67"/>
                  <a:gd name="T66" fmla="*/ 38 w 71"/>
                  <a:gd name="T67" fmla="*/ 54 h 67"/>
                  <a:gd name="T68" fmla="*/ 46 w 71"/>
                  <a:gd name="T69" fmla="*/ 54 h 67"/>
                  <a:gd name="T70" fmla="*/ 54 w 71"/>
                  <a:gd name="T71" fmla="*/ 51 h 67"/>
                  <a:gd name="T72" fmla="*/ 59 w 71"/>
                  <a:gd name="T73" fmla="*/ 45 h 67"/>
                  <a:gd name="T74" fmla="*/ 61 w 71"/>
                  <a:gd name="T75" fmla="*/ 40 h 67"/>
                  <a:gd name="T76" fmla="*/ 61 w 71"/>
                  <a:gd name="T77" fmla="*/ 34 h 67"/>
                  <a:gd name="T78" fmla="*/ 60 w 71"/>
                  <a:gd name="T79" fmla="*/ 28 h 67"/>
                  <a:gd name="T80" fmla="*/ 55 w 71"/>
                  <a:gd name="T81" fmla="*/ 22 h 67"/>
                  <a:gd name="T82" fmla="*/ 21 w 71"/>
                  <a:gd name="T83" fmla="*/ 46 h 67"/>
                  <a:gd name="T84" fmla="*/ 39 w 71"/>
                  <a:gd name="T85" fmla="*/ 13 h 67"/>
                  <a:gd name="T86" fmla="*/ 32 w 71"/>
                  <a:gd name="T87" fmla="*/ 11 h 67"/>
                  <a:gd name="T88" fmla="*/ 27 w 71"/>
                  <a:gd name="T89" fmla="*/ 11 h 67"/>
                  <a:gd name="T90" fmla="*/ 19 w 71"/>
                  <a:gd name="T91" fmla="*/ 14 h 67"/>
                  <a:gd name="T92" fmla="*/ 15 w 71"/>
                  <a:gd name="T93" fmla="*/ 17 h 67"/>
                  <a:gd name="T94" fmla="*/ 13 w 71"/>
                  <a:gd name="T95" fmla="*/ 20 h 67"/>
                  <a:gd name="T96" fmla="*/ 11 w 71"/>
                  <a:gd name="T97" fmla="*/ 27 h 67"/>
                  <a:gd name="T98" fmla="*/ 11 w 71"/>
                  <a:gd name="T99" fmla="*/ 30 h 67"/>
                  <a:gd name="T100" fmla="*/ 12 w 71"/>
                  <a:gd name="T101" fmla="*/ 34 h 67"/>
                  <a:gd name="T102" fmla="*/ 15 w 71"/>
                  <a:gd name="T103" fmla="*/ 41 h 67"/>
                  <a:gd name="T104" fmla="*/ 18 w 71"/>
                  <a:gd name="T105" fmla="*/ 44 h 67"/>
                  <a:gd name="T106" fmla="*/ 21 w 71"/>
                  <a:gd name="T107" fmla="*/ 46 h 6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1"/>
                  <a:gd name="T163" fmla="*/ 0 h 67"/>
                  <a:gd name="T164" fmla="*/ 71 w 71"/>
                  <a:gd name="T165" fmla="*/ 67 h 6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1" h="67">
                    <a:moveTo>
                      <a:pt x="55" y="22"/>
                    </a:moveTo>
                    <a:lnTo>
                      <a:pt x="63" y="13"/>
                    </a:lnTo>
                    <a:lnTo>
                      <a:pt x="69" y="22"/>
                    </a:lnTo>
                    <a:lnTo>
                      <a:pt x="71" y="30"/>
                    </a:lnTo>
                    <a:lnTo>
                      <a:pt x="71" y="41"/>
                    </a:lnTo>
                    <a:lnTo>
                      <a:pt x="69" y="45"/>
                    </a:lnTo>
                    <a:lnTo>
                      <a:pt x="67" y="50"/>
                    </a:lnTo>
                    <a:lnTo>
                      <a:pt x="63" y="56"/>
                    </a:lnTo>
                    <a:lnTo>
                      <a:pt x="59" y="60"/>
                    </a:lnTo>
                    <a:lnTo>
                      <a:pt x="53" y="64"/>
                    </a:lnTo>
                    <a:lnTo>
                      <a:pt x="47" y="66"/>
                    </a:lnTo>
                    <a:lnTo>
                      <a:pt x="42" y="67"/>
                    </a:lnTo>
                    <a:lnTo>
                      <a:pt x="35" y="66"/>
                    </a:lnTo>
                    <a:lnTo>
                      <a:pt x="28" y="65"/>
                    </a:lnTo>
                    <a:lnTo>
                      <a:pt x="21" y="61"/>
                    </a:lnTo>
                    <a:lnTo>
                      <a:pt x="14" y="57"/>
                    </a:lnTo>
                    <a:lnTo>
                      <a:pt x="8" y="51"/>
                    </a:lnTo>
                    <a:lnTo>
                      <a:pt x="5" y="45"/>
                    </a:lnTo>
                    <a:lnTo>
                      <a:pt x="2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3" y="21"/>
                    </a:lnTo>
                    <a:lnTo>
                      <a:pt x="5" y="16"/>
                    </a:lnTo>
                    <a:lnTo>
                      <a:pt x="8" y="10"/>
                    </a:lnTo>
                    <a:lnTo>
                      <a:pt x="13" y="6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7" y="1"/>
                    </a:lnTo>
                    <a:lnTo>
                      <a:pt x="44" y="3"/>
                    </a:lnTo>
                    <a:lnTo>
                      <a:pt x="51" y="6"/>
                    </a:lnTo>
                    <a:lnTo>
                      <a:pt x="53" y="8"/>
                    </a:lnTo>
                    <a:lnTo>
                      <a:pt x="54" y="8"/>
                    </a:lnTo>
                    <a:lnTo>
                      <a:pt x="29" y="52"/>
                    </a:lnTo>
                    <a:lnTo>
                      <a:pt x="38" y="54"/>
                    </a:lnTo>
                    <a:lnTo>
                      <a:pt x="46" y="54"/>
                    </a:lnTo>
                    <a:lnTo>
                      <a:pt x="54" y="51"/>
                    </a:lnTo>
                    <a:lnTo>
                      <a:pt x="59" y="45"/>
                    </a:lnTo>
                    <a:lnTo>
                      <a:pt x="61" y="40"/>
                    </a:lnTo>
                    <a:lnTo>
                      <a:pt x="61" y="34"/>
                    </a:lnTo>
                    <a:lnTo>
                      <a:pt x="60" y="28"/>
                    </a:lnTo>
                    <a:lnTo>
                      <a:pt x="55" y="22"/>
                    </a:lnTo>
                    <a:close/>
                    <a:moveTo>
                      <a:pt x="21" y="46"/>
                    </a:moveTo>
                    <a:lnTo>
                      <a:pt x="39" y="13"/>
                    </a:lnTo>
                    <a:lnTo>
                      <a:pt x="32" y="11"/>
                    </a:lnTo>
                    <a:lnTo>
                      <a:pt x="27" y="11"/>
                    </a:lnTo>
                    <a:lnTo>
                      <a:pt x="19" y="14"/>
                    </a:lnTo>
                    <a:lnTo>
                      <a:pt x="15" y="17"/>
                    </a:lnTo>
                    <a:lnTo>
                      <a:pt x="13" y="20"/>
                    </a:lnTo>
                    <a:lnTo>
                      <a:pt x="11" y="27"/>
                    </a:lnTo>
                    <a:lnTo>
                      <a:pt x="11" y="30"/>
                    </a:lnTo>
                    <a:lnTo>
                      <a:pt x="12" y="34"/>
                    </a:lnTo>
                    <a:lnTo>
                      <a:pt x="15" y="41"/>
                    </a:lnTo>
                    <a:lnTo>
                      <a:pt x="18" y="44"/>
                    </a:lnTo>
                    <a:lnTo>
                      <a:pt x="21" y="4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75" name="Freeform 145"/>
              <p:cNvSpPr>
                <a:spLocks/>
              </p:cNvSpPr>
              <p:nvPr/>
            </p:nvSpPr>
            <p:spPr bwMode="auto">
              <a:xfrm>
                <a:off x="2394" y="1130"/>
                <a:ext cx="61" cy="69"/>
              </a:xfrm>
              <a:custGeom>
                <a:avLst/>
                <a:gdLst>
                  <a:gd name="T0" fmla="*/ 54 w 61"/>
                  <a:gd name="T1" fmla="*/ 69 h 69"/>
                  <a:gd name="T2" fmla="*/ 0 w 61"/>
                  <a:gd name="T3" fmla="*/ 29 h 69"/>
                  <a:gd name="T4" fmla="*/ 6 w 61"/>
                  <a:gd name="T5" fmla="*/ 21 h 69"/>
                  <a:gd name="T6" fmla="*/ 15 w 61"/>
                  <a:gd name="T7" fmla="*/ 26 h 69"/>
                  <a:gd name="T8" fmla="*/ 13 w 61"/>
                  <a:gd name="T9" fmla="*/ 19 h 69"/>
                  <a:gd name="T10" fmla="*/ 12 w 61"/>
                  <a:gd name="T11" fmla="*/ 15 h 69"/>
                  <a:gd name="T12" fmla="*/ 13 w 61"/>
                  <a:gd name="T13" fmla="*/ 10 h 69"/>
                  <a:gd name="T14" fmla="*/ 14 w 61"/>
                  <a:gd name="T15" fmla="*/ 8 h 69"/>
                  <a:gd name="T16" fmla="*/ 19 w 61"/>
                  <a:gd name="T17" fmla="*/ 3 h 69"/>
                  <a:gd name="T18" fmla="*/ 24 w 61"/>
                  <a:gd name="T19" fmla="*/ 0 h 69"/>
                  <a:gd name="T20" fmla="*/ 30 w 61"/>
                  <a:gd name="T21" fmla="*/ 10 h 69"/>
                  <a:gd name="T22" fmla="*/ 26 w 61"/>
                  <a:gd name="T23" fmla="*/ 13 h 69"/>
                  <a:gd name="T24" fmla="*/ 23 w 61"/>
                  <a:gd name="T25" fmla="*/ 15 h 69"/>
                  <a:gd name="T26" fmla="*/ 22 w 61"/>
                  <a:gd name="T27" fmla="*/ 18 h 69"/>
                  <a:gd name="T28" fmla="*/ 21 w 61"/>
                  <a:gd name="T29" fmla="*/ 22 h 69"/>
                  <a:gd name="T30" fmla="*/ 22 w 61"/>
                  <a:gd name="T31" fmla="*/ 25 h 69"/>
                  <a:gd name="T32" fmla="*/ 23 w 61"/>
                  <a:gd name="T33" fmla="*/ 29 h 69"/>
                  <a:gd name="T34" fmla="*/ 28 w 61"/>
                  <a:gd name="T35" fmla="*/ 34 h 69"/>
                  <a:gd name="T36" fmla="*/ 34 w 61"/>
                  <a:gd name="T37" fmla="*/ 39 h 69"/>
                  <a:gd name="T38" fmla="*/ 61 w 61"/>
                  <a:gd name="T39" fmla="*/ 59 h 69"/>
                  <a:gd name="T40" fmla="*/ 54 w 61"/>
                  <a:gd name="T41" fmla="*/ 69 h 6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1"/>
                  <a:gd name="T64" fmla="*/ 0 h 69"/>
                  <a:gd name="T65" fmla="*/ 61 w 61"/>
                  <a:gd name="T66" fmla="*/ 69 h 6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1" h="69">
                    <a:moveTo>
                      <a:pt x="54" y="69"/>
                    </a:moveTo>
                    <a:lnTo>
                      <a:pt x="0" y="29"/>
                    </a:lnTo>
                    <a:lnTo>
                      <a:pt x="6" y="21"/>
                    </a:lnTo>
                    <a:lnTo>
                      <a:pt x="15" y="26"/>
                    </a:lnTo>
                    <a:lnTo>
                      <a:pt x="13" y="19"/>
                    </a:lnTo>
                    <a:lnTo>
                      <a:pt x="12" y="15"/>
                    </a:lnTo>
                    <a:lnTo>
                      <a:pt x="13" y="10"/>
                    </a:lnTo>
                    <a:lnTo>
                      <a:pt x="14" y="8"/>
                    </a:lnTo>
                    <a:lnTo>
                      <a:pt x="19" y="3"/>
                    </a:lnTo>
                    <a:lnTo>
                      <a:pt x="24" y="0"/>
                    </a:lnTo>
                    <a:lnTo>
                      <a:pt x="30" y="10"/>
                    </a:lnTo>
                    <a:lnTo>
                      <a:pt x="26" y="13"/>
                    </a:lnTo>
                    <a:lnTo>
                      <a:pt x="23" y="15"/>
                    </a:lnTo>
                    <a:lnTo>
                      <a:pt x="22" y="18"/>
                    </a:lnTo>
                    <a:lnTo>
                      <a:pt x="21" y="22"/>
                    </a:lnTo>
                    <a:lnTo>
                      <a:pt x="22" y="25"/>
                    </a:lnTo>
                    <a:lnTo>
                      <a:pt x="23" y="29"/>
                    </a:lnTo>
                    <a:lnTo>
                      <a:pt x="28" y="34"/>
                    </a:lnTo>
                    <a:lnTo>
                      <a:pt x="34" y="39"/>
                    </a:lnTo>
                    <a:lnTo>
                      <a:pt x="61" y="59"/>
                    </a:lnTo>
                    <a:lnTo>
                      <a:pt x="54" y="69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76" name="Freeform 146"/>
              <p:cNvSpPr>
                <a:spLocks/>
              </p:cNvSpPr>
              <p:nvPr/>
            </p:nvSpPr>
            <p:spPr bwMode="auto">
              <a:xfrm>
                <a:off x="2417" y="1080"/>
                <a:ext cx="76" cy="72"/>
              </a:xfrm>
              <a:custGeom>
                <a:avLst/>
                <a:gdLst>
                  <a:gd name="T0" fmla="*/ 69 w 76"/>
                  <a:gd name="T1" fmla="*/ 72 h 72"/>
                  <a:gd name="T2" fmla="*/ 0 w 76"/>
                  <a:gd name="T3" fmla="*/ 47 h 72"/>
                  <a:gd name="T4" fmla="*/ 8 w 76"/>
                  <a:gd name="T5" fmla="*/ 37 h 72"/>
                  <a:gd name="T6" fmla="*/ 48 w 76"/>
                  <a:gd name="T7" fmla="*/ 53 h 72"/>
                  <a:gd name="T8" fmla="*/ 55 w 76"/>
                  <a:gd name="T9" fmla="*/ 56 h 72"/>
                  <a:gd name="T10" fmla="*/ 62 w 76"/>
                  <a:gd name="T11" fmla="*/ 59 h 72"/>
                  <a:gd name="T12" fmla="*/ 59 w 76"/>
                  <a:gd name="T13" fmla="*/ 53 h 72"/>
                  <a:gd name="T14" fmla="*/ 55 w 76"/>
                  <a:gd name="T15" fmla="*/ 48 h 72"/>
                  <a:gd name="T16" fmla="*/ 33 w 76"/>
                  <a:gd name="T17" fmla="*/ 9 h 72"/>
                  <a:gd name="T18" fmla="*/ 41 w 76"/>
                  <a:gd name="T19" fmla="*/ 0 h 72"/>
                  <a:gd name="T20" fmla="*/ 76 w 76"/>
                  <a:gd name="T21" fmla="*/ 64 h 72"/>
                  <a:gd name="T22" fmla="*/ 69 w 76"/>
                  <a:gd name="T23" fmla="*/ 72 h 7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6"/>
                  <a:gd name="T37" fmla="*/ 0 h 72"/>
                  <a:gd name="T38" fmla="*/ 76 w 76"/>
                  <a:gd name="T39" fmla="*/ 72 h 7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6" h="72">
                    <a:moveTo>
                      <a:pt x="69" y="72"/>
                    </a:moveTo>
                    <a:lnTo>
                      <a:pt x="0" y="47"/>
                    </a:lnTo>
                    <a:lnTo>
                      <a:pt x="8" y="37"/>
                    </a:lnTo>
                    <a:lnTo>
                      <a:pt x="48" y="53"/>
                    </a:lnTo>
                    <a:lnTo>
                      <a:pt x="55" y="56"/>
                    </a:lnTo>
                    <a:lnTo>
                      <a:pt x="62" y="59"/>
                    </a:lnTo>
                    <a:lnTo>
                      <a:pt x="59" y="53"/>
                    </a:lnTo>
                    <a:lnTo>
                      <a:pt x="55" y="48"/>
                    </a:lnTo>
                    <a:lnTo>
                      <a:pt x="33" y="9"/>
                    </a:lnTo>
                    <a:lnTo>
                      <a:pt x="41" y="0"/>
                    </a:lnTo>
                    <a:lnTo>
                      <a:pt x="76" y="64"/>
                    </a:lnTo>
                    <a:lnTo>
                      <a:pt x="69" y="72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77" name="Freeform 147"/>
              <p:cNvSpPr>
                <a:spLocks noEditPoints="1"/>
              </p:cNvSpPr>
              <p:nvPr/>
            </p:nvSpPr>
            <p:spPr bwMode="auto">
              <a:xfrm>
                <a:off x="2476" y="1042"/>
                <a:ext cx="69" cy="69"/>
              </a:xfrm>
              <a:custGeom>
                <a:avLst/>
                <a:gdLst>
                  <a:gd name="T0" fmla="*/ 56 w 69"/>
                  <a:gd name="T1" fmla="*/ 30 h 69"/>
                  <a:gd name="T2" fmla="*/ 66 w 69"/>
                  <a:gd name="T3" fmla="*/ 23 h 69"/>
                  <a:gd name="T4" fmla="*/ 69 w 69"/>
                  <a:gd name="T5" fmla="*/ 32 h 69"/>
                  <a:gd name="T6" fmla="*/ 69 w 69"/>
                  <a:gd name="T7" fmla="*/ 41 h 69"/>
                  <a:gd name="T8" fmla="*/ 66 w 69"/>
                  <a:gd name="T9" fmla="*/ 50 h 69"/>
                  <a:gd name="T10" fmla="*/ 59 w 69"/>
                  <a:gd name="T11" fmla="*/ 60 h 69"/>
                  <a:gd name="T12" fmla="*/ 53 w 69"/>
                  <a:gd name="T13" fmla="*/ 64 h 69"/>
                  <a:gd name="T14" fmla="*/ 48 w 69"/>
                  <a:gd name="T15" fmla="*/ 68 h 69"/>
                  <a:gd name="T16" fmla="*/ 42 w 69"/>
                  <a:gd name="T17" fmla="*/ 69 h 69"/>
                  <a:gd name="T18" fmla="*/ 36 w 69"/>
                  <a:gd name="T19" fmla="*/ 69 h 69"/>
                  <a:gd name="T20" fmla="*/ 29 w 69"/>
                  <a:gd name="T21" fmla="*/ 68 h 69"/>
                  <a:gd name="T22" fmla="*/ 24 w 69"/>
                  <a:gd name="T23" fmla="*/ 65 h 69"/>
                  <a:gd name="T24" fmla="*/ 18 w 69"/>
                  <a:gd name="T25" fmla="*/ 62 h 69"/>
                  <a:gd name="T26" fmla="*/ 12 w 69"/>
                  <a:gd name="T27" fmla="*/ 57 h 69"/>
                  <a:gd name="T28" fmla="*/ 6 w 69"/>
                  <a:gd name="T29" fmla="*/ 50 h 69"/>
                  <a:gd name="T30" fmla="*/ 3 w 69"/>
                  <a:gd name="T31" fmla="*/ 45 h 69"/>
                  <a:gd name="T32" fmla="*/ 1 w 69"/>
                  <a:gd name="T33" fmla="*/ 38 h 69"/>
                  <a:gd name="T34" fmla="*/ 0 w 69"/>
                  <a:gd name="T35" fmla="*/ 32 h 69"/>
                  <a:gd name="T36" fmla="*/ 1 w 69"/>
                  <a:gd name="T37" fmla="*/ 25 h 69"/>
                  <a:gd name="T38" fmla="*/ 2 w 69"/>
                  <a:gd name="T39" fmla="*/ 20 h 69"/>
                  <a:gd name="T40" fmla="*/ 5 w 69"/>
                  <a:gd name="T41" fmla="*/ 14 h 69"/>
                  <a:gd name="T42" fmla="*/ 10 w 69"/>
                  <a:gd name="T43" fmla="*/ 9 h 69"/>
                  <a:gd name="T44" fmla="*/ 14 w 69"/>
                  <a:gd name="T45" fmla="*/ 5 h 69"/>
                  <a:gd name="T46" fmla="*/ 20 w 69"/>
                  <a:gd name="T47" fmla="*/ 2 h 69"/>
                  <a:gd name="T48" fmla="*/ 26 w 69"/>
                  <a:gd name="T49" fmla="*/ 0 h 69"/>
                  <a:gd name="T50" fmla="*/ 32 w 69"/>
                  <a:gd name="T51" fmla="*/ 0 h 69"/>
                  <a:gd name="T52" fmla="*/ 38 w 69"/>
                  <a:gd name="T53" fmla="*/ 1 h 69"/>
                  <a:gd name="T54" fmla="*/ 44 w 69"/>
                  <a:gd name="T55" fmla="*/ 4 h 69"/>
                  <a:gd name="T56" fmla="*/ 50 w 69"/>
                  <a:gd name="T57" fmla="*/ 7 h 69"/>
                  <a:gd name="T58" fmla="*/ 56 w 69"/>
                  <a:gd name="T59" fmla="*/ 13 h 69"/>
                  <a:gd name="T60" fmla="*/ 57 w 69"/>
                  <a:gd name="T61" fmla="*/ 14 h 69"/>
                  <a:gd name="T62" fmla="*/ 58 w 69"/>
                  <a:gd name="T63" fmla="*/ 15 h 69"/>
                  <a:gd name="T64" fmla="*/ 22 w 69"/>
                  <a:gd name="T65" fmla="*/ 50 h 69"/>
                  <a:gd name="T66" fmla="*/ 30 w 69"/>
                  <a:gd name="T67" fmla="*/ 56 h 69"/>
                  <a:gd name="T68" fmla="*/ 34 w 69"/>
                  <a:gd name="T69" fmla="*/ 58 h 69"/>
                  <a:gd name="T70" fmla="*/ 38 w 69"/>
                  <a:gd name="T71" fmla="*/ 58 h 69"/>
                  <a:gd name="T72" fmla="*/ 46 w 69"/>
                  <a:gd name="T73" fmla="*/ 57 h 69"/>
                  <a:gd name="T74" fmla="*/ 52 w 69"/>
                  <a:gd name="T75" fmla="*/ 53 h 69"/>
                  <a:gd name="T76" fmla="*/ 57 w 69"/>
                  <a:gd name="T77" fmla="*/ 48 h 69"/>
                  <a:gd name="T78" fmla="*/ 58 w 69"/>
                  <a:gd name="T79" fmla="*/ 42 h 69"/>
                  <a:gd name="T80" fmla="*/ 58 w 69"/>
                  <a:gd name="T81" fmla="*/ 37 h 69"/>
                  <a:gd name="T82" fmla="*/ 56 w 69"/>
                  <a:gd name="T83" fmla="*/ 30 h 69"/>
                  <a:gd name="T84" fmla="*/ 16 w 69"/>
                  <a:gd name="T85" fmla="*/ 44 h 69"/>
                  <a:gd name="T86" fmla="*/ 43 w 69"/>
                  <a:gd name="T87" fmla="*/ 17 h 69"/>
                  <a:gd name="T88" fmla="*/ 37 w 69"/>
                  <a:gd name="T89" fmla="*/ 13 h 69"/>
                  <a:gd name="T90" fmla="*/ 30 w 69"/>
                  <a:gd name="T91" fmla="*/ 10 h 69"/>
                  <a:gd name="T92" fmla="*/ 24 w 69"/>
                  <a:gd name="T93" fmla="*/ 12 h 69"/>
                  <a:gd name="T94" fmla="*/ 20 w 69"/>
                  <a:gd name="T95" fmla="*/ 14 h 69"/>
                  <a:gd name="T96" fmla="*/ 17 w 69"/>
                  <a:gd name="T97" fmla="*/ 16 h 69"/>
                  <a:gd name="T98" fmla="*/ 12 w 69"/>
                  <a:gd name="T99" fmla="*/ 22 h 69"/>
                  <a:gd name="T100" fmla="*/ 10 w 69"/>
                  <a:gd name="T101" fmla="*/ 29 h 69"/>
                  <a:gd name="T102" fmla="*/ 11 w 69"/>
                  <a:gd name="T103" fmla="*/ 37 h 69"/>
                  <a:gd name="T104" fmla="*/ 16 w 69"/>
                  <a:gd name="T105" fmla="*/ 44 h 6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69"/>
                  <a:gd name="T160" fmla="*/ 0 h 69"/>
                  <a:gd name="T161" fmla="*/ 69 w 69"/>
                  <a:gd name="T162" fmla="*/ 69 h 6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69" h="69">
                    <a:moveTo>
                      <a:pt x="56" y="30"/>
                    </a:moveTo>
                    <a:lnTo>
                      <a:pt x="66" y="23"/>
                    </a:lnTo>
                    <a:lnTo>
                      <a:pt x="69" y="32"/>
                    </a:lnTo>
                    <a:lnTo>
                      <a:pt x="69" y="41"/>
                    </a:lnTo>
                    <a:lnTo>
                      <a:pt x="66" y="50"/>
                    </a:lnTo>
                    <a:lnTo>
                      <a:pt x="59" y="60"/>
                    </a:lnTo>
                    <a:lnTo>
                      <a:pt x="53" y="64"/>
                    </a:lnTo>
                    <a:lnTo>
                      <a:pt x="48" y="68"/>
                    </a:lnTo>
                    <a:lnTo>
                      <a:pt x="42" y="69"/>
                    </a:lnTo>
                    <a:lnTo>
                      <a:pt x="36" y="69"/>
                    </a:lnTo>
                    <a:lnTo>
                      <a:pt x="29" y="68"/>
                    </a:lnTo>
                    <a:lnTo>
                      <a:pt x="24" y="65"/>
                    </a:lnTo>
                    <a:lnTo>
                      <a:pt x="18" y="62"/>
                    </a:lnTo>
                    <a:lnTo>
                      <a:pt x="12" y="57"/>
                    </a:lnTo>
                    <a:lnTo>
                      <a:pt x="6" y="50"/>
                    </a:lnTo>
                    <a:lnTo>
                      <a:pt x="3" y="45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1" y="25"/>
                    </a:lnTo>
                    <a:lnTo>
                      <a:pt x="2" y="20"/>
                    </a:lnTo>
                    <a:lnTo>
                      <a:pt x="5" y="14"/>
                    </a:lnTo>
                    <a:lnTo>
                      <a:pt x="10" y="9"/>
                    </a:lnTo>
                    <a:lnTo>
                      <a:pt x="14" y="5"/>
                    </a:lnTo>
                    <a:lnTo>
                      <a:pt x="20" y="2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38" y="1"/>
                    </a:lnTo>
                    <a:lnTo>
                      <a:pt x="44" y="4"/>
                    </a:lnTo>
                    <a:lnTo>
                      <a:pt x="50" y="7"/>
                    </a:lnTo>
                    <a:lnTo>
                      <a:pt x="56" y="13"/>
                    </a:lnTo>
                    <a:lnTo>
                      <a:pt x="57" y="14"/>
                    </a:lnTo>
                    <a:lnTo>
                      <a:pt x="58" y="15"/>
                    </a:lnTo>
                    <a:lnTo>
                      <a:pt x="22" y="50"/>
                    </a:lnTo>
                    <a:lnTo>
                      <a:pt x="30" y="56"/>
                    </a:lnTo>
                    <a:lnTo>
                      <a:pt x="34" y="58"/>
                    </a:lnTo>
                    <a:lnTo>
                      <a:pt x="38" y="58"/>
                    </a:lnTo>
                    <a:lnTo>
                      <a:pt x="46" y="57"/>
                    </a:lnTo>
                    <a:lnTo>
                      <a:pt x="52" y="53"/>
                    </a:lnTo>
                    <a:lnTo>
                      <a:pt x="57" y="48"/>
                    </a:lnTo>
                    <a:lnTo>
                      <a:pt x="58" y="42"/>
                    </a:lnTo>
                    <a:lnTo>
                      <a:pt x="58" y="37"/>
                    </a:lnTo>
                    <a:lnTo>
                      <a:pt x="56" y="30"/>
                    </a:lnTo>
                    <a:close/>
                    <a:moveTo>
                      <a:pt x="16" y="44"/>
                    </a:moveTo>
                    <a:lnTo>
                      <a:pt x="43" y="17"/>
                    </a:lnTo>
                    <a:lnTo>
                      <a:pt x="37" y="13"/>
                    </a:lnTo>
                    <a:lnTo>
                      <a:pt x="30" y="10"/>
                    </a:lnTo>
                    <a:lnTo>
                      <a:pt x="24" y="12"/>
                    </a:lnTo>
                    <a:lnTo>
                      <a:pt x="20" y="14"/>
                    </a:lnTo>
                    <a:lnTo>
                      <a:pt x="17" y="16"/>
                    </a:lnTo>
                    <a:lnTo>
                      <a:pt x="12" y="22"/>
                    </a:lnTo>
                    <a:lnTo>
                      <a:pt x="10" y="29"/>
                    </a:lnTo>
                    <a:lnTo>
                      <a:pt x="11" y="37"/>
                    </a:lnTo>
                    <a:lnTo>
                      <a:pt x="16" y="44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78" name="Freeform 148"/>
              <p:cNvSpPr>
                <a:spLocks/>
              </p:cNvSpPr>
              <p:nvPr/>
            </p:nvSpPr>
            <p:spPr bwMode="auto">
              <a:xfrm>
                <a:off x="2519" y="987"/>
                <a:ext cx="87" cy="89"/>
              </a:xfrm>
              <a:custGeom>
                <a:avLst/>
                <a:gdLst>
                  <a:gd name="T0" fmla="*/ 40 w 87"/>
                  <a:gd name="T1" fmla="*/ 89 h 89"/>
                  <a:gd name="T2" fmla="*/ 34 w 87"/>
                  <a:gd name="T3" fmla="*/ 83 h 89"/>
                  <a:gd name="T4" fmla="*/ 37 w 87"/>
                  <a:gd name="T5" fmla="*/ 16 h 89"/>
                  <a:gd name="T6" fmla="*/ 32 w 87"/>
                  <a:gd name="T7" fmla="*/ 21 h 89"/>
                  <a:gd name="T8" fmla="*/ 27 w 87"/>
                  <a:gd name="T9" fmla="*/ 25 h 89"/>
                  <a:gd name="T10" fmla="*/ 6 w 87"/>
                  <a:gd name="T11" fmla="*/ 43 h 89"/>
                  <a:gd name="T12" fmla="*/ 0 w 87"/>
                  <a:gd name="T13" fmla="*/ 35 h 89"/>
                  <a:gd name="T14" fmla="*/ 43 w 87"/>
                  <a:gd name="T15" fmla="*/ 0 h 89"/>
                  <a:gd name="T16" fmla="*/ 48 w 87"/>
                  <a:gd name="T17" fmla="*/ 6 h 89"/>
                  <a:gd name="T18" fmla="*/ 46 w 87"/>
                  <a:gd name="T19" fmla="*/ 63 h 89"/>
                  <a:gd name="T20" fmla="*/ 46 w 87"/>
                  <a:gd name="T21" fmla="*/ 73 h 89"/>
                  <a:gd name="T22" fmla="*/ 51 w 87"/>
                  <a:gd name="T23" fmla="*/ 69 h 89"/>
                  <a:gd name="T24" fmla="*/ 56 w 87"/>
                  <a:gd name="T25" fmla="*/ 64 h 89"/>
                  <a:gd name="T26" fmla="*/ 81 w 87"/>
                  <a:gd name="T27" fmla="*/ 44 h 89"/>
                  <a:gd name="T28" fmla="*/ 87 w 87"/>
                  <a:gd name="T29" fmla="*/ 52 h 89"/>
                  <a:gd name="T30" fmla="*/ 40 w 87"/>
                  <a:gd name="T31" fmla="*/ 89 h 8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7"/>
                  <a:gd name="T49" fmla="*/ 0 h 89"/>
                  <a:gd name="T50" fmla="*/ 87 w 87"/>
                  <a:gd name="T51" fmla="*/ 89 h 8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7" h="89">
                    <a:moveTo>
                      <a:pt x="40" y="89"/>
                    </a:moveTo>
                    <a:lnTo>
                      <a:pt x="34" y="83"/>
                    </a:lnTo>
                    <a:lnTo>
                      <a:pt x="37" y="16"/>
                    </a:lnTo>
                    <a:lnTo>
                      <a:pt x="32" y="21"/>
                    </a:lnTo>
                    <a:lnTo>
                      <a:pt x="27" y="25"/>
                    </a:lnTo>
                    <a:lnTo>
                      <a:pt x="6" y="43"/>
                    </a:lnTo>
                    <a:lnTo>
                      <a:pt x="0" y="35"/>
                    </a:lnTo>
                    <a:lnTo>
                      <a:pt x="43" y="0"/>
                    </a:lnTo>
                    <a:lnTo>
                      <a:pt x="48" y="6"/>
                    </a:lnTo>
                    <a:lnTo>
                      <a:pt x="46" y="63"/>
                    </a:lnTo>
                    <a:lnTo>
                      <a:pt x="46" y="73"/>
                    </a:lnTo>
                    <a:lnTo>
                      <a:pt x="51" y="69"/>
                    </a:lnTo>
                    <a:lnTo>
                      <a:pt x="56" y="64"/>
                    </a:lnTo>
                    <a:lnTo>
                      <a:pt x="81" y="44"/>
                    </a:lnTo>
                    <a:lnTo>
                      <a:pt x="87" y="52"/>
                    </a:lnTo>
                    <a:lnTo>
                      <a:pt x="40" y="89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79" name="Freeform 149"/>
              <p:cNvSpPr>
                <a:spLocks noEditPoints="1"/>
              </p:cNvSpPr>
              <p:nvPr/>
            </p:nvSpPr>
            <p:spPr bwMode="auto">
              <a:xfrm>
                <a:off x="2584" y="931"/>
                <a:ext cx="69" cy="96"/>
              </a:xfrm>
              <a:custGeom>
                <a:avLst/>
                <a:gdLst>
                  <a:gd name="T0" fmla="*/ 56 w 69"/>
                  <a:gd name="T1" fmla="*/ 61 h 96"/>
                  <a:gd name="T2" fmla="*/ 66 w 69"/>
                  <a:gd name="T3" fmla="*/ 56 h 96"/>
                  <a:gd name="T4" fmla="*/ 69 w 69"/>
                  <a:gd name="T5" fmla="*/ 67 h 96"/>
                  <a:gd name="T6" fmla="*/ 66 w 69"/>
                  <a:gd name="T7" fmla="*/ 76 h 96"/>
                  <a:gd name="T8" fmla="*/ 62 w 69"/>
                  <a:gd name="T9" fmla="*/ 84 h 96"/>
                  <a:gd name="T10" fmla="*/ 53 w 69"/>
                  <a:gd name="T11" fmla="*/ 91 h 96"/>
                  <a:gd name="T12" fmla="*/ 46 w 69"/>
                  <a:gd name="T13" fmla="*/ 94 h 96"/>
                  <a:gd name="T14" fmla="*/ 40 w 69"/>
                  <a:gd name="T15" fmla="*/ 96 h 96"/>
                  <a:gd name="T16" fmla="*/ 33 w 69"/>
                  <a:gd name="T17" fmla="*/ 96 h 96"/>
                  <a:gd name="T18" fmla="*/ 28 w 69"/>
                  <a:gd name="T19" fmla="*/ 95 h 96"/>
                  <a:gd name="T20" fmla="*/ 22 w 69"/>
                  <a:gd name="T21" fmla="*/ 93 h 96"/>
                  <a:gd name="T22" fmla="*/ 16 w 69"/>
                  <a:gd name="T23" fmla="*/ 89 h 96"/>
                  <a:gd name="T24" fmla="*/ 12 w 69"/>
                  <a:gd name="T25" fmla="*/ 84 h 96"/>
                  <a:gd name="T26" fmla="*/ 7 w 69"/>
                  <a:gd name="T27" fmla="*/ 78 h 96"/>
                  <a:gd name="T28" fmla="*/ 4 w 69"/>
                  <a:gd name="T29" fmla="*/ 70 h 96"/>
                  <a:gd name="T30" fmla="*/ 1 w 69"/>
                  <a:gd name="T31" fmla="*/ 63 h 96"/>
                  <a:gd name="T32" fmla="*/ 0 w 69"/>
                  <a:gd name="T33" fmla="*/ 56 h 96"/>
                  <a:gd name="T34" fmla="*/ 0 w 69"/>
                  <a:gd name="T35" fmla="*/ 51 h 96"/>
                  <a:gd name="T36" fmla="*/ 2 w 69"/>
                  <a:gd name="T37" fmla="*/ 45 h 96"/>
                  <a:gd name="T38" fmla="*/ 6 w 69"/>
                  <a:gd name="T39" fmla="*/ 39 h 96"/>
                  <a:gd name="T40" fmla="*/ 9 w 69"/>
                  <a:gd name="T41" fmla="*/ 35 h 96"/>
                  <a:gd name="T42" fmla="*/ 15 w 69"/>
                  <a:gd name="T43" fmla="*/ 30 h 96"/>
                  <a:gd name="T44" fmla="*/ 21 w 69"/>
                  <a:gd name="T45" fmla="*/ 28 h 96"/>
                  <a:gd name="T46" fmla="*/ 28 w 69"/>
                  <a:gd name="T47" fmla="*/ 25 h 96"/>
                  <a:gd name="T48" fmla="*/ 33 w 69"/>
                  <a:gd name="T49" fmla="*/ 25 h 96"/>
                  <a:gd name="T50" fmla="*/ 39 w 69"/>
                  <a:gd name="T51" fmla="*/ 27 h 96"/>
                  <a:gd name="T52" fmla="*/ 45 w 69"/>
                  <a:gd name="T53" fmla="*/ 29 h 96"/>
                  <a:gd name="T54" fmla="*/ 50 w 69"/>
                  <a:gd name="T55" fmla="*/ 32 h 96"/>
                  <a:gd name="T56" fmla="*/ 55 w 69"/>
                  <a:gd name="T57" fmla="*/ 38 h 96"/>
                  <a:gd name="T58" fmla="*/ 60 w 69"/>
                  <a:gd name="T59" fmla="*/ 45 h 96"/>
                  <a:gd name="T60" fmla="*/ 61 w 69"/>
                  <a:gd name="T61" fmla="*/ 46 h 96"/>
                  <a:gd name="T62" fmla="*/ 62 w 69"/>
                  <a:gd name="T63" fmla="*/ 47 h 96"/>
                  <a:gd name="T64" fmla="*/ 18 w 69"/>
                  <a:gd name="T65" fmla="*/ 73 h 96"/>
                  <a:gd name="T66" fmla="*/ 25 w 69"/>
                  <a:gd name="T67" fmla="*/ 81 h 96"/>
                  <a:gd name="T68" fmla="*/ 29 w 69"/>
                  <a:gd name="T69" fmla="*/ 84 h 96"/>
                  <a:gd name="T70" fmla="*/ 32 w 69"/>
                  <a:gd name="T71" fmla="*/ 85 h 96"/>
                  <a:gd name="T72" fmla="*/ 40 w 69"/>
                  <a:gd name="T73" fmla="*/ 86 h 96"/>
                  <a:gd name="T74" fmla="*/ 44 w 69"/>
                  <a:gd name="T75" fmla="*/ 85 h 96"/>
                  <a:gd name="T76" fmla="*/ 48 w 69"/>
                  <a:gd name="T77" fmla="*/ 83 h 96"/>
                  <a:gd name="T78" fmla="*/ 53 w 69"/>
                  <a:gd name="T79" fmla="*/ 79 h 96"/>
                  <a:gd name="T80" fmla="*/ 55 w 69"/>
                  <a:gd name="T81" fmla="*/ 75 h 96"/>
                  <a:gd name="T82" fmla="*/ 56 w 69"/>
                  <a:gd name="T83" fmla="*/ 69 h 96"/>
                  <a:gd name="T84" fmla="*/ 56 w 69"/>
                  <a:gd name="T85" fmla="*/ 61 h 96"/>
                  <a:gd name="T86" fmla="*/ 14 w 69"/>
                  <a:gd name="T87" fmla="*/ 65 h 96"/>
                  <a:gd name="T88" fmla="*/ 46 w 69"/>
                  <a:gd name="T89" fmla="*/ 46 h 96"/>
                  <a:gd name="T90" fmla="*/ 41 w 69"/>
                  <a:gd name="T91" fmla="*/ 40 h 96"/>
                  <a:gd name="T92" fmla="*/ 36 w 69"/>
                  <a:gd name="T93" fmla="*/ 37 h 96"/>
                  <a:gd name="T94" fmla="*/ 32 w 69"/>
                  <a:gd name="T95" fmla="*/ 36 h 96"/>
                  <a:gd name="T96" fmla="*/ 29 w 69"/>
                  <a:gd name="T97" fmla="*/ 36 h 96"/>
                  <a:gd name="T98" fmla="*/ 21 w 69"/>
                  <a:gd name="T99" fmla="*/ 38 h 96"/>
                  <a:gd name="T100" fmla="*/ 15 w 69"/>
                  <a:gd name="T101" fmla="*/ 44 h 96"/>
                  <a:gd name="T102" fmla="*/ 12 w 69"/>
                  <a:gd name="T103" fmla="*/ 49 h 96"/>
                  <a:gd name="T104" fmla="*/ 12 w 69"/>
                  <a:gd name="T105" fmla="*/ 57 h 96"/>
                  <a:gd name="T106" fmla="*/ 14 w 69"/>
                  <a:gd name="T107" fmla="*/ 65 h 96"/>
                  <a:gd name="T108" fmla="*/ 6 w 69"/>
                  <a:gd name="T109" fmla="*/ 28 h 96"/>
                  <a:gd name="T110" fmla="*/ 4 w 69"/>
                  <a:gd name="T111" fmla="*/ 8 h 96"/>
                  <a:gd name="T112" fmla="*/ 17 w 69"/>
                  <a:gd name="T113" fmla="*/ 0 h 96"/>
                  <a:gd name="T114" fmla="*/ 14 w 69"/>
                  <a:gd name="T115" fmla="*/ 23 h 96"/>
                  <a:gd name="T116" fmla="*/ 6 w 69"/>
                  <a:gd name="T117" fmla="*/ 28 h 9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69"/>
                  <a:gd name="T178" fmla="*/ 0 h 96"/>
                  <a:gd name="T179" fmla="*/ 69 w 69"/>
                  <a:gd name="T180" fmla="*/ 96 h 9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69" h="96">
                    <a:moveTo>
                      <a:pt x="56" y="61"/>
                    </a:moveTo>
                    <a:lnTo>
                      <a:pt x="66" y="56"/>
                    </a:lnTo>
                    <a:lnTo>
                      <a:pt x="69" y="67"/>
                    </a:lnTo>
                    <a:lnTo>
                      <a:pt x="66" y="76"/>
                    </a:lnTo>
                    <a:lnTo>
                      <a:pt x="62" y="84"/>
                    </a:lnTo>
                    <a:lnTo>
                      <a:pt x="53" y="91"/>
                    </a:lnTo>
                    <a:lnTo>
                      <a:pt x="46" y="94"/>
                    </a:lnTo>
                    <a:lnTo>
                      <a:pt x="40" y="96"/>
                    </a:lnTo>
                    <a:lnTo>
                      <a:pt x="33" y="96"/>
                    </a:lnTo>
                    <a:lnTo>
                      <a:pt x="28" y="95"/>
                    </a:lnTo>
                    <a:lnTo>
                      <a:pt x="22" y="93"/>
                    </a:lnTo>
                    <a:lnTo>
                      <a:pt x="16" y="89"/>
                    </a:lnTo>
                    <a:lnTo>
                      <a:pt x="12" y="84"/>
                    </a:lnTo>
                    <a:lnTo>
                      <a:pt x="7" y="78"/>
                    </a:lnTo>
                    <a:lnTo>
                      <a:pt x="4" y="70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1"/>
                    </a:lnTo>
                    <a:lnTo>
                      <a:pt x="2" y="45"/>
                    </a:lnTo>
                    <a:lnTo>
                      <a:pt x="6" y="39"/>
                    </a:lnTo>
                    <a:lnTo>
                      <a:pt x="9" y="35"/>
                    </a:lnTo>
                    <a:lnTo>
                      <a:pt x="15" y="30"/>
                    </a:lnTo>
                    <a:lnTo>
                      <a:pt x="21" y="28"/>
                    </a:lnTo>
                    <a:lnTo>
                      <a:pt x="28" y="25"/>
                    </a:lnTo>
                    <a:lnTo>
                      <a:pt x="33" y="25"/>
                    </a:lnTo>
                    <a:lnTo>
                      <a:pt x="39" y="27"/>
                    </a:lnTo>
                    <a:lnTo>
                      <a:pt x="45" y="29"/>
                    </a:lnTo>
                    <a:lnTo>
                      <a:pt x="50" y="32"/>
                    </a:lnTo>
                    <a:lnTo>
                      <a:pt x="55" y="38"/>
                    </a:lnTo>
                    <a:lnTo>
                      <a:pt x="60" y="45"/>
                    </a:lnTo>
                    <a:lnTo>
                      <a:pt x="61" y="46"/>
                    </a:lnTo>
                    <a:lnTo>
                      <a:pt x="62" y="47"/>
                    </a:lnTo>
                    <a:lnTo>
                      <a:pt x="18" y="73"/>
                    </a:lnTo>
                    <a:lnTo>
                      <a:pt x="25" y="81"/>
                    </a:lnTo>
                    <a:lnTo>
                      <a:pt x="29" y="84"/>
                    </a:lnTo>
                    <a:lnTo>
                      <a:pt x="32" y="85"/>
                    </a:lnTo>
                    <a:lnTo>
                      <a:pt x="40" y="86"/>
                    </a:lnTo>
                    <a:lnTo>
                      <a:pt x="44" y="85"/>
                    </a:lnTo>
                    <a:lnTo>
                      <a:pt x="48" y="83"/>
                    </a:lnTo>
                    <a:lnTo>
                      <a:pt x="53" y="79"/>
                    </a:lnTo>
                    <a:lnTo>
                      <a:pt x="55" y="75"/>
                    </a:lnTo>
                    <a:lnTo>
                      <a:pt x="56" y="69"/>
                    </a:lnTo>
                    <a:lnTo>
                      <a:pt x="56" y="61"/>
                    </a:lnTo>
                    <a:close/>
                    <a:moveTo>
                      <a:pt x="14" y="65"/>
                    </a:moveTo>
                    <a:lnTo>
                      <a:pt x="46" y="46"/>
                    </a:lnTo>
                    <a:lnTo>
                      <a:pt x="41" y="40"/>
                    </a:lnTo>
                    <a:lnTo>
                      <a:pt x="36" y="37"/>
                    </a:lnTo>
                    <a:lnTo>
                      <a:pt x="32" y="36"/>
                    </a:lnTo>
                    <a:lnTo>
                      <a:pt x="29" y="36"/>
                    </a:lnTo>
                    <a:lnTo>
                      <a:pt x="21" y="38"/>
                    </a:lnTo>
                    <a:lnTo>
                      <a:pt x="15" y="44"/>
                    </a:lnTo>
                    <a:lnTo>
                      <a:pt x="12" y="49"/>
                    </a:lnTo>
                    <a:lnTo>
                      <a:pt x="12" y="57"/>
                    </a:lnTo>
                    <a:lnTo>
                      <a:pt x="14" y="65"/>
                    </a:lnTo>
                    <a:close/>
                    <a:moveTo>
                      <a:pt x="6" y="28"/>
                    </a:moveTo>
                    <a:lnTo>
                      <a:pt x="4" y="8"/>
                    </a:lnTo>
                    <a:lnTo>
                      <a:pt x="17" y="0"/>
                    </a:lnTo>
                    <a:lnTo>
                      <a:pt x="14" y="23"/>
                    </a:lnTo>
                    <a:lnTo>
                      <a:pt x="6" y="28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80" name="Freeform 150"/>
              <p:cNvSpPr>
                <a:spLocks/>
              </p:cNvSpPr>
              <p:nvPr/>
            </p:nvSpPr>
            <p:spPr bwMode="auto">
              <a:xfrm>
                <a:off x="2648" y="928"/>
                <a:ext cx="62" cy="72"/>
              </a:xfrm>
              <a:custGeom>
                <a:avLst/>
                <a:gdLst>
                  <a:gd name="T0" fmla="*/ 17 w 62"/>
                  <a:gd name="T1" fmla="*/ 51 h 72"/>
                  <a:gd name="T2" fmla="*/ 25 w 62"/>
                  <a:gd name="T3" fmla="*/ 60 h 72"/>
                  <a:gd name="T4" fmla="*/ 38 w 62"/>
                  <a:gd name="T5" fmla="*/ 60 h 72"/>
                  <a:gd name="T6" fmla="*/ 49 w 62"/>
                  <a:gd name="T7" fmla="*/ 54 h 72"/>
                  <a:gd name="T8" fmla="*/ 50 w 62"/>
                  <a:gd name="T9" fmla="*/ 46 h 72"/>
                  <a:gd name="T10" fmla="*/ 46 w 62"/>
                  <a:gd name="T11" fmla="*/ 41 h 72"/>
                  <a:gd name="T12" fmla="*/ 33 w 62"/>
                  <a:gd name="T13" fmla="*/ 40 h 72"/>
                  <a:gd name="T14" fmla="*/ 22 w 62"/>
                  <a:gd name="T15" fmla="*/ 40 h 72"/>
                  <a:gd name="T16" fmla="*/ 10 w 62"/>
                  <a:gd name="T17" fmla="*/ 38 h 72"/>
                  <a:gd name="T18" fmla="*/ 2 w 62"/>
                  <a:gd name="T19" fmla="*/ 32 h 72"/>
                  <a:gd name="T20" fmla="*/ 0 w 62"/>
                  <a:gd name="T21" fmla="*/ 24 h 72"/>
                  <a:gd name="T22" fmla="*/ 2 w 62"/>
                  <a:gd name="T23" fmla="*/ 15 h 72"/>
                  <a:gd name="T24" fmla="*/ 7 w 62"/>
                  <a:gd name="T25" fmla="*/ 9 h 72"/>
                  <a:gd name="T26" fmla="*/ 15 w 62"/>
                  <a:gd name="T27" fmla="*/ 4 h 72"/>
                  <a:gd name="T28" fmla="*/ 26 w 62"/>
                  <a:gd name="T29" fmla="*/ 0 h 72"/>
                  <a:gd name="T30" fmla="*/ 39 w 62"/>
                  <a:gd name="T31" fmla="*/ 2 h 72"/>
                  <a:gd name="T32" fmla="*/ 47 w 62"/>
                  <a:gd name="T33" fmla="*/ 8 h 72"/>
                  <a:gd name="T34" fmla="*/ 40 w 62"/>
                  <a:gd name="T35" fmla="*/ 17 h 72"/>
                  <a:gd name="T36" fmla="*/ 33 w 62"/>
                  <a:gd name="T37" fmla="*/ 10 h 72"/>
                  <a:gd name="T38" fmla="*/ 23 w 62"/>
                  <a:gd name="T39" fmla="*/ 10 h 72"/>
                  <a:gd name="T40" fmla="*/ 13 w 62"/>
                  <a:gd name="T41" fmla="*/ 16 h 72"/>
                  <a:gd name="T42" fmla="*/ 12 w 62"/>
                  <a:gd name="T43" fmla="*/ 23 h 72"/>
                  <a:gd name="T44" fmla="*/ 14 w 62"/>
                  <a:gd name="T45" fmla="*/ 26 h 72"/>
                  <a:gd name="T46" fmla="*/ 18 w 62"/>
                  <a:gd name="T47" fmla="*/ 28 h 72"/>
                  <a:gd name="T48" fmla="*/ 29 w 62"/>
                  <a:gd name="T49" fmla="*/ 28 h 72"/>
                  <a:gd name="T50" fmla="*/ 40 w 62"/>
                  <a:gd name="T51" fmla="*/ 28 h 72"/>
                  <a:gd name="T52" fmla="*/ 51 w 62"/>
                  <a:gd name="T53" fmla="*/ 31 h 72"/>
                  <a:gd name="T54" fmla="*/ 59 w 62"/>
                  <a:gd name="T55" fmla="*/ 36 h 72"/>
                  <a:gd name="T56" fmla="*/ 62 w 62"/>
                  <a:gd name="T57" fmla="*/ 47 h 72"/>
                  <a:gd name="T58" fmla="*/ 58 w 62"/>
                  <a:gd name="T59" fmla="*/ 58 h 72"/>
                  <a:gd name="T60" fmla="*/ 48 w 62"/>
                  <a:gd name="T61" fmla="*/ 66 h 72"/>
                  <a:gd name="T62" fmla="*/ 30 w 62"/>
                  <a:gd name="T63" fmla="*/ 72 h 72"/>
                  <a:gd name="T64" fmla="*/ 13 w 62"/>
                  <a:gd name="T65" fmla="*/ 65 h 7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2"/>
                  <a:gd name="T100" fmla="*/ 0 h 72"/>
                  <a:gd name="T101" fmla="*/ 62 w 62"/>
                  <a:gd name="T102" fmla="*/ 72 h 7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2" h="72">
                    <a:moveTo>
                      <a:pt x="7" y="56"/>
                    </a:moveTo>
                    <a:lnTo>
                      <a:pt x="17" y="51"/>
                    </a:lnTo>
                    <a:lnTo>
                      <a:pt x="21" y="57"/>
                    </a:lnTo>
                    <a:lnTo>
                      <a:pt x="25" y="60"/>
                    </a:lnTo>
                    <a:lnTo>
                      <a:pt x="31" y="62"/>
                    </a:lnTo>
                    <a:lnTo>
                      <a:pt x="38" y="60"/>
                    </a:lnTo>
                    <a:lnTo>
                      <a:pt x="45" y="57"/>
                    </a:lnTo>
                    <a:lnTo>
                      <a:pt x="49" y="54"/>
                    </a:lnTo>
                    <a:lnTo>
                      <a:pt x="50" y="50"/>
                    </a:lnTo>
                    <a:lnTo>
                      <a:pt x="50" y="46"/>
                    </a:lnTo>
                    <a:lnTo>
                      <a:pt x="48" y="42"/>
                    </a:lnTo>
                    <a:lnTo>
                      <a:pt x="46" y="41"/>
                    </a:lnTo>
                    <a:lnTo>
                      <a:pt x="41" y="40"/>
                    </a:lnTo>
                    <a:lnTo>
                      <a:pt x="33" y="40"/>
                    </a:lnTo>
                    <a:lnTo>
                      <a:pt x="28" y="40"/>
                    </a:lnTo>
                    <a:lnTo>
                      <a:pt x="22" y="40"/>
                    </a:lnTo>
                    <a:lnTo>
                      <a:pt x="15" y="40"/>
                    </a:lnTo>
                    <a:lnTo>
                      <a:pt x="10" y="38"/>
                    </a:lnTo>
                    <a:lnTo>
                      <a:pt x="6" y="35"/>
                    </a:lnTo>
                    <a:lnTo>
                      <a:pt x="2" y="32"/>
                    </a:lnTo>
                    <a:lnTo>
                      <a:pt x="1" y="27"/>
                    </a:lnTo>
                    <a:lnTo>
                      <a:pt x="0" y="24"/>
                    </a:lnTo>
                    <a:lnTo>
                      <a:pt x="0" y="19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10" y="6"/>
                    </a:lnTo>
                    <a:lnTo>
                      <a:pt x="15" y="4"/>
                    </a:lnTo>
                    <a:lnTo>
                      <a:pt x="20" y="2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7" y="8"/>
                    </a:lnTo>
                    <a:lnTo>
                      <a:pt x="50" y="12"/>
                    </a:lnTo>
                    <a:lnTo>
                      <a:pt x="40" y="17"/>
                    </a:lnTo>
                    <a:lnTo>
                      <a:pt x="38" y="12"/>
                    </a:lnTo>
                    <a:lnTo>
                      <a:pt x="33" y="10"/>
                    </a:lnTo>
                    <a:lnTo>
                      <a:pt x="29" y="9"/>
                    </a:lnTo>
                    <a:lnTo>
                      <a:pt x="23" y="10"/>
                    </a:lnTo>
                    <a:lnTo>
                      <a:pt x="16" y="14"/>
                    </a:lnTo>
                    <a:lnTo>
                      <a:pt x="13" y="16"/>
                    </a:lnTo>
                    <a:lnTo>
                      <a:pt x="10" y="19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4" y="26"/>
                    </a:lnTo>
                    <a:lnTo>
                      <a:pt x="16" y="27"/>
                    </a:lnTo>
                    <a:lnTo>
                      <a:pt x="18" y="28"/>
                    </a:lnTo>
                    <a:lnTo>
                      <a:pt x="22" y="28"/>
                    </a:lnTo>
                    <a:lnTo>
                      <a:pt x="29" y="28"/>
                    </a:lnTo>
                    <a:lnTo>
                      <a:pt x="34" y="28"/>
                    </a:lnTo>
                    <a:lnTo>
                      <a:pt x="40" y="28"/>
                    </a:lnTo>
                    <a:lnTo>
                      <a:pt x="47" y="28"/>
                    </a:lnTo>
                    <a:lnTo>
                      <a:pt x="51" y="31"/>
                    </a:lnTo>
                    <a:lnTo>
                      <a:pt x="56" y="32"/>
                    </a:lnTo>
                    <a:lnTo>
                      <a:pt x="59" y="36"/>
                    </a:lnTo>
                    <a:lnTo>
                      <a:pt x="62" y="41"/>
                    </a:lnTo>
                    <a:lnTo>
                      <a:pt x="62" y="47"/>
                    </a:lnTo>
                    <a:lnTo>
                      <a:pt x="61" y="52"/>
                    </a:lnTo>
                    <a:lnTo>
                      <a:pt x="58" y="58"/>
                    </a:lnTo>
                    <a:lnTo>
                      <a:pt x="54" y="63"/>
                    </a:lnTo>
                    <a:lnTo>
                      <a:pt x="48" y="66"/>
                    </a:lnTo>
                    <a:lnTo>
                      <a:pt x="41" y="70"/>
                    </a:lnTo>
                    <a:lnTo>
                      <a:pt x="30" y="72"/>
                    </a:lnTo>
                    <a:lnTo>
                      <a:pt x="21" y="70"/>
                    </a:lnTo>
                    <a:lnTo>
                      <a:pt x="13" y="65"/>
                    </a:lnTo>
                    <a:lnTo>
                      <a:pt x="7" y="5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3345" name="Group 151"/>
            <p:cNvGrpSpPr>
              <a:grpSpLocks/>
            </p:cNvGrpSpPr>
            <p:nvPr/>
          </p:nvGrpSpPr>
          <p:grpSpPr bwMode="auto">
            <a:xfrm>
              <a:off x="3649" y="766"/>
              <a:ext cx="590" cy="512"/>
              <a:chOff x="3383" y="781"/>
              <a:chExt cx="590" cy="512"/>
            </a:xfrm>
          </p:grpSpPr>
          <p:sp>
            <p:nvSpPr>
              <p:cNvPr id="13448" name="Freeform 152"/>
              <p:cNvSpPr>
                <a:spLocks/>
              </p:cNvSpPr>
              <p:nvPr/>
            </p:nvSpPr>
            <p:spPr bwMode="auto">
              <a:xfrm>
                <a:off x="3383" y="781"/>
                <a:ext cx="67" cy="78"/>
              </a:xfrm>
              <a:custGeom>
                <a:avLst/>
                <a:gdLst>
                  <a:gd name="T0" fmla="*/ 0 w 67"/>
                  <a:gd name="T1" fmla="*/ 73 h 78"/>
                  <a:gd name="T2" fmla="*/ 8 w 67"/>
                  <a:gd name="T3" fmla="*/ 0 h 78"/>
                  <a:gd name="T4" fmla="*/ 17 w 67"/>
                  <a:gd name="T5" fmla="*/ 0 h 78"/>
                  <a:gd name="T6" fmla="*/ 13 w 67"/>
                  <a:gd name="T7" fmla="*/ 36 h 78"/>
                  <a:gd name="T8" fmla="*/ 53 w 67"/>
                  <a:gd name="T9" fmla="*/ 4 h 78"/>
                  <a:gd name="T10" fmla="*/ 67 w 67"/>
                  <a:gd name="T11" fmla="*/ 5 h 78"/>
                  <a:gd name="T12" fmla="*/ 33 w 67"/>
                  <a:gd name="T13" fmla="*/ 32 h 78"/>
                  <a:gd name="T14" fmla="*/ 60 w 67"/>
                  <a:gd name="T15" fmla="*/ 78 h 78"/>
                  <a:gd name="T16" fmla="*/ 48 w 67"/>
                  <a:gd name="T17" fmla="*/ 77 h 78"/>
                  <a:gd name="T18" fmla="*/ 25 w 67"/>
                  <a:gd name="T19" fmla="*/ 37 h 78"/>
                  <a:gd name="T20" fmla="*/ 12 w 67"/>
                  <a:gd name="T21" fmla="*/ 47 h 78"/>
                  <a:gd name="T22" fmla="*/ 10 w 67"/>
                  <a:gd name="T23" fmla="*/ 74 h 78"/>
                  <a:gd name="T24" fmla="*/ 0 w 67"/>
                  <a:gd name="T25" fmla="*/ 73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"/>
                  <a:gd name="T40" fmla="*/ 0 h 78"/>
                  <a:gd name="T41" fmla="*/ 67 w 67"/>
                  <a:gd name="T42" fmla="*/ 78 h 7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" h="78">
                    <a:moveTo>
                      <a:pt x="0" y="73"/>
                    </a:moveTo>
                    <a:lnTo>
                      <a:pt x="8" y="0"/>
                    </a:lnTo>
                    <a:lnTo>
                      <a:pt x="17" y="0"/>
                    </a:lnTo>
                    <a:lnTo>
                      <a:pt x="13" y="36"/>
                    </a:lnTo>
                    <a:lnTo>
                      <a:pt x="53" y="4"/>
                    </a:lnTo>
                    <a:lnTo>
                      <a:pt x="67" y="5"/>
                    </a:lnTo>
                    <a:lnTo>
                      <a:pt x="33" y="32"/>
                    </a:lnTo>
                    <a:lnTo>
                      <a:pt x="60" y="78"/>
                    </a:lnTo>
                    <a:lnTo>
                      <a:pt x="48" y="77"/>
                    </a:lnTo>
                    <a:lnTo>
                      <a:pt x="25" y="37"/>
                    </a:lnTo>
                    <a:lnTo>
                      <a:pt x="12" y="47"/>
                    </a:lnTo>
                    <a:lnTo>
                      <a:pt x="10" y="7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49" name="Freeform 153"/>
              <p:cNvSpPr>
                <a:spLocks noEditPoints="1"/>
              </p:cNvSpPr>
              <p:nvPr/>
            </p:nvSpPr>
            <p:spPr bwMode="auto">
              <a:xfrm>
                <a:off x="3459" y="818"/>
                <a:ext cx="52" cy="56"/>
              </a:xfrm>
              <a:custGeom>
                <a:avLst/>
                <a:gdLst>
                  <a:gd name="T0" fmla="*/ 2 w 52"/>
                  <a:gd name="T1" fmla="*/ 20 h 56"/>
                  <a:gd name="T2" fmla="*/ 5 w 52"/>
                  <a:gd name="T3" fmla="*/ 14 h 56"/>
                  <a:gd name="T4" fmla="*/ 8 w 52"/>
                  <a:gd name="T5" fmla="*/ 8 h 56"/>
                  <a:gd name="T6" fmla="*/ 17 w 52"/>
                  <a:gd name="T7" fmla="*/ 1 h 56"/>
                  <a:gd name="T8" fmla="*/ 25 w 52"/>
                  <a:gd name="T9" fmla="*/ 0 h 56"/>
                  <a:gd name="T10" fmla="*/ 34 w 52"/>
                  <a:gd name="T11" fmla="*/ 1 h 56"/>
                  <a:gd name="T12" fmla="*/ 44 w 52"/>
                  <a:gd name="T13" fmla="*/ 6 h 56"/>
                  <a:gd name="T14" fmla="*/ 47 w 52"/>
                  <a:gd name="T15" fmla="*/ 9 h 56"/>
                  <a:gd name="T16" fmla="*/ 49 w 52"/>
                  <a:gd name="T17" fmla="*/ 14 h 56"/>
                  <a:gd name="T18" fmla="*/ 52 w 52"/>
                  <a:gd name="T19" fmla="*/ 18 h 56"/>
                  <a:gd name="T20" fmla="*/ 52 w 52"/>
                  <a:gd name="T21" fmla="*/ 23 h 56"/>
                  <a:gd name="T22" fmla="*/ 50 w 52"/>
                  <a:gd name="T23" fmla="*/ 34 h 56"/>
                  <a:gd name="T24" fmla="*/ 47 w 52"/>
                  <a:gd name="T25" fmla="*/ 44 h 56"/>
                  <a:gd name="T26" fmla="*/ 42 w 52"/>
                  <a:gd name="T27" fmla="*/ 49 h 56"/>
                  <a:gd name="T28" fmla="*/ 37 w 52"/>
                  <a:gd name="T29" fmla="*/ 53 h 56"/>
                  <a:gd name="T30" fmla="*/ 31 w 52"/>
                  <a:gd name="T31" fmla="*/ 55 h 56"/>
                  <a:gd name="T32" fmla="*/ 24 w 52"/>
                  <a:gd name="T33" fmla="*/ 56 h 56"/>
                  <a:gd name="T34" fmla="*/ 17 w 52"/>
                  <a:gd name="T35" fmla="*/ 54 h 56"/>
                  <a:gd name="T36" fmla="*/ 8 w 52"/>
                  <a:gd name="T37" fmla="*/ 49 h 56"/>
                  <a:gd name="T38" fmla="*/ 5 w 52"/>
                  <a:gd name="T39" fmla="*/ 46 h 56"/>
                  <a:gd name="T40" fmla="*/ 2 w 52"/>
                  <a:gd name="T41" fmla="*/ 41 h 56"/>
                  <a:gd name="T42" fmla="*/ 0 w 52"/>
                  <a:gd name="T43" fmla="*/ 37 h 56"/>
                  <a:gd name="T44" fmla="*/ 0 w 52"/>
                  <a:gd name="T45" fmla="*/ 32 h 56"/>
                  <a:gd name="T46" fmla="*/ 0 w 52"/>
                  <a:gd name="T47" fmla="*/ 26 h 56"/>
                  <a:gd name="T48" fmla="*/ 2 w 52"/>
                  <a:gd name="T49" fmla="*/ 20 h 56"/>
                  <a:gd name="T50" fmla="*/ 10 w 52"/>
                  <a:gd name="T51" fmla="*/ 23 h 56"/>
                  <a:gd name="T52" fmla="*/ 9 w 52"/>
                  <a:gd name="T53" fmla="*/ 31 h 56"/>
                  <a:gd name="T54" fmla="*/ 9 w 52"/>
                  <a:gd name="T55" fmla="*/ 36 h 56"/>
                  <a:gd name="T56" fmla="*/ 10 w 52"/>
                  <a:gd name="T57" fmla="*/ 39 h 56"/>
                  <a:gd name="T58" fmla="*/ 14 w 52"/>
                  <a:gd name="T59" fmla="*/ 44 h 56"/>
                  <a:gd name="T60" fmla="*/ 20 w 52"/>
                  <a:gd name="T61" fmla="*/ 47 h 56"/>
                  <a:gd name="T62" fmla="*/ 26 w 52"/>
                  <a:gd name="T63" fmla="*/ 48 h 56"/>
                  <a:gd name="T64" fmla="*/ 32 w 52"/>
                  <a:gd name="T65" fmla="*/ 46 h 56"/>
                  <a:gd name="T66" fmla="*/ 37 w 52"/>
                  <a:gd name="T67" fmla="*/ 41 h 56"/>
                  <a:gd name="T68" fmla="*/ 41 w 52"/>
                  <a:gd name="T69" fmla="*/ 32 h 56"/>
                  <a:gd name="T70" fmla="*/ 44 w 52"/>
                  <a:gd name="T71" fmla="*/ 23 h 56"/>
                  <a:gd name="T72" fmla="*/ 41 w 52"/>
                  <a:gd name="T73" fmla="*/ 16 h 56"/>
                  <a:gd name="T74" fmla="*/ 38 w 52"/>
                  <a:gd name="T75" fmla="*/ 12 h 56"/>
                  <a:gd name="T76" fmla="*/ 32 w 52"/>
                  <a:gd name="T77" fmla="*/ 8 h 56"/>
                  <a:gd name="T78" fmla="*/ 26 w 52"/>
                  <a:gd name="T79" fmla="*/ 7 h 56"/>
                  <a:gd name="T80" fmla="*/ 20 w 52"/>
                  <a:gd name="T81" fmla="*/ 9 h 56"/>
                  <a:gd name="T82" fmla="*/ 15 w 52"/>
                  <a:gd name="T83" fmla="*/ 15 h 56"/>
                  <a:gd name="T84" fmla="*/ 10 w 52"/>
                  <a:gd name="T85" fmla="*/ 23 h 5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2"/>
                  <a:gd name="T130" fmla="*/ 0 h 56"/>
                  <a:gd name="T131" fmla="*/ 52 w 52"/>
                  <a:gd name="T132" fmla="*/ 56 h 5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2" h="56">
                    <a:moveTo>
                      <a:pt x="2" y="20"/>
                    </a:moveTo>
                    <a:lnTo>
                      <a:pt x="5" y="14"/>
                    </a:lnTo>
                    <a:lnTo>
                      <a:pt x="8" y="8"/>
                    </a:lnTo>
                    <a:lnTo>
                      <a:pt x="17" y="1"/>
                    </a:lnTo>
                    <a:lnTo>
                      <a:pt x="25" y="0"/>
                    </a:lnTo>
                    <a:lnTo>
                      <a:pt x="34" y="1"/>
                    </a:lnTo>
                    <a:lnTo>
                      <a:pt x="44" y="6"/>
                    </a:lnTo>
                    <a:lnTo>
                      <a:pt x="47" y="9"/>
                    </a:lnTo>
                    <a:lnTo>
                      <a:pt x="49" y="14"/>
                    </a:lnTo>
                    <a:lnTo>
                      <a:pt x="52" y="18"/>
                    </a:lnTo>
                    <a:lnTo>
                      <a:pt x="52" y="23"/>
                    </a:lnTo>
                    <a:lnTo>
                      <a:pt x="50" y="34"/>
                    </a:lnTo>
                    <a:lnTo>
                      <a:pt x="47" y="44"/>
                    </a:lnTo>
                    <a:lnTo>
                      <a:pt x="42" y="49"/>
                    </a:lnTo>
                    <a:lnTo>
                      <a:pt x="37" y="53"/>
                    </a:lnTo>
                    <a:lnTo>
                      <a:pt x="31" y="55"/>
                    </a:lnTo>
                    <a:lnTo>
                      <a:pt x="24" y="56"/>
                    </a:lnTo>
                    <a:lnTo>
                      <a:pt x="17" y="54"/>
                    </a:lnTo>
                    <a:lnTo>
                      <a:pt x="8" y="49"/>
                    </a:lnTo>
                    <a:lnTo>
                      <a:pt x="5" y="46"/>
                    </a:lnTo>
                    <a:lnTo>
                      <a:pt x="2" y="41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2" y="20"/>
                    </a:lnTo>
                    <a:close/>
                    <a:moveTo>
                      <a:pt x="10" y="23"/>
                    </a:moveTo>
                    <a:lnTo>
                      <a:pt x="9" y="31"/>
                    </a:lnTo>
                    <a:lnTo>
                      <a:pt x="9" y="36"/>
                    </a:lnTo>
                    <a:lnTo>
                      <a:pt x="10" y="39"/>
                    </a:lnTo>
                    <a:lnTo>
                      <a:pt x="14" y="44"/>
                    </a:lnTo>
                    <a:lnTo>
                      <a:pt x="20" y="47"/>
                    </a:lnTo>
                    <a:lnTo>
                      <a:pt x="26" y="48"/>
                    </a:lnTo>
                    <a:lnTo>
                      <a:pt x="32" y="46"/>
                    </a:lnTo>
                    <a:lnTo>
                      <a:pt x="37" y="41"/>
                    </a:lnTo>
                    <a:lnTo>
                      <a:pt x="41" y="32"/>
                    </a:lnTo>
                    <a:lnTo>
                      <a:pt x="44" y="23"/>
                    </a:lnTo>
                    <a:lnTo>
                      <a:pt x="41" y="16"/>
                    </a:lnTo>
                    <a:lnTo>
                      <a:pt x="38" y="12"/>
                    </a:lnTo>
                    <a:lnTo>
                      <a:pt x="32" y="8"/>
                    </a:lnTo>
                    <a:lnTo>
                      <a:pt x="26" y="7"/>
                    </a:lnTo>
                    <a:lnTo>
                      <a:pt x="20" y="9"/>
                    </a:lnTo>
                    <a:lnTo>
                      <a:pt x="15" y="15"/>
                    </a:ln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50" name="Freeform 154"/>
              <p:cNvSpPr>
                <a:spLocks noEditPoints="1"/>
              </p:cNvSpPr>
              <p:nvPr/>
            </p:nvSpPr>
            <p:spPr bwMode="auto">
              <a:xfrm>
                <a:off x="3517" y="841"/>
                <a:ext cx="53" cy="56"/>
              </a:xfrm>
              <a:custGeom>
                <a:avLst/>
                <a:gdLst>
                  <a:gd name="T0" fmla="*/ 4 w 53"/>
                  <a:gd name="T1" fmla="*/ 17 h 56"/>
                  <a:gd name="T2" fmla="*/ 7 w 53"/>
                  <a:gd name="T3" fmla="*/ 11 h 56"/>
                  <a:gd name="T4" fmla="*/ 12 w 53"/>
                  <a:gd name="T5" fmla="*/ 6 h 56"/>
                  <a:gd name="T6" fmla="*/ 16 w 53"/>
                  <a:gd name="T7" fmla="*/ 3 h 56"/>
                  <a:gd name="T8" fmla="*/ 21 w 53"/>
                  <a:gd name="T9" fmla="*/ 1 h 56"/>
                  <a:gd name="T10" fmla="*/ 30 w 53"/>
                  <a:gd name="T11" fmla="*/ 0 h 56"/>
                  <a:gd name="T12" fmla="*/ 34 w 53"/>
                  <a:gd name="T13" fmla="*/ 0 h 56"/>
                  <a:gd name="T14" fmla="*/ 38 w 53"/>
                  <a:gd name="T15" fmla="*/ 2 h 56"/>
                  <a:gd name="T16" fmla="*/ 43 w 53"/>
                  <a:gd name="T17" fmla="*/ 5 h 56"/>
                  <a:gd name="T18" fmla="*/ 47 w 53"/>
                  <a:gd name="T19" fmla="*/ 8 h 56"/>
                  <a:gd name="T20" fmla="*/ 52 w 53"/>
                  <a:gd name="T21" fmla="*/ 16 h 56"/>
                  <a:gd name="T22" fmla="*/ 53 w 53"/>
                  <a:gd name="T23" fmla="*/ 22 h 56"/>
                  <a:gd name="T24" fmla="*/ 53 w 53"/>
                  <a:gd name="T25" fmla="*/ 26 h 56"/>
                  <a:gd name="T26" fmla="*/ 52 w 53"/>
                  <a:gd name="T27" fmla="*/ 32 h 56"/>
                  <a:gd name="T28" fmla="*/ 50 w 53"/>
                  <a:gd name="T29" fmla="*/ 38 h 56"/>
                  <a:gd name="T30" fmla="*/ 45 w 53"/>
                  <a:gd name="T31" fmla="*/ 46 h 56"/>
                  <a:gd name="T32" fmla="*/ 40 w 53"/>
                  <a:gd name="T33" fmla="*/ 50 h 56"/>
                  <a:gd name="T34" fmla="*/ 35 w 53"/>
                  <a:gd name="T35" fmla="*/ 54 h 56"/>
                  <a:gd name="T36" fmla="*/ 29 w 53"/>
                  <a:gd name="T37" fmla="*/ 56 h 56"/>
                  <a:gd name="T38" fmla="*/ 22 w 53"/>
                  <a:gd name="T39" fmla="*/ 55 h 56"/>
                  <a:gd name="T40" fmla="*/ 15 w 53"/>
                  <a:gd name="T41" fmla="*/ 53 h 56"/>
                  <a:gd name="T42" fmla="*/ 7 w 53"/>
                  <a:gd name="T43" fmla="*/ 48 h 56"/>
                  <a:gd name="T44" fmla="*/ 2 w 53"/>
                  <a:gd name="T45" fmla="*/ 39 h 56"/>
                  <a:gd name="T46" fmla="*/ 0 w 53"/>
                  <a:gd name="T47" fmla="*/ 34 h 56"/>
                  <a:gd name="T48" fmla="*/ 0 w 53"/>
                  <a:gd name="T49" fmla="*/ 29 h 56"/>
                  <a:gd name="T50" fmla="*/ 4 w 53"/>
                  <a:gd name="T51" fmla="*/ 17 h 56"/>
                  <a:gd name="T52" fmla="*/ 13 w 53"/>
                  <a:gd name="T53" fmla="*/ 21 h 56"/>
                  <a:gd name="T54" fmla="*/ 11 w 53"/>
                  <a:gd name="T55" fmla="*/ 25 h 56"/>
                  <a:gd name="T56" fmla="*/ 11 w 53"/>
                  <a:gd name="T57" fmla="*/ 30 h 56"/>
                  <a:gd name="T58" fmla="*/ 11 w 53"/>
                  <a:gd name="T59" fmla="*/ 37 h 56"/>
                  <a:gd name="T60" fmla="*/ 13 w 53"/>
                  <a:gd name="T61" fmla="*/ 42 h 56"/>
                  <a:gd name="T62" fmla="*/ 19 w 53"/>
                  <a:gd name="T63" fmla="*/ 47 h 56"/>
                  <a:gd name="T64" fmla="*/ 24 w 53"/>
                  <a:gd name="T65" fmla="*/ 48 h 56"/>
                  <a:gd name="T66" fmla="*/ 31 w 53"/>
                  <a:gd name="T67" fmla="*/ 46 h 56"/>
                  <a:gd name="T68" fmla="*/ 34 w 53"/>
                  <a:gd name="T69" fmla="*/ 45 h 56"/>
                  <a:gd name="T70" fmla="*/ 37 w 53"/>
                  <a:gd name="T71" fmla="*/ 42 h 56"/>
                  <a:gd name="T72" fmla="*/ 42 w 53"/>
                  <a:gd name="T73" fmla="*/ 34 h 56"/>
                  <a:gd name="T74" fmla="*/ 44 w 53"/>
                  <a:gd name="T75" fmla="*/ 25 h 56"/>
                  <a:gd name="T76" fmla="*/ 44 w 53"/>
                  <a:gd name="T77" fmla="*/ 18 h 56"/>
                  <a:gd name="T78" fmla="*/ 40 w 53"/>
                  <a:gd name="T79" fmla="*/ 13 h 56"/>
                  <a:gd name="T80" fmla="*/ 36 w 53"/>
                  <a:gd name="T81" fmla="*/ 9 h 56"/>
                  <a:gd name="T82" fmla="*/ 29 w 53"/>
                  <a:gd name="T83" fmla="*/ 8 h 56"/>
                  <a:gd name="T84" fmla="*/ 23 w 53"/>
                  <a:gd name="T85" fmla="*/ 9 h 56"/>
                  <a:gd name="T86" fmla="*/ 20 w 53"/>
                  <a:gd name="T87" fmla="*/ 10 h 56"/>
                  <a:gd name="T88" fmla="*/ 18 w 53"/>
                  <a:gd name="T89" fmla="*/ 14 h 56"/>
                  <a:gd name="T90" fmla="*/ 13 w 53"/>
                  <a:gd name="T91" fmla="*/ 21 h 5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3"/>
                  <a:gd name="T139" fmla="*/ 0 h 56"/>
                  <a:gd name="T140" fmla="*/ 53 w 53"/>
                  <a:gd name="T141" fmla="*/ 56 h 5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3" h="56">
                    <a:moveTo>
                      <a:pt x="4" y="17"/>
                    </a:moveTo>
                    <a:lnTo>
                      <a:pt x="7" y="11"/>
                    </a:lnTo>
                    <a:lnTo>
                      <a:pt x="12" y="6"/>
                    </a:lnTo>
                    <a:lnTo>
                      <a:pt x="16" y="3"/>
                    </a:lnTo>
                    <a:lnTo>
                      <a:pt x="21" y="1"/>
                    </a:lnTo>
                    <a:lnTo>
                      <a:pt x="30" y="0"/>
                    </a:lnTo>
                    <a:lnTo>
                      <a:pt x="34" y="0"/>
                    </a:lnTo>
                    <a:lnTo>
                      <a:pt x="38" y="2"/>
                    </a:lnTo>
                    <a:lnTo>
                      <a:pt x="43" y="5"/>
                    </a:lnTo>
                    <a:lnTo>
                      <a:pt x="47" y="8"/>
                    </a:lnTo>
                    <a:lnTo>
                      <a:pt x="52" y="16"/>
                    </a:lnTo>
                    <a:lnTo>
                      <a:pt x="53" y="22"/>
                    </a:lnTo>
                    <a:lnTo>
                      <a:pt x="53" y="26"/>
                    </a:lnTo>
                    <a:lnTo>
                      <a:pt x="52" y="32"/>
                    </a:lnTo>
                    <a:lnTo>
                      <a:pt x="50" y="38"/>
                    </a:lnTo>
                    <a:lnTo>
                      <a:pt x="45" y="46"/>
                    </a:lnTo>
                    <a:lnTo>
                      <a:pt x="40" y="50"/>
                    </a:lnTo>
                    <a:lnTo>
                      <a:pt x="35" y="54"/>
                    </a:lnTo>
                    <a:lnTo>
                      <a:pt x="29" y="56"/>
                    </a:lnTo>
                    <a:lnTo>
                      <a:pt x="22" y="55"/>
                    </a:lnTo>
                    <a:lnTo>
                      <a:pt x="15" y="53"/>
                    </a:lnTo>
                    <a:lnTo>
                      <a:pt x="7" y="48"/>
                    </a:lnTo>
                    <a:lnTo>
                      <a:pt x="2" y="3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7"/>
                    </a:lnTo>
                    <a:close/>
                    <a:moveTo>
                      <a:pt x="13" y="21"/>
                    </a:moveTo>
                    <a:lnTo>
                      <a:pt x="11" y="25"/>
                    </a:lnTo>
                    <a:lnTo>
                      <a:pt x="11" y="30"/>
                    </a:lnTo>
                    <a:lnTo>
                      <a:pt x="11" y="37"/>
                    </a:lnTo>
                    <a:lnTo>
                      <a:pt x="13" y="42"/>
                    </a:lnTo>
                    <a:lnTo>
                      <a:pt x="19" y="47"/>
                    </a:lnTo>
                    <a:lnTo>
                      <a:pt x="24" y="48"/>
                    </a:lnTo>
                    <a:lnTo>
                      <a:pt x="31" y="46"/>
                    </a:lnTo>
                    <a:lnTo>
                      <a:pt x="34" y="45"/>
                    </a:lnTo>
                    <a:lnTo>
                      <a:pt x="37" y="42"/>
                    </a:lnTo>
                    <a:lnTo>
                      <a:pt x="42" y="34"/>
                    </a:lnTo>
                    <a:lnTo>
                      <a:pt x="44" y="25"/>
                    </a:lnTo>
                    <a:lnTo>
                      <a:pt x="44" y="18"/>
                    </a:lnTo>
                    <a:lnTo>
                      <a:pt x="40" y="13"/>
                    </a:lnTo>
                    <a:lnTo>
                      <a:pt x="36" y="9"/>
                    </a:lnTo>
                    <a:lnTo>
                      <a:pt x="29" y="8"/>
                    </a:lnTo>
                    <a:lnTo>
                      <a:pt x="23" y="9"/>
                    </a:lnTo>
                    <a:lnTo>
                      <a:pt x="20" y="10"/>
                    </a:lnTo>
                    <a:lnTo>
                      <a:pt x="18" y="14"/>
                    </a:lnTo>
                    <a:lnTo>
                      <a:pt x="1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51" name="Freeform 155"/>
              <p:cNvSpPr>
                <a:spLocks/>
              </p:cNvSpPr>
              <p:nvPr/>
            </p:nvSpPr>
            <p:spPr bwMode="auto">
              <a:xfrm>
                <a:off x="3567" y="862"/>
                <a:ext cx="50" cy="51"/>
              </a:xfrm>
              <a:custGeom>
                <a:avLst/>
                <a:gdLst>
                  <a:gd name="T0" fmla="*/ 0 w 50"/>
                  <a:gd name="T1" fmla="*/ 48 h 51"/>
                  <a:gd name="T2" fmla="*/ 25 w 50"/>
                  <a:gd name="T3" fmla="*/ 0 h 51"/>
                  <a:gd name="T4" fmla="*/ 33 w 50"/>
                  <a:gd name="T5" fmla="*/ 4 h 51"/>
                  <a:gd name="T6" fmla="*/ 28 w 50"/>
                  <a:gd name="T7" fmla="*/ 11 h 51"/>
                  <a:gd name="T8" fmla="*/ 33 w 50"/>
                  <a:gd name="T9" fmla="*/ 9 h 51"/>
                  <a:gd name="T10" fmla="*/ 37 w 50"/>
                  <a:gd name="T11" fmla="*/ 8 h 51"/>
                  <a:gd name="T12" fmla="*/ 41 w 50"/>
                  <a:gd name="T13" fmla="*/ 8 h 51"/>
                  <a:gd name="T14" fmla="*/ 43 w 50"/>
                  <a:gd name="T15" fmla="*/ 9 h 51"/>
                  <a:gd name="T16" fmla="*/ 46 w 50"/>
                  <a:gd name="T17" fmla="*/ 11 h 51"/>
                  <a:gd name="T18" fmla="*/ 50 w 50"/>
                  <a:gd name="T19" fmla="*/ 16 h 51"/>
                  <a:gd name="T20" fmla="*/ 43 w 50"/>
                  <a:gd name="T21" fmla="*/ 21 h 51"/>
                  <a:gd name="T22" fmla="*/ 41 w 50"/>
                  <a:gd name="T23" fmla="*/ 19 h 51"/>
                  <a:gd name="T24" fmla="*/ 38 w 50"/>
                  <a:gd name="T25" fmla="*/ 17 h 51"/>
                  <a:gd name="T26" fmla="*/ 36 w 50"/>
                  <a:gd name="T27" fmla="*/ 16 h 51"/>
                  <a:gd name="T28" fmla="*/ 33 w 50"/>
                  <a:gd name="T29" fmla="*/ 16 h 51"/>
                  <a:gd name="T30" fmla="*/ 30 w 50"/>
                  <a:gd name="T31" fmla="*/ 17 h 51"/>
                  <a:gd name="T32" fmla="*/ 27 w 50"/>
                  <a:gd name="T33" fmla="*/ 18 h 51"/>
                  <a:gd name="T34" fmla="*/ 24 w 50"/>
                  <a:gd name="T35" fmla="*/ 22 h 51"/>
                  <a:gd name="T36" fmla="*/ 21 w 50"/>
                  <a:gd name="T37" fmla="*/ 27 h 51"/>
                  <a:gd name="T38" fmla="*/ 8 w 50"/>
                  <a:gd name="T39" fmla="*/ 51 h 51"/>
                  <a:gd name="T40" fmla="*/ 0 w 50"/>
                  <a:gd name="T41" fmla="*/ 48 h 5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0"/>
                  <a:gd name="T64" fmla="*/ 0 h 51"/>
                  <a:gd name="T65" fmla="*/ 50 w 50"/>
                  <a:gd name="T66" fmla="*/ 51 h 5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0" h="51">
                    <a:moveTo>
                      <a:pt x="0" y="48"/>
                    </a:moveTo>
                    <a:lnTo>
                      <a:pt x="25" y="0"/>
                    </a:lnTo>
                    <a:lnTo>
                      <a:pt x="33" y="4"/>
                    </a:lnTo>
                    <a:lnTo>
                      <a:pt x="28" y="11"/>
                    </a:lnTo>
                    <a:lnTo>
                      <a:pt x="33" y="9"/>
                    </a:lnTo>
                    <a:lnTo>
                      <a:pt x="37" y="8"/>
                    </a:lnTo>
                    <a:lnTo>
                      <a:pt x="41" y="8"/>
                    </a:lnTo>
                    <a:lnTo>
                      <a:pt x="43" y="9"/>
                    </a:lnTo>
                    <a:lnTo>
                      <a:pt x="46" y="11"/>
                    </a:lnTo>
                    <a:lnTo>
                      <a:pt x="50" y="16"/>
                    </a:lnTo>
                    <a:lnTo>
                      <a:pt x="43" y="21"/>
                    </a:lnTo>
                    <a:lnTo>
                      <a:pt x="41" y="19"/>
                    </a:lnTo>
                    <a:lnTo>
                      <a:pt x="38" y="17"/>
                    </a:lnTo>
                    <a:lnTo>
                      <a:pt x="36" y="16"/>
                    </a:lnTo>
                    <a:lnTo>
                      <a:pt x="33" y="16"/>
                    </a:lnTo>
                    <a:lnTo>
                      <a:pt x="30" y="17"/>
                    </a:lnTo>
                    <a:lnTo>
                      <a:pt x="27" y="18"/>
                    </a:lnTo>
                    <a:lnTo>
                      <a:pt x="24" y="22"/>
                    </a:lnTo>
                    <a:lnTo>
                      <a:pt x="21" y="27"/>
                    </a:lnTo>
                    <a:lnTo>
                      <a:pt x="8" y="51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52" name="Freeform 156"/>
              <p:cNvSpPr>
                <a:spLocks noEditPoints="1"/>
              </p:cNvSpPr>
              <p:nvPr/>
            </p:nvSpPr>
            <p:spPr bwMode="auto">
              <a:xfrm>
                <a:off x="3604" y="880"/>
                <a:ext cx="69" cy="68"/>
              </a:xfrm>
              <a:custGeom>
                <a:avLst/>
                <a:gdLst>
                  <a:gd name="T0" fmla="*/ 24 w 69"/>
                  <a:gd name="T1" fmla="*/ 64 h 68"/>
                  <a:gd name="T2" fmla="*/ 28 w 69"/>
                  <a:gd name="T3" fmla="*/ 58 h 68"/>
                  <a:gd name="T4" fmla="*/ 20 w 69"/>
                  <a:gd name="T5" fmla="*/ 59 h 68"/>
                  <a:gd name="T6" fmla="*/ 15 w 69"/>
                  <a:gd name="T7" fmla="*/ 59 h 68"/>
                  <a:gd name="T8" fmla="*/ 11 w 69"/>
                  <a:gd name="T9" fmla="*/ 57 h 68"/>
                  <a:gd name="T10" fmla="*/ 6 w 69"/>
                  <a:gd name="T11" fmla="*/ 54 h 68"/>
                  <a:gd name="T12" fmla="*/ 3 w 69"/>
                  <a:gd name="T13" fmla="*/ 48 h 68"/>
                  <a:gd name="T14" fmla="*/ 0 w 69"/>
                  <a:gd name="T15" fmla="*/ 42 h 68"/>
                  <a:gd name="T16" fmla="*/ 0 w 69"/>
                  <a:gd name="T17" fmla="*/ 35 h 68"/>
                  <a:gd name="T18" fmla="*/ 1 w 69"/>
                  <a:gd name="T19" fmla="*/ 28 h 68"/>
                  <a:gd name="T20" fmla="*/ 5 w 69"/>
                  <a:gd name="T21" fmla="*/ 22 h 68"/>
                  <a:gd name="T22" fmla="*/ 9 w 69"/>
                  <a:gd name="T23" fmla="*/ 16 h 68"/>
                  <a:gd name="T24" fmla="*/ 15 w 69"/>
                  <a:gd name="T25" fmla="*/ 10 h 68"/>
                  <a:gd name="T26" fmla="*/ 21 w 69"/>
                  <a:gd name="T27" fmla="*/ 7 h 68"/>
                  <a:gd name="T28" fmla="*/ 27 w 69"/>
                  <a:gd name="T29" fmla="*/ 6 h 68"/>
                  <a:gd name="T30" fmla="*/ 33 w 69"/>
                  <a:gd name="T31" fmla="*/ 7 h 68"/>
                  <a:gd name="T32" fmla="*/ 39 w 69"/>
                  <a:gd name="T33" fmla="*/ 9 h 68"/>
                  <a:gd name="T34" fmla="*/ 43 w 69"/>
                  <a:gd name="T35" fmla="*/ 11 h 68"/>
                  <a:gd name="T36" fmla="*/ 45 w 69"/>
                  <a:gd name="T37" fmla="*/ 15 h 68"/>
                  <a:gd name="T38" fmla="*/ 47 w 69"/>
                  <a:gd name="T39" fmla="*/ 19 h 68"/>
                  <a:gd name="T40" fmla="*/ 48 w 69"/>
                  <a:gd name="T41" fmla="*/ 23 h 68"/>
                  <a:gd name="T42" fmla="*/ 61 w 69"/>
                  <a:gd name="T43" fmla="*/ 0 h 68"/>
                  <a:gd name="T44" fmla="*/ 69 w 69"/>
                  <a:gd name="T45" fmla="*/ 4 h 68"/>
                  <a:gd name="T46" fmla="*/ 31 w 69"/>
                  <a:gd name="T47" fmla="*/ 68 h 68"/>
                  <a:gd name="T48" fmla="*/ 24 w 69"/>
                  <a:gd name="T49" fmla="*/ 64 h 68"/>
                  <a:gd name="T50" fmla="*/ 13 w 69"/>
                  <a:gd name="T51" fmla="*/ 26 h 68"/>
                  <a:gd name="T52" fmla="*/ 9 w 69"/>
                  <a:gd name="T53" fmla="*/ 34 h 68"/>
                  <a:gd name="T54" fmla="*/ 9 w 69"/>
                  <a:gd name="T55" fmla="*/ 42 h 68"/>
                  <a:gd name="T56" fmla="*/ 11 w 69"/>
                  <a:gd name="T57" fmla="*/ 47 h 68"/>
                  <a:gd name="T58" fmla="*/ 15 w 69"/>
                  <a:gd name="T59" fmla="*/ 51 h 68"/>
                  <a:gd name="T60" fmla="*/ 21 w 69"/>
                  <a:gd name="T61" fmla="*/ 54 h 68"/>
                  <a:gd name="T62" fmla="*/ 27 w 69"/>
                  <a:gd name="T63" fmla="*/ 52 h 68"/>
                  <a:gd name="T64" fmla="*/ 32 w 69"/>
                  <a:gd name="T65" fmla="*/ 49 h 68"/>
                  <a:gd name="T66" fmla="*/ 38 w 69"/>
                  <a:gd name="T67" fmla="*/ 42 h 68"/>
                  <a:gd name="T68" fmla="*/ 41 w 69"/>
                  <a:gd name="T69" fmla="*/ 33 h 68"/>
                  <a:gd name="T70" fmla="*/ 43 w 69"/>
                  <a:gd name="T71" fmla="*/ 26 h 68"/>
                  <a:gd name="T72" fmla="*/ 40 w 69"/>
                  <a:gd name="T73" fmla="*/ 20 h 68"/>
                  <a:gd name="T74" fmla="*/ 36 w 69"/>
                  <a:gd name="T75" fmla="*/ 16 h 68"/>
                  <a:gd name="T76" fmla="*/ 30 w 69"/>
                  <a:gd name="T77" fmla="*/ 14 h 68"/>
                  <a:gd name="T78" fmla="*/ 24 w 69"/>
                  <a:gd name="T79" fmla="*/ 15 h 68"/>
                  <a:gd name="T80" fmla="*/ 22 w 69"/>
                  <a:gd name="T81" fmla="*/ 16 h 68"/>
                  <a:gd name="T82" fmla="*/ 19 w 69"/>
                  <a:gd name="T83" fmla="*/ 19 h 68"/>
                  <a:gd name="T84" fmla="*/ 13 w 69"/>
                  <a:gd name="T85" fmla="*/ 26 h 6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9"/>
                  <a:gd name="T130" fmla="*/ 0 h 68"/>
                  <a:gd name="T131" fmla="*/ 69 w 69"/>
                  <a:gd name="T132" fmla="*/ 68 h 6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9" h="68">
                    <a:moveTo>
                      <a:pt x="24" y="64"/>
                    </a:moveTo>
                    <a:lnTo>
                      <a:pt x="28" y="58"/>
                    </a:lnTo>
                    <a:lnTo>
                      <a:pt x="20" y="59"/>
                    </a:lnTo>
                    <a:lnTo>
                      <a:pt x="15" y="59"/>
                    </a:lnTo>
                    <a:lnTo>
                      <a:pt x="11" y="57"/>
                    </a:lnTo>
                    <a:lnTo>
                      <a:pt x="6" y="54"/>
                    </a:lnTo>
                    <a:lnTo>
                      <a:pt x="3" y="48"/>
                    </a:lnTo>
                    <a:lnTo>
                      <a:pt x="0" y="42"/>
                    </a:lnTo>
                    <a:lnTo>
                      <a:pt x="0" y="35"/>
                    </a:lnTo>
                    <a:lnTo>
                      <a:pt x="1" y="28"/>
                    </a:lnTo>
                    <a:lnTo>
                      <a:pt x="5" y="22"/>
                    </a:lnTo>
                    <a:lnTo>
                      <a:pt x="9" y="16"/>
                    </a:lnTo>
                    <a:lnTo>
                      <a:pt x="15" y="10"/>
                    </a:lnTo>
                    <a:lnTo>
                      <a:pt x="21" y="7"/>
                    </a:lnTo>
                    <a:lnTo>
                      <a:pt x="27" y="6"/>
                    </a:lnTo>
                    <a:lnTo>
                      <a:pt x="33" y="7"/>
                    </a:lnTo>
                    <a:lnTo>
                      <a:pt x="39" y="9"/>
                    </a:lnTo>
                    <a:lnTo>
                      <a:pt x="43" y="11"/>
                    </a:lnTo>
                    <a:lnTo>
                      <a:pt x="45" y="15"/>
                    </a:lnTo>
                    <a:lnTo>
                      <a:pt x="47" y="19"/>
                    </a:lnTo>
                    <a:lnTo>
                      <a:pt x="48" y="23"/>
                    </a:lnTo>
                    <a:lnTo>
                      <a:pt x="61" y="0"/>
                    </a:lnTo>
                    <a:lnTo>
                      <a:pt x="69" y="4"/>
                    </a:lnTo>
                    <a:lnTo>
                      <a:pt x="31" y="68"/>
                    </a:lnTo>
                    <a:lnTo>
                      <a:pt x="24" y="64"/>
                    </a:lnTo>
                    <a:close/>
                    <a:moveTo>
                      <a:pt x="13" y="26"/>
                    </a:moveTo>
                    <a:lnTo>
                      <a:pt x="9" y="34"/>
                    </a:lnTo>
                    <a:lnTo>
                      <a:pt x="9" y="42"/>
                    </a:lnTo>
                    <a:lnTo>
                      <a:pt x="11" y="47"/>
                    </a:lnTo>
                    <a:lnTo>
                      <a:pt x="15" y="51"/>
                    </a:lnTo>
                    <a:lnTo>
                      <a:pt x="21" y="54"/>
                    </a:lnTo>
                    <a:lnTo>
                      <a:pt x="27" y="52"/>
                    </a:lnTo>
                    <a:lnTo>
                      <a:pt x="32" y="49"/>
                    </a:lnTo>
                    <a:lnTo>
                      <a:pt x="38" y="42"/>
                    </a:lnTo>
                    <a:lnTo>
                      <a:pt x="41" y="33"/>
                    </a:lnTo>
                    <a:lnTo>
                      <a:pt x="43" y="26"/>
                    </a:lnTo>
                    <a:lnTo>
                      <a:pt x="40" y="20"/>
                    </a:lnTo>
                    <a:lnTo>
                      <a:pt x="36" y="16"/>
                    </a:lnTo>
                    <a:lnTo>
                      <a:pt x="30" y="14"/>
                    </a:lnTo>
                    <a:lnTo>
                      <a:pt x="24" y="15"/>
                    </a:lnTo>
                    <a:lnTo>
                      <a:pt x="22" y="16"/>
                    </a:lnTo>
                    <a:lnTo>
                      <a:pt x="19" y="19"/>
                    </a:lnTo>
                    <a:lnTo>
                      <a:pt x="13" y="2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53" name="Freeform 157"/>
              <p:cNvSpPr>
                <a:spLocks noEditPoints="1"/>
              </p:cNvSpPr>
              <p:nvPr/>
            </p:nvSpPr>
            <p:spPr bwMode="auto">
              <a:xfrm>
                <a:off x="3648" y="895"/>
                <a:ext cx="49" cy="67"/>
              </a:xfrm>
              <a:custGeom>
                <a:avLst/>
                <a:gdLst>
                  <a:gd name="T0" fmla="*/ 35 w 49"/>
                  <a:gd name="T1" fmla="*/ 9 h 67"/>
                  <a:gd name="T2" fmla="*/ 41 w 49"/>
                  <a:gd name="T3" fmla="*/ 0 h 67"/>
                  <a:gd name="T4" fmla="*/ 49 w 49"/>
                  <a:gd name="T5" fmla="*/ 5 h 67"/>
                  <a:gd name="T6" fmla="*/ 43 w 49"/>
                  <a:gd name="T7" fmla="*/ 13 h 67"/>
                  <a:gd name="T8" fmla="*/ 35 w 49"/>
                  <a:gd name="T9" fmla="*/ 9 h 67"/>
                  <a:gd name="T10" fmla="*/ 0 w 49"/>
                  <a:gd name="T11" fmla="*/ 61 h 67"/>
                  <a:gd name="T12" fmla="*/ 29 w 49"/>
                  <a:gd name="T13" fmla="*/ 17 h 67"/>
                  <a:gd name="T14" fmla="*/ 37 w 49"/>
                  <a:gd name="T15" fmla="*/ 21 h 67"/>
                  <a:gd name="T16" fmla="*/ 8 w 49"/>
                  <a:gd name="T17" fmla="*/ 67 h 67"/>
                  <a:gd name="T18" fmla="*/ 0 w 49"/>
                  <a:gd name="T19" fmla="*/ 61 h 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9"/>
                  <a:gd name="T31" fmla="*/ 0 h 67"/>
                  <a:gd name="T32" fmla="*/ 49 w 49"/>
                  <a:gd name="T33" fmla="*/ 67 h 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9" h="67">
                    <a:moveTo>
                      <a:pt x="35" y="9"/>
                    </a:moveTo>
                    <a:lnTo>
                      <a:pt x="41" y="0"/>
                    </a:lnTo>
                    <a:lnTo>
                      <a:pt x="49" y="5"/>
                    </a:lnTo>
                    <a:lnTo>
                      <a:pt x="43" y="13"/>
                    </a:lnTo>
                    <a:lnTo>
                      <a:pt x="35" y="9"/>
                    </a:lnTo>
                    <a:close/>
                    <a:moveTo>
                      <a:pt x="0" y="61"/>
                    </a:moveTo>
                    <a:lnTo>
                      <a:pt x="29" y="17"/>
                    </a:lnTo>
                    <a:lnTo>
                      <a:pt x="37" y="21"/>
                    </a:lnTo>
                    <a:lnTo>
                      <a:pt x="8" y="67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54" name="Freeform 158"/>
              <p:cNvSpPr>
                <a:spLocks/>
              </p:cNvSpPr>
              <p:nvPr/>
            </p:nvSpPr>
            <p:spPr bwMode="auto">
              <a:xfrm>
                <a:off x="3668" y="927"/>
                <a:ext cx="61" cy="68"/>
              </a:xfrm>
              <a:custGeom>
                <a:avLst/>
                <a:gdLst>
                  <a:gd name="T0" fmla="*/ 0 w 61"/>
                  <a:gd name="T1" fmla="*/ 43 h 68"/>
                  <a:gd name="T2" fmla="*/ 31 w 61"/>
                  <a:gd name="T3" fmla="*/ 0 h 68"/>
                  <a:gd name="T4" fmla="*/ 38 w 61"/>
                  <a:gd name="T5" fmla="*/ 4 h 68"/>
                  <a:gd name="T6" fmla="*/ 33 w 61"/>
                  <a:gd name="T7" fmla="*/ 10 h 68"/>
                  <a:gd name="T8" fmla="*/ 38 w 61"/>
                  <a:gd name="T9" fmla="*/ 9 h 68"/>
                  <a:gd name="T10" fmla="*/ 44 w 61"/>
                  <a:gd name="T11" fmla="*/ 9 h 68"/>
                  <a:gd name="T12" fmla="*/ 48 w 61"/>
                  <a:gd name="T13" fmla="*/ 11 h 68"/>
                  <a:gd name="T14" fmla="*/ 53 w 61"/>
                  <a:gd name="T15" fmla="*/ 13 h 68"/>
                  <a:gd name="T16" fmla="*/ 56 w 61"/>
                  <a:gd name="T17" fmla="*/ 16 h 68"/>
                  <a:gd name="T18" fmla="*/ 59 w 61"/>
                  <a:gd name="T19" fmla="*/ 19 h 68"/>
                  <a:gd name="T20" fmla="*/ 61 w 61"/>
                  <a:gd name="T21" fmla="*/ 24 h 68"/>
                  <a:gd name="T22" fmla="*/ 61 w 61"/>
                  <a:gd name="T23" fmla="*/ 27 h 68"/>
                  <a:gd name="T24" fmla="*/ 61 w 61"/>
                  <a:gd name="T25" fmla="*/ 31 h 68"/>
                  <a:gd name="T26" fmla="*/ 60 w 61"/>
                  <a:gd name="T27" fmla="*/ 34 h 68"/>
                  <a:gd name="T28" fmla="*/ 57 w 61"/>
                  <a:gd name="T29" fmla="*/ 36 h 68"/>
                  <a:gd name="T30" fmla="*/ 55 w 61"/>
                  <a:gd name="T31" fmla="*/ 41 h 68"/>
                  <a:gd name="T32" fmla="*/ 36 w 61"/>
                  <a:gd name="T33" fmla="*/ 68 h 68"/>
                  <a:gd name="T34" fmla="*/ 29 w 61"/>
                  <a:gd name="T35" fmla="*/ 63 h 68"/>
                  <a:gd name="T36" fmla="*/ 47 w 61"/>
                  <a:gd name="T37" fmla="*/ 36 h 68"/>
                  <a:gd name="T38" fmla="*/ 49 w 61"/>
                  <a:gd name="T39" fmla="*/ 32 h 68"/>
                  <a:gd name="T40" fmla="*/ 52 w 61"/>
                  <a:gd name="T41" fmla="*/ 29 h 68"/>
                  <a:gd name="T42" fmla="*/ 52 w 61"/>
                  <a:gd name="T43" fmla="*/ 26 h 68"/>
                  <a:gd name="T44" fmla="*/ 51 w 61"/>
                  <a:gd name="T45" fmla="*/ 24 h 68"/>
                  <a:gd name="T46" fmla="*/ 48 w 61"/>
                  <a:gd name="T47" fmla="*/ 20 h 68"/>
                  <a:gd name="T48" fmla="*/ 46 w 61"/>
                  <a:gd name="T49" fmla="*/ 18 h 68"/>
                  <a:gd name="T50" fmla="*/ 41 w 61"/>
                  <a:gd name="T51" fmla="*/ 16 h 68"/>
                  <a:gd name="T52" fmla="*/ 36 w 61"/>
                  <a:gd name="T53" fmla="*/ 16 h 68"/>
                  <a:gd name="T54" fmla="*/ 33 w 61"/>
                  <a:gd name="T55" fmla="*/ 17 h 68"/>
                  <a:gd name="T56" fmla="*/ 30 w 61"/>
                  <a:gd name="T57" fmla="*/ 18 h 68"/>
                  <a:gd name="T58" fmla="*/ 24 w 61"/>
                  <a:gd name="T59" fmla="*/ 24 h 68"/>
                  <a:gd name="T60" fmla="*/ 7 w 61"/>
                  <a:gd name="T61" fmla="*/ 48 h 68"/>
                  <a:gd name="T62" fmla="*/ 0 w 61"/>
                  <a:gd name="T63" fmla="*/ 43 h 6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1"/>
                  <a:gd name="T97" fmla="*/ 0 h 68"/>
                  <a:gd name="T98" fmla="*/ 61 w 61"/>
                  <a:gd name="T99" fmla="*/ 68 h 6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1" h="68">
                    <a:moveTo>
                      <a:pt x="0" y="43"/>
                    </a:moveTo>
                    <a:lnTo>
                      <a:pt x="31" y="0"/>
                    </a:lnTo>
                    <a:lnTo>
                      <a:pt x="38" y="4"/>
                    </a:lnTo>
                    <a:lnTo>
                      <a:pt x="33" y="10"/>
                    </a:lnTo>
                    <a:lnTo>
                      <a:pt x="38" y="9"/>
                    </a:lnTo>
                    <a:lnTo>
                      <a:pt x="44" y="9"/>
                    </a:lnTo>
                    <a:lnTo>
                      <a:pt x="48" y="11"/>
                    </a:lnTo>
                    <a:lnTo>
                      <a:pt x="53" y="13"/>
                    </a:lnTo>
                    <a:lnTo>
                      <a:pt x="56" y="16"/>
                    </a:lnTo>
                    <a:lnTo>
                      <a:pt x="59" y="19"/>
                    </a:lnTo>
                    <a:lnTo>
                      <a:pt x="61" y="24"/>
                    </a:lnTo>
                    <a:lnTo>
                      <a:pt x="61" y="27"/>
                    </a:lnTo>
                    <a:lnTo>
                      <a:pt x="61" y="31"/>
                    </a:lnTo>
                    <a:lnTo>
                      <a:pt x="60" y="34"/>
                    </a:lnTo>
                    <a:lnTo>
                      <a:pt x="57" y="36"/>
                    </a:lnTo>
                    <a:lnTo>
                      <a:pt x="55" y="41"/>
                    </a:lnTo>
                    <a:lnTo>
                      <a:pt x="36" y="68"/>
                    </a:lnTo>
                    <a:lnTo>
                      <a:pt x="29" y="63"/>
                    </a:lnTo>
                    <a:lnTo>
                      <a:pt x="47" y="36"/>
                    </a:lnTo>
                    <a:lnTo>
                      <a:pt x="49" y="32"/>
                    </a:lnTo>
                    <a:lnTo>
                      <a:pt x="52" y="29"/>
                    </a:lnTo>
                    <a:lnTo>
                      <a:pt x="52" y="26"/>
                    </a:lnTo>
                    <a:lnTo>
                      <a:pt x="51" y="24"/>
                    </a:lnTo>
                    <a:lnTo>
                      <a:pt x="48" y="20"/>
                    </a:lnTo>
                    <a:lnTo>
                      <a:pt x="46" y="18"/>
                    </a:lnTo>
                    <a:lnTo>
                      <a:pt x="41" y="16"/>
                    </a:lnTo>
                    <a:lnTo>
                      <a:pt x="36" y="16"/>
                    </a:lnTo>
                    <a:lnTo>
                      <a:pt x="33" y="17"/>
                    </a:lnTo>
                    <a:lnTo>
                      <a:pt x="30" y="18"/>
                    </a:lnTo>
                    <a:lnTo>
                      <a:pt x="24" y="24"/>
                    </a:lnTo>
                    <a:lnTo>
                      <a:pt x="7" y="48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55" name="Freeform 159"/>
              <p:cNvSpPr>
                <a:spLocks noEditPoints="1"/>
              </p:cNvSpPr>
              <p:nvPr/>
            </p:nvSpPr>
            <p:spPr bwMode="auto">
              <a:xfrm>
                <a:off x="3719" y="960"/>
                <a:ext cx="70" cy="73"/>
              </a:xfrm>
              <a:custGeom>
                <a:avLst/>
                <a:gdLst>
                  <a:gd name="T0" fmla="*/ 22 w 70"/>
                  <a:gd name="T1" fmla="*/ 60 h 73"/>
                  <a:gd name="T2" fmla="*/ 12 w 70"/>
                  <a:gd name="T3" fmla="*/ 57 h 73"/>
                  <a:gd name="T4" fmla="*/ 2 w 70"/>
                  <a:gd name="T5" fmla="*/ 49 h 73"/>
                  <a:gd name="T6" fmla="*/ 0 w 70"/>
                  <a:gd name="T7" fmla="*/ 36 h 73"/>
                  <a:gd name="T8" fmla="*/ 3 w 70"/>
                  <a:gd name="T9" fmla="*/ 31 h 73"/>
                  <a:gd name="T10" fmla="*/ 9 w 70"/>
                  <a:gd name="T11" fmla="*/ 26 h 73"/>
                  <a:gd name="T12" fmla="*/ 16 w 70"/>
                  <a:gd name="T13" fmla="*/ 25 h 73"/>
                  <a:gd name="T14" fmla="*/ 22 w 70"/>
                  <a:gd name="T15" fmla="*/ 27 h 73"/>
                  <a:gd name="T16" fmla="*/ 29 w 70"/>
                  <a:gd name="T17" fmla="*/ 31 h 73"/>
                  <a:gd name="T18" fmla="*/ 44 w 70"/>
                  <a:gd name="T19" fmla="*/ 39 h 73"/>
                  <a:gd name="T20" fmla="*/ 46 w 70"/>
                  <a:gd name="T21" fmla="*/ 36 h 73"/>
                  <a:gd name="T22" fmla="*/ 49 w 70"/>
                  <a:gd name="T23" fmla="*/ 30 h 73"/>
                  <a:gd name="T24" fmla="*/ 43 w 70"/>
                  <a:gd name="T25" fmla="*/ 20 h 73"/>
                  <a:gd name="T26" fmla="*/ 34 w 70"/>
                  <a:gd name="T27" fmla="*/ 16 h 73"/>
                  <a:gd name="T28" fmla="*/ 26 w 70"/>
                  <a:gd name="T29" fmla="*/ 19 h 73"/>
                  <a:gd name="T30" fmla="*/ 24 w 70"/>
                  <a:gd name="T31" fmla="*/ 10 h 73"/>
                  <a:gd name="T32" fmla="*/ 33 w 70"/>
                  <a:gd name="T33" fmla="*/ 8 h 73"/>
                  <a:gd name="T34" fmla="*/ 43 w 70"/>
                  <a:gd name="T35" fmla="*/ 11 h 73"/>
                  <a:gd name="T36" fmla="*/ 53 w 70"/>
                  <a:gd name="T37" fmla="*/ 19 h 73"/>
                  <a:gd name="T38" fmla="*/ 58 w 70"/>
                  <a:gd name="T39" fmla="*/ 27 h 73"/>
                  <a:gd name="T40" fmla="*/ 58 w 70"/>
                  <a:gd name="T41" fmla="*/ 34 h 73"/>
                  <a:gd name="T42" fmla="*/ 54 w 70"/>
                  <a:gd name="T43" fmla="*/ 40 h 73"/>
                  <a:gd name="T44" fmla="*/ 44 w 70"/>
                  <a:gd name="T45" fmla="*/ 54 h 73"/>
                  <a:gd name="T46" fmla="*/ 38 w 70"/>
                  <a:gd name="T47" fmla="*/ 62 h 73"/>
                  <a:gd name="T48" fmla="*/ 34 w 70"/>
                  <a:gd name="T49" fmla="*/ 70 h 73"/>
                  <a:gd name="T50" fmla="*/ 26 w 70"/>
                  <a:gd name="T51" fmla="*/ 67 h 73"/>
                  <a:gd name="T52" fmla="*/ 28 w 70"/>
                  <a:gd name="T53" fmla="*/ 60 h 73"/>
                  <a:gd name="T54" fmla="*/ 34 w 70"/>
                  <a:gd name="T55" fmla="*/ 42 h 73"/>
                  <a:gd name="T56" fmla="*/ 22 w 70"/>
                  <a:gd name="T57" fmla="*/ 35 h 73"/>
                  <a:gd name="T58" fmla="*/ 17 w 70"/>
                  <a:gd name="T59" fmla="*/ 34 h 73"/>
                  <a:gd name="T60" fmla="*/ 13 w 70"/>
                  <a:gd name="T61" fmla="*/ 35 h 73"/>
                  <a:gd name="T62" fmla="*/ 9 w 70"/>
                  <a:gd name="T63" fmla="*/ 40 h 73"/>
                  <a:gd name="T64" fmla="*/ 11 w 70"/>
                  <a:gd name="T65" fmla="*/ 47 h 73"/>
                  <a:gd name="T66" fmla="*/ 18 w 70"/>
                  <a:gd name="T67" fmla="*/ 52 h 73"/>
                  <a:gd name="T68" fmla="*/ 27 w 70"/>
                  <a:gd name="T69" fmla="*/ 55 h 73"/>
                  <a:gd name="T70" fmla="*/ 34 w 70"/>
                  <a:gd name="T71" fmla="*/ 51 h 73"/>
                  <a:gd name="T72" fmla="*/ 40 w 70"/>
                  <a:gd name="T73" fmla="*/ 44 h 73"/>
                  <a:gd name="T74" fmla="*/ 61 w 70"/>
                  <a:gd name="T75" fmla="*/ 0 h 73"/>
                  <a:gd name="T76" fmla="*/ 53 w 70"/>
                  <a:gd name="T77" fmla="*/ 12 h 7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0"/>
                  <a:gd name="T118" fmla="*/ 0 h 73"/>
                  <a:gd name="T119" fmla="*/ 70 w 70"/>
                  <a:gd name="T120" fmla="*/ 73 h 7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0" h="73">
                    <a:moveTo>
                      <a:pt x="28" y="60"/>
                    </a:moveTo>
                    <a:lnTo>
                      <a:pt x="22" y="60"/>
                    </a:lnTo>
                    <a:lnTo>
                      <a:pt x="17" y="59"/>
                    </a:lnTo>
                    <a:lnTo>
                      <a:pt x="12" y="57"/>
                    </a:lnTo>
                    <a:lnTo>
                      <a:pt x="8" y="55"/>
                    </a:lnTo>
                    <a:lnTo>
                      <a:pt x="2" y="49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1" y="33"/>
                    </a:lnTo>
                    <a:lnTo>
                      <a:pt x="3" y="31"/>
                    </a:lnTo>
                    <a:lnTo>
                      <a:pt x="5" y="28"/>
                    </a:lnTo>
                    <a:lnTo>
                      <a:pt x="9" y="26"/>
                    </a:lnTo>
                    <a:lnTo>
                      <a:pt x="12" y="25"/>
                    </a:lnTo>
                    <a:lnTo>
                      <a:pt x="16" y="25"/>
                    </a:lnTo>
                    <a:lnTo>
                      <a:pt x="19" y="26"/>
                    </a:lnTo>
                    <a:lnTo>
                      <a:pt x="22" y="27"/>
                    </a:lnTo>
                    <a:lnTo>
                      <a:pt x="26" y="28"/>
                    </a:lnTo>
                    <a:lnTo>
                      <a:pt x="29" y="31"/>
                    </a:lnTo>
                    <a:lnTo>
                      <a:pt x="38" y="36"/>
                    </a:lnTo>
                    <a:lnTo>
                      <a:pt x="44" y="39"/>
                    </a:lnTo>
                    <a:lnTo>
                      <a:pt x="45" y="38"/>
                    </a:lnTo>
                    <a:lnTo>
                      <a:pt x="46" y="36"/>
                    </a:lnTo>
                    <a:lnTo>
                      <a:pt x="49" y="33"/>
                    </a:lnTo>
                    <a:lnTo>
                      <a:pt x="49" y="30"/>
                    </a:lnTo>
                    <a:lnTo>
                      <a:pt x="48" y="25"/>
                    </a:lnTo>
                    <a:lnTo>
                      <a:pt x="43" y="20"/>
                    </a:lnTo>
                    <a:lnTo>
                      <a:pt x="38" y="17"/>
                    </a:lnTo>
                    <a:lnTo>
                      <a:pt x="34" y="16"/>
                    </a:lnTo>
                    <a:lnTo>
                      <a:pt x="30" y="17"/>
                    </a:lnTo>
                    <a:lnTo>
                      <a:pt x="26" y="19"/>
                    </a:lnTo>
                    <a:lnTo>
                      <a:pt x="19" y="14"/>
                    </a:lnTo>
                    <a:lnTo>
                      <a:pt x="24" y="10"/>
                    </a:lnTo>
                    <a:lnTo>
                      <a:pt x="28" y="8"/>
                    </a:lnTo>
                    <a:lnTo>
                      <a:pt x="33" y="8"/>
                    </a:lnTo>
                    <a:lnTo>
                      <a:pt x="37" y="9"/>
                    </a:lnTo>
                    <a:lnTo>
                      <a:pt x="43" y="11"/>
                    </a:lnTo>
                    <a:lnTo>
                      <a:pt x="49" y="15"/>
                    </a:lnTo>
                    <a:lnTo>
                      <a:pt x="53" y="19"/>
                    </a:lnTo>
                    <a:lnTo>
                      <a:pt x="55" y="24"/>
                    </a:lnTo>
                    <a:lnTo>
                      <a:pt x="58" y="27"/>
                    </a:lnTo>
                    <a:lnTo>
                      <a:pt x="59" y="31"/>
                    </a:lnTo>
                    <a:lnTo>
                      <a:pt x="58" y="34"/>
                    </a:lnTo>
                    <a:lnTo>
                      <a:pt x="57" y="38"/>
                    </a:lnTo>
                    <a:lnTo>
                      <a:pt x="54" y="40"/>
                    </a:lnTo>
                    <a:lnTo>
                      <a:pt x="52" y="44"/>
                    </a:lnTo>
                    <a:lnTo>
                      <a:pt x="44" y="54"/>
                    </a:lnTo>
                    <a:lnTo>
                      <a:pt x="41" y="58"/>
                    </a:lnTo>
                    <a:lnTo>
                      <a:pt x="38" y="62"/>
                    </a:lnTo>
                    <a:lnTo>
                      <a:pt x="35" y="66"/>
                    </a:lnTo>
                    <a:lnTo>
                      <a:pt x="34" y="70"/>
                    </a:lnTo>
                    <a:lnTo>
                      <a:pt x="33" y="73"/>
                    </a:lnTo>
                    <a:lnTo>
                      <a:pt x="26" y="67"/>
                    </a:lnTo>
                    <a:lnTo>
                      <a:pt x="27" y="64"/>
                    </a:lnTo>
                    <a:lnTo>
                      <a:pt x="28" y="60"/>
                    </a:lnTo>
                    <a:close/>
                    <a:moveTo>
                      <a:pt x="40" y="44"/>
                    </a:moveTo>
                    <a:lnTo>
                      <a:pt x="34" y="42"/>
                    </a:lnTo>
                    <a:lnTo>
                      <a:pt x="26" y="38"/>
                    </a:lnTo>
                    <a:lnTo>
                      <a:pt x="22" y="35"/>
                    </a:lnTo>
                    <a:lnTo>
                      <a:pt x="19" y="34"/>
                    </a:lnTo>
                    <a:lnTo>
                      <a:pt x="17" y="34"/>
                    </a:lnTo>
                    <a:lnTo>
                      <a:pt x="14" y="34"/>
                    </a:lnTo>
                    <a:lnTo>
                      <a:pt x="13" y="35"/>
                    </a:lnTo>
                    <a:lnTo>
                      <a:pt x="11" y="36"/>
                    </a:lnTo>
                    <a:lnTo>
                      <a:pt x="9" y="40"/>
                    </a:lnTo>
                    <a:lnTo>
                      <a:pt x="9" y="43"/>
                    </a:lnTo>
                    <a:lnTo>
                      <a:pt x="11" y="47"/>
                    </a:lnTo>
                    <a:lnTo>
                      <a:pt x="13" y="50"/>
                    </a:lnTo>
                    <a:lnTo>
                      <a:pt x="18" y="52"/>
                    </a:lnTo>
                    <a:lnTo>
                      <a:pt x="22" y="55"/>
                    </a:lnTo>
                    <a:lnTo>
                      <a:pt x="27" y="55"/>
                    </a:lnTo>
                    <a:lnTo>
                      <a:pt x="32" y="54"/>
                    </a:lnTo>
                    <a:lnTo>
                      <a:pt x="34" y="51"/>
                    </a:lnTo>
                    <a:lnTo>
                      <a:pt x="38" y="47"/>
                    </a:lnTo>
                    <a:lnTo>
                      <a:pt x="40" y="44"/>
                    </a:lnTo>
                    <a:close/>
                    <a:moveTo>
                      <a:pt x="46" y="7"/>
                    </a:moveTo>
                    <a:lnTo>
                      <a:pt x="61" y="0"/>
                    </a:lnTo>
                    <a:lnTo>
                      <a:pt x="70" y="8"/>
                    </a:lnTo>
                    <a:lnTo>
                      <a:pt x="53" y="12"/>
                    </a:lnTo>
                    <a:lnTo>
                      <a:pt x="46" y="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56" name="Freeform 160"/>
              <p:cNvSpPr>
                <a:spLocks/>
              </p:cNvSpPr>
              <p:nvPr/>
            </p:nvSpPr>
            <p:spPr bwMode="auto">
              <a:xfrm>
                <a:off x="3769" y="1008"/>
                <a:ext cx="52" cy="55"/>
              </a:xfrm>
              <a:custGeom>
                <a:avLst/>
                <a:gdLst>
                  <a:gd name="T0" fmla="*/ 32 w 52"/>
                  <a:gd name="T1" fmla="*/ 42 h 55"/>
                  <a:gd name="T2" fmla="*/ 37 w 52"/>
                  <a:gd name="T3" fmla="*/ 48 h 55"/>
                  <a:gd name="T4" fmla="*/ 31 w 52"/>
                  <a:gd name="T5" fmla="*/ 54 h 55"/>
                  <a:gd name="T6" fmla="*/ 23 w 52"/>
                  <a:gd name="T7" fmla="*/ 55 h 55"/>
                  <a:gd name="T8" fmla="*/ 15 w 52"/>
                  <a:gd name="T9" fmla="*/ 54 h 55"/>
                  <a:gd name="T10" fmla="*/ 8 w 52"/>
                  <a:gd name="T11" fmla="*/ 48 h 55"/>
                  <a:gd name="T12" fmla="*/ 4 w 52"/>
                  <a:gd name="T13" fmla="*/ 44 h 55"/>
                  <a:gd name="T14" fmla="*/ 2 w 52"/>
                  <a:gd name="T15" fmla="*/ 40 h 55"/>
                  <a:gd name="T16" fmla="*/ 0 w 52"/>
                  <a:gd name="T17" fmla="*/ 31 h 55"/>
                  <a:gd name="T18" fmla="*/ 0 w 52"/>
                  <a:gd name="T19" fmla="*/ 26 h 55"/>
                  <a:gd name="T20" fmla="*/ 1 w 52"/>
                  <a:gd name="T21" fmla="*/ 22 h 55"/>
                  <a:gd name="T22" fmla="*/ 4 w 52"/>
                  <a:gd name="T23" fmla="*/ 17 h 55"/>
                  <a:gd name="T24" fmla="*/ 8 w 52"/>
                  <a:gd name="T25" fmla="*/ 11 h 55"/>
                  <a:gd name="T26" fmla="*/ 15 w 52"/>
                  <a:gd name="T27" fmla="*/ 6 h 55"/>
                  <a:gd name="T28" fmla="*/ 20 w 52"/>
                  <a:gd name="T29" fmla="*/ 2 h 55"/>
                  <a:gd name="T30" fmla="*/ 27 w 52"/>
                  <a:gd name="T31" fmla="*/ 0 h 55"/>
                  <a:gd name="T32" fmla="*/ 33 w 52"/>
                  <a:gd name="T33" fmla="*/ 1 h 55"/>
                  <a:gd name="T34" fmla="*/ 39 w 52"/>
                  <a:gd name="T35" fmla="*/ 2 h 55"/>
                  <a:gd name="T36" fmla="*/ 44 w 52"/>
                  <a:gd name="T37" fmla="*/ 7 h 55"/>
                  <a:gd name="T38" fmla="*/ 50 w 52"/>
                  <a:gd name="T39" fmla="*/ 12 h 55"/>
                  <a:gd name="T40" fmla="*/ 52 w 52"/>
                  <a:gd name="T41" fmla="*/ 16 h 55"/>
                  <a:gd name="T42" fmla="*/ 52 w 52"/>
                  <a:gd name="T43" fmla="*/ 19 h 55"/>
                  <a:gd name="T44" fmla="*/ 52 w 52"/>
                  <a:gd name="T45" fmla="*/ 26 h 55"/>
                  <a:gd name="T46" fmla="*/ 50 w 52"/>
                  <a:gd name="T47" fmla="*/ 33 h 55"/>
                  <a:gd name="T48" fmla="*/ 42 w 52"/>
                  <a:gd name="T49" fmla="*/ 28 h 55"/>
                  <a:gd name="T50" fmla="*/ 44 w 52"/>
                  <a:gd name="T51" fmla="*/ 24 h 55"/>
                  <a:gd name="T52" fmla="*/ 44 w 52"/>
                  <a:gd name="T53" fmla="*/ 19 h 55"/>
                  <a:gd name="T54" fmla="*/ 42 w 52"/>
                  <a:gd name="T55" fmla="*/ 16 h 55"/>
                  <a:gd name="T56" fmla="*/ 40 w 52"/>
                  <a:gd name="T57" fmla="*/ 12 h 55"/>
                  <a:gd name="T58" fmla="*/ 34 w 52"/>
                  <a:gd name="T59" fmla="*/ 9 h 55"/>
                  <a:gd name="T60" fmla="*/ 28 w 52"/>
                  <a:gd name="T61" fmla="*/ 9 h 55"/>
                  <a:gd name="T62" fmla="*/ 25 w 52"/>
                  <a:gd name="T63" fmla="*/ 10 h 55"/>
                  <a:gd name="T64" fmla="*/ 21 w 52"/>
                  <a:gd name="T65" fmla="*/ 11 h 55"/>
                  <a:gd name="T66" fmla="*/ 15 w 52"/>
                  <a:gd name="T67" fmla="*/ 17 h 55"/>
                  <a:gd name="T68" fmla="*/ 10 w 52"/>
                  <a:gd name="T69" fmla="*/ 25 h 55"/>
                  <a:gd name="T70" fmla="*/ 8 w 52"/>
                  <a:gd name="T71" fmla="*/ 32 h 55"/>
                  <a:gd name="T72" fmla="*/ 9 w 52"/>
                  <a:gd name="T73" fmla="*/ 38 h 55"/>
                  <a:gd name="T74" fmla="*/ 12 w 52"/>
                  <a:gd name="T75" fmla="*/ 42 h 55"/>
                  <a:gd name="T76" fmla="*/ 17 w 52"/>
                  <a:gd name="T77" fmla="*/ 46 h 55"/>
                  <a:gd name="T78" fmla="*/ 21 w 52"/>
                  <a:gd name="T79" fmla="*/ 46 h 55"/>
                  <a:gd name="T80" fmla="*/ 27 w 52"/>
                  <a:gd name="T81" fmla="*/ 44 h 55"/>
                  <a:gd name="T82" fmla="*/ 32 w 52"/>
                  <a:gd name="T83" fmla="*/ 42 h 5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2"/>
                  <a:gd name="T127" fmla="*/ 0 h 55"/>
                  <a:gd name="T128" fmla="*/ 52 w 52"/>
                  <a:gd name="T129" fmla="*/ 55 h 5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2" h="55">
                    <a:moveTo>
                      <a:pt x="32" y="42"/>
                    </a:moveTo>
                    <a:lnTo>
                      <a:pt x="37" y="48"/>
                    </a:lnTo>
                    <a:lnTo>
                      <a:pt x="31" y="54"/>
                    </a:lnTo>
                    <a:lnTo>
                      <a:pt x="23" y="55"/>
                    </a:lnTo>
                    <a:lnTo>
                      <a:pt x="15" y="54"/>
                    </a:lnTo>
                    <a:lnTo>
                      <a:pt x="8" y="48"/>
                    </a:lnTo>
                    <a:lnTo>
                      <a:pt x="4" y="44"/>
                    </a:lnTo>
                    <a:lnTo>
                      <a:pt x="2" y="40"/>
                    </a:lnTo>
                    <a:lnTo>
                      <a:pt x="0" y="31"/>
                    </a:lnTo>
                    <a:lnTo>
                      <a:pt x="0" y="26"/>
                    </a:lnTo>
                    <a:lnTo>
                      <a:pt x="1" y="22"/>
                    </a:lnTo>
                    <a:lnTo>
                      <a:pt x="4" y="17"/>
                    </a:lnTo>
                    <a:lnTo>
                      <a:pt x="8" y="11"/>
                    </a:lnTo>
                    <a:lnTo>
                      <a:pt x="15" y="6"/>
                    </a:lnTo>
                    <a:lnTo>
                      <a:pt x="20" y="2"/>
                    </a:lnTo>
                    <a:lnTo>
                      <a:pt x="27" y="0"/>
                    </a:lnTo>
                    <a:lnTo>
                      <a:pt x="33" y="1"/>
                    </a:lnTo>
                    <a:lnTo>
                      <a:pt x="39" y="2"/>
                    </a:lnTo>
                    <a:lnTo>
                      <a:pt x="44" y="7"/>
                    </a:lnTo>
                    <a:lnTo>
                      <a:pt x="50" y="12"/>
                    </a:lnTo>
                    <a:lnTo>
                      <a:pt x="52" y="16"/>
                    </a:lnTo>
                    <a:lnTo>
                      <a:pt x="52" y="19"/>
                    </a:lnTo>
                    <a:lnTo>
                      <a:pt x="52" y="26"/>
                    </a:lnTo>
                    <a:lnTo>
                      <a:pt x="50" y="33"/>
                    </a:lnTo>
                    <a:lnTo>
                      <a:pt x="42" y="28"/>
                    </a:lnTo>
                    <a:lnTo>
                      <a:pt x="44" y="24"/>
                    </a:lnTo>
                    <a:lnTo>
                      <a:pt x="44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4" y="9"/>
                    </a:lnTo>
                    <a:lnTo>
                      <a:pt x="28" y="9"/>
                    </a:lnTo>
                    <a:lnTo>
                      <a:pt x="25" y="10"/>
                    </a:lnTo>
                    <a:lnTo>
                      <a:pt x="21" y="11"/>
                    </a:lnTo>
                    <a:lnTo>
                      <a:pt x="15" y="17"/>
                    </a:lnTo>
                    <a:lnTo>
                      <a:pt x="10" y="25"/>
                    </a:lnTo>
                    <a:lnTo>
                      <a:pt x="8" y="32"/>
                    </a:lnTo>
                    <a:lnTo>
                      <a:pt x="9" y="38"/>
                    </a:lnTo>
                    <a:lnTo>
                      <a:pt x="12" y="42"/>
                    </a:lnTo>
                    <a:lnTo>
                      <a:pt x="17" y="46"/>
                    </a:lnTo>
                    <a:lnTo>
                      <a:pt x="21" y="46"/>
                    </a:lnTo>
                    <a:lnTo>
                      <a:pt x="27" y="44"/>
                    </a:lnTo>
                    <a:lnTo>
                      <a:pt x="32" y="42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57" name="Freeform 161"/>
              <p:cNvSpPr>
                <a:spLocks noEditPoints="1"/>
              </p:cNvSpPr>
              <p:nvPr/>
            </p:nvSpPr>
            <p:spPr bwMode="auto">
              <a:xfrm>
                <a:off x="3801" y="1023"/>
                <a:ext cx="57" cy="60"/>
              </a:xfrm>
              <a:custGeom>
                <a:avLst/>
                <a:gdLst>
                  <a:gd name="T0" fmla="*/ 43 w 57"/>
                  <a:gd name="T1" fmla="*/ 8 h 60"/>
                  <a:gd name="T2" fmla="*/ 50 w 57"/>
                  <a:gd name="T3" fmla="*/ 0 h 60"/>
                  <a:gd name="T4" fmla="*/ 57 w 57"/>
                  <a:gd name="T5" fmla="*/ 7 h 60"/>
                  <a:gd name="T6" fmla="*/ 50 w 57"/>
                  <a:gd name="T7" fmla="*/ 13 h 60"/>
                  <a:gd name="T8" fmla="*/ 43 w 57"/>
                  <a:gd name="T9" fmla="*/ 8 h 60"/>
                  <a:gd name="T10" fmla="*/ 0 w 57"/>
                  <a:gd name="T11" fmla="*/ 53 h 60"/>
                  <a:gd name="T12" fmla="*/ 36 w 57"/>
                  <a:gd name="T13" fmla="*/ 15 h 60"/>
                  <a:gd name="T14" fmla="*/ 43 w 57"/>
                  <a:gd name="T15" fmla="*/ 21 h 60"/>
                  <a:gd name="T16" fmla="*/ 5 w 57"/>
                  <a:gd name="T17" fmla="*/ 60 h 60"/>
                  <a:gd name="T18" fmla="*/ 0 w 57"/>
                  <a:gd name="T19" fmla="*/ 53 h 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7"/>
                  <a:gd name="T31" fmla="*/ 0 h 60"/>
                  <a:gd name="T32" fmla="*/ 57 w 57"/>
                  <a:gd name="T33" fmla="*/ 60 h 6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7" h="60">
                    <a:moveTo>
                      <a:pt x="43" y="8"/>
                    </a:moveTo>
                    <a:lnTo>
                      <a:pt x="50" y="0"/>
                    </a:lnTo>
                    <a:lnTo>
                      <a:pt x="57" y="7"/>
                    </a:lnTo>
                    <a:lnTo>
                      <a:pt x="50" y="13"/>
                    </a:lnTo>
                    <a:lnTo>
                      <a:pt x="43" y="8"/>
                    </a:lnTo>
                    <a:close/>
                    <a:moveTo>
                      <a:pt x="0" y="53"/>
                    </a:moveTo>
                    <a:lnTo>
                      <a:pt x="36" y="15"/>
                    </a:lnTo>
                    <a:lnTo>
                      <a:pt x="43" y="21"/>
                    </a:lnTo>
                    <a:lnTo>
                      <a:pt x="5" y="6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58" name="Freeform 162"/>
              <p:cNvSpPr>
                <a:spLocks noEditPoints="1"/>
              </p:cNvSpPr>
              <p:nvPr/>
            </p:nvSpPr>
            <p:spPr bwMode="auto">
              <a:xfrm>
                <a:off x="3825" y="1059"/>
                <a:ext cx="71" cy="60"/>
              </a:xfrm>
              <a:custGeom>
                <a:avLst/>
                <a:gdLst>
                  <a:gd name="T0" fmla="*/ 10 w 71"/>
                  <a:gd name="T1" fmla="*/ 13 h 60"/>
                  <a:gd name="T2" fmla="*/ 16 w 71"/>
                  <a:gd name="T3" fmla="*/ 8 h 60"/>
                  <a:gd name="T4" fmla="*/ 21 w 71"/>
                  <a:gd name="T5" fmla="*/ 6 h 60"/>
                  <a:gd name="T6" fmla="*/ 26 w 71"/>
                  <a:gd name="T7" fmla="*/ 4 h 60"/>
                  <a:gd name="T8" fmla="*/ 32 w 71"/>
                  <a:gd name="T9" fmla="*/ 4 h 60"/>
                  <a:gd name="T10" fmla="*/ 40 w 71"/>
                  <a:gd name="T11" fmla="*/ 7 h 60"/>
                  <a:gd name="T12" fmla="*/ 44 w 71"/>
                  <a:gd name="T13" fmla="*/ 9 h 60"/>
                  <a:gd name="T14" fmla="*/ 48 w 71"/>
                  <a:gd name="T15" fmla="*/ 13 h 60"/>
                  <a:gd name="T16" fmla="*/ 53 w 71"/>
                  <a:gd name="T17" fmla="*/ 21 h 60"/>
                  <a:gd name="T18" fmla="*/ 55 w 71"/>
                  <a:gd name="T19" fmla="*/ 30 h 60"/>
                  <a:gd name="T20" fmla="*/ 53 w 71"/>
                  <a:gd name="T21" fmla="*/ 36 h 60"/>
                  <a:gd name="T22" fmla="*/ 52 w 71"/>
                  <a:gd name="T23" fmla="*/ 40 h 60"/>
                  <a:gd name="T24" fmla="*/ 45 w 71"/>
                  <a:gd name="T25" fmla="*/ 49 h 60"/>
                  <a:gd name="T26" fmla="*/ 37 w 71"/>
                  <a:gd name="T27" fmla="*/ 55 h 60"/>
                  <a:gd name="T28" fmla="*/ 32 w 71"/>
                  <a:gd name="T29" fmla="*/ 58 h 60"/>
                  <a:gd name="T30" fmla="*/ 25 w 71"/>
                  <a:gd name="T31" fmla="*/ 60 h 60"/>
                  <a:gd name="T32" fmla="*/ 18 w 71"/>
                  <a:gd name="T33" fmla="*/ 57 h 60"/>
                  <a:gd name="T34" fmla="*/ 12 w 71"/>
                  <a:gd name="T35" fmla="*/ 55 h 60"/>
                  <a:gd name="T36" fmla="*/ 7 w 71"/>
                  <a:gd name="T37" fmla="*/ 51 h 60"/>
                  <a:gd name="T38" fmla="*/ 2 w 71"/>
                  <a:gd name="T39" fmla="*/ 41 h 60"/>
                  <a:gd name="T40" fmla="*/ 0 w 71"/>
                  <a:gd name="T41" fmla="*/ 32 h 60"/>
                  <a:gd name="T42" fmla="*/ 1 w 71"/>
                  <a:gd name="T43" fmla="*/ 28 h 60"/>
                  <a:gd name="T44" fmla="*/ 2 w 71"/>
                  <a:gd name="T45" fmla="*/ 23 h 60"/>
                  <a:gd name="T46" fmla="*/ 5 w 71"/>
                  <a:gd name="T47" fmla="*/ 19 h 60"/>
                  <a:gd name="T48" fmla="*/ 10 w 71"/>
                  <a:gd name="T49" fmla="*/ 13 h 60"/>
                  <a:gd name="T50" fmla="*/ 17 w 71"/>
                  <a:gd name="T51" fmla="*/ 20 h 60"/>
                  <a:gd name="T52" fmla="*/ 13 w 71"/>
                  <a:gd name="T53" fmla="*/ 23 h 60"/>
                  <a:gd name="T54" fmla="*/ 11 w 71"/>
                  <a:gd name="T55" fmla="*/ 27 h 60"/>
                  <a:gd name="T56" fmla="*/ 9 w 71"/>
                  <a:gd name="T57" fmla="*/ 33 h 60"/>
                  <a:gd name="T58" fmla="*/ 9 w 71"/>
                  <a:gd name="T59" fmla="*/ 40 h 60"/>
                  <a:gd name="T60" fmla="*/ 12 w 71"/>
                  <a:gd name="T61" fmla="*/ 46 h 60"/>
                  <a:gd name="T62" fmla="*/ 18 w 71"/>
                  <a:gd name="T63" fmla="*/ 49 h 60"/>
                  <a:gd name="T64" fmla="*/ 24 w 71"/>
                  <a:gd name="T65" fmla="*/ 51 h 60"/>
                  <a:gd name="T66" fmla="*/ 27 w 71"/>
                  <a:gd name="T67" fmla="*/ 51 h 60"/>
                  <a:gd name="T68" fmla="*/ 31 w 71"/>
                  <a:gd name="T69" fmla="*/ 48 h 60"/>
                  <a:gd name="T70" fmla="*/ 39 w 71"/>
                  <a:gd name="T71" fmla="*/ 43 h 60"/>
                  <a:gd name="T72" fmla="*/ 44 w 71"/>
                  <a:gd name="T73" fmla="*/ 36 h 60"/>
                  <a:gd name="T74" fmla="*/ 47 w 71"/>
                  <a:gd name="T75" fmla="*/ 29 h 60"/>
                  <a:gd name="T76" fmla="*/ 45 w 71"/>
                  <a:gd name="T77" fmla="*/ 23 h 60"/>
                  <a:gd name="T78" fmla="*/ 42 w 71"/>
                  <a:gd name="T79" fmla="*/ 17 h 60"/>
                  <a:gd name="T80" fmla="*/ 36 w 71"/>
                  <a:gd name="T81" fmla="*/ 14 h 60"/>
                  <a:gd name="T82" fmla="*/ 31 w 71"/>
                  <a:gd name="T83" fmla="*/ 13 h 60"/>
                  <a:gd name="T84" fmla="*/ 24 w 71"/>
                  <a:gd name="T85" fmla="*/ 15 h 60"/>
                  <a:gd name="T86" fmla="*/ 17 w 71"/>
                  <a:gd name="T87" fmla="*/ 20 h 60"/>
                  <a:gd name="T88" fmla="*/ 48 w 71"/>
                  <a:gd name="T89" fmla="*/ 5 h 60"/>
                  <a:gd name="T90" fmla="*/ 63 w 71"/>
                  <a:gd name="T91" fmla="*/ 0 h 60"/>
                  <a:gd name="T92" fmla="*/ 71 w 71"/>
                  <a:gd name="T93" fmla="*/ 8 h 60"/>
                  <a:gd name="T94" fmla="*/ 53 w 71"/>
                  <a:gd name="T95" fmla="*/ 11 h 60"/>
                  <a:gd name="T96" fmla="*/ 48 w 71"/>
                  <a:gd name="T97" fmla="*/ 5 h 6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1"/>
                  <a:gd name="T148" fmla="*/ 0 h 60"/>
                  <a:gd name="T149" fmla="*/ 71 w 71"/>
                  <a:gd name="T150" fmla="*/ 60 h 6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1" h="60">
                    <a:moveTo>
                      <a:pt x="10" y="13"/>
                    </a:moveTo>
                    <a:lnTo>
                      <a:pt x="16" y="8"/>
                    </a:lnTo>
                    <a:lnTo>
                      <a:pt x="21" y="6"/>
                    </a:lnTo>
                    <a:lnTo>
                      <a:pt x="26" y="4"/>
                    </a:lnTo>
                    <a:lnTo>
                      <a:pt x="32" y="4"/>
                    </a:lnTo>
                    <a:lnTo>
                      <a:pt x="40" y="7"/>
                    </a:lnTo>
                    <a:lnTo>
                      <a:pt x="44" y="9"/>
                    </a:lnTo>
                    <a:lnTo>
                      <a:pt x="48" y="13"/>
                    </a:lnTo>
                    <a:lnTo>
                      <a:pt x="53" y="21"/>
                    </a:lnTo>
                    <a:lnTo>
                      <a:pt x="55" y="30"/>
                    </a:lnTo>
                    <a:lnTo>
                      <a:pt x="53" y="36"/>
                    </a:lnTo>
                    <a:lnTo>
                      <a:pt x="52" y="40"/>
                    </a:lnTo>
                    <a:lnTo>
                      <a:pt x="45" y="49"/>
                    </a:lnTo>
                    <a:lnTo>
                      <a:pt x="37" y="55"/>
                    </a:lnTo>
                    <a:lnTo>
                      <a:pt x="32" y="58"/>
                    </a:lnTo>
                    <a:lnTo>
                      <a:pt x="25" y="60"/>
                    </a:lnTo>
                    <a:lnTo>
                      <a:pt x="18" y="57"/>
                    </a:lnTo>
                    <a:lnTo>
                      <a:pt x="12" y="55"/>
                    </a:lnTo>
                    <a:lnTo>
                      <a:pt x="7" y="51"/>
                    </a:lnTo>
                    <a:lnTo>
                      <a:pt x="2" y="41"/>
                    </a:lnTo>
                    <a:lnTo>
                      <a:pt x="0" y="32"/>
                    </a:lnTo>
                    <a:lnTo>
                      <a:pt x="1" y="28"/>
                    </a:lnTo>
                    <a:lnTo>
                      <a:pt x="2" y="23"/>
                    </a:lnTo>
                    <a:lnTo>
                      <a:pt x="5" y="19"/>
                    </a:lnTo>
                    <a:lnTo>
                      <a:pt x="10" y="13"/>
                    </a:lnTo>
                    <a:close/>
                    <a:moveTo>
                      <a:pt x="17" y="20"/>
                    </a:moveTo>
                    <a:lnTo>
                      <a:pt x="13" y="23"/>
                    </a:lnTo>
                    <a:lnTo>
                      <a:pt x="11" y="27"/>
                    </a:lnTo>
                    <a:lnTo>
                      <a:pt x="9" y="33"/>
                    </a:lnTo>
                    <a:lnTo>
                      <a:pt x="9" y="40"/>
                    </a:lnTo>
                    <a:lnTo>
                      <a:pt x="12" y="46"/>
                    </a:lnTo>
                    <a:lnTo>
                      <a:pt x="18" y="49"/>
                    </a:lnTo>
                    <a:lnTo>
                      <a:pt x="24" y="51"/>
                    </a:lnTo>
                    <a:lnTo>
                      <a:pt x="27" y="51"/>
                    </a:lnTo>
                    <a:lnTo>
                      <a:pt x="31" y="48"/>
                    </a:lnTo>
                    <a:lnTo>
                      <a:pt x="39" y="43"/>
                    </a:lnTo>
                    <a:lnTo>
                      <a:pt x="44" y="36"/>
                    </a:lnTo>
                    <a:lnTo>
                      <a:pt x="47" y="29"/>
                    </a:lnTo>
                    <a:lnTo>
                      <a:pt x="45" y="23"/>
                    </a:lnTo>
                    <a:lnTo>
                      <a:pt x="42" y="17"/>
                    </a:lnTo>
                    <a:lnTo>
                      <a:pt x="36" y="14"/>
                    </a:lnTo>
                    <a:lnTo>
                      <a:pt x="31" y="13"/>
                    </a:lnTo>
                    <a:lnTo>
                      <a:pt x="24" y="15"/>
                    </a:lnTo>
                    <a:lnTo>
                      <a:pt x="17" y="20"/>
                    </a:lnTo>
                    <a:close/>
                    <a:moveTo>
                      <a:pt x="48" y="5"/>
                    </a:moveTo>
                    <a:lnTo>
                      <a:pt x="63" y="0"/>
                    </a:lnTo>
                    <a:lnTo>
                      <a:pt x="71" y="8"/>
                    </a:lnTo>
                    <a:lnTo>
                      <a:pt x="53" y="11"/>
                    </a:lnTo>
                    <a:lnTo>
                      <a:pt x="48" y="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59" name="Freeform 163"/>
              <p:cNvSpPr>
                <a:spLocks noEditPoints="1"/>
              </p:cNvSpPr>
              <p:nvPr/>
            </p:nvSpPr>
            <p:spPr bwMode="auto">
              <a:xfrm>
                <a:off x="3885" y="1136"/>
                <a:ext cx="73" cy="55"/>
              </a:xfrm>
              <a:custGeom>
                <a:avLst/>
                <a:gdLst>
                  <a:gd name="T0" fmla="*/ 28 w 73"/>
                  <a:gd name="T1" fmla="*/ 44 h 55"/>
                  <a:gd name="T2" fmla="*/ 32 w 73"/>
                  <a:gd name="T3" fmla="*/ 52 h 55"/>
                  <a:gd name="T4" fmla="*/ 25 w 73"/>
                  <a:gd name="T5" fmla="*/ 55 h 55"/>
                  <a:gd name="T6" fmla="*/ 17 w 73"/>
                  <a:gd name="T7" fmla="*/ 53 h 55"/>
                  <a:gd name="T8" fmla="*/ 11 w 73"/>
                  <a:gd name="T9" fmla="*/ 50 h 55"/>
                  <a:gd name="T10" fmla="*/ 7 w 73"/>
                  <a:gd name="T11" fmla="*/ 47 h 55"/>
                  <a:gd name="T12" fmla="*/ 5 w 73"/>
                  <a:gd name="T13" fmla="*/ 43 h 55"/>
                  <a:gd name="T14" fmla="*/ 3 w 73"/>
                  <a:gd name="T15" fmla="*/ 39 h 55"/>
                  <a:gd name="T16" fmla="*/ 0 w 73"/>
                  <a:gd name="T17" fmla="*/ 34 h 55"/>
                  <a:gd name="T18" fmla="*/ 0 w 73"/>
                  <a:gd name="T19" fmla="*/ 24 h 55"/>
                  <a:gd name="T20" fmla="*/ 1 w 73"/>
                  <a:gd name="T21" fmla="*/ 19 h 55"/>
                  <a:gd name="T22" fmla="*/ 5 w 73"/>
                  <a:gd name="T23" fmla="*/ 15 h 55"/>
                  <a:gd name="T24" fmla="*/ 13 w 73"/>
                  <a:gd name="T25" fmla="*/ 7 h 55"/>
                  <a:gd name="T26" fmla="*/ 19 w 73"/>
                  <a:gd name="T27" fmla="*/ 3 h 55"/>
                  <a:gd name="T28" fmla="*/ 23 w 73"/>
                  <a:gd name="T29" fmla="*/ 1 h 55"/>
                  <a:gd name="T30" fmla="*/ 29 w 73"/>
                  <a:gd name="T31" fmla="*/ 0 h 55"/>
                  <a:gd name="T32" fmla="*/ 33 w 73"/>
                  <a:gd name="T33" fmla="*/ 0 h 55"/>
                  <a:gd name="T34" fmla="*/ 43 w 73"/>
                  <a:gd name="T35" fmla="*/ 3 h 55"/>
                  <a:gd name="T36" fmla="*/ 51 w 73"/>
                  <a:gd name="T37" fmla="*/ 10 h 55"/>
                  <a:gd name="T38" fmla="*/ 54 w 73"/>
                  <a:gd name="T39" fmla="*/ 19 h 55"/>
                  <a:gd name="T40" fmla="*/ 55 w 73"/>
                  <a:gd name="T41" fmla="*/ 25 h 55"/>
                  <a:gd name="T42" fmla="*/ 54 w 73"/>
                  <a:gd name="T43" fmla="*/ 29 h 55"/>
                  <a:gd name="T44" fmla="*/ 53 w 73"/>
                  <a:gd name="T45" fmla="*/ 34 h 55"/>
                  <a:gd name="T46" fmla="*/ 49 w 73"/>
                  <a:gd name="T47" fmla="*/ 39 h 55"/>
                  <a:gd name="T48" fmla="*/ 41 w 73"/>
                  <a:gd name="T49" fmla="*/ 47 h 55"/>
                  <a:gd name="T50" fmla="*/ 40 w 73"/>
                  <a:gd name="T51" fmla="*/ 48 h 55"/>
                  <a:gd name="T52" fmla="*/ 39 w 73"/>
                  <a:gd name="T53" fmla="*/ 48 h 55"/>
                  <a:gd name="T54" fmla="*/ 16 w 73"/>
                  <a:gd name="T55" fmla="*/ 16 h 55"/>
                  <a:gd name="T56" fmla="*/ 11 w 73"/>
                  <a:gd name="T57" fmla="*/ 21 h 55"/>
                  <a:gd name="T58" fmla="*/ 8 w 73"/>
                  <a:gd name="T59" fmla="*/ 27 h 55"/>
                  <a:gd name="T60" fmla="*/ 8 w 73"/>
                  <a:gd name="T61" fmla="*/ 33 h 55"/>
                  <a:gd name="T62" fmla="*/ 11 w 73"/>
                  <a:gd name="T63" fmla="*/ 39 h 55"/>
                  <a:gd name="T64" fmla="*/ 14 w 73"/>
                  <a:gd name="T65" fmla="*/ 42 h 55"/>
                  <a:gd name="T66" fmla="*/ 19 w 73"/>
                  <a:gd name="T67" fmla="*/ 44 h 55"/>
                  <a:gd name="T68" fmla="*/ 23 w 73"/>
                  <a:gd name="T69" fmla="*/ 45 h 55"/>
                  <a:gd name="T70" fmla="*/ 28 w 73"/>
                  <a:gd name="T71" fmla="*/ 44 h 55"/>
                  <a:gd name="T72" fmla="*/ 23 w 73"/>
                  <a:gd name="T73" fmla="*/ 11 h 55"/>
                  <a:gd name="T74" fmla="*/ 40 w 73"/>
                  <a:gd name="T75" fmla="*/ 35 h 55"/>
                  <a:gd name="T76" fmla="*/ 45 w 73"/>
                  <a:gd name="T77" fmla="*/ 32 h 55"/>
                  <a:gd name="T78" fmla="*/ 46 w 73"/>
                  <a:gd name="T79" fmla="*/ 27 h 55"/>
                  <a:gd name="T80" fmla="*/ 47 w 73"/>
                  <a:gd name="T81" fmla="*/ 20 h 55"/>
                  <a:gd name="T82" fmla="*/ 46 w 73"/>
                  <a:gd name="T83" fmla="*/ 17 h 55"/>
                  <a:gd name="T84" fmla="*/ 44 w 73"/>
                  <a:gd name="T85" fmla="*/ 15 h 55"/>
                  <a:gd name="T86" fmla="*/ 40 w 73"/>
                  <a:gd name="T87" fmla="*/ 10 h 55"/>
                  <a:gd name="T88" fmla="*/ 35 w 73"/>
                  <a:gd name="T89" fmla="*/ 9 h 55"/>
                  <a:gd name="T90" fmla="*/ 29 w 73"/>
                  <a:gd name="T91" fmla="*/ 9 h 55"/>
                  <a:gd name="T92" fmla="*/ 23 w 73"/>
                  <a:gd name="T93" fmla="*/ 11 h 55"/>
                  <a:gd name="T94" fmla="*/ 52 w 73"/>
                  <a:gd name="T95" fmla="*/ 3 h 55"/>
                  <a:gd name="T96" fmla="*/ 67 w 73"/>
                  <a:gd name="T97" fmla="*/ 0 h 55"/>
                  <a:gd name="T98" fmla="*/ 73 w 73"/>
                  <a:gd name="T99" fmla="*/ 10 h 55"/>
                  <a:gd name="T100" fmla="*/ 56 w 73"/>
                  <a:gd name="T101" fmla="*/ 9 h 55"/>
                  <a:gd name="T102" fmla="*/ 52 w 73"/>
                  <a:gd name="T103" fmla="*/ 3 h 5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73"/>
                  <a:gd name="T157" fmla="*/ 0 h 55"/>
                  <a:gd name="T158" fmla="*/ 73 w 73"/>
                  <a:gd name="T159" fmla="*/ 55 h 5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73" h="55">
                    <a:moveTo>
                      <a:pt x="28" y="44"/>
                    </a:moveTo>
                    <a:lnTo>
                      <a:pt x="32" y="52"/>
                    </a:lnTo>
                    <a:lnTo>
                      <a:pt x="25" y="55"/>
                    </a:lnTo>
                    <a:lnTo>
                      <a:pt x="17" y="53"/>
                    </a:lnTo>
                    <a:lnTo>
                      <a:pt x="11" y="50"/>
                    </a:lnTo>
                    <a:lnTo>
                      <a:pt x="7" y="47"/>
                    </a:lnTo>
                    <a:lnTo>
                      <a:pt x="5" y="43"/>
                    </a:lnTo>
                    <a:lnTo>
                      <a:pt x="3" y="39"/>
                    </a:lnTo>
                    <a:lnTo>
                      <a:pt x="0" y="34"/>
                    </a:lnTo>
                    <a:lnTo>
                      <a:pt x="0" y="24"/>
                    </a:lnTo>
                    <a:lnTo>
                      <a:pt x="1" y="19"/>
                    </a:lnTo>
                    <a:lnTo>
                      <a:pt x="5" y="15"/>
                    </a:lnTo>
                    <a:lnTo>
                      <a:pt x="13" y="7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43" y="3"/>
                    </a:lnTo>
                    <a:lnTo>
                      <a:pt x="51" y="10"/>
                    </a:lnTo>
                    <a:lnTo>
                      <a:pt x="54" y="19"/>
                    </a:lnTo>
                    <a:lnTo>
                      <a:pt x="55" y="25"/>
                    </a:lnTo>
                    <a:lnTo>
                      <a:pt x="54" y="29"/>
                    </a:lnTo>
                    <a:lnTo>
                      <a:pt x="53" y="34"/>
                    </a:lnTo>
                    <a:lnTo>
                      <a:pt x="49" y="39"/>
                    </a:lnTo>
                    <a:lnTo>
                      <a:pt x="41" y="47"/>
                    </a:lnTo>
                    <a:lnTo>
                      <a:pt x="40" y="48"/>
                    </a:lnTo>
                    <a:lnTo>
                      <a:pt x="39" y="48"/>
                    </a:lnTo>
                    <a:lnTo>
                      <a:pt x="16" y="16"/>
                    </a:lnTo>
                    <a:lnTo>
                      <a:pt x="11" y="21"/>
                    </a:lnTo>
                    <a:lnTo>
                      <a:pt x="8" y="27"/>
                    </a:lnTo>
                    <a:lnTo>
                      <a:pt x="8" y="33"/>
                    </a:lnTo>
                    <a:lnTo>
                      <a:pt x="11" y="39"/>
                    </a:lnTo>
                    <a:lnTo>
                      <a:pt x="14" y="42"/>
                    </a:lnTo>
                    <a:lnTo>
                      <a:pt x="19" y="44"/>
                    </a:lnTo>
                    <a:lnTo>
                      <a:pt x="23" y="45"/>
                    </a:lnTo>
                    <a:lnTo>
                      <a:pt x="28" y="44"/>
                    </a:lnTo>
                    <a:close/>
                    <a:moveTo>
                      <a:pt x="23" y="11"/>
                    </a:moveTo>
                    <a:lnTo>
                      <a:pt x="40" y="35"/>
                    </a:lnTo>
                    <a:lnTo>
                      <a:pt x="45" y="32"/>
                    </a:lnTo>
                    <a:lnTo>
                      <a:pt x="46" y="27"/>
                    </a:lnTo>
                    <a:lnTo>
                      <a:pt x="47" y="20"/>
                    </a:lnTo>
                    <a:lnTo>
                      <a:pt x="46" y="17"/>
                    </a:lnTo>
                    <a:lnTo>
                      <a:pt x="44" y="15"/>
                    </a:lnTo>
                    <a:lnTo>
                      <a:pt x="40" y="10"/>
                    </a:lnTo>
                    <a:lnTo>
                      <a:pt x="35" y="9"/>
                    </a:lnTo>
                    <a:lnTo>
                      <a:pt x="29" y="9"/>
                    </a:lnTo>
                    <a:lnTo>
                      <a:pt x="23" y="11"/>
                    </a:lnTo>
                    <a:close/>
                    <a:moveTo>
                      <a:pt x="52" y="3"/>
                    </a:moveTo>
                    <a:lnTo>
                      <a:pt x="67" y="0"/>
                    </a:lnTo>
                    <a:lnTo>
                      <a:pt x="73" y="10"/>
                    </a:lnTo>
                    <a:lnTo>
                      <a:pt x="56" y="9"/>
                    </a:lnTo>
                    <a:lnTo>
                      <a:pt x="52" y="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60" name="Freeform 164"/>
              <p:cNvSpPr>
                <a:spLocks/>
              </p:cNvSpPr>
              <p:nvPr/>
            </p:nvSpPr>
            <p:spPr bwMode="auto">
              <a:xfrm>
                <a:off x="3917" y="1191"/>
                <a:ext cx="56" cy="51"/>
              </a:xfrm>
              <a:custGeom>
                <a:avLst/>
                <a:gdLst>
                  <a:gd name="T0" fmla="*/ 8 w 56"/>
                  <a:gd name="T1" fmla="*/ 10 h 51"/>
                  <a:gd name="T2" fmla="*/ 14 w 56"/>
                  <a:gd name="T3" fmla="*/ 18 h 51"/>
                  <a:gd name="T4" fmla="*/ 9 w 56"/>
                  <a:gd name="T5" fmla="*/ 21 h 51"/>
                  <a:gd name="T6" fmla="*/ 8 w 56"/>
                  <a:gd name="T7" fmla="*/ 25 h 51"/>
                  <a:gd name="T8" fmla="*/ 8 w 56"/>
                  <a:gd name="T9" fmla="*/ 30 h 51"/>
                  <a:gd name="T10" fmla="*/ 9 w 56"/>
                  <a:gd name="T11" fmla="*/ 35 h 51"/>
                  <a:gd name="T12" fmla="*/ 13 w 56"/>
                  <a:gd name="T13" fmla="*/ 40 h 51"/>
                  <a:gd name="T14" fmla="*/ 16 w 56"/>
                  <a:gd name="T15" fmla="*/ 42 h 51"/>
                  <a:gd name="T16" fmla="*/ 20 w 56"/>
                  <a:gd name="T17" fmla="*/ 43 h 51"/>
                  <a:gd name="T18" fmla="*/ 23 w 56"/>
                  <a:gd name="T19" fmla="*/ 42 h 51"/>
                  <a:gd name="T20" fmla="*/ 25 w 56"/>
                  <a:gd name="T21" fmla="*/ 40 h 51"/>
                  <a:gd name="T22" fmla="*/ 27 w 56"/>
                  <a:gd name="T23" fmla="*/ 37 h 51"/>
                  <a:gd name="T24" fmla="*/ 25 w 56"/>
                  <a:gd name="T25" fmla="*/ 34 h 51"/>
                  <a:gd name="T26" fmla="*/ 24 w 56"/>
                  <a:gd name="T27" fmla="*/ 28 h 51"/>
                  <a:gd name="T28" fmla="*/ 23 w 56"/>
                  <a:gd name="T29" fmla="*/ 19 h 51"/>
                  <a:gd name="T30" fmla="*/ 22 w 56"/>
                  <a:gd name="T31" fmla="*/ 13 h 51"/>
                  <a:gd name="T32" fmla="*/ 23 w 56"/>
                  <a:gd name="T33" fmla="*/ 10 h 51"/>
                  <a:gd name="T34" fmla="*/ 24 w 56"/>
                  <a:gd name="T35" fmla="*/ 6 h 51"/>
                  <a:gd name="T36" fmla="*/ 27 w 56"/>
                  <a:gd name="T37" fmla="*/ 3 h 51"/>
                  <a:gd name="T38" fmla="*/ 30 w 56"/>
                  <a:gd name="T39" fmla="*/ 1 h 51"/>
                  <a:gd name="T40" fmla="*/ 33 w 56"/>
                  <a:gd name="T41" fmla="*/ 0 h 51"/>
                  <a:gd name="T42" fmla="*/ 37 w 56"/>
                  <a:gd name="T43" fmla="*/ 0 h 51"/>
                  <a:gd name="T44" fmla="*/ 40 w 56"/>
                  <a:gd name="T45" fmla="*/ 0 h 51"/>
                  <a:gd name="T46" fmla="*/ 44 w 56"/>
                  <a:gd name="T47" fmla="*/ 1 h 51"/>
                  <a:gd name="T48" fmla="*/ 46 w 56"/>
                  <a:gd name="T49" fmla="*/ 3 h 51"/>
                  <a:gd name="T50" fmla="*/ 48 w 56"/>
                  <a:gd name="T51" fmla="*/ 5 h 51"/>
                  <a:gd name="T52" fmla="*/ 51 w 56"/>
                  <a:gd name="T53" fmla="*/ 9 h 51"/>
                  <a:gd name="T54" fmla="*/ 53 w 56"/>
                  <a:gd name="T55" fmla="*/ 12 h 51"/>
                  <a:gd name="T56" fmla="*/ 56 w 56"/>
                  <a:gd name="T57" fmla="*/ 22 h 51"/>
                  <a:gd name="T58" fmla="*/ 56 w 56"/>
                  <a:gd name="T59" fmla="*/ 27 h 51"/>
                  <a:gd name="T60" fmla="*/ 55 w 56"/>
                  <a:gd name="T61" fmla="*/ 30 h 51"/>
                  <a:gd name="T62" fmla="*/ 53 w 56"/>
                  <a:gd name="T63" fmla="*/ 34 h 51"/>
                  <a:gd name="T64" fmla="*/ 48 w 56"/>
                  <a:gd name="T65" fmla="*/ 37 h 51"/>
                  <a:gd name="T66" fmla="*/ 44 w 56"/>
                  <a:gd name="T67" fmla="*/ 30 h 51"/>
                  <a:gd name="T68" fmla="*/ 46 w 56"/>
                  <a:gd name="T69" fmla="*/ 27 h 51"/>
                  <a:gd name="T70" fmla="*/ 48 w 56"/>
                  <a:gd name="T71" fmla="*/ 24 h 51"/>
                  <a:gd name="T72" fmla="*/ 48 w 56"/>
                  <a:gd name="T73" fmla="*/ 20 h 51"/>
                  <a:gd name="T74" fmla="*/ 46 w 56"/>
                  <a:gd name="T75" fmla="*/ 16 h 51"/>
                  <a:gd name="T76" fmla="*/ 44 w 56"/>
                  <a:gd name="T77" fmla="*/ 11 h 51"/>
                  <a:gd name="T78" fmla="*/ 40 w 56"/>
                  <a:gd name="T79" fmla="*/ 9 h 51"/>
                  <a:gd name="T80" fmla="*/ 38 w 56"/>
                  <a:gd name="T81" fmla="*/ 8 h 51"/>
                  <a:gd name="T82" fmla="*/ 35 w 56"/>
                  <a:gd name="T83" fmla="*/ 9 h 51"/>
                  <a:gd name="T84" fmla="*/ 33 w 56"/>
                  <a:gd name="T85" fmla="*/ 10 h 51"/>
                  <a:gd name="T86" fmla="*/ 32 w 56"/>
                  <a:gd name="T87" fmla="*/ 11 h 51"/>
                  <a:gd name="T88" fmla="*/ 32 w 56"/>
                  <a:gd name="T89" fmla="*/ 14 h 51"/>
                  <a:gd name="T90" fmla="*/ 32 w 56"/>
                  <a:gd name="T91" fmla="*/ 18 h 51"/>
                  <a:gd name="T92" fmla="*/ 33 w 56"/>
                  <a:gd name="T93" fmla="*/ 24 h 51"/>
                  <a:gd name="T94" fmla="*/ 35 w 56"/>
                  <a:gd name="T95" fmla="*/ 32 h 51"/>
                  <a:gd name="T96" fmla="*/ 36 w 56"/>
                  <a:gd name="T97" fmla="*/ 37 h 51"/>
                  <a:gd name="T98" fmla="*/ 36 w 56"/>
                  <a:gd name="T99" fmla="*/ 41 h 51"/>
                  <a:gd name="T100" fmla="*/ 33 w 56"/>
                  <a:gd name="T101" fmla="*/ 44 h 51"/>
                  <a:gd name="T102" fmla="*/ 31 w 56"/>
                  <a:gd name="T103" fmla="*/ 48 h 51"/>
                  <a:gd name="T104" fmla="*/ 28 w 56"/>
                  <a:gd name="T105" fmla="*/ 50 h 51"/>
                  <a:gd name="T106" fmla="*/ 24 w 56"/>
                  <a:gd name="T107" fmla="*/ 51 h 51"/>
                  <a:gd name="T108" fmla="*/ 20 w 56"/>
                  <a:gd name="T109" fmla="*/ 51 h 51"/>
                  <a:gd name="T110" fmla="*/ 15 w 56"/>
                  <a:gd name="T111" fmla="*/ 50 h 51"/>
                  <a:gd name="T112" fmla="*/ 11 w 56"/>
                  <a:gd name="T113" fmla="*/ 48 h 51"/>
                  <a:gd name="T114" fmla="*/ 6 w 56"/>
                  <a:gd name="T115" fmla="*/ 43 h 51"/>
                  <a:gd name="T116" fmla="*/ 4 w 56"/>
                  <a:gd name="T117" fmla="*/ 38 h 51"/>
                  <a:gd name="T118" fmla="*/ 0 w 56"/>
                  <a:gd name="T119" fmla="*/ 29 h 51"/>
                  <a:gd name="T120" fmla="*/ 0 w 56"/>
                  <a:gd name="T121" fmla="*/ 22 h 51"/>
                  <a:gd name="T122" fmla="*/ 3 w 56"/>
                  <a:gd name="T123" fmla="*/ 16 h 51"/>
                  <a:gd name="T124" fmla="*/ 8 w 56"/>
                  <a:gd name="T125" fmla="*/ 10 h 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6"/>
                  <a:gd name="T190" fmla="*/ 0 h 51"/>
                  <a:gd name="T191" fmla="*/ 56 w 56"/>
                  <a:gd name="T192" fmla="*/ 51 h 51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6" h="51">
                    <a:moveTo>
                      <a:pt x="8" y="10"/>
                    </a:moveTo>
                    <a:lnTo>
                      <a:pt x="14" y="18"/>
                    </a:lnTo>
                    <a:lnTo>
                      <a:pt x="9" y="21"/>
                    </a:lnTo>
                    <a:lnTo>
                      <a:pt x="8" y="25"/>
                    </a:lnTo>
                    <a:lnTo>
                      <a:pt x="8" y="30"/>
                    </a:lnTo>
                    <a:lnTo>
                      <a:pt x="9" y="35"/>
                    </a:lnTo>
                    <a:lnTo>
                      <a:pt x="13" y="40"/>
                    </a:lnTo>
                    <a:lnTo>
                      <a:pt x="16" y="42"/>
                    </a:lnTo>
                    <a:lnTo>
                      <a:pt x="20" y="43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7" y="37"/>
                    </a:lnTo>
                    <a:lnTo>
                      <a:pt x="25" y="34"/>
                    </a:lnTo>
                    <a:lnTo>
                      <a:pt x="24" y="28"/>
                    </a:lnTo>
                    <a:lnTo>
                      <a:pt x="23" y="19"/>
                    </a:lnTo>
                    <a:lnTo>
                      <a:pt x="22" y="13"/>
                    </a:lnTo>
                    <a:lnTo>
                      <a:pt x="23" y="10"/>
                    </a:lnTo>
                    <a:lnTo>
                      <a:pt x="24" y="6"/>
                    </a:lnTo>
                    <a:lnTo>
                      <a:pt x="27" y="3"/>
                    </a:lnTo>
                    <a:lnTo>
                      <a:pt x="30" y="1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4" y="1"/>
                    </a:lnTo>
                    <a:lnTo>
                      <a:pt x="46" y="3"/>
                    </a:lnTo>
                    <a:lnTo>
                      <a:pt x="48" y="5"/>
                    </a:lnTo>
                    <a:lnTo>
                      <a:pt x="51" y="9"/>
                    </a:lnTo>
                    <a:lnTo>
                      <a:pt x="53" y="12"/>
                    </a:lnTo>
                    <a:lnTo>
                      <a:pt x="56" y="22"/>
                    </a:lnTo>
                    <a:lnTo>
                      <a:pt x="56" y="27"/>
                    </a:lnTo>
                    <a:lnTo>
                      <a:pt x="55" y="30"/>
                    </a:lnTo>
                    <a:lnTo>
                      <a:pt x="53" y="34"/>
                    </a:lnTo>
                    <a:lnTo>
                      <a:pt x="48" y="37"/>
                    </a:lnTo>
                    <a:lnTo>
                      <a:pt x="44" y="30"/>
                    </a:lnTo>
                    <a:lnTo>
                      <a:pt x="46" y="27"/>
                    </a:lnTo>
                    <a:lnTo>
                      <a:pt x="48" y="24"/>
                    </a:lnTo>
                    <a:lnTo>
                      <a:pt x="48" y="20"/>
                    </a:lnTo>
                    <a:lnTo>
                      <a:pt x="46" y="16"/>
                    </a:lnTo>
                    <a:lnTo>
                      <a:pt x="44" y="11"/>
                    </a:lnTo>
                    <a:lnTo>
                      <a:pt x="40" y="9"/>
                    </a:lnTo>
                    <a:lnTo>
                      <a:pt x="38" y="8"/>
                    </a:lnTo>
                    <a:lnTo>
                      <a:pt x="35" y="9"/>
                    </a:lnTo>
                    <a:lnTo>
                      <a:pt x="33" y="10"/>
                    </a:lnTo>
                    <a:lnTo>
                      <a:pt x="32" y="11"/>
                    </a:lnTo>
                    <a:lnTo>
                      <a:pt x="32" y="14"/>
                    </a:lnTo>
                    <a:lnTo>
                      <a:pt x="32" y="18"/>
                    </a:lnTo>
                    <a:lnTo>
                      <a:pt x="33" y="24"/>
                    </a:lnTo>
                    <a:lnTo>
                      <a:pt x="35" y="32"/>
                    </a:lnTo>
                    <a:lnTo>
                      <a:pt x="36" y="37"/>
                    </a:lnTo>
                    <a:lnTo>
                      <a:pt x="36" y="41"/>
                    </a:lnTo>
                    <a:lnTo>
                      <a:pt x="33" y="44"/>
                    </a:lnTo>
                    <a:lnTo>
                      <a:pt x="31" y="48"/>
                    </a:lnTo>
                    <a:lnTo>
                      <a:pt x="28" y="50"/>
                    </a:lnTo>
                    <a:lnTo>
                      <a:pt x="24" y="51"/>
                    </a:lnTo>
                    <a:lnTo>
                      <a:pt x="20" y="51"/>
                    </a:lnTo>
                    <a:lnTo>
                      <a:pt x="15" y="50"/>
                    </a:lnTo>
                    <a:lnTo>
                      <a:pt x="11" y="48"/>
                    </a:lnTo>
                    <a:lnTo>
                      <a:pt x="6" y="43"/>
                    </a:lnTo>
                    <a:lnTo>
                      <a:pt x="4" y="38"/>
                    </a:lnTo>
                    <a:lnTo>
                      <a:pt x="0" y="29"/>
                    </a:lnTo>
                    <a:lnTo>
                      <a:pt x="0" y="22"/>
                    </a:lnTo>
                    <a:lnTo>
                      <a:pt x="3" y="16"/>
                    </a:lnTo>
                    <a:lnTo>
                      <a:pt x="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61" name="Freeform 165"/>
              <p:cNvSpPr>
                <a:spLocks/>
              </p:cNvSpPr>
              <p:nvPr/>
            </p:nvSpPr>
            <p:spPr bwMode="auto">
              <a:xfrm>
                <a:off x="3390" y="896"/>
                <a:ext cx="51" cy="81"/>
              </a:xfrm>
              <a:custGeom>
                <a:avLst/>
                <a:gdLst>
                  <a:gd name="T0" fmla="*/ 0 w 51"/>
                  <a:gd name="T1" fmla="*/ 73 h 81"/>
                  <a:gd name="T2" fmla="*/ 13 w 51"/>
                  <a:gd name="T3" fmla="*/ 0 h 81"/>
                  <a:gd name="T4" fmla="*/ 21 w 51"/>
                  <a:gd name="T5" fmla="*/ 2 h 81"/>
                  <a:gd name="T6" fmla="*/ 14 w 51"/>
                  <a:gd name="T7" fmla="*/ 43 h 81"/>
                  <a:gd name="T8" fmla="*/ 39 w 51"/>
                  <a:gd name="T9" fmla="*/ 26 h 81"/>
                  <a:gd name="T10" fmla="*/ 51 w 51"/>
                  <a:gd name="T11" fmla="*/ 28 h 81"/>
                  <a:gd name="T12" fmla="*/ 27 w 51"/>
                  <a:gd name="T13" fmla="*/ 43 h 81"/>
                  <a:gd name="T14" fmla="*/ 43 w 51"/>
                  <a:gd name="T15" fmla="*/ 81 h 81"/>
                  <a:gd name="T16" fmla="*/ 31 w 51"/>
                  <a:gd name="T17" fmla="*/ 79 h 81"/>
                  <a:gd name="T18" fmla="*/ 19 w 51"/>
                  <a:gd name="T19" fmla="*/ 49 h 81"/>
                  <a:gd name="T20" fmla="*/ 12 w 51"/>
                  <a:gd name="T21" fmla="*/ 54 h 81"/>
                  <a:gd name="T22" fmla="*/ 9 w 51"/>
                  <a:gd name="T23" fmla="*/ 74 h 81"/>
                  <a:gd name="T24" fmla="*/ 0 w 51"/>
                  <a:gd name="T25" fmla="*/ 73 h 8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1"/>
                  <a:gd name="T40" fmla="*/ 0 h 81"/>
                  <a:gd name="T41" fmla="*/ 51 w 51"/>
                  <a:gd name="T42" fmla="*/ 81 h 8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1" h="81">
                    <a:moveTo>
                      <a:pt x="0" y="73"/>
                    </a:moveTo>
                    <a:lnTo>
                      <a:pt x="13" y="0"/>
                    </a:lnTo>
                    <a:lnTo>
                      <a:pt x="21" y="2"/>
                    </a:lnTo>
                    <a:lnTo>
                      <a:pt x="14" y="43"/>
                    </a:lnTo>
                    <a:lnTo>
                      <a:pt x="39" y="26"/>
                    </a:lnTo>
                    <a:lnTo>
                      <a:pt x="51" y="28"/>
                    </a:lnTo>
                    <a:lnTo>
                      <a:pt x="27" y="43"/>
                    </a:lnTo>
                    <a:lnTo>
                      <a:pt x="43" y="81"/>
                    </a:lnTo>
                    <a:lnTo>
                      <a:pt x="31" y="79"/>
                    </a:lnTo>
                    <a:lnTo>
                      <a:pt x="19" y="49"/>
                    </a:lnTo>
                    <a:lnTo>
                      <a:pt x="12" y="54"/>
                    </a:lnTo>
                    <a:lnTo>
                      <a:pt x="9" y="7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62" name="Freeform 166"/>
              <p:cNvSpPr>
                <a:spLocks noEditPoints="1"/>
              </p:cNvSpPr>
              <p:nvPr/>
            </p:nvSpPr>
            <p:spPr bwMode="auto">
              <a:xfrm>
                <a:off x="3431" y="930"/>
                <a:ext cx="51" cy="56"/>
              </a:xfrm>
              <a:custGeom>
                <a:avLst/>
                <a:gdLst>
                  <a:gd name="T0" fmla="*/ 2 w 51"/>
                  <a:gd name="T1" fmla="*/ 20 h 56"/>
                  <a:gd name="T2" fmla="*/ 4 w 51"/>
                  <a:gd name="T3" fmla="*/ 13 h 56"/>
                  <a:gd name="T4" fmla="*/ 8 w 51"/>
                  <a:gd name="T5" fmla="*/ 8 h 56"/>
                  <a:gd name="T6" fmla="*/ 12 w 51"/>
                  <a:gd name="T7" fmla="*/ 4 h 56"/>
                  <a:gd name="T8" fmla="*/ 17 w 51"/>
                  <a:gd name="T9" fmla="*/ 1 h 56"/>
                  <a:gd name="T10" fmla="*/ 26 w 51"/>
                  <a:gd name="T11" fmla="*/ 0 h 56"/>
                  <a:gd name="T12" fmla="*/ 35 w 51"/>
                  <a:gd name="T13" fmla="*/ 1 h 56"/>
                  <a:gd name="T14" fmla="*/ 44 w 51"/>
                  <a:gd name="T15" fmla="*/ 6 h 56"/>
                  <a:gd name="T16" fmla="*/ 49 w 51"/>
                  <a:gd name="T17" fmla="*/ 14 h 56"/>
                  <a:gd name="T18" fmla="*/ 51 w 51"/>
                  <a:gd name="T19" fmla="*/ 18 h 56"/>
                  <a:gd name="T20" fmla="*/ 51 w 51"/>
                  <a:gd name="T21" fmla="*/ 24 h 56"/>
                  <a:gd name="T22" fmla="*/ 51 w 51"/>
                  <a:gd name="T23" fmla="*/ 30 h 56"/>
                  <a:gd name="T24" fmla="*/ 49 w 51"/>
                  <a:gd name="T25" fmla="*/ 36 h 56"/>
                  <a:gd name="T26" fmla="*/ 45 w 51"/>
                  <a:gd name="T27" fmla="*/ 44 h 56"/>
                  <a:gd name="T28" fmla="*/ 41 w 51"/>
                  <a:gd name="T29" fmla="*/ 49 h 56"/>
                  <a:gd name="T30" fmla="*/ 35 w 51"/>
                  <a:gd name="T31" fmla="*/ 54 h 56"/>
                  <a:gd name="T32" fmla="*/ 29 w 51"/>
                  <a:gd name="T33" fmla="*/ 55 h 56"/>
                  <a:gd name="T34" fmla="*/ 22 w 51"/>
                  <a:gd name="T35" fmla="*/ 56 h 56"/>
                  <a:gd name="T36" fmla="*/ 17 w 51"/>
                  <a:gd name="T37" fmla="*/ 54 h 56"/>
                  <a:gd name="T38" fmla="*/ 11 w 51"/>
                  <a:gd name="T39" fmla="*/ 52 h 56"/>
                  <a:gd name="T40" fmla="*/ 8 w 51"/>
                  <a:gd name="T41" fmla="*/ 49 h 56"/>
                  <a:gd name="T42" fmla="*/ 2 w 51"/>
                  <a:gd name="T43" fmla="*/ 41 h 56"/>
                  <a:gd name="T44" fmla="*/ 0 w 51"/>
                  <a:gd name="T45" fmla="*/ 37 h 56"/>
                  <a:gd name="T46" fmla="*/ 0 w 51"/>
                  <a:gd name="T47" fmla="*/ 31 h 56"/>
                  <a:gd name="T48" fmla="*/ 0 w 51"/>
                  <a:gd name="T49" fmla="*/ 25 h 56"/>
                  <a:gd name="T50" fmla="*/ 2 w 51"/>
                  <a:gd name="T51" fmla="*/ 20 h 56"/>
                  <a:gd name="T52" fmla="*/ 11 w 51"/>
                  <a:gd name="T53" fmla="*/ 23 h 56"/>
                  <a:gd name="T54" fmla="*/ 9 w 51"/>
                  <a:gd name="T55" fmla="*/ 31 h 56"/>
                  <a:gd name="T56" fmla="*/ 9 w 51"/>
                  <a:gd name="T57" fmla="*/ 36 h 56"/>
                  <a:gd name="T58" fmla="*/ 10 w 51"/>
                  <a:gd name="T59" fmla="*/ 39 h 56"/>
                  <a:gd name="T60" fmla="*/ 13 w 51"/>
                  <a:gd name="T61" fmla="*/ 44 h 56"/>
                  <a:gd name="T62" fmla="*/ 19 w 51"/>
                  <a:gd name="T63" fmla="*/ 47 h 56"/>
                  <a:gd name="T64" fmla="*/ 25 w 51"/>
                  <a:gd name="T65" fmla="*/ 48 h 56"/>
                  <a:gd name="T66" fmla="*/ 30 w 51"/>
                  <a:gd name="T67" fmla="*/ 46 h 56"/>
                  <a:gd name="T68" fmla="*/ 36 w 51"/>
                  <a:gd name="T69" fmla="*/ 41 h 56"/>
                  <a:gd name="T70" fmla="*/ 41 w 51"/>
                  <a:gd name="T71" fmla="*/ 32 h 56"/>
                  <a:gd name="T72" fmla="*/ 43 w 51"/>
                  <a:gd name="T73" fmla="*/ 24 h 56"/>
                  <a:gd name="T74" fmla="*/ 41 w 51"/>
                  <a:gd name="T75" fmla="*/ 17 h 56"/>
                  <a:gd name="T76" fmla="*/ 37 w 51"/>
                  <a:gd name="T77" fmla="*/ 12 h 56"/>
                  <a:gd name="T78" fmla="*/ 32 w 51"/>
                  <a:gd name="T79" fmla="*/ 8 h 56"/>
                  <a:gd name="T80" fmla="*/ 26 w 51"/>
                  <a:gd name="T81" fmla="*/ 7 h 56"/>
                  <a:gd name="T82" fmla="*/ 20 w 51"/>
                  <a:gd name="T83" fmla="*/ 9 h 56"/>
                  <a:gd name="T84" fmla="*/ 14 w 51"/>
                  <a:gd name="T85" fmla="*/ 15 h 56"/>
                  <a:gd name="T86" fmla="*/ 11 w 51"/>
                  <a:gd name="T87" fmla="*/ 23 h 5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51"/>
                  <a:gd name="T133" fmla="*/ 0 h 56"/>
                  <a:gd name="T134" fmla="*/ 51 w 51"/>
                  <a:gd name="T135" fmla="*/ 56 h 5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51" h="56">
                    <a:moveTo>
                      <a:pt x="2" y="20"/>
                    </a:moveTo>
                    <a:lnTo>
                      <a:pt x="4" y="13"/>
                    </a:lnTo>
                    <a:lnTo>
                      <a:pt x="8" y="8"/>
                    </a:lnTo>
                    <a:lnTo>
                      <a:pt x="12" y="4"/>
                    </a:lnTo>
                    <a:lnTo>
                      <a:pt x="17" y="1"/>
                    </a:lnTo>
                    <a:lnTo>
                      <a:pt x="26" y="0"/>
                    </a:lnTo>
                    <a:lnTo>
                      <a:pt x="35" y="1"/>
                    </a:lnTo>
                    <a:lnTo>
                      <a:pt x="44" y="6"/>
                    </a:lnTo>
                    <a:lnTo>
                      <a:pt x="49" y="14"/>
                    </a:lnTo>
                    <a:lnTo>
                      <a:pt x="51" y="18"/>
                    </a:lnTo>
                    <a:lnTo>
                      <a:pt x="51" y="24"/>
                    </a:lnTo>
                    <a:lnTo>
                      <a:pt x="51" y="30"/>
                    </a:lnTo>
                    <a:lnTo>
                      <a:pt x="49" y="36"/>
                    </a:lnTo>
                    <a:lnTo>
                      <a:pt x="45" y="44"/>
                    </a:lnTo>
                    <a:lnTo>
                      <a:pt x="41" y="49"/>
                    </a:lnTo>
                    <a:lnTo>
                      <a:pt x="35" y="54"/>
                    </a:lnTo>
                    <a:lnTo>
                      <a:pt x="29" y="55"/>
                    </a:lnTo>
                    <a:lnTo>
                      <a:pt x="22" y="56"/>
                    </a:lnTo>
                    <a:lnTo>
                      <a:pt x="17" y="54"/>
                    </a:lnTo>
                    <a:lnTo>
                      <a:pt x="11" y="52"/>
                    </a:lnTo>
                    <a:lnTo>
                      <a:pt x="8" y="49"/>
                    </a:lnTo>
                    <a:lnTo>
                      <a:pt x="2" y="41"/>
                    </a:lnTo>
                    <a:lnTo>
                      <a:pt x="0" y="37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2" y="20"/>
                    </a:lnTo>
                    <a:close/>
                    <a:moveTo>
                      <a:pt x="11" y="23"/>
                    </a:moveTo>
                    <a:lnTo>
                      <a:pt x="9" y="31"/>
                    </a:lnTo>
                    <a:lnTo>
                      <a:pt x="9" y="36"/>
                    </a:lnTo>
                    <a:lnTo>
                      <a:pt x="10" y="39"/>
                    </a:lnTo>
                    <a:lnTo>
                      <a:pt x="13" y="44"/>
                    </a:lnTo>
                    <a:lnTo>
                      <a:pt x="19" y="47"/>
                    </a:lnTo>
                    <a:lnTo>
                      <a:pt x="25" y="48"/>
                    </a:lnTo>
                    <a:lnTo>
                      <a:pt x="30" y="46"/>
                    </a:lnTo>
                    <a:lnTo>
                      <a:pt x="36" y="41"/>
                    </a:lnTo>
                    <a:lnTo>
                      <a:pt x="41" y="32"/>
                    </a:lnTo>
                    <a:lnTo>
                      <a:pt x="43" y="24"/>
                    </a:lnTo>
                    <a:lnTo>
                      <a:pt x="41" y="17"/>
                    </a:lnTo>
                    <a:lnTo>
                      <a:pt x="37" y="12"/>
                    </a:lnTo>
                    <a:lnTo>
                      <a:pt x="32" y="8"/>
                    </a:lnTo>
                    <a:lnTo>
                      <a:pt x="26" y="7"/>
                    </a:lnTo>
                    <a:lnTo>
                      <a:pt x="20" y="9"/>
                    </a:lnTo>
                    <a:lnTo>
                      <a:pt x="14" y="15"/>
                    </a:lnTo>
                    <a:lnTo>
                      <a:pt x="11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63" name="Freeform 167"/>
              <p:cNvSpPr>
                <a:spLocks/>
              </p:cNvSpPr>
              <p:nvPr/>
            </p:nvSpPr>
            <p:spPr bwMode="auto">
              <a:xfrm>
                <a:off x="3472" y="943"/>
                <a:ext cx="83" cy="80"/>
              </a:xfrm>
              <a:custGeom>
                <a:avLst/>
                <a:gdLst>
                  <a:gd name="T0" fmla="*/ 0 w 83"/>
                  <a:gd name="T1" fmla="*/ 48 h 80"/>
                  <a:gd name="T2" fmla="*/ 23 w 83"/>
                  <a:gd name="T3" fmla="*/ 0 h 80"/>
                  <a:gd name="T4" fmla="*/ 31 w 83"/>
                  <a:gd name="T5" fmla="*/ 3 h 80"/>
                  <a:gd name="T6" fmla="*/ 27 w 83"/>
                  <a:gd name="T7" fmla="*/ 10 h 80"/>
                  <a:gd name="T8" fmla="*/ 32 w 83"/>
                  <a:gd name="T9" fmla="*/ 9 h 80"/>
                  <a:gd name="T10" fmla="*/ 36 w 83"/>
                  <a:gd name="T11" fmla="*/ 8 h 80"/>
                  <a:gd name="T12" fmla="*/ 41 w 83"/>
                  <a:gd name="T13" fmla="*/ 8 h 80"/>
                  <a:gd name="T14" fmla="*/ 45 w 83"/>
                  <a:gd name="T15" fmla="*/ 10 h 80"/>
                  <a:gd name="T16" fmla="*/ 50 w 83"/>
                  <a:gd name="T17" fmla="*/ 12 h 80"/>
                  <a:gd name="T18" fmla="*/ 53 w 83"/>
                  <a:gd name="T19" fmla="*/ 16 h 80"/>
                  <a:gd name="T20" fmla="*/ 55 w 83"/>
                  <a:gd name="T21" fmla="*/ 20 h 80"/>
                  <a:gd name="T22" fmla="*/ 55 w 83"/>
                  <a:gd name="T23" fmla="*/ 25 h 80"/>
                  <a:gd name="T24" fmla="*/ 59 w 83"/>
                  <a:gd name="T25" fmla="*/ 23 h 80"/>
                  <a:gd name="T26" fmla="*/ 65 w 83"/>
                  <a:gd name="T27" fmla="*/ 21 h 80"/>
                  <a:gd name="T28" fmla="*/ 69 w 83"/>
                  <a:gd name="T29" fmla="*/ 21 h 80"/>
                  <a:gd name="T30" fmla="*/ 74 w 83"/>
                  <a:gd name="T31" fmla="*/ 24 h 80"/>
                  <a:gd name="T32" fmla="*/ 80 w 83"/>
                  <a:gd name="T33" fmla="*/ 28 h 80"/>
                  <a:gd name="T34" fmla="*/ 83 w 83"/>
                  <a:gd name="T35" fmla="*/ 33 h 80"/>
                  <a:gd name="T36" fmla="*/ 83 w 83"/>
                  <a:gd name="T37" fmla="*/ 39 h 80"/>
                  <a:gd name="T38" fmla="*/ 81 w 83"/>
                  <a:gd name="T39" fmla="*/ 47 h 80"/>
                  <a:gd name="T40" fmla="*/ 65 w 83"/>
                  <a:gd name="T41" fmla="*/ 80 h 80"/>
                  <a:gd name="T42" fmla="*/ 57 w 83"/>
                  <a:gd name="T43" fmla="*/ 76 h 80"/>
                  <a:gd name="T44" fmla="*/ 72 w 83"/>
                  <a:gd name="T45" fmla="*/ 45 h 80"/>
                  <a:gd name="T46" fmla="*/ 73 w 83"/>
                  <a:gd name="T47" fmla="*/ 41 h 80"/>
                  <a:gd name="T48" fmla="*/ 74 w 83"/>
                  <a:gd name="T49" fmla="*/ 39 h 80"/>
                  <a:gd name="T50" fmla="*/ 74 w 83"/>
                  <a:gd name="T51" fmla="*/ 36 h 80"/>
                  <a:gd name="T52" fmla="*/ 73 w 83"/>
                  <a:gd name="T53" fmla="*/ 33 h 80"/>
                  <a:gd name="T54" fmla="*/ 71 w 83"/>
                  <a:gd name="T55" fmla="*/ 32 h 80"/>
                  <a:gd name="T56" fmla="*/ 68 w 83"/>
                  <a:gd name="T57" fmla="*/ 29 h 80"/>
                  <a:gd name="T58" fmla="*/ 64 w 83"/>
                  <a:gd name="T59" fmla="*/ 28 h 80"/>
                  <a:gd name="T60" fmla="*/ 58 w 83"/>
                  <a:gd name="T61" fmla="*/ 28 h 80"/>
                  <a:gd name="T62" fmla="*/ 53 w 83"/>
                  <a:gd name="T63" fmla="*/ 32 h 80"/>
                  <a:gd name="T64" fmla="*/ 50 w 83"/>
                  <a:gd name="T65" fmla="*/ 37 h 80"/>
                  <a:gd name="T66" fmla="*/ 36 w 83"/>
                  <a:gd name="T67" fmla="*/ 66 h 80"/>
                  <a:gd name="T68" fmla="*/ 28 w 83"/>
                  <a:gd name="T69" fmla="*/ 61 h 80"/>
                  <a:gd name="T70" fmla="*/ 43 w 83"/>
                  <a:gd name="T71" fmla="*/ 31 h 80"/>
                  <a:gd name="T72" fmla="*/ 45 w 83"/>
                  <a:gd name="T73" fmla="*/ 26 h 80"/>
                  <a:gd name="T74" fmla="*/ 45 w 83"/>
                  <a:gd name="T75" fmla="*/ 21 h 80"/>
                  <a:gd name="T76" fmla="*/ 43 w 83"/>
                  <a:gd name="T77" fmla="*/ 18 h 80"/>
                  <a:gd name="T78" fmla="*/ 40 w 83"/>
                  <a:gd name="T79" fmla="*/ 16 h 80"/>
                  <a:gd name="T80" fmla="*/ 36 w 83"/>
                  <a:gd name="T81" fmla="*/ 15 h 80"/>
                  <a:gd name="T82" fmla="*/ 33 w 83"/>
                  <a:gd name="T83" fmla="*/ 15 h 80"/>
                  <a:gd name="T84" fmla="*/ 29 w 83"/>
                  <a:gd name="T85" fmla="*/ 16 h 80"/>
                  <a:gd name="T86" fmla="*/ 26 w 83"/>
                  <a:gd name="T87" fmla="*/ 18 h 80"/>
                  <a:gd name="T88" fmla="*/ 23 w 83"/>
                  <a:gd name="T89" fmla="*/ 21 h 80"/>
                  <a:gd name="T90" fmla="*/ 20 w 83"/>
                  <a:gd name="T91" fmla="*/ 27 h 80"/>
                  <a:gd name="T92" fmla="*/ 8 w 83"/>
                  <a:gd name="T93" fmla="*/ 52 h 80"/>
                  <a:gd name="T94" fmla="*/ 0 w 83"/>
                  <a:gd name="T95" fmla="*/ 48 h 8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83"/>
                  <a:gd name="T145" fmla="*/ 0 h 80"/>
                  <a:gd name="T146" fmla="*/ 83 w 83"/>
                  <a:gd name="T147" fmla="*/ 80 h 8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83" h="80">
                    <a:moveTo>
                      <a:pt x="0" y="48"/>
                    </a:moveTo>
                    <a:lnTo>
                      <a:pt x="23" y="0"/>
                    </a:lnTo>
                    <a:lnTo>
                      <a:pt x="31" y="3"/>
                    </a:lnTo>
                    <a:lnTo>
                      <a:pt x="27" y="10"/>
                    </a:lnTo>
                    <a:lnTo>
                      <a:pt x="32" y="9"/>
                    </a:lnTo>
                    <a:lnTo>
                      <a:pt x="36" y="8"/>
                    </a:lnTo>
                    <a:lnTo>
                      <a:pt x="41" y="8"/>
                    </a:lnTo>
                    <a:lnTo>
                      <a:pt x="45" y="10"/>
                    </a:lnTo>
                    <a:lnTo>
                      <a:pt x="50" y="12"/>
                    </a:lnTo>
                    <a:lnTo>
                      <a:pt x="53" y="16"/>
                    </a:lnTo>
                    <a:lnTo>
                      <a:pt x="55" y="20"/>
                    </a:lnTo>
                    <a:lnTo>
                      <a:pt x="55" y="25"/>
                    </a:lnTo>
                    <a:lnTo>
                      <a:pt x="59" y="23"/>
                    </a:lnTo>
                    <a:lnTo>
                      <a:pt x="65" y="21"/>
                    </a:lnTo>
                    <a:lnTo>
                      <a:pt x="69" y="21"/>
                    </a:lnTo>
                    <a:lnTo>
                      <a:pt x="74" y="24"/>
                    </a:lnTo>
                    <a:lnTo>
                      <a:pt x="80" y="28"/>
                    </a:lnTo>
                    <a:lnTo>
                      <a:pt x="83" y="33"/>
                    </a:lnTo>
                    <a:lnTo>
                      <a:pt x="83" y="39"/>
                    </a:lnTo>
                    <a:lnTo>
                      <a:pt x="81" y="47"/>
                    </a:lnTo>
                    <a:lnTo>
                      <a:pt x="65" y="80"/>
                    </a:lnTo>
                    <a:lnTo>
                      <a:pt x="57" y="76"/>
                    </a:lnTo>
                    <a:lnTo>
                      <a:pt x="72" y="45"/>
                    </a:lnTo>
                    <a:lnTo>
                      <a:pt x="73" y="41"/>
                    </a:lnTo>
                    <a:lnTo>
                      <a:pt x="74" y="39"/>
                    </a:lnTo>
                    <a:lnTo>
                      <a:pt x="74" y="36"/>
                    </a:lnTo>
                    <a:lnTo>
                      <a:pt x="73" y="33"/>
                    </a:lnTo>
                    <a:lnTo>
                      <a:pt x="71" y="32"/>
                    </a:lnTo>
                    <a:lnTo>
                      <a:pt x="68" y="29"/>
                    </a:lnTo>
                    <a:lnTo>
                      <a:pt x="64" y="28"/>
                    </a:lnTo>
                    <a:lnTo>
                      <a:pt x="58" y="28"/>
                    </a:lnTo>
                    <a:lnTo>
                      <a:pt x="53" y="32"/>
                    </a:lnTo>
                    <a:lnTo>
                      <a:pt x="50" y="37"/>
                    </a:lnTo>
                    <a:lnTo>
                      <a:pt x="36" y="66"/>
                    </a:lnTo>
                    <a:lnTo>
                      <a:pt x="28" y="61"/>
                    </a:lnTo>
                    <a:lnTo>
                      <a:pt x="43" y="31"/>
                    </a:lnTo>
                    <a:lnTo>
                      <a:pt x="45" y="26"/>
                    </a:lnTo>
                    <a:lnTo>
                      <a:pt x="45" y="21"/>
                    </a:lnTo>
                    <a:lnTo>
                      <a:pt x="43" y="18"/>
                    </a:lnTo>
                    <a:lnTo>
                      <a:pt x="40" y="16"/>
                    </a:lnTo>
                    <a:lnTo>
                      <a:pt x="36" y="15"/>
                    </a:lnTo>
                    <a:lnTo>
                      <a:pt x="33" y="15"/>
                    </a:lnTo>
                    <a:lnTo>
                      <a:pt x="29" y="16"/>
                    </a:lnTo>
                    <a:lnTo>
                      <a:pt x="26" y="18"/>
                    </a:lnTo>
                    <a:lnTo>
                      <a:pt x="23" y="21"/>
                    </a:lnTo>
                    <a:lnTo>
                      <a:pt x="20" y="27"/>
                    </a:lnTo>
                    <a:lnTo>
                      <a:pt x="8" y="52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64" name="Freeform 168"/>
              <p:cNvSpPr>
                <a:spLocks/>
              </p:cNvSpPr>
              <p:nvPr/>
            </p:nvSpPr>
            <p:spPr bwMode="auto">
              <a:xfrm>
                <a:off x="3540" y="980"/>
                <a:ext cx="85" cy="84"/>
              </a:xfrm>
              <a:custGeom>
                <a:avLst/>
                <a:gdLst>
                  <a:gd name="T0" fmla="*/ 0 w 85"/>
                  <a:gd name="T1" fmla="*/ 45 h 84"/>
                  <a:gd name="T2" fmla="*/ 29 w 85"/>
                  <a:gd name="T3" fmla="*/ 0 h 84"/>
                  <a:gd name="T4" fmla="*/ 36 w 85"/>
                  <a:gd name="T5" fmla="*/ 4 h 84"/>
                  <a:gd name="T6" fmla="*/ 31 w 85"/>
                  <a:gd name="T7" fmla="*/ 11 h 84"/>
                  <a:gd name="T8" fmla="*/ 36 w 85"/>
                  <a:gd name="T9" fmla="*/ 10 h 84"/>
                  <a:gd name="T10" fmla="*/ 40 w 85"/>
                  <a:gd name="T11" fmla="*/ 8 h 84"/>
                  <a:gd name="T12" fmla="*/ 46 w 85"/>
                  <a:gd name="T13" fmla="*/ 10 h 84"/>
                  <a:gd name="T14" fmla="*/ 51 w 85"/>
                  <a:gd name="T15" fmla="*/ 12 h 84"/>
                  <a:gd name="T16" fmla="*/ 54 w 85"/>
                  <a:gd name="T17" fmla="*/ 15 h 84"/>
                  <a:gd name="T18" fmla="*/ 57 w 85"/>
                  <a:gd name="T19" fmla="*/ 19 h 84"/>
                  <a:gd name="T20" fmla="*/ 59 w 85"/>
                  <a:gd name="T21" fmla="*/ 23 h 84"/>
                  <a:gd name="T22" fmla="*/ 57 w 85"/>
                  <a:gd name="T23" fmla="*/ 28 h 84"/>
                  <a:gd name="T24" fmla="*/ 63 w 85"/>
                  <a:gd name="T25" fmla="*/ 26 h 84"/>
                  <a:gd name="T26" fmla="*/ 68 w 85"/>
                  <a:gd name="T27" fmla="*/ 26 h 84"/>
                  <a:gd name="T28" fmla="*/ 72 w 85"/>
                  <a:gd name="T29" fmla="*/ 27 h 84"/>
                  <a:gd name="T30" fmla="*/ 77 w 85"/>
                  <a:gd name="T31" fmla="*/ 29 h 84"/>
                  <a:gd name="T32" fmla="*/ 83 w 85"/>
                  <a:gd name="T33" fmla="*/ 34 h 84"/>
                  <a:gd name="T34" fmla="*/ 85 w 85"/>
                  <a:gd name="T35" fmla="*/ 38 h 84"/>
                  <a:gd name="T36" fmla="*/ 85 w 85"/>
                  <a:gd name="T37" fmla="*/ 45 h 84"/>
                  <a:gd name="T38" fmla="*/ 81 w 85"/>
                  <a:gd name="T39" fmla="*/ 53 h 84"/>
                  <a:gd name="T40" fmla="*/ 62 w 85"/>
                  <a:gd name="T41" fmla="*/ 84 h 84"/>
                  <a:gd name="T42" fmla="*/ 54 w 85"/>
                  <a:gd name="T43" fmla="*/ 79 h 84"/>
                  <a:gd name="T44" fmla="*/ 72 w 85"/>
                  <a:gd name="T45" fmla="*/ 51 h 84"/>
                  <a:gd name="T46" fmla="*/ 75 w 85"/>
                  <a:gd name="T47" fmla="*/ 46 h 84"/>
                  <a:gd name="T48" fmla="*/ 76 w 85"/>
                  <a:gd name="T49" fmla="*/ 43 h 84"/>
                  <a:gd name="T50" fmla="*/ 76 w 85"/>
                  <a:gd name="T51" fmla="*/ 40 h 84"/>
                  <a:gd name="T52" fmla="*/ 75 w 85"/>
                  <a:gd name="T53" fmla="*/ 38 h 84"/>
                  <a:gd name="T54" fmla="*/ 73 w 85"/>
                  <a:gd name="T55" fmla="*/ 36 h 84"/>
                  <a:gd name="T56" fmla="*/ 71 w 85"/>
                  <a:gd name="T57" fmla="*/ 34 h 84"/>
                  <a:gd name="T58" fmla="*/ 67 w 85"/>
                  <a:gd name="T59" fmla="*/ 32 h 84"/>
                  <a:gd name="T60" fmla="*/ 61 w 85"/>
                  <a:gd name="T61" fmla="*/ 32 h 84"/>
                  <a:gd name="T62" fmla="*/ 56 w 85"/>
                  <a:gd name="T63" fmla="*/ 35 h 84"/>
                  <a:gd name="T64" fmla="*/ 52 w 85"/>
                  <a:gd name="T65" fmla="*/ 40 h 84"/>
                  <a:gd name="T66" fmla="*/ 35 w 85"/>
                  <a:gd name="T67" fmla="*/ 67 h 84"/>
                  <a:gd name="T68" fmla="*/ 28 w 85"/>
                  <a:gd name="T69" fmla="*/ 62 h 84"/>
                  <a:gd name="T70" fmla="*/ 46 w 85"/>
                  <a:gd name="T71" fmla="*/ 32 h 84"/>
                  <a:gd name="T72" fmla="*/ 48 w 85"/>
                  <a:gd name="T73" fmla="*/ 28 h 84"/>
                  <a:gd name="T74" fmla="*/ 48 w 85"/>
                  <a:gd name="T75" fmla="*/ 23 h 84"/>
                  <a:gd name="T76" fmla="*/ 47 w 85"/>
                  <a:gd name="T77" fmla="*/ 20 h 84"/>
                  <a:gd name="T78" fmla="*/ 44 w 85"/>
                  <a:gd name="T79" fmla="*/ 18 h 84"/>
                  <a:gd name="T80" fmla="*/ 40 w 85"/>
                  <a:gd name="T81" fmla="*/ 16 h 84"/>
                  <a:gd name="T82" fmla="*/ 37 w 85"/>
                  <a:gd name="T83" fmla="*/ 15 h 84"/>
                  <a:gd name="T84" fmla="*/ 33 w 85"/>
                  <a:gd name="T85" fmla="*/ 16 h 84"/>
                  <a:gd name="T86" fmla="*/ 30 w 85"/>
                  <a:gd name="T87" fmla="*/ 18 h 84"/>
                  <a:gd name="T88" fmla="*/ 27 w 85"/>
                  <a:gd name="T89" fmla="*/ 21 h 84"/>
                  <a:gd name="T90" fmla="*/ 23 w 85"/>
                  <a:gd name="T91" fmla="*/ 27 h 84"/>
                  <a:gd name="T92" fmla="*/ 8 w 85"/>
                  <a:gd name="T93" fmla="*/ 50 h 84"/>
                  <a:gd name="T94" fmla="*/ 0 w 85"/>
                  <a:gd name="T95" fmla="*/ 45 h 8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85"/>
                  <a:gd name="T145" fmla="*/ 0 h 84"/>
                  <a:gd name="T146" fmla="*/ 85 w 85"/>
                  <a:gd name="T147" fmla="*/ 84 h 8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85" h="84">
                    <a:moveTo>
                      <a:pt x="0" y="45"/>
                    </a:moveTo>
                    <a:lnTo>
                      <a:pt x="29" y="0"/>
                    </a:lnTo>
                    <a:lnTo>
                      <a:pt x="36" y="4"/>
                    </a:lnTo>
                    <a:lnTo>
                      <a:pt x="31" y="11"/>
                    </a:lnTo>
                    <a:lnTo>
                      <a:pt x="36" y="10"/>
                    </a:lnTo>
                    <a:lnTo>
                      <a:pt x="40" y="8"/>
                    </a:lnTo>
                    <a:lnTo>
                      <a:pt x="46" y="10"/>
                    </a:lnTo>
                    <a:lnTo>
                      <a:pt x="51" y="12"/>
                    </a:lnTo>
                    <a:lnTo>
                      <a:pt x="54" y="15"/>
                    </a:lnTo>
                    <a:lnTo>
                      <a:pt x="57" y="19"/>
                    </a:lnTo>
                    <a:lnTo>
                      <a:pt x="59" y="23"/>
                    </a:lnTo>
                    <a:lnTo>
                      <a:pt x="57" y="28"/>
                    </a:lnTo>
                    <a:lnTo>
                      <a:pt x="63" y="26"/>
                    </a:lnTo>
                    <a:lnTo>
                      <a:pt x="68" y="26"/>
                    </a:lnTo>
                    <a:lnTo>
                      <a:pt x="72" y="27"/>
                    </a:lnTo>
                    <a:lnTo>
                      <a:pt x="77" y="29"/>
                    </a:lnTo>
                    <a:lnTo>
                      <a:pt x="83" y="34"/>
                    </a:lnTo>
                    <a:lnTo>
                      <a:pt x="85" y="38"/>
                    </a:lnTo>
                    <a:lnTo>
                      <a:pt x="85" y="45"/>
                    </a:lnTo>
                    <a:lnTo>
                      <a:pt x="81" y="53"/>
                    </a:lnTo>
                    <a:lnTo>
                      <a:pt x="62" y="84"/>
                    </a:lnTo>
                    <a:lnTo>
                      <a:pt x="54" y="79"/>
                    </a:lnTo>
                    <a:lnTo>
                      <a:pt x="72" y="51"/>
                    </a:lnTo>
                    <a:lnTo>
                      <a:pt x="75" y="46"/>
                    </a:lnTo>
                    <a:lnTo>
                      <a:pt x="76" y="43"/>
                    </a:lnTo>
                    <a:lnTo>
                      <a:pt x="76" y="40"/>
                    </a:lnTo>
                    <a:lnTo>
                      <a:pt x="75" y="38"/>
                    </a:lnTo>
                    <a:lnTo>
                      <a:pt x="73" y="36"/>
                    </a:lnTo>
                    <a:lnTo>
                      <a:pt x="71" y="34"/>
                    </a:lnTo>
                    <a:lnTo>
                      <a:pt x="67" y="32"/>
                    </a:lnTo>
                    <a:lnTo>
                      <a:pt x="61" y="32"/>
                    </a:lnTo>
                    <a:lnTo>
                      <a:pt x="56" y="35"/>
                    </a:lnTo>
                    <a:lnTo>
                      <a:pt x="52" y="40"/>
                    </a:lnTo>
                    <a:lnTo>
                      <a:pt x="35" y="67"/>
                    </a:lnTo>
                    <a:lnTo>
                      <a:pt x="28" y="62"/>
                    </a:lnTo>
                    <a:lnTo>
                      <a:pt x="46" y="32"/>
                    </a:lnTo>
                    <a:lnTo>
                      <a:pt x="48" y="28"/>
                    </a:lnTo>
                    <a:lnTo>
                      <a:pt x="48" y="23"/>
                    </a:lnTo>
                    <a:lnTo>
                      <a:pt x="47" y="20"/>
                    </a:lnTo>
                    <a:lnTo>
                      <a:pt x="44" y="18"/>
                    </a:lnTo>
                    <a:lnTo>
                      <a:pt x="40" y="16"/>
                    </a:lnTo>
                    <a:lnTo>
                      <a:pt x="37" y="15"/>
                    </a:lnTo>
                    <a:lnTo>
                      <a:pt x="33" y="16"/>
                    </a:lnTo>
                    <a:lnTo>
                      <a:pt x="30" y="18"/>
                    </a:lnTo>
                    <a:lnTo>
                      <a:pt x="27" y="21"/>
                    </a:lnTo>
                    <a:lnTo>
                      <a:pt x="23" y="27"/>
                    </a:lnTo>
                    <a:lnTo>
                      <a:pt x="8" y="5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65" name="Freeform 169"/>
              <p:cNvSpPr>
                <a:spLocks/>
              </p:cNvSpPr>
              <p:nvPr/>
            </p:nvSpPr>
            <p:spPr bwMode="auto">
              <a:xfrm>
                <a:off x="3613" y="1025"/>
                <a:ext cx="61" cy="69"/>
              </a:xfrm>
              <a:custGeom>
                <a:avLst/>
                <a:gdLst>
                  <a:gd name="T0" fmla="*/ 23 w 61"/>
                  <a:gd name="T1" fmla="*/ 64 h 69"/>
                  <a:gd name="T2" fmla="*/ 28 w 61"/>
                  <a:gd name="T3" fmla="*/ 57 h 69"/>
                  <a:gd name="T4" fmla="*/ 23 w 61"/>
                  <a:gd name="T5" fmla="*/ 58 h 69"/>
                  <a:gd name="T6" fmla="*/ 18 w 61"/>
                  <a:gd name="T7" fmla="*/ 58 h 69"/>
                  <a:gd name="T8" fmla="*/ 13 w 61"/>
                  <a:gd name="T9" fmla="*/ 57 h 69"/>
                  <a:gd name="T10" fmla="*/ 8 w 61"/>
                  <a:gd name="T11" fmla="*/ 55 h 69"/>
                  <a:gd name="T12" fmla="*/ 5 w 61"/>
                  <a:gd name="T13" fmla="*/ 51 h 69"/>
                  <a:gd name="T14" fmla="*/ 3 w 61"/>
                  <a:gd name="T15" fmla="*/ 48 h 69"/>
                  <a:gd name="T16" fmla="*/ 2 w 61"/>
                  <a:gd name="T17" fmla="*/ 45 h 69"/>
                  <a:gd name="T18" fmla="*/ 0 w 61"/>
                  <a:gd name="T19" fmla="*/ 41 h 69"/>
                  <a:gd name="T20" fmla="*/ 0 w 61"/>
                  <a:gd name="T21" fmla="*/ 38 h 69"/>
                  <a:gd name="T22" fmla="*/ 2 w 61"/>
                  <a:gd name="T23" fmla="*/ 34 h 69"/>
                  <a:gd name="T24" fmla="*/ 4 w 61"/>
                  <a:gd name="T25" fmla="*/ 31 h 69"/>
                  <a:gd name="T26" fmla="*/ 6 w 61"/>
                  <a:gd name="T27" fmla="*/ 26 h 69"/>
                  <a:gd name="T28" fmla="*/ 26 w 61"/>
                  <a:gd name="T29" fmla="*/ 0 h 69"/>
                  <a:gd name="T30" fmla="*/ 34 w 61"/>
                  <a:gd name="T31" fmla="*/ 5 h 69"/>
                  <a:gd name="T32" fmla="*/ 16 w 61"/>
                  <a:gd name="T33" fmla="*/ 29 h 69"/>
                  <a:gd name="T34" fmla="*/ 13 w 61"/>
                  <a:gd name="T35" fmla="*/ 34 h 69"/>
                  <a:gd name="T36" fmla="*/ 11 w 61"/>
                  <a:gd name="T37" fmla="*/ 38 h 69"/>
                  <a:gd name="T38" fmla="*/ 10 w 61"/>
                  <a:gd name="T39" fmla="*/ 41 h 69"/>
                  <a:gd name="T40" fmla="*/ 11 w 61"/>
                  <a:gd name="T41" fmla="*/ 43 h 69"/>
                  <a:gd name="T42" fmla="*/ 12 w 61"/>
                  <a:gd name="T43" fmla="*/ 47 h 69"/>
                  <a:gd name="T44" fmla="*/ 15 w 61"/>
                  <a:gd name="T45" fmla="*/ 49 h 69"/>
                  <a:gd name="T46" fmla="*/ 19 w 61"/>
                  <a:gd name="T47" fmla="*/ 51 h 69"/>
                  <a:gd name="T48" fmla="*/ 22 w 61"/>
                  <a:gd name="T49" fmla="*/ 53 h 69"/>
                  <a:gd name="T50" fmla="*/ 27 w 61"/>
                  <a:gd name="T51" fmla="*/ 53 h 69"/>
                  <a:gd name="T52" fmla="*/ 30 w 61"/>
                  <a:gd name="T53" fmla="*/ 50 h 69"/>
                  <a:gd name="T54" fmla="*/ 34 w 61"/>
                  <a:gd name="T55" fmla="*/ 48 h 69"/>
                  <a:gd name="T56" fmla="*/ 37 w 61"/>
                  <a:gd name="T57" fmla="*/ 43 h 69"/>
                  <a:gd name="T58" fmla="*/ 54 w 61"/>
                  <a:gd name="T59" fmla="*/ 19 h 69"/>
                  <a:gd name="T60" fmla="*/ 61 w 61"/>
                  <a:gd name="T61" fmla="*/ 25 h 69"/>
                  <a:gd name="T62" fmla="*/ 30 w 61"/>
                  <a:gd name="T63" fmla="*/ 69 h 69"/>
                  <a:gd name="T64" fmla="*/ 23 w 61"/>
                  <a:gd name="T65" fmla="*/ 64 h 6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"/>
                  <a:gd name="T100" fmla="*/ 0 h 69"/>
                  <a:gd name="T101" fmla="*/ 61 w 61"/>
                  <a:gd name="T102" fmla="*/ 69 h 6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" h="69">
                    <a:moveTo>
                      <a:pt x="23" y="64"/>
                    </a:moveTo>
                    <a:lnTo>
                      <a:pt x="28" y="57"/>
                    </a:lnTo>
                    <a:lnTo>
                      <a:pt x="23" y="58"/>
                    </a:lnTo>
                    <a:lnTo>
                      <a:pt x="18" y="58"/>
                    </a:lnTo>
                    <a:lnTo>
                      <a:pt x="13" y="57"/>
                    </a:lnTo>
                    <a:lnTo>
                      <a:pt x="8" y="55"/>
                    </a:lnTo>
                    <a:lnTo>
                      <a:pt x="5" y="51"/>
                    </a:lnTo>
                    <a:lnTo>
                      <a:pt x="3" y="48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38"/>
                    </a:lnTo>
                    <a:lnTo>
                      <a:pt x="2" y="34"/>
                    </a:lnTo>
                    <a:lnTo>
                      <a:pt x="4" y="31"/>
                    </a:lnTo>
                    <a:lnTo>
                      <a:pt x="6" y="26"/>
                    </a:lnTo>
                    <a:lnTo>
                      <a:pt x="26" y="0"/>
                    </a:lnTo>
                    <a:lnTo>
                      <a:pt x="34" y="5"/>
                    </a:lnTo>
                    <a:lnTo>
                      <a:pt x="16" y="29"/>
                    </a:lnTo>
                    <a:lnTo>
                      <a:pt x="13" y="34"/>
                    </a:lnTo>
                    <a:lnTo>
                      <a:pt x="11" y="38"/>
                    </a:lnTo>
                    <a:lnTo>
                      <a:pt x="10" y="41"/>
                    </a:lnTo>
                    <a:lnTo>
                      <a:pt x="11" y="43"/>
                    </a:lnTo>
                    <a:lnTo>
                      <a:pt x="12" y="47"/>
                    </a:lnTo>
                    <a:lnTo>
                      <a:pt x="15" y="49"/>
                    </a:lnTo>
                    <a:lnTo>
                      <a:pt x="19" y="51"/>
                    </a:lnTo>
                    <a:lnTo>
                      <a:pt x="22" y="53"/>
                    </a:lnTo>
                    <a:lnTo>
                      <a:pt x="27" y="53"/>
                    </a:lnTo>
                    <a:lnTo>
                      <a:pt x="30" y="50"/>
                    </a:lnTo>
                    <a:lnTo>
                      <a:pt x="34" y="48"/>
                    </a:lnTo>
                    <a:lnTo>
                      <a:pt x="37" y="43"/>
                    </a:lnTo>
                    <a:lnTo>
                      <a:pt x="54" y="19"/>
                    </a:lnTo>
                    <a:lnTo>
                      <a:pt x="61" y="25"/>
                    </a:lnTo>
                    <a:lnTo>
                      <a:pt x="30" y="69"/>
                    </a:lnTo>
                    <a:lnTo>
                      <a:pt x="23" y="64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66" name="Freeform 170"/>
              <p:cNvSpPr>
                <a:spLocks/>
              </p:cNvSpPr>
              <p:nvPr/>
            </p:nvSpPr>
            <p:spPr bwMode="auto">
              <a:xfrm>
                <a:off x="3650" y="1057"/>
                <a:ext cx="62" cy="70"/>
              </a:xfrm>
              <a:custGeom>
                <a:avLst/>
                <a:gdLst>
                  <a:gd name="T0" fmla="*/ 0 w 62"/>
                  <a:gd name="T1" fmla="*/ 42 h 70"/>
                  <a:gd name="T2" fmla="*/ 33 w 62"/>
                  <a:gd name="T3" fmla="*/ 0 h 70"/>
                  <a:gd name="T4" fmla="*/ 40 w 62"/>
                  <a:gd name="T5" fmla="*/ 6 h 70"/>
                  <a:gd name="T6" fmla="*/ 35 w 62"/>
                  <a:gd name="T7" fmla="*/ 11 h 70"/>
                  <a:gd name="T8" fmla="*/ 40 w 62"/>
                  <a:gd name="T9" fmla="*/ 10 h 70"/>
                  <a:gd name="T10" fmla="*/ 45 w 62"/>
                  <a:gd name="T11" fmla="*/ 10 h 70"/>
                  <a:gd name="T12" fmla="*/ 49 w 62"/>
                  <a:gd name="T13" fmla="*/ 13 h 70"/>
                  <a:gd name="T14" fmla="*/ 54 w 62"/>
                  <a:gd name="T15" fmla="*/ 15 h 70"/>
                  <a:gd name="T16" fmla="*/ 57 w 62"/>
                  <a:gd name="T17" fmla="*/ 18 h 70"/>
                  <a:gd name="T18" fmla="*/ 59 w 62"/>
                  <a:gd name="T19" fmla="*/ 22 h 70"/>
                  <a:gd name="T20" fmla="*/ 62 w 62"/>
                  <a:gd name="T21" fmla="*/ 26 h 70"/>
                  <a:gd name="T22" fmla="*/ 62 w 62"/>
                  <a:gd name="T23" fmla="*/ 30 h 70"/>
                  <a:gd name="T24" fmla="*/ 61 w 62"/>
                  <a:gd name="T25" fmla="*/ 33 h 70"/>
                  <a:gd name="T26" fmla="*/ 59 w 62"/>
                  <a:gd name="T27" fmla="*/ 37 h 70"/>
                  <a:gd name="T28" fmla="*/ 57 w 62"/>
                  <a:gd name="T29" fmla="*/ 39 h 70"/>
                  <a:gd name="T30" fmla="*/ 55 w 62"/>
                  <a:gd name="T31" fmla="*/ 43 h 70"/>
                  <a:gd name="T32" fmla="*/ 34 w 62"/>
                  <a:gd name="T33" fmla="*/ 70 h 70"/>
                  <a:gd name="T34" fmla="*/ 26 w 62"/>
                  <a:gd name="T35" fmla="*/ 64 h 70"/>
                  <a:gd name="T36" fmla="*/ 47 w 62"/>
                  <a:gd name="T37" fmla="*/ 39 h 70"/>
                  <a:gd name="T38" fmla="*/ 50 w 62"/>
                  <a:gd name="T39" fmla="*/ 34 h 70"/>
                  <a:gd name="T40" fmla="*/ 51 w 62"/>
                  <a:gd name="T41" fmla="*/ 31 h 70"/>
                  <a:gd name="T42" fmla="*/ 53 w 62"/>
                  <a:gd name="T43" fmla="*/ 29 h 70"/>
                  <a:gd name="T44" fmla="*/ 51 w 62"/>
                  <a:gd name="T45" fmla="*/ 25 h 70"/>
                  <a:gd name="T46" fmla="*/ 50 w 62"/>
                  <a:gd name="T47" fmla="*/ 23 h 70"/>
                  <a:gd name="T48" fmla="*/ 48 w 62"/>
                  <a:gd name="T49" fmla="*/ 21 h 70"/>
                  <a:gd name="T50" fmla="*/ 43 w 62"/>
                  <a:gd name="T51" fmla="*/ 18 h 70"/>
                  <a:gd name="T52" fmla="*/ 38 w 62"/>
                  <a:gd name="T53" fmla="*/ 17 h 70"/>
                  <a:gd name="T54" fmla="*/ 32 w 62"/>
                  <a:gd name="T55" fmla="*/ 19 h 70"/>
                  <a:gd name="T56" fmla="*/ 29 w 62"/>
                  <a:gd name="T57" fmla="*/ 22 h 70"/>
                  <a:gd name="T58" fmla="*/ 25 w 62"/>
                  <a:gd name="T59" fmla="*/ 25 h 70"/>
                  <a:gd name="T60" fmla="*/ 7 w 62"/>
                  <a:gd name="T61" fmla="*/ 48 h 70"/>
                  <a:gd name="T62" fmla="*/ 0 w 62"/>
                  <a:gd name="T63" fmla="*/ 42 h 7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2"/>
                  <a:gd name="T97" fmla="*/ 0 h 70"/>
                  <a:gd name="T98" fmla="*/ 62 w 62"/>
                  <a:gd name="T99" fmla="*/ 70 h 7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2" h="70">
                    <a:moveTo>
                      <a:pt x="0" y="42"/>
                    </a:moveTo>
                    <a:lnTo>
                      <a:pt x="33" y="0"/>
                    </a:lnTo>
                    <a:lnTo>
                      <a:pt x="40" y="6"/>
                    </a:lnTo>
                    <a:lnTo>
                      <a:pt x="35" y="11"/>
                    </a:lnTo>
                    <a:lnTo>
                      <a:pt x="40" y="10"/>
                    </a:lnTo>
                    <a:lnTo>
                      <a:pt x="45" y="10"/>
                    </a:lnTo>
                    <a:lnTo>
                      <a:pt x="49" y="13"/>
                    </a:lnTo>
                    <a:lnTo>
                      <a:pt x="54" y="15"/>
                    </a:lnTo>
                    <a:lnTo>
                      <a:pt x="57" y="18"/>
                    </a:lnTo>
                    <a:lnTo>
                      <a:pt x="59" y="22"/>
                    </a:lnTo>
                    <a:lnTo>
                      <a:pt x="62" y="26"/>
                    </a:lnTo>
                    <a:lnTo>
                      <a:pt x="62" y="30"/>
                    </a:lnTo>
                    <a:lnTo>
                      <a:pt x="61" y="33"/>
                    </a:lnTo>
                    <a:lnTo>
                      <a:pt x="59" y="37"/>
                    </a:lnTo>
                    <a:lnTo>
                      <a:pt x="57" y="39"/>
                    </a:lnTo>
                    <a:lnTo>
                      <a:pt x="55" y="43"/>
                    </a:lnTo>
                    <a:lnTo>
                      <a:pt x="34" y="70"/>
                    </a:lnTo>
                    <a:lnTo>
                      <a:pt x="26" y="64"/>
                    </a:lnTo>
                    <a:lnTo>
                      <a:pt x="47" y="39"/>
                    </a:lnTo>
                    <a:lnTo>
                      <a:pt x="50" y="34"/>
                    </a:lnTo>
                    <a:lnTo>
                      <a:pt x="51" y="31"/>
                    </a:lnTo>
                    <a:lnTo>
                      <a:pt x="53" y="29"/>
                    </a:lnTo>
                    <a:lnTo>
                      <a:pt x="51" y="25"/>
                    </a:lnTo>
                    <a:lnTo>
                      <a:pt x="50" y="23"/>
                    </a:lnTo>
                    <a:lnTo>
                      <a:pt x="48" y="21"/>
                    </a:lnTo>
                    <a:lnTo>
                      <a:pt x="43" y="18"/>
                    </a:lnTo>
                    <a:lnTo>
                      <a:pt x="38" y="17"/>
                    </a:lnTo>
                    <a:lnTo>
                      <a:pt x="32" y="19"/>
                    </a:lnTo>
                    <a:lnTo>
                      <a:pt x="29" y="22"/>
                    </a:lnTo>
                    <a:lnTo>
                      <a:pt x="25" y="25"/>
                    </a:lnTo>
                    <a:lnTo>
                      <a:pt x="7" y="48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67" name="Freeform 171"/>
              <p:cNvSpPr>
                <a:spLocks noEditPoints="1"/>
              </p:cNvSpPr>
              <p:nvPr/>
            </p:nvSpPr>
            <p:spPr bwMode="auto">
              <a:xfrm>
                <a:off x="3691" y="1078"/>
                <a:ext cx="56" cy="61"/>
              </a:xfrm>
              <a:custGeom>
                <a:avLst/>
                <a:gdLst>
                  <a:gd name="T0" fmla="*/ 42 w 56"/>
                  <a:gd name="T1" fmla="*/ 8 h 61"/>
                  <a:gd name="T2" fmla="*/ 49 w 56"/>
                  <a:gd name="T3" fmla="*/ 0 h 61"/>
                  <a:gd name="T4" fmla="*/ 56 w 56"/>
                  <a:gd name="T5" fmla="*/ 5 h 61"/>
                  <a:gd name="T6" fmla="*/ 49 w 56"/>
                  <a:gd name="T7" fmla="*/ 13 h 61"/>
                  <a:gd name="T8" fmla="*/ 42 w 56"/>
                  <a:gd name="T9" fmla="*/ 8 h 61"/>
                  <a:gd name="T10" fmla="*/ 0 w 56"/>
                  <a:gd name="T11" fmla="*/ 55 h 61"/>
                  <a:gd name="T12" fmla="*/ 36 w 56"/>
                  <a:gd name="T13" fmla="*/ 16 h 61"/>
                  <a:gd name="T14" fmla="*/ 42 w 56"/>
                  <a:gd name="T15" fmla="*/ 21 h 61"/>
                  <a:gd name="T16" fmla="*/ 7 w 56"/>
                  <a:gd name="T17" fmla="*/ 61 h 61"/>
                  <a:gd name="T18" fmla="*/ 0 w 56"/>
                  <a:gd name="T19" fmla="*/ 55 h 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6"/>
                  <a:gd name="T31" fmla="*/ 0 h 61"/>
                  <a:gd name="T32" fmla="*/ 56 w 56"/>
                  <a:gd name="T33" fmla="*/ 61 h 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6" h="61">
                    <a:moveTo>
                      <a:pt x="42" y="8"/>
                    </a:moveTo>
                    <a:lnTo>
                      <a:pt x="49" y="0"/>
                    </a:lnTo>
                    <a:lnTo>
                      <a:pt x="56" y="5"/>
                    </a:lnTo>
                    <a:lnTo>
                      <a:pt x="49" y="13"/>
                    </a:lnTo>
                    <a:lnTo>
                      <a:pt x="42" y="8"/>
                    </a:lnTo>
                    <a:close/>
                    <a:moveTo>
                      <a:pt x="0" y="55"/>
                    </a:moveTo>
                    <a:lnTo>
                      <a:pt x="36" y="16"/>
                    </a:lnTo>
                    <a:lnTo>
                      <a:pt x="42" y="21"/>
                    </a:lnTo>
                    <a:lnTo>
                      <a:pt x="7" y="61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68" name="Freeform 172"/>
              <p:cNvSpPr>
                <a:spLocks/>
              </p:cNvSpPr>
              <p:nvPr/>
            </p:nvSpPr>
            <p:spPr bwMode="auto">
              <a:xfrm>
                <a:off x="3706" y="1092"/>
                <a:ext cx="67" cy="85"/>
              </a:xfrm>
              <a:custGeom>
                <a:avLst/>
                <a:gdLst>
                  <a:gd name="T0" fmla="*/ 0 w 67"/>
                  <a:gd name="T1" fmla="*/ 54 h 85"/>
                  <a:gd name="T2" fmla="*/ 51 w 67"/>
                  <a:gd name="T3" fmla="*/ 0 h 85"/>
                  <a:gd name="T4" fmla="*/ 58 w 67"/>
                  <a:gd name="T5" fmla="*/ 7 h 85"/>
                  <a:gd name="T6" fmla="*/ 29 w 67"/>
                  <a:gd name="T7" fmla="*/ 37 h 85"/>
                  <a:gd name="T8" fmla="*/ 59 w 67"/>
                  <a:gd name="T9" fmla="*/ 36 h 85"/>
                  <a:gd name="T10" fmla="*/ 67 w 67"/>
                  <a:gd name="T11" fmla="*/ 45 h 85"/>
                  <a:gd name="T12" fmla="*/ 39 w 67"/>
                  <a:gd name="T13" fmla="*/ 45 h 85"/>
                  <a:gd name="T14" fmla="*/ 32 w 67"/>
                  <a:gd name="T15" fmla="*/ 85 h 85"/>
                  <a:gd name="T16" fmla="*/ 24 w 67"/>
                  <a:gd name="T17" fmla="*/ 77 h 85"/>
                  <a:gd name="T18" fmla="*/ 31 w 67"/>
                  <a:gd name="T19" fmla="*/ 45 h 85"/>
                  <a:gd name="T20" fmla="*/ 22 w 67"/>
                  <a:gd name="T21" fmla="*/ 45 h 85"/>
                  <a:gd name="T22" fmla="*/ 7 w 67"/>
                  <a:gd name="T23" fmla="*/ 60 h 85"/>
                  <a:gd name="T24" fmla="*/ 0 w 67"/>
                  <a:gd name="T25" fmla="*/ 54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"/>
                  <a:gd name="T40" fmla="*/ 0 h 85"/>
                  <a:gd name="T41" fmla="*/ 67 w 67"/>
                  <a:gd name="T42" fmla="*/ 85 h 8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" h="85">
                    <a:moveTo>
                      <a:pt x="0" y="54"/>
                    </a:moveTo>
                    <a:lnTo>
                      <a:pt x="51" y="0"/>
                    </a:lnTo>
                    <a:lnTo>
                      <a:pt x="58" y="7"/>
                    </a:lnTo>
                    <a:lnTo>
                      <a:pt x="29" y="37"/>
                    </a:lnTo>
                    <a:lnTo>
                      <a:pt x="59" y="36"/>
                    </a:lnTo>
                    <a:lnTo>
                      <a:pt x="67" y="45"/>
                    </a:lnTo>
                    <a:lnTo>
                      <a:pt x="39" y="45"/>
                    </a:lnTo>
                    <a:lnTo>
                      <a:pt x="32" y="85"/>
                    </a:lnTo>
                    <a:lnTo>
                      <a:pt x="24" y="77"/>
                    </a:lnTo>
                    <a:lnTo>
                      <a:pt x="31" y="45"/>
                    </a:lnTo>
                    <a:lnTo>
                      <a:pt x="22" y="45"/>
                    </a:lnTo>
                    <a:lnTo>
                      <a:pt x="7" y="6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69" name="Freeform 173"/>
              <p:cNvSpPr>
                <a:spLocks noEditPoints="1"/>
              </p:cNvSpPr>
              <p:nvPr/>
            </p:nvSpPr>
            <p:spPr bwMode="auto">
              <a:xfrm>
                <a:off x="3743" y="1145"/>
                <a:ext cx="75" cy="66"/>
              </a:xfrm>
              <a:custGeom>
                <a:avLst/>
                <a:gdLst>
                  <a:gd name="T0" fmla="*/ 19 w 75"/>
                  <a:gd name="T1" fmla="*/ 52 h 66"/>
                  <a:gd name="T2" fmla="*/ 10 w 75"/>
                  <a:gd name="T3" fmla="*/ 48 h 66"/>
                  <a:gd name="T4" fmla="*/ 4 w 75"/>
                  <a:gd name="T5" fmla="*/ 42 h 66"/>
                  <a:gd name="T6" fmla="*/ 0 w 75"/>
                  <a:gd name="T7" fmla="*/ 32 h 66"/>
                  <a:gd name="T8" fmla="*/ 5 w 75"/>
                  <a:gd name="T9" fmla="*/ 20 h 66"/>
                  <a:gd name="T10" fmla="*/ 11 w 75"/>
                  <a:gd name="T11" fmla="*/ 17 h 66"/>
                  <a:gd name="T12" fmla="*/ 19 w 75"/>
                  <a:gd name="T13" fmla="*/ 17 h 66"/>
                  <a:gd name="T14" fmla="*/ 25 w 75"/>
                  <a:gd name="T15" fmla="*/ 20 h 66"/>
                  <a:gd name="T16" fmla="*/ 31 w 75"/>
                  <a:gd name="T17" fmla="*/ 25 h 66"/>
                  <a:gd name="T18" fmla="*/ 45 w 75"/>
                  <a:gd name="T19" fmla="*/ 35 h 66"/>
                  <a:gd name="T20" fmla="*/ 46 w 75"/>
                  <a:gd name="T21" fmla="*/ 33 h 66"/>
                  <a:gd name="T22" fmla="*/ 51 w 75"/>
                  <a:gd name="T23" fmla="*/ 26 h 66"/>
                  <a:gd name="T24" fmla="*/ 45 w 75"/>
                  <a:gd name="T25" fmla="*/ 16 h 66"/>
                  <a:gd name="T26" fmla="*/ 37 w 75"/>
                  <a:gd name="T27" fmla="*/ 11 h 66"/>
                  <a:gd name="T28" fmla="*/ 29 w 75"/>
                  <a:gd name="T29" fmla="*/ 14 h 66"/>
                  <a:gd name="T30" fmla="*/ 28 w 75"/>
                  <a:gd name="T31" fmla="*/ 3 h 66"/>
                  <a:gd name="T32" fmla="*/ 38 w 75"/>
                  <a:gd name="T33" fmla="*/ 3 h 66"/>
                  <a:gd name="T34" fmla="*/ 47 w 75"/>
                  <a:gd name="T35" fmla="*/ 8 h 66"/>
                  <a:gd name="T36" fmla="*/ 57 w 75"/>
                  <a:gd name="T37" fmla="*/ 17 h 66"/>
                  <a:gd name="T38" fmla="*/ 60 w 75"/>
                  <a:gd name="T39" fmla="*/ 25 h 66"/>
                  <a:gd name="T40" fmla="*/ 59 w 75"/>
                  <a:gd name="T41" fmla="*/ 32 h 66"/>
                  <a:gd name="T42" fmla="*/ 55 w 75"/>
                  <a:gd name="T43" fmla="*/ 38 h 66"/>
                  <a:gd name="T44" fmla="*/ 43 w 75"/>
                  <a:gd name="T45" fmla="*/ 49 h 66"/>
                  <a:gd name="T46" fmla="*/ 35 w 75"/>
                  <a:gd name="T47" fmla="*/ 57 h 66"/>
                  <a:gd name="T48" fmla="*/ 31 w 75"/>
                  <a:gd name="T49" fmla="*/ 60 h 66"/>
                  <a:gd name="T50" fmla="*/ 28 w 75"/>
                  <a:gd name="T51" fmla="*/ 66 h 66"/>
                  <a:gd name="T52" fmla="*/ 24 w 75"/>
                  <a:gd name="T53" fmla="*/ 57 h 66"/>
                  <a:gd name="T54" fmla="*/ 39 w 75"/>
                  <a:gd name="T55" fmla="*/ 40 h 66"/>
                  <a:gd name="T56" fmla="*/ 27 w 75"/>
                  <a:gd name="T57" fmla="*/ 31 h 66"/>
                  <a:gd name="T58" fmla="*/ 20 w 75"/>
                  <a:gd name="T59" fmla="*/ 26 h 66"/>
                  <a:gd name="T60" fmla="*/ 16 w 75"/>
                  <a:gd name="T61" fmla="*/ 26 h 66"/>
                  <a:gd name="T62" fmla="*/ 12 w 75"/>
                  <a:gd name="T63" fmla="*/ 28 h 66"/>
                  <a:gd name="T64" fmla="*/ 9 w 75"/>
                  <a:gd name="T65" fmla="*/ 34 h 66"/>
                  <a:gd name="T66" fmla="*/ 13 w 75"/>
                  <a:gd name="T67" fmla="*/ 41 h 66"/>
                  <a:gd name="T68" fmla="*/ 21 w 75"/>
                  <a:gd name="T69" fmla="*/ 47 h 66"/>
                  <a:gd name="T70" fmla="*/ 29 w 75"/>
                  <a:gd name="T71" fmla="*/ 47 h 66"/>
                  <a:gd name="T72" fmla="*/ 37 w 75"/>
                  <a:gd name="T73" fmla="*/ 42 h 66"/>
                  <a:gd name="T74" fmla="*/ 52 w 75"/>
                  <a:gd name="T75" fmla="*/ 4 h 66"/>
                  <a:gd name="T76" fmla="*/ 75 w 75"/>
                  <a:gd name="T77" fmla="*/ 8 h 66"/>
                  <a:gd name="T78" fmla="*/ 52 w 75"/>
                  <a:gd name="T79" fmla="*/ 4 h 6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75"/>
                  <a:gd name="T121" fmla="*/ 0 h 66"/>
                  <a:gd name="T122" fmla="*/ 75 w 75"/>
                  <a:gd name="T123" fmla="*/ 66 h 6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75" h="66">
                    <a:moveTo>
                      <a:pt x="26" y="54"/>
                    </a:moveTo>
                    <a:lnTo>
                      <a:pt x="19" y="52"/>
                    </a:lnTo>
                    <a:lnTo>
                      <a:pt x="14" y="51"/>
                    </a:lnTo>
                    <a:lnTo>
                      <a:pt x="10" y="48"/>
                    </a:lnTo>
                    <a:lnTo>
                      <a:pt x="6" y="44"/>
                    </a:lnTo>
                    <a:lnTo>
                      <a:pt x="4" y="42"/>
                    </a:lnTo>
                    <a:lnTo>
                      <a:pt x="2" y="39"/>
                    </a:lnTo>
                    <a:lnTo>
                      <a:pt x="0" y="32"/>
                    </a:lnTo>
                    <a:lnTo>
                      <a:pt x="1" y="26"/>
                    </a:lnTo>
                    <a:lnTo>
                      <a:pt x="5" y="20"/>
                    </a:lnTo>
                    <a:lnTo>
                      <a:pt x="8" y="19"/>
                    </a:lnTo>
                    <a:lnTo>
                      <a:pt x="11" y="17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22" y="18"/>
                    </a:lnTo>
                    <a:lnTo>
                      <a:pt x="25" y="20"/>
                    </a:lnTo>
                    <a:lnTo>
                      <a:pt x="28" y="23"/>
                    </a:lnTo>
                    <a:lnTo>
                      <a:pt x="31" y="25"/>
                    </a:lnTo>
                    <a:lnTo>
                      <a:pt x="39" y="31"/>
                    </a:lnTo>
                    <a:lnTo>
                      <a:pt x="45" y="35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50" y="30"/>
                    </a:lnTo>
                    <a:lnTo>
                      <a:pt x="51" y="26"/>
                    </a:lnTo>
                    <a:lnTo>
                      <a:pt x="50" y="22"/>
                    </a:lnTo>
                    <a:lnTo>
                      <a:pt x="45" y="16"/>
                    </a:lnTo>
                    <a:lnTo>
                      <a:pt x="42" y="12"/>
                    </a:lnTo>
                    <a:lnTo>
                      <a:pt x="37" y="11"/>
                    </a:lnTo>
                    <a:lnTo>
                      <a:pt x="34" y="11"/>
                    </a:lnTo>
                    <a:lnTo>
                      <a:pt x="29" y="14"/>
                    </a:lnTo>
                    <a:lnTo>
                      <a:pt x="24" y="6"/>
                    </a:lnTo>
                    <a:lnTo>
                      <a:pt x="28" y="3"/>
                    </a:lnTo>
                    <a:lnTo>
                      <a:pt x="33" y="2"/>
                    </a:lnTo>
                    <a:lnTo>
                      <a:pt x="38" y="3"/>
                    </a:lnTo>
                    <a:lnTo>
                      <a:pt x="43" y="4"/>
                    </a:lnTo>
                    <a:lnTo>
                      <a:pt x="47" y="8"/>
                    </a:lnTo>
                    <a:lnTo>
                      <a:pt x="52" y="12"/>
                    </a:lnTo>
                    <a:lnTo>
                      <a:pt x="57" y="17"/>
                    </a:lnTo>
                    <a:lnTo>
                      <a:pt x="59" y="22"/>
                    </a:lnTo>
                    <a:lnTo>
                      <a:pt x="60" y="25"/>
                    </a:lnTo>
                    <a:lnTo>
                      <a:pt x="60" y="28"/>
                    </a:lnTo>
                    <a:lnTo>
                      <a:pt x="59" y="32"/>
                    </a:lnTo>
                    <a:lnTo>
                      <a:pt x="58" y="35"/>
                    </a:lnTo>
                    <a:lnTo>
                      <a:pt x="55" y="38"/>
                    </a:lnTo>
                    <a:lnTo>
                      <a:pt x="51" y="41"/>
                    </a:lnTo>
                    <a:lnTo>
                      <a:pt x="43" y="49"/>
                    </a:lnTo>
                    <a:lnTo>
                      <a:pt x="38" y="54"/>
                    </a:lnTo>
                    <a:lnTo>
                      <a:pt x="35" y="57"/>
                    </a:lnTo>
                    <a:lnTo>
                      <a:pt x="33" y="59"/>
                    </a:lnTo>
                    <a:lnTo>
                      <a:pt x="31" y="60"/>
                    </a:lnTo>
                    <a:lnTo>
                      <a:pt x="30" y="64"/>
                    </a:lnTo>
                    <a:lnTo>
                      <a:pt x="28" y="66"/>
                    </a:lnTo>
                    <a:lnTo>
                      <a:pt x="21" y="59"/>
                    </a:lnTo>
                    <a:lnTo>
                      <a:pt x="24" y="57"/>
                    </a:lnTo>
                    <a:lnTo>
                      <a:pt x="26" y="54"/>
                    </a:lnTo>
                    <a:close/>
                    <a:moveTo>
                      <a:pt x="39" y="40"/>
                    </a:moveTo>
                    <a:lnTo>
                      <a:pt x="34" y="36"/>
                    </a:lnTo>
                    <a:lnTo>
                      <a:pt x="27" y="31"/>
                    </a:lnTo>
                    <a:lnTo>
                      <a:pt x="24" y="28"/>
                    </a:lnTo>
                    <a:lnTo>
                      <a:pt x="20" y="26"/>
                    </a:lnTo>
                    <a:lnTo>
                      <a:pt x="18" y="26"/>
                    </a:lnTo>
                    <a:lnTo>
                      <a:pt x="16" y="26"/>
                    </a:lnTo>
                    <a:lnTo>
                      <a:pt x="14" y="27"/>
                    </a:lnTo>
                    <a:lnTo>
                      <a:pt x="12" y="28"/>
                    </a:lnTo>
                    <a:lnTo>
                      <a:pt x="10" y="31"/>
                    </a:lnTo>
                    <a:lnTo>
                      <a:pt x="9" y="34"/>
                    </a:lnTo>
                    <a:lnTo>
                      <a:pt x="10" y="38"/>
                    </a:lnTo>
                    <a:lnTo>
                      <a:pt x="13" y="41"/>
                    </a:lnTo>
                    <a:lnTo>
                      <a:pt x="17" y="44"/>
                    </a:lnTo>
                    <a:lnTo>
                      <a:pt x="21" y="47"/>
                    </a:lnTo>
                    <a:lnTo>
                      <a:pt x="26" y="48"/>
                    </a:lnTo>
                    <a:lnTo>
                      <a:pt x="29" y="47"/>
                    </a:lnTo>
                    <a:lnTo>
                      <a:pt x="33" y="46"/>
                    </a:lnTo>
                    <a:lnTo>
                      <a:pt x="37" y="42"/>
                    </a:lnTo>
                    <a:lnTo>
                      <a:pt x="39" y="40"/>
                    </a:lnTo>
                    <a:close/>
                    <a:moveTo>
                      <a:pt x="52" y="4"/>
                    </a:moveTo>
                    <a:lnTo>
                      <a:pt x="67" y="0"/>
                    </a:lnTo>
                    <a:lnTo>
                      <a:pt x="75" y="8"/>
                    </a:lnTo>
                    <a:lnTo>
                      <a:pt x="57" y="9"/>
                    </a:lnTo>
                    <a:lnTo>
                      <a:pt x="52" y="4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70" name="Freeform 174"/>
              <p:cNvSpPr>
                <a:spLocks/>
              </p:cNvSpPr>
              <p:nvPr/>
            </p:nvSpPr>
            <p:spPr bwMode="auto">
              <a:xfrm>
                <a:off x="3780" y="1188"/>
                <a:ext cx="55" cy="53"/>
              </a:xfrm>
              <a:custGeom>
                <a:avLst/>
                <a:gdLst>
                  <a:gd name="T0" fmla="*/ 30 w 55"/>
                  <a:gd name="T1" fmla="*/ 43 h 53"/>
                  <a:gd name="T2" fmla="*/ 34 w 55"/>
                  <a:gd name="T3" fmla="*/ 49 h 53"/>
                  <a:gd name="T4" fmla="*/ 26 w 55"/>
                  <a:gd name="T5" fmla="*/ 53 h 53"/>
                  <a:gd name="T6" fmla="*/ 18 w 55"/>
                  <a:gd name="T7" fmla="*/ 53 h 53"/>
                  <a:gd name="T8" fmla="*/ 12 w 55"/>
                  <a:gd name="T9" fmla="*/ 51 h 53"/>
                  <a:gd name="T10" fmla="*/ 8 w 55"/>
                  <a:gd name="T11" fmla="*/ 47 h 53"/>
                  <a:gd name="T12" fmla="*/ 6 w 55"/>
                  <a:gd name="T13" fmla="*/ 44 h 53"/>
                  <a:gd name="T14" fmla="*/ 1 w 55"/>
                  <a:gd name="T15" fmla="*/ 35 h 53"/>
                  <a:gd name="T16" fmla="*/ 0 w 55"/>
                  <a:gd name="T17" fmla="*/ 30 h 53"/>
                  <a:gd name="T18" fmla="*/ 0 w 55"/>
                  <a:gd name="T19" fmla="*/ 25 h 53"/>
                  <a:gd name="T20" fmla="*/ 1 w 55"/>
                  <a:gd name="T21" fmla="*/ 21 h 53"/>
                  <a:gd name="T22" fmla="*/ 5 w 55"/>
                  <a:gd name="T23" fmla="*/ 17 h 53"/>
                  <a:gd name="T24" fmla="*/ 13 w 55"/>
                  <a:gd name="T25" fmla="*/ 8 h 53"/>
                  <a:gd name="T26" fmla="*/ 20 w 55"/>
                  <a:gd name="T27" fmla="*/ 4 h 53"/>
                  <a:gd name="T28" fmla="*/ 26 w 55"/>
                  <a:gd name="T29" fmla="*/ 1 h 53"/>
                  <a:gd name="T30" fmla="*/ 33 w 55"/>
                  <a:gd name="T31" fmla="*/ 0 h 53"/>
                  <a:gd name="T32" fmla="*/ 39 w 55"/>
                  <a:gd name="T33" fmla="*/ 1 h 53"/>
                  <a:gd name="T34" fmla="*/ 45 w 55"/>
                  <a:gd name="T35" fmla="*/ 5 h 53"/>
                  <a:gd name="T36" fmla="*/ 49 w 55"/>
                  <a:gd name="T37" fmla="*/ 9 h 53"/>
                  <a:gd name="T38" fmla="*/ 53 w 55"/>
                  <a:gd name="T39" fmla="*/ 13 h 53"/>
                  <a:gd name="T40" fmla="*/ 54 w 55"/>
                  <a:gd name="T41" fmla="*/ 17 h 53"/>
                  <a:gd name="T42" fmla="*/ 55 w 55"/>
                  <a:gd name="T43" fmla="*/ 24 h 53"/>
                  <a:gd name="T44" fmla="*/ 54 w 55"/>
                  <a:gd name="T45" fmla="*/ 31 h 53"/>
                  <a:gd name="T46" fmla="*/ 49 w 55"/>
                  <a:gd name="T47" fmla="*/ 37 h 53"/>
                  <a:gd name="T48" fmla="*/ 44 w 55"/>
                  <a:gd name="T49" fmla="*/ 31 h 53"/>
                  <a:gd name="T50" fmla="*/ 46 w 55"/>
                  <a:gd name="T51" fmla="*/ 27 h 53"/>
                  <a:gd name="T52" fmla="*/ 47 w 55"/>
                  <a:gd name="T53" fmla="*/ 23 h 53"/>
                  <a:gd name="T54" fmla="*/ 46 w 55"/>
                  <a:gd name="T55" fmla="*/ 19 h 53"/>
                  <a:gd name="T56" fmla="*/ 45 w 55"/>
                  <a:gd name="T57" fmla="*/ 15 h 53"/>
                  <a:gd name="T58" fmla="*/ 39 w 55"/>
                  <a:gd name="T59" fmla="*/ 11 h 53"/>
                  <a:gd name="T60" fmla="*/ 33 w 55"/>
                  <a:gd name="T61" fmla="*/ 9 h 53"/>
                  <a:gd name="T62" fmla="*/ 30 w 55"/>
                  <a:gd name="T63" fmla="*/ 9 h 53"/>
                  <a:gd name="T64" fmla="*/ 26 w 55"/>
                  <a:gd name="T65" fmla="*/ 11 h 53"/>
                  <a:gd name="T66" fmla="*/ 18 w 55"/>
                  <a:gd name="T67" fmla="*/ 15 h 53"/>
                  <a:gd name="T68" fmla="*/ 12 w 55"/>
                  <a:gd name="T69" fmla="*/ 22 h 53"/>
                  <a:gd name="T70" fmla="*/ 8 w 55"/>
                  <a:gd name="T71" fmla="*/ 28 h 53"/>
                  <a:gd name="T72" fmla="*/ 9 w 55"/>
                  <a:gd name="T73" fmla="*/ 33 h 53"/>
                  <a:gd name="T74" fmla="*/ 12 w 55"/>
                  <a:gd name="T75" fmla="*/ 39 h 53"/>
                  <a:gd name="T76" fmla="*/ 15 w 55"/>
                  <a:gd name="T77" fmla="*/ 43 h 53"/>
                  <a:gd name="T78" fmla="*/ 20 w 55"/>
                  <a:gd name="T79" fmla="*/ 45 h 53"/>
                  <a:gd name="T80" fmla="*/ 25 w 55"/>
                  <a:gd name="T81" fmla="*/ 45 h 53"/>
                  <a:gd name="T82" fmla="*/ 30 w 55"/>
                  <a:gd name="T83" fmla="*/ 43 h 5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5"/>
                  <a:gd name="T127" fmla="*/ 0 h 53"/>
                  <a:gd name="T128" fmla="*/ 55 w 55"/>
                  <a:gd name="T129" fmla="*/ 53 h 5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5" h="53">
                    <a:moveTo>
                      <a:pt x="30" y="43"/>
                    </a:moveTo>
                    <a:lnTo>
                      <a:pt x="34" y="49"/>
                    </a:lnTo>
                    <a:lnTo>
                      <a:pt x="26" y="53"/>
                    </a:lnTo>
                    <a:lnTo>
                      <a:pt x="18" y="53"/>
                    </a:lnTo>
                    <a:lnTo>
                      <a:pt x="12" y="51"/>
                    </a:lnTo>
                    <a:lnTo>
                      <a:pt x="8" y="47"/>
                    </a:lnTo>
                    <a:lnTo>
                      <a:pt x="6" y="44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21"/>
                    </a:lnTo>
                    <a:lnTo>
                      <a:pt x="5" y="17"/>
                    </a:lnTo>
                    <a:lnTo>
                      <a:pt x="13" y="8"/>
                    </a:lnTo>
                    <a:lnTo>
                      <a:pt x="20" y="4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39" y="1"/>
                    </a:lnTo>
                    <a:lnTo>
                      <a:pt x="45" y="5"/>
                    </a:lnTo>
                    <a:lnTo>
                      <a:pt x="49" y="9"/>
                    </a:lnTo>
                    <a:lnTo>
                      <a:pt x="53" y="13"/>
                    </a:lnTo>
                    <a:lnTo>
                      <a:pt x="54" y="17"/>
                    </a:lnTo>
                    <a:lnTo>
                      <a:pt x="55" y="24"/>
                    </a:lnTo>
                    <a:lnTo>
                      <a:pt x="54" y="31"/>
                    </a:lnTo>
                    <a:lnTo>
                      <a:pt x="49" y="37"/>
                    </a:lnTo>
                    <a:lnTo>
                      <a:pt x="44" y="31"/>
                    </a:lnTo>
                    <a:lnTo>
                      <a:pt x="46" y="27"/>
                    </a:lnTo>
                    <a:lnTo>
                      <a:pt x="47" y="23"/>
                    </a:lnTo>
                    <a:lnTo>
                      <a:pt x="46" y="19"/>
                    </a:lnTo>
                    <a:lnTo>
                      <a:pt x="45" y="15"/>
                    </a:lnTo>
                    <a:lnTo>
                      <a:pt x="39" y="11"/>
                    </a:lnTo>
                    <a:lnTo>
                      <a:pt x="33" y="9"/>
                    </a:lnTo>
                    <a:lnTo>
                      <a:pt x="30" y="9"/>
                    </a:lnTo>
                    <a:lnTo>
                      <a:pt x="26" y="11"/>
                    </a:lnTo>
                    <a:lnTo>
                      <a:pt x="18" y="15"/>
                    </a:lnTo>
                    <a:lnTo>
                      <a:pt x="12" y="22"/>
                    </a:lnTo>
                    <a:lnTo>
                      <a:pt x="8" y="28"/>
                    </a:lnTo>
                    <a:lnTo>
                      <a:pt x="9" y="33"/>
                    </a:lnTo>
                    <a:lnTo>
                      <a:pt x="12" y="39"/>
                    </a:lnTo>
                    <a:lnTo>
                      <a:pt x="15" y="43"/>
                    </a:lnTo>
                    <a:lnTo>
                      <a:pt x="20" y="45"/>
                    </a:lnTo>
                    <a:lnTo>
                      <a:pt x="25" y="45"/>
                    </a:lnTo>
                    <a:lnTo>
                      <a:pt x="30" y="4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71" name="Freeform 175"/>
              <p:cNvSpPr>
                <a:spLocks noEditPoints="1"/>
              </p:cNvSpPr>
              <p:nvPr/>
            </p:nvSpPr>
            <p:spPr bwMode="auto">
              <a:xfrm>
                <a:off x="3801" y="1210"/>
                <a:ext cx="66" cy="48"/>
              </a:xfrm>
              <a:custGeom>
                <a:avLst/>
                <a:gdLst>
                  <a:gd name="T0" fmla="*/ 52 w 66"/>
                  <a:gd name="T1" fmla="*/ 6 h 48"/>
                  <a:gd name="T2" fmla="*/ 61 w 66"/>
                  <a:gd name="T3" fmla="*/ 0 h 48"/>
                  <a:gd name="T4" fmla="*/ 66 w 66"/>
                  <a:gd name="T5" fmla="*/ 7 h 48"/>
                  <a:gd name="T6" fmla="*/ 57 w 66"/>
                  <a:gd name="T7" fmla="*/ 13 h 48"/>
                  <a:gd name="T8" fmla="*/ 52 w 66"/>
                  <a:gd name="T9" fmla="*/ 6 h 48"/>
                  <a:gd name="T10" fmla="*/ 0 w 66"/>
                  <a:gd name="T11" fmla="*/ 40 h 48"/>
                  <a:gd name="T12" fmla="*/ 44 w 66"/>
                  <a:gd name="T13" fmla="*/ 11 h 48"/>
                  <a:gd name="T14" fmla="*/ 49 w 66"/>
                  <a:gd name="T15" fmla="*/ 18 h 48"/>
                  <a:gd name="T16" fmla="*/ 4 w 66"/>
                  <a:gd name="T17" fmla="*/ 48 h 48"/>
                  <a:gd name="T18" fmla="*/ 0 w 66"/>
                  <a:gd name="T19" fmla="*/ 40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6"/>
                  <a:gd name="T31" fmla="*/ 0 h 48"/>
                  <a:gd name="T32" fmla="*/ 66 w 66"/>
                  <a:gd name="T33" fmla="*/ 48 h 4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6" h="48">
                    <a:moveTo>
                      <a:pt x="52" y="6"/>
                    </a:moveTo>
                    <a:lnTo>
                      <a:pt x="61" y="0"/>
                    </a:lnTo>
                    <a:lnTo>
                      <a:pt x="66" y="7"/>
                    </a:lnTo>
                    <a:lnTo>
                      <a:pt x="57" y="13"/>
                    </a:lnTo>
                    <a:lnTo>
                      <a:pt x="52" y="6"/>
                    </a:lnTo>
                    <a:close/>
                    <a:moveTo>
                      <a:pt x="0" y="40"/>
                    </a:moveTo>
                    <a:lnTo>
                      <a:pt x="44" y="11"/>
                    </a:lnTo>
                    <a:lnTo>
                      <a:pt x="49" y="18"/>
                    </a:lnTo>
                    <a:lnTo>
                      <a:pt x="4" y="48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72" name="Freeform 176"/>
              <p:cNvSpPr>
                <a:spLocks noEditPoints="1"/>
              </p:cNvSpPr>
              <p:nvPr/>
            </p:nvSpPr>
            <p:spPr bwMode="auto">
              <a:xfrm>
                <a:off x="3814" y="1241"/>
                <a:ext cx="76" cy="52"/>
              </a:xfrm>
              <a:custGeom>
                <a:avLst/>
                <a:gdLst>
                  <a:gd name="T0" fmla="*/ 16 w 76"/>
                  <a:gd name="T1" fmla="*/ 4 h 52"/>
                  <a:gd name="T2" fmla="*/ 23 w 76"/>
                  <a:gd name="T3" fmla="*/ 2 h 52"/>
                  <a:gd name="T4" fmla="*/ 29 w 76"/>
                  <a:gd name="T5" fmla="*/ 0 h 52"/>
                  <a:gd name="T6" fmla="*/ 35 w 76"/>
                  <a:gd name="T7" fmla="*/ 0 h 52"/>
                  <a:gd name="T8" fmla="*/ 40 w 76"/>
                  <a:gd name="T9" fmla="*/ 1 h 52"/>
                  <a:gd name="T10" fmla="*/ 47 w 76"/>
                  <a:gd name="T11" fmla="*/ 6 h 52"/>
                  <a:gd name="T12" fmla="*/ 53 w 76"/>
                  <a:gd name="T13" fmla="*/ 14 h 52"/>
                  <a:gd name="T14" fmla="*/ 55 w 76"/>
                  <a:gd name="T15" fmla="*/ 19 h 52"/>
                  <a:gd name="T16" fmla="*/ 55 w 76"/>
                  <a:gd name="T17" fmla="*/ 24 h 52"/>
                  <a:gd name="T18" fmla="*/ 54 w 76"/>
                  <a:gd name="T19" fmla="*/ 33 h 52"/>
                  <a:gd name="T20" fmla="*/ 48 w 76"/>
                  <a:gd name="T21" fmla="*/ 42 h 52"/>
                  <a:gd name="T22" fmla="*/ 45 w 76"/>
                  <a:gd name="T23" fmla="*/ 46 h 52"/>
                  <a:gd name="T24" fmla="*/ 39 w 76"/>
                  <a:gd name="T25" fmla="*/ 49 h 52"/>
                  <a:gd name="T26" fmla="*/ 31 w 76"/>
                  <a:gd name="T27" fmla="*/ 52 h 52"/>
                  <a:gd name="T28" fmla="*/ 27 w 76"/>
                  <a:gd name="T29" fmla="*/ 52 h 52"/>
                  <a:gd name="T30" fmla="*/ 23 w 76"/>
                  <a:gd name="T31" fmla="*/ 52 h 52"/>
                  <a:gd name="T32" fmla="*/ 18 w 76"/>
                  <a:gd name="T33" fmla="*/ 51 h 52"/>
                  <a:gd name="T34" fmla="*/ 11 w 76"/>
                  <a:gd name="T35" fmla="*/ 49 h 52"/>
                  <a:gd name="T36" fmla="*/ 6 w 76"/>
                  <a:gd name="T37" fmla="*/ 44 h 52"/>
                  <a:gd name="T38" fmla="*/ 3 w 76"/>
                  <a:gd name="T39" fmla="*/ 39 h 52"/>
                  <a:gd name="T40" fmla="*/ 0 w 76"/>
                  <a:gd name="T41" fmla="*/ 34 h 52"/>
                  <a:gd name="T42" fmla="*/ 0 w 76"/>
                  <a:gd name="T43" fmla="*/ 28 h 52"/>
                  <a:gd name="T44" fmla="*/ 0 w 76"/>
                  <a:gd name="T45" fmla="*/ 19 h 52"/>
                  <a:gd name="T46" fmla="*/ 3 w 76"/>
                  <a:gd name="T47" fmla="*/ 15 h 52"/>
                  <a:gd name="T48" fmla="*/ 6 w 76"/>
                  <a:gd name="T49" fmla="*/ 11 h 52"/>
                  <a:gd name="T50" fmla="*/ 16 w 76"/>
                  <a:gd name="T51" fmla="*/ 4 h 52"/>
                  <a:gd name="T52" fmla="*/ 21 w 76"/>
                  <a:gd name="T53" fmla="*/ 12 h 52"/>
                  <a:gd name="T54" fmla="*/ 16 w 76"/>
                  <a:gd name="T55" fmla="*/ 15 h 52"/>
                  <a:gd name="T56" fmla="*/ 13 w 76"/>
                  <a:gd name="T57" fmla="*/ 17 h 52"/>
                  <a:gd name="T58" fmla="*/ 8 w 76"/>
                  <a:gd name="T59" fmla="*/ 23 h 52"/>
                  <a:gd name="T60" fmla="*/ 7 w 76"/>
                  <a:gd name="T61" fmla="*/ 30 h 52"/>
                  <a:gd name="T62" fmla="*/ 10 w 76"/>
                  <a:gd name="T63" fmla="*/ 35 h 52"/>
                  <a:gd name="T64" fmla="*/ 13 w 76"/>
                  <a:gd name="T65" fmla="*/ 41 h 52"/>
                  <a:gd name="T66" fmla="*/ 19 w 76"/>
                  <a:gd name="T67" fmla="*/ 43 h 52"/>
                  <a:gd name="T68" fmla="*/ 27 w 76"/>
                  <a:gd name="T69" fmla="*/ 43 h 52"/>
                  <a:gd name="T70" fmla="*/ 35 w 76"/>
                  <a:gd name="T71" fmla="*/ 40 h 52"/>
                  <a:gd name="T72" fmla="*/ 43 w 76"/>
                  <a:gd name="T73" fmla="*/ 35 h 52"/>
                  <a:gd name="T74" fmla="*/ 45 w 76"/>
                  <a:gd name="T75" fmla="*/ 33 h 52"/>
                  <a:gd name="T76" fmla="*/ 46 w 76"/>
                  <a:gd name="T77" fmla="*/ 30 h 52"/>
                  <a:gd name="T78" fmla="*/ 48 w 76"/>
                  <a:gd name="T79" fmla="*/ 24 h 52"/>
                  <a:gd name="T80" fmla="*/ 46 w 76"/>
                  <a:gd name="T81" fmla="*/ 17 h 52"/>
                  <a:gd name="T82" fmla="*/ 42 w 76"/>
                  <a:gd name="T83" fmla="*/ 12 h 52"/>
                  <a:gd name="T84" fmla="*/ 36 w 76"/>
                  <a:gd name="T85" fmla="*/ 9 h 52"/>
                  <a:gd name="T86" fmla="*/ 29 w 76"/>
                  <a:gd name="T87" fmla="*/ 9 h 52"/>
                  <a:gd name="T88" fmla="*/ 21 w 76"/>
                  <a:gd name="T89" fmla="*/ 12 h 52"/>
                  <a:gd name="T90" fmla="*/ 55 w 76"/>
                  <a:gd name="T91" fmla="*/ 7 h 52"/>
                  <a:gd name="T92" fmla="*/ 71 w 76"/>
                  <a:gd name="T93" fmla="*/ 7 h 52"/>
                  <a:gd name="T94" fmla="*/ 76 w 76"/>
                  <a:gd name="T95" fmla="*/ 17 h 52"/>
                  <a:gd name="T96" fmla="*/ 59 w 76"/>
                  <a:gd name="T97" fmla="*/ 14 h 52"/>
                  <a:gd name="T98" fmla="*/ 55 w 76"/>
                  <a:gd name="T99" fmla="*/ 7 h 5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6"/>
                  <a:gd name="T151" fmla="*/ 0 h 52"/>
                  <a:gd name="T152" fmla="*/ 76 w 76"/>
                  <a:gd name="T153" fmla="*/ 52 h 5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6" h="52">
                    <a:moveTo>
                      <a:pt x="16" y="4"/>
                    </a:moveTo>
                    <a:lnTo>
                      <a:pt x="23" y="2"/>
                    </a:lnTo>
                    <a:lnTo>
                      <a:pt x="29" y="0"/>
                    </a:lnTo>
                    <a:lnTo>
                      <a:pt x="35" y="0"/>
                    </a:lnTo>
                    <a:lnTo>
                      <a:pt x="40" y="1"/>
                    </a:lnTo>
                    <a:lnTo>
                      <a:pt x="47" y="6"/>
                    </a:lnTo>
                    <a:lnTo>
                      <a:pt x="53" y="14"/>
                    </a:lnTo>
                    <a:lnTo>
                      <a:pt x="55" y="19"/>
                    </a:lnTo>
                    <a:lnTo>
                      <a:pt x="55" y="24"/>
                    </a:lnTo>
                    <a:lnTo>
                      <a:pt x="54" y="33"/>
                    </a:lnTo>
                    <a:lnTo>
                      <a:pt x="48" y="42"/>
                    </a:lnTo>
                    <a:lnTo>
                      <a:pt x="45" y="46"/>
                    </a:lnTo>
                    <a:lnTo>
                      <a:pt x="39" y="49"/>
                    </a:lnTo>
                    <a:lnTo>
                      <a:pt x="31" y="52"/>
                    </a:lnTo>
                    <a:lnTo>
                      <a:pt x="27" y="52"/>
                    </a:lnTo>
                    <a:lnTo>
                      <a:pt x="23" y="52"/>
                    </a:lnTo>
                    <a:lnTo>
                      <a:pt x="18" y="51"/>
                    </a:lnTo>
                    <a:lnTo>
                      <a:pt x="11" y="49"/>
                    </a:lnTo>
                    <a:lnTo>
                      <a:pt x="6" y="44"/>
                    </a:lnTo>
                    <a:lnTo>
                      <a:pt x="3" y="39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5"/>
                    </a:lnTo>
                    <a:lnTo>
                      <a:pt x="6" y="11"/>
                    </a:lnTo>
                    <a:lnTo>
                      <a:pt x="16" y="4"/>
                    </a:lnTo>
                    <a:close/>
                    <a:moveTo>
                      <a:pt x="21" y="12"/>
                    </a:moveTo>
                    <a:lnTo>
                      <a:pt x="16" y="15"/>
                    </a:lnTo>
                    <a:lnTo>
                      <a:pt x="13" y="17"/>
                    </a:lnTo>
                    <a:lnTo>
                      <a:pt x="8" y="23"/>
                    </a:lnTo>
                    <a:lnTo>
                      <a:pt x="7" y="30"/>
                    </a:lnTo>
                    <a:lnTo>
                      <a:pt x="10" y="35"/>
                    </a:lnTo>
                    <a:lnTo>
                      <a:pt x="13" y="41"/>
                    </a:lnTo>
                    <a:lnTo>
                      <a:pt x="19" y="43"/>
                    </a:lnTo>
                    <a:lnTo>
                      <a:pt x="27" y="43"/>
                    </a:lnTo>
                    <a:lnTo>
                      <a:pt x="35" y="40"/>
                    </a:lnTo>
                    <a:lnTo>
                      <a:pt x="43" y="35"/>
                    </a:lnTo>
                    <a:lnTo>
                      <a:pt x="45" y="33"/>
                    </a:lnTo>
                    <a:lnTo>
                      <a:pt x="46" y="30"/>
                    </a:lnTo>
                    <a:lnTo>
                      <a:pt x="48" y="24"/>
                    </a:lnTo>
                    <a:lnTo>
                      <a:pt x="46" y="17"/>
                    </a:lnTo>
                    <a:lnTo>
                      <a:pt x="42" y="12"/>
                    </a:lnTo>
                    <a:lnTo>
                      <a:pt x="36" y="9"/>
                    </a:lnTo>
                    <a:lnTo>
                      <a:pt x="29" y="9"/>
                    </a:lnTo>
                    <a:lnTo>
                      <a:pt x="21" y="12"/>
                    </a:lnTo>
                    <a:close/>
                    <a:moveTo>
                      <a:pt x="55" y="7"/>
                    </a:moveTo>
                    <a:lnTo>
                      <a:pt x="71" y="7"/>
                    </a:lnTo>
                    <a:lnTo>
                      <a:pt x="76" y="17"/>
                    </a:lnTo>
                    <a:lnTo>
                      <a:pt x="59" y="14"/>
                    </a:lnTo>
                    <a:lnTo>
                      <a:pt x="55" y="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3346" name="Group 177"/>
            <p:cNvGrpSpPr>
              <a:grpSpLocks/>
            </p:cNvGrpSpPr>
            <p:nvPr/>
          </p:nvGrpSpPr>
          <p:grpSpPr bwMode="auto">
            <a:xfrm>
              <a:off x="3694" y="1963"/>
              <a:ext cx="566" cy="638"/>
              <a:chOff x="3428" y="1978"/>
              <a:chExt cx="566" cy="638"/>
            </a:xfrm>
          </p:grpSpPr>
          <p:sp>
            <p:nvSpPr>
              <p:cNvPr id="13434" name="Freeform 178"/>
              <p:cNvSpPr>
                <a:spLocks noEditPoints="1"/>
              </p:cNvSpPr>
              <p:nvPr/>
            </p:nvSpPr>
            <p:spPr bwMode="auto">
              <a:xfrm>
                <a:off x="3428" y="2542"/>
                <a:ext cx="99" cy="74"/>
              </a:xfrm>
              <a:custGeom>
                <a:avLst/>
                <a:gdLst>
                  <a:gd name="T0" fmla="*/ 27 w 99"/>
                  <a:gd name="T1" fmla="*/ 73 h 74"/>
                  <a:gd name="T2" fmla="*/ 19 w 99"/>
                  <a:gd name="T3" fmla="*/ 60 h 74"/>
                  <a:gd name="T4" fmla="*/ 12 w 99"/>
                  <a:gd name="T5" fmla="*/ 44 h 74"/>
                  <a:gd name="T6" fmla="*/ 6 w 99"/>
                  <a:gd name="T7" fmla="*/ 26 h 74"/>
                  <a:gd name="T8" fmla="*/ 0 w 99"/>
                  <a:gd name="T9" fmla="*/ 8 h 74"/>
                  <a:gd name="T10" fmla="*/ 6 w 99"/>
                  <a:gd name="T11" fmla="*/ 5 h 74"/>
                  <a:gd name="T12" fmla="*/ 11 w 99"/>
                  <a:gd name="T13" fmla="*/ 0 h 74"/>
                  <a:gd name="T14" fmla="*/ 55 w 99"/>
                  <a:gd name="T15" fmla="*/ 15 h 74"/>
                  <a:gd name="T16" fmla="*/ 99 w 99"/>
                  <a:gd name="T17" fmla="*/ 30 h 74"/>
                  <a:gd name="T18" fmla="*/ 94 w 99"/>
                  <a:gd name="T19" fmla="*/ 34 h 74"/>
                  <a:gd name="T20" fmla="*/ 88 w 99"/>
                  <a:gd name="T21" fmla="*/ 39 h 74"/>
                  <a:gd name="T22" fmla="*/ 75 w 99"/>
                  <a:gd name="T23" fmla="*/ 34 h 74"/>
                  <a:gd name="T24" fmla="*/ 62 w 99"/>
                  <a:gd name="T25" fmla="*/ 30 h 74"/>
                  <a:gd name="T26" fmla="*/ 46 w 99"/>
                  <a:gd name="T27" fmla="*/ 41 h 74"/>
                  <a:gd name="T28" fmla="*/ 30 w 99"/>
                  <a:gd name="T29" fmla="*/ 51 h 74"/>
                  <a:gd name="T30" fmla="*/ 35 w 99"/>
                  <a:gd name="T31" fmla="*/ 62 h 74"/>
                  <a:gd name="T32" fmla="*/ 38 w 99"/>
                  <a:gd name="T33" fmla="*/ 72 h 74"/>
                  <a:gd name="T34" fmla="*/ 31 w 99"/>
                  <a:gd name="T35" fmla="*/ 74 h 74"/>
                  <a:gd name="T36" fmla="*/ 27 w 99"/>
                  <a:gd name="T37" fmla="*/ 73 h 74"/>
                  <a:gd name="T38" fmla="*/ 27 w 99"/>
                  <a:gd name="T39" fmla="*/ 44 h 74"/>
                  <a:gd name="T40" fmla="*/ 40 w 99"/>
                  <a:gd name="T41" fmla="*/ 35 h 74"/>
                  <a:gd name="T42" fmla="*/ 53 w 99"/>
                  <a:gd name="T43" fmla="*/ 26 h 74"/>
                  <a:gd name="T44" fmla="*/ 41 w 99"/>
                  <a:gd name="T45" fmla="*/ 22 h 74"/>
                  <a:gd name="T46" fmla="*/ 29 w 99"/>
                  <a:gd name="T47" fmla="*/ 17 h 74"/>
                  <a:gd name="T48" fmla="*/ 19 w 99"/>
                  <a:gd name="T49" fmla="*/ 14 h 74"/>
                  <a:gd name="T50" fmla="*/ 11 w 99"/>
                  <a:gd name="T51" fmla="*/ 10 h 74"/>
                  <a:gd name="T52" fmla="*/ 15 w 99"/>
                  <a:gd name="T53" fmla="*/ 16 h 74"/>
                  <a:gd name="T54" fmla="*/ 19 w 99"/>
                  <a:gd name="T55" fmla="*/ 23 h 74"/>
                  <a:gd name="T56" fmla="*/ 22 w 99"/>
                  <a:gd name="T57" fmla="*/ 34 h 74"/>
                  <a:gd name="T58" fmla="*/ 27 w 99"/>
                  <a:gd name="T59" fmla="*/ 44 h 7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99"/>
                  <a:gd name="T91" fmla="*/ 0 h 74"/>
                  <a:gd name="T92" fmla="*/ 99 w 99"/>
                  <a:gd name="T93" fmla="*/ 74 h 7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99" h="74">
                    <a:moveTo>
                      <a:pt x="27" y="73"/>
                    </a:moveTo>
                    <a:lnTo>
                      <a:pt x="19" y="60"/>
                    </a:lnTo>
                    <a:lnTo>
                      <a:pt x="12" y="44"/>
                    </a:lnTo>
                    <a:lnTo>
                      <a:pt x="6" y="26"/>
                    </a:lnTo>
                    <a:lnTo>
                      <a:pt x="0" y="8"/>
                    </a:lnTo>
                    <a:lnTo>
                      <a:pt x="6" y="5"/>
                    </a:lnTo>
                    <a:lnTo>
                      <a:pt x="11" y="0"/>
                    </a:lnTo>
                    <a:lnTo>
                      <a:pt x="55" y="15"/>
                    </a:lnTo>
                    <a:lnTo>
                      <a:pt x="99" y="30"/>
                    </a:lnTo>
                    <a:lnTo>
                      <a:pt x="94" y="34"/>
                    </a:lnTo>
                    <a:lnTo>
                      <a:pt x="88" y="39"/>
                    </a:lnTo>
                    <a:lnTo>
                      <a:pt x="75" y="34"/>
                    </a:lnTo>
                    <a:lnTo>
                      <a:pt x="62" y="30"/>
                    </a:lnTo>
                    <a:lnTo>
                      <a:pt x="46" y="41"/>
                    </a:lnTo>
                    <a:lnTo>
                      <a:pt x="30" y="51"/>
                    </a:lnTo>
                    <a:lnTo>
                      <a:pt x="35" y="62"/>
                    </a:lnTo>
                    <a:lnTo>
                      <a:pt x="38" y="72"/>
                    </a:lnTo>
                    <a:lnTo>
                      <a:pt x="31" y="74"/>
                    </a:lnTo>
                    <a:lnTo>
                      <a:pt x="27" y="73"/>
                    </a:lnTo>
                    <a:close/>
                    <a:moveTo>
                      <a:pt x="27" y="44"/>
                    </a:moveTo>
                    <a:lnTo>
                      <a:pt x="40" y="35"/>
                    </a:lnTo>
                    <a:lnTo>
                      <a:pt x="53" y="26"/>
                    </a:lnTo>
                    <a:lnTo>
                      <a:pt x="41" y="22"/>
                    </a:lnTo>
                    <a:lnTo>
                      <a:pt x="29" y="17"/>
                    </a:lnTo>
                    <a:lnTo>
                      <a:pt x="19" y="14"/>
                    </a:lnTo>
                    <a:lnTo>
                      <a:pt x="11" y="10"/>
                    </a:lnTo>
                    <a:lnTo>
                      <a:pt x="15" y="16"/>
                    </a:lnTo>
                    <a:lnTo>
                      <a:pt x="19" y="23"/>
                    </a:lnTo>
                    <a:lnTo>
                      <a:pt x="22" y="34"/>
                    </a:lnTo>
                    <a:lnTo>
                      <a:pt x="27" y="44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35" name="Freeform 179"/>
              <p:cNvSpPr>
                <a:spLocks noEditPoints="1"/>
              </p:cNvSpPr>
              <p:nvPr/>
            </p:nvSpPr>
            <p:spPr bwMode="auto">
              <a:xfrm>
                <a:off x="3498" y="2478"/>
                <a:ext cx="74" cy="82"/>
              </a:xfrm>
              <a:custGeom>
                <a:avLst/>
                <a:gdLst>
                  <a:gd name="T0" fmla="*/ 66 w 74"/>
                  <a:gd name="T1" fmla="*/ 61 h 82"/>
                  <a:gd name="T2" fmla="*/ 64 w 74"/>
                  <a:gd name="T3" fmla="*/ 58 h 82"/>
                  <a:gd name="T4" fmla="*/ 61 w 74"/>
                  <a:gd name="T5" fmla="*/ 56 h 82"/>
                  <a:gd name="T6" fmla="*/ 61 w 74"/>
                  <a:gd name="T7" fmla="*/ 61 h 82"/>
                  <a:gd name="T8" fmla="*/ 59 w 74"/>
                  <a:gd name="T9" fmla="*/ 65 h 82"/>
                  <a:gd name="T10" fmla="*/ 57 w 74"/>
                  <a:gd name="T11" fmla="*/ 70 h 82"/>
                  <a:gd name="T12" fmla="*/ 54 w 74"/>
                  <a:gd name="T13" fmla="*/ 73 h 82"/>
                  <a:gd name="T14" fmla="*/ 48 w 74"/>
                  <a:gd name="T15" fmla="*/ 78 h 82"/>
                  <a:gd name="T16" fmla="*/ 40 w 74"/>
                  <a:gd name="T17" fmla="*/ 81 h 82"/>
                  <a:gd name="T18" fmla="*/ 32 w 74"/>
                  <a:gd name="T19" fmla="*/ 82 h 82"/>
                  <a:gd name="T20" fmla="*/ 24 w 74"/>
                  <a:gd name="T21" fmla="*/ 80 h 82"/>
                  <a:gd name="T22" fmla="*/ 17 w 74"/>
                  <a:gd name="T23" fmla="*/ 78 h 82"/>
                  <a:gd name="T24" fmla="*/ 10 w 74"/>
                  <a:gd name="T25" fmla="*/ 72 h 82"/>
                  <a:gd name="T26" fmla="*/ 5 w 74"/>
                  <a:gd name="T27" fmla="*/ 66 h 82"/>
                  <a:gd name="T28" fmla="*/ 1 w 74"/>
                  <a:gd name="T29" fmla="*/ 59 h 82"/>
                  <a:gd name="T30" fmla="*/ 0 w 74"/>
                  <a:gd name="T31" fmla="*/ 53 h 82"/>
                  <a:gd name="T32" fmla="*/ 1 w 74"/>
                  <a:gd name="T33" fmla="*/ 46 h 82"/>
                  <a:gd name="T34" fmla="*/ 3 w 74"/>
                  <a:gd name="T35" fmla="*/ 40 h 82"/>
                  <a:gd name="T36" fmla="*/ 9 w 74"/>
                  <a:gd name="T37" fmla="*/ 34 h 82"/>
                  <a:gd name="T38" fmla="*/ 14 w 74"/>
                  <a:gd name="T39" fmla="*/ 31 h 82"/>
                  <a:gd name="T40" fmla="*/ 18 w 74"/>
                  <a:gd name="T41" fmla="*/ 29 h 82"/>
                  <a:gd name="T42" fmla="*/ 24 w 74"/>
                  <a:gd name="T43" fmla="*/ 27 h 82"/>
                  <a:gd name="T44" fmla="*/ 29 w 74"/>
                  <a:gd name="T45" fmla="*/ 27 h 82"/>
                  <a:gd name="T46" fmla="*/ 18 w 74"/>
                  <a:gd name="T47" fmla="*/ 17 h 82"/>
                  <a:gd name="T48" fmla="*/ 7 w 74"/>
                  <a:gd name="T49" fmla="*/ 8 h 82"/>
                  <a:gd name="T50" fmla="*/ 11 w 74"/>
                  <a:gd name="T51" fmla="*/ 5 h 82"/>
                  <a:gd name="T52" fmla="*/ 16 w 74"/>
                  <a:gd name="T53" fmla="*/ 0 h 82"/>
                  <a:gd name="T54" fmla="*/ 46 w 74"/>
                  <a:gd name="T55" fmla="*/ 27 h 82"/>
                  <a:gd name="T56" fmla="*/ 74 w 74"/>
                  <a:gd name="T57" fmla="*/ 54 h 82"/>
                  <a:gd name="T58" fmla="*/ 70 w 74"/>
                  <a:gd name="T59" fmla="*/ 57 h 82"/>
                  <a:gd name="T60" fmla="*/ 66 w 74"/>
                  <a:gd name="T61" fmla="*/ 61 h 82"/>
                  <a:gd name="T62" fmla="*/ 19 w 74"/>
                  <a:gd name="T63" fmla="*/ 65 h 82"/>
                  <a:gd name="T64" fmla="*/ 27 w 74"/>
                  <a:gd name="T65" fmla="*/ 71 h 82"/>
                  <a:gd name="T66" fmla="*/ 35 w 74"/>
                  <a:gd name="T67" fmla="*/ 72 h 82"/>
                  <a:gd name="T68" fmla="*/ 42 w 74"/>
                  <a:gd name="T69" fmla="*/ 71 h 82"/>
                  <a:gd name="T70" fmla="*/ 49 w 74"/>
                  <a:gd name="T71" fmla="*/ 67 h 82"/>
                  <a:gd name="T72" fmla="*/ 53 w 74"/>
                  <a:gd name="T73" fmla="*/ 62 h 82"/>
                  <a:gd name="T74" fmla="*/ 54 w 74"/>
                  <a:gd name="T75" fmla="*/ 56 h 82"/>
                  <a:gd name="T76" fmla="*/ 51 w 74"/>
                  <a:gd name="T77" fmla="*/ 49 h 82"/>
                  <a:gd name="T78" fmla="*/ 49 w 74"/>
                  <a:gd name="T79" fmla="*/ 46 h 82"/>
                  <a:gd name="T80" fmla="*/ 46 w 74"/>
                  <a:gd name="T81" fmla="*/ 41 h 82"/>
                  <a:gd name="T82" fmla="*/ 38 w 74"/>
                  <a:gd name="T83" fmla="*/ 35 h 82"/>
                  <a:gd name="T84" fmla="*/ 30 w 74"/>
                  <a:gd name="T85" fmla="*/ 33 h 82"/>
                  <a:gd name="T86" fmla="*/ 22 w 74"/>
                  <a:gd name="T87" fmla="*/ 34 h 82"/>
                  <a:gd name="T88" fmla="*/ 16 w 74"/>
                  <a:gd name="T89" fmla="*/ 39 h 82"/>
                  <a:gd name="T90" fmla="*/ 11 w 74"/>
                  <a:gd name="T91" fmla="*/ 45 h 82"/>
                  <a:gd name="T92" fmla="*/ 10 w 74"/>
                  <a:gd name="T93" fmla="*/ 50 h 82"/>
                  <a:gd name="T94" fmla="*/ 11 w 74"/>
                  <a:gd name="T95" fmla="*/ 54 h 82"/>
                  <a:gd name="T96" fmla="*/ 13 w 74"/>
                  <a:gd name="T97" fmla="*/ 57 h 82"/>
                  <a:gd name="T98" fmla="*/ 19 w 74"/>
                  <a:gd name="T99" fmla="*/ 65 h 8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4"/>
                  <a:gd name="T151" fmla="*/ 0 h 82"/>
                  <a:gd name="T152" fmla="*/ 74 w 74"/>
                  <a:gd name="T153" fmla="*/ 82 h 8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4" h="82">
                    <a:moveTo>
                      <a:pt x="66" y="61"/>
                    </a:moveTo>
                    <a:lnTo>
                      <a:pt x="64" y="58"/>
                    </a:lnTo>
                    <a:lnTo>
                      <a:pt x="61" y="56"/>
                    </a:lnTo>
                    <a:lnTo>
                      <a:pt x="61" y="61"/>
                    </a:lnTo>
                    <a:lnTo>
                      <a:pt x="59" y="65"/>
                    </a:lnTo>
                    <a:lnTo>
                      <a:pt x="57" y="70"/>
                    </a:lnTo>
                    <a:lnTo>
                      <a:pt x="54" y="73"/>
                    </a:lnTo>
                    <a:lnTo>
                      <a:pt x="48" y="78"/>
                    </a:lnTo>
                    <a:lnTo>
                      <a:pt x="40" y="81"/>
                    </a:lnTo>
                    <a:lnTo>
                      <a:pt x="32" y="82"/>
                    </a:lnTo>
                    <a:lnTo>
                      <a:pt x="24" y="80"/>
                    </a:lnTo>
                    <a:lnTo>
                      <a:pt x="17" y="78"/>
                    </a:lnTo>
                    <a:lnTo>
                      <a:pt x="10" y="72"/>
                    </a:lnTo>
                    <a:lnTo>
                      <a:pt x="5" y="66"/>
                    </a:lnTo>
                    <a:lnTo>
                      <a:pt x="1" y="59"/>
                    </a:lnTo>
                    <a:lnTo>
                      <a:pt x="0" y="53"/>
                    </a:lnTo>
                    <a:lnTo>
                      <a:pt x="1" y="46"/>
                    </a:lnTo>
                    <a:lnTo>
                      <a:pt x="3" y="40"/>
                    </a:lnTo>
                    <a:lnTo>
                      <a:pt x="9" y="34"/>
                    </a:lnTo>
                    <a:lnTo>
                      <a:pt x="14" y="31"/>
                    </a:lnTo>
                    <a:lnTo>
                      <a:pt x="18" y="29"/>
                    </a:lnTo>
                    <a:lnTo>
                      <a:pt x="24" y="27"/>
                    </a:lnTo>
                    <a:lnTo>
                      <a:pt x="29" y="27"/>
                    </a:lnTo>
                    <a:lnTo>
                      <a:pt x="18" y="17"/>
                    </a:lnTo>
                    <a:lnTo>
                      <a:pt x="7" y="8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46" y="27"/>
                    </a:lnTo>
                    <a:lnTo>
                      <a:pt x="74" y="54"/>
                    </a:lnTo>
                    <a:lnTo>
                      <a:pt x="70" y="57"/>
                    </a:lnTo>
                    <a:lnTo>
                      <a:pt x="66" y="61"/>
                    </a:lnTo>
                    <a:close/>
                    <a:moveTo>
                      <a:pt x="19" y="65"/>
                    </a:moveTo>
                    <a:lnTo>
                      <a:pt x="27" y="71"/>
                    </a:lnTo>
                    <a:lnTo>
                      <a:pt x="35" y="72"/>
                    </a:lnTo>
                    <a:lnTo>
                      <a:pt x="42" y="71"/>
                    </a:lnTo>
                    <a:lnTo>
                      <a:pt x="49" y="67"/>
                    </a:lnTo>
                    <a:lnTo>
                      <a:pt x="53" y="62"/>
                    </a:lnTo>
                    <a:lnTo>
                      <a:pt x="54" y="56"/>
                    </a:lnTo>
                    <a:lnTo>
                      <a:pt x="51" y="49"/>
                    </a:lnTo>
                    <a:lnTo>
                      <a:pt x="49" y="46"/>
                    </a:lnTo>
                    <a:lnTo>
                      <a:pt x="46" y="41"/>
                    </a:lnTo>
                    <a:lnTo>
                      <a:pt x="38" y="35"/>
                    </a:lnTo>
                    <a:lnTo>
                      <a:pt x="30" y="33"/>
                    </a:lnTo>
                    <a:lnTo>
                      <a:pt x="22" y="34"/>
                    </a:lnTo>
                    <a:lnTo>
                      <a:pt x="16" y="39"/>
                    </a:lnTo>
                    <a:lnTo>
                      <a:pt x="11" y="45"/>
                    </a:lnTo>
                    <a:lnTo>
                      <a:pt x="10" y="50"/>
                    </a:lnTo>
                    <a:lnTo>
                      <a:pt x="11" y="54"/>
                    </a:lnTo>
                    <a:lnTo>
                      <a:pt x="13" y="57"/>
                    </a:lnTo>
                    <a:lnTo>
                      <a:pt x="19" y="6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36" name="Freeform 180"/>
              <p:cNvSpPr>
                <a:spLocks/>
              </p:cNvSpPr>
              <p:nvPr/>
            </p:nvSpPr>
            <p:spPr bwMode="auto">
              <a:xfrm>
                <a:off x="3543" y="2425"/>
                <a:ext cx="105" cy="94"/>
              </a:xfrm>
              <a:custGeom>
                <a:avLst/>
                <a:gdLst>
                  <a:gd name="T0" fmla="*/ 42 w 105"/>
                  <a:gd name="T1" fmla="*/ 94 h 94"/>
                  <a:gd name="T2" fmla="*/ 21 w 105"/>
                  <a:gd name="T3" fmla="*/ 76 h 94"/>
                  <a:gd name="T4" fmla="*/ 0 w 105"/>
                  <a:gd name="T5" fmla="*/ 56 h 94"/>
                  <a:gd name="T6" fmla="*/ 6 w 105"/>
                  <a:gd name="T7" fmla="*/ 50 h 94"/>
                  <a:gd name="T8" fmla="*/ 10 w 105"/>
                  <a:gd name="T9" fmla="*/ 52 h 94"/>
                  <a:gd name="T10" fmla="*/ 12 w 105"/>
                  <a:gd name="T11" fmla="*/ 54 h 94"/>
                  <a:gd name="T12" fmla="*/ 12 w 105"/>
                  <a:gd name="T13" fmla="*/ 50 h 94"/>
                  <a:gd name="T14" fmla="*/ 13 w 105"/>
                  <a:gd name="T15" fmla="*/ 44 h 94"/>
                  <a:gd name="T16" fmla="*/ 16 w 105"/>
                  <a:gd name="T17" fmla="*/ 39 h 94"/>
                  <a:gd name="T18" fmla="*/ 20 w 105"/>
                  <a:gd name="T19" fmla="*/ 35 h 94"/>
                  <a:gd name="T20" fmla="*/ 26 w 105"/>
                  <a:gd name="T21" fmla="*/ 30 h 94"/>
                  <a:gd name="T22" fmla="*/ 30 w 105"/>
                  <a:gd name="T23" fmla="*/ 28 h 94"/>
                  <a:gd name="T24" fmla="*/ 36 w 105"/>
                  <a:gd name="T25" fmla="*/ 27 h 94"/>
                  <a:gd name="T26" fmla="*/ 41 w 105"/>
                  <a:gd name="T27" fmla="*/ 28 h 94"/>
                  <a:gd name="T28" fmla="*/ 41 w 105"/>
                  <a:gd name="T29" fmla="*/ 22 h 94"/>
                  <a:gd name="T30" fmla="*/ 42 w 105"/>
                  <a:gd name="T31" fmla="*/ 16 h 94"/>
                  <a:gd name="T32" fmla="*/ 44 w 105"/>
                  <a:gd name="T33" fmla="*/ 12 h 94"/>
                  <a:gd name="T34" fmla="*/ 48 w 105"/>
                  <a:gd name="T35" fmla="*/ 7 h 94"/>
                  <a:gd name="T36" fmla="*/ 54 w 105"/>
                  <a:gd name="T37" fmla="*/ 3 h 94"/>
                  <a:gd name="T38" fmla="*/ 61 w 105"/>
                  <a:gd name="T39" fmla="*/ 0 h 94"/>
                  <a:gd name="T40" fmla="*/ 65 w 105"/>
                  <a:gd name="T41" fmla="*/ 0 h 94"/>
                  <a:gd name="T42" fmla="*/ 69 w 105"/>
                  <a:gd name="T43" fmla="*/ 2 h 94"/>
                  <a:gd name="T44" fmla="*/ 76 w 105"/>
                  <a:gd name="T45" fmla="*/ 6 h 94"/>
                  <a:gd name="T46" fmla="*/ 91 w 105"/>
                  <a:gd name="T47" fmla="*/ 20 h 94"/>
                  <a:gd name="T48" fmla="*/ 105 w 105"/>
                  <a:gd name="T49" fmla="*/ 32 h 94"/>
                  <a:gd name="T50" fmla="*/ 101 w 105"/>
                  <a:gd name="T51" fmla="*/ 36 h 94"/>
                  <a:gd name="T52" fmla="*/ 98 w 105"/>
                  <a:gd name="T53" fmla="*/ 40 h 94"/>
                  <a:gd name="T54" fmla="*/ 70 w 105"/>
                  <a:gd name="T55" fmla="*/ 16 h 94"/>
                  <a:gd name="T56" fmla="*/ 67 w 105"/>
                  <a:gd name="T57" fmla="*/ 13 h 94"/>
                  <a:gd name="T58" fmla="*/ 64 w 105"/>
                  <a:gd name="T59" fmla="*/ 11 h 94"/>
                  <a:gd name="T60" fmla="*/ 61 w 105"/>
                  <a:gd name="T61" fmla="*/ 11 h 94"/>
                  <a:gd name="T62" fmla="*/ 58 w 105"/>
                  <a:gd name="T63" fmla="*/ 11 h 94"/>
                  <a:gd name="T64" fmla="*/ 54 w 105"/>
                  <a:gd name="T65" fmla="*/ 13 h 94"/>
                  <a:gd name="T66" fmla="*/ 52 w 105"/>
                  <a:gd name="T67" fmla="*/ 15 h 94"/>
                  <a:gd name="T68" fmla="*/ 48 w 105"/>
                  <a:gd name="T69" fmla="*/ 20 h 94"/>
                  <a:gd name="T70" fmla="*/ 46 w 105"/>
                  <a:gd name="T71" fmla="*/ 26 h 94"/>
                  <a:gd name="T72" fmla="*/ 49 w 105"/>
                  <a:gd name="T73" fmla="*/ 31 h 94"/>
                  <a:gd name="T74" fmla="*/ 53 w 105"/>
                  <a:gd name="T75" fmla="*/ 37 h 94"/>
                  <a:gd name="T76" fmla="*/ 66 w 105"/>
                  <a:gd name="T77" fmla="*/ 48 h 94"/>
                  <a:gd name="T78" fmla="*/ 77 w 105"/>
                  <a:gd name="T79" fmla="*/ 60 h 94"/>
                  <a:gd name="T80" fmla="*/ 74 w 105"/>
                  <a:gd name="T81" fmla="*/ 63 h 94"/>
                  <a:gd name="T82" fmla="*/ 69 w 105"/>
                  <a:gd name="T83" fmla="*/ 68 h 94"/>
                  <a:gd name="T84" fmla="*/ 56 w 105"/>
                  <a:gd name="T85" fmla="*/ 55 h 94"/>
                  <a:gd name="T86" fmla="*/ 42 w 105"/>
                  <a:gd name="T87" fmla="*/ 43 h 94"/>
                  <a:gd name="T88" fmla="*/ 37 w 105"/>
                  <a:gd name="T89" fmla="*/ 39 h 94"/>
                  <a:gd name="T90" fmla="*/ 33 w 105"/>
                  <a:gd name="T91" fmla="*/ 38 h 94"/>
                  <a:gd name="T92" fmla="*/ 29 w 105"/>
                  <a:gd name="T93" fmla="*/ 39 h 94"/>
                  <a:gd name="T94" fmla="*/ 25 w 105"/>
                  <a:gd name="T95" fmla="*/ 42 h 94"/>
                  <a:gd name="T96" fmla="*/ 21 w 105"/>
                  <a:gd name="T97" fmla="*/ 45 h 94"/>
                  <a:gd name="T98" fmla="*/ 20 w 105"/>
                  <a:gd name="T99" fmla="*/ 50 h 94"/>
                  <a:gd name="T100" fmla="*/ 19 w 105"/>
                  <a:gd name="T101" fmla="*/ 54 h 94"/>
                  <a:gd name="T102" fmla="*/ 20 w 105"/>
                  <a:gd name="T103" fmla="*/ 58 h 94"/>
                  <a:gd name="T104" fmla="*/ 22 w 105"/>
                  <a:gd name="T105" fmla="*/ 62 h 94"/>
                  <a:gd name="T106" fmla="*/ 28 w 105"/>
                  <a:gd name="T107" fmla="*/ 67 h 94"/>
                  <a:gd name="T108" fmla="*/ 38 w 105"/>
                  <a:gd name="T109" fmla="*/ 77 h 94"/>
                  <a:gd name="T110" fmla="*/ 50 w 105"/>
                  <a:gd name="T111" fmla="*/ 87 h 94"/>
                  <a:gd name="T112" fmla="*/ 46 w 105"/>
                  <a:gd name="T113" fmla="*/ 91 h 94"/>
                  <a:gd name="T114" fmla="*/ 42 w 105"/>
                  <a:gd name="T115" fmla="*/ 94 h 9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05"/>
                  <a:gd name="T175" fmla="*/ 0 h 94"/>
                  <a:gd name="T176" fmla="*/ 105 w 105"/>
                  <a:gd name="T177" fmla="*/ 94 h 9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05" h="94">
                    <a:moveTo>
                      <a:pt x="42" y="94"/>
                    </a:moveTo>
                    <a:lnTo>
                      <a:pt x="21" y="76"/>
                    </a:lnTo>
                    <a:lnTo>
                      <a:pt x="0" y="56"/>
                    </a:lnTo>
                    <a:lnTo>
                      <a:pt x="6" y="50"/>
                    </a:lnTo>
                    <a:lnTo>
                      <a:pt x="10" y="52"/>
                    </a:lnTo>
                    <a:lnTo>
                      <a:pt x="12" y="54"/>
                    </a:lnTo>
                    <a:lnTo>
                      <a:pt x="12" y="50"/>
                    </a:lnTo>
                    <a:lnTo>
                      <a:pt x="13" y="44"/>
                    </a:lnTo>
                    <a:lnTo>
                      <a:pt x="16" y="39"/>
                    </a:lnTo>
                    <a:lnTo>
                      <a:pt x="20" y="35"/>
                    </a:lnTo>
                    <a:lnTo>
                      <a:pt x="26" y="30"/>
                    </a:lnTo>
                    <a:lnTo>
                      <a:pt x="30" y="28"/>
                    </a:lnTo>
                    <a:lnTo>
                      <a:pt x="36" y="27"/>
                    </a:lnTo>
                    <a:lnTo>
                      <a:pt x="41" y="28"/>
                    </a:lnTo>
                    <a:lnTo>
                      <a:pt x="41" y="22"/>
                    </a:lnTo>
                    <a:lnTo>
                      <a:pt x="42" y="16"/>
                    </a:lnTo>
                    <a:lnTo>
                      <a:pt x="44" y="12"/>
                    </a:lnTo>
                    <a:lnTo>
                      <a:pt x="48" y="7"/>
                    </a:lnTo>
                    <a:lnTo>
                      <a:pt x="54" y="3"/>
                    </a:lnTo>
                    <a:lnTo>
                      <a:pt x="61" y="0"/>
                    </a:lnTo>
                    <a:lnTo>
                      <a:pt x="65" y="0"/>
                    </a:lnTo>
                    <a:lnTo>
                      <a:pt x="69" y="2"/>
                    </a:lnTo>
                    <a:lnTo>
                      <a:pt x="76" y="6"/>
                    </a:lnTo>
                    <a:lnTo>
                      <a:pt x="91" y="20"/>
                    </a:lnTo>
                    <a:lnTo>
                      <a:pt x="105" y="32"/>
                    </a:lnTo>
                    <a:lnTo>
                      <a:pt x="101" y="36"/>
                    </a:lnTo>
                    <a:lnTo>
                      <a:pt x="98" y="40"/>
                    </a:lnTo>
                    <a:lnTo>
                      <a:pt x="70" y="16"/>
                    </a:lnTo>
                    <a:lnTo>
                      <a:pt x="67" y="13"/>
                    </a:lnTo>
                    <a:lnTo>
                      <a:pt x="64" y="11"/>
                    </a:lnTo>
                    <a:lnTo>
                      <a:pt x="61" y="11"/>
                    </a:lnTo>
                    <a:lnTo>
                      <a:pt x="58" y="11"/>
                    </a:lnTo>
                    <a:lnTo>
                      <a:pt x="54" y="13"/>
                    </a:lnTo>
                    <a:lnTo>
                      <a:pt x="52" y="15"/>
                    </a:lnTo>
                    <a:lnTo>
                      <a:pt x="48" y="20"/>
                    </a:lnTo>
                    <a:lnTo>
                      <a:pt x="46" y="26"/>
                    </a:lnTo>
                    <a:lnTo>
                      <a:pt x="49" y="31"/>
                    </a:lnTo>
                    <a:lnTo>
                      <a:pt x="53" y="37"/>
                    </a:lnTo>
                    <a:lnTo>
                      <a:pt x="66" y="48"/>
                    </a:lnTo>
                    <a:lnTo>
                      <a:pt x="77" y="60"/>
                    </a:lnTo>
                    <a:lnTo>
                      <a:pt x="74" y="63"/>
                    </a:lnTo>
                    <a:lnTo>
                      <a:pt x="69" y="68"/>
                    </a:lnTo>
                    <a:lnTo>
                      <a:pt x="56" y="55"/>
                    </a:lnTo>
                    <a:lnTo>
                      <a:pt x="42" y="43"/>
                    </a:lnTo>
                    <a:lnTo>
                      <a:pt x="37" y="39"/>
                    </a:lnTo>
                    <a:lnTo>
                      <a:pt x="33" y="38"/>
                    </a:lnTo>
                    <a:lnTo>
                      <a:pt x="29" y="39"/>
                    </a:lnTo>
                    <a:lnTo>
                      <a:pt x="25" y="42"/>
                    </a:lnTo>
                    <a:lnTo>
                      <a:pt x="21" y="45"/>
                    </a:lnTo>
                    <a:lnTo>
                      <a:pt x="20" y="50"/>
                    </a:lnTo>
                    <a:lnTo>
                      <a:pt x="19" y="54"/>
                    </a:lnTo>
                    <a:lnTo>
                      <a:pt x="20" y="58"/>
                    </a:lnTo>
                    <a:lnTo>
                      <a:pt x="22" y="62"/>
                    </a:lnTo>
                    <a:lnTo>
                      <a:pt x="28" y="67"/>
                    </a:lnTo>
                    <a:lnTo>
                      <a:pt x="38" y="77"/>
                    </a:lnTo>
                    <a:lnTo>
                      <a:pt x="50" y="87"/>
                    </a:lnTo>
                    <a:lnTo>
                      <a:pt x="46" y="91"/>
                    </a:lnTo>
                    <a:lnTo>
                      <a:pt x="42" y="94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37" name="Freeform 181"/>
              <p:cNvSpPr>
                <a:spLocks noEditPoints="1"/>
              </p:cNvSpPr>
              <p:nvPr/>
            </p:nvSpPr>
            <p:spPr bwMode="auto">
              <a:xfrm>
                <a:off x="3601" y="2384"/>
                <a:ext cx="66" cy="62"/>
              </a:xfrm>
              <a:custGeom>
                <a:avLst/>
                <a:gdLst>
                  <a:gd name="T0" fmla="*/ 8 w 66"/>
                  <a:gd name="T1" fmla="*/ 16 h 62"/>
                  <a:gd name="T2" fmla="*/ 4 w 66"/>
                  <a:gd name="T3" fmla="*/ 13 h 62"/>
                  <a:gd name="T4" fmla="*/ 0 w 66"/>
                  <a:gd name="T5" fmla="*/ 8 h 62"/>
                  <a:gd name="T6" fmla="*/ 4 w 66"/>
                  <a:gd name="T7" fmla="*/ 5 h 62"/>
                  <a:gd name="T8" fmla="*/ 8 w 66"/>
                  <a:gd name="T9" fmla="*/ 0 h 62"/>
                  <a:gd name="T10" fmla="*/ 12 w 66"/>
                  <a:gd name="T11" fmla="*/ 5 h 62"/>
                  <a:gd name="T12" fmla="*/ 16 w 66"/>
                  <a:gd name="T13" fmla="*/ 8 h 62"/>
                  <a:gd name="T14" fmla="*/ 12 w 66"/>
                  <a:gd name="T15" fmla="*/ 12 h 62"/>
                  <a:gd name="T16" fmla="*/ 8 w 66"/>
                  <a:gd name="T17" fmla="*/ 16 h 62"/>
                  <a:gd name="T18" fmla="*/ 58 w 66"/>
                  <a:gd name="T19" fmla="*/ 62 h 62"/>
                  <a:gd name="T20" fmla="*/ 38 w 66"/>
                  <a:gd name="T21" fmla="*/ 43 h 62"/>
                  <a:gd name="T22" fmla="*/ 16 w 66"/>
                  <a:gd name="T23" fmla="*/ 23 h 62"/>
                  <a:gd name="T24" fmla="*/ 20 w 66"/>
                  <a:gd name="T25" fmla="*/ 20 h 62"/>
                  <a:gd name="T26" fmla="*/ 24 w 66"/>
                  <a:gd name="T27" fmla="*/ 15 h 62"/>
                  <a:gd name="T28" fmla="*/ 46 w 66"/>
                  <a:gd name="T29" fmla="*/ 35 h 62"/>
                  <a:gd name="T30" fmla="*/ 66 w 66"/>
                  <a:gd name="T31" fmla="*/ 54 h 62"/>
                  <a:gd name="T32" fmla="*/ 63 w 66"/>
                  <a:gd name="T33" fmla="*/ 57 h 62"/>
                  <a:gd name="T34" fmla="*/ 58 w 66"/>
                  <a:gd name="T35" fmla="*/ 62 h 6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66"/>
                  <a:gd name="T55" fmla="*/ 0 h 62"/>
                  <a:gd name="T56" fmla="*/ 66 w 66"/>
                  <a:gd name="T57" fmla="*/ 62 h 6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66" h="62">
                    <a:moveTo>
                      <a:pt x="8" y="16"/>
                    </a:moveTo>
                    <a:lnTo>
                      <a:pt x="4" y="13"/>
                    </a:lnTo>
                    <a:lnTo>
                      <a:pt x="0" y="8"/>
                    </a:lnTo>
                    <a:lnTo>
                      <a:pt x="4" y="5"/>
                    </a:lnTo>
                    <a:lnTo>
                      <a:pt x="8" y="0"/>
                    </a:lnTo>
                    <a:lnTo>
                      <a:pt x="12" y="5"/>
                    </a:lnTo>
                    <a:lnTo>
                      <a:pt x="16" y="8"/>
                    </a:lnTo>
                    <a:lnTo>
                      <a:pt x="12" y="12"/>
                    </a:lnTo>
                    <a:lnTo>
                      <a:pt x="8" y="16"/>
                    </a:lnTo>
                    <a:close/>
                    <a:moveTo>
                      <a:pt x="58" y="62"/>
                    </a:moveTo>
                    <a:lnTo>
                      <a:pt x="38" y="43"/>
                    </a:lnTo>
                    <a:lnTo>
                      <a:pt x="16" y="23"/>
                    </a:lnTo>
                    <a:lnTo>
                      <a:pt x="20" y="20"/>
                    </a:lnTo>
                    <a:lnTo>
                      <a:pt x="24" y="15"/>
                    </a:lnTo>
                    <a:lnTo>
                      <a:pt x="46" y="35"/>
                    </a:lnTo>
                    <a:lnTo>
                      <a:pt x="66" y="54"/>
                    </a:lnTo>
                    <a:lnTo>
                      <a:pt x="63" y="57"/>
                    </a:lnTo>
                    <a:lnTo>
                      <a:pt x="58" y="62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38" name="Freeform 182"/>
              <p:cNvSpPr>
                <a:spLocks/>
              </p:cNvSpPr>
              <p:nvPr/>
            </p:nvSpPr>
            <p:spPr bwMode="auto">
              <a:xfrm>
                <a:off x="3636" y="2355"/>
                <a:ext cx="80" cy="70"/>
              </a:xfrm>
              <a:custGeom>
                <a:avLst/>
                <a:gdLst>
                  <a:gd name="T0" fmla="*/ 44 w 80"/>
                  <a:gd name="T1" fmla="*/ 70 h 70"/>
                  <a:gd name="T2" fmla="*/ 22 w 80"/>
                  <a:gd name="T3" fmla="*/ 51 h 70"/>
                  <a:gd name="T4" fmla="*/ 0 w 80"/>
                  <a:gd name="T5" fmla="*/ 32 h 70"/>
                  <a:gd name="T6" fmla="*/ 7 w 80"/>
                  <a:gd name="T7" fmla="*/ 25 h 70"/>
                  <a:gd name="T8" fmla="*/ 11 w 80"/>
                  <a:gd name="T9" fmla="*/ 28 h 70"/>
                  <a:gd name="T10" fmla="*/ 14 w 80"/>
                  <a:gd name="T11" fmla="*/ 30 h 70"/>
                  <a:gd name="T12" fmla="*/ 14 w 80"/>
                  <a:gd name="T13" fmla="*/ 25 h 70"/>
                  <a:gd name="T14" fmla="*/ 15 w 80"/>
                  <a:gd name="T15" fmla="*/ 19 h 70"/>
                  <a:gd name="T16" fmla="*/ 17 w 80"/>
                  <a:gd name="T17" fmla="*/ 14 h 70"/>
                  <a:gd name="T18" fmla="*/ 21 w 80"/>
                  <a:gd name="T19" fmla="*/ 9 h 70"/>
                  <a:gd name="T20" fmla="*/ 25 w 80"/>
                  <a:gd name="T21" fmla="*/ 5 h 70"/>
                  <a:gd name="T22" fmla="*/ 30 w 80"/>
                  <a:gd name="T23" fmla="*/ 2 h 70"/>
                  <a:gd name="T24" fmla="*/ 35 w 80"/>
                  <a:gd name="T25" fmla="*/ 1 h 70"/>
                  <a:gd name="T26" fmla="*/ 39 w 80"/>
                  <a:gd name="T27" fmla="*/ 0 h 70"/>
                  <a:gd name="T28" fmla="*/ 43 w 80"/>
                  <a:gd name="T29" fmla="*/ 1 h 70"/>
                  <a:gd name="T30" fmla="*/ 46 w 80"/>
                  <a:gd name="T31" fmla="*/ 2 h 70"/>
                  <a:gd name="T32" fmla="*/ 49 w 80"/>
                  <a:gd name="T33" fmla="*/ 4 h 70"/>
                  <a:gd name="T34" fmla="*/ 54 w 80"/>
                  <a:gd name="T35" fmla="*/ 8 h 70"/>
                  <a:gd name="T36" fmla="*/ 67 w 80"/>
                  <a:gd name="T37" fmla="*/ 20 h 70"/>
                  <a:gd name="T38" fmla="*/ 80 w 80"/>
                  <a:gd name="T39" fmla="*/ 32 h 70"/>
                  <a:gd name="T40" fmla="*/ 76 w 80"/>
                  <a:gd name="T41" fmla="*/ 36 h 70"/>
                  <a:gd name="T42" fmla="*/ 72 w 80"/>
                  <a:gd name="T43" fmla="*/ 40 h 70"/>
                  <a:gd name="T44" fmla="*/ 60 w 80"/>
                  <a:gd name="T45" fmla="*/ 28 h 70"/>
                  <a:gd name="T46" fmla="*/ 46 w 80"/>
                  <a:gd name="T47" fmla="*/ 17 h 70"/>
                  <a:gd name="T48" fmla="*/ 43 w 80"/>
                  <a:gd name="T49" fmla="*/ 13 h 70"/>
                  <a:gd name="T50" fmla="*/ 39 w 80"/>
                  <a:gd name="T51" fmla="*/ 11 h 70"/>
                  <a:gd name="T52" fmla="*/ 36 w 80"/>
                  <a:gd name="T53" fmla="*/ 11 h 70"/>
                  <a:gd name="T54" fmla="*/ 32 w 80"/>
                  <a:gd name="T55" fmla="*/ 12 h 70"/>
                  <a:gd name="T56" fmla="*/ 29 w 80"/>
                  <a:gd name="T57" fmla="*/ 13 h 70"/>
                  <a:gd name="T58" fmla="*/ 25 w 80"/>
                  <a:gd name="T59" fmla="*/ 16 h 70"/>
                  <a:gd name="T60" fmla="*/ 22 w 80"/>
                  <a:gd name="T61" fmla="*/ 21 h 70"/>
                  <a:gd name="T62" fmla="*/ 20 w 80"/>
                  <a:gd name="T63" fmla="*/ 28 h 70"/>
                  <a:gd name="T64" fmla="*/ 22 w 80"/>
                  <a:gd name="T65" fmla="*/ 34 h 70"/>
                  <a:gd name="T66" fmla="*/ 24 w 80"/>
                  <a:gd name="T67" fmla="*/ 37 h 70"/>
                  <a:gd name="T68" fmla="*/ 28 w 80"/>
                  <a:gd name="T69" fmla="*/ 42 h 70"/>
                  <a:gd name="T70" fmla="*/ 39 w 80"/>
                  <a:gd name="T71" fmla="*/ 52 h 70"/>
                  <a:gd name="T72" fmla="*/ 51 w 80"/>
                  <a:gd name="T73" fmla="*/ 62 h 70"/>
                  <a:gd name="T74" fmla="*/ 47 w 80"/>
                  <a:gd name="T75" fmla="*/ 67 h 70"/>
                  <a:gd name="T76" fmla="*/ 44 w 80"/>
                  <a:gd name="T77" fmla="*/ 70 h 7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80"/>
                  <a:gd name="T118" fmla="*/ 0 h 70"/>
                  <a:gd name="T119" fmla="*/ 80 w 80"/>
                  <a:gd name="T120" fmla="*/ 70 h 7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80" h="70">
                    <a:moveTo>
                      <a:pt x="44" y="70"/>
                    </a:moveTo>
                    <a:lnTo>
                      <a:pt x="22" y="51"/>
                    </a:lnTo>
                    <a:lnTo>
                      <a:pt x="0" y="32"/>
                    </a:lnTo>
                    <a:lnTo>
                      <a:pt x="7" y="25"/>
                    </a:lnTo>
                    <a:lnTo>
                      <a:pt x="11" y="28"/>
                    </a:lnTo>
                    <a:lnTo>
                      <a:pt x="14" y="30"/>
                    </a:lnTo>
                    <a:lnTo>
                      <a:pt x="14" y="25"/>
                    </a:lnTo>
                    <a:lnTo>
                      <a:pt x="15" y="19"/>
                    </a:lnTo>
                    <a:lnTo>
                      <a:pt x="17" y="14"/>
                    </a:lnTo>
                    <a:lnTo>
                      <a:pt x="21" y="9"/>
                    </a:lnTo>
                    <a:lnTo>
                      <a:pt x="25" y="5"/>
                    </a:lnTo>
                    <a:lnTo>
                      <a:pt x="30" y="2"/>
                    </a:lnTo>
                    <a:lnTo>
                      <a:pt x="35" y="1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6" y="2"/>
                    </a:lnTo>
                    <a:lnTo>
                      <a:pt x="49" y="4"/>
                    </a:lnTo>
                    <a:lnTo>
                      <a:pt x="54" y="8"/>
                    </a:lnTo>
                    <a:lnTo>
                      <a:pt x="67" y="20"/>
                    </a:lnTo>
                    <a:lnTo>
                      <a:pt x="80" y="32"/>
                    </a:lnTo>
                    <a:lnTo>
                      <a:pt x="76" y="36"/>
                    </a:lnTo>
                    <a:lnTo>
                      <a:pt x="72" y="40"/>
                    </a:lnTo>
                    <a:lnTo>
                      <a:pt x="60" y="28"/>
                    </a:lnTo>
                    <a:lnTo>
                      <a:pt x="46" y="17"/>
                    </a:lnTo>
                    <a:lnTo>
                      <a:pt x="43" y="13"/>
                    </a:lnTo>
                    <a:lnTo>
                      <a:pt x="39" y="11"/>
                    </a:lnTo>
                    <a:lnTo>
                      <a:pt x="36" y="11"/>
                    </a:lnTo>
                    <a:lnTo>
                      <a:pt x="32" y="12"/>
                    </a:lnTo>
                    <a:lnTo>
                      <a:pt x="29" y="13"/>
                    </a:lnTo>
                    <a:lnTo>
                      <a:pt x="25" y="16"/>
                    </a:lnTo>
                    <a:lnTo>
                      <a:pt x="22" y="21"/>
                    </a:lnTo>
                    <a:lnTo>
                      <a:pt x="20" y="28"/>
                    </a:lnTo>
                    <a:lnTo>
                      <a:pt x="22" y="34"/>
                    </a:lnTo>
                    <a:lnTo>
                      <a:pt x="24" y="37"/>
                    </a:lnTo>
                    <a:lnTo>
                      <a:pt x="28" y="42"/>
                    </a:lnTo>
                    <a:lnTo>
                      <a:pt x="39" y="52"/>
                    </a:lnTo>
                    <a:lnTo>
                      <a:pt x="51" y="62"/>
                    </a:lnTo>
                    <a:lnTo>
                      <a:pt x="47" y="67"/>
                    </a:lnTo>
                    <a:lnTo>
                      <a:pt x="44" y="7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39" name="Freeform 183"/>
              <p:cNvSpPr>
                <a:spLocks noEditPoints="1"/>
              </p:cNvSpPr>
              <p:nvPr/>
            </p:nvSpPr>
            <p:spPr bwMode="auto">
              <a:xfrm>
                <a:off x="3669" y="2313"/>
                <a:ext cx="66" cy="61"/>
              </a:xfrm>
              <a:custGeom>
                <a:avLst/>
                <a:gdLst>
                  <a:gd name="T0" fmla="*/ 8 w 66"/>
                  <a:gd name="T1" fmla="*/ 15 h 61"/>
                  <a:gd name="T2" fmla="*/ 4 w 66"/>
                  <a:gd name="T3" fmla="*/ 12 h 61"/>
                  <a:gd name="T4" fmla="*/ 0 w 66"/>
                  <a:gd name="T5" fmla="*/ 8 h 61"/>
                  <a:gd name="T6" fmla="*/ 4 w 66"/>
                  <a:gd name="T7" fmla="*/ 4 h 61"/>
                  <a:gd name="T8" fmla="*/ 7 w 66"/>
                  <a:gd name="T9" fmla="*/ 0 h 61"/>
                  <a:gd name="T10" fmla="*/ 12 w 66"/>
                  <a:gd name="T11" fmla="*/ 4 h 61"/>
                  <a:gd name="T12" fmla="*/ 15 w 66"/>
                  <a:gd name="T13" fmla="*/ 7 h 61"/>
                  <a:gd name="T14" fmla="*/ 12 w 66"/>
                  <a:gd name="T15" fmla="*/ 12 h 61"/>
                  <a:gd name="T16" fmla="*/ 8 w 66"/>
                  <a:gd name="T17" fmla="*/ 15 h 61"/>
                  <a:gd name="T18" fmla="*/ 59 w 66"/>
                  <a:gd name="T19" fmla="*/ 61 h 61"/>
                  <a:gd name="T20" fmla="*/ 37 w 66"/>
                  <a:gd name="T21" fmla="*/ 43 h 61"/>
                  <a:gd name="T22" fmla="*/ 16 w 66"/>
                  <a:gd name="T23" fmla="*/ 23 h 61"/>
                  <a:gd name="T24" fmla="*/ 20 w 66"/>
                  <a:gd name="T25" fmla="*/ 19 h 61"/>
                  <a:gd name="T26" fmla="*/ 23 w 66"/>
                  <a:gd name="T27" fmla="*/ 14 h 61"/>
                  <a:gd name="T28" fmla="*/ 45 w 66"/>
                  <a:gd name="T29" fmla="*/ 34 h 61"/>
                  <a:gd name="T30" fmla="*/ 66 w 66"/>
                  <a:gd name="T31" fmla="*/ 53 h 61"/>
                  <a:gd name="T32" fmla="*/ 62 w 66"/>
                  <a:gd name="T33" fmla="*/ 58 h 61"/>
                  <a:gd name="T34" fmla="*/ 59 w 66"/>
                  <a:gd name="T35" fmla="*/ 61 h 6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66"/>
                  <a:gd name="T55" fmla="*/ 0 h 61"/>
                  <a:gd name="T56" fmla="*/ 66 w 66"/>
                  <a:gd name="T57" fmla="*/ 61 h 6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66" h="61">
                    <a:moveTo>
                      <a:pt x="8" y="15"/>
                    </a:moveTo>
                    <a:lnTo>
                      <a:pt x="4" y="12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2" y="4"/>
                    </a:lnTo>
                    <a:lnTo>
                      <a:pt x="15" y="7"/>
                    </a:lnTo>
                    <a:lnTo>
                      <a:pt x="12" y="12"/>
                    </a:lnTo>
                    <a:lnTo>
                      <a:pt x="8" y="15"/>
                    </a:lnTo>
                    <a:close/>
                    <a:moveTo>
                      <a:pt x="59" y="61"/>
                    </a:moveTo>
                    <a:lnTo>
                      <a:pt x="37" y="43"/>
                    </a:lnTo>
                    <a:lnTo>
                      <a:pt x="16" y="23"/>
                    </a:lnTo>
                    <a:lnTo>
                      <a:pt x="20" y="19"/>
                    </a:lnTo>
                    <a:lnTo>
                      <a:pt x="23" y="14"/>
                    </a:lnTo>
                    <a:lnTo>
                      <a:pt x="45" y="34"/>
                    </a:lnTo>
                    <a:lnTo>
                      <a:pt x="66" y="53"/>
                    </a:lnTo>
                    <a:lnTo>
                      <a:pt x="62" y="58"/>
                    </a:lnTo>
                    <a:lnTo>
                      <a:pt x="59" y="61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40" name="Freeform 184"/>
              <p:cNvSpPr>
                <a:spLocks/>
              </p:cNvSpPr>
              <p:nvPr/>
            </p:nvSpPr>
            <p:spPr bwMode="auto">
              <a:xfrm>
                <a:off x="3709" y="2287"/>
                <a:ext cx="63" cy="62"/>
              </a:xfrm>
              <a:custGeom>
                <a:avLst/>
                <a:gdLst>
                  <a:gd name="T0" fmla="*/ 24 w 63"/>
                  <a:gd name="T1" fmla="*/ 54 h 62"/>
                  <a:gd name="T2" fmla="*/ 34 w 63"/>
                  <a:gd name="T3" fmla="*/ 52 h 62"/>
                  <a:gd name="T4" fmla="*/ 39 w 63"/>
                  <a:gd name="T5" fmla="*/ 52 h 62"/>
                  <a:gd name="T6" fmla="*/ 44 w 63"/>
                  <a:gd name="T7" fmla="*/ 48 h 62"/>
                  <a:gd name="T8" fmla="*/ 52 w 63"/>
                  <a:gd name="T9" fmla="*/ 40 h 62"/>
                  <a:gd name="T10" fmla="*/ 53 w 63"/>
                  <a:gd name="T11" fmla="*/ 30 h 62"/>
                  <a:gd name="T12" fmla="*/ 48 w 63"/>
                  <a:gd name="T13" fmla="*/ 26 h 62"/>
                  <a:gd name="T14" fmla="*/ 42 w 63"/>
                  <a:gd name="T15" fmla="*/ 28 h 62"/>
                  <a:gd name="T16" fmla="*/ 31 w 63"/>
                  <a:gd name="T17" fmla="*/ 36 h 62"/>
                  <a:gd name="T18" fmla="*/ 23 w 63"/>
                  <a:gd name="T19" fmla="*/ 41 h 62"/>
                  <a:gd name="T20" fmla="*/ 16 w 63"/>
                  <a:gd name="T21" fmla="*/ 44 h 62"/>
                  <a:gd name="T22" fmla="*/ 8 w 63"/>
                  <a:gd name="T23" fmla="*/ 42 h 62"/>
                  <a:gd name="T24" fmla="*/ 3 w 63"/>
                  <a:gd name="T25" fmla="*/ 38 h 62"/>
                  <a:gd name="T26" fmla="*/ 0 w 63"/>
                  <a:gd name="T27" fmla="*/ 31 h 62"/>
                  <a:gd name="T28" fmla="*/ 2 w 63"/>
                  <a:gd name="T29" fmla="*/ 23 h 62"/>
                  <a:gd name="T30" fmla="*/ 4 w 63"/>
                  <a:gd name="T31" fmla="*/ 18 h 62"/>
                  <a:gd name="T32" fmla="*/ 6 w 63"/>
                  <a:gd name="T33" fmla="*/ 15 h 62"/>
                  <a:gd name="T34" fmla="*/ 14 w 63"/>
                  <a:gd name="T35" fmla="*/ 7 h 62"/>
                  <a:gd name="T36" fmla="*/ 24 w 63"/>
                  <a:gd name="T37" fmla="*/ 0 h 62"/>
                  <a:gd name="T38" fmla="*/ 34 w 63"/>
                  <a:gd name="T39" fmla="*/ 1 h 62"/>
                  <a:gd name="T40" fmla="*/ 35 w 63"/>
                  <a:gd name="T41" fmla="*/ 7 h 62"/>
                  <a:gd name="T42" fmla="*/ 28 w 63"/>
                  <a:gd name="T43" fmla="*/ 10 h 62"/>
                  <a:gd name="T44" fmla="*/ 20 w 63"/>
                  <a:gd name="T45" fmla="*/ 13 h 62"/>
                  <a:gd name="T46" fmla="*/ 12 w 63"/>
                  <a:gd name="T47" fmla="*/ 20 h 62"/>
                  <a:gd name="T48" fmla="*/ 10 w 63"/>
                  <a:gd name="T49" fmla="*/ 24 h 62"/>
                  <a:gd name="T50" fmla="*/ 10 w 63"/>
                  <a:gd name="T51" fmla="*/ 29 h 62"/>
                  <a:gd name="T52" fmla="*/ 13 w 63"/>
                  <a:gd name="T53" fmla="*/ 33 h 62"/>
                  <a:gd name="T54" fmla="*/ 16 w 63"/>
                  <a:gd name="T55" fmla="*/ 32 h 62"/>
                  <a:gd name="T56" fmla="*/ 19 w 63"/>
                  <a:gd name="T57" fmla="*/ 31 h 62"/>
                  <a:gd name="T58" fmla="*/ 22 w 63"/>
                  <a:gd name="T59" fmla="*/ 30 h 62"/>
                  <a:gd name="T60" fmla="*/ 36 w 63"/>
                  <a:gd name="T61" fmla="*/ 21 h 62"/>
                  <a:gd name="T62" fmla="*/ 42 w 63"/>
                  <a:gd name="T63" fmla="*/ 16 h 62"/>
                  <a:gd name="T64" fmla="*/ 51 w 63"/>
                  <a:gd name="T65" fmla="*/ 15 h 62"/>
                  <a:gd name="T66" fmla="*/ 59 w 63"/>
                  <a:gd name="T67" fmla="*/ 18 h 62"/>
                  <a:gd name="T68" fmla="*/ 63 w 63"/>
                  <a:gd name="T69" fmla="*/ 26 h 62"/>
                  <a:gd name="T70" fmla="*/ 62 w 63"/>
                  <a:gd name="T71" fmla="*/ 38 h 62"/>
                  <a:gd name="T72" fmla="*/ 54 w 63"/>
                  <a:gd name="T73" fmla="*/ 50 h 62"/>
                  <a:gd name="T74" fmla="*/ 43 w 63"/>
                  <a:gd name="T75" fmla="*/ 60 h 62"/>
                  <a:gd name="T76" fmla="*/ 30 w 63"/>
                  <a:gd name="T77" fmla="*/ 62 h 6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3"/>
                  <a:gd name="T118" fmla="*/ 0 h 62"/>
                  <a:gd name="T119" fmla="*/ 63 w 63"/>
                  <a:gd name="T120" fmla="*/ 62 h 6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3" h="62">
                    <a:moveTo>
                      <a:pt x="22" y="58"/>
                    </a:moveTo>
                    <a:lnTo>
                      <a:pt x="24" y="54"/>
                    </a:lnTo>
                    <a:lnTo>
                      <a:pt x="28" y="49"/>
                    </a:lnTo>
                    <a:lnTo>
                      <a:pt x="34" y="52"/>
                    </a:lnTo>
                    <a:lnTo>
                      <a:pt x="38" y="52"/>
                    </a:lnTo>
                    <a:lnTo>
                      <a:pt x="39" y="52"/>
                    </a:lnTo>
                    <a:lnTo>
                      <a:pt x="40" y="50"/>
                    </a:lnTo>
                    <a:lnTo>
                      <a:pt x="44" y="48"/>
                    </a:lnTo>
                    <a:lnTo>
                      <a:pt x="48" y="45"/>
                    </a:lnTo>
                    <a:lnTo>
                      <a:pt x="52" y="40"/>
                    </a:lnTo>
                    <a:lnTo>
                      <a:pt x="54" y="34"/>
                    </a:lnTo>
                    <a:lnTo>
                      <a:pt x="53" y="30"/>
                    </a:lnTo>
                    <a:lnTo>
                      <a:pt x="52" y="28"/>
                    </a:lnTo>
                    <a:lnTo>
                      <a:pt x="48" y="26"/>
                    </a:lnTo>
                    <a:lnTo>
                      <a:pt x="45" y="26"/>
                    </a:lnTo>
                    <a:lnTo>
                      <a:pt x="42" y="28"/>
                    </a:lnTo>
                    <a:lnTo>
                      <a:pt x="36" y="32"/>
                    </a:lnTo>
                    <a:lnTo>
                      <a:pt x="31" y="36"/>
                    </a:lnTo>
                    <a:lnTo>
                      <a:pt x="27" y="39"/>
                    </a:lnTo>
                    <a:lnTo>
                      <a:pt x="23" y="41"/>
                    </a:lnTo>
                    <a:lnTo>
                      <a:pt x="21" y="42"/>
                    </a:lnTo>
                    <a:lnTo>
                      <a:pt x="16" y="44"/>
                    </a:lnTo>
                    <a:lnTo>
                      <a:pt x="12" y="44"/>
                    </a:lnTo>
                    <a:lnTo>
                      <a:pt x="8" y="42"/>
                    </a:lnTo>
                    <a:lnTo>
                      <a:pt x="5" y="40"/>
                    </a:lnTo>
                    <a:lnTo>
                      <a:pt x="3" y="38"/>
                    </a:lnTo>
                    <a:lnTo>
                      <a:pt x="0" y="34"/>
                    </a:lnTo>
                    <a:lnTo>
                      <a:pt x="0" y="31"/>
                    </a:lnTo>
                    <a:lnTo>
                      <a:pt x="0" y="26"/>
                    </a:lnTo>
                    <a:lnTo>
                      <a:pt x="2" y="23"/>
                    </a:lnTo>
                    <a:lnTo>
                      <a:pt x="3" y="20"/>
                    </a:lnTo>
                    <a:lnTo>
                      <a:pt x="4" y="18"/>
                    </a:lnTo>
                    <a:lnTo>
                      <a:pt x="4" y="17"/>
                    </a:lnTo>
                    <a:lnTo>
                      <a:pt x="6" y="15"/>
                    </a:lnTo>
                    <a:lnTo>
                      <a:pt x="8" y="12"/>
                    </a:lnTo>
                    <a:lnTo>
                      <a:pt x="14" y="7"/>
                    </a:lnTo>
                    <a:lnTo>
                      <a:pt x="19" y="2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1"/>
                    </a:lnTo>
                    <a:lnTo>
                      <a:pt x="38" y="2"/>
                    </a:lnTo>
                    <a:lnTo>
                      <a:pt x="35" y="7"/>
                    </a:lnTo>
                    <a:lnTo>
                      <a:pt x="31" y="12"/>
                    </a:lnTo>
                    <a:lnTo>
                      <a:pt x="28" y="10"/>
                    </a:lnTo>
                    <a:lnTo>
                      <a:pt x="23" y="10"/>
                    </a:lnTo>
                    <a:lnTo>
                      <a:pt x="20" y="13"/>
                    </a:lnTo>
                    <a:lnTo>
                      <a:pt x="15" y="16"/>
                    </a:lnTo>
                    <a:lnTo>
                      <a:pt x="12" y="20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10" y="25"/>
                    </a:lnTo>
                    <a:lnTo>
                      <a:pt x="10" y="29"/>
                    </a:lnTo>
                    <a:lnTo>
                      <a:pt x="11" y="32"/>
                    </a:lnTo>
                    <a:lnTo>
                      <a:pt x="13" y="33"/>
                    </a:lnTo>
                    <a:lnTo>
                      <a:pt x="14" y="33"/>
                    </a:lnTo>
                    <a:lnTo>
                      <a:pt x="16" y="32"/>
                    </a:lnTo>
                    <a:lnTo>
                      <a:pt x="19" y="31"/>
                    </a:lnTo>
                    <a:lnTo>
                      <a:pt x="22" y="30"/>
                    </a:lnTo>
                    <a:lnTo>
                      <a:pt x="28" y="26"/>
                    </a:lnTo>
                    <a:lnTo>
                      <a:pt x="36" y="21"/>
                    </a:lnTo>
                    <a:lnTo>
                      <a:pt x="39" y="18"/>
                    </a:lnTo>
                    <a:lnTo>
                      <a:pt x="42" y="16"/>
                    </a:lnTo>
                    <a:lnTo>
                      <a:pt x="46" y="15"/>
                    </a:lnTo>
                    <a:lnTo>
                      <a:pt x="51" y="15"/>
                    </a:lnTo>
                    <a:lnTo>
                      <a:pt x="55" y="16"/>
                    </a:lnTo>
                    <a:lnTo>
                      <a:pt x="59" y="18"/>
                    </a:lnTo>
                    <a:lnTo>
                      <a:pt x="61" y="22"/>
                    </a:lnTo>
                    <a:lnTo>
                      <a:pt x="63" y="26"/>
                    </a:lnTo>
                    <a:lnTo>
                      <a:pt x="63" y="32"/>
                    </a:lnTo>
                    <a:lnTo>
                      <a:pt x="62" y="38"/>
                    </a:lnTo>
                    <a:lnTo>
                      <a:pt x="59" y="45"/>
                    </a:lnTo>
                    <a:lnTo>
                      <a:pt x="54" y="50"/>
                    </a:lnTo>
                    <a:lnTo>
                      <a:pt x="47" y="57"/>
                    </a:lnTo>
                    <a:lnTo>
                      <a:pt x="43" y="60"/>
                    </a:lnTo>
                    <a:lnTo>
                      <a:pt x="38" y="62"/>
                    </a:lnTo>
                    <a:lnTo>
                      <a:pt x="30" y="62"/>
                    </a:lnTo>
                    <a:lnTo>
                      <a:pt x="22" y="58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41" name="Freeform 185"/>
              <p:cNvSpPr>
                <a:spLocks/>
              </p:cNvSpPr>
              <p:nvPr/>
            </p:nvSpPr>
            <p:spPr bwMode="auto">
              <a:xfrm>
                <a:off x="3744" y="2230"/>
                <a:ext cx="78" cy="81"/>
              </a:xfrm>
              <a:custGeom>
                <a:avLst/>
                <a:gdLst>
                  <a:gd name="T0" fmla="*/ 41 w 78"/>
                  <a:gd name="T1" fmla="*/ 81 h 81"/>
                  <a:gd name="T2" fmla="*/ 37 w 78"/>
                  <a:gd name="T3" fmla="*/ 79 h 81"/>
                  <a:gd name="T4" fmla="*/ 35 w 78"/>
                  <a:gd name="T5" fmla="*/ 75 h 81"/>
                  <a:gd name="T6" fmla="*/ 34 w 78"/>
                  <a:gd name="T7" fmla="*/ 46 h 81"/>
                  <a:gd name="T8" fmla="*/ 32 w 78"/>
                  <a:gd name="T9" fmla="*/ 16 h 81"/>
                  <a:gd name="T10" fmla="*/ 27 w 78"/>
                  <a:gd name="T11" fmla="*/ 22 h 81"/>
                  <a:gd name="T12" fmla="*/ 24 w 78"/>
                  <a:gd name="T13" fmla="*/ 26 h 81"/>
                  <a:gd name="T14" fmla="*/ 15 w 78"/>
                  <a:gd name="T15" fmla="*/ 37 h 81"/>
                  <a:gd name="T16" fmla="*/ 5 w 78"/>
                  <a:gd name="T17" fmla="*/ 46 h 81"/>
                  <a:gd name="T18" fmla="*/ 3 w 78"/>
                  <a:gd name="T19" fmla="*/ 44 h 81"/>
                  <a:gd name="T20" fmla="*/ 0 w 78"/>
                  <a:gd name="T21" fmla="*/ 41 h 81"/>
                  <a:gd name="T22" fmla="*/ 18 w 78"/>
                  <a:gd name="T23" fmla="*/ 21 h 81"/>
                  <a:gd name="T24" fmla="*/ 35 w 78"/>
                  <a:gd name="T25" fmla="*/ 0 h 81"/>
                  <a:gd name="T26" fmla="*/ 37 w 78"/>
                  <a:gd name="T27" fmla="*/ 2 h 81"/>
                  <a:gd name="T28" fmla="*/ 40 w 78"/>
                  <a:gd name="T29" fmla="*/ 5 h 81"/>
                  <a:gd name="T30" fmla="*/ 42 w 78"/>
                  <a:gd name="T31" fmla="*/ 31 h 81"/>
                  <a:gd name="T32" fmla="*/ 43 w 78"/>
                  <a:gd name="T33" fmla="*/ 56 h 81"/>
                  <a:gd name="T34" fmla="*/ 44 w 78"/>
                  <a:gd name="T35" fmla="*/ 61 h 81"/>
                  <a:gd name="T36" fmla="*/ 44 w 78"/>
                  <a:gd name="T37" fmla="*/ 65 h 81"/>
                  <a:gd name="T38" fmla="*/ 49 w 78"/>
                  <a:gd name="T39" fmla="*/ 61 h 81"/>
                  <a:gd name="T40" fmla="*/ 53 w 78"/>
                  <a:gd name="T41" fmla="*/ 55 h 81"/>
                  <a:gd name="T42" fmla="*/ 62 w 78"/>
                  <a:gd name="T43" fmla="*/ 44 h 81"/>
                  <a:gd name="T44" fmla="*/ 73 w 78"/>
                  <a:gd name="T45" fmla="*/ 32 h 81"/>
                  <a:gd name="T46" fmla="*/ 76 w 78"/>
                  <a:gd name="T47" fmla="*/ 34 h 81"/>
                  <a:gd name="T48" fmla="*/ 78 w 78"/>
                  <a:gd name="T49" fmla="*/ 38 h 81"/>
                  <a:gd name="T50" fmla="*/ 60 w 78"/>
                  <a:gd name="T51" fmla="*/ 59 h 81"/>
                  <a:gd name="T52" fmla="*/ 41 w 78"/>
                  <a:gd name="T53" fmla="*/ 81 h 8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78"/>
                  <a:gd name="T82" fmla="*/ 0 h 81"/>
                  <a:gd name="T83" fmla="*/ 78 w 78"/>
                  <a:gd name="T84" fmla="*/ 81 h 8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78" h="81">
                    <a:moveTo>
                      <a:pt x="41" y="81"/>
                    </a:moveTo>
                    <a:lnTo>
                      <a:pt x="37" y="79"/>
                    </a:lnTo>
                    <a:lnTo>
                      <a:pt x="35" y="75"/>
                    </a:lnTo>
                    <a:lnTo>
                      <a:pt x="34" y="46"/>
                    </a:lnTo>
                    <a:lnTo>
                      <a:pt x="32" y="16"/>
                    </a:lnTo>
                    <a:lnTo>
                      <a:pt x="27" y="22"/>
                    </a:lnTo>
                    <a:lnTo>
                      <a:pt x="24" y="26"/>
                    </a:lnTo>
                    <a:lnTo>
                      <a:pt x="15" y="37"/>
                    </a:lnTo>
                    <a:lnTo>
                      <a:pt x="5" y="46"/>
                    </a:lnTo>
                    <a:lnTo>
                      <a:pt x="3" y="44"/>
                    </a:lnTo>
                    <a:lnTo>
                      <a:pt x="0" y="41"/>
                    </a:lnTo>
                    <a:lnTo>
                      <a:pt x="18" y="21"/>
                    </a:lnTo>
                    <a:lnTo>
                      <a:pt x="35" y="0"/>
                    </a:lnTo>
                    <a:lnTo>
                      <a:pt x="37" y="2"/>
                    </a:lnTo>
                    <a:lnTo>
                      <a:pt x="40" y="5"/>
                    </a:lnTo>
                    <a:lnTo>
                      <a:pt x="42" y="31"/>
                    </a:lnTo>
                    <a:lnTo>
                      <a:pt x="43" y="56"/>
                    </a:lnTo>
                    <a:lnTo>
                      <a:pt x="44" y="61"/>
                    </a:lnTo>
                    <a:lnTo>
                      <a:pt x="44" y="65"/>
                    </a:lnTo>
                    <a:lnTo>
                      <a:pt x="49" y="61"/>
                    </a:lnTo>
                    <a:lnTo>
                      <a:pt x="53" y="55"/>
                    </a:lnTo>
                    <a:lnTo>
                      <a:pt x="62" y="44"/>
                    </a:lnTo>
                    <a:lnTo>
                      <a:pt x="73" y="32"/>
                    </a:lnTo>
                    <a:lnTo>
                      <a:pt x="76" y="34"/>
                    </a:lnTo>
                    <a:lnTo>
                      <a:pt x="78" y="38"/>
                    </a:lnTo>
                    <a:lnTo>
                      <a:pt x="60" y="59"/>
                    </a:lnTo>
                    <a:lnTo>
                      <a:pt x="41" y="81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42" name="Freeform 186"/>
              <p:cNvSpPr>
                <a:spLocks/>
              </p:cNvSpPr>
              <p:nvPr/>
            </p:nvSpPr>
            <p:spPr bwMode="auto">
              <a:xfrm>
                <a:off x="3779" y="2197"/>
                <a:ext cx="67" cy="56"/>
              </a:xfrm>
              <a:custGeom>
                <a:avLst/>
                <a:gdLst>
                  <a:gd name="T0" fmla="*/ 61 w 67"/>
                  <a:gd name="T1" fmla="*/ 38 h 56"/>
                  <a:gd name="T2" fmla="*/ 64 w 67"/>
                  <a:gd name="T3" fmla="*/ 40 h 56"/>
                  <a:gd name="T4" fmla="*/ 67 w 67"/>
                  <a:gd name="T5" fmla="*/ 42 h 56"/>
                  <a:gd name="T6" fmla="*/ 65 w 67"/>
                  <a:gd name="T7" fmla="*/ 46 h 56"/>
                  <a:gd name="T8" fmla="*/ 63 w 67"/>
                  <a:gd name="T9" fmla="*/ 49 h 56"/>
                  <a:gd name="T10" fmla="*/ 59 w 67"/>
                  <a:gd name="T11" fmla="*/ 53 h 56"/>
                  <a:gd name="T12" fmla="*/ 56 w 67"/>
                  <a:gd name="T13" fmla="*/ 55 h 56"/>
                  <a:gd name="T14" fmla="*/ 53 w 67"/>
                  <a:gd name="T15" fmla="*/ 56 h 56"/>
                  <a:gd name="T16" fmla="*/ 49 w 67"/>
                  <a:gd name="T17" fmla="*/ 56 h 56"/>
                  <a:gd name="T18" fmla="*/ 46 w 67"/>
                  <a:gd name="T19" fmla="*/ 54 h 56"/>
                  <a:gd name="T20" fmla="*/ 40 w 67"/>
                  <a:gd name="T21" fmla="*/ 49 h 56"/>
                  <a:gd name="T22" fmla="*/ 29 w 67"/>
                  <a:gd name="T23" fmla="*/ 39 h 56"/>
                  <a:gd name="T24" fmla="*/ 16 w 67"/>
                  <a:gd name="T25" fmla="*/ 27 h 56"/>
                  <a:gd name="T26" fmla="*/ 14 w 67"/>
                  <a:gd name="T27" fmla="*/ 30 h 56"/>
                  <a:gd name="T28" fmla="*/ 10 w 67"/>
                  <a:gd name="T29" fmla="*/ 33 h 56"/>
                  <a:gd name="T30" fmla="*/ 8 w 67"/>
                  <a:gd name="T31" fmla="*/ 31 h 56"/>
                  <a:gd name="T32" fmla="*/ 5 w 67"/>
                  <a:gd name="T33" fmla="*/ 29 h 56"/>
                  <a:gd name="T34" fmla="*/ 8 w 67"/>
                  <a:gd name="T35" fmla="*/ 25 h 56"/>
                  <a:gd name="T36" fmla="*/ 10 w 67"/>
                  <a:gd name="T37" fmla="*/ 22 h 56"/>
                  <a:gd name="T38" fmla="*/ 6 w 67"/>
                  <a:gd name="T39" fmla="*/ 17 h 56"/>
                  <a:gd name="T40" fmla="*/ 0 w 67"/>
                  <a:gd name="T41" fmla="*/ 13 h 56"/>
                  <a:gd name="T42" fmla="*/ 1 w 67"/>
                  <a:gd name="T43" fmla="*/ 7 h 56"/>
                  <a:gd name="T44" fmla="*/ 2 w 67"/>
                  <a:gd name="T45" fmla="*/ 0 h 56"/>
                  <a:gd name="T46" fmla="*/ 10 w 67"/>
                  <a:gd name="T47" fmla="*/ 7 h 56"/>
                  <a:gd name="T48" fmla="*/ 17 w 67"/>
                  <a:gd name="T49" fmla="*/ 14 h 56"/>
                  <a:gd name="T50" fmla="*/ 21 w 67"/>
                  <a:gd name="T51" fmla="*/ 9 h 56"/>
                  <a:gd name="T52" fmla="*/ 24 w 67"/>
                  <a:gd name="T53" fmla="*/ 5 h 56"/>
                  <a:gd name="T54" fmla="*/ 27 w 67"/>
                  <a:gd name="T55" fmla="*/ 8 h 56"/>
                  <a:gd name="T56" fmla="*/ 30 w 67"/>
                  <a:gd name="T57" fmla="*/ 10 h 56"/>
                  <a:gd name="T58" fmla="*/ 26 w 67"/>
                  <a:gd name="T59" fmla="*/ 15 h 56"/>
                  <a:gd name="T60" fmla="*/ 23 w 67"/>
                  <a:gd name="T61" fmla="*/ 18 h 56"/>
                  <a:gd name="T62" fmla="*/ 35 w 67"/>
                  <a:gd name="T63" fmla="*/ 30 h 56"/>
                  <a:gd name="T64" fmla="*/ 48 w 67"/>
                  <a:gd name="T65" fmla="*/ 41 h 56"/>
                  <a:gd name="T66" fmla="*/ 50 w 67"/>
                  <a:gd name="T67" fmla="*/ 43 h 56"/>
                  <a:gd name="T68" fmla="*/ 51 w 67"/>
                  <a:gd name="T69" fmla="*/ 45 h 56"/>
                  <a:gd name="T70" fmla="*/ 54 w 67"/>
                  <a:gd name="T71" fmla="*/ 45 h 56"/>
                  <a:gd name="T72" fmla="*/ 55 w 67"/>
                  <a:gd name="T73" fmla="*/ 43 h 56"/>
                  <a:gd name="T74" fmla="*/ 56 w 67"/>
                  <a:gd name="T75" fmla="*/ 42 h 56"/>
                  <a:gd name="T76" fmla="*/ 57 w 67"/>
                  <a:gd name="T77" fmla="*/ 41 h 56"/>
                  <a:gd name="T78" fmla="*/ 59 w 67"/>
                  <a:gd name="T79" fmla="*/ 40 h 56"/>
                  <a:gd name="T80" fmla="*/ 61 w 67"/>
                  <a:gd name="T81" fmla="*/ 38 h 5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67"/>
                  <a:gd name="T124" fmla="*/ 0 h 56"/>
                  <a:gd name="T125" fmla="*/ 67 w 67"/>
                  <a:gd name="T126" fmla="*/ 56 h 5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67" h="56">
                    <a:moveTo>
                      <a:pt x="61" y="38"/>
                    </a:moveTo>
                    <a:lnTo>
                      <a:pt x="64" y="40"/>
                    </a:lnTo>
                    <a:lnTo>
                      <a:pt x="67" y="42"/>
                    </a:lnTo>
                    <a:lnTo>
                      <a:pt x="65" y="46"/>
                    </a:lnTo>
                    <a:lnTo>
                      <a:pt x="63" y="49"/>
                    </a:lnTo>
                    <a:lnTo>
                      <a:pt x="59" y="53"/>
                    </a:lnTo>
                    <a:lnTo>
                      <a:pt x="56" y="55"/>
                    </a:lnTo>
                    <a:lnTo>
                      <a:pt x="53" y="56"/>
                    </a:lnTo>
                    <a:lnTo>
                      <a:pt x="49" y="56"/>
                    </a:lnTo>
                    <a:lnTo>
                      <a:pt x="46" y="54"/>
                    </a:lnTo>
                    <a:lnTo>
                      <a:pt x="40" y="49"/>
                    </a:lnTo>
                    <a:lnTo>
                      <a:pt x="29" y="39"/>
                    </a:lnTo>
                    <a:lnTo>
                      <a:pt x="16" y="27"/>
                    </a:lnTo>
                    <a:lnTo>
                      <a:pt x="14" y="30"/>
                    </a:lnTo>
                    <a:lnTo>
                      <a:pt x="10" y="33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8" y="25"/>
                    </a:lnTo>
                    <a:lnTo>
                      <a:pt x="10" y="22"/>
                    </a:lnTo>
                    <a:lnTo>
                      <a:pt x="6" y="17"/>
                    </a:lnTo>
                    <a:lnTo>
                      <a:pt x="0" y="13"/>
                    </a:lnTo>
                    <a:lnTo>
                      <a:pt x="1" y="7"/>
                    </a:lnTo>
                    <a:lnTo>
                      <a:pt x="2" y="0"/>
                    </a:lnTo>
                    <a:lnTo>
                      <a:pt x="10" y="7"/>
                    </a:lnTo>
                    <a:lnTo>
                      <a:pt x="17" y="14"/>
                    </a:lnTo>
                    <a:lnTo>
                      <a:pt x="21" y="9"/>
                    </a:lnTo>
                    <a:lnTo>
                      <a:pt x="24" y="5"/>
                    </a:lnTo>
                    <a:lnTo>
                      <a:pt x="27" y="8"/>
                    </a:lnTo>
                    <a:lnTo>
                      <a:pt x="30" y="10"/>
                    </a:lnTo>
                    <a:lnTo>
                      <a:pt x="26" y="15"/>
                    </a:lnTo>
                    <a:lnTo>
                      <a:pt x="23" y="18"/>
                    </a:lnTo>
                    <a:lnTo>
                      <a:pt x="35" y="30"/>
                    </a:lnTo>
                    <a:lnTo>
                      <a:pt x="48" y="41"/>
                    </a:lnTo>
                    <a:lnTo>
                      <a:pt x="50" y="43"/>
                    </a:lnTo>
                    <a:lnTo>
                      <a:pt x="51" y="45"/>
                    </a:lnTo>
                    <a:lnTo>
                      <a:pt x="54" y="45"/>
                    </a:lnTo>
                    <a:lnTo>
                      <a:pt x="55" y="43"/>
                    </a:lnTo>
                    <a:lnTo>
                      <a:pt x="56" y="42"/>
                    </a:lnTo>
                    <a:lnTo>
                      <a:pt x="57" y="41"/>
                    </a:lnTo>
                    <a:lnTo>
                      <a:pt x="59" y="40"/>
                    </a:lnTo>
                    <a:lnTo>
                      <a:pt x="6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43" name="Freeform 187"/>
              <p:cNvSpPr>
                <a:spLocks/>
              </p:cNvSpPr>
              <p:nvPr/>
            </p:nvSpPr>
            <p:spPr bwMode="auto">
              <a:xfrm>
                <a:off x="3810" y="2167"/>
                <a:ext cx="50" cy="65"/>
              </a:xfrm>
              <a:custGeom>
                <a:avLst/>
                <a:gdLst>
                  <a:gd name="T0" fmla="*/ 43 w 50"/>
                  <a:gd name="T1" fmla="*/ 65 h 65"/>
                  <a:gd name="T2" fmla="*/ 22 w 50"/>
                  <a:gd name="T3" fmla="*/ 46 h 65"/>
                  <a:gd name="T4" fmla="*/ 0 w 50"/>
                  <a:gd name="T5" fmla="*/ 27 h 65"/>
                  <a:gd name="T6" fmla="*/ 3 w 50"/>
                  <a:gd name="T7" fmla="*/ 23 h 65"/>
                  <a:gd name="T8" fmla="*/ 7 w 50"/>
                  <a:gd name="T9" fmla="*/ 19 h 65"/>
                  <a:gd name="T10" fmla="*/ 10 w 50"/>
                  <a:gd name="T11" fmla="*/ 22 h 65"/>
                  <a:gd name="T12" fmla="*/ 14 w 50"/>
                  <a:gd name="T13" fmla="*/ 24 h 65"/>
                  <a:gd name="T14" fmla="*/ 11 w 50"/>
                  <a:gd name="T15" fmla="*/ 19 h 65"/>
                  <a:gd name="T16" fmla="*/ 11 w 50"/>
                  <a:gd name="T17" fmla="*/ 14 h 65"/>
                  <a:gd name="T18" fmla="*/ 15 w 50"/>
                  <a:gd name="T19" fmla="*/ 7 h 65"/>
                  <a:gd name="T20" fmla="*/ 19 w 50"/>
                  <a:gd name="T21" fmla="*/ 3 h 65"/>
                  <a:gd name="T22" fmla="*/ 25 w 50"/>
                  <a:gd name="T23" fmla="*/ 0 h 65"/>
                  <a:gd name="T24" fmla="*/ 27 w 50"/>
                  <a:gd name="T25" fmla="*/ 5 h 65"/>
                  <a:gd name="T26" fmla="*/ 28 w 50"/>
                  <a:gd name="T27" fmla="*/ 9 h 65"/>
                  <a:gd name="T28" fmla="*/ 25 w 50"/>
                  <a:gd name="T29" fmla="*/ 12 h 65"/>
                  <a:gd name="T30" fmla="*/ 22 w 50"/>
                  <a:gd name="T31" fmla="*/ 14 h 65"/>
                  <a:gd name="T32" fmla="*/ 20 w 50"/>
                  <a:gd name="T33" fmla="*/ 17 h 65"/>
                  <a:gd name="T34" fmla="*/ 19 w 50"/>
                  <a:gd name="T35" fmla="*/ 21 h 65"/>
                  <a:gd name="T36" fmla="*/ 19 w 50"/>
                  <a:gd name="T37" fmla="*/ 24 h 65"/>
                  <a:gd name="T38" fmla="*/ 20 w 50"/>
                  <a:gd name="T39" fmla="*/ 28 h 65"/>
                  <a:gd name="T40" fmla="*/ 24 w 50"/>
                  <a:gd name="T41" fmla="*/ 32 h 65"/>
                  <a:gd name="T42" fmla="*/ 27 w 50"/>
                  <a:gd name="T43" fmla="*/ 37 h 65"/>
                  <a:gd name="T44" fmla="*/ 39 w 50"/>
                  <a:gd name="T45" fmla="*/ 47 h 65"/>
                  <a:gd name="T46" fmla="*/ 50 w 50"/>
                  <a:gd name="T47" fmla="*/ 56 h 65"/>
                  <a:gd name="T48" fmla="*/ 47 w 50"/>
                  <a:gd name="T49" fmla="*/ 61 h 65"/>
                  <a:gd name="T50" fmla="*/ 43 w 50"/>
                  <a:gd name="T51" fmla="*/ 65 h 6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0"/>
                  <a:gd name="T79" fmla="*/ 0 h 65"/>
                  <a:gd name="T80" fmla="*/ 50 w 50"/>
                  <a:gd name="T81" fmla="*/ 65 h 6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0" h="65">
                    <a:moveTo>
                      <a:pt x="43" y="65"/>
                    </a:moveTo>
                    <a:lnTo>
                      <a:pt x="22" y="46"/>
                    </a:lnTo>
                    <a:lnTo>
                      <a:pt x="0" y="27"/>
                    </a:lnTo>
                    <a:lnTo>
                      <a:pt x="3" y="23"/>
                    </a:lnTo>
                    <a:lnTo>
                      <a:pt x="7" y="19"/>
                    </a:lnTo>
                    <a:lnTo>
                      <a:pt x="10" y="22"/>
                    </a:lnTo>
                    <a:lnTo>
                      <a:pt x="14" y="24"/>
                    </a:lnTo>
                    <a:lnTo>
                      <a:pt x="11" y="19"/>
                    </a:lnTo>
                    <a:lnTo>
                      <a:pt x="11" y="14"/>
                    </a:lnTo>
                    <a:lnTo>
                      <a:pt x="15" y="7"/>
                    </a:lnTo>
                    <a:lnTo>
                      <a:pt x="19" y="3"/>
                    </a:lnTo>
                    <a:lnTo>
                      <a:pt x="25" y="0"/>
                    </a:lnTo>
                    <a:lnTo>
                      <a:pt x="27" y="5"/>
                    </a:lnTo>
                    <a:lnTo>
                      <a:pt x="28" y="9"/>
                    </a:lnTo>
                    <a:lnTo>
                      <a:pt x="25" y="12"/>
                    </a:lnTo>
                    <a:lnTo>
                      <a:pt x="22" y="14"/>
                    </a:lnTo>
                    <a:lnTo>
                      <a:pt x="20" y="17"/>
                    </a:lnTo>
                    <a:lnTo>
                      <a:pt x="19" y="21"/>
                    </a:lnTo>
                    <a:lnTo>
                      <a:pt x="19" y="24"/>
                    </a:lnTo>
                    <a:lnTo>
                      <a:pt x="20" y="28"/>
                    </a:lnTo>
                    <a:lnTo>
                      <a:pt x="24" y="32"/>
                    </a:lnTo>
                    <a:lnTo>
                      <a:pt x="27" y="37"/>
                    </a:lnTo>
                    <a:lnTo>
                      <a:pt x="39" y="47"/>
                    </a:lnTo>
                    <a:lnTo>
                      <a:pt x="50" y="56"/>
                    </a:lnTo>
                    <a:lnTo>
                      <a:pt x="47" y="61"/>
                    </a:lnTo>
                    <a:lnTo>
                      <a:pt x="43" y="6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44" name="Freeform 188"/>
              <p:cNvSpPr>
                <a:spLocks noEditPoints="1"/>
              </p:cNvSpPr>
              <p:nvPr/>
            </p:nvSpPr>
            <p:spPr bwMode="auto">
              <a:xfrm>
                <a:off x="3838" y="2112"/>
                <a:ext cx="77" cy="84"/>
              </a:xfrm>
              <a:custGeom>
                <a:avLst/>
                <a:gdLst>
                  <a:gd name="T0" fmla="*/ 62 w 77"/>
                  <a:gd name="T1" fmla="*/ 56 h 84"/>
                  <a:gd name="T2" fmla="*/ 59 w 77"/>
                  <a:gd name="T3" fmla="*/ 69 h 84"/>
                  <a:gd name="T4" fmla="*/ 47 w 77"/>
                  <a:gd name="T5" fmla="*/ 80 h 84"/>
                  <a:gd name="T6" fmla="*/ 34 w 77"/>
                  <a:gd name="T7" fmla="*/ 84 h 84"/>
                  <a:gd name="T8" fmla="*/ 26 w 77"/>
                  <a:gd name="T9" fmla="*/ 77 h 84"/>
                  <a:gd name="T10" fmla="*/ 23 w 77"/>
                  <a:gd name="T11" fmla="*/ 69 h 84"/>
                  <a:gd name="T12" fmla="*/ 24 w 77"/>
                  <a:gd name="T13" fmla="*/ 61 h 84"/>
                  <a:gd name="T14" fmla="*/ 28 w 77"/>
                  <a:gd name="T15" fmla="*/ 53 h 84"/>
                  <a:gd name="T16" fmla="*/ 37 w 77"/>
                  <a:gd name="T17" fmla="*/ 38 h 84"/>
                  <a:gd name="T18" fmla="*/ 40 w 77"/>
                  <a:gd name="T19" fmla="*/ 29 h 84"/>
                  <a:gd name="T20" fmla="*/ 35 w 77"/>
                  <a:gd name="T21" fmla="*/ 26 h 84"/>
                  <a:gd name="T22" fmla="*/ 29 w 77"/>
                  <a:gd name="T23" fmla="*/ 27 h 84"/>
                  <a:gd name="T24" fmla="*/ 21 w 77"/>
                  <a:gd name="T25" fmla="*/ 34 h 84"/>
                  <a:gd name="T26" fmla="*/ 15 w 77"/>
                  <a:gd name="T27" fmla="*/ 44 h 84"/>
                  <a:gd name="T28" fmla="*/ 18 w 77"/>
                  <a:gd name="T29" fmla="*/ 54 h 84"/>
                  <a:gd name="T30" fmla="*/ 7 w 77"/>
                  <a:gd name="T31" fmla="*/ 56 h 84"/>
                  <a:gd name="T32" fmla="*/ 6 w 77"/>
                  <a:gd name="T33" fmla="*/ 45 h 84"/>
                  <a:gd name="T34" fmla="*/ 11 w 77"/>
                  <a:gd name="T35" fmla="*/ 34 h 84"/>
                  <a:gd name="T36" fmla="*/ 21 w 77"/>
                  <a:gd name="T37" fmla="*/ 21 h 84"/>
                  <a:gd name="T38" fmla="*/ 30 w 77"/>
                  <a:gd name="T39" fmla="*/ 15 h 84"/>
                  <a:gd name="T40" fmla="*/ 37 w 77"/>
                  <a:gd name="T41" fmla="*/ 14 h 84"/>
                  <a:gd name="T42" fmla="*/ 43 w 77"/>
                  <a:gd name="T43" fmla="*/ 18 h 84"/>
                  <a:gd name="T44" fmla="*/ 53 w 77"/>
                  <a:gd name="T45" fmla="*/ 26 h 84"/>
                  <a:gd name="T46" fmla="*/ 66 w 77"/>
                  <a:gd name="T47" fmla="*/ 37 h 84"/>
                  <a:gd name="T48" fmla="*/ 74 w 77"/>
                  <a:gd name="T49" fmla="*/ 42 h 84"/>
                  <a:gd name="T50" fmla="*/ 74 w 77"/>
                  <a:gd name="T51" fmla="*/ 47 h 84"/>
                  <a:gd name="T52" fmla="*/ 67 w 77"/>
                  <a:gd name="T53" fmla="*/ 51 h 84"/>
                  <a:gd name="T54" fmla="*/ 47 w 77"/>
                  <a:gd name="T55" fmla="*/ 36 h 84"/>
                  <a:gd name="T56" fmla="*/ 38 w 77"/>
                  <a:gd name="T57" fmla="*/ 52 h 84"/>
                  <a:gd name="T58" fmla="*/ 34 w 77"/>
                  <a:gd name="T59" fmla="*/ 61 h 84"/>
                  <a:gd name="T60" fmla="*/ 34 w 77"/>
                  <a:gd name="T61" fmla="*/ 67 h 84"/>
                  <a:gd name="T62" fmla="*/ 36 w 77"/>
                  <a:gd name="T63" fmla="*/ 71 h 84"/>
                  <a:gd name="T64" fmla="*/ 43 w 77"/>
                  <a:gd name="T65" fmla="*/ 72 h 84"/>
                  <a:gd name="T66" fmla="*/ 51 w 77"/>
                  <a:gd name="T67" fmla="*/ 67 h 84"/>
                  <a:gd name="T68" fmla="*/ 55 w 77"/>
                  <a:gd name="T69" fmla="*/ 56 h 84"/>
                  <a:gd name="T70" fmla="*/ 55 w 77"/>
                  <a:gd name="T71" fmla="*/ 46 h 84"/>
                  <a:gd name="T72" fmla="*/ 50 w 77"/>
                  <a:gd name="T73" fmla="*/ 38 h 84"/>
                  <a:gd name="T74" fmla="*/ 47 w 77"/>
                  <a:gd name="T75" fmla="*/ 36 h 84"/>
                  <a:gd name="T76" fmla="*/ 0 w 77"/>
                  <a:gd name="T77" fmla="*/ 12 h 84"/>
                  <a:gd name="T78" fmla="*/ 10 w 77"/>
                  <a:gd name="T79" fmla="*/ 0 h 84"/>
                  <a:gd name="T80" fmla="*/ 10 w 77"/>
                  <a:gd name="T81" fmla="*/ 24 h 8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77"/>
                  <a:gd name="T124" fmla="*/ 0 h 84"/>
                  <a:gd name="T125" fmla="*/ 77 w 77"/>
                  <a:gd name="T126" fmla="*/ 84 h 8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77" h="84">
                    <a:moveTo>
                      <a:pt x="63" y="50"/>
                    </a:moveTo>
                    <a:lnTo>
                      <a:pt x="62" y="56"/>
                    </a:lnTo>
                    <a:lnTo>
                      <a:pt x="61" y="63"/>
                    </a:lnTo>
                    <a:lnTo>
                      <a:pt x="59" y="69"/>
                    </a:lnTo>
                    <a:lnTo>
                      <a:pt x="54" y="74"/>
                    </a:lnTo>
                    <a:lnTo>
                      <a:pt x="47" y="80"/>
                    </a:lnTo>
                    <a:lnTo>
                      <a:pt x="40" y="84"/>
                    </a:lnTo>
                    <a:lnTo>
                      <a:pt x="34" y="84"/>
                    </a:lnTo>
                    <a:lnTo>
                      <a:pt x="28" y="80"/>
                    </a:lnTo>
                    <a:lnTo>
                      <a:pt x="26" y="77"/>
                    </a:lnTo>
                    <a:lnTo>
                      <a:pt x="24" y="74"/>
                    </a:lnTo>
                    <a:lnTo>
                      <a:pt x="23" y="69"/>
                    </a:lnTo>
                    <a:lnTo>
                      <a:pt x="23" y="66"/>
                    </a:lnTo>
                    <a:lnTo>
                      <a:pt x="24" y="61"/>
                    </a:lnTo>
                    <a:lnTo>
                      <a:pt x="26" y="56"/>
                    </a:lnTo>
                    <a:lnTo>
                      <a:pt x="28" y="53"/>
                    </a:lnTo>
                    <a:lnTo>
                      <a:pt x="31" y="48"/>
                    </a:lnTo>
                    <a:lnTo>
                      <a:pt x="37" y="38"/>
                    </a:lnTo>
                    <a:lnTo>
                      <a:pt x="42" y="30"/>
                    </a:lnTo>
                    <a:lnTo>
                      <a:pt x="40" y="29"/>
                    </a:lnTo>
                    <a:lnTo>
                      <a:pt x="39" y="29"/>
                    </a:lnTo>
                    <a:lnTo>
                      <a:pt x="35" y="26"/>
                    </a:lnTo>
                    <a:lnTo>
                      <a:pt x="31" y="26"/>
                    </a:lnTo>
                    <a:lnTo>
                      <a:pt x="29" y="27"/>
                    </a:lnTo>
                    <a:lnTo>
                      <a:pt x="27" y="28"/>
                    </a:lnTo>
                    <a:lnTo>
                      <a:pt x="21" y="34"/>
                    </a:lnTo>
                    <a:lnTo>
                      <a:pt x="16" y="39"/>
                    </a:lnTo>
                    <a:lnTo>
                      <a:pt x="15" y="44"/>
                    </a:lnTo>
                    <a:lnTo>
                      <a:pt x="15" y="50"/>
                    </a:lnTo>
                    <a:lnTo>
                      <a:pt x="18" y="54"/>
                    </a:lnTo>
                    <a:lnTo>
                      <a:pt x="11" y="61"/>
                    </a:lnTo>
                    <a:lnTo>
                      <a:pt x="7" y="56"/>
                    </a:lnTo>
                    <a:lnTo>
                      <a:pt x="6" y="51"/>
                    </a:lnTo>
                    <a:lnTo>
                      <a:pt x="6" y="45"/>
                    </a:lnTo>
                    <a:lnTo>
                      <a:pt x="8" y="39"/>
                    </a:lnTo>
                    <a:lnTo>
                      <a:pt x="11" y="34"/>
                    </a:lnTo>
                    <a:lnTo>
                      <a:pt x="15" y="27"/>
                    </a:lnTo>
                    <a:lnTo>
                      <a:pt x="21" y="21"/>
                    </a:lnTo>
                    <a:lnTo>
                      <a:pt x="26" y="16"/>
                    </a:lnTo>
                    <a:lnTo>
                      <a:pt x="30" y="15"/>
                    </a:lnTo>
                    <a:lnTo>
                      <a:pt x="34" y="14"/>
                    </a:lnTo>
                    <a:lnTo>
                      <a:pt x="37" y="14"/>
                    </a:lnTo>
                    <a:lnTo>
                      <a:pt x="40" y="15"/>
                    </a:lnTo>
                    <a:lnTo>
                      <a:pt x="43" y="18"/>
                    </a:lnTo>
                    <a:lnTo>
                      <a:pt x="47" y="21"/>
                    </a:lnTo>
                    <a:lnTo>
                      <a:pt x="53" y="26"/>
                    </a:lnTo>
                    <a:lnTo>
                      <a:pt x="58" y="30"/>
                    </a:lnTo>
                    <a:lnTo>
                      <a:pt x="66" y="37"/>
                    </a:lnTo>
                    <a:lnTo>
                      <a:pt x="70" y="40"/>
                    </a:lnTo>
                    <a:lnTo>
                      <a:pt x="74" y="42"/>
                    </a:lnTo>
                    <a:lnTo>
                      <a:pt x="77" y="43"/>
                    </a:lnTo>
                    <a:lnTo>
                      <a:pt x="74" y="47"/>
                    </a:lnTo>
                    <a:lnTo>
                      <a:pt x="70" y="52"/>
                    </a:lnTo>
                    <a:lnTo>
                      <a:pt x="67" y="51"/>
                    </a:lnTo>
                    <a:lnTo>
                      <a:pt x="63" y="50"/>
                    </a:lnTo>
                    <a:close/>
                    <a:moveTo>
                      <a:pt x="47" y="36"/>
                    </a:moveTo>
                    <a:lnTo>
                      <a:pt x="44" y="43"/>
                    </a:lnTo>
                    <a:lnTo>
                      <a:pt x="38" y="52"/>
                    </a:lnTo>
                    <a:lnTo>
                      <a:pt x="35" y="58"/>
                    </a:lnTo>
                    <a:lnTo>
                      <a:pt x="34" y="61"/>
                    </a:lnTo>
                    <a:lnTo>
                      <a:pt x="32" y="64"/>
                    </a:lnTo>
                    <a:lnTo>
                      <a:pt x="34" y="67"/>
                    </a:lnTo>
                    <a:lnTo>
                      <a:pt x="35" y="69"/>
                    </a:lnTo>
                    <a:lnTo>
                      <a:pt x="36" y="71"/>
                    </a:lnTo>
                    <a:lnTo>
                      <a:pt x="38" y="72"/>
                    </a:lnTo>
                    <a:lnTo>
                      <a:pt x="43" y="72"/>
                    </a:lnTo>
                    <a:lnTo>
                      <a:pt x="46" y="71"/>
                    </a:lnTo>
                    <a:lnTo>
                      <a:pt x="51" y="67"/>
                    </a:lnTo>
                    <a:lnTo>
                      <a:pt x="54" y="62"/>
                    </a:lnTo>
                    <a:lnTo>
                      <a:pt x="55" y="56"/>
                    </a:lnTo>
                    <a:lnTo>
                      <a:pt x="56" y="51"/>
                    </a:lnTo>
                    <a:lnTo>
                      <a:pt x="55" y="46"/>
                    </a:lnTo>
                    <a:lnTo>
                      <a:pt x="53" y="42"/>
                    </a:lnTo>
                    <a:lnTo>
                      <a:pt x="50" y="38"/>
                    </a:lnTo>
                    <a:lnTo>
                      <a:pt x="48" y="37"/>
                    </a:lnTo>
                    <a:lnTo>
                      <a:pt x="47" y="36"/>
                    </a:lnTo>
                    <a:close/>
                    <a:moveTo>
                      <a:pt x="7" y="29"/>
                    </a:moveTo>
                    <a:lnTo>
                      <a:pt x="0" y="12"/>
                    </a:lnTo>
                    <a:lnTo>
                      <a:pt x="5" y="6"/>
                    </a:lnTo>
                    <a:lnTo>
                      <a:pt x="10" y="0"/>
                    </a:lnTo>
                    <a:lnTo>
                      <a:pt x="13" y="21"/>
                    </a:lnTo>
                    <a:lnTo>
                      <a:pt x="10" y="24"/>
                    </a:lnTo>
                    <a:lnTo>
                      <a:pt x="7" y="29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45" name="Freeform 189"/>
              <p:cNvSpPr>
                <a:spLocks/>
              </p:cNvSpPr>
              <p:nvPr/>
            </p:nvSpPr>
            <p:spPr bwMode="auto">
              <a:xfrm>
                <a:off x="3889" y="2072"/>
                <a:ext cx="58" cy="64"/>
              </a:xfrm>
              <a:custGeom>
                <a:avLst/>
                <a:gdLst>
                  <a:gd name="T0" fmla="*/ 44 w 58"/>
                  <a:gd name="T1" fmla="*/ 23 h 64"/>
                  <a:gd name="T2" fmla="*/ 48 w 58"/>
                  <a:gd name="T3" fmla="*/ 20 h 64"/>
                  <a:gd name="T4" fmla="*/ 52 w 58"/>
                  <a:gd name="T5" fmla="*/ 15 h 64"/>
                  <a:gd name="T6" fmla="*/ 57 w 58"/>
                  <a:gd name="T7" fmla="*/ 24 h 64"/>
                  <a:gd name="T8" fmla="*/ 58 w 58"/>
                  <a:gd name="T9" fmla="*/ 34 h 64"/>
                  <a:gd name="T10" fmla="*/ 57 w 58"/>
                  <a:gd name="T11" fmla="*/ 43 h 64"/>
                  <a:gd name="T12" fmla="*/ 51 w 58"/>
                  <a:gd name="T13" fmla="*/ 52 h 64"/>
                  <a:gd name="T14" fmla="*/ 42 w 58"/>
                  <a:gd name="T15" fmla="*/ 60 h 64"/>
                  <a:gd name="T16" fmla="*/ 37 w 58"/>
                  <a:gd name="T17" fmla="*/ 63 h 64"/>
                  <a:gd name="T18" fmla="*/ 33 w 58"/>
                  <a:gd name="T19" fmla="*/ 64 h 64"/>
                  <a:gd name="T20" fmla="*/ 27 w 58"/>
                  <a:gd name="T21" fmla="*/ 64 h 64"/>
                  <a:gd name="T22" fmla="*/ 23 w 58"/>
                  <a:gd name="T23" fmla="*/ 62 h 64"/>
                  <a:gd name="T24" fmla="*/ 17 w 58"/>
                  <a:gd name="T25" fmla="*/ 60 h 64"/>
                  <a:gd name="T26" fmla="*/ 11 w 58"/>
                  <a:gd name="T27" fmla="*/ 55 h 64"/>
                  <a:gd name="T28" fmla="*/ 5 w 58"/>
                  <a:gd name="T29" fmla="*/ 50 h 64"/>
                  <a:gd name="T30" fmla="*/ 2 w 58"/>
                  <a:gd name="T31" fmla="*/ 42 h 64"/>
                  <a:gd name="T32" fmla="*/ 0 w 58"/>
                  <a:gd name="T33" fmla="*/ 35 h 64"/>
                  <a:gd name="T34" fmla="*/ 0 w 58"/>
                  <a:gd name="T35" fmla="*/ 27 h 64"/>
                  <a:gd name="T36" fmla="*/ 3 w 58"/>
                  <a:gd name="T37" fmla="*/ 19 h 64"/>
                  <a:gd name="T38" fmla="*/ 7 w 58"/>
                  <a:gd name="T39" fmla="*/ 12 h 64"/>
                  <a:gd name="T40" fmla="*/ 13 w 58"/>
                  <a:gd name="T41" fmla="*/ 5 h 64"/>
                  <a:gd name="T42" fmla="*/ 17 w 58"/>
                  <a:gd name="T43" fmla="*/ 2 h 64"/>
                  <a:gd name="T44" fmla="*/ 20 w 58"/>
                  <a:gd name="T45" fmla="*/ 0 h 64"/>
                  <a:gd name="T46" fmla="*/ 28 w 58"/>
                  <a:gd name="T47" fmla="*/ 0 h 64"/>
                  <a:gd name="T48" fmla="*/ 32 w 58"/>
                  <a:gd name="T49" fmla="*/ 0 h 64"/>
                  <a:gd name="T50" fmla="*/ 36 w 58"/>
                  <a:gd name="T51" fmla="*/ 3 h 64"/>
                  <a:gd name="T52" fmla="*/ 34 w 58"/>
                  <a:gd name="T53" fmla="*/ 7 h 64"/>
                  <a:gd name="T54" fmla="*/ 31 w 58"/>
                  <a:gd name="T55" fmla="*/ 12 h 64"/>
                  <a:gd name="T56" fmla="*/ 26 w 58"/>
                  <a:gd name="T57" fmla="*/ 11 h 64"/>
                  <a:gd name="T58" fmla="*/ 21 w 58"/>
                  <a:gd name="T59" fmla="*/ 11 h 64"/>
                  <a:gd name="T60" fmla="*/ 17 w 58"/>
                  <a:gd name="T61" fmla="*/ 13 h 64"/>
                  <a:gd name="T62" fmla="*/ 13 w 58"/>
                  <a:gd name="T63" fmla="*/ 16 h 64"/>
                  <a:gd name="T64" fmla="*/ 10 w 58"/>
                  <a:gd name="T65" fmla="*/ 23 h 64"/>
                  <a:gd name="T66" fmla="*/ 9 w 58"/>
                  <a:gd name="T67" fmla="*/ 31 h 64"/>
                  <a:gd name="T68" fmla="*/ 12 w 58"/>
                  <a:gd name="T69" fmla="*/ 39 h 64"/>
                  <a:gd name="T70" fmla="*/ 15 w 58"/>
                  <a:gd name="T71" fmla="*/ 43 h 64"/>
                  <a:gd name="T72" fmla="*/ 18 w 58"/>
                  <a:gd name="T73" fmla="*/ 46 h 64"/>
                  <a:gd name="T74" fmla="*/ 23 w 58"/>
                  <a:gd name="T75" fmla="*/ 50 h 64"/>
                  <a:gd name="T76" fmla="*/ 26 w 58"/>
                  <a:gd name="T77" fmla="*/ 52 h 64"/>
                  <a:gd name="T78" fmla="*/ 34 w 58"/>
                  <a:gd name="T79" fmla="*/ 54 h 64"/>
                  <a:gd name="T80" fmla="*/ 40 w 58"/>
                  <a:gd name="T81" fmla="*/ 52 h 64"/>
                  <a:gd name="T82" fmla="*/ 45 w 58"/>
                  <a:gd name="T83" fmla="*/ 46 h 64"/>
                  <a:gd name="T84" fmla="*/ 48 w 58"/>
                  <a:gd name="T85" fmla="*/ 40 h 64"/>
                  <a:gd name="T86" fmla="*/ 49 w 58"/>
                  <a:gd name="T87" fmla="*/ 35 h 64"/>
                  <a:gd name="T88" fmla="*/ 48 w 58"/>
                  <a:gd name="T89" fmla="*/ 29 h 64"/>
                  <a:gd name="T90" fmla="*/ 44 w 58"/>
                  <a:gd name="T91" fmla="*/ 23 h 6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8"/>
                  <a:gd name="T139" fmla="*/ 0 h 64"/>
                  <a:gd name="T140" fmla="*/ 58 w 58"/>
                  <a:gd name="T141" fmla="*/ 64 h 6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8" h="64">
                    <a:moveTo>
                      <a:pt x="44" y="23"/>
                    </a:moveTo>
                    <a:lnTo>
                      <a:pt x="48" y="20"/>
                    </a:lnTo>
                    <a:lnTo>
                      <a:pt x="52" y="15"/>
                    </a:lnTo>
                    <a:lnTo>
                      <a:pt x="57" y="24"/>
                    </a:lnTo>
                    <a:lnTo>
                      <a:pt x="58" y="34"/>
                    </a:lnTo>
                    <a:lnTo>
                      <a:pt x="57" y="43"/>
                    </a:lnTo>
                    <a:lnTo>
                      <a:pt x="51" y="52"/>
                    </a:lnTo>
                    <a:lnTo>
                      <a:pt x="42" y="60"/>
                    </a:lnTo>
                    <a:lnTo>
                      <a:pt x="37" y="63"/>
                    </a:lnTo>
                    <a:lnTo>
                      <a:pt x="33" y="64"/>
                    </a:lnTo>
                    <a:lnTo>
                      <a:pt x="27" y="64"/>
                    </a:lnTo>
                    <a:lnTo>
                      <a:pt x="23" y="62"/>
                    </a:lnTo>
                    <a:lnTo>
                      <a:pt x="17" y="60"/>
                    </a:lnTo>
                    <a:lnTo>
                      <a:pt x="11" y="55"/>
                    </a:lnTo>
                    <a:lnTo>
                      <a:pt x="5" y="50"/>
                    </a:lnTo>
                    <a:lnTo>
                      <a:pt x="2" y="42"/>
                    </a:lnTo>
                    <a:lnTo>
                      <a:pt x="0" y="35"/>
                    </a:lnTo>
                    <a:lnTo>
                      <a:pt x="0" y="27"/>
                    </a:lnTo>
                    <a:lnTo>
                      <a:pt x="3" y="19"/>
                    </a:lnTo>
                    <a:lnTo>
                      <a:pt x="7" y="12"/>
                    </a:lnTo>
                    <a:lnTo>
                      <a:pt x="13" y="5"/>
                    </a:lnTo>
                    <a:lnTo>
                      <a:pt x="17" y="2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6" y="3"/>
                    </a:lnTo>
                    <a:lnTo>
                      <a:pt x="34" y="7"/>
                    </a:lnTo>
                    <a:lnTo>
                      <a:pt x="31" y="12"/>
                    </a:lnTo>
                    <a:lnTo>
                      <a:pt x="26" y="11"/>
                    </a:lnTo>
                    <a:lnTo>
                      <a:pt x="21" y="11"/>
                    </a:lnTo>
                    <a:lnTo>
                      <a:pt x="17" y="13"/>
                    </a:lnTo>
                    <a:lnTo>
                      <a:pt x="13" y="16"/>
                    </a:lnTo>
                    <a:lnTo>
                      <a:pt x="10" y="23"/>
                    </a:lnTo>
                    <a:lnTo>
                      <a:pt x="9" y="31"/>
                    </a:lnTo>
                    <a:lnTo>
                      <a:pt x="12" y="39"/>
                    </a:lnTo>
                    <a:lnTo>
                      <a:pt x="15" y="43"/>
                    </a:lnTo>
                    <a:lnTo>
                      <a:pt x="18" y="46"/>
                    </a:lnTo>
                    <a:lnTo>
                      <a:pt x="23" y="50"/>
                    </a:lnTo>
                    <a:lnTo>
                      <a:pt x="26" y="52"/>
                    </a:lnTo>
                    <a:lnTo>
                      <a:pt x="34" y="54"/>
                    </a:lnTo>
                    <a:lnTo>
                      <a:pt x="40" y="52"/>
                    </a:lnTo>
                    <a:lnTo>
                      <a:pt x="45" y="46"/>
                    </a:lnTo>
                    <a:lnTo>
                      <a:pt x="48" y="40"/>
                    </a:lnTo>
                    <a:lnTo>
                      <a:pt x="49" y="35"/>
                    </a:lnTo>
                    <a:lnTo>
                      <a:pt x="48" y="29"/>
                    </a:lnTo>
                    <a:lnTo>
                      <a:pt x="4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46" name="Freeform 190"/>
              <p:cNvSpPr>
                <a:spLocks noEditPoints="1"/>
              </p:cNvSpPr>
              <p:nvPr/>
            </p:nvSpPr>
            <p:spPr bwMode="auto">
              <a:xfrm>
                <a:off x="3902" y="2030"/>
                <a:ext cx="66" cy="63"/>
              </a:xfrm>
              <a:custGeom>
                <a:avLst/>
                <a:gdLst>
                  <a:gd name="T0" fmla="*/ 8 w 66"/>
                  <a:gd name="T1" fmla="*/ 17 h 63"/>
                  <a:gd name="T2" fmla="*/ 5 w 66"/>
                  <a:gd name="T3" fmla="*/ 14 h 63"/>
                  <a:gd name="T4" fmla="*/ 0 w 66"/>
                  <a:gd name="T5" fmla="*/ 9 h 63"/>
                  <a:gd name="T6" fmla="*/ 4 w 66"/>
                  <a:gd name="T7" fmla="*/ 5 h 63"/>
                  <a:gd name="T8" fmla="*/ 6 w 66"/>
                  <a:gd name="T9" fmla="*/ 0 h 63"/>
                  <a:gd name="T10" fmla="*/ 11 w 66"/>
                  <a:gd name="T11" fmla="*/ 5 h 63"/>
                  <a:gd name="T12" fmla="*/ 15 w 66"/>
                  <a:gd name="T13" fmla="*/ 8 h 63"/>
                  <a:gd name="T14" fmla="*/ 12 w 66"/>
                  <a:gd name="T15" fmla="*/ 13 h 63"/>
                  <a:gd name="T16" fmla="*/ 8 w 66"/>
                  <a:gd name="T17" fmla="*/ 17 h 63"/>
                  <a:gd name="T18" fmla="*/ 59 w 66"/>
                  <a:gd name="T19" fmla="*/ 63 h 63"/>
                  <a:gd name="T20" fmla="*/ 38 w 66"/>
                  <a:gd name="T21" fmla="*/ 44 h 63"/>
                  <a:gd name="T22" fmla="*/ 16 w 66"/>
                  <a:gd name="T23" fmla="*/ 24 h 63"/>
                  <a:gd name="T24" fmla="*/ 20 w 66"/>
                  <a:gd name="T25" fmla="*/ 20 h 63"/>
                  <a:gd name="T26" fmla="*/ 22 w 66"/>
                  <a:gd name="T27" fmla="*/ 15 h 63"/>
                  <a:gd name="T28" fmla="*/ 44 w 66"/>
                  <a:gd name="T29" fmla="*/ 34 h 63"/>
                  <a:gd name="T30" fmla="*/ 66 w 66"/>
                  <a:gd name="T31" fmla="*/ 54 h 63"/>
                  <a:gd name="T32" fmla="*/ 62 w 66"/>
                  <a:gd name="T33" fmla="*/ 58 h 63"/>
                  <a:gd name="T34" fmla="*/ 59 w 66"/>
                  <a:gd name="T35" fmla="*/ 63 h 6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66"/>
                  <a:gd name="T55" fmla="*/ 0 h 63"/>
                  <a:gd name="T56" fmla="*/ 66 w 66"/>
                  <a:gd name="T57" fmla="*/ 63 h 6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66" h="63">
                    <a:moveTo>
                      <a:pt x="8" y="17"/>
                    </a:moveTo>
                    <a:lnTo>
                      <a:pt x="5" y="14"/>
                    </a:lnTo>
                    <a:lnTo>
                      <a:pt x="0" y="9"/>
                    </a:lnTo>
                    <a:lnTo>
                      <a:pt x="4" y="5"/>
                    </a:lnTo>
                    <a:lnTo>
                      <a:pt x="6" y="0"/>
                    </a:lnTo>
                    <a:lnTo>
                      <a:pt x="11" y="5"/>
                    </a:lnTo>
                    <a:lnTo>
                      <a:pt x="15" y="8"/>
                    </a:lnTo>
                    <a:lnTo>
                      <a:pt x="12" y="13"/>
                    </a:lnTo>
                    <a:lnTo>
                      <a:pt x="8" y="17"/>
                    </a:lnTo>
                    <a:close/>
                    <a:moveTo>
                      <a:pt x="59" y="63"/>
                    </a:moveTo>
                    <a:lnTo>
                      <a:pt x="38" y="4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2" y="15"/>
                    </a:lnTo>
                    <a:lnTo>
                      <a:pt x="44" y="34"/>
                    </a:lnTo>
                    <a:lnTo>
                      <a:pt x="66" y="54"/>
                    </a:lnTo>
                    <a:lnTo>
                      <a:pt x="62" y="58"/>
                    </a:lnTo>
                    <a:lnTo>
                      <a:pt x="59" y="6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47" name="Freeform 191"/>
              <p:cNvSpPr>
                <a:spLocks noEditPoints="1"/>
              </p:cNvSpPr>
              <p:nvPr/>
            </p:nvSpPr>
            <p:spPr bwMode="auto">
              <a:xfrm>
                <a:off x="3932" y="1978"/>
                <a:ext cx="62" cy="84"/>
              </a:xfrm>
              <a:custGeom>
                <a:avLst/>
                <a:gdLst>
                  <a:gd name="T0" fmla="*/ 21 w 62"/>
                  <a:gd name="T1" fmla="*/ 76 h 84"/>
                  <a:gd name="T2" fmla="*/ 16 w 62"/>
                  <a:gd name="T3" fmla="*/ 70 h 84"/>
                  <a:gd name="T4" fmla="*/ 12 w 62"/>
                  <a:gd name="T5" fmla="*/ 64 h 84"/>
                  <a:gd name="T6" fmla="*/ 9 w 62"/>
                  <a:gd name="T7" fmla="*/ 58 h 84"/>
                  <a:gd name="T8" fmla="*/ 8 w 62"/>
                  <a:gd name="T9" fmla="*/ 51 h 84"/>
                  <a:gd name="T10" fmla="*/ 9 w 62"/>
                  <a:gd name="T11" fmla="*/ 41 h 84"/>
                  <a:gd name="T12" fmla="*/ 14 w 62"/>
                  <a:gd name="T13" fmla="*/ 29 h 84"/>
                  <a:gd name="T14" fmla="*/ 21 w 62"/>
                  <a:gd name="T15" fmla="*/ 19 h 84"/>
                  <a:gd name="T16" fmla="*/ 24 w 62"/>
                  <a:gd name="T17" fmla="*/ 14 h 84"/>
                  <a:gd name="T18" fmla="*/ 28 w 62"/>
                  <a:gd name="T19" fmla="*/ 12 h 84"/>
                  <a:gd name="T20" fmla="*/ 30 w 62"/>
                  <a:gd name="T21" fmla="*/ 12 h 84"/>
                  <a:gd name="T22" fmla="*/ 33 w 62"/>
                  <a:gd name="T23" fmla="*/ 13 h 84"/>
                  <a:gd name="T24" fmla="*/ 38 w 62"/>
                  <a:gd name="T25" fmla="*/ 17 h 84"/>
                  <a:gd name="T26" fmla="*/ 42 w 62"/>
                  <a:gd name="T27" fmla="*/ 20 h 84"/>
                  <a:gd name="T28" fmla="*/ 50 w 62"/>
                  <a:gd name="T29" fmla="*/ 27 h 84"/>
                  <a:gd name="T30" fmla="*/ 56 w 62"/>
                  <a:gd name="T31" fmla="*/ 34 h 84"/>
                  <a:gd name="T32" fmla="*/ 61 w 62"/>
                  <a:gd name="T33" fmla="*/ 42 h 84"/>
                  <a:gd name="T34" fmla="*/ 62 w 62"/>
                  <a:gd name="T35" fmla="*/ 52 h 84"/>
                  <a:gd name="T36" fmla="*/ 62 w 62"/>
                  <a:gd name="T37" fmla="*/ 57 h 84"/>
                  <a:gd name="T38" fmla="*/ 62 w 62"/>
                  <a:gd name="T39" fmla="*/ 61 h 84"/>
                  <a:gd name="T40" fmla="*/ 58 w 62"/>
                  <a:gd name="T41" fmla="*/ 69 h 84"/>
                  <a:gd name="T42" fmla="*/ 55 w 62"/>
                  <a:gd name="T43" fmla="*/ 75 h 84"/>
                  <a:gd name="T44" fmla="*/ 50 w 62"/>
                  <a:gd name="T45" fmla="*/ 78 h 84"/>
                  <a:gd name="T46" fmla="*/ 46 w 62"/>
                  <a:gd name="T47" fmla="*/ 82 h 84"/>
                  <a:gd name="T48" fmla="*/ 41 w 62"/>
                  <a:gd name="T49" fmla="*/ 83 h 84"/>
                  <a:gd name="T50" fmla="*/ 37 w 62"/>
                  <a:gd name="T51" fmla="*/ 84 h 84"/>
                  <a:gd name="T52" fmla="*/ 31 w 62"/>
                  <a:gd name="T53" fmla="*/ 83 h 84"/>
                  <a:gd name="T54" fmla="*/ 26 w 62"/>
                  <a:gd name="T55" fmla="*/ 80 h 84"/>
                  <a:gd name="T56" fmla="*/ 21 w 62"/>
                  <a:gd name="T57" fmla="*/ 76 h 84"/>
                  <a:gd name="T58" fmla="*/ 26 w 62"/>
                  <a:gd name="T59" fmla="*/ 66 h 84"/>
                  <a:gd name="T60" fmla="*/ 31 w 62"/>
                  <a:gd name="T61" fmla="*/ 69 h 84"/>
                  <a:gd name="T62" fmla="*/ 34 w 62"/>
                  <a:gd name="T63" fmla="*/ 72 h 84"/>
                  <a:gd name="T64" fmla="*/ 41 w 62"/>
                  <a:gd name="T65" fmla="*/ 73 h 84"/>
                  <a:gd name="T66" fmla="*/ 48 w 62"/>
                  <a:gd name="T67" fmla="*/ 70 h 84"/>
                  <a:gd name="T68" fmla="*/ 53 w 62"/>
                  <a:gd name="T69" fmla="*/ 65 h 84"/>
                  <a:gd name="T70" fmla="*/ 55 w 62"/>
                  <a:gd name="T71" fmla="*/ 57 h 84"/>
                  <a:gd name="T72" fmla="*/ 54 w 62"/>
                  <a:gd name="T73" fmla="*/ 49 h 84"/>
                  <a:gd name="T74" fmla="*/ 50 w 62"/>
                  <a:gd name="T75" fmla="*/ 38 h 84"/>
                  <a:gd name="T76" fmla="*/ 44 w 62"/>
                  <a:gd name="T77" fmla="*/ 30 h 84"/>
                  <a:gd name="T78" fmla="*/ 40 w 62"/>
                  <a:gd name="T79" fmla="*/ 27 h 84"/>
                  <a:gd name="T80" fmla="*/ 37 w 62"/>
                  <a:gd name="T81" fmla="*/ 26 h 84"/>
                  <a:gd name="T82" fmla="*/ 33 w 62"/>
                  <a:gd name="T83" fmla="*/ 26 h 84"/>
                  <a:gd name="T84" fmla="*/ 30 w 62"/>
                  <a:gd name="T85" fmla="*/ 26 h 84"/>
                  <a:gd name="T86" fmla="*/ 24 w 62"/>
                  <a:gd name="T87" fmla="*/ 29 h 84"/>
                  <a:gd name="T88" fmla="*/ 22 w 62"/>
                  <a:gd name="T89" fmla="*/ 32 h 84"/>
                  <a:gd name="T90" fmla="*/ 20 w 62"/>
                  <a:gd name="T91" fmla="*/ 35 h 84"/>
                  <a:gd name="T92" fmla="*/ 17 w 62"/>
                  <a:gd name="T93" fmla="*/ 43 h 84"/>
                  <a:gd name="T94" fmla="*/ 17 w 62"/>
                  <a:gd name="T95" fmla="*/ 50 h 84"/>
                  <a:gd name="T96" fmla="*/ 21 w 62"/>
                  <a:gd name="T97" fmla="*/ 58 h 84"/>
                  <a:gd name="T98" fmla="*/ 26 w 62"/>
                  <a:gd name="T99" fmla="*/ 66 h 84"/>
                  <a:gd name="T100" fmla="*/ 7 w 62"/>
                  <a:gd name="T101" fmla="*/ 30 h 84"/>
                  <a:gd name="T102" fmla="*/ 0 w 62"/>
                  <a:gd name="T103" fmla="*/ 13 h 84"/>
                  <a:gd name="T104" fmla="*/ 2 w 62"/>
                  <a:gd name="T105" fmla="*/ 7 h 84"/>
                  <a:gd name="T106" fmla="*/ 6 w 62"/>
                  <a:gd name="T107" fmla="*/ 0 h 84"/>
                  <a:gd name="T108" fmla="*/ 9 w 62"/>
                  <a:gd name="T109" fmla="*/ 11 h 84"/>
                  <a:gd name="T110" fmla="*/ 12 w 62"/>
                  <a:gd name="T111" fmla="*/ 22 h 84"/>
                  <a:gd name="T112" fmla="*/ 9 w 62"/>
                  <a:gd name="T113" fmla="*/ 27 h 84"/>
                  <a:gd name="T114" fmla="*/ 7 w 62"/>
                  <a:gd name="T115" fmla="*/ 30 h 8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2"/>
                  <a:gd name="T175" fmla="*/ 0 h 84"/>
                  <a:gd name="T176" fmla="*/ 62 w 62"/>
                  <a:gd name="T177" fmla="*/ 84 h 8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2" h="84">
                    <a:moveTo>
                      <a:pt x="21" y="76"/>
                    </a:moveTo>
                    <a:lnTo>
                      <a:pt x="16" y="70"/>
                    </a:lnTo>
                    <a:lnTo>
                      <a:pt x="12" y="64"/>
                    </a:lnTo>
                    <a:lnTo>
                      <a:pt x="9" y="58"/>
                    </a:lnTo>
                    <a:lnTo>
                      <a:pt x="8" y="51"/>
                    </a:lnTo>
                    <a:lnTo>
                      <a:pt x="9" y="41"/>
                    </a:lnTo>
                    <a:lnTo>
                      <a:pt x="14" y="29"/>
                    </a:lnTo>
                    <a:lnTo>
                      <a:pt x="21" y="19"/>
                    </a:lnTo>
                    <a:lnTo>
                      <a:pt x="24" y="14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3" y="13"/>
                    </a:lnTo>
                    <a:lnTo>
                      <a:pt x="38" y="17"/>
                    </a:lnTo>
                    <a:lnTo>
                      <a:pt x="42" y="20"/>
                    </a:lnTo>
                    <a:lnTo>
                      <a:pt x="50" y="27"/>
                    </a:lnTo>
                    <a:lnTo>
                      <a:pt x="56" y="34"/>
                    </a:lnTo>
                    <a:lnTo>
                      <a:pt x="61" y="42"/>
                    </a:lnTo>
                    <a:lnTo>
                      <a:pt x="62" y="52"/>
                    </a:lnTo>
                    <a:lnTo>
                      <a:pt x="62" y="57"/>
                    </a:lnTo>
                    <a:lnTo>
                      <a:pt x="62" y="61"/>
                    </a:lnTo>
                    <a:lnTo>
                      <a:pt x="58" y="69"/>
                    </a:lnTo>
                    <a:lnTo>
                      <a:pt x="55" y="75"/>
                    </a:lnTo>
                    <a:lnTo>
                      <a:pt x="50" y="78"/>
                    </a:lnTo>
                    <a:lnTo>
                      <a:pt x="46" y="82"/>
                    </a:lnTo>
                    <a:lnTo>
                      <a:pt x="41" y="83"/>
                    </a:lnTo>
                    <a:lnTo>
                      <a:pt x="37" y="84"/>
                    </a:lnTo>
                    <a:lnTo>
                      <a:pt x="31" y="83"/>
                    </a:lnTo>
                    <a:lnTo>
                      <a:pt x="26" y="80"/>
                    </a:lnTo>
                    <a:lnTo>
                      <a:pt x="21" y="76"/>
                    </a:lnTo>
                    <a:close/>
                    <a:moveTo>
                      <a:pt x="26" y="66"/>
                    </a:moveTo>
                    <a:lnTo>
                      <a:pt x="31" y="69"/>
                    </a:lnTo>
                    <a:lnTo>
                      <a:pt x="34" y="72"/>
                    </a:lnTo>
                    <a:lnTo>
                      <a:pt x="41" y="73"/>
                    </a:lnTo>
                    <a:lnTo>
                      <a:pt x="48" y="70"/>
                    </a:lnTo>
                    <a:lnTo>
                      <a:pt x="53" y="65"/>
                    </a:lnTo>
                    <a:lnTo>
                      <a:pt x="55" y="57"/>
                    </a:lnTo>
                    <a:lnTo>
                      <a:pt x="54" y="49"/>
                    </a:lnTo>
                    <a:lnTo>
                      <a:pt x="50" y="38"/>
                    </a:lnTo>
                    <a:lnTo>
                      <a:pt x="44" y="30"/>
                    </a:lnTo>
                    <a:lnTo>
                      <a:pt x="40" y="27"/>
                    </a:lnTo>
                    <a:lnTo>
                      <a:pt x="37" y="26"/>
                    </a:lnTo>
                    <a:lnTo>
                      <a:pt x="33" y="26"/>
                    </a:lnTo>
                    <a:lnTo>
                      <a:pt x="30" y="26"/>
                    </a:lnTo>
                    <a:lnTo>
                      <a:pt x="24" y="29"/>
                    </a:lnTo>
                    <a:lnTo>
                      <a:pt x="22" y="32"/>
                    </a:lnTo>
                    <a:lnTo>
                      <a:pt x="20" y="35"/>
                    </a:lnTo>
                    <a:lnTo>
                      <a:pt x="17" y="43"/>
                    </a:lnTo>
                    <a:lnTo>
                      <a:pt x="17" y="50"/>
                    </a:lnTo>
                    <a:lnTo>
                      <a:pt x="21" y="58"/>
                    </a:lnTo>
                    <a:lnTo>
                      <a:pt x="26" y="66"/>
                    </a:lnTo>
                    <a:close/>
                    <a:moveTo>
                      <a:pt x="7" y="30"/>
                    </a:moveTo>
                    <a:lnTo>
                      <a:pt x="0" y="13"/>
                    </a:lnTo>
                    <a:lnTo>
                      <a:pt x="2" y="7"/>
                    </a:lnTo>
                    <a:lnTo>
                      <a:pt x="6" y="0"/>
                    </a:lnTo>
                    <a:lnTo>
                      <a:pt x="9" y="11"/>
                    </a:lnTo>
                    <a:lnTo>
                      <a:pt x="12" y="22"/>
                    </a:lnTo>
                    <a:lnTo>
                      <a:pt x="9" y="27"/>
                    </a:lnTo>
                    <a:lnTo>
                      <a:pt x="7" y="3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3347" name="Group 192"/>
            <p:cNvGrpSpPr>
              <a:grpSpLocks/>
            </p:cNvGrpSpPr>
            <p:nvPr/>
          </p:nvGrpSpPr>
          <p:grpSpPr bwMode="auto">
            <a:xfrm>
              <a:off x="2519" y="1856"/>
              <a:ext cx="606" cy="652"/>
              <a:chOff x="2253" y="1871"/>
              <a:chExt cx="606" cy="652"/>
            </a:xfrm>
          </p:grpSpPr>
          <p:sp>
            <p:nvSpPr>
              <p:cNvPr id="13413" name="Freeform 193"/>
              <p:cNvSpPr>
                <a:spLocks/>
              </p:cNvSpPr>
              <p:nvPr/>
            </p:nvSpPr>
            <p:spPr bwMode="auto">
              <a:xfrm>
                <a:off x="2273" y="1871"/>
                <a:ext cx="68" cy="142"/>
              </a:xfrm>
              <a:custGeom>
                <a:avLst/>
                <a:gdLst>
                  <a:gd name="T0" fmla="*/ 7 w 68"/>
                  <a:gd name="T1" fmla="*/ 46 h 142"/>
                  <a:gd name="T2" fmla="*/ 31 w 68"/>
                  <a:gd name="T3" fmla="*/ 23 h 142"/>
                  <a:gd name="T4" fmla="*/ 55 w 68"/>
                  <a:gd name="T5" fmla="*/ 0 h 142"/>
                  <a:gd name="T6" fmla="*/ 50 w 68"/>
                  <a:gd name="T7" fmla="*/ 8 h 142"/>
                  <a:gd name="T8" fmla="*/ 47 w 68"/>
                  <a:gd name="T9" fmla="*/ 20 h 142"/>
                  <a:gd name="T10" fmla="*/ 30 w 68"/>
                  <a:gd name="T11" fmla="*/ 48 h 142"/>
                  <a:gd name="T12" fmla="*/ 14 w 68"/>
                  <a:gd name="T13" fmla="*/ 77 h 142"/>
                  <a:gd name="T14" fmla="*/ 11 w 68"/>
                  <a:gd name="T15" fmla="*/ 84 h 142"/>
                  <a:gd name="T16" fmla="*/ 8 w 68"/>
                  <a:gd name="T17" fmla="*/ 90 h 142"/>
                  <a:gd name="T18" fmla="*/ 13 w 68"/>
                  <a:gd name="T19" fmla="*/ 88 h 142"/>
                  <a:gd name="T20" fmla="*/ 18 w 68"/>
                  <a:gd name="T21" fmla="*/ 87 h 142"/>
                  <a:gd name="T22" fmla="*/ 39 w 68"/>
                  <a:gd name="T23" fmla="*/ 83 h 142"/>
                  <a:gd name="T24" fmla="*/ 60 w 68"/>
                  <a:gd name="T25" fmla="*/ 78 h 142"/>
                  <a:gd name="T26" fmla="*/ 64 w 68"/>
                  <a:gd name="T27" fmla="*/ 87 h 142"/>
                  <a:gd name="T28" fmla="*/ 68 w 68"/>
                  <a:gd name="T29" fmla="*/ 95 h 142"/>
                  <a:gd name="T30" fmla="*/ 44 w 68"/>
                  <a:gd name="T31" fmla="*/ 119 h 142"/>
                  <a:gd name="T32" fmla="*/ 19 w 68"/>
                  <a:gd name="T33" fmla="*/ 142 h 142"/>
                  <a:gd name="T34" fmla="*/ 16 w 68"/>
                  <a:gd name="T35" fmla="*/ 136 h 142"/>
                  <a:gd name="T36" fmla="*/ 14 w 68"/>
                  <a:gd name="T37" fmla="*/ 129 h 142"/>
                  <a:gd name="T38" fmla="*/ 34 w 68"/>
                  <a:gd name="T39" fmla="*/ 110 h 142"/>
                  <a:gd name="T40" fmla="*/ 54 w 68"/>
                  <a:gd name="T41" fmla="*/ 91 h 142"/>
                  <a:gd name="T42" fmla="*/ 29 w 68"/>
                  <a:gd name="T43" fmla="*/ 96 h 142"/>
                  <a:gd name="T44" fmla="*/ 3 w 68"/>
                  <a:gd name="T45" fmla="*/ 101 h 142"/>
                  <a:gd name="T46" fmla="*/ 2 w 68"/>
                  <a:gd name="T47" fmla="*/ 95 h 142"/>
                  <a:gd name="T48" fmla="*/ 0 w 68"/>
                  <a:gd name="T49" fmla="*/ 88 h 142"/>
                  <a:gd name="T50" fmla="*/ 20 w 68"/>
                  <a:gd name="T51" fmla="*/ 54 h 142"/>
                  <a:gd name="T52" fmla="*/ 42 w 68"/>
                  <a:gd name="T53" fmla="*/ 19 h 142"/>
                  <a:gd name="T54" fmla="*/ 21 w 68"/>
                  <a:gd name="T55" fmla="*/ 39 h 142"/>
                  <a:gd name="T56" fmla="*/ 0 w 68"/>
                  <a:gd name="T57" fmla="*/ 59 h 142"/>
                  <a:gd name="T58" fmla="*/ 3 w 68"/>
                  <a:gd name="T59" fmla="*/ 52 h 142"/>
                  <a:gd name="T60" fmla="*/ 7 w 68"/>
                  <a:gd name="T61" fmla="*/ 46 h 14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68"/>
                  <a:gd name="T94" fmla="*/ 0 h 142"/>
                  <a:gd name="T95" fmla="*/ 68 w 68"/>
                  <a:gd name="T96" fmla="*/ 142 h 14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68" h="142">
                    <a:moveTo>
                      <a:pt x="7" y="46"/>
                    </a:moveTo>
                    <a:lnTo>
                      <a:pt x="31" y="23"/>
                    </a:lnTo>
                    <a:lnTo>
                      <a:pt x="55" y="0"/>
                    </a:lnTo>
                    <a:lnTo>
                      <a:pt x="50" y="8"/>
                    </a:lnTo>
                    <a:lnTo>
                      <a:pt x="47" y="20"/>
                    </a:lnTo>
                    <a:lnTo>
                      <a:pt x="30" y="48"/>
                    </a:lnTo>
                    <a:lnTo>
                      <a:pt x="14" y="77"/>
                    </a:lnTo>
                    <a:lnTo>
                      <a:pt x="11" y="84"/>
                    </a:lnTo>
                    <a:lnTo>
                      <a:pt x="8" y="90"/>
                    </a:lnTo>
                    <a:lnTo>
                      <a:pt x="13" y="88"/>
                    </a:lnTo>
                    <a:lnTo>
                      <a:pt x="18" y="87"/>
                    </a:lnTo>
                    <a:lnTo>
                      <a:pt x="39" y="83"/>
                    </a:lnTo>
                    <a:lnTo>
                      <a:pt x="60" y="78"/>
                    </a:lnTo>
                    <a:lnTo>
                      <a:pt x="64" y="87"/>
                    </a:lnTo>
                    <a:lnTo>
                      <a:pt x="68" y="95"/>
                    </a:lnTo>
                    <a:lnTo>
                      <a:pt x="44" y="119"/>
                    </a:lnTo>
                    <a:lnTo>
                      <a:pt x="19" y="142"/>
                    </a:lnTo>
                    <a:lnTo>
                      <a:pt x="16" y="136"/>
                    </a:lnTo>
                    <a:lnTo>
                      <a:pt x="14" y="129"/>
                    </a:lnTo>
                    <a:lnTo>
                      <a:pt x="34" y="110"/>
                    </a:lnTo>
                    <a:lnTo>
                      <a:pt x="54" y="91"/>
                    </a:lnTo>
                    <a:lnTo>
                      <a:pt x="29" y="96"/>
                    </a:lnTo>
                    <a:lnTo>
                      <a:pt x="3" y="101"/>
                    </a:lnTo>
                    <a:lnTo>
                      <a:pt x="2" y="95"/>
                    </a:lnTo>
                    <a:lnTo>
                      <a:pt x="0" y="88"/>
                    </a:lnTo>
                    <a:lnTo>
                      <a:pt x="20" y="54"/>
                    </a:lnTo>
                    <a:lnTo>
                      <a:pt x="42" y="19"/>
                    </a:lnTo>
                    <a:lnTo>
                      <a:pt x="21" y="39"/>
                    </a:lnTo>
                    <a:lnTo>
                      <a:pt x="0" y="59"/>
                    </a:lnTo>
                    <a:lnTo>
                      <a:pt x="3" y="52"/>
                    </a:lnTo>
                    <a:lnTo>
                      <a:pt x="7" y="4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14" name="Freeform 194"/>
              <p:cNvSpPr>
                <a:spLocks noEditPoints="1"/>
              </p:cNvSpPr>
              <p:nvPr/>
            </p:nvSpPr>
            <p:spPr bwMode="auto">
              <a:xfrm>
                <a:off x="2308" y="2005"/>
                <a:ext cx="53" cy="72"/>
              </a:xfrm>
              <a:custGeom>
                <a:avLst/>
                <a:gdLst>
                  <a:gd name="T0" fmla="*/ 9 w 53"/>
                  <a:gd name="T1" fmla="*/ 6 h 72"/>
                  <a:gd name="T2" fmla="*/ 15 w 53"/>
                  <a:gd name="T3" fmla="*/ 1 h 72"/>
                  <a:gd name="T4" fmla="*/ 19 w 53"/>
                  <a:gd name="T5" fmla="*/ 0 h 72"/>
                  <a:gd name="T6" fmla="*/ 25 w 53"/>
                  <a:gd name="T7" fmla="*/ 0 h 72"/>
                  <a:gd name="T8" fmla="*/ 29 w 53"/>
                  <a:gd name="T9" fmla="*/ 2 h 72"/>
                  <a:gd name="T10" fmla="*/ 34 w 53"/>
                  <a:gd name="T11" fmla="*/ 5 h 72"/>
                  <a:gd name="T12" fmla="*/ 37 w 53"/>
                  <a:gd name="T13" fmla="*/ 9 h 72"/>
                  <a:gd name="T14" fmla="*/ 44 w 53"/>
                  <a:gd name="T15" fmla="*/ 18 h 72"/>
                  <a:gd name="T16" fmla="*/ 51 w 53"/>
                  <a:gd name="T17" fmla="*/ 32 h 72"/>
                  <a:gd name="T18" fmla="*/ 52 w 53"/>
                  <a:gd name="T19" fmla="*/ 39 h 72"/>
                  <a:gd name="T20" fmla="*/ 53 w 53"/>
                  <a:gd name="T21" fmla="*/ 45 h 72"/>
                  <a:gd name="T22" fmla="*/ 51 w 53"/>
                  <a:gd name="T23" fmla="*/ 57 h 72"/>
                  <a:gd name="T24" fmla="*/ 49 w 53"/>
                  <a:gd name="T25" fmla="*/ 62 h 72"/>
                  <a:gd name="T26" fmla="*/ 45 w 53"/>
                  <a:gd name="T27" fmla="*/ 66 h 72"/>
                  <a:gd name="T28" fmla="*/ 38 w 53"/>
                  <a:gd name="T29" fmla="*/ 71 h 72"/>
                  <a:gd name="T30" fmla="*/ 33 w 53"/>
                  <a:gd name="T31" fmla="*/ 72 h 72"/>
                  <a:gd name="T32" fmla="*/ 26 w 53"/>
                  <a:gd name="T33" fmla="*/ 71 h 72"/>
                  <a:gd name="T34" fmla="*/ 19 w 53"/>
                  <a:gd name="T35" fmla="*/ 67 h 72"/>
                  <a:gd name="T36" fmla="*/ 13 w 53"/>
                  <a:gd name="T37" fmla="*/ 62 h 72"/>
                  <a:gd name="T38" fmla="*/ 8 w 53"/>
                  <a:gd name="T39" fmla="*/ 54 h 72"/>
                  <a:gd name="T40" fmla="*/ 4 w 53"/>
                  <a:gd name="T41" fmla="*/ 47 h 72"/>
                  <a:gd name="T42" fmla="*/ 2 w 53"/>
                  <a:gd name="T43" fmla="*/ 40 h 72"/>
                  <a:gd name="T44" fmla="*/ 0 w 53"/>
                  <a:gd name="T45" fmla="*/ 27 h 72"/>
                  <a:gd name="T46" fmla="*/ 1 w 53"/>
                  <a:gd name="T47" fmla="*/ 21 h 72"/>
                  <a:gd name="T48" fmla="*/ 2 w 53"/>
                  <a:gd name="T49" fmla="*/ 15 h 72"/>
                  <a:gd name="T50" fmla="*/ 9 w 53"/>
                  <a:gd name="T51" fmla="*/ 6 h 72"/>
                  <a:gd name="T52" fmla="*/ 15 w 53"/>
                  <a:gd name="T53" fmla="*/ 17 h 72"/>
                  <a:gd name="T54" fmla="*/ 10 w 53"/>
                  <a:gd name="T55" fmla="*/ 24 h 72"/>
                  <a:gd name="T56" fmla="*/ 8 w 53"/>
                  <a:gd name="T57" fmla="*/ 32 h 72"/>
                  <a:gd name="T58" fmla="*/ 9 w 53"/>
                  <a:gd name="T59" fmla="*/ 41 h 72"/>
                  <a:gd name="T60" fmla="*/ 12 w 53"/>
                  <a:gd name="T61" fmla="*/ 49 h 72"/>
                  <a:gd name="T62" fmla="*/ 18 w 53"/>
                  <a:gd name="T63" fmla="*/ 56 h 72"/>
                  <a:gd name="T64" fmla="*/ 25 w 53"/>
                  <a:gd name="T65" fmla="*/ 59 h 72"/>
                  <a:gd name="T66" fmla="*/ 32 w 53"/>
                  <a:gd name="T67" fmla="*/ 59 h 72"/>
                  <a:gd name="T68" fmla="*/ 35 w 53"/>
                  <a:gd name="T69" fmla="*/ 57 h 72"/>
                  <a:gd name="T70" fmla="*/ 38 w 53"/>
                  <a:gd name="T71" fmla="*/ 55 h 72"/>
                  <a:gd name="T72" fmla="*/ 43 w 53"/>
                  <a:gd name="T73" fmla="*/ 48 h 72"/>
                  <a:gd name="T74" fmla="*/ 44 w 53"/>
                  <a:gd name="T75" fmla="*/ 40 h 72"/>
                  <a:gd name="T76" fmla="*/ 43 w 53"/>
                  <a:gd name="T77" fmla="*/ 32 h 72"/>
                  <a:gd name="T78" fmla="*/ 40 w 53"/>
                  <a:gd name="T79" fmla="*/ 24 h 72"/>
                  <a:gd name="T80" fmla="*/ 34 w 53"/>
                  <a:gd name="T81" fmla="*/ 17 h 72"/>
                  <a:gd name="T82" fmla="*/ 28 w 53"/>
                  <a:gd name="T83" fmla="*/ 13 h 72"/>
                  <a:gd name="T84" fmla="*/ 21 w 53"/>
                  <a:gd name="T85" fmla="*/ 13 h 72"/>
                  <a:gd name="T86" fmla="*/ 18 w 53"/>
                  <a:gd name="T87" fmla="*/ 15 h 72"/>
                  <a:gd name="T88" fmla="*/ 15 w 53"/>
                  <a:gd name="T89" fmla="*/ 17 h 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3"/>
                  <a:gd name="T136" fmla="*/ 0 h 72"/>
                  <a:gd name="T137" fmla="*/ 53 w 53"/>
                  <a:gd name="T138" fmla="*/ 72 h 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3" h="72">
                    <a:moveTo>
                      <a:pt x="9" y="6"/>
                    </a:moveTo>
                    <a:lnTo>
                      <a:pt x="15" y="1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29" y="2"/>
                    </a:lnTo>
                    <a:lnTo>
                      <a:pt x="34" y="5"/>
                    </a:lnTo>
                    <a:lnTo>
                      <a:pt x="37" y="9"/>
                    </a:lnTo>
                    <a:lnTo>
                      <a:pt x="44" y="18"/>
                    </a:lnTo>
                    <a:lnTo>
                      <a:pt x="51" y="32"/>
                    </a:lnTo>
                    <a:lnTo>
                      <a:pt x="52" y="39"/>
                    </a:lnTo>
                    <a:lnTo>
                      <a:pt x="53" y="45"/>
                    </a:lnTo>
                    <a:lnTo>
                      <a:pt x="51" y="57"/>
                    </a:lnTo>
                    <a:lnTo>
                      <a:pt x="49" y="62"/>
                    </a:lnTo>
                    <a:lnTo>
                      <a:pt x="45" y="66"/>
                    </a:lnTo>
                    <a:lnTo>
                      <a:pt x="38" y="71"/>
                    </a:lnTo>
                    <a:lnTo>
                      <a:pt x="33" y="72"/>
                    </a:lnTo>
                    <a:lnTo>
                      <a:pt x="26" y="71"/>
                    </a:lnTo>
                    <a:lnTo>
                      <a:pt x="19" y="67"/>
                    </a:lnTo>
                    <a:lnTo>
                      <a:pt x="13" y="62"/>
                    </a:lnTo>
                    <a:lnTo>
                      <a:pt x="8" y="54"/>
                    </a:lnTo>
                    <a:lnTo>
                      <a:pt x="4" y="47"/>
                    </a:lnTo>
                    <a:lnTo>
                      <a:pt x="2" y="40"/>
                    </a:lnTo>
                    <a:lnTo>
                      <a:pt x="0" y="27"/>
                    </a:lnTo>
                    <a:lnTo>
                      <a:pt x="1" y="21"/>
                    </a:lnTo>
                    <a:lnTo>
                      <a:pt x="2" y="15"/>
                    </a:lnTo>
                    <a:lnTo>
                      <a:pt x="9" y="6"/>
                    </a:lnTo>
                    <a:close/>
                    <a:moveTo>
                      <a:pt x="15" y="17"/>
                    </a:moveTo>
                    <a:lnTo>
                      <a:pt x="10" y="24"/>
                    </a:lnTo>
                    <a:lnTo>
                      <a:pt x="8" y="32"/>
                    </a:lnTo>
                    <a:lnTo>
                      <a:pt x="9" y="41"/>
                    </a:lnTo>
                    <a:lnTo>
                      <a:pt x="12" y="49"/>
                    </a:lnTo>
                    <a:lnTo>
                      <a:pt x="18" y="56"/>
                    </a:lnTo>
                    <a:lnTo>
                      <a:pt x="25" y="59"/>
                    </a:lnTo>
                    <a:lnTo>
                      <a:pt x="32" y="59"/>
                    </a:lnTo>
                    <a:lnTo>
                      <a:pt x="35" y="57"/>
                    </a:lnTo>
                    <a:lnTo>
                      <a:pt x="38" y="55"/>
                    </a:lnTo>
                    <a:lnTo>
                      <a:pt x="43" y="48"/>
                    </a:lnTo>
                    <a:lnTo>
                      <a:pt x="44" y="40"/>
                    </a:lnTo>
                    <a:lnTo>
                      <a:pt x="43" y="32"/>
                    </a:lnTo>
                    <a:lnTo>
                      <a:pt x="40" y="24"/>
                    </a:lnTo>
                    <a:lnTo>
                      <a:pt x="34" y="17"/>
                    </a:lnTo>
                    <a:lnTo>
                      <a:pt x="28" y="13"/>
                    </a:lnTo>
                    <a:lnTo>
                      <a:pt x="21" y="13"/>
                    </a:lnTo>
                    <a:lnTo>
                      <a:pt x="18" y="15"/>
                    </a:lnTo>
                    <a:lnTo>
                      <a:pt x="15" y="1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15" name="Freeform 195"/>
              <p:cNvSpPr>
                <a:spLocks/>
              </p:cNvSpPr>
              <p:nvPr/>
            </p:nvSpPr>
            <p:spPr bwMode="auto">
              <a:xfrm>
                <a:off x="2343" y="2067"/>
                <a:ext cx="65" cy="83"/>
              </a:xfrm>
              <a:custGeom>
                <a:avLst/>
                <a:gdLst>
                  <a:gd name="T0" fmla="*/ 0 w 65"/>
                  <a:gd name="T1" fmla="*/ 34 h 83"/>
                  <a:gd name="T2" fmla="*/ 18 w 65"/>
                  <a:gd name="T3" fmla="*/ 17 h 83"/>
                  <a:gd name="T4" fmla="*/ 35 w 65"/>
                  <a:gd name="T5" fmla="*/ 0 h 83"/>
                  <a:gd name="T6" fmla="*/ 42 w 65"/>
                  <a:gd name="T7" fmla="*/ 10 h 83"/>
                  <a:gd name="T8" fmla="*/ 40 w 65"/>
                  <a:gd name="T9" fmla="*/ 12 h 83"/>
                  <a:gd name="T10" fmla="*/ 38 w 65"/>
                  <a:gd name="T11" fmla="*/ 15 h 83"/>
                  <a:gd name="T12" fmla="*/ 43 w 65"/>
                  <a:gd name="T13" fmla="*/ 16 h 83"/>
                  <a:gd name="T14" fmla="*/ 48 w 65"/>
                  <a:gd name="T15" fmla="*/ 18 h 83"/>
                  <a:gd name="T16" fmla="*/ 53 w 65"/>
                  <a:gd name="T17" fmla="*/ 23 h 83"/>
                  <a:gd name="T18" fmla="*/ 57 w 65"/>
                  <a:gd name="T19" fmla="*/ 28 h 83"/>
                  <a:gd name="T20" fmla="*/ 61 w 65"/>
                  <a:gd name="T21" fmla="*/ 34 h 83"/>
                  <a:gd name="T22" fmla="*/ 64 w 65"/>
                  <a:gd name="T23" fmla="*/ 40 h 83"/>
                  <a:gd name="T24" fmla="*/ 65 w 65"/>
                  <a:gd name="T25" fmla="*/ 44 h 83"/>
                  <a:gd name="T26" fmla="*/ 65 w 65"/>
                  <a:gd name="T27" fmla="*/ 49 h 83"/>
                  <a:gd name="T28" fmla="*/ 65 w 65"/>
                  <a:gd name="T29" fmla="*/ 53 h 83"/>
                  <a:gd name="T30" fmla="*/ 64 w 65"/>
                  <a:gd name="T31" fmla="*/ 57 h 83"/>
                  <a:gd name="T32" fmla="*/ 62 w 65"/>
                  <a:gd name="T33" fmla="*/ 59 h 83"/>
                  <a:gd name="T34" fmla="*/ 58 w 65"/>
                  <a:gd name="T35" fmla="*/ 63 h 83"/>
                  <a:gd name="T36" fmla="*/ 48 w 65"/>
                  <a:gd name="T37" fmla="*/ 73 h 83"/>
                  <a:gd name="T38" fmla="*/ 37 w 65"/>
                  <a:gd name="T39" fmla="*/ 83 h 83"/>
                  <a:gd name="T40" fmla="*/ 33 w 65"/>
                  <a:gd name="T41" fmla="*/ 79 h 83"/>
                  <a:gd name="T42" fmla="*/ 29 w 65"/>
                  <a:gd name="T43" fmla="*/ 73 h 83"/>
                  <a:gd name="T44" fmla="*/ 40 w 65"/>
                  <a:gd name="T45" fmla="*/ 63 h 83"/>
                  <a:gd name="T46" fmla="*/ 50 w 65"/>
                  <a:gd name="T47" fmla="*/ 52 h 83"/>
                  <a:gd name="T48" fmla="*/ 54 w 65"/>
                  <a:gd name="T49" fmla="*/ 50 h 83"/>
                  <a:gd name="T50" fmla="*/ 55 w 65"/>
                  <a:gd name="T51" fmla="*/ 47 h 83"/>
                  <a:gd name="T52" fmla="*/ 56 w 65"/>
                  <a:gd name="T53" fmla="*/ 43 h 83"/>
                  <a:gd name="T54" fmla="*/ 55 w 65"/>
                  <a:gd name="T55" fmla="*/ 40 h 83"/>
                  <a:gd name="T56" fmla="*/ 53 w 65"/>
                  <a:gd name="T57" fmla="*/ 35 h 83"/>
                  <a:gd name="T58" fmla="*/ 50 w 65"/>
                  <a:gd name="T59" fmla="*/ 31 h 83"/>
                  <a:gd name="T60" fmla="*/ 46 w 65"/>
                  <a:gd name="T61" fmla="*/ 26 h 83"/>
                  <a:gd name="T62" fmla="*/ 40 w 65"/>
                  <a:gd name="T63" fmla="*/ 21 h 83"/>
                  <a:gd name="T64" fmla="*/ 34 w 65"/>
                  <a:gd name="T65" fmla="*/ 21 h 83"/>
                  <a:gd name="T66" fmla="*/ 31 w 65"/>
                  <a:gd name="T67" fmla="*/ 24 h 83"/>
                  <a:gd name="T68" fmla="*/ 27 w 65"/>
                  <a:gd name="T69" fmla="*/ 26 h 83"/>
                  <a:gd name="T70" fmla="*/ 17 w 65"/>
                  <a:gd name="T71" fmla="*/ 35 h 83"/>
                  <a:gd name="T72" fmla="*/ 8 w 65"/>
                  <a:gd name="T73" fmla="*/ 44 h 83"/>
                  <a:gd name="T74" fmla="*/ 5 w 65"/>
                  <a:gd name="T75" fmla="*/ 40 h 83"/>
                  <a:gd name="T76" fmla="*/ 0 w 65"/>
                  <a:gd name="T77" fmla="*/ 34 h 8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5"/>
                  <a:gd name="T118" fmla="*/ 0 h 83"/>
                  <a:gd name="T119" fmla="*/ 65 w 65"/>
                  <a:gd name="T120" fmla="*/ 83 h 8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5" h="83">
                    <a:moveTo>
                      <a:pt x="0" y="34"/>
                    </a:moveTo>
                    <a:lnTo>
                      <a:pt x="18" y="17"/>
                    </a:lnTo>
                    <a:lnTo>
                      <a:pt x="35" y="0"/>
                    </a:lnTo>
                    <a:lnTo>
                      <a:pt x="42" y="10"/>
                    </a:lnTo>
                    <a:lnTo>
                      <a:pt x="40" y="12"/>
                    </a:lnTo>
                    <a:lnTo>
                      <a:pt x="38" y="15"/>
                    </a:lnTo>
                    <a:lnTo>
                      <a:pt x="43" y="16"/>
                    </a:lnTo>
                    <a:lnTo>
                      <a:pt x="48" y="18"/>
                    </a:lnTo>
                    <a:lnTo>
                      <a:pt x="53" y="23"/>
                    </a:lnTo>
                    <a:lnTo>
                      <a:pt x="57" y="28"/>
                    </a:lnTo>
                    <a:lnTo>
                      <a:pt x="61" y="34"/>
                    </a:lnTo>
                    <a:lnTo>
                      <a:pt x="64" y="40"/>
                    </a:lnTo>
                    <a:lnTo>
                      <a:pt x="65" y="44"/>
                    </a:lnTo>
                    <a:lnTo>
                      <a:pt x="65" y="49"/>
                    </a:lnTo>
                    <a:lnTo>
                      <a:pt x="65" y="53"/>
                    </a:lnTo>
                    <a:lnTo>
                      <a:pt x="64" y="57"/>
                    </a:lnTo>
                    <a:lnTo>
                      <a:pt x="62" y="59"/>
                    </a:lnTo>
                    <a:lnTo>
                      <a:pt x="58" y="63"/>
                    </a:lnTo>
                    <a:lnTo>
                      <a:pt x="48" y="73"/>
                    </a:lnTo>
                    <a:lnTo>
                      <a:pt x="37" y="83"/>
                    </a:lnTo>
                    <a:lnTo>
                      <a:pt x="33" y="79"/>
                    </a:lnTo>
                    <a:lnTo>
                      <a:pt x="29" y="73"/>
                    </a:lnTo>
                    <a:lnTo>
                      <a:pt x="40" y="63"/>
                    </a:lnTo>
                    <a:lnTo>
                      <a:pt x="50" y="52"/>
                    </a:lnTo>
                    <a:lnTo>
                      <a:pt x="54" y="50"/>
                    </a:lnTo>
                    <a:lnTo>
                      <a:pt x="55" y="47"/>
                    </a:lnTo>
                    <a:lnTo>
                      <a:pt x="56" y="43"/>
                    </a:lnTo>
                    <a:lnTo>
                      <a:pt x="55" y="40"/>
                    </a:lnTo>
                    <a:lnTo>
                      <a:pt x="53" y="35"/>
                    </a:lnTo>
                    <a:lnTo>
                      <a:pt x="50" y="31"/>
                    </a:lnTo>
                    <a:lnTo>
                      <a:pt x="46" y="26"/>
                    </a:lnTo>
                    <a:lnTo>
                      <a:pt x="40" y="21"/>
                    </a:lnTo>
                    <a:lnTo>
                      <a:pt x="34" y="21"/>
                    </a:lnTo>
                    <a:lnTo>
                      <a:pt x="31" y="24"/>
                    </a:lnTo>
                    <a:lnTo>
                      <a:pt x="27" y="26"/>
                    </a:lnTo>
                    <a:lnTo>
                      <a:pt x="17" y="35"/>
                    </a:lnTo>
                    <a:lnTo>
                      <a:pt x="8" y="44"/>
                    </a:lnTo>
                    <a:lnTo>
                      <a:pt x="5" y="4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16" name="Freeform 196"/>
              <p:cNvSpPr>
                <a:spLocks noEditPoints="1"/>
              </p:cNvSpPr>
              <p:nvPr/>
            </p:nvSpPr>
            <p:spPr bwMode="auto">
              <a:xfrm>
                <a:off x="2392" y="2119"/>
                <a:ext cx="56" cy="57"/>
              </a:xfrm>
              <a:custGeom>
                <a:avLst/>
                <a:gdLst>
                  <a:gd name="T0" fmla="*/ 41 w 56"/>
                  <a:gd name="T1" fmla="*/ 7 h 57"/>
                  <a:gd name="T2" fmla="*/ 48 w 56"/>
                  <a:gd name="T3" fmla="*/ 0 h 57"/>
                  <a:gd name="T4" fmla="*/ 53 w 56"/>
                  <a:gd name="T5" fmla="*/ 6 h 57"/>
                  <a:gd name="T6" fmla="*/ 56 w 56"/>
                  <a:gd name="T7" fmla="*/ 11 h 57"/>
                  <a:gd name="T8" fmla="*/ 49 w 56"/>
                  <a:gd name="T9" fmla="*/ 17 h 57"/>
                  <a:gd name="T10" fmla="*/ 46 w 56"/>
                  <a:gd name="T11" fmla="*/ 13 h 57"/>
                  <a:gd name="T12" fmla="*/ 41 w 56"/>
                  <a:gd name="T13" fmla="*/ 7 h 57"/>
                  <a:gd name="T14" fmla="*/ 0 w 56"/>
                  <a:gd name="T15" fmla="*/ 47 h 57"/>
                  <a:gd name="T16" fmla="*/ 17 w 56"/>
                  <a:gd name="T17" fmla="*/ 30 h 57"/>
                  <a:gd name="T18" fmla="*/ 36 w 56"/>
                  <a:gd name="T19" fmla="*/ 13 h 57"/>
                  <a:gd name="T20" fmla="*/ 42 w 56"/>
                  <a:gd name="T21" fmla="*/ 23 h 57"/>
                  <a:gd name="T22" fmla="*/ 25 w 56"/>
                  <a:gd name="T23" fmla="*/ 40 h 57"/>
                  <a:gd name="T24" fmla="*/ 7 w 56"/>
                  <a:gd name="T25" fmla="*/ 57 h 57"/>
                  <a:gd name="T26" fmla="*/ 0 w 56"/>
                  <a:gd name="T27" fmla="*/ 47 h 5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6"/>
                  <a:gd name="T43" fmla="*/ 0 h 57"/>
                  <a:gd name="T44" fmla="*/ 56 w 56"/>
                  <a:gd name="T45" fmla="*/ 57 h 5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6" h="57">
                    <a:moveTo>
                      <a:pt x="41" y="7"/>
                    </a:moveTo>
                    <a:lnTo>
                      <a:pt x="48" y="0"/>
                    </a:lnTo>
                    <a:lnTo>
                      <a:pt x="53" y="6"/>
                    </a:lnTo>
                    <a:lnTo>
                      <a:pt x="56" y="11"/>
                    </a:lnTo>
                    <a:lnTo>
                      <a:pt x="49" y="17"/>
                    </a:lnTo>
                    <a:lnTo>
                      <a:pt x="46" y="13"/>
                    </a:lnTo>
                    <a:lnTo>
                      <a:pt x="41" y="7"/>
                    </a:lnTo>
                    <a:close/>
                    <a:moveTo>
                      <a:pt x="0" y="47"/>
                    </a:moveTo>
                    <a:lnTo>
                      <a:pt x="17" y="30"/>
                    </a:lnTo>
                    <a:lnTo>
                      <a:pt x="36" y="13"/>
                    </a:lnTo>
                    <a:lnTo>
                      <a:pt x="42" y="23"/>
                    </a:lnTo>
                    <a:lnTo>
                      <a:pt x="25" y="40"/>
                    </a:lnTo>
                    <a:lnTo>
                      <a:pt x="7" y="5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17" name="Freeform 197"/>
              <p:cNvSpPr>
                <a:spLocks/>
              </p:cNvSpPr>
              <p:nvPr/>
            </p:nvSpPr>
            <p:spPr bwMode="auto">
              <a:xfrm>
                <a:off x="2417" y="2151"/>
                <a:ext cx="52" cy="63"/>
              </a:xfrm>
              <a:custGeom>
                <a:avLst/>
                <a:gdLst>
                  <a:gd name="T0" fmla="*/ 19 w 52"/>
                  <a:gd name="T1" fmla="*/ 56 h 63"/>
                  <a:gd name="T2" fmla="*/ 16 w 52"/>
                  <a:gd name="T3" fmla="*/ 60 h 63"/>
                  <a:gd name="T4" fmla="*/ 14 w 52"/>
                  <a:gd name="T5" fmla="*/ 63 h 63"/>
                  <a:gd name="T6" fmla="*/ 7 w 52"/>
                  <a:gd name="T7" fmla="*/ 56 h 63"/>
                  <a:gd name="T8" fmla="*/ 4 w 52"/>
                  <a:gd name="T9" fmla="*/ 52 h 63"/>
                  <a:gd name="T10" fmla="*/ 1 w 52"/>
                  <a:gd name="T11" fmla="*/ 47 h 63"/>
                  <a:gd name="T12" fmla="*/ 0 w 52"/>
                  <a:gd name="T13" fmla="*/ 43 h 63"/>
                  <a:gd name="T14" fmla="*/ 0 w 52"/>
                  <a:gd name="T15" fmla="*/ 40 h 63"/>
                  <a:gd name="T16" fmla="*/ 3 w 52"/>
                  <a:gd name="T17" fmla="*/ 37 h 63"/>
                  <a:gd name="T18" fmla="*/ 5 w 52"/>
                  <a:gd name="T19" fmla="*/ 35 h 63"/>
                  <a:gd name="T20" fmla="*/ 7 w 52"/>
                  <a:gd name="T21" fmla="*/ 32 h 63"/>
                  <a:gd name="T22" fmla="*/ 17 w 52"/>
                  <a:gd name="T23" fmla="*/ 23 h 63"/>
                  <a:gd name="T24" fmla="*/ 27 w 52"/>
                  <a:gd name="T25" fmla="*/ 13 h 63"/>
                  <a:gd name="T26" fmla="*/ 24 w 52"/>
                  <a:gd name="T27" fmla="*/ 9 h 63"/>
                  <a:gd name="T28" fmla="*/ 21 w 52"/>
                  <a:gd name="T29" fmla="*/ 6 h 63"/>
                  <a:gd name="T30" fmla="*/ 23 w 52"/>
                  <a:gd name="T31" fmla="*/ 4 h 63"/>
                  <a:gd name="T32" fmla="*/ 25 w 52"/>
                  <a:gd name="T33" fmla="*/ 1 h 63"/>
                  <a:gd name="T34" fmla="*/ 32 w 52"/>
                  <a:gd name="T35" fmla="*/ 8 h 63"/>
                  <a:gd name="T36" fmla="*/ 37 w 52"/>
                  <a:gd name="T37" fmla="*/ 5 h 63"/>
                  <a:gd name="T38" fmla="*/ 40 w 52"/>
                  <a:gd name="T39" fmla="*/ 0 h 63"/>
                  <a:gd name="T40" fmla="*/ 46 w 52"/>
                  <a:gd name="T41" fmla="*/ 4 h 63"/>
                  <a:gd name="T42" fmla="*/ 52 w 52"/>
                  <a:gd name="T43" fmla="*/ 6 h 63"/>
                  <a:gd name="T44" fmla="*/ 46 w 52"/>
                  <a:gd name="T45" fmla="*/ 13 h 63"/>
                  <a:gd name="T46" fmla="*/ 40 w 52"/>
                  <a:gd name="T47" fmla="*/ 19 h 63"/>
                  <a:gd name="T48" fmla="*/ 45 w 52"/>
                  <a:gd name="T49" fmla="*/ 23 h 63"/>
                  <a:gd name="T50" fmla="*/ 48 w 52"/>
                  <a:gd name="T51" fmla="*/ 28 h 63"/>
                  <a:gd name="T52" fmla="*/ 46 w 52"/>
                  <a:gd name="T53" fmla="*/ 30 h 63"/>
                  <a:gd name="T54" fmla="*/ 44 w 52"/>
                  <a:gd name="T55" fmla="*/ 32 h 63"/>
                  <a:gd name="T56" fmla="*/ 39 w 52"/>
                  <a:gd name="T57" fmla="*/ 28 h 63"/>
                  <a:gd name="T58" fmla="*/ 36 w 52"/>
                  <a:gd name="T59" fmla="*/ 23 h 63"/>
                  <a:gd name="T60" fmla="*/ 25 w 52"/>
                  <a:gd name="T61" fmla="*/ 32 h 63"/>
                  <a:gd name="T62" fmla="*/ 14 w 52"/>
                  <a:gd name="T63" fmla="*/ 43 h 63"/>
                  <a:gd name="T64" fmla="*/ 13 w 52"/>
                  <a:gd name="T65" fmla="*/ 45 h 63"/>
                  <a:gd name="T66" fmla="*/ 12 w 52"/>
                  <a:gd name="T67" fmla="*/ 46 h 63"/>
                  <a:gd name="T68" fmla="*/ 12 w 52"/>
                  <a:gd name="T69" fmla="*/ 47 h 63"/>
                  <a:gd name="T70" fmla="*/ 12 w 52"/>
                  <a:gd name="T71" fmla="*/ 48 h 63"/>
                  <a:gd name="T72" fmla="*/ 13 w 52"/>
                  <a:gd name="T73" fmla="*/ 51 h 63"/>
                  <a:gd name="T74" fmla="*/ 14 w 52"/>
                  <a:gd name="T75" fmla="*/ 53 h 63"/>
                  <a:gd name="T76" fmla="*/ 16 w 52"/>
                  <a:gd name="T77" fmla="*/ 55 h 63"/>
                  <a:gd name="T78" fmla="*/ 19 w 52"/>
                  <a:gd name="T79" fmla="*/ 56 h 6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2"/>
                  <a:gd name="T121" fmla="*/ 0 h 63"/>
                  <a:gd name="T122" fmla="*/ 52 w 52"/>
                  <a:gd name="T123" fmla="*/ 63 h 63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2" h="63">
                    <a:moveTo>
                      <a:pt x="19" y="56"/>
                    </a:moveTo>
                    <a:lnTo>
                      <a:pt x="16" y="60"/>
                    </a:lnTo>
                    <a:lnTo>
                      <a:pt x="14" y="63"/>
                    </a:lnTo>
                    <a:lnTo>
                      <a:pt x="7" y="56"/>
                    </a:lnTo>
                    <a:lnTo>
                      <a:pt x="4" y="52"/>
                    </a:lnTo>
                    <a:lnTo>
                      <a:pt x="1" y="47"/>
                    </a:lnTo>
                    <a:lnTo>
                      <a:pt x="0" y="43"/>
                    </a:lnTo>
                    <a:lnTo>
                      <a:pt x="0" y="40"/>
                    </a:lnTo>
                    <a:lnTo>
                      <a:pt x="3" y="37"/>
                    </a:lnTo>
                    <a:lnTo>
                      <a:pt x="5" y="35"/>
                    </a:lnTo>
                    <a:lnTo>
                      <a:pt x="7" y="32"/>
                    </a:lnTo>
                    <a:lnTo>
                      <a:pt x="17" y="23"/>
                    </a:lnTo>
                    <a:lnTo>
                      <a:pt x="27" y="13"/>
                    </a:lnTo>
                    <a:lnTo>
                      <a:pt x="24" y="9"/>
                    </a:lnTo>
                    <a:lnTo>
                      <a:pt x="21" y="6"/>
                    </a:lnTo>
                    <a:lnTo>
                      <a:pt x="23" y="4"/>
                    </a:lnTo>
                    <a:lnTo>
                      <a:pt x="25" y="1"/>
                    </a:lnTo>
                    <a:lnTo>
                      <a:pt x="32" y="8"/>
                    </a:lnTo>
                    <a:lnTo>
                      <a:pt x="37" y="5"/>
                    </a:lnTo>
                    <a:lnTo>
                      <a:pt x="40" y="0"/>
                    </a:lnTo>
                    <a:lnTo>
                      <a:pt x="46" y="4"/>
                    </a:lnTo>
                    <a:lnTo>
                      <a:pt x="52" y="6"/>
                    </a:lnTo>
                    <a:lnTo>
                      <a:pt x="46" y="13"/>
                    </a:lnTo>
                    <a:lnTo>
                      <a:pt x="40" y="19"/>
                    </a:lnTo>
                    <a:lnTo>
                      <a:pt x="45" y="23"/>
                    </a:lnTo>
                    <a:lnTo>
                      <a:pt x="48" y="28"/>
                    </a:lnTo>
                    <a:lnTo>
                      <a:pt x="46" y="30"/>
                    </a:lnTo>
                    <a:lnTo>
                      <a:pt x="44" y="32"/>
                    </a:lnTo>
                    <a:lnTo>
                      <a:pt x="39" y="28"/>
                    </a:lnTo>
                    <a:lnTo>
                      <a:pt x="36" y="23"/>
                    </a:lnTo>
                    <a:lnTo>
                      <a:pt x="25" y="32"/>
                    </a:lnTo>
                    <a:lnTo>
                      <a:pt x="14" y="43"/>
                    </a:lnTo>
                    <a:lnTo>
                      <a:pt x="13" y="45"/>
                    </a:lnTo>
                    <a:lnTo>
                      <a:pt x="12" y="46"/>
                    </a:lnTo>
                    <a:lnTo>
                      <a:pt x="12" y="47"/>
                    </a:lnTo>
                    <a:lnTo>
                      <a:pt x="12" y="48"/>
                    </a:lnTo>
                    <a:lnTo>
                      <a:pt x="13" y="51"/>
                    </a:lnTo>
                    <a:lnTo>
                      <a:pt x="14" y="53"/>
                    </a:lnTo>
                    <a:lnTo>
                      <a:pt x="16" y="55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18" name="Freeform 198"/>
              <p:cNvSpPr>
                <a:spLocks noEditPoints="1"/>
              </p:cNvSpPr>
              <p:nvPr/>
            </p:nvSpPr>
            <p:spPr bwMode="auto">
              <a:xfrm>
                <a:off x="2446" y="2196"/>
                <a:ext cx="62" cy="65"/>
              </a:xfrm>
              <a:custGeom>
                <a:avLst/>
                <a:gdLst>
                  <a:gd name="T0" fmla="*/ 7 w 62"/>
                  <a:gd name="T1" fmla="*/ 6 h 65"/>
                  <a:gd name="T2" fmla="*/ 12 w 62"/>
                  <a:gd name="T3" fmla="*/ 2 h 65"/>
                  <a:gd name="T4" fmla="*/ 17 w 62"/>
                  <a:gd name="T5" fmla="*/ 0 h 65"/>
                  <a:gd name="T6" fmla="*/ 23 w 62"/>
                  <a:gd name="T7" fmla="*/ 0 h 65"/>
                  <a:gd name="T8" fmla="*/ 28 w 62"/>
                  <a:gd name="T9" fmla="*/ 1 h 65"/>
                  <a:gd name="T10" fmla="*/ 39 w 62"/>
                  <a:gd name="T11" fmla="*/ 7 h 65"/>
                  <a:gd name="T12" fmla="*/ 49 w 62"/>
                  <a:gd name="T13" fmla="*/ 15 h 65"/>
                  <a:gd name="T14" fmla="*/ 54 w 62"/>
                  <a:gd name="T15" fmla="*/ 20 h 65"/>
                  <a:gd name="T16" fmla="*/ 57 w 62"/>
                  <a:gd name="T17" fmla="*/ 26 h 65"/>
                  <a:gd name="T18" fmla="*/ 60 w 62"/>
                  <a:gd name="T19" fmla="*/ 38 h 65"/>
                  <a:gd name="T20" fmla="*/ 62 w 62"/>
                  <a:gd name="T21" fmla="*/ 43 h 65"/>
                  <a:gd name="T22" fmla="*/ 60 w 62"/>
                  <a:gd name="T23" fmla="*/ 49 h 65"/>
                  <a:gd name="T24" fmla="*/ 58 w 62"/>
                  <a:gd name="T25" fmla="*/ 54 h 65"/>
                  <a:gd name="T26" fmla="*/ 55 w 62"/>
                  <a:gd name="T27" fmla="*/ 58 h 65"/>
                  <a:gd name="T28" fmla="*/ 48 w 62"/>
                  <a:gd name="T29" fmla="*/ 63 h 65"/>
                  <a:gd name="T30" fmla="*/ 44 w 62"/>
                  <a:gd name="T31" fmla="*/ 65 h 65"/>
                  <a:gd name="T32" fmla="*/ 41 w 62"/>
                  <a:gd name="T33" fmla="*/ 65 h 65"/>
                  <a:gd name="T34" fmla="*/ 34 w 62"/>
                  <a:gd name="T35" fmla="*/ 64 h 65"/>
                  <a:gd name="T36" fmla="*/ 26 w 62"/>
                  <a:gd name="T37" fmla="*/ 62 h 65"/>
                  <a:gd name="T38" fmla="*/ 18 w 62"/>
                  <a:gd name="T39" fmla="*/ 56 h 65"/>
                  <a:gd name="T40" fmla="*/ 11 w 62"/>
                  <a:gd name="T41" fmla="*/ 50 h 65"/>
                  <a:gd name="T42" fmla="*/ 7 w 62"/>
                  <a:gd name="T43" fmla="*/ 44 h 65"/>
                  <a:gd name="T44" fmla="*/ 3 w 62"/>
                  <a:gd name="T45" fmla="*/ 39 h 65"/>
                  <a:gd name="T46" fmla="*/ 1 w 62"/>
                  <a:gd name="T47" fmla="*/ 32 h 65"/>
                  <a:gd name="T48" fmla="*/ 0 w 62"/>
                  <a:gd name="T49" fmla="*/ 26 h 65"/>
                  <a:gd name="T50" fmla="*/ 0 w 62"/>
                  <a:gd name="T51" fmla="*/ 20 h 65"/>
                  <a:gd name="T52" fmla="*/ 1 w 62"/>
                  <a:gd name="T53" fmla="*/ 15 h 65"/>
                  <a:gd name="T54" fmla="*/ 3 w 62"/>
                  <a:gd name="T55" fmla="*/ 10 h 65"/>
                  <a:gd name="T56" fmla="*/ 7 w 62"/>
                  <a:gd name="T57" fmla="*/ 6 h 65"/>
                  <a:gd name="T58" fmla="*/ 15 w 62"/>
                  <a:gd name="T59" fmla="*/ 16 h 65"/>
                  <a:gd name="T60" fmla="*/ 12 w 62"/>
                  <a:gd name="T61" fmla="*/ 19 h 65"/>
                  <a:gd name="T62" fmla="*/ 10 w 62"/>
                  <a:gd name="T63" fmla="*/ 23 h 65"/>
                  <a:gd name="T64" fmla="*/ 9 w 62"/>
                  <a:gd name="T65" fmla="*/ 30 h 65"/>
                  <a:gd name="T66" fmla="*/ 11 w 62"/>
                  <a:gd name="T67" fmla="*/ 38 h 65"/>
                  <a:gd name="T68" fmla="*/ 17 w 62"/>
                  <a:gd name="T69" fmla="*/ 46 h 65"/>
                  <a:gd name="T70" fmla="*/ 23 w 62"/>
                  <a:gd name="T71" fmla="*/ 51 h 65"/>
                  <a:gd name="T72" fmla="*/ 31 w 62"/>
                  <a:gd name="T73" fmla="*/ 54 h 65"/>
                  <a:gd name="T74" fmla="*/ 34 w 62"/>
                  <a:gd name="T75" fmla="*/ 54 h 65"/>
                  <a:gd name="T76" fmla="*/ 39 w 62"/>
                  <a:gd name="T77" fmla="*/ 54 h 65"/>
                  <a:gd name="T78" fmla="*/ 46 w 62"/>
                  <a:gd name="T79" fmla="*/ 49 h 65"/>
                  <a:gd name="T80" fmla="*/ 49 w 62"/>
                  <a:gd name="T81" fmla="*/ 46 h 65"/>
                  <a:gd name="T82" fmla="*/ 50 w 62"/>
                  <a:gd name="T83" fmla="*/ 42 h 65"/>
                  <a:gd name="T84" fmla="*/ 51 w 62"/>
                  <a:gd name="T85" fmla="*/ 34 h 65"/>
                  <a:gd name="T86" fmla="*/ 49 w 62"/>
                  <a:gd name="T87" fmla="*/ 27 h 65"/>
                  <a:gd name="T88" fmla="*/ 43 w 62"/>
                  <a:gd name="T89" fmla="*/ 19 h 65"/>
                  <a:gd name="T90" fmla="*/ 36 w 62"/>
                  <a:gd name="T91" fmla="*/ 14 h 65"/>
                  <a:gd name="T92" fmla="*/ 33 w 62"/>
                  <a:gd name="T93" fmla="*/ 12 h 65"/>
                  <a:gd name="T94" fmla="*/ 30 w 62"/>
                  <a:gd name="T95" fmla="*/ 11 h 65"/>
                  <a:gd name="T96" fmla="*/ 23 w 62"/>
                  <a:gd name="T97" fmla="*/ 11 h 65"/>
                  <a:gd name="T98" fmla="*/ 18 w 62"/>
                  <a:gd name="T99" fmla="*/ 14 h 65"/>
                  <a:gd name="T100" fmla="*/ 15 w 62"/>
                  <a:gd name="T101" fmla="*/ 16 h 6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62"/>
                  <a:gd name="T154" fmla="*/ 0 h 65"/>
                  <a:gd name="T155" fmla="*/ 62 w 62"/>
                  <a:gd name="T156" fmla="*/ 65 h 6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62" h="65">
                    <a:moveTo>
                      <a:pt x="7" y="6"/>
                    </a:moveTo>
                    <a:lnTo>
                      <a:pt x="12" y="2"/>
                    </a:lnTo>
                    <a:lnTo>
                      <a:pt x="17" y="0"/>
                    </a:lnTo>
                    <a:lnTo>
                      <a:pt x="23" y="0"/>
                    </a:lnTo>
                    <a:lnTo>
                      <a:pt x="28" y="1"/>
                    </a:lnTo>
                    <a:lnTo>
                      <a:pt x="39" y="7"/>
                    </a:lnTo>
                    <a:lnTo>
                      <a:pt x="49" y="15"/>
                    </a:lnTo>
                    <a:lnTo>
                      <a:pt x="54" y="20"/>
                    </a:lnTo>
                    <a:lnTo>
                      <a:pt x="57" y="26"/>
                    </a:lnTo>
                    <a:lnTo>
                      <a:pt x="60" y="38"/>
                    </a:lnTo>
                    <a:lnTo>
                      <a:pt x="62" y="43"/>
                    </a:lnTo>
                    <a:lnTo>
                      <a:pt x="60" y="49"/>
                    </a:lnTo>
                    <a:lnTo>
                      <a:pt x="58" y="54"/>
                    </a:lnTo>
                    <a:lnTo>
                      <a:pt x="55" y="58"/>
                    </a:lnTo>
                    <a:lnTo>
                      <a:pt x="48" y="63"/>
                    </a:lnTo>
                    <a:lnTo>
                      <a:pt x="44" y="65"/>
                    </a:lnTo>
                    <a:lnTo>
                      <a:pt x="41" y="65"/>
                    </a:lnTo>
                    <a:lnTo>
                      <a:pt x="34" y="64"/>
                    </a:lnTo>
                    <a:lnTo>
                      <a:pt x="26" y="62"/>
                    </a:lnTo>
                    <a:lnTo>
                      <a:pt x="18" y="56"/>
                    </a:lnTo>
                    <a:lnTo>
                      <a:pt x="11" y="50"/>
                    </a:lnTo>
                    <a:lnTo>
                      <a:pt x="7" y="44"/>
                    </a:lnTo>
                    <a:lnTo>
                      <a:pt x="3" y="39"/>
                    </a:lnTo>
                    <a:lnTo>
                      <a:pt x="1" y="32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1" y="15"/>
                    </a:lnTo>
                    <a:lnTo>
                      <a:pt x="3" y="10"/>
                    </a:lnTo>
                    <a:lnTo>
                      <a:pt x="7" y="6"/>
                    </a:lnTo>
                    <a:close/>
                    <a:moveTo>
                      <a:pt x="15" y="16"/>
                    </a:moveTo>
                    <a:lnTo>
                      <a:pt x="12" y="19"/>
                    </a:lnTo>
                    <a:lnTo>
                      <a:pt x="10" y="23"/>
                    </a:lnTo>
                    <a:lnTo>
                      <a:pt x="9" y="30"/>
                    </a:lnTo>
                    <a:lnTo>
                      <a:pt x="11" y="38"/>
                    </a:lnTo>
                    <a:lnTo>
                      <a:pt x="17" y="46"/>
                    </a:lnTo>
                    <a:lnTo>
                      <a:pt x="23" y="51"/>
                    </a:lnTo>
                    <a:lnTo>
                      <a:pt x="31" y="54"/>
                    </a:lnTo>
                    <a:lnTo>
                      <a:pt x="34" y="54"/>
                    </a:lnTo>
                    <a:lnTo>
                      <a:pt x="39" y="54"/>
                    </a:lnTo>
                    <a:lnTo>
                      <a:pt x="46" y="49"/>
                    </a:lnTo>
                    <a:lnTo>
                      <a:pt x="49" y="46"/>
                    </a:lnTo>
                    <a:lnTo>
                      <a:pt x="50" y="42"/>
                    </a:lnTo>
                    <a:lnTo>
                      <a:pt x="51" y="34"/>
                    </a:lnTo>
                    <a:lnTo>
                      <a:pt x="49" y="27"/>
                    </a:lnTo>
                    <a:lnTo>
                      <a:pt x="43" y="19"/>
                    </a:lnTo>
                    <a:lnTo>
                      <a:pt x="36" y="14"/>
                    </a:lnTo>
                    <a:lnTo>
                      <a:pt x="33" y="12"/>
                    </a:lnTo>
                    <a:lnTo>
                      <a:pt x="30" y="11"/>
                    </a:lnTo>
                    <a:lnTo>
                      <a:pt x="23" y="11"/>
                    </a:lnTo>
                    <a:lnTo>
                      <a:pt x="18" y="14"/>
                    </a:lnTo>
                    <a:lnTo>
                      <a:pt x="15" y="1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19" name="Freeform 199"/>
              <p:cNvSpPr>
                <a:spLocks/>
              </p:cNvSpPr>
              <p:nvPr/>
            </p:nvSpPr>
            <p:spPr bwMode="auto">
              <a:xfrm>
                <a:off x="2492" y="2247"/>
                <a:ext cx="62" cy="44"/>
              </a:xfrm>
              <a:custGeom>
                <a:avLst/>
                <a:gdLst>
                  <a:gd name="T0" fmla="*/ 0 w 62"/>
                  <a:gd name="T1" fmla="*/ 35 h 44"/>
                  <a:gd name="T2" fmla="*/ 18 w 62"/>
                  <a:gd name="T3" fmla="*/ 17 h 44"/>
                  <a:gd name="T4" fmla="*/ 35 w 62"/>
                  <a:gd name="T5" fmla="*/ 0 h 44"/>
                  <a:gd name="T6" fmla="*/ 40 w 62"/>
                  <a:gd name="T7" fmla="*/ 5 h 44"/>
                  <a:gd name="T8" fmla="*/ 43 w 62"/>
                  <a:gd name="T9" fmla="*/ 9 h 44"/>
                  <a:gd name="T10" fmla="*/ 41 w 62"/>
                  <a:gd name="T11" fmla="*/ 12 h 44"/>
                  <a:gd name="T12" fmla="*/ 38 w 62"/>
                  <a:gd name="T13" fmla="*/ 14 h 44"/>
                  <a:gd name="T14" fmla="*/ 44 w 62"/>
                  <a:gd name="T15" fmla="*/ 14 h 44"/>
                  <a:gd name="T16" fmla="*/ 49 w 62"/>
                  <a:gd name="T17" fmla="*/ 15 h 44"/>
                  <a:gd name="T18" fmla="*/ 52 w 62"/>
                  <a:gd name="T19" fmla="*/ 17 h 44"/>
                  <a:gd name="T20" fmla="*/ 56 w 62"/>
                  <a:gd name="T21" fmla="*/ 20 h 44"/>
                  <a:gd name="T22" fmla="*/ 60 w 62"/>
                  <a:gd name="T23" fmla="*/ 25 h 44"/>
                  <a:gd name="T24" fmla="*/ 62 w 62"/>
                  <a:gd name="T25" fmla="*/ 31 h 44"/>
                  <a:gd name="T26" fmla="*/ 59 w 62"/>
                  <a:gd name="T27" fmla="*/ 32 h 44"/>
                  <a:gd name="T28" fmla="*/ 54 w 62"/>
                  <a:gd name="T29" fmla="*/ 33 h 44"/>
                  <a:gd name="T30" fmla="*/ 52 w 62"/>
                  <a:gd name="T31" fmla="*/ 29 h 44"/>
                  <a:gd name="T32" fmla="*/ 49 w 62"/>
                  <a:gd name="T33" fmla="*/ 25 h 44"/>
                  <a:gd name="T34" fmla="*/ 45 w 62"/>
                  <a:gd name="T35" fmla="*/ 23 h 44"/>
                  <a:gd name="T36" fmla="*/ 42 w 62"/>
                  <a:gd name="T37" fmla="*/ 21 h 44"/>
                  <a:gd name="T38" fmla="*/ 38 w 62"/>
                  <a:gd name="T39" fmla="*/ 20 h 44"/>
                  <a:gd name="T40" fmla="*/ 36 w 62"/>
                  <a:gd name="T41" fmla="*/ 21 h 44"/>
                  <a:gd name="T42" fmla="*/ 32 w 62"/>
                  <a:gd name="T43" fmla="*/ 23 h 44"/>
                  <a:gd name="T44" fmla="*/ 27 w 62"/>
                  <a:gd name="T45" fmla="*/ 25 h 44"/>
                  <a:gd name="T46" fmla="*/ 18 w 62"/>
                  <a:gd name="T47" fmla="*/ 35 h 44"/>
                  <a:gd name="T48" fmla="*/ 9 w 62"/>
                  <a:gd name="T49" fmla="*/ 44 h 44"/>
                  <a:gd name="T50" fmla="*/ 4 w 62"/>
                  <a:gd name="T51" fmla="*/ 39 h 44"/>
                  <a:gd name="T52" fmla="*/ 0 w 62"/>
                  <a:gd name="T53" fmla="*/ 35 h 4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62"/>
                  <a:gd name="T82" fmla="*/ 0 h 44"/>
                  <a:gd name="T83" fmla="*/ 62 w 62"/>
                  <a:gd name="T84" fmla="*/ 44 h 44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62" h="44">
                    <a:moveTo>
                      <a:pt x="0" y="35"/>
                    </a:moveTo>
                    <a:lnTo>
                      <a:pt x="18" y="17"/>
                    </a:lnTo>
                    <a:lnTo>
                      <a:pt x="35" y="0"/>
                    </a:lnTo>
                    <a:lnTo>
                      <a:pt x="40" y="5"/>
                    </a:lnTo>
                    <a:lnTo>
                      <a:pt x="43" y="9"/>
                    </a:lnTo>
                    <a:lnTo>
                      <a:pt x="41" y="12"/>
                    </a:lnTo>
                    <a:lnTo>
                      <a:pt x="38" y="14"/>
                    </a:lnTo>
                    <a:lnTo>
                      <a:pt x="44" y="14"/>
                    </a:lnTo>
                    <a:lnTo>
                      <a:pt x="49" y="15"/>
                    </a:lnTo>
                    <a:lnTo>
                      <a:pt x="52" y="17"/>
                    </a:lnTo>
                    <a:lnTo>
                      <a:pt x="56" y="20"/>
                    </a:lnTo>
                    <a:lnTo>
                      <a:pt x="60" y="25"/>
                    </a:lnTo>
                    <a:lnTo>
                      <a:pt x="62" y="31"/>
                    </a:lnTo>
                    <a:lnTo>
                      <a:pt x="59" y="32"/>
                    </a:lnTo>
                    <a:lnTo>
                      <a:pt x="54" y="33"/>
                    </a:lnTo>
                    <a:lnTo>
                      <a:pt x="52" y="29"/>
                    </a:lnTo>
                    <a:lnTo>
                      <a:pt x="49" y="25"/>
                    </a:lnTo>
                    <a:lnTo>
                      <a:pt x="45" y="23"/>
                    </a:lnTo>
                    <a:lnTo>
                      <a:pt x="42" y="21"/>
                    </a:lnTo>
                    <a:lnTo>
                      <a:pt x="38" y="20"/>
                    </a:lnTo>
                    <a:lnTo>
                      <a:pt x="36" y="21"/>
                    </a:lnTo>
                    <a:lnTo>
                      <a:pt x="32" y="23"/>
                    </a:lnTo>
                    <a:lnTo>
                      <a:pt x="27" y="25"/>
                    </a:lnTo>
                    <a:lnTo>
                      <a:pt x="18" y="35"/>
                    </a:lnTo>
                    <a:lnTo>
                      <a:pt x="9" y="44"/>
                    </a:lnTo>
                    <a:lnTo>
                      <a:pt x="4" y="3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20" name="Freeform 200"/>
              <p:cNvSpPr>
                <a:spLocks noEditPoints="1"/>
              </p:cNvSpPr>
              <p:nvPr/>
            </p:nvSpPr>
            <p:spPr bwMode="auto">
              <a:xfrm>
                <a:off x="2526" y="2270"/>
                <a:ext cx="58" cy="55"/>
              </a:xfrm>
              <a:custGeom>
                <a:avLst/>
                <a:gdLst>
                  <a:gd name="T0" fmla="*/ 42 w 58"/>
                  <a:gd name="T1" fmla="*/ 6 h 55"/>
                  <a:gd name="T2" fmla="*/ 46 w 58"/>
                  <a:gd name="T3" fmla="*/ 2 h 55"/>
                  <a:gd name="T4" fmla="*/ 49 w 58"/>
                  <a:gd name="T5" fmla="*/ 0 h 55"/>
                  <a:gd name="T6" fmla="*/ 54 w 58"/>
                  <a:gd name="T7" fmla="*/ 5 h 55"/>
                  <a:gd name="T8" fmla="*/ 58 w 58"/>
                  <a:gd name="T9" fmla="*/ 8 h 55"/>
                  <a:gd name="T10" fmla="*/ 51 w 58"/>
                  <a:gd name="T11" fmla="*/ 15 h 55"/>
                  <a:gd name="T12" fmla="*/ 47 w 58"/>
                  <a:gd name="T13" fmla="*/ 10 h 55"/>
                  <a:gd name="T14" fmla="*/ 42 w 58"/>
                  <a:gd name="T15" fmla="*/ 6 h 55"/>
                  <a:gd name="T16" fmla="*/ 0 w 58"/>
                  <a:gd name="T17" fmla="*/ 46 h 55"/>
                  <a:gd name="T18" fmla="*/ 18 w 58"/>
                  <a:gd name="T19" fmla="*/ 30 h 55"/>
                  <a:gd name="T20" fmla="*/ 35 w 58"/>
                  <a:gd name="T21" fmla="*/ 13 h 55"/>
                  <a:gd name="T22" fmla="*/ 40 w 58"/>
                  <a:gd name="T23" fmla="*/ 17 h 55"/>
                  <a:gd name="T24" fmla="*/ 44 w 58"/>
                  <a:gd name="T25" fmla="*/ 22 h 55"/>
                  <a:gd name="T26" fmla="*/ 27 w 58"/>
                  <a:gd name="T27" fmla="*/ 38 h 55"/>
                  <a:gd name="T28" fmla="*/ 9 w 58"/>
                  <a:gd name="T29" fmla="*/ 55 h 55"/>
                  <a:gd name="T30" fmla="*/ 4 w 58"/>
                  <a:gd name="T31" fmla="*/ 50 h 55"/>
                  <a:gd name="T32" fmla="*/ 0 w 58"/>
                  <a:gd name="T33" fmla="*/ 46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8"/>
                  <a:gd name="T52" fmla="*/ 0 h 55"/>
                  <a:gd name="T53" fmla="*/ 58 w 58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8" h="55">
                    <a:moveTo>
                      <a:pt x="42" y="6"/>
                    </a:moveTo>
                    <a:lnTo>
                      <a:pt x="46" y="2"/>
                    </a:lnTo>
                    <a:lnTo>
                      <a:pt x="49" y="0"/>
                    </a:lnTo>
                    <a:lnTo>
                      <a:pt x="54" y="5"/>
                    </a:lnTo>
                    <a:lnTo>
                      <a:pt x="58" y="8"/>
                    </a:lnTo>
                    <a:lnTo>
                      <a:pt x="51" y="15"/>
                    </a:lnTo>
                    <a:lnTo>
                      <a:pt x="47" y="10"/>
                    </a:lnTo>
                    <a:lnTo>
                      <a:pt x="42" y="6"/>
                    </a:lnTo>
                    <a:close/>
                    <a:moveTo>
                      <a:pt x="0" y="46"/>
                    </a:moveTo>
                    <a:lnTo>
                      <a:pt x="18" y="30"/>
                    </a:lnTo>
                    <a:lnTo>
                      <a:pt x="35" y="13"/>
                    </a:lnTo>
                    <a:lnTo>
                      <a:pt x="40" y="17"/>
                    </a:lnTo>
                    <a:lnTo>
                      <a:pt x="44" y="22"/>
                    </a:lnTo>
                    <a:lnTo>
                      <a:pt x="27" y="38"/>
                    </a:lnTo>
                    <a:lnTo>
                      <a:pt x="9" y="55"/>
                    </a:lnTo>
                    <a:lnTo>
                      <a:pt x="4" y="50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21" name="Freeform 201"/>
              <p:cNvSpPr>
                <a:spLocks/>
              </p:cNvSpPr>
              <p:nvPr/>
            </p:nvSpPr>
            <p:spPr bwMode="auto">
              <a:xfrm>
                <a:off x="2550" y="2304"/>
                <a:ext cx="73" cy="76"/>
              </a:xfrm>
              <a:custGeom>
                <a:avLst/>
                <a:gdLst>
                  <a:gd name="T0" fmla="*/ 0 w 73"/>
                  <a:gd name="T1" fmla="*/ 35 h 76"/>
                  <a:gd name="T2" fmla="*/ 17 w 73"/>
                  <a:gd name="T3" fmla="*/ 17 h 76"/>
                  <a:gd name="T4" fmla="*/ 35 w 73"/>
                  <a:gd name="T5" fmla="*/ 0 h 76"/>
                  <a:gd name="T6" fmla="*/ 40 w 73"/>
                  <a:gd name="T7" fmla="*/ 5 h 76"/>
                  <a:gd name="T8" fmla="*/ 43 w 73"/>
                  <a:gd name="T9" fmla="*/ 8 h 76"/>
                  <a:gd name="T10" fmla="*/ 41 w 73"/>
                  <a:gd name="T11" fmla="*/ 12 h 76"/>
                  <a:gd name="T12" fmla="*/ 39 w 73"/>
                  <a:gd name="T13" fmla="*/ 14 h 76"/>
                  <a:gd name="T14" fmla="*/ 44 w 73"/>
                  <a:gd name="T15" fmla="*/ 15 h 76"/>
                  <a:gd name="T16" fmla="*/ 50 w 73"/>
                  <a:gd name="T17" fmla="*/ 16 h 76"/>
                  <a:gd name="T18" fmla="*/ 56 w 73"/>
                  <a:gd name="T19" fmla="*/ 20 h 76"/>
                  <a:gd name="T20" fmla="*/ 62 w 73"/>
                  <a:gd name="T21" fmla="*/ 24 h 76"/>
                  <a:gd name="T22" fmla="*/ 66 w 73"/>
                  <a:gd name="T23" fmla="*/ 29 h 76"/>
                  <a:gd name="T24" fmla="*/ 70 w 73"/>
                  <a:gd name="T25" fmla="*/ 33 h 76"/>
                  <a:gd name="T26" fmla="*/ 72 w 73"/>
                  <a:gd name="T27" fmla="*/ 38 h 76"/>
                  <a:gd name="T28" fmla="*/ 73 w 73"/>
                  <a:gd name="T29" fmla="*/ 43 h 76"/>
                  <a:gd name="T30" fmla="*/ 73 w 73"/>
                  <a:gd name="T31" fmla="*/ 46 h 76"/>
                  <a:gd name="T32" fmla="*/ 72 w 73"/>
                  <a:gd name="T33" fmla="*/ 49 h 76"/>
                  <a:gd name="T34" fmla="*/ 71 w 73"/>
                  <a:gd name="T35" fmla="*/ 52 h 76"/>
                  <a:gd name="T36" fmla="*/ 67 w 73"/>
                  <a:gd name="T37" fmla="*/ 55 h 76"/>
                  <a:gd name="T38" fmla="*/ 56 w 73"/>
                  <a:gd name="T39" fmla="*/ 65 h 76"/>
                  <a:gd name="T40" fmla="*/ 44 w 73"/>
                  <a:gd name="T41" fmla="*/ 76 h 76"/>
                  <a:gd name="T42" fmla="*/ 40 w 73"/>
                  <a:gd name="T43" fmla="*/ 72 h 76"/>
                  <a:gd name="T44" fmla="*/ 35 w 73"/>
                  <a:gd name="T45" fmla="*/ 68 h 76"/>
                  <a:gd name="T46" fmla="*/ 47 w 73"/>
                  <a:gd name="T47" fmla="*/ 57 h 76"/>
                  <a:gd name="T48" fmla="*/ 57 w 73"/>
                  <a:gd name="T49" fmla="*/ 47 h 76"/>
                  <a:gd name="T50" fmla="*/ 59 w 73"/>
                  <a:gd name="T51" fmla="*/ 44 h 76"/>
                  <a:gd name="T52" fmla="*/ 62 w 73"/>
                  <a:gd name="T53" fmla="*/ 40 h 76"/>
                  <a:gd name="T54" fmla="*/ 62 w 73"/>
                  <a:gd name="T55" fmla="*/ 38 h 76"/>
                  <a:gd name="T56" fmla="*/ 60 w 73"/>
                  <a:gd name="T57" fmla="*/ 35 h 76"/>
                  <a:gd name="T58" fmla="*/ 58 w 73"/>
                  <a:gd name="T59" fmla="*/ 31 h 76"/>
                  <a:gd name="T60" fmla="*/ 55 w 73"/>
                  <a:gd name="T61" fmla="*/ 28 h 76"/>
                  <a:gd name="T62" fmla="*/ 49 w 73"/>
                  <a:gd name="T63" fmla="*/ 22 h 76"/>
                  <a:gd name="T64" fmla="*/ 42 w 73"/>
                  <a:gd name="T65" fmla="*/ 20 h 76"/>
                  <a:gd name="T66" fmla="*/ 39 w 73"/>
                  <a:gd name="T67" fmla="*/ 20 h 76"/>
                  <a:gd name="T68" fmla="*/ 35 w 73"/>
                  <a:gd name="T69" fmla="*/ 21 h 76"/>
                  <a:gd name="T70" fmla="*/ 28 w 73"/>
                  <a:gd name="T71" fmla="*/ 24 h 76"/>
                  <a:gd name="T72" fmla="*/ 18 w 73"/>
                  <a:gd name="T73" fmla="*/ 35 h 76"/>
                  <a:gd name="T74" fmla="*/ 9 w 73"/>
                  <a:gd name="T75" fmla="*/ 44 h 76"/>
                  <a:gd name="T76" fmla="*/ 4 w 73"/>
                  <a:gd name="T77" fmla="*/ 39 h 76"/>
                  <a:gd name="T78" fmla="*/ 0 w 73"/>
                  <a:gd name="T79" fmla="*/ 35 h 7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73"/>
                  <a:gd name="T121" fmla="*/ 0 h 76"/>
                  <a:gd name="T122" fmla="*/ 73 w 73"/>
                  <a:gd name="T123" fmla="*/ 76 h 7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73" h="76">
                    <a:moveTo>
                      <a:pt x="0" y="35"/>
                    </a:moveTo>
                    <a:lnTo>
                      <a:pt x="17" y="17"/>
                    </a:lnTo>
                    <a:lnTo>
                      <a:pt x="35" y="0"/>
                    </a:lnTo>
                    <a:lnTo>
                      <a:pt x="40" y="5"/>
                    </a:lnTo>
                    <a:lnTo>
                      <a:pt x="43" y="8"/>
                    </a:lnTo>
                    <a:lnTo>
                      <a:pt x="41" y="12"/>
                    </a:lnTo>
                    <a:lnTo>
                      <a:pt x="39" y="14"/>
                    </a:lnTo>
                    <a:lnTo>
                      <a:pt x="44" y="15"/>
                    </a:lnTo>
                    <a:lnTo>
                      <a:pt x="50" y="16"/>
                    </a:lnTo>
                    <a:lnTo>
                      <a:pt x="56" y="20"/>
                    </a:lnTo>
                    <a:lnTo>
                      <a:pt x="62" y="24"/>
                    </a:lnTo>
                    <a:lnTo>
                      <a:pt x="66" y="29"/>
                    </a:lnTo>
                    <a:lnTo>
                      <a:pt x="70" y="33"/>
                    </a:lnTo>
                    <a:lnTo>
                      <a:pt x="72" y="38"/>
                    </a:lnTo>
                    <a:lnTo>
                      <a:pt x="73" y="43"/>
                    </a:lnTo>
                    <a:lnTo>
                      <a:pt x="73" y="46"/>
                    </a:lnTo>
                    <a:lnTo>
                      <a:pt x="72" y="49"/>
                    </a:lnTo>
                    <a:lnTo>
                      <a:pt x="71" y="52"/>
                    </a:lnTo>
                    <a:lnTo>
                      <a:pt x="67" y="55"/>
                    </a:lnTo>
                    <a:lnTo>
                      <a:pt x="56" y="65"/>
                    </a:lnTo>
                    <a:lnTo>
                      <a:pt x="44" y="76"/>
                    </a:lnTo>
                    <a:lnTo>
                      <a:pt x="40" y="72"/>
                    </a:lnTo>
                    <a:lnTo>
                      <a:pt x="35" y="68"/>
                    </a:lnTo>
                    <a:lnTo>
                      <a:pt x="47" y="57"/>
                    </a:lnTo>
                    <a:lnTo>
                      <a:pt x="57" y="47"/>
                    </a:lnTo>
                    <a:lnTo>
                      <a:pt x="59" y="44"/>
                    </a:lnTo>
                    <a:lnTo>
                      <a:pt x="62" y="40"/>
                    </a:lnTo>
                    <a:lnTo>
                      <a:pt x="62" y="38"/>
                    </a:lnTo>
                    <a:lnTo>
                      <a:pt x="60" y="35"/>
                    </a:lnTo>
                    <a:lnTo>
                      <a:pt x="58" y="31"/>
                    </a:lnTo>
                    <a:lnTo>
                      <a:pt x="55" y="28"/>
                    </a:lnTo>
                    <a:lnTo>
                      <a:pt x="49" y="22"/>
                    </a:lnTo>
                    <a:lnTo>
                      <a:pt x="42" y="20"/>
                    </a:lnTo>
                    <a:lnTo>
                      <a:pt x="39" y="20"/>
                    </a:lnTo>
                    <a:lnTo>
                      <a:pt x="35" y="21"/>
                    </a:lnTo>
                    <a:lnTo>
                      <a:pt x="28" y="24"/>
                    </a:lnTo>
                    <a:lnTo>
                      <a:pt x="18" y="35"/>
                    </a:lnTo>
                    <a:lnTo>
                      <a:pt x="9" y="44"/>
                    </a:lnTo>
                    <a:lnTo>
                      <a:pt x="4" y="3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22" name="Freeform 202"/>
              <p:cNvSpPr>
                <a:spLocks noEditPoints="1"/>
              </p:cNvSpPr>
              <p:nvPr/>
            </p:nvSpPr>
            <p:spPr bwMode="auto">
              <a:xfrm>
                <a:off x="2601" y="2366"/>
                <a:ext cx="93" cy="70"/>
              </a:xfrm>
              <a:custGeom>
                <a:avLst/>
                <a:gdLst>
                  <a:gd name="T0" fmla="*/ 8 w 93"/>
                  <a:gd name="T1" fmla="*/ 32 h 70"/>
                  <a:gd name="T2" fmla="*/ 12 w 93"/>
                  <a:gd name="T3" fmla="*/ 40 h 70"/>
                  <a:gd name="T4" fmla="*/ 15 w 93"/>
                  <a:gd name="T5" fmla="*/ 48 h 70"/>
                  <a:gd name="T6" fmla="*/ 28 w 93"/>
                  <a:gd name="T7" fmla="*/ 58 h 70"/>
                  <a:gd name="T8" fmla="*/ 38 w 93"/>
                  <a:gd name="T9" fmla="*/ 61 h 70"/>
                  <a:gd name="T10" fmla="*/ 46 w 93"/>
                  <a:gd name="T11" fmla="*/ 58 h 70"/>
                  <a:gd name="T12" fmla="*/ 46 w 93"/>
                  <a:gd name="T13" fmla="*/ 53 h 70"/>
                  <a:gd name="T14" fmla="*/ 30 w 93"/>
                  <a:gd name="T15" fmla="*/ 45 h 70"/>
                  <a:gd name="T16" fmla="*/ 21 w 93"/>
                  <a:gd name="T17" fmla="*/ 34 h 70"/>
                  <a:gd name="T18" fmla="*/ 17 w 93"/>
                  <a:gd name="T19" fmla="*/ 24 h 70"/>
                  <a:gd name="T20" fmla="*/ 19 w 93"/>
                  <a:gd name="T21" fmla="*/ 15 h 70"/>
                  <a:gd name="T22" fmla="*/ 29 w 93"/>
                  <a:gd name="T23" fmla="*/ 2 h 70"/>
                  <a:gd name="T24" fmla="*/ 43 w 93"/>
                  <a:gd name="T25" fmla="*/ 0 h 70"/>
                  <a:gd name="T26" fmla="*/ 59 w 93"/>
                  <a:gd name="T27" fmla="*/ 5 h 70"/>
                  <a:gd name="T28" fmla="*/ 75 w 93"/>
                  <a:gd name="T29" fmla="*/ 19 h 70"/>
                  <a:gd name="T30" fmla="*/ 79 w 93"/>
                  <a:gd name="T31" fmla="*/ 29 h 70"/>
                  <a:gd name="T32" fmla="*/ 84 w 93"/>
                  <a:gd name="T33" fmla="*/ 24 h 70"/>
                  <a:gd name="T34" fmla="*/ 93 w 93"/>
                  <a:gd name="T35" fmla="*/ 32 h 70"/>
                  <a:gd name="T36" fmla="*/ 62 w 93"/>
                  <a:gd name="T37" fmla="*/ 61 h 70"/>
                  <a:gd name="T38" fmla="*/ 54 w 93"/>
                  <a:gd name="T39" fmla="*/ 67 h 70"/>
                  <a:gd name="T40" fmla="*/ 40 w 93"/>
                  <a:gd name="T41" fmla="*/ 70 h 70"/>
                  <a:gd name="T42" fmla="*/ 25 w 93"/>
                  <a:gd name="T43" fmla="*/ 64 h 70"/>
                  <a:gd name="T44" fmla="*/ 11 w 93"/>
                  <a:gd name="T45" fmla="*/ 54 h 70"/>
                  <a:gd name="T46" fmla="*/ 1 w 93"/>
                  <a:gd name="T47" fmla="*/ 41 h 70"/>
                  <a:gd name="T48" fmla="*/ 0 w 93"/>
                  <a:gd name="T49" fmla="*/ 33 h 70"/>
                  <a:gd name="T50" fmla="*/ 33 w 93"/>
                  <a:gd name="T51" fmla="*/ 15 h 70"/>
                  <a:gd name="T52" fmla="*/ 29 w 93"/>
                  <a:gd name="T53" fmla="*/ 22 h 70"/>
                  <a:gd name="T54" fmla="*/ 31 w 93"/>
                  <a:gd name="T55" fmla="*/ 34 h 70"/>
                  <a:gd name="T56" fmla="*/ 40 w 93"/>
                  <a:gd name="T57" fmla="*/ 43 h 70"/>
                  <a:gd name="T58" fmla="*/ 52 w 93"/>
                  <a:gd name="T59" fmla="*/ 47 h 70"/>
                  <a:gd name="T60" fmla="*/ 65 w 93"/>
                  <a:gd name="T61" fmla="*/ 41 h 70"/>
                  <a:gd name="T62" fmla="*/ 71 w 93"/>
                  <a:gd name="T63" fmla="*/ 31 h 70"/>
                  <a:gd name="T64" fmla="*/ 68 w 93"/>
                  <a:gd name="T65" fmla="*/ 22 h 70"/>
                  <a:gd name="T66" fmla="*/ 55 w 93"/>
                  <a:gd name="T67" fmla="*/ 10 h 70"/>
                  <a:gd name="T68" fmla="*/ 40 w 93"/>
                  <a:gd name="T69" fmla="*/ 10 h 70"/>
                  <a:gd name="T70" fmla="*/ 33 w 93"/>
                  <a:gd name="T71" fmla="*/ 15 h 7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3"/>
                  <a:gd name="T109" fmla="*/ 0 h 70"/>
                  <a:gd name="T110" fmla="*/ 93 w 93"/>
                  <a:gd name="T111" fmla="*/ 70 h 7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3" h="70">
                    <a:moveTo>
                      <a:pt x="4" y="27"/>
                    </a:moveTo>
                    <a:lnTo>
                      <a:pt x="8" y="32"/>
                    </a:lnTo>
                    <a:lnTo>
                      <a:pt x="13" y="37"/>
                    </a:lnTo>
                    <a:lnTo>
                      <a:pt x="12" y="40"/>
                    </a:lnTo>
                    <a:lnTo>
                      <a:pt x="13" y="43"/>
                    </a:lnTo>
                    <a:lnTo>
                      <a:pt x="15" y="48"/>
                    </a:lnTo>
                    <a:lnTo>
                      <a:pt x="21" y="53"/>
                    </a:lnTo>
                    <a:lnTo>
                      <a:pt x="28" y="58"/>
                    </a:lnTo>
                    <a:lnTo>
                      <a:pt x="33" y="61"/>
                    </a:lnTo>
                    <a:lnTo>
                      <a:pt x="38" y="61"/>
                    </a:lnTo>
                    <a:lnTo>
                      <a:pt x="43" y="59"/>
                    </a:lnTo>
                    <a:lnTo>
                      <a:pt x="46" y="58"/>
                    </a:lnTo>
                    <a:lnTo>
                      <a:pt x="52" y="53"/>
                    </a:lnTo>
                    <a:lnTo>
                      <a:pt x="46" y="53"/>
                    </a:lnTo>
                    <a:lnTo>
                      <a:pt x="40" y="50"/>
                    </a:lnTo>
                    <a:lnTo>
                      <a:pt x="30" y="45"/>
                    </a:lnTo>
                    <a:lnTo>
                      <a:pt x="24" y="40"/>
                    </a:lnTo>
                    <a:lnTo>
                      <a:pt x="21" y="34"/>
                    </a:lnTo>
                    <a:lnTo>
                      <a:pt x="19" y="30"/>
                    </a:lnTo>
                    <a:lnTo>
                      <a:pt x="17" y="24"/>
                    </a:lnTo>
                    <a:lnTo>
                      <a:pt x="17" y="19"/>
                    </a:lnTo>
                    <a:lnTo>
                      <a:pt x="19" y="15"/>
                    </a:lnTo>
                    <a:lnTo>
                      <a:pt x="23" y="7"/>
                    </a:lnTo>
                    <a:lnTo>
                      <a:pt x="29" y="2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51" y="1"/>
                    </a:lnTo>
                    <a:lnTo>
                      <a:pt x="59" y="5"/>
                    </a:lnTo>
                    <a:lnTo>
                      <a:pt x="67" y="10"/>
                    </a:lnTo>
                    <a:lnTo>
                      <a:pt x="75" y="19"/>
                    </a:lnTo>
                    <a:lnTo>
                      <a:pt x="78" y="24"/>
                    </a:lnTo>
                    <a:lnTo>
                      <a:pt x="79" y="29"/>
                    </a:lnTo>
                    <a:lnTo>
                      <a:pt x="81" y="26"/>
                    </a:lnTo>
                    <a:lnTo>
                      <a:pt x="84" y="24"/>
                    </a:lnTo>
                    <a:lnTo>
                      <a:pt x="88" y="29"/>
                    </a:lnTo>
                    <a:lnTo>
                      <a:pt x="93" y="32"/>
                    </a:lnTo>
                    <a:lnTo>
                      <a:pt x="78" y="47"/>
                    </a:lnTo>
                    <a:lnTo>
                      <a:pt x="62" y="61"/>
                    </a:lnTo>
                    <a:lnTo>
                      <a:pt x="57" y="64"/>
                    </a:lnTo>
                    <a:lnTo>
                      <a:pt x="54" y="67"/>
                    </a:lnTo>
                    <a:lnTo>
                      <a:pt x="47" y="70"/>
                    </a:lnTo>
                    <a:lnTo>
                      <a:pt x="40" y="70"/>
                    </a:lnTo>
                    <a:lnTo>
                      <a:pt x="33" y="67"/>
                    </a:lnTo>
                    <a:lnTo>
                      <a:pt x="25" y="64"/>
                    </a:lnTo>
                    <a:lnTo>
                      <a:pt x="16" y="58"/>
                    </a:lnTo>
                    <a:lnTo>
                      <a:pt x="11" y="54"/>
                    </a:lnTo>
                    <a:lnTo>
                      <a:pt x="7" y="50"/>
                    </a:lnTo>
                    <a:lnTo>
                      <a:pt x="1" y="41"/>
                    </a:lnTo>
                    <a:lnTo>
                      <a:pt x="0" y="37"/>
                    </a:lnTo>
                    <a:lnTo>
                      <a:pt x="0" y="33"/>
                    </a:lnTo>
                    <a:lnTo>
                      <a:pt x="4" y="27"/>
                    </a:lnTo>
                    <a:close/>
                    <a:moveTo>
                      <a:pt x="33" y="15"/>
                    </a:moveTo>
                    <a:lnTo>
                      <a:pt x="31" y="18"/>
                    </a:lnTo>
                    <a:lnTo>
                      <a:pt x="29" y="22"/>
                    </a:lnTo>
                    <a:lnTo>
                      <a:pt x="28" y="27"/>
                    </a:lnTo>
                    <a:lnTo>
                      <a:pt x="31" y="34"/>
                    </a:lnTo>
                    <a:lnTo>
                      <a:pt x="37" y="40"/>
                    </a:lnTo>
                    <a:lnTo>
                      <a:pt x="40" y="43"/>
                    </a:lnTo>
                    <a:lnTo>
                      <a:pt x="44" y="45"/>
                    </a:lnTo>
                    <a:lnTo>
                      <a:pt x="52" y="47"/>
                    </a:lnTo>
                    <a:lnTo>
                      <a:pt x="59" y="46"/>
                    </a:lnTo>
                    <a:lnTo>
                      <a:pt x="65" y="41"/>
                    </a:lnTo>
                    <a:lnTo>
                      <a:pt x="70" y="34"/>
                    </a:lnTo>
                    <a:lnTo>
                      <a:pt x="71" y="31"/>
                    </a:lnTo>
                    <a:lnTo>
                      <a:pt x="71" y="27"/>
                    </a:lnTo>
                    <a:lnTo>
                      <a:pt x="68" y="22"/>
                    </a:lnTo>
                    <a:lnTo>
                      <a:pt x="62" y="15"/>
                    </a:lnTo>
                    <a:lnTo>
                      <a:pt x="55" y="10"/>
                    </a:lnTo>
                    <a:lnTo>
                      <a:pt x="48" y="9"/>
                    </a:lnTo>
                    <a:lnTo>
                      <a:pt x="40" y="10"/>
                    </a:lnTo>
                    <a:lnTo>
                      <a:pt x="37" y="13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23" name="Freeform 203"/>
              <p:cNvSpPr>
                <a:spLocks noEditPoints="1"/>
              </p:cNvSpPr>
              <p:nvPr/>
            </p:nvSpPr>
            <p:spPr bwMode="auto">
              <a:xfrm>
                <a:off x="2714" y="2436"/>
                <a:ext cx="86" cy="55"/>
              </a:xfrm>
              <a:custGeom>
                <a:avLst/>
                <a:gdLst>
                  <a:gd name="T0" fmla="*/ 49 w 86"/>
                  <a:gd name="T1" fmla="*/ 44 h 55"/>
                  <a:gd name="T2" fmla="*/ 55 w 86"/>
                  <a:gd name="T3" fmla="*/ 48 h 55"/>
                  <a:gd name="T4" fmla="*/ 61 w 86"/>
                  <a:gd name="T5" fmla="*/ 51 h 55"/>
                  <a:gd name="T6" fmla="*/ 52 w 86"/>
                  <a:gd name="T7" fmla="*/ 53 h 55"/>
                  <a:gd name="T8" fmla="*/ 41 w 86"/>
                  <a:gd name="T9" fmla="*/ 55 h 55"/>
                  <a:gd name="T10" fmla="*/ 31 w 86"/>
                  <a:gd name="T11" fmla="*/ 52 h 55"/>
                  <a:gd name="T12" fmla="*/ 20 w 86"/>
                  <a:gd name="T13" fmla="*/ 47 h 55"/>
                  <a:gd name="T14" fmla="*/ 13 w 86"/>
                  <a:gd name="T15" fmla="*/ 43 h 55"/>
                  <a:gd name="T16" fmla="*/ 8 w 86"/>
                  <a:gd name="T17" fmla="*/ 39 h 55"/>
                  <a:gd name="T18" fmla="*/ 4 w 86"/>
                  <a:gd name="T19" fmla="*/ 34 h 55"/>
                  <a:gd name="T20" fmla="*/ 1 w 86"/>
                  <a:gd name="T21" fmla="*/ 29 h 55"/>
                  <a:gd name="T22" fmla="*/ 0 w 86"/>
                  <a:gd name="T23" fmla="*/ 25 h 55"/>
                  <a:gd name="T24" fmla="*/ 1 w 86"/>
                  <a:gd name="T25" fmla="*/ 20 h 55"/>
                  <a:gd name="T26" fmla="*/ 4 w 86"/>
                  <a:gd name="T27" fmla="*/ 16 h 55"/>
                  <a:gd name="T28" fmla="*/ 7 w 86"/>
                  <a:gd name="T29" fmla="*/ 11 h 55"/>
                  <a:gd name="T30" fmla="*/ 12 w 86"/>
                  <a:gd name="T31" fmla="*/ 8 h 55"/>
                  <a:gd name="T32" fmla="*/ 17 w 86"/>
                  <a:gd name="T33" fmla="*/ 5 h 55"/>
                  <a:gd name="T34" fmla="*/ 29 w 86"/>
                  <a:gd name="T35" fmla="*/ 3 h 55"/>
                  <a:gd name="T36" fmla="*/ 36 w 86"/>
                  <a:gd name="T37" fmla="*/ 4 h 55"/>
                  <a:gd name="T38" fmla="*/ 43 w 86"/>
                  <a:gd name="T39" fmla="*/ 5 h 55"/>
                  <a:gd name="T40" fmla="*/ 56 w 86"/>
                  <a:gd name="T41" fmla="*/ 11 h 55"/>
                  <a:gd name="T42" fmla="*/ 62 w 86"/>
                  <a:gd name="T43" fmla="*/ 16 h 55"/>
                  <a:gd name="T44" fmla="*/ 68 w 86"/>
                  <a:gd name="T45" fmla="*/ 19 h 55"/>
                  <a:gd name="T46" fmla="*/ 71 w 86"/>
                  <a:gd name="T47" fmla="*/ 23 h 55"/>
                  <a:gd name="T48" fmla="*/ 73 w 86"/>
                  <a:gd name="T49" fmla="*/ 27 h 55"/>
                  <a:gd name="T50" fmla="*/ 75 w 86"/>
                  <a:gd name="T51" fmla="*/ 32 h 55"/>
                  <a:gd name="T52" fmla="*/ 75 w 86"/>
                  <a:gd name="T53" fmla="*/ 36 h 55"/>
                  <a:gd name="T54" fmla="*/ 72 w 86"/>
                  <a:gd name="T55" fmla="*/ 40 h 55"/>
                  <a:gd name="T56" fmla="*/ 69 w 86"/>
                  <a:gd name="T57" fmla="*/ 44 h 55"/>
                  <a:gd name="T58" fmla="*/ 68 w 86"/>
                  <a:gd name="T59" fmla="*/ 45 h 55"/>
                  <a:gd name="T60" fmla="*/ 67 w 86"/>
                  <a:gd name="T61" fmla="*/ 45 h 55"/>
                  <a:gd name="T62" fmla="*/ 41 w 86"/>
                  <a:gd name="T63" fmla="*/ 34 h 55"/>
                  <a:gd name="T64" fmla="*/ 17 w 86"/>
                  <a:gd name="T65" fmla="*/ 19 h 55"/>
                  <a:gd name="T66" fmla="*/ 14 w 86"/>
                  <a:gd name="T67" fmla="*/ 26 h 55"/>
                  <a:gd name="T68" fmla="*/ 14 w 86"/>
                  <a:gd name="T69" fmla="*/ 32 h 55"/>
                  <a:gd name="T70" fmla="*/ 15 w 86"/>
                  <a:gd name="T71" fmla="*/ 34 h 55"/>
                  <a:gd name="T72" fmla="*/ 17 w 86"/>
                  <a:gd name="T73" fmla="*/ 37 h 55"/>
                  <a:gd name="T74" fmla="*/ 24 w 86"/>
                  <a:gd name="T75" fmla="*/ 42 h 55"/>
                  <a:gd name="T76" fmla="*/ 31 w 86"/>
                  <a:gd name="T77" fmla="*/ 44 h 55"/>
                  <a:gd name="T78" fmla="*/ 37 w 86"/>
                  <a:gd name="T79" fmla="*/ 47 h 55"/>
                  <a:gd name="T80" fmla="*/ 44 w 86"/>
                  <a:gd name="T81" fmla="*/ 47 h 55"/>
                  <a:gd name="T82" fmla="*/ 49 w 86"/>
                  <a:gd name="T83" fmla="*/ 44 h 55"/>
                  <a:gd name="T84" fmla="*/ 23 w 86"/>
                  <a:gd name="T85" fmla="*/ 15 h 55"/>
                  <a:gd name="T86" fmla="*/ 41 w 86"/>
                  <a:gd name="T87" fmla="*/ 26 h 55"/>
                  <a:gd name="T88" fmla="*/ 60 w 86"/>
                  <a:gd name="T89" fmla="*/ 35 h 55"/>
                  <a:gd name="T90" fmla="*/ 62 w 86"/>
                  <a:gd name="T91" fmla="*/ 32 h 55"/>
                  <a:gd name="T92" fmla="*/ 62 w 86"/>
                  <a:gd name="T93" fmla="*/ 27 h 55"/>
                  <a:gd name="T94" fmla="*/ 59 w 86"/>
                  <a:gd name="T95" fmla="*/ 21 h 55"/>
                  <a:gd name="T96" fmla="*/ 52 w 86"/>
                  <a:gd name="T97" fmla="*/ 16 h 55"/>
                  <a:gd name="T98" fmla="*/ 44 w 86"/>
                  <a:gd name="T99" fmla="*/ 12 h 55"/>
                  <a:gd name="T100" fmla="*/ 36 w 86"/>
                  <a:gd name="T101" fmla="*/ 11 h 55"/>
                  <a:gd name="T102" fmla="*/ 29 w 86"/>
                  <a:gd name="T103" fmla="*/ 12 h 55"/>
                  <a:gd name="T104" fmla="*/ 23 w 86"/>
                  <a:gd name="T105" fmla="*/ 15 h 55"/>
                  <a:gd name="T106" fmla="*/ 53 w 86"/>
                  <a:gd name="T107" fmla="*/ 4 h 55"/>
                  <a:gd name="T108" fmla="*/ 62 w 86"/>
                  <a:gd name="T109" fmla="*/ 2 h 55"/>
                  <a:gd name="T110" fmla="*/ 71 w 86"/>
                  <a:gd name="T111" fmla="*/ 0 h 55"/>
                  <a:gd name="T112" fmla="*/ 78 w 86"/>
                  <a:gd name="T113" fmla="*/ 4 h 55"/>
                  <a:gd name="T114" fmla="*/ 86 w 86"/>
                  <a:gd name="T115" fmla="*/ 8 h 55"/>
                  <a:gd name="T116" fmla="*/ 75 w 86"/>
                  <a:gd name="T117" fmla="*/ 9 h 55"/>
                  <a:gd name="T118" fmla="*/ 62 w 86"/>
                  <a:gd name="T119" fmla="*/ 10 h 55"/>
                  <a:gd name="T120" fmla="*/ 57 w 86"/>
                  <a:gd name="T121" fmla="*/ 8 h 55"/>
                  <a:gd name="T122" fmla="*/ 53 w 86"/>
                  <a:gd name="T123" fmla="*/ 4 h 5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6"/>
                  <a:gd name="T187" fmla="*/ 0 h 55"/>
                  <a:gd name="T188" fmla="*/ 86 w 86"/>
                  <a:gd name="T189" fmla="*/ 55 h 5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6" h="55">
                    <a:moveTo>
                      <a:pt x="49" y="44"/>
                    </a:moveTo>
                    <a:lnTo>
                      <a:pt x="55" y="48"/>
                    </a:lnTo>
                    <a:lnTo>
                      <a:pt x="61" y="51"/>
                    </a:lnTo>
                    <a:lnTo>
                      <a:pt x="52" y="53"/>
                    </a:lnTo>
                    <a:lnTo>
                      <a:pt x="41" y="55"/>
                    </a:lnTo>
                    <a:lnTo>
                      <a:pt x="31" y="52"/>
                    </a:lnTo>
                    <a:lnTo>
                      <a:pt x="20" y="47"/>
                    </a:lnTo>
                    <a:lnTo>
                      <a:pt x="13" y="43"/>
                    </a:lnTo>
                    <a:lnTo>
                      <a:pt x="8" y="39"/>
                    </a:lnTo>
                    <a:lnTo>
                      <a:pt x="4" y="34"/>
                    </a:lnTo>
                    <a:lnTo>
                      <a:pt x="1" y="29"/>
                    </a:lnTo>
                    <a:lnTo>
                      <a:pt x="0" y="25"/>
                    </a:lnTo>
                    <a:lnTo>
                      <a:pt x="1" y="20"/>
                    </a:lnTo>
                    <a:lnTo>
                      <a:pt x="4" y="16"/>
                    </a:lnTo>
                    <a:lnTo>
                      <a:pt x="7" y="11"/>
                    </a:lnTo>
                    <a:lnTo>
                      <a:pt x="12" y="8"/>
                    </a:lnTo>
                    <a:lnTo>
                      <a:pt x="17" y="5"/>
                    </a:lnTo>
                    <a:lnTo>
                      <a:pt x="29" y="3"/>
                    </a:lnTo>
                    <a:lnTo>
                      <a:pt x="36" y="4"/>
                    </a:lnTo>
                    <a:lnTo>
                      <a:pt x="43" y="5"/>
                    </a:lnTo>
                    <a:lnTo>
                      <a:pt x="56" y="11"/>
                    </a:lnTo>
                    <a:lnTo>
                      <a:pt x="62" y="16"/>
                    </a:lnTo>
                    <a:lnTo>
                      <a:pt x="68" y="19"/>
                    </a:lnTo>
                    <a:lnTo>
                      <a:pt x="71" y="23"/>
                    </a:lnTo>
                    <a:lnTo>
                      <a:pt x="73" y="27"/>
                    </a:lnTo>
                    <a:lnTo>
                      <a:pt x="75" y="32"/>
                    </a:lnTo>
                    <a:lnTo>
                      <a:pt x="75" y="36"/>
                    </a:lnTo>
                    <a:lnTo>
                      <a:pt x="72" y="40"/>
                    </a:lnTo>
                    <a:lnTo>
                      <a:pt x="69" y="44"/>
                    </a:lnTo>
                    <a:lnTo>
                      <a:pt x="68" y="45"/>
                    </a:lnTo>
                    <a:lnTo>
                      <a:pt x="67" y="45"/>
                    </a:lnTo>
                    <a:lnTo>
                      <a:pt x="41" y="34"/>
                    </a:lnTo>
                    <a:lnTo>
                      <a:pt x="17" y="19"/>
                    </a:lnTo>
                    <a:lnTo>
                      <a:pt x="14" y="26"/>
                    </a:lnTo>
                    <a:lnTo>
                      <a:pt x="14" y="32"/>
                    </a:lnTo>
                    <a:lnTo>
                      <a:pt x="15" y="34"/>
                    </a:lnTo>
                    <a:lnTo>
                      <a:pt x="17" y="37"/>
                    </a:lnTo>
                    <a:lnTo>
                      <a:pt x="24" y="42"/>
                    </a:lnTo>
                    <a:lnTo>
                      <a:pt x="31" y="44"/>
                    </a:lnTo>
                    <a:lnTo>
                      <a:pt x="37" y="47"/>
                    </a:lnTo>
                    <a:lnTo>
                      <a:pt x="44" y="47"/>
                    </a:lnTo>
                    <a:lnTo>
                      <a:pt x="49" y="44"/>
                    </a:lnTo>
                    <a:close/>
                    <a:moveTo>
                      <a:pt x="23" y="15"/>
                    </a:moveTo>
                    <a:lnTo>
                      <a:pt x="41" y="26"/>
                    </a:lnTo>
                    <a:lnTo>
                      <a:pt x="60" y="35"/>
                    </a:lnTo>
                    <a:lnTo>
                      <a:pt x="62" y="32"/>
                    </a:lnTo>
                    <a:lnTo>
                      <a:pt x="62" y="27"/>
                    </a:lnTo>
                    <a:lnTo>
                      <a:pt x="59" y="21"/>
                    </a:lnTo>
                    <a:lnTo>
                      <a:pt x="52" y="16"/>
                    </a:lnTo>
                    <a:lnTo>
                      <a:pt x="44" y="12"/>
                    </a:lnTo>
                    <a:lnTo>
                      <a:pt x="36" y="11"/>
                    </a:lnTo>
                    <a:lnTo>
                      <a:pt x="29" y="12"/>
                    </a:lnTo>
                    <a:lnTo>
                      <a:pt x="23" y="15"/>
                    </a:lnTo>
                    <a:close/>
                    <a:moveTo>
                      <a:pt x="53" y="4"/>
                    </a:moveTo>
                    <a:lnTo>
                      <a:pt x="62" y="2"/>
                    </a:lnTo>
                    <a:lnTo>
                      <a:pt x="71" y="0"/>
                    </a:lnTo>
                    <a:lnTo>
                      <a:pt x="78" y="4"/>
                    </a:lnTo>
                    <a:lnTo>
                      <a:pt x="86" y="8"/>
                    </a:lnTo>
                    <a:lnTo>
                      <a:pt x="75" y="9"/>
                    </a:lnTo>
                    <a:lnTo>
                      <a:pt x="62" y="10"/>
                    </a:lnTo>
                    <a:lnTo>
                      <a:pt x="57" y="8"/>
                    </a:lnTo>
                    <a:lnTo>
                      <a:pt x="53" y="4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24" name="Freeform 204"/>
              <p:cNvSpPr>
                <a:spLocks/>
              </p:cNvSpPr>
              <p:nvPr/>
            </p:nvSpPr>
            <p:spPr bwMode="auto">
              <a:xfrm>
                <a:off x="2784" y="2472"/>
                <a:ext cx="75" cy="38"/>
              </a:xfrm>
              <a:custGeom>
                <a:avLst/>
                <a:gdLst>
                  <a:gd name="T0" fmla="*/ 8 w 75"/>
                  <a:gd name="T1" fmla="*/ 21 h 38"/>
                  <a:gd name="T2" fmla="*/ 13 w 75"/>
                  <a:gd name="T3" fmla="*/ 24 h 38"/>
                  <a:gd name="T4" fmla="*/ 14 w 75"/>
                  <a:gd name="T5" fmla="*/ 29 h 38"/>
                  <a:gd name="T6" fmla="*/ 25 w 75"/>
                  <a:gd name="T7" fmla="*/ 33 h 38"/>
                  <a:gd name="T8" fmla="*/ 40 w 75"/>
                  <a:gd name="T9" fmla="*/ 31 h 38"/>
                  <a:gd name="T10" fmla="*/ 48 w 75"/>
                  <a:gd name="T11" fmla="*/ 27 h 38"/>
                  <a:gd name="T12" fmla="*/ 48 w 75"/>
                  <a:gd name="T13" fmla="*/ 24 h 38"/>
                  <a:gd name="T14" fmla="*/ 41 w 75"/>
                  <a:gd name="T15" fmla="*/ 24 h 38"/>
                  <a:gd name="T16" fmla="*/ 26 w 75"/>
                  <a:gd name="T17" fmla="*/ 20 h 38"/>
                  <a:gd name="T18" fmla="*/ 21 w 75"/>
                  <a:gd name="T19" fmla="*/ 16 h 38"/>
                  <a:gd name="T20" fmla="*/ 16 w 75"/>
                  <a:gd name="T21" fmla="*/ 11 h 38"/>
                  <a:gd name="T22" fmla="*/ 18 w 75"/>
                  <a:gd name="T23" fmla="*/ 5 h 38"/>
                  <a:gd name="T24" fmla="*/ 25 w 75"/>
                  <a:gd name="T25" fmla="*/ 1 h 38"/>
                  <a:gd name="T26" fmla="*/ 34 w 75"/>
                  <a:gd name="T27" fmla="*/ 0 h 38"/>
                  <a:gd name="T28" fmla="*/ 43 w 75"/>
                  <a:gd name="T29" fmla="*/ 1 h 38"/>
                  <a:gd name="T30" fmla="*/ 55 w 75"/>
                  <a:gd name="T31" fmla="*/ 3 h 38"/>
                  <a:gd name="T32" fmla="*/ 70 w 75"/>
                  <a:gd name="T33" fmla="*/ 4 h 38"/>
                  <a:gd name="T34" fmla="*/ 75 w 75"/>
                  <a:gd name="T35" fmla="*/ 4 h 38"/>
                  <a:gd name="T36" fmla="*/ 74 w 75"/>
                  <a:gd name="T37" fmla="*/ 7 h 38"/>
                  <a:gd name="T38" fmla="*/ 62 w 75"/>
                  <a:gd name="T39" fmla="*/ 13 h 38"/>
                  <a:gd name="T40" fmla="*/ 61 w 75"/>
                  <a:gd name="T41" fmla="*/ 9 h 38"/>
                  <a:gd name="T42" fmla="*/ 51 w 75"/>
                  <a:gd name="T43" fmla="*/ 7 h 38"/>
                  <a:gd name="T44" fmla="*/ 38 w 75"/>
                  <a:gd name="T45" fmla="*/ 6 h 38"/>
                  <a:gd name="T46" fmla="*/ 31 w 75"/>
                  <a:gd name="T47" fmla="*/ 8 h 38"/>
                  <a:gd name="T48" fmla="*/ 30 w 75"/>
                  <a:gd name="T49" fmla="*/ 11 h 38"/>
                  <a:gd name="T50" fmla="*/ 37 w 75"/>
                  <a:gd name="T51" fmla="*/ 15 h 38"/>
                  <a:gd name="T52" fmla="*/ 42 w 75"/>
                  <a:gd name="T53" fmla="*/ 16 h 38"/>
                  <a:gd name="T54" fmla="*/ 59 w 75"/>
                  <a:gd name="T55" fmla="*/ 17 h 38"/>
                  <a:gd name="T56" fmla="*/ 63 w 75"/>
                  <a:gd name="T57" fmla="*/ 17 h 38"/>
                  <a:gd name="T58" fmla="*/ 61 w 75"/>
                  <a:gd name="T59" fmla="*/ 21 h 38"/>
                  <a:gd name="T60" fmla="*/ 51 w 75"/>
                  <a:gd name="T61" fmla="*/ 28 h 38"/>
                  <a:gd name="T62" fmla="*/ 38 w 75"/>
                  <a:gd name="T63" fmla="*/ 36 h 38"/>
                  <a:gd name="T64" fmla="*/ 21 w 75"/>
                  <a:gd name="T65" fmla="*/ 38 h 38"/>
                  <a:gd name="T66" fmla="*/ 8 w 75"/>
                  <a:gd name="T67" fmla="*/ 35 h 38"/>
                  <a:gd name="T68" fmla="*/ 1 w 75"/>
                  <a:gd name="T69" fmla="*/ 30 h 38"/>
                  <a:gd name="T70" fmla="*/ 1 w 75"/>
                  <a:gd name="T71" fmla="*/ 19 h 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5"/>
                  <a:gd name="T109" fmla="*/ 0 h 38"/>
                  <a:gd name="T110" fmla="*/ 75 w 75"/>
                  <a:gd name="T111" fmla="*/ 38 h 3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5" h="38">
                    <a:moveTo>
                      <a:pt x="1" y="19"/>
                    </a:moveTo>
                    <a:lnTo>
                      <a:pt x="8" y="21"/>
                    </a:lnTo>
                    <a:lnTo>
                      <a:pt x="14" y="22"/>
                    </a:lnTo>
                    <a:lnTo>
                      <a:pt x="13" y="24"/>
                    </a:lnTo>
                    <a:lnTo>
                      <a:pt x="13" y="25"/>
                    </a:lnTo>
                    <a:lnTo>
                      <a:pt x="14" y="29"/>
                    </a:lnTo>
                    <a:lnTo>
                      <a:pt x="18" y="31"/>
                    </a:lnTo>
                    <a:lnTo>
                      <a:pt x="25" y="33"/>
                    </a:lnTo>
                    <a:lnTo>
                      <a:pt x="33" y="33"/>
                    </a:lnTo>
                    <a:lnTo>
                      <a:pt x="40" y="31"/>
                    </a:lnTo>
                    <a:lnTo>
                      <a:pt x="45" y="29"/>
                    </a:lnTo>
                    <a:lnTo>
                      <a:pt x="48" y="27"/>
                    </a:lnTo>
                    <a:lnTo>
                      <a:pt x="49" y="25"/>
                    </a:lnTo>
                    <a:lnTo>
                      <a:pt x="48" y="24"/>
                    </a:lnTo>
                    <a:lnTo>
                      <a:pt x="45" y="24"/>
                    </a:lnTo>
                    <a:lnTo>
                      <a:pt x="41" y="24"/>
                    </a:lnTo>
                    <a:lnTo>
                      <a:pt x="37" y="23"/>
                    </a:lnTo>
                    <a:lnTo>
                      <a:pt x="26" y="20"/>
                    </a:lnTo>
                    <a:lnTo>
                      <a:pt x="23" y="19"/>
                    </a:lnTo>
                    <a:lnTo>
                      <a:pt x="21" y="16"/>
                    </a:lnTo>
                    <a:lnTo>
                      <a:pt x="17" y="14"/>
                    </a:lnTo>
                    <a:lnTo>
                      <a:pt x="16" y="11"/>
                    </a:lnTo>
                    <a:lnTo>
                      <a:pt x="17" y="8"/>
                    </a:lnTo>
                    <a:lnTo>
                      <a:pt x="18" y="5"/>
                    </a:lnTo>
                    <a:lnTo>
                      <a:pt x="21" y="4"/>
                    </a:lnTo>
                    <a:lnTo>
                      <a:pt x="25" y="1"/>
                    </a:lnTo>
                    <a:lnTo>
                      <a:pt x="30" y="1"/>
                    </a:lnTo>
                    <a:lnTo>
                      <a:pt x="34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9" y="1"/>
                    </a:lnTo>
                    <a:lnTo>
                      <a:pt x="55" y="3"/>
                    </a:lnTo>
                    <a:lnTo>
                      <a:pt x="64" y="4"/>
                    </a:lnTo>
                    <a:lnTo>
                      <a:pt x="70" y="4"/>
                    </a:lnTo>
                    <a:lnTo>
                      <a:pt x="74" y="4"/>
                    </a:lnTo>
                    <a:lnTo>
                      <a:pt x="75" y="4"/>
                    </a:lnTo>
                    <a:lnTo>
                      <a:pt x="75" y="5"/>
                    </a:lnTo>
                    <a:lnTo>
                      <a:pt x="74" y="7"/>
                    </a:lnTo>
                    <a:lnTo>
                      <a:pt x="69" y="11"/>
                    </a:lnTo>
                    <a:lnTo>
                      <a:pt x="62" y="13"/>
                    </a:lnTo>
                    <a:lnTo>
                      <a:pt x="63" y="11"/>
                    </a:lnTo>
                    <a:lnTo>
                      <a:pt x="61" y="9"/>
                    </a:lnTo>
                    <a:lnTo>
                      <a:pt x="57" y="8"/>
                    </a:lnTo>
                    <a:lnTo>
                      <a:pt x="51" y="7"/>
                    </a:lnTo>
                    <a:lnTo>
                      <a:pt x="43" y="6"/>
                    </a:lnTo>
                    <a:lnTo>
                      <a:pt x="38" y="6"/>
                    </a:lnTo>
                    <a:lnTo>
                      <a:pt x="33" y="7"/>
                    </a:lnTo>
                    <a:lnTo>
                      <a:pt x="31" y="8"/>
                    </a:lnTo>
                    <a:lnTo>
                      <a:pt x="30" y="9"/>
                    </a:lnTo>
                    <a:lnTo>
                      <a:pt x="30" y="11"/>
                    </a:lnTo>
                    <a:lnTo>
                      <a:pt x="33" y="14"/>
                    </a:lnTo>
                    <a:lnTo>
                      <a:pt x="37" y="15"/>
                    </a:lnTo>
                    <a:lnTo>
                      <a:pt x="39" y="15"/>
                    </a:lnTo>
                    <a:lnTo>
                      <a:pt x="42" y="16"/>
                    </a:lnTo>
                    <a:lnTo>
                      <a:pt x="53" y="19"/>
                    </a:lnTo>
                    <a:lnTo>
                      <a:pt x="59" y="17"/>
                    </a:lnTo>
                    <a:lnTo>
                      <a:pt x="62" y="17"/>
                    </a:lnTo>
                    <a:lnTo>
                      <a:pt x="63" y="17"/>
                    </a:lnTo>
                    <a:lnTo>
                      <a:pt x="63" y="19"/>
                    </a:lnTo>
                    <a:lnTo>
                      <a:pt x="61" y="21"/>
                    </a:lnTo>
                    <a:lnTo>
                      <a:pt x="57" y="23"/>
                    </a:lnTo>
                    <a:lnTo>
                      <a:pt x="51" y="28"/>
                    </a:lnTo>
                    <a:lnTo>
                      <a:pt x="46" y="32"/>
                    </a:lnTo>
                    <a:lnTo>
                      <a:pt x="38" y="36"/>
                    </a:lnTo>
                    <a:lnTo>
                      <a:pt x="30" y="38"/>
                    </a:lnTo>
                    <a:lnTo>
                      <a:pt x="21" y="38"/>
                    </a:lnTo>
                    <a:lnTo>
                      <a:pt x="14" y="37"/>
                    </a:lnTo>
                    <a:lnTo>
                      <a:pt x="8" y="35"/>
                    </a:lnTo>
                    <a:lnTo>
                      <a:pt x="5" y="32"/>
                    </a:lnTo>
                    <a:lnTo>
                      <a:pt x="1" y="30"/>
                    </a:lnTo>
                    <a:lnTo>
                      <a:pt x="0" y="24"/>
                    </a:lnTo>
                    <a:lnTo>
                      <a:pt x="1" y="19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25" name="Freeform 205"/>
              <p:cNvSpPr>
                <a:spLocks/>
              </p:cNvSpPr>
              <p:nvPr/>
            </p:nvSpPr>
            <p:spPr bwMode="auto">
              <a:xfrm>
                <a:off x="2253" y="2118"/>
                <a:ext cx="57" cy="45"/>
              </a:xfrm>
              <a:custGeom>
                <a:avLst/>
                <a:gdLst>
                  <a:gd name="T0" fmla="*/ 0 w 57"/>
                  <a:gd name="T1" fmla="*/ 33 h 45"/>
                  <a:gd name="T2" fmla="*/ 18 w 57"/>
                  <a:gd name="T3" fmla="*/ 17 h 45"/>
                  <a:gd name="T4" fmla="*/ 35 w 57"/>
                  <a:gd name="T5" fmla="*/ 0 h 45"/>
                  <a:gd name="T6" fmla="*/ 39 w 57"/>
                  <a:gd name="T7" fmla="*/ 5 h 45"/>
                  <a:gd name="T8" fmla="*/ 42 w 57"/>
                  <a:gd name="T9" fmla="*/ 9 h 45"/>
                  <a:gd name="T10" fmla="*/ 40 w 57"/>
                  <a:gd name="T11" fmla="*/ 13 h 45"/>
                  <a:gd name="T12" fmla="*/ 36 w 57"/>
                  <a:gd name="T13" fmla="*/ 15 h 45"/>
                  <a:gd name="T14" fmla="*/ 42 w 57"/>
                  <a:gd name="T15" fmla="*/ 16 h 45"/>
                  <a:gd name="T16" fmla="*/ 46 w 57"/>
                  <a:gd name="T17" fmla="*/ 17 h 45"/>
                  <a:gd name="T18" fmla="*/ 49 w 57"/>
                  <a:gd name="T19" fmla="*/ 20 h 45"/>
                  <a:gd name="T20" fmla="*/ 51 w 57"/>
                  <a:gd name="T21" fmla="*/ 23 h 45"/>
                  <a:gd name="T22" fmla="*/ 55 w 57"/>
                  <a:gd name="T23" fmla="*/ 29 h 45"/>
                  <a:gd name="T24" fmla="*/ 57 w 57"/>
                  <a:gd name="T25" fmla="*/ 36 h 45"/>
                  <a:gd name="T26" fmla="*/ 54 w 57"/>
                  <a:gd name="T27" fmla="*/ 37 h 45"/>
                  <a:gd name="T28" fmla="*/ 49 w 57"/>
                  <a:gd name="T29" fmla="*/ 37 h 45"/>
                  <a:gd name="T30" fmla="*/ 48 w 57"/>
                  <a:gd name="T31" fmla="*/ 32 h 45"/>
                  <a:gd name="T32" fmla="*/ 46 w 57"/>
                  <a:gd name="T33" fmla="*/ 28 h 45"/>
                  <a:gd name="T34" fmla="*/ 43 w 57"/>
                  <a:gd name="T35" fmla="*/ 25 h 45"/>
                  <a:gd name="T36" fmla="*/ 40 w 57"/>
                  <a:gd name="T37" fmla="*/ 23 h 45"/>
                  <a:gd name="T38" fmla="*/ 36 w 57"/>
                  <a:gd name="T39" fmla="*/ 22 h 45"/>
                  <a:gd name="T40" fmla="*/ 34 w 57"/>
                  <a:gd name="T41" fmla="*/ 22 h 45"/>
                  <a:gd name="T42" fmla="*/ 30 w 57"/>
                  <a:gd name="T43" fmla="*/ 24 h 45"/>
                  <a:gd name="T44" fmla="*/ 26 w 57"/>
                  <a:gd name="T45" fmla="*/ 26 h 45"/>
                  <a:gd name="T46" fmla="*/ 17 w 57"/>
                  <a:gd name="T47" fmla="*/ 36 h 45"/>
                  <a:gd name="T48" fmla="*/ 7 w 57"/>
                  <a:gd name="T49" fmla="*/ 45 h 45"/>
                  <a:gd name="T50" fmla="*/ 3 w 57"/>
                  <a:gd name="T51" fmla="*/ 39 h 45"/>
                  <a:gd name="T52" fmla="*/ 0 w 57"/>
                  <a:gd name="T53" fmla="*/ 33 h 4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7"/>
                  <a:gd name="T82" fmla="*/ 0 h 45"/>
                  <a:gd name="T83" fmla="*/ 57 w 57"/>
                  <a:gd name="T84" fmla="*/ 45 h 4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7" h="45">
                    <a:moveTo>
                      <a:pt x="0" y="33"/>
                    </a:moveTo>
                    <a:lnTo>
                      <a:pt x="18" y="17"/>
                    </a:lnTo>
                    <a:lnTo>
                      <a:pt x="35" y="0"/>
                    </a:lnTo>
                    <a:lnTo>
                      <a:pt x="39" y="5"/>
                    </a:lnTo>
                    <a:lnTo>
                      <a:pt x="42" y="9"/>
                    </a:lnTo>
                    <a:lnTo>
                      <a:pt x="40" y="13"/>
                    </a:lnTo>
                    <a:lnTo>
                      <a:pt x="36" y="15"/>
                    </a:lnTo>
                    <a:lnTo>
                      <a:pt x="42" y="16"/>
                    </a:lnTo>
                    <a:lnTo>
                      <a:pt x="46" y="17"/>
                    </a:lnTo>
                    <a:lnTo>
                      <a:pt x="49" y="20"/>
                    </a:lnTo>
                    <a:lnTo>
                      <a:pt x="51" y="23"/>
                    </a:lnTo>
                    <a:lnTo>
                      <a:pt x="55" y="29"/>
                    </a:lnTo>
                    <a:lnTo>
                      <a:pt x="57" y="36"/>
                    </a:lnTo>
                    <a:lnTo>
                      <a:pt x="54" y="37"/>
                    </a:lnTo>
                    <a:lnTo>
                      <a:pt x="49" y="37"/>
                    </a:lnTo>
                    <a:lnTo>
                      <a:pt x="48" y="32"/>
                    </a:lnTo>
                    <a:lnTo>
                      <a:pt x="46" y="28"/>
                    </a:lnTo>
                    <a:lnTo>
                      <a:pt x="43" y="25"/>
                    </a:lnTo>
                    <a:lnTo>
                      <a:pt x="40" y="23"/>
                    </a:lnTo>
                    <a:lnTo>
                      <a:pt x="36" y="22"/>
                    </a:lnTo>
                    <a:lnTo>
                      <a:pt x="34" y="22"/>
                    </a:lnTo>
                    <a:lnTo>
                      <a:pt x="30" y="24"/>
                    </a:lnTo>
                    <a:lnTo>
                      <a:pt x="26" y="26"/>
                    </a:lnTo>
                    <a:lnTo>
                      <a:pt x="17" y="36"/>
                    </a:lnTo>
                    <a:lnTo>
                      <a:pt x="7" y="45"/>
                    </a:lnTo>
                    <a:lnTo>
                      <a:pt x="3" y="39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26" name="Freeform 206"/>
              <p:cNvSpPr>
                <a:spLocks noEditPoints="1"/>
              </p:cNvSpPr>
              <p:nvPr/>
            </p:nvSpPr>
            <p:spPr bwMode="auto">
              <a:xfrm>
                <a:off x="2280" y="2146"/>
                <a:ext cx="57" cy="57"/>
              </a:xfrm>
              <a:custGeom>
                <a:avLst/>
                <a:gdLst>
                  <a:gd name="T0" fmla="*/ 43 w 57"/>
                  <a:gd name="T1" fmla="*/ 6 h 57"/>
                  <a:gd name="T2" fmla="*/ 49 w 57"/>
                  <a:gd name="T3" fmla="*/ 0 h 57"/>
                  <a:gd name="T4" fmla="*/ 53 w 57"/>
                  <a:gd name="T5" fmla="*/ 5 h 57"/>
                  <a:gd name="T6" fmla="*/ 57 w 57"/>
                  <a:gd name="T7" fmla="*/ 10 h 57"/>
                  <a:gd name="T8" fmla="*/ 51 w 57"/>
                  <a:gd name="T9" fmla="*/ 17 h 57"/>
                  <a:gd name="T10" fmla="*/ 46 w 57"/>
                  <a:gd name="T11" fmla="*/ 12 h 57"/>
                  <a:gd name="T12" fmla="*/ 43 w 57"/>
                  <a:gd name="T13" fmla="*/ 6 h 57"/>
                  <a:gd name="T14" fmla="*/ 0 w 57"/>
                  <a:gd name="T15" fmla="*/ 46 h 57"/>
                  <a:gd name="T16" fmla="*/ 19 w 57"/>
                  <a:gd name="T17" fmla="*/ 29 h 57"/>
                  <a:gd name="T18" fmla="*/ 36 w 57"/>
                  <a:gd name="T19" fmla="*/ 12 h 57"/>
                  <a:gd name="T20" fmla="*/ 40 w 57"/>
                  <a:gd name="T21" fmla="*/ 18 h 57"/>
                  <a:gd name="T22" fmla="*/ 44 w 57"/>
                  <a:gd name="T23" fmla="*/ 22 h 57"/>
                  <a:gd name="T24" fmla="*/ 25 w 57"/>
                  <a:gd name="T25" fmla="*/ 40 h 57"/>
                  <a:gd name="T26" fmla="*/ 8 w 57"/>
                  <a:gd name="T27" fmla="*/ 57 h 57"/>
                  <a:gd name="T28" fmla="*/ 5 w 57"/>
                  <a:gd name="T29" fmla="*/ 52 h 57"/>
                  <a:gd name="T30" fmla="*/ 0 w 57"/>
                  <a:gd name="T31" fmla="*/ 46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7"/>
                  <a:gd name="T50" fmla="*/ 57 w 57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7">
                    <a:moveTo>
                      <a:pt x="43" y="6"/>
                    </a:moveTo>
                    <a:lnTo>
                      <a:pt x="49" y="0"/>
                    </a:lnTo>
                    <a:lnTo>
                      <a:pt x="53" y="5"/>
                    </a:lnTo>
                    <a:lnTo>
                      <a:pt x="57" y="10"/>
                    </a:lnTo>
                    <a:lnTo>
                      <a:pt x="51" y="17"/>
                    </a:lnTo>
                    <a:lnTo>
                      <a:pt x="46" y="12"/>
                    </a:lnTo>
                    <a:lnTo>
                      <a:pt x="43" y="6"/>
                    </a:lnTo>
                    <a:close/>
                    <a:moveTo>
                      <a:pt x="0" y="46"/>
                    </a:moveTo>
                    <a:lnTo>
                      <a:pt x="19" y="29"/>
                    </a:lnTo>
                    <a:lnTo>
                      <a:pt x="36" y="12"/>
                    </a:lnTo>
                    <a:lnTo>
                      <a:pt x="40" y="18"/>
                    </a:lnTo>
                    <a:lnTo>
                      <a:pt x="44" y="22"/>
                    </a:lnTo>
                    <a:lnTo>
                      <a:pt x="25" y="40"/>
                    </a:lnTo>
                    <a:lnTo>
                      <a:pt x="8" y="57"/>
                    </a:lnTo>
                    <a:lnTo>
                      <a:pt x="5" y="5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27" name="Freeform 207"/>
              <p:cNvSpPr>
                <a:spLocks noEditPoints="1"/>
              </p:cNvSpPr>
              <p:nvPr/>
            </p:nvSpPr>
            <p:spPr bwMode="auto">
              <a:xfrm>
                <a:off x="2286" y="2184"/>
                <a:ext cx="80" cy="75"/>
              </a:xfrm>
              <a:custGeom>
                <a:avLst/>
                <a:gdLst>
                  <a:gd name="T0" fmla="*/ 0 w 80"/>
                  <a:gd name="T1" fmla="*/ 47 h 75"/>
                  <a:gd name="T2" fmla="*/ 25 w 80"/>
                  <a:gd name="T3" fmla="*/ 23 h 75"/>
                  <a:gd name="T4" fmla="*/ 49 w 80"/>
                  <a:gd name="T5" fmla="*/ 0 h 75"/>
                  <a:gd name="T6" fmla="*/ 52 w 80"/>
                  <a:gd name="T7" fmla="*/ 5 h 75"/>
                  <a:gd name="T8" fmla="*/ 56 w 80"/>
                  <a:gd name="T9" fmla="*/ 10 h 75"/>
                  <a:gd name="T10" fmla="*/ 54 w 80"/>
                  <a:gd name="T11" fmla="*/ 12 h 75"/>
                  <a:gd name="T12" fmla="*/ 51 w 80"/>
                  <a:gd name="T13" fmla="*/ 14 h 75"/>
                  <a:gd name="T14" fmla="*/ 57 w 80"/>
                  <a:gd name="T15" fmla="*/ 15 h 75"/>
                  <a:gd name="T16" fmla="*/ 62 w 80"/>
                  <a:gd name="T17" fmla="*/ 18 h 75"/>
                  <a:gd name="T18" fmla="*/ 66 w 80"/>
                  <a:gd name="T19" fmla="*/ 21 h 75"/>
                  <a:gd name="T20" fmla="*/ 71 w 80"/>
                  <a:gd name="T21" fmla="*/ 27 h 75"/>
                  <a:gd name="T22" fmla="*/ 75 w 80"/>
                  <a:gd name="T23" fmla="*/ 34 h 75"/>
                  <a:gd name="T24" fmla="*/ 79 w 80"/>
                  <a:gd name="T25" fmla="*/ 42 h 75"/>
                  <a:gd name="T26" fmla="*/ 80 w 80"/>
                  <a:gd name="T27" fmla="*/ 50 h 75"/>
                  <a:gd name="T28" fmla="*/ 80 w 80"/>
                  <a:gd name="T29" fmla="*/ 53 h 75"/>
                  <a:gd name="T30" fmla="*/ 79 w 80"/>
                  <a:gd name="T31" fmla="*/ 56 h 75"/>
                  <a:gd name="T32" fmla="*/ 76 w 80"/>
                  <a:gd name="T33" fmla="*/ 63 h 75"/>
                  <a:gd name="T34" fmla="*/ 72 w 80"/>
                  <a:gd name="T35" fmla="*/ 68 h 75"/>
                  <a:gd name="T36" fmla="*/ 66 w 80"/>
                  <a:gd name="T37" fmla="*/ 72 h 75"/>
                  <a:gd name="T38" fmla="*/ 60 w 80"/>
                  <a:gd name="T39" fmla="*/ 75 h 75"/>
                  <a:gd name="T40" fmla="*/ 52 w 80"/>
                  <a:gd name="T41" fmla="*/ 74 h 75"/>
                  <a:gd name="T42" fmla="*/ 46 w 80"/>
                  <a:gd name="T43" fmla="*/ 71 h 75"/>
                  <a:gd name="T44" fmla="*/ 39 w 80"/>
                  <a:gd name="T45" fmla="*/ 67 h 75"/>
                  <a:gd name="T46" fmla="*/ 33 w 80"/>
                  <a:gd name="T47" fmla="*/ 61 h 75"/>
                  <a:gd name="T48" fmla="*/ 30 w 80"/>
                  <a:gd name="T49" fmla="*/ 56 h 75"/>
                  <a:gd name="T50" fmla="*/ 27 w 80"/>
                  <a:gd name="T51" fmla="*/ 51 h 75"/>
                  <a:gd name="T52" fmla="*/ 26 w 80"/>
                  <a:gd name="T53" fmla="*/ 46 h 75"/>
                  <a:gd name="T54" fmla="*/ 25 w 80"/>
                  <a:gd name="T55" fmla="*/ 40 h 75"/>
                  <a:gd name="T56" fmla="*/ 8 w 80"/>
                  <a:gd name="T57" fmla="*/ 58 h 75"/>
                  <a:gd name="T58" fmla="*/ 5 w 80"/>
                  <a:gd name="T59" fmla="*/ 53 h 75"/>
                  <a:gd name="T60" fmla="*/ 0 w 80"/>
                  <a:gd name="T61" fmla="*/ 47 h 75"/>
                  <a:gd name="T62" fmla="*/ 38 w 80"/>
                  <a:gd name="T63" fmla="*/ 27 h 75"/>
                  <a:gd name="T64" fmla="*/ 35 w 80"/>
                  <a:gd name="T65" fmla="*/ 30 h 75"/>
                  <a:gd name="T66" fmla="*/ 33 w 80"/>
                  <a:gd name="T67" fmla="*/ 34 h 75"/>
                  <a:gd name="T68" fmla="*/ 32 w 80"/>
                  <a:gd name="T69" fmla="*/ 40 h 75"/>
                  <a:gd name="T70" fmla="*/ 33 w 80"/>
                  <a:gd name="T71" fmla="*/ 48 h 75"/>
                  <a:gd name="T72" fmla="*/ 38 w 80"/>
                  <a:gd name="T73" fmla="*/ 55 h 75"/>
                  <a:gd name="T74" fmla="*/ 43 w 80"/>
                  <a:gd name="T75" fmla="*/ 61 h 75"/>
                  <a:gd name="T76" fmla="*/ 50 w 80"/>
                  <a:gd name="T77" fmla="*/ 63 h 75"/>
                  <a:gd name="T78" fmla="*/ 54 w 80"/>
                  <a:gd name="T79" fmla="*/ 63 h 75"/>
                  <a:gd name="T80" fmla="*/ 57 w 80"/>
                  <a:gd name="T81" fmla="*/ 63 h 75"/>
                  <a:gd name="T82" fmla="*/ 64 w 80"/>
                  <a:gd name="T83" fmla="*/ 59 h 75"/>
                  <a:gd name="T84" fmla="*/ 70 w 80"/>
                  <a:gd name="T85" fmla="*/ 52 h 75"/>
                  <a:gd name="T86" fmla="*/ 71 w 80"/>
                  <a:gd name="T87" fmla="*/ 44 h 75"/>
                  <a:gd name="T88" fmla="*/ 70 w 80"/>
                  <a:gd name="T89" fmla="*/ 37 h 75"/>
                  <a:gd name="T90" fmla="*/ 65 w 80"/>
                  <a:gd name="T91" fmla="*/ 30 h 75"/>
                  <a:gd name="T92" fmla="*/ 59 w 80"/>
                  <a:gd name="T93" fmla="*/ 24 h 75"/>
                  <a:gd name="T94" fmla="*/ 52 w 80"/>
                  <a:gd name="T95" fmla="*/ 22 h 75"/>
                  <a:gd name="T96" fmla="*/ 46 w 80"/>
                  <a:gd name="T97" fmla="*/ 22 h 75"/>
                  <a:gd name="T98" fmla="*/ 41 w 80"/>
                  <a:gd name="T99" fmla="*/ 24 h 75"/>
                  <a:gd name="T100" fmla="*/ 38 w 80"/>
                  <a:gd name="T101" fmla="*/ 27 h 7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80"/>
                  <a:gd name="T154" fmla="*/ 0 h 75"/>
                  <a:gd name="T155" fmla="*/ 80 w 80"/>
                  <a:gd name="T156" fmla="*/ 75 h 7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80" h="75">
                    <a:moveTo>
                      <a:pt x="0" y="47"/>
                    </a:moveTo>
                    <a:lnTo>
                      <a:pt x="25" y="23"/>
                    </a:lnTo>
                    <a:lnTo>
                      <a:pt x="49" y="0"/>
                    </a:lnTo>
                    <a:lnTo>
                      <a:pt x="52" y="5"/>
                    </a:lnTo>
                    <a:lnTo>
                      <a:pt x="56" y="10"/>
                    </a:lnTo>
                    <a:lnTo>
                      <a:pt x="54" y="12"/>
                    </a:lnTo>
                    <a:lnTo>
                      <a:pt x="51" y="14"/>
                    </a:lnTo>
                    <a:lnTo>
                      <a:pt x="57" y="15"/>
                    </a:lnTo>
                    <a:lnTo>
                      <a:pt x="62" y="18"/>
                    </a:lnTo>
                    <a:lnTo>
                      <a:pt x="66" y="21"/>
                    </a:lnTo>
                    <a:lnTo>
                      <a:pt x="71" y="27"/>
                    </a:lnTo>
                    <a:lnTo>
                      <a:pt x="75" y="34"/>
                    </a:lnTo>
                    <a:lnTo>
                      <a:pt x="79" y="42"/>
                    </a:lnTo>
                    <a:lnTo>
                      <a:pt x="80" y="50"/>
                    </a:lnTo>
                    <a:lnTo>
                      <a:pt x="80" y="53"/>
                    </a:lnTo>
                    <a:lnTo>
                      <a:pt x="79" y="56"/>
                    </a:lnTo>
                    <a:lnTo>
                      <a:pt x="76" y="63"/>
                    </a:lnTo>
                    <a:lnTo>
                      <a:pt x="72" y="68"/>
                    </a:lnTo>
                    <a:lnTo>
                      <a:pt x="66" y="72"/>
                    </a:lnTo>
                    <a:lnTo>
                      <a:pt x="60" y="75"/>
                    </a:lnTo>
                    <a:lnTo>
                      <a:pt x="52" y="74"/>
                    </a:lnTo>
                    <a:lnTo>
                      <a:pt x="46" y="71"/>
                    </a:lnTo>
                    <a:lnTo>
                      <a:pt x="39" y="67"/>
                    </a:lnTo>
                    <a:lnTo>
                      <a:pt x="33" y="61"/>
                    </a:lnTo>
                    <a:lnTo>
                      <a:pt x="30" y="56"/>
                    </a:lnTo>
                    <a:lnTo>
                      <a:pt x="27" y="51"/>
                    </a:lnTo>
                    <a:lnTo>
                      <a:pt x="26" y="46"/>
                    </a:lnTo>
                    <a:lnTo>
                      <a:pt x="25" y="40"/>
                    </a:lnTo>
                    <a:lnTo>
                      <a:pt x="8" y="58"/>
                    </a:lnTo>
                    <a:lnTo>
                      <a:pt x="5" y="53"/>
                    </a:lnTo>
                    <a:lnTo>
                      <a:pt x="0" y="47"/>
                    </a:lnTo>
                    <a:close/>
                    <a:moveTo>
                      <a:pt x="38" y="27"/>
                    </a:moveTo>
                    <a:lnTo>
                      <a:pt x="35" y="30"/>
                    </a:lnTo>
                    <a:lnTo>
                      <a:pt x="33" y="34"/>
                    </a:lnTo>
                    <a:lnTo>
                      <a:pt x="32" y="40"/>
                    </a:lnTo>
                    <a:lnTo>
                      <a:pt x="33" y="48"/>
                    </a:lnTo>
                    <a:lnTo>
                      <a:pt x="38" y="55"/>
                    </a:lnTo>
                    <a:lnTo>
                      <a:pt x="43" y="61"/>
                    </a:lnTo>
                    <a:lnTo>
                      <a:pt x="50" y="63"/>
                    </a:lnTo>
                    <a:lnTo>
                      <a:pt x="54" y="63"/>
                    </a:lnTo>
                    <a:lnTo>
                      <a:pt x="57" y="63"/>
                    </a:lnTo>
                    <a:lnTo>
                      <a:pt x="64" y="59"/>
                    </a:lnTo>
                    <a:lnTo>
                      <a:pt x="70" y="52"/>
                    </a:lnTo>
                    <a:lnTo>
                      <a:pt x="71" y="44"/>
                    </a:lnTo>
                    <a:lnTo>
                      <a:pt x="70" y="37"/>
                    </a:lnTo>
                    <a:lnTo>
                      <a:pt x="65" y="30"/>
                    </a:lnTo>
                    <a:lnTo>
                      <a:pt x="59" y="24"/>
                    </a:lnTo>
                    <a:lnTo>
                      <a:pt x="52" y="22"/>
                    </a:lnTo>
                    <a:lnTo>
                      <a:pt x="46" y="22"/>
                    </a:lnTo>
                    <a:lnTo>
                      <a:pt x="41" y="24"/>
                    </a:lnTo>
                    <a:lnTo>
                      <a:pt x="38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28" name="Freeform 208"/>
              <p:cNvSpPr>
                <a:spLocks noEditPoints="1"/>
              </p:cNvSpPr>
              <p:nvPr/>
            </p:nvSpPr>
            <p:spPr bwMode="auto">
              <a:xfrm>
                <a:off x="2358" y="2254"/>
                <a:ext cx="60" cy="66"/>
              </a:xfrm>
              <a:custGeom>
                <a:avLst/>
                <a:gdLst>
                  <a:gd name="T0" fmla="*/ 7 w 60"/>
                  <a:gd name="T1" fmla="*/ 7 h 66"/>
                  <a:gd name="T2" fmla="*/ 12 w 60"/>
                  <a:gd name="T3" fmla="*/ 2 h 66"/>
                  <a:gd name="T4" fmla="*/ 17 w 60"/>
                  <a:gd name="T5" fmla="*/ 1 h 66"/>
                  <a:gd name="T6" fmla="*/ 23 w 60"/>
                  <a:gd name="T7" fmla="*/ 0 h 66"/>
                  <a:gd name="T8" fmla="*/ 30 w 60"/>
                  <a:gd name="T9" fmla="*/ 1 h 66"/>
                  <a:gd name="T10" fmla="*/ 40 w 60"/>
                  <a:gd name="T11" fmla="*/ 7 h 66"/>
                  <a:gd name="T12" fmla="*/ 49 w 60"/>
                  <a:gd name="T13" fmla="*/ 16 h 66"/>
                  <a:gd name="T14" fmla="*/ 54 w 60"/>
                  <a:gd name="T15" fmla="*/ 22 h 66"/>
                  <a:gd name="T16" fmla="*/ 57 w 60"/>
                  <a:gd name="T17" fmla="*/ 28 h 66"/>
                  <a:gd name="T18" fmla="*/ 60 w 60"/>
                  <a:gd name="T19" fmla="*/ 39 h 66"/>
                  <a:gd name="T20" fmla="*/ 60 w 60"/>
                  <a:gd name="T21" fmla="*/ 45 h 66"/>
                  <a:gd name="T22" fmla="*/ 60 w 60"/>
                  <a:gd name="T23" fmla="*/ 50 h 66"/>
                  <a:gd name="T24" fmla="*/ 58 w 60"/>
                  <a:gd name="T25" fmla="*/ 55 h 66"/>
                  <a:gd name="T26" fmla="*/ 55 w 60"/>
                  <a:gd name="T27" fmla="*/ 59 h 66"/>
                  <a:gd name="T28" fmla="*/ 48 w 60"/>
                  <a:gd name="T29" fmla="*/ 65 h 66"/>
                  <a:gd name="T30" fmla="*/ 41 w 60"/>
                  <a:gd name="T31" fmla="*/ 66 h 66"/>
                  <a:gd name="T32" fmla="*/ 34 w 60"/>
                  <a:gd name="T33" fmla="*/ 65 h 66"/>
                  <a:gd name="T34" fmla="*/ 26 w 60"/>
                  <a:gd name="T35" fmla="*/ 63 h 66"/>
                  <a:gd name="T36" fmla="*/ 18 w 60"/>
                  <a:gd name="T37" fmla="*/ 57 h 66"/>
                  <a:gd name="T38" fmla="*/ 11 w 60"/>
                  <a:gd name="T39" fmla="*/ 51 h 66"/>
                  <a:gd name="T40" fmla="*/ 7 w 60"/>
                  <a:gd name="T41" fmla="*/ 46 h 66"/>
                  <a:gd name="T42" fmla="*/ 3 w 60"/>
                  <a:gd name="T43" fmla="*/ 40 h 66"/>
                  <a:gd name="T44" fmla="*/ 0 w 60"/>
                  <a:gd name="T45" fmla="*/ 28 h 66"/>
                  <a:gd name="T46" fmla="*/ 0 w 60"/>
                  <a:gd name="T47" fmla="*/ 22 h 66"/>
                  <a:gd name="T48" fmla="*/ 1 w 60"/>
                  <a:gd name="T49" fmla="*/ 16 h 66"/>
                  <a:gd name="T50" fmla="*/ 3 w 60"/>
                  <a:gd name="T51" fmla="*/ 12 h 66"/>
                  <a:gd name="T52" fmla="*/ 7 w 60"/>
                  <a:gd name="T53" fmla="*/ 7 h 66"/>
                  <a:gd name="T54" fmla="*/ 16 w 60"/>
                  <a:gd name="T55" fmla="*/ 17 h 66"/>
                  <a:gd name="T56" fmla="*/ 11 w 60"/>
                  <a:gd name="T57" fmla="*/ 24 h 66"/>
                  <a:gd name="T58" fmla="*/ 9 w 60"/>
                  <a:gd name="T59" fmla="*/ 31 h 66"/>
                  <a:gd name="T60" fmla="*/ 11 w 60"/>
                  <a:gd name="T61" fmla="*/ 39 h 66"/>
                  <a:gd name="T62" fmla="*/ 17 w 60"/>
                  <a:gd name="T63" fmla="*/ 47 h 66"/>
                  <a:gd name="T64" fmla="*/ 23 w 60"/>
                  <a:gd name="T65" fmla="*/ 53 h 66"/>
                  <a:gd name="T66" fmla="*/ 31 w 60"/>
                  <a:gd name="T67" fmla="*/ 55 h 66"/>
                  <a:gd name="T68" fmla="*/ 34 w 60"/>
                  <a:gd name="T69" fmla="*/ 55 h 66"/>
                  <a:gd name="T70" fmla="*/ 39 w 60"/>
                  <a:gd name="T71" fmla="*/ 55 h 66"/>
                  <a:gd name="T72" fmla="*/ 46 w 60"/>
                  <a:gd name="T73" fmla="*/ 50 h 66"/>
                  <a:gd name="T74" fmla="*/ 50 w 60"/>
                  <a:gd name="T75" fmla="*/ 43 h 66"/>
                  <a:gd name="T76" fmla="*/ 51 w 60"/>
                  <a:gd name="T77" fmla="*/ 35 h 66"/>
                  <a:gd name="T78" fmla="*/ 49 w 60"/>
                  <a:gd name="T79" fmla="*/ 29 h 66"/>
                  <a:gd name="T80" fmla="*/ 43 w 60"/>
                  <a:gd name="T81" fmla="*/ 21 h 66"/>
                  <a:gd name="T82" fmla="*/ 38 w 60"/>
                  <a:gd name="T83" fmla="*/ 15 h 66"/>
                  <a:gd name="T84" fmla="*/ 30 w 60"/>
                  <a:gd name="T85" fmla="*/ 12 h 66"/>
                  <a:gd name="T86" fmla="*/ 26 w 60"/>
                  <a:gd name="T87" fmla="*/ 12 h 66"/>
                  <a:gd name="T88" fmla="*/ 23 w 60"/>
                  <a:gd name="T89" fmla="*/ 13 h 66"/>
                  <a:gd name="T90" fmla="*/ 16 w 60"/>
                  <a:gd name="T91" fmla="*/ 17 h 6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60"/>
                  <a:gd name="T139" fmla="*/ 0 h 66"/>
                  <a:gd name="T140" fmla="*/ 60 w 60"/>
                  <a:gd name="T141" fmla="*/ 66 h 6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60" h="66">
                    <a:moveTo>
                      <a:pt x="7" y="7"/>
                    </a:moveTo>
                    <a:lnTo>
                      <a:pt x="12" y="2"/>
                    </a:lnTo>
                    <a:lnTo>
                      <a:pt x="17" y="1"/>
                    </a:lnTo>
                    <a:lnTo>
                      <a:pt x="23" y="0"/>
                    </a:lnTo>
                    <a:lnTo>
                      <a:pt x="30" y="1"/>
                    </a:lnTo>
                    <a:lnTo>
                      <a:pt x="40" y="7"/>
                    </a:lnTo>
                    <a:lnTo>
                      <a:pt x="49" y="16"/>
                    </a:lnTo>
                    <a:lnTo>
                      <a:pt x="54" y="22"/>
                    </a:lnTo>
                    <a:lnTo>
                      <a:pt x="57" y="28"/>
                    </a:lnTo>
                    <a:lnTo>
                      <a:pt x="60" y="39"/>
                    </a:lnTo>
                    <a:lnTo>
                      <a:pt x="60" y="45"/>
                    </a:lnTo>
                    <a:lnTo>
                      <a:pt x="60" y="50"/>
                    </a:lnTo>
                    <a:lnTo>
                      <a:pt x="58" y="55"/>
                    </a:lnTo>
                    <a:lnTo>
                      <a:pt x="55" y="59"/>
                    </a:lnTo>
                    <a:lnTo>
                      <a:pt x="48" y="65"/>
                    </a:lnTo>
                    <a:lnTo>
                      <a:pt x="41" y="66"/>
                    </a:lnTo>
                    <a:lnTo>
                      <a:pt x="34" y="65"/>
                    </a:lnTo>
                    <a:lnTo>
                      <a:pt x="26" y="63"/>
                    </a:lnTo>
                    <a:lnTo>
                      <a:pt x="18" y="57"/>
                    </a:lnTo>
                    <a:lnTo>
                      <a:pt x="11" y="51"/>
                    </a:lnTo>
                    <a:lnTo>
                      <a:pt x="7" y="46"/>
                    </a:lnTo>
                    <a:lnTo>
                      <a:pt x="3" y="40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7" y="7"/>
                    </a:lnTo>
                    <a:close/>
                    <a:moveTo>
                      <a:pt x="16" y="17"/>
                    </a:moveTo>
                    <a:lnTo>
                      <a:pt x="11" y="24"/>
                    </a:lnTo>
                    <a:lnTo>
                      <a:pt x="9" y="31"/>
                    </a:lnTo>
                    <a:lnTo>
                      <a:pt x="11" y="39"/>
                    </a:lnTo>
                    <a:lnTo>
                      <a:pt x="17" y="47"/>
                    </a:lnTo>
                    <a:lnTo>
                      <a:pt x="23" y="53"/>
                    </a:lnTo>
                    <a:lnTo>
                      <a:pt x="31" y="55"/>
                    </a:lnTo>
                    <a:lnTo>
                      <a:pt x="34" y="55"/>
                    </a:lnTo>
                    <a:lnTo>
                      <a:pt x="39" y="55"/>
                    </a:lnTo>
                    <a:lnTo>
                      <a:pt x="46" y="50"/>
                    </a:lnTo>
                    <a:lnTo>
                      <a:pt x="50" y="43"/>
                    </a:lnTo>
                    <a:lnTo>
                      <a:pt x="51" y="35"/>
                    </a:lnTo>
                    <a:lnTo>
                      <a:pt x="49" y="29"/>
                    </a:lnTo>
                    <a:lnTo>
                      <a:pt x="43" y="21"/>
                    </a:lnTo>
                    <a:lnTo>
                      <a:pt x="38" y="15"/>
                    </a:lnTo>
                    <a:lnTo>
                      <a:pt x="30" y="12"/>
                    </a:lnTo>
                    <a:lnTo>
                      <a:pt x="26" y="12"/>
                    </a:lnTo>
                    <a:lnTo>
                      <a:pt x="23" y="13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29" name="Freeform 209"/>
              <p:cNvSpPr>
                <a:spLocks/>
              </p:cNvSpPr>
              <p:nvPr/>
            </p:nvSpPr>
            <p:spPr bwMode="auto">
              <a:xfrm>
                <a:off x="2405" y="2308"/>
                <a:ext cx="61" cy="42"/>
              </a:xfrm>
              <a:custGeom>
                <a:avLst/>
                <a:gdLst>
                  <a:gd name="T0" fmla="*/ 0 w 61"/>
                  <a:gd name="T1" fmla="*/ 33 h 42"/>
                  <a:gd name="T2" fmla="*/ 17 w 61"/>
                  <a:gd name="T3" fmla="*/ 17 h 42"/>
                  <a:gd name="T4" fmla="*/ 35 w 61"/>
                  <a:gd name="T5" fmla="*/ 0 h 42"/>
                  <a:gd name="T6" fmla="*/ 39 w 61"/>
                  <a:gd name="T7" fmla="*/ 3 h 42"/>
                  <a:gd name="T8" fmla="*/ 41 w 61"/>
                  <a:gd name="T9" fmla="*/ 7 h 42"/>
                  <a:gd name="T10" fmla="*/ 41 w 61"/>
                  <a:gd name="T11" fmla="*/ 7 h 42"/>
                  <a:gd name="T12" fmla="*/ 42 w 61"/>
                  <a:gd name="T13" fmla="*/ 8 h 42"/>
                  <a:gd name="T14" fmla="*/ 42 w 61"/>
                  <a:gd name="T15" fmla="*/ 8 h 42"/>
                  <a:gd name="T16" fmla="*/ 40 w 61"/>
                  <a:gd name="T17" fmla="*/ 11 h 42"/>
                  <a:gd name="T18" fmla="*/ 36 w 61"/>
                  <a:gd name="T19" fmla="*/ 13 h 42"/>
                  <a:gd name="T20" fmla="*/ 42 w 61"/>
                  <a:gd name="T21" fmla="*/ 12 h 42"/>
                  <a:gd name="T22" fmla="*/ 47 w 61"/>
                  <a:gd name="T23" fmla="*/ 13 h 42"/>
                  <a:gd name="T24" fmla="*/ 51 w 61"/>
                  <a:gd name="T25" fmla="*/ 16 h 42"/>
                  <a:gd name="T26" fmla="*/ 53 w 61"/>
                  <a:gd name="T27" fmla="*/ 18 h 42"/>
                  <a:gd name="T28" fmla="*/ 58 w 61"/>
                  <a:gd name="T29" fmla="*/ 24 h 42"/>
                  <a:gd name="T30" fmla="*/ 61 w 61"/>
                  <a:gd name="T31" fmla="*/ 29 h 42"/>
                  <a:gd name="T32" fmla="*/ 57 w 61"/>
                  <a:gd name="T33" fmla="*/ 31 h 42"/>
                  <a:gd name="T34" fmla="*/ 52 w 61"/>
                  <a:gd name="T35" fmla="*/ 32 h 42"/>
                  <a:gd name="T36" fmla="*/ 50 w 61"/>
                  <a:gd name="T37" fmla="*/ 27 h 42"/>
                  <a:gd name="T38" fmla="*/ 48 w 61"/>
                  <a:gd name="T39" fmla="*/ 24 h 42"/>
                  <a:gd name="T40" fmla="*/ 44 w 61"/>
                  <a:gd name="T41" fmla="*/ 21 h 42"/>
                  <a:gd name="T42" fmla="*/ 41 w 61"/>
                  <a:gd name="T43" fmla="*/ 19 h 42"/>
                  <a:gd name="T44" fmla="*/ 34 w 61"/>
                  <a:gd name="T45" fmla="*/ 19 h 42"/>
                  <a:gd name="T46" fmla="*/ 31 w 61"/>
                  <a:gd name="T47" fmla="*/ 21 h 42"/>
                  <a:gd name="T48" fmla="*/ 26 w 61"/>
                  <a:gd name="T49" fmla="*/ 25 h 42"/>
                  <a:gd name="T50" fmla="*/ 17 w 61"/>
                  <a:gd name="T51" fmla="*/ 34 h 42"/>
                  <a:gd name="T52" fmla="*/ 8 w 61"/>
                  <a:gd name="T53" fmla="*/ 42 h 42"/>
                  <a:gd name="T54" fmla="*/ 7 w 61"/>
                  <a:gd name="T55" fmla="*/ 42 h 42"/>
                  <a:gd name="T56" fmla="*/ 5 w 61"/>
                  <a:gd name="T57" fmla="*/ 41 h 42"/>
                  <a:gd name="T58" fmla="*/ 5 w 61"/>
                  <a:gd name="T59" fmla="*/ 41 h 42"/>
                  <a:gd name="T60" fmla="*/ 3 w 61"/>
                  <a:gd name="T61" fmla="*/ 37 h 42"/>
                  <a:gd name="T62" fmla="*/ 0 w 61"/>
                  <a:gd name="T63" fmla="*/ 33 h 4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1"/>
                  <a:gd name="T97" fmla="*/ 0 h 42"/>
                  <a:gd name="T98" fmla="*/ 61 w 61"/>
                  <a:gd name="T99" fmla="*/ 42 h 4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1" h="42">
                    <a:moveTo>
                      <a:pt x="0" y="33"/>
                    </a:moveTo>
                    <a:lnTo>
                      <a:pt x="17" y="17"/>
                    </a:lnTo>
                    <a:lnTo>
                      <a:pt x="35" y="0"/>
                    </a:lnTo>
                    <a:lnTo>
                      <a:pt x="39" y="3"/>
                    </a:lnTo>
                    <a:lnTo>
                      <a:pt x="41" y="7"/>
                    </a:lnTo>
                    <a:lnTo>
                      <a:pt x="42" y="8"/>
                    </a:lnTo>
                    <a:lnTo>
                      <a:pt x="40" y="11"/>
                    </a:lnTo>
                    <a:lnTo>
                      <a:pt x="36" y="13"/>
                    </a:lnTo>
                    <a:lnTo>
                      <a:pt x="42" y="12"/>
                    </a:lnTo>
                    <a:lnTo>
                      <a:pt x="47" y="13"/>
                    </a:lnTo>
                    <a:lnTo>
                      <a:pt x="51" y="16"/>
                    </a:lnTo>
                    <a:lnTo>
                      <a:pt x="53" y="18"/>
                    </a:lnTo>
                    <a:lnTo>
                      <a:pt x="58" y="24"/>
                    </a:lnTo>
                    <a:lnTo>
                      <a:pt x="61" y="29"/>
                    </a:lnTo>
                    <a:lnTo>
                      <a:pt x="57" y="31"/>
                    </a:lnTo>
                    <a:lnTo>
                      <a:pt x="52" y="32"/>
                    </a:lnTo>
                    <a:lnTo>
                      <a:pt x="50" y="27"/>
                    </a:lnTo>
                    <a:lnTo>
                      <a:pt x="48" y="24"/>
                    </a:lnTo>
                    <a:lnTo>
                      <a:pt x="44" y="21"/>
                    </a:lnTo>
                    <a:lnTo>
                      <a:pt x="41" y="19"/>
                    </a:lnTo>
                    <a:lnTo>
                      <a:pt x="34" y="19"/>
                    </a:lnTo>
                    <a:lnTo>
                      <a:pt x="31" y="21"/>
                    </a:lnTo>
                    <a:lnTo>
                      <a:pt x="26" y="25"/>
                    </a:lnTo>
                    <a:lnTo>
                      <a:pt x="17" y="34"/>
                    </a:lnTo>
                    <a:lnTo>
                      <a:pt x="8" y="42"/>
                    </a:lnTo>
                    <a:lnTo>
                      <a:pt x="7" y="42"/>
                    </a:lnTo>
                    <a:lnTo>
                      <a:pt x="5" y="41"/>
                    </a:lnTo>
                    <a:lnTo>
                      <a:pt x="3" y="37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30" name="Freeform 210"/>
              <p:cNvSpPr>
                <a:spLocks/>
              </p:cNvSpPr>
              <p:nvPr/>
            </p:nvSpPr>
            <p:spPr bwMode="auto">
              <a:xfrm>
                <a:off x="2444" y="2335"/>
                <a:ext cx="52" cy="62"/>
              </a:xfrm>
              <a:custGeom>
                <a:avLst/>
                <a:gdLst>
                  <a:gd name="T0" fmla="*/ 19 w 52"/>
                  <a:gd name="T1" fmla="*/ 55 h 62"/>
                  <a:gd name="T2" fmla="*/ 17 w 52"/>
                  <a:gd name="T3" fmla="*/ 58 h 62"/>
                  <a:gd name="T4" fmla="*/ 14 w 52"/>
                  <a:gd name="T5" fmla="*/ 62 h 62"/>
                  <a:gd name="T6" fmla="*/ 11 w 52"/>
                  <a:gd name="T7" fmla="*/ 58 h 62"/>
                  <a:gd name="T8" fmla="*/ 8 w 52"/>
                  <a:gd name="T9" fmla="*/ 55 h 62"/>
                  <a:gd name="T10" fmla="*/ 3 w 52"/>
                  <a:gd name="T11" fmla="*/ 52 h 62"/>
                  <a:gd name="T12" fmla="*/ 1 w 52"/>
                  <a:gd name="T13" fmla="*/ 47 h 62"/>
                  <a:gd name="T14" fmla="*/ 0 w 52"/>
                  <a:gd name="T15" fmla="*/ 44 h 62"/>
                  <a:gd name="T16" fmla="*/ 0 w 52"/>
                  <a:gd name="T17" fmla="*/ 40 h 62"/>
                  <a:gd name="T18" fmla="*/ 1 w 52"/>
                  <a:gd name="T19" fmla="*/ 37 h 62"/>
                  <a:gd name="T20" fmla="*/ 5 w 52"/>
                  <a:gd name="T21" fmla="*/ 32 h 62"/>
                  <a:gd name="T22" fmla="*/ 16 w 52"/>
                  <a:gd name="T23" fmla="*/ 23 h 62"/>
                  <a:gd name="T24" fmla="*/ 26 w 52"/>
                  <a:gd name="T25" fmla="*/ 13 h 62"/>
                  <a:gd name="T26" fmla="*/ 22 w 52"/>
                  <a:gd name="T27" fmla="*/ 10 h 62"/>
                  <a:gd name="T28" fmla="*/ 19 w 52"/>
                  <a:gd name="T29" fmla="*/ 7 h 62"/>
                  <a:gd name="T30" fmla="*/ 21 w 52"/>
                  <a:gd name="T31" fmla="*/ 5 h 62"/>
                  <a:gd name="T32" fmla="*/ 24 w 52"/>
                  <a:gd name="T33" fmla="*/ 2 h 62"/>
                  <a:gd name="T34" fmla="*/ 30 w 52"/>
                  <a:gd name="T35" fmla="*/ 9 h 62"/>
                  <a:gd name="T36" fmla="*/ 35 w 52"/>
                  <a:gd name="T37" fmla="*/ 5 h 62"/>
                  <a:gd name="T38" fmla="*/ 40 w 52"/>
                  <a:gd name="T39" fmla="*/ 0 h 62"/>
                  <a:gd name="T40" fmla="*/ 45 w 52"/>
                  <a:gd name="T41" fmla="*/ 4 h 62"/>
                  <a:gd name="T42" fmla="*/ 52 w 52"/>
                  <a:gd name="T43" fmla="*/ 6 h 62"/>
                  <a:gd name="T44" fmla="*/ 46 w 52"/>
                  <a:gd name="T45" fmla="*/ 13 h 62"/>
                  <a:gd name="T46" fmla="*/ 40 w 52"/>
                  <a:gd name="T47" fmla="*/ 18 h 62"/>
                  <a:gd name="T48" fmla="*/ 44 w 52"/>
                  <a:gd name="T49" fmla="*/ 23 h 62"/>
                  <a:gd name="T50" fmla="*/ 49 w 52"/>
                  <a:gd name="T51" fmla="*/ 26 h 62"/>
                  <a:gd name="T52" fmla="*/ 46 w 52"/>
                  <a:gd name="T53" fmla="*/ 29 h 62"/>
                  <a:gd name="T54" fmla="*/ 44 w 52"/>
                  <a:gd name="T55" fmla="*/ 31 h 62"/>
                  <a:gd name="T56" fmla="*/ 40 w 52"/>
                  <a:gd name="T57" fmla="*/ 26 h 62"/>
                  <a:gd name="T58" fmla="*/ 35 w 52"/>
                  <a:gd name="T59" fmla="*/ 22 h 62"/>
                  <a:gd name="T60" fmla="*/ 14 w 52"/>
                  <a:gd name="T61" fmla="*/ 42 h 62"/>
                  <a:gd name="T62" fmla="*/ 12 w 52"/>
                  <a:gd name="T63" fmla="*/ 45 h 62"/>
                  <a:gd name="T64" fmla="*/ 11 w 52"/>
                  <a:gd name="T65" fmla="*/ 46 h 62"/>
                  <a:gd name="T66" fmla="*/ 11 w 52"/>
                  <a:gd name="T67" fmla="*/ 47 h 62"/>
                  <a:gd name="T68" fmla="*/ 12 w 52"/>
                  <a:gd name="T69" fmla="*/ 48 h 62"/>
                  <a:gd name="T70" fmla="*/ 13 w 52"/>
                  <a:gd name="T71" fmla="*/ 50 h 62"/>
                  <a:gd name="T72" fmla="*/ 14 w 52"/>
                  <a:gd name="T73" fmla="*/ 52 h 62"/>
                  <a:gd name="T74" fmla="*/ 17 w 52"/>
                  <a:gd name="T75" fmla="*/ 54 h 62"/>
                  <a:gd name="T76" fmla="*/ 19 w 52"/>
                  <a:gd name="T77" fmla="*/ 55 h 6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"/>
                  <a:gd name="T118" fmla="*/ 0 h 62"/>
                  <a:gd name="T119" fmla="*/ 52 w 52"/>
                  <a:gd name="T120" fmla="*/ 62 h 6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" h="62">
                    <a:moveTo>
                      <a:pt x="19" y="55"/>
                    </a:moveTo>
                    <a:lnTo>
                      <a:pt x="17" y="58"/>
                    </a:lnTo>
                    <a:lnTo>
                      <a:pt x="14" y="62"/>
                    </a:lnTo>
                    <a:lnTo>
                      <a:pt x="11" y="58"/>
                    </a:lnTo>
                    <a:lnTo>
                      <a:pt x="8" y="55"/>
                    </a:lnTo>
                    <a:lnTo>
                      <a:pt x="3" y="52"/>
                    </a:lnTo>
                    <a:lnTo>
                      <a:pt x="1" y="47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1" y="37"/>
                    </a:lnTo>
                    <a:lnTo>
                      <a:pt x="5" y="32"/>
                    </a:lnTo>
                    <a:lnTo>
                      <a:pt x="16" y="23"/>
                    </a:lnTo>
                    <a:lnTo>
                      <a:pt x="26" y="13"/>
                    </a:lnTo>
                    <a:lnTo>
                      <a:pt x="22" y="10"/>
                    </a:lnTo>
                    <a:lnTo>
                      <a:pt x="19" y="7"/>
                    </a:lnTo>
                    <a:lnTo>
                      <a:pt x="21" y="5"/>
                    </a:lnTo>
                    <a:lnTo>
                      <a:pt x="24" y="2"/>
                    </a:lnTo>
                    <a:lnTo>
                      <a:pt x="30" y="9"/>
                    </a:lnTo>
                    <a:lnTo>
                      <a:pt x="35" y="5"/>
                    </a:lnTo>
                    <a:lnTo>
                      <a:pt x="40" y="0"/>
                    </a:lnTo>
                    <a:lnTo>
                      <a:pt x="45" y="4"/>
                    </a:lnTo>
                    <a:lnTo>
                      <a:pt x="52" y="6"/>
                    </a:lnTo>
                    <a:lnTo>
                      <a:pt x="46" y="13"/>
                    </a:lnTo>
                    <a:lnTo>
                      <a:pt x="40" y="18"/>
                    </a:lnTo>
                    <a:lnTo>
                      <a:pt x="44" y="23"/>
                    </a:lnTo>
                    <a:lnTo>
                      <a:pt x="49" y="26"/>
                    </a:lnTo>
                    <a:lnTo>
                      <a:pt x="46" y="29"/>
                    </a:lnTo>
                    <a:lnTo>
                      <a:pt x="44" y="31"/>
                    </a:lnTo>
                    <a:lnTo>
                      <a:pt x="40" y="26"/>
                    </a:lnTo>
                    <a:lnTo>
                      <a:pt x="35" y="22"/>
                    </a:lnTo>
                    <a:lnTo>
                      <a:pt x="14" y="42"/>
                    </a:lnTo>
                    <a:lnTo>
                      <a:pt x="12" y="45"/>
                    </a:lnTo>
                    <a:lnTo>
                      <a:pt x="11" y="46"/>
                    </a:lnTo>
                    <a:lnTo>
                      <a:pt x="11" y="47"/>
                    </a:lnTo>
                    <a:lnTo>
                      <a:pt x="12" y="48"/>
                    </a:lnTo>
                    <a:lnTo>
                      <a:pt x="13" y="50"/>
                    </a:lnTo>
                    <a:lnTo>
                      <a:pt x="14" y="52"/>
                    </a:lnTo>
                    <a:lnTo>
                      <a:pt x="17" y="54"/>
                    </a:lnTo>
                    <a:lnTo>
                      <a:pt x="19" y="5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31" name="Freeform 211"/>
              <p:cNvSpPr>
                <a:spLocks noEditPoints="1"/>
              </p:cNvSpPr>
              <p:nvPr/>
            </p:nvSpPr>
            <p:spPr bwMode="auto">
              <a:xfrm>
                <a:off x="2466" y="2358"/>
                <a:ext cx="59" cy="55"/>
              </a:xfrm>
              <a:custGeom>
                <a:avLst/>
                <a:gdLst>
                  <a:gd name="T0" fmla="*/ 43 w 59"/>
                  <a:gd name="T1" fmla="*/ 7 h 55"/>
                  <a:gd name="T2" fmla="*/ 50 w 59"/>
                  <a:gd name="T3" fmla="*/ 0 h 55"/>
                  <a:gd name="T4" fmla="*/ 54 w 59"/>
                  <a:gd name="T5" fmla="*/ 5 h 55"/>
                  <a:gd name="T6" fmla="*/ 59 w 59"/>
                  <a:gd name="T7" fmla="*/ 9 h 55"/>
                  <a:gd name="T8" fmla="*/ 55 w 59"/>
                  <a:gd name="T9" fmla="*/ 13 h 55"/>
                  <a:gd name="T10" fmla="*/ 52 w 59"/>
                  <a:gd name="T11" fmla="*/ 15 h 55"/>
                  <a:gd name="T12" fmla="*/ 47 w 59"/>
                  <a:gd name="T13" fmla="*/ 11 h 55"/>
                  <a:gd name="T14" fmla="*/ 43 w 59"/>
                  <a:gd name="T15" fmla="*/ 7 h 55"/>
                  <a:gd name="T16" fmla="*/ 0 w 59"/>
                  <a:gd name="T17" fmla="*/ 46 h 55"/>
                  <a:gd name="T18" fmla="*/ 19 w 59"/>
                  <a:gd name="T19" fmla="*/ 30 h 55"/>
                  <a:gd name="T20" fmla="*/ 36 w 59"/>
                  <a:gd name="T21" fmla="*/ 13 h 55"/>
                  <a:gd name="T22" fmla="*/ 40 w 59"/>
                  <a:gd name="T23" fmla="*/ 17 h 55"/>
                  <a:gd name="T24" fmla="*/ 45 w 59"/>
                  <a:gd name="T25" fmla="*/ 22 h 55"/>
                  <a:gd name="T26" fmla="*/ 28 w 59"/>
                  <a:gd name="T27" fmla="*/ 39 h 55"/>
                  <a:gd name="T28" fmla="*/ 10 w 59"/>
                  <a:gd name="T29" fmla="*/ 55 h 55"/>
                  <a:gd name="T30" fmla="*/ 5 w 59"/>
                  <a:gd name="T31" fmla="*/ 50 h 55"/>
                  <a:gd name="T32" fmla="*/ 0 w 59"/>
                  <a:gd name="T33" fmla="*/ 46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9"/>
                  <a:gd name="T52" fmla="*/ 0 h 55"/>
                  <a:gd name="T53" fmla="*/ 59 w 59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9" h="55">
                    <a:moveTo>
                      <a:pt x="43" y="7"/>
                    </a:moveTo>
                    <a:lnTo>
                      <a:pt x="50" y="0"/>
                    </a:lnTo>
                    <a:lnTo>
                      <a:pt x="54" y="5"/>
                    </a:lnTo>
                    <a:lnTo>
                      <a:pt x="59" y="9"/>
                    </a:lnTo>
                    <a:lnTo>
                      <a:pt x="55" y="13"/>
                    </a:lnTo>
                    <a:lnTo>
                      <a:pt x="52" y="15"/>
                    </a:lnTo>
                    <a:lnTo>
                      <a:pt x="47" y="11"/>
                    </a:lnTo>
                    <a:lnTo>
                      <a:pt x="43" y="7"/>
                    </a:lnTo>
                    <a:close/>
                    <a:moveTo>
                      <a:pt x="0" y="46"/>
                    </a:moveTo>
                    <a:lnTo>
                      <a:pt x="19" y="30"/>
                    </a:lnTo>
                    <a:lnTo>
                      <a:pt x="36" y="13"/>
                    </a:lnTo>
                    <a:lnTo>
                      <a:pt x="40" y="17"/>
                    </a:lnTo>
                    <a:lnTo>
                      <a:pt x="45" y="22"/>
                    </a:lnTo>
                    <a:lnTo>
                      <a:pt x="28" y="39"/>
                    </a:lnTo>
                    <a:lnTo>
                      <a:pt x="10" y="55"/>
                    </a:lnTo>
                    <a:lnTo>
                      <a:pt x="5" y="50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32" name="Freeform 212"/>
              <p:cNvSpPr>
                <a:spLocks/>
              </p:cNvSpPr>
              <p:nvPr/>
            </p:nvSpPr>
            <p:spPr bwMode="auto">
              <a:xfrm>
                <a:off x="2490" y="2393"/>
                <a:ext cx="75" cy="75"/>
              </a:xfrm>
              <a:custGeom>
                <a:avLst/>
                <a:gdLst>
                  <a:gd name="T0" fmla="*/ 0 w 75"/>
                  <a:gd name="T1" fmla="*/ 34 h 75"/>
                  <a:gd name="T2" fmla="*/ 18 w 75"/>
                  <a:gd name="T3" fmla="*/ 16 h 75"/>
                  <a:gd name="T4" fmla="*/ 36 w 75"/>
                  <a:gd name="T5" fmla="*/ 0 h 75"/>
                  <a:gd name="T6" fmla="*/ 40 w 75"/>
                  <a:gd name="T7" fmla="*/ 4 h 75"/>
                  <a:gd name="T8" fmla="*/ 44 w 75"/>
                  <a:gd name="T9" fmla="*/ 7 h 75"/>
                  <a:gd name="T10" fmla="*/ 42 w 75"/>
                  <a:gd name="T11" fmla="*/ 11 h 75"/>
                  <a:gd name="T12" fmla="*/ 39 w 75"/>
                  <a:gd name="T13" fmla="*/ 13 h 75"/>
                  <a:gd name="T14" fmla="*/ 45 w 75"/>
                  <a:gd name="T15" fmla="*/ 13 h 75"/>
                  <a:gd name="T16" fmla="*/ 52 w 75"/>
                  <a:gd name="T17" fmla="*/ 15 h 75"/>
                  <a:gd name="T18" fmla="*/ 58 w 75"/>
                  <a:gd name="T19" fmla="*/ 19 h 75"/>
                  <a:gd name="T20" fmla="*/ 63 w 75"/>
                  <a:gd name="T21" fmla="*/ 23 h 75"/>
                  <a:gd name="T22" fmla="*/ 68 w 75"/>
                  <a:gd name="T23" fmla="*/ 28 h 75"/>
                  <a:gd name="T24" fmla="*/ 71 w 75"/>
                  <a:gd name="T25" fmla="*/ 32 h 75"/>
                  <a:gd name="T26" fmla="*/ 74 w 75"/>
                  <a:gd name="T27" fmla="*/ 37 h 75"/>
                  <a:gd name="T28" fmla="*/ 75 w 75"/>
                  <a:gd name="T29" fmla="*/ 40 h 75"/>
                  <a:gd name="T30" fmla="*/ 75 w 75"/>
                  <a:gd name="T31" fmla="*/ 44 h 75"/>
                  <a:gd name="T32" fmla="*/ 74 w 75"/>
                  <a:gd name="T33" fmla="*/ 47 h 75"/>
                  <a:gd name="T34" fmla="*/ 71 w 75"/>
                  <a:gd name="T35" fmla="*/ 50 h 75"/>
                  <a:gd name="T36" fmla="*/ 68 w 75"/>
                  <a:gd name="T37" fmla="*/ 53 h 75"/>
                  <a:gd name="T38" fmla="*/ 58 w 75"/>
                  <a:gd name="T39" fmla="*/ 64 h 75"/>
                  <a:gd name="T40" fmla="*/ 46 w 75"/>
                  <a:gd name="T41" fmla="*/ 75 h 75"/>
                  <a:gd name="T42" fmla="*/ 42 w 75"/>
                  <a:gd name="T43" fmla="*/ 70 h 75"/>
                  <a:gd name="T44" fmla="*/ 36 w 75"/>
                  <a:gd name="T45" fmla="*/ 66 h 75"/>
                  <a:gd name="T46" fmla="*/ 47 w 75"/>
                  <a:gd name="T47" fmla="*/ 55 h 75"/>
                  <a:gd name="T48" fmla="*/ 58 w 75"/>
                  <a:gd name="T49" fmla="*/ 45 h 75"/>
                  <a:gd name="T50" fmla="*/ 61 w 75"/>
                  <a:gd name="T51" fmla="*/ 43 h 75"/>
                  <a:gd name="T52" fmla="*/ 62 w 75"/>
                  <a:gd name="T53" fmla="*/ 39 h 75"/>
                  <a:gd name="T54" fmla="*/ 62 w 75"/>
                  <a:gd name="T55" fmla="*/ 37 h 75"/>
                  <a:gd name="T56" fmla="*/ 61 w 75"/>
                  <a:gd name="T57" fmla="*/ 34 h 75"/>
                  <a:gd name="T58" fmla="*/ 59 w 75"/>
                  <a:gd name="T59" fmla="*/ 29 h 75"/>
                  <a:gd name="T60" fmla="*/ 55 w 75"/>
                  <a:gd name="T61" fmla="*/ 26 h 75"/>
                  <a:gd name="T62" fmla="*/ 50 w 75"/>
                  <a:gd name="T63" fmla="*/ 21 h 75"/>
                  <a:gd name="T64" fmla="*/ 43 w 75"/>
                  <a:gd name="T65" fmla="*/ 19 h 75"/>
                  <a:gd name="T66" fmla="*/ 39 w 75"/>
                  <a:gd name="T67" fmla="*/ 19 h 75"/>
                  <a:gd name="T68" fmla="*/ 36 w 75"/>
                  <a:gd name="T69" fmla="*/ 20 h 75"/>
                  <a:gd name="T70" fmla="*/ 29 w 75"/>
                  <a:gd name="T71" fmla="*/ 23 h 75"/>
                  <a:gd name="T72" fmla="*/ 20 w 75"/>
                  <a:gd name="T73" fmla="*/ 32 h 75"/>
                  <a:gd name="T74" fmla="*/ 10 w 75"/>
                  <a:gd name="T75" fmla="*/ 42 h 75"/>
                  <a:gd name="T76" fmla="*/ 5 w 75"/>
                  <a:gd name="T77" fmla="*/ 38 h 75"/>
                  <a:gd name="T78" fmla="*/ 0 w 75"/>
                  <a:gd name="T79" fmla="*/ 34 h 7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75"/>
                  <a:gd name="T121" fmla="*/ 0 h 75"/>
                  <a:gd name="T122" fmla="*/ 75 w 75"/>
                  <a:gd name="T123" fmla="*/ 75 h 7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75" h="75">
                    <a:moveTo>
                      <a:pt x="0" y="34"/>
                    </a:moveTo>
                    <a:lnTo>
                      <a:pt x="18" y="16"/>
                    </a:lnTo>
                    <a:lnTo>
                      <a:pt x="36" y="0"/>
                    </a:lnTo>
                    <a:lnTo>
                      <a:pt x="40" y="4"/>
                    </a:lnTo>
                    <a:lnTo>
                      <a:pt x="44" y="7"/>
                    </a:lnTo>
                    <a:lnTo>
                      <a:pt x="42" y="11"/>
                    </a:lnTo>
                    <a:lnTo>
                      <a:pt x="39" y="13"/>
                    </a:lnTo>
                    <a:lnTo>
                      <a:pt x="45" y="13"/>
                    </a:lnTo>
                    <a:lnTo>
                      <a:pt x="52" y="15"/>
                    </a:lnTo>
                    <a:lnTo>
                      <a:pt x="58" y="19"/>
                    </a:lnTo>
                    <a:lnTo>
                      <a:pt x="63" y="23"/>
                    </a:lnTo>
                    <a:lnTo>
                      <a:pt x="68" y="28"/>
                    </a:lnTo>
                    <a:lnTo>
                      <a:pt x="71" y="32"/>
                    </a:lnTo>
                    <a:lnTo>
                      <a:pt x="74" y="37"/>
                    </a:lnTo>
                    <a:lnTo>
                      <a:pt x="75" y="40"/>
                    </a:lnTo>
                    <a:lnTo>
                      <a:pt x="75" y="44"/>
                    </a:lnTo>
                    <a:lnTo>
                      <a:pt x="74" y="47"/>
                    </a:lnTo>
                    <a:lnTo>
                      <a:pt x="71" y="50"/>
                    </a:lnTo>
                    <a:lnTo>
                      <a:pt x="68" y="53"/>
                    </a:lnTo>
                    <a:lnTo>
                      <a:pt x="58" y="64"/>
                    </a:lnTo>
                    <a:lnTo>
                      <a:pt x="46" y="75"/>
                    </a:lnTo>
                    <a:lnTo>
                      <a:pt x="42" y="70"/>
                    </a:lnTo>
                    <a:lnTo>
                      <a:pt x="36" y="66"/>
                    </a:lnTo>
                    <a:lnTo>
                      <a:pt x="47" y="55"/>
                    </a:lnTo>
                    <a:lnTo>
                      <a:pt x="58" y="45"/>
                    </a:lnTo>
                    <a:lnTo>
                      <a:pt x="61" y="43"/>
                    </a:lnTo>
                    <a:lnTo>
                      <a:pt x="62" y="39"/>
                    </a:lnTo>
                    <a:lnTo>
                      <a:pt x="62" y="37"/>
                    </a:lnTo>
                    <a:lnTo>
                      <a:pt x="61" y="34"/>
                    </a:lnTo>
                    <a:lnTo>
                      <a:pt x="59" y="29"/>
                    </a:lnTo>
                    <a:lnTo>
                      <a:pt x="55" y="26"/>
                    </a:lnTo>
                    <a:lnTo>
                      <a:pt x="50" y="21"/>
                    </a:lnTo>
                    <a:lnTo>
                      <a:pt x="43" y="19"/>
                    </a:lnTo>
                    <a:lnTo>
                      <a:pt x="39" y="19"/>
                    </a:lnTo>
                    <a:lnTo>
                      <a:pt x="36" y="20"/>
                    </a:lnTo>
                    <a:lnTo>
                      <a:pt x="29" y="23"/>
                    </a:lnTo>
                    <a:lnTo>
                      <a:pt x="20" y="32"/>
                    </a:lnTo>
                    <a:lnTo>
                      <a:pt x="10" y="42"/>
                    </a:lnTo>
                    <a:lnTo>
                      <a:pt x="5" y="3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33" name="Freeform 213"/>
              <p:cNvSpPr>
                <a:spLocks noEditPoints="1"/>
              </p:cNvSpPr>
              <p:nvPr/>
            </p:nvSpPr>
            <p:spPr bwMode="auto">
              <a:xfrm>
                <a:off x="2543" y="2453"/>
                <a:ext cx="93" cy="70"/>
              </a:xfrm>
              <a:custGeom>
                <a:avLst/>
                <a:gdLst>
                  <a:gd name="T0" fmla="*/ 8 w 93"/>
                  <a:gd name="T1" fmla="*/ 33 h 70"/>
                  <a:gd name="T2" fmla="*/ 11 w 93"/>
                  <a:gd name="T3" fmla="*/ 40 h 70"/>
                  <a:gd name="T4" fmla="*/ 15 w 93"/>
                  <a:gd name="T5" fmla="*/ 48 h 70"/>
                  <a:gd name="T6" fmla="*/ 27 w 93"/>
                  <a:gd name="T7" fmla="*/ 57 h 70"/>
                  <a:gd name="T8" fmla="*/ 39 w 93"/>
                  <a:gd name="T9" fmla="*/ 60 h 70"/>
                  <a:gd name="T10" fmla="*/ 47 w 93"/>
                  <a:gd name="T11" fmla="*/ 57 h 70"/>
                  <a:gd name="T12" fmla="*/ 46 w 93"/>
                  <a:gd name="T13" fmla="*/ 52 h 70"/>
                  <a:gd name="T14" fmla="*/ 30 w 93"/>
                  <a:gd name="T15" fmla="*/ 44 h 70"/>
                  <a:gd name="T16" fmla="*/ 21 w 93"/>
                  <a:gd name="T17" fmla="*/ 34 h 70"/>
                  <a:gd name="T18" fmla="*/ 16 w 93"/>
                  <a:gd name="T19" fmla="*/ 24 h 70"/>
                  <a:gd name="T20" fmla="*/ 19 w 93"/>
                  <a:gd name="T21" fmla="*/ 10 h 70"/>
                  <a:gd name="T22" fmla="*/ 29 w 93"/>
                  <a:gd name="T23" fmla="*/ 2 h 70"/>
                  <a:gd name="T24" fmla="*/ 42 w 93"/>
                  <a:gd name="T25" fmla="*/ 0 h 70"/>
                  <a:gd name="T26" fmla="*/ 58 w 93"/>
                  <a:gd name="T27" fmla="*/ 4 h 70"/>
                  <a:gd name="T28" fmla="*/ 74 w 93"/>
                  <a:gd name="T29" fmla="*/ 18 h 70"/>
                  <a:gd name="T30" fmla="*/ 79 w 93"/>
                  <a:gd name="T31" fmla="*/ 28 h 70"/>
                  <a:gd name="T32" fmla="*/ 83 w 93"/>
                  <a:gd name="T33" fmla="*/ 24 h 70"/>
                  <a:gd name="T34" fmla="*/ 93 w 93"/>
                  <a:gd name="T35" fmla="*/ 31 h 70"/>
                  <a:gd name="T36" fmla="*/ 63 w 93"/>
                  <a:gd name="T37" fmla="*/ 59 h 70"/>
                  <a:gd name="T38" fmla="*/ 51 w 93"/>
                  <a:gd name="T39" fmla="*/ 67 h 70"/>
                  <a:gd name="T40" fmla="*/ 41 w 93"/>
                  <a:gd name="T41" fmla="*/ 70 h 70"/>
                  <a:gd name="T42" fmla="*/ 25 w 93"/>
                  <a:gd name="T43" fmla="*/ 64 h 70"/>
                  <a:gd name="T44" fmla="*/ 16 w 93"/>
                  <a:gd name="T45" fmla="*/ 57 h 70"/>
                  <a:gd name="T46" fmla="*/ 7 w 93"/>
                  <a:gd name="T47" fmla="*/ 49 h 70"/>
                  <a:gd name="T48" fmla="*/ 0 w 93"/>
                  <a:gd name="T49" fmla="*/ 38 h 70"/>
                  <a:gd name="T50" fmla="*/ 3 w 93"/>
                  <a:gd name="T51" fmla="*/ 28 h 70"/>
                  <a:gd name="T52" fmla="*/ 29 w 93"/>
                  <a:gd name="T53" fmla="*/ 22 h 70"/>
                  <a:gd name="T54" fmla="*/ 27 w 93"/>
                  <a:gd name="T55" fmla="*/ 28 h 70"/>
                  <a:gd name="T56" fmla="*/ 37 w 93"/>
                  <a:gd name="T57" fmla="*/ 40 h 70"/>
                  <a:gd name="T58" fmla="*/ 51 w 93"/>
                  <a:gd name="T59" fmla="*/ 46 h 70"/>
                  <a:gd name="T60" fmla="*/ 59 w 93"/>
                  <a:gd name="T61" fmla="*/ 44 h 70"/>
                  <a:gd name="T62" fmla="*/ 69 w 93"/>
                  <a:gd name="T63" fmla="*/ 38 h 70"/>
                  <a:gd name="T64" fmla="*/ 71 w 93"/>
                  <a:gd name="T65" fmla="*/ 27 h 70"/>
                  <a:gd name="T66" fmla="*/ 65 w 93"/>
                  <a:gd name="T67" fmla="*/ 17 h 70"/>
                  <a:gd name="T68" fmla="*/ 55 w 93"/>
                  <a:gd name="T69" fmla="*/ 10 h 70"/>
                  <a:gd name="T70" fmla="*/ 40 w 93"/>
                  <a:gd name="T71" fmla="*/ 10 h 70"/>
                  <a:gd name="T72" fmla="*/ 33 w 93"/>
                  <a:gd name="T73" fmla="*/ 15 h 7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93"/>
                  <a:gd name="T112" fmla="*/ 0 h 70"/>
                  <a:gd name="T113" fmla="*/ 93 w 93"/>
                  <a:gd name="T114" fmla="*/ 70 h 70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93" h="70">
                    <a:moveTo>
                      <a:pt x="3" y="28"/>
                    </a:moveTo>
                    <a:lnTo>
                      <a:pt x="8" y="33"/>
                    </a:lnTo>
                    <a:lnTo>
                      <a:pt x="13" y="36"/>
                    </a:lnTo>
                    <a:lnTo>
                      <a:pt x="11" y="40"/>
                    </a:lnTo>
                    <a:lnTo>
                      <a:pt x="11" y="43"/>
                    </a:lnTo>
                    <a:lnTo>
                      <a:pt x="15" y="48"/>
                    </a:lnTo>
                    <a:lnTo>
                      <a:pt x="21" y="52"/>
                    </a:lnTo>
                    <a:lnTo>
                      <a:pt x="27" y="57"/>
                    </a:lnTo>
                    <a:lnTo>
                      <a:pt x="33" y="59"/>
                    </a:lnTo>
                    <a:lnTo>
                      <a:pt x="39" y="60"/>
                    </a:lnTo>
                    <a:lnTo>
                      <a:pt x="43" y="59"/>
                    </a:lnTo>
                    <a:lnTo>
                      <a:pt x="47" y="57"/>
                    </a:lnTo>
                    <a:lnTo>
                      <a:pt x="51" y="52"/>
                    </a:lnTo>
                    <a:lnTo>
                      <a:pt x="46" y="52"/>
                    </a:lnTo>
                    <a:lnTo>
                      <a:pt x="40" y="50"/>
                    </a:lnTo>
                    <a:lnTo>
                      <a:pt x="30" y="44"/>
                    </a:lnTo>
                    <a:lnTo>
                      <a:pt x="24" y="40"/>
                    </a:lnTo>
                    <a:lnTo>
                      <a:pt x="21" y="34"/>
                    </a:lnTo>
                    <a:lnTo>
                      <a:pt x="17" y="30"/>
                    </a:lnTo>
                    <a:lnTo>
                      <a:pt x="16" y="24"/>
                    </a:lnTo>
                    <a:lnTo>
                      <a:pt x="17" y="15"/>
                    </a:lnTo>
                    <a:lnTo>
                      <a:pt x="19" y="10"/>
                    </a:lnTo>
                    <a:lnTo>
                      <a:pt x="23" y="7"/>
                    </a:lnTo>
                    <a:lnTo>
                      <a:pt x="29" y="2"/>
                    </a:lnTo>
                    <a:lnTo>
                      <a:pt x="35" y="0"/>
                    </a:lnTo>
                    <a:lnTo>
                      <a:pt x="42" y="0"/>
                    </a:lnTo>
                    <a:lnTo>
                      <a:pt x="50" y="1"/>
                    </a:lnTo>
                    <a:lnTo>
                      <a:pt x="58" y="4"/>
                    </a:lnTo>
                    <a:lnTo>
                      <a:pt x="66" y="10"/>
                    </a:lnTo>
                    <a:lnTo>
                      <a:pt x="74" y="18"/>
                    </a:lnTo>
                    <a:lnTo>
                      <a:pt x="78" y="24"/>
                    </a:lnTo>
                    <a:lnTo>
                      <a:pt x="79" y="28"/>
                    </a:lnTo>
                    <a:lnTo>
                      <a:pt x="81" y="26"/>
                    </a:lnTo>
                    <a:lnTo>
                      <a:pt x="83" y="24"/>
                    </a:lnTo>
                    <a:lnTo>
                      <a:pt x="88" y="27"/>
                    </a:lnTo>
                    <a:lnTo>
                      <a:pt x="93" y="31"/>
                    </a:lnTo>
                    <a:lnTo>
                      <a:pt x="78" y="46"/>
                    </a:lnTo>
                    <a:lnTo>
                      <a:pt x="63" y="59"/>
                    </a:lnTo>
                    <a:lnTo>
                      <a:pt x="55" y="66"/>
                    </a:lnTo>
                    <a:lnTo>
                      <a:pt x="51" y="67"/>
                    </a:lnTo>
                    <a:lnTo>
                      <a:pt x="48" y="68"/>
                    </a:lnTo>
                    <a:lnTo>
                      <a:pt x="41" y="70"/>
                    </a:lnTo>
                    <a:lnTo>
                      <a:pt x="33" y="67"/>
                    </a:lnTo>
                    <a:lnTo>
                      <a:pt x="25" y="64"/>
                    </a:lnTo>
                    <a:lnTo>
                      <a:pt x="21" y="60"/>
                    </a:lnTo>
                    <a:lnTo>
                      <a:pt x="16" y="57"/>
                    </a:lnTo>
                    <a:lnTo>
                      <a:pt x="10" y="54"/>
                    </a:lnTo>
                    <a:lnTo>
                      <a:pt x="7" y="49"/>
                    </a:lnTo>
                    <a:lnTo>
                      <a:pt x="1" y="41"/>
                    </a:lnTo>
                    <a:lnTo>
                      <a:pt x="0" y="38"/>
                    </a:lnTo>
                    <a:lnTo>
                      <a:pt x="0" y="34"/>
                    </a:lnTo>
                    <a:lnTo>
                      <a:pt x="3" y="28"/>
                    </a:lnTo>
                    <a:close/>
                    <a:moveTo>
                      <a:pt x="33" y="15"/>
                    </a:moveTo>
                    <a:lnTo>
                      <a:pt x="29" y="22"/>
                    </a:lnTo>
                    <a:lnTo>
                      <a:pt x="27" y="25"/>
                    </a:lnTo>
                    <a:lnTo>
                      <a:pt x="27" y="28"/>
                    </a:lnTo>
                    <a:lnTo>
                      <a:pt x="31" y="34"/>
                    </a:lnTo>
                    <a:lnTo>
                      <a:pt x="37" y="40"/>
                    </a:lnTo>
                    <a:lnTo>
                      <a:pt x="43" y="44"/>
                    </a:lnTo>
                    <a:lnTo>
                      <a:pt x="51" y="46"/>
                    </a:lnTo>
                    <a:lnTo>
                      <a:pt x="55" y="46"/>
                    </a:lnTo>
                    <a:lnTo>
                      <a:pt x="59" y="44"/>
                    </a:lnTo>
                    <a:lnTo>
                      <a:pt x="66" y="40"/>
                    </a:lnTo>
                    <a:lnTo>
                      <a:pt x="69" y="38"/>
                    </a:lnTo>
                    <a:lnTo>
                      <a:pt x="71" y="34"/>
                    </a:lnTo>
                    <a:lnTo>
                      <a:pt x="71" y="27"/>
                    </a:lnTo>
                    <a:lnTo>
                      <a:pt x="69" y="20"/>
                    </a:lnTo>
                    <a:lnTo>
                      <a:pt x="65" y="17"/>
                    </a:lnTo>
                    <a:lnTo>
                      <a:pt x="62" y="15"/>
                    </a:lnTo>
                    <a:lnTo>
                      <a:pt x="55" y="10"/>
                    </a:lnTo>
                    <a:lnTo>
                      <a:pt x="48" y="9"/>
                    </a:lnTo>
                    <a:lnTo>
                      <a:pt x="40" y="10"/>
                    </a:lnTo>
                    <a:lnTo>
                      <a:pt x="37" y="12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3348" name="Group 214"/>
            <p:cNvGrpSpPr>
              <a:grpSpLocks/>
            </p:cNvGrpSpPr>
            <p:nvPr/>
          </p:nvGrpSpPr>
          <p:grpSpPr bwMode="auto">
            <a:xfrm>
              <a:off x="2810" y="1245"/>
              <a:ext cx="1270" cy="948"/>
              <a:chOff x="2544" y="1260"/>
              <a:chExt cx="1270" cy="948"/>
            </a:xfrm>
          </p:grpSpPr>
          <p:sp>
            <p:nvSpPr>
              <p:cNvPr id="13356" name="Freeform 215"/>
              <p:cNvSpPr>
                <a:spLocks/>
              </p:cNvSpPr>
              <p:nvPr/>
            </p:nvSpPr>
            <p:spPr bwMode="auto">
              <a:xfrm>
                <a:off x="3011" y="1260"/>
                <a:ext cx="336" cy="228"/>
              </a:xfrm>
              <a:custGeom>
                <a:avLst/>
                <a:gdLst>
                  <a:gd name="T0" fmla="*/ 0 w 2592"/>
                  <a:gd name="T1" fmla="*/ 0 h 1596"/>
                  <a:gd name="T2" fmla="*/ 0 w 2592"/>
                  <a:gd name="T3" fmla="*/ 0 h 1596"/>
                  <a:gd name="T4" fmla="*/ 0 w 2592"/>
                  <a:gd name="T5" fmla="*/ 0 h 1596"/>
                  <a:gd name="T6" fmla="*/ 0 w 2592"/>
                  <a:gd name="T7" fmla="*/ 0 h 1596"/>
                  <a:gd name="T8" fmla="*/ 0 w 2592"/>
                  <a:gd name="T9" fmla="*/ 0 h 1596"/>
                  <a:gd name="T10" fmla="*/ 0 w 2592"/>
                  <a:gd name="T11" fmla="*/ 0 h 1596"/>
                  <a:gd name="T12" fmla="*/ 0 w 2592"/>
                  <a:gd name="T13" fmla="*/ 0 h 1596"/>
                  <a:gd name="T14" fmla="*/ 0 w 2592"/>
                  <a:gd name="T15" fmla="*/ 0 h 1596"/>
                  <a:gd name="T16" fmla="*/ 0 w 2592"/>
                  <a:gd name="T17" fmla="*/ 0 h 159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592"/>
                  <a:gd name="T28" fmla="*/ 0 h 1596"/>
                  <a:gd name="T29" fmla="*/ 2592 w 2592"/>
                  <a:gd name="T30" fmla="*/ 1596 h 159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592" h="1596">
                    <a:moveTo>
                      <a:pt x="1834" y="0"/>
                    </a:moveTo>
                    <a:lnTo>
                      <a:pt x="760" y="0"/>
                    </a:lnTo>
                    <a:lnTo>
                      <a:pt x="0" y="468"/>
                    </a:lnTo>
                    <a:lnTo>
                      <a:pt x="0" y="1130"/>
                    </a:lnTo>
                    <a:lnTo>
                      <a:pt x="760" y="1596"/>
                    </a:lnTo>
                    <a:lnTo>
                      <a:pt x="1834" y="1596"/>
                    </a:lnTo>
                    <a:lnTo>
                      <a:pt x="2592" y="1130"/>
                    </a:lnTo>
                    <a:lnTo>
                      <a:pt x="2592" y="468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rgbClr val="66FFFF"/>
              </a:solidFill>
              <a:ln w="3175">
                <a:solidFill>
                  <a:srgbClr val="80B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57" name="Rectangle 216"/>
              <p:cNvSpPr>
                <a:spLocks noChangeArrowheads="1"/>
              </p:cNvSpPr>
              <p:nvPr/>
            </p:nvSpPr>
            <p:spPr bwMode="auto">
              <a:xfrm>
                <a:off x="3072" y="1344"/>
                <a:ext cx="2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hu-HU" altLang="hu-HU" sz="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Minőség</a:t>
                </a:r>
                <a:endParaRPr lang="hu-HU" altLang="hu-HU" sz="7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58" name="Freeform 217"/>
              <p:cNvSpPr>
                <a:spLocks/>
              </p:cNvSpPr>
              <p:nvPr/>
            </p:nvSpPr>
            <p:spPr bwMode="auto">
              <a:xfrm>
                <a:off x="2544" y="1564"/>
                <a:ext cx="336" cy="228"/>
              </a:xfrm>
              <a:custGeom>
                <a:avLst/>
                <a:gdLst>
                  <a:gd name="T0" fmla="*/ 0 w 2593"/>
                  <a:gd name="T1" fmla="*/ 0 h 1596"/>
                  <a:gd name="T2" fmla="*/ 0 w 2593"/>
                  <a:gd name="T3" fmla="*/ 0 h 1596"/>
                  <a:gd name="T4" fmla="*/ 0 w 2593"/>
                  <a:gd name="T5" fmla="*/ 0 h 1596"/>
                  <a:gd name="T6" fmla="*/ 0 w 2593"/>
                  <a:gd name="T7" fmla="*/ 0 h 1596"/>
                  <a:gd name="T8" fmla="*/ 0 w 2593"/>
                  <a:gd name="T9" fmla="*/ 0 h 1596"/>
                  <a:gd name="T10" fmla="*/ 0 w 2593"/>
                  <a:gd name="T11" fmla="*/ 0 h 1596"/>
                  <a:gd name="T12" fmla="*/ 0 w 2593"/>
                  <a:gd name="T13" fmla="*/ 0 h 1596"/>
                  <a:gd name="T14" fmla="*/ 0 w 2593"/>
                  <a:gd name="T15" fmla="*/ 0 h 1596"/>
                  <a:gd name="T16" fmla="*/ 0 w 2593"/>
                  <a:gd name="T17" fmla="*/ 0 h 159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593"/>
                  <a:gd name="T28" fmla="*/ 0 h 1596"/>
                  <a:gd name="T29" fmla="*/ 2593 w 2593"/>
                  <a:gd name="T30" fmla="*/ 1596 h 159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593" h="1596">
                    <a:moveTo>
                      <a:pt x="1834" y="0"/>
                    </a:moveTo>
                    <a:lnTo>
                      <a:pt x="761" y="0"/>
                    </a:lnTo>
                    <a:lnTo>
                      <a:pt x="0" y="468"/>
                    </a:lnTo>
                    <a:lnTo>
                      <a:pt x="0" y="1130"/>
                    </a:lnTo>
                    <a:lnTo>
                      <a:pt x="761" y="1596"/>
                    </a:lnTo>
                    <a:lnTo>
                      <a:pt x="1834" y="1596"/>
                    </a:lnTo>
                    <a:lnTo>
                      <a:pt x="2593" y="1130"/>
                    </a:lnTo>
                    <a:lnTo>
                      <a:pt x="2593" y="468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rgbClr val="66FFFF"/>
              </a:solidFill>
              <a:ln w="3175">
                <a:solidFill>
                  <a:srgbClr val="80B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59" name="Rectangle 218"/>
              <p:cNvSpPr>
                <a:spLocks noChangeArrowheads="1"/>
              </p:cNvSpPr>
              <p:nvPr/>
            </p:nvSpPr>
            <p:spPr bwMode="auto">
              <a:xfrm>
                <a:off x="2567" y="1640"/>
                <a:ext cx="317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hu-HU" altLang="hu-HU" sz="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Ráfordítás</a:t>
                </a:r>
                <a:endParaRPr lang="hu-HU" altLang="hu-HU" sz="7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0" name="Freeform 219"/>
              <p:cNvSpPr>
                <a:spLocks/>
              </p:cNvSpPr>
              <p:nvPr/>
            </p:nvSpPr>
            <p:spPr bwMode="auto">
              <a:xfrm>
                <a:off x="3478" y="1563"/>
                <a:ext cx="336" cy="228"/>
              </a:xfrm>
              <a:custGeom>
                <a:avLst/>
                <a:gdLst>
                  <a:gd name="T0" fmla="*/ 0 w 2592"/>
                  <a:gd name="T1" fmla="*/ 0 h 1596"/>
                  <a:gd name="T2" fmla="*/ 0 w 2592"/>
                  <a:gd name="T3" fmla="*/ 0 h 1596"/>
                  <a:gd name="T4" fmla="*/ 0 w 2592"/>
                  <a:gd name="T5" fmla="*/ 0 h 1596"/>
                  <a:gd name="T6" fmla="*/ 0 w 2592"/>
                  <a:gd name="T7" fmla="*/ 0 h 1596"/>
                  <a:gd name="T8" fmla="*/ 0 w 2592"/>
                  <a:gd name="T9" fmla="*/ 0 h 1596"/>
                  <a:gd name="T10" fmla="*/ 0 w 2592"/>
                  <a:gd name="T11" fmla="*/ 0 h 1596"/>
                  <a:gd name="T12" fmla="*/ 0 w 2592"/>
                  <a:gd name="T13" fmla="*/ 0 h 1596"/>
                  <a:gd name="T14" fmla="*/ 0 w 2592"/>
                  <a:gd name="T15" fmla="*/ 0 h 1596"/>
                  <a:gd name="T16" fmla="*/ 0 w 2592"/>
                  <a:gd name="T17" fmla="*/ 0 h 159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592"/>
                  <a:gd name="T28" fmla="*/ 0 h 1596"/>
                  <a:gd name="T29" fmla="*/ 2592 w 2592"/>
                  <a:gd name="T30" fmla="*/ 1596 h 159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592" h="1596">
                    <a:moveTo>
                      <a:pt x="1834" y="0"/>
                    </a:moveTo>
                    <a:lnTo>
                      <a:pt x="760" y="0"/>
                    </a:lnTo>
                    <a:lnTo>
                      <a:pt x="0" y="468"/>
                    </a:lnTo>
                    <a:lnTo>
                      <a:pt x="0" y="1130"/>
                    </a:lnTo>
                    <a:lnTo>
                      <a:pt x="760" y="1596"/>
                    </a:lnTo>
                    <a:lnTo>
                      <a:pt x="1834" y="1596"/>
                    </a:lnTo>
                    <a:lnTo>
                      <a:pt x="2592" y="1130"/>
                    </a:lnTo>
                    <a:lnTo>
                      <a:pt x="2592" y="468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rgbClr val="66FFFF"/>
              </a:solidFill>
              <a:ln w="3175">
                <a:solidFill>
                  <a:srgbClr val="80B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61" name="Rectangle 220"/>
              <p:cNvSpPr>
                <a:spLocks noChangeArrowheads="1"/>
              </p:cNvSpPr>
              <p:nvPr/>
            </p:nvSpPr>
            <p:spPr bwMode="auto">
              <a:xfrm>
                <a:off x="3577" y="1639"/>
                <a:ext cx="96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hu-HU" altLang="hu-HU" sz="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Idő</a:t>
                </a:r>
                <a:endParaRPr lang="hu-HU" altLang="hu-HU" sz="7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2" name="Freeform 221"/>
              <p:cNvSpPr>
                <a:spLocks/>
              </p:cNvSpPr>
              <p:nvPr/>
            </p:nvSpPr>
            <p:spPr bwMode="auto">
              <a:xfrm>
                <a:off x="2732" y="1980"/>
                <a:ext cx="335" cy="228"/>
              </a:xfrm>
              <a:custGeom>
                <a:avLst/>
                <a:gdLst>
                  <a:gd name="T0" fmla="*/ 0 w 2593"/>
                  <a:gd name="T1" fmla="*/ 0 h 1596"/>
                  <a:gd name="T2" fmla="*/ 0 w 2593"/>
                  <a:gd name="T3" fmla="*/ 0 h 1596"/>
                  <a:gd name="T4" fmla="*/ 0 w 2593"/>
                  <a:gd name="T5" fmla="*/ 0 h 1596"/>
                  <a:gd name="T6" fmla="*/ 0 w 2593"/>
                  <a:gd name="T7" fmla="*/ 0 h 1596"/>
                  <a:gd name="T8" fmla="*/ 0 w 2593"/>
                  <a:gd name="T9" fmla="*/ 0 h 1596"/>
                  <a:gd name="T10" fmla="*/ 0 w 2593"/>
                  <a:gd name="T11" fmla="*/ 0 h 1596"/>
                  <a:gd name="T12" fmla="*/ 0 w 2593"/>
                  <a:gd name="T13" fmla="*/ 0 h 1596"/>
                  <a:gd name="T14" fmla="*/ 0 w 2593"/>
                  <a:gd name="T15" fmla="*/ 0 h 1596"/>
                  <a:gd name="T16" fmla="*/ 0 w 2593"/>
                  <a:gd name="T17" fmla="*/ 0 h 159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593"/>
                  <a:gd name="T28" fmla="*/ 0 h 1596"/>
                  <a:gd name="T29" fmla="*/ 2593 w 2593"/>
                  <a:gd name="T30" fmla="*/ 1596 h 159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593" h="1596">
                    <a:moveTo>
                      <a:pt x="1834" y="0"/>
                    </a:moveTo>
                    <a:lnTo>
                      <a:pt x="761" y="0"/>
                    </a:lnTo>
                    <a:lnTo>
                      <a:pt x="0" y="468"/>
                    </a:lnTo>
                    <a:lnTo>
                      <a:pt x="0" y="1130"/>
                    </a:lnTo>
                    <a:lnTo>
                      <a:pt x="761" y="1596"/>
                    </a:lnTo>
                    <a:lnTo>
                      <a:pt x="1834" y="1596"/>
                    </a:lnTo>
                    <a:lnTo>
                      <a:pt x="2593" y="1130"/>
                    </a:lnTo>
                    <a:lnTo>
                      <a:pt x="2593" y="468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rgbClr val="66FFFF"/>
              </a:solidFill>
              <a:ln w="3175">
                <a:solidFill>
                  <a:srgbClr val="80B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63" name="Rectangle 222"/>
              <p:cNvSpPr>
                <a:spLocks noChangeArrowheads="1"/>
              </p:cNvSpPr>
              <p:nvPr/>
            </p:nvSpPr>
            <p:spPr bwMode="auto">
              <a:xfrm>
                <a:off x="2753" y="2056"/>
                <a:ext cx="34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hu-HU" altLang="hu-HU" sz="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Terjedelem</a:t>
                </a:r>
                <a:endParaRPr lang="hu-HU" altLang="hu-HU" sz="7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4" name="Freeform 223"/>
              <p:cNvSpPr>
                <a:spLocks/>
              </p:cNvSpPr>
              <p:nvPr/>
            </p:nvSpPr>
            <p:spPr bwMode="auto">
              <a:xfrm>
                <a:off x="3291" y="1980"/>
                <a:ext cx="336" cy="228"/>
              </a:xfrm>
              <a:custGeom>
                <a:avLst/>
                <a:gdLst>
                  <a:gd name="T0" fmla="*/ 0 w 2593"/>
                  <a:gd name="T1" fmla="*/ 0 h 1596"/>
                  <a:gd name="T2" fmla="*/ 0 w 2593"/>
                  <a:gd name="T3" fmla="*/ 0 h 1596"/>
                  <a:gd name="T4" fmla="*/ 0 w 2593"/>
                  <a:gd name="T5" fmla="*/ 0 h 1596"/>
                  <a:gd name="T6" fmla="*/ 0 w 2593"/>
                  <a:gd name="T7" fmla="*/ 0 h 1596"/>
                  <a:gd name="T8" fmla="*/ 0 w 2593"/>
                  <a:gd name="T9" fmla="*/ 0 h 1596"/>
                  <a:gd name="T10" fmla="*/ 0 w 2593"/>
                  <a:gd name="T11" fmla="*/ 0 h 1596"/>
                  <a:gd name="T12" fmla="*/ 0 w 2593"/>
                  <a:gd name="T13" fmla="*/ 0 h 1596"/>
                  <a:gd name="T14" fmla="*/ 0 w 2593"/>
                  <a:gd name="T15" fmla="*/ 0 h 1596"/>
                  <a:gd name="T16" fmla="*/ 0 w 2593"/>
                  <a:gd name="T17" fmla="*/ 0 h 159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593"/>
                  <a:gd name="T28" fmla="*/ 0 h 1596"/>
                  <a:gd name="T29" fmla="*/ 2593 w 2593"/>
                  <a:gd name="T30" fmla="*/ 1596 h 159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593" h="1596">
                    <a:moveTo>
                      <a:pt x="1834" y="0"/>
                    </a:moveTo>
                    <a:lnTo>
                      <a:pt x="761" y="0"/>
                    </a:lnTo>
                    <a:lnTo>
                      <a:pt x="0" y="468"/>
                    </a:lnTo>
                    <a:lnTo>
                      <a:pt x="0" y="1130"/>
                    </a:lnTo>
                    <a:lnTo>
                      <a:pt x="761" y="1596"/>
                    </a:lnTo>
                    <a:lnTo>
                      <a:pt x="1834" y="1596"/>
                    </a:lnTo>
                    <a:lnTo>
                      <a:pt x="2593" y="1130"/>
                    </a:lnTo>
                    <a:lnTo>
                      <a:pt x="2593" y="468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rgbClr val="66FFFF"/>
              </a:solidFill>
              <a:ln w="3175">
                <a:solidFill>
                  <a:srgbClr val="80B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65" name="Rectangle 224"/>
              <p:cNvSpPr>
                <a:spLocks noChangeArrowheads="1"/>
              </p:cNvSpPr>
              <p:nvPr/>
            </p:nvSpPr>
            <p:spPr bwMode="auto">
              <a:xfrm>
                <a:off x="3335" y="2056"/>
                <a:ext cx="27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hu-HU" altLang="hu-HU" sz="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Kozkázat</a:t>
                </a:r>
                <a:endParaRPr lang="hu-HU" altLang="hu-HU" sz="7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6" name="Freeform 225"/>
              <p:cNvSpPr>
                <a:spLocks/>
              </p:cNvSpPr>
              <p:nvPr/>
            </p:nvSpPr>
            <p:spPr bwMode="auto">
              <a:xfrm>
                <a:off x="2992" y="1631"/>
                <a:ext cx="373" cy="303"/>
              </a:xfrm>
              <a:custGeom>
                <a:avLst/>
                <a:gdLst>
                  <a:gd name="T0" fmla="*/ 0 w 2881"/>
                  <a:gd name="T1" fmla="*/ 0 h 2128"/>
                  <a:gd name="T2" fmla="*/ 0 w 2881"/>
                  <a:gd name="T3" fmla="*/ 0 h 2128"/>
                  <a:gd name="T4" fmla="*/ 0 w 2881"/>
                  <a:gd name="T5" fmla="*/ 0 h 2128"/>
                  <a:gd name="T6" fmla="*/ 0 w 2881"/>
                  <a:gd name="T7" fmla="*/ 0 h 2128"/>
                  <a:gd name="T8" fmla="*/ 0 w 2881"/>
                  <a:gd name="T9" fmla="*/ 0 h 2128"/>
                  <a:gd name="T10" fmla="*/ 0 w 2881"/>
                  <a:gd name="T11" fmla="*/ 0 h 21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81"/>
                  <a:gd name="T19" fmla="*/ 0 h 2128"/>
                  <a:gd name="T20" fmla="*/ 2881 w 2881"/>
                  <a:gd name="T21" fmla="*/ 2128 h 21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81" h="2128">
                    <a:moveTo>
                      <a:pt x="576" y="0"/>
                    </a:moveTo>
                    <a:lnTo>
                      <a:pt x="2305" y="0"/>
                    </a:lnTo>
                    <a:lnTo>
                      <a:pt x="2881" y="1216"/>
                    </a:lnTo>
                    <a:lnTo>
                      <a:pt x="1440" y="2128"/>
                    </a:lnTo>
                    <a:lnTo>
                      <a:pt x="0" y="1216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solidFill>
                  <a:srgbClr val="80B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67" name="Rectangle 226"/>
              <p:cNvSpPr>
                <a:spLocks noChangeArrowheads="1"/>
              </p:cNvSpPr>
              <p:nvPr/>
            </p:nvSpPr>
            <p:spPr bwMode="auto">
              <a:xfrm>
                <a:off x="3066" y="1735"/>
                <a:ext cx="29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hu-HU" altLang="hu-HU" sz="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Projektek</a:t>
                </a:r>
                <a:endParaRPr lang="hu-HU" altLang="hu-HU" sz="7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8" name="Line 227"/>
              <p:cNvSpPr>
                <a:spLocks noChangeShapeType="1"/>
              </p:cNvSpPr>
              <p:nvPr/>
            </p:nvSpPr>
            <p:spPr bwMode="auto">
              <a:xfrm flipV="1">
                <a:off x="3379" y="1734"/>
                <a:ext cx="85" cy="58"/>
              </a:xfrm>
              <a:prstGeom prst="line">
                <a:avLst/>
              </a:prstGeom>
              <a:noFill/>
              <a:ln w="269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69" name="Freeform 228"/>
              <p:cNvSpPr>
                <a:spLocks/>
              </p:cNvSpPr>
              <p:nvPr/>
            </p:nvSpPr>
            <p:spPr bwMode="auto">
              <a:xfrm>
                <a:off x="3365" y="1782"/>
                <a:ext cx="22" cy="19"/>
              </a:xfrm>
              <a:custGeom>
                <a:avLst/>
                <a:gdLst>
                  <a:gd name="T0" fmla="*/ 0 w 167"/>
                  <a:gd name="T1" fmla="*/ 0 h 135"/>
                  <a:gd name="T2" fmla="*/ 0 w 167"/>
                  <a:gd name="T3" fmla="*/ 0 h 135"/>
                  <a:gd name="T4" fmla="*/ 0 w 167"/>
                  <a:gd name="T5" fmla="*/ 0 h 135"/>
                  <a:gd name="T6" fmla="*/ 0 w 167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35"/>
                  <a:gd name="T14" fmla="*/ 167 w 167"/>
                  <a:gd name="T15" fmla="*/ 135 h 1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35">
                    <a:moveTo>
                      <a:pt x="167" y="115"/>
                    </a:moveTo>
                    <a:lnTo>
                      <a:pt x="0" y="135"/>
                    </a:lnTo>
                    <a:lnTo>
                      <a:pt x="82" y="0"/>
                    </a:lnTo>
                    <a:lnTo>
                      <a:pt x="167" y="115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70" name="Freeform 229"/>
              <p:cNvSpPr>
                <a:spLocks/>
              </p:cNvSpPr>
              <p:nvPr/>
            </p:nvSpPr>
            <p:spPr bwMode="auto">
              <a:xfrm>
                <a:off x="3457" y="1724"/>
                <a:ext cx="21" cy="20"/>
              </a:xfrm>
              <a:custGeom>
                <a:avLst/>
                <a:gdLst>
                  <a:gd name="T0" fmla="*/ 0 w 166"/>
                  <a:gd name="T1" fmla="*/ 0 h 135"/>
                  <a:gd name="T2" fmla="*/ 0 w 166"/>
                  <a:gd name="T3" fmla="*/ 0 h 135"/>
                  <a:gd name="T4" fmla="*/ 0 w 166"/>
                  <a:gd name="T5" fmla="*/ 0 h 135"/>
                  <a:gd name="T6" fmla="*/ 0 w 166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6"/>
                  <a:gd name="T13" fmla="*/ 0 h 135"/>
                  <a:gd name="T14" fmla="*/ 166 w 166"/>
                  <a:gd name="T15" fmla="*/ 135 h 1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6" h="135">
                    <a:moveTo>
                      <a:pt x="0" y="19"/>
                    </a:moveTo>
                    <a:lnTo>
                      <a:pt x="166" y="0"/>
                    </a:lnTo>
                    <a:lnTo>
                      <a:pt x="83" y="135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71" name="Line 230"/>
              <p:cNvSpPr>
                <a:spLocks noChangeShapeType="1"/>
              </p:cNvSpPr>
              <p:nvPr/>
            </p:nvSpPr>
            <p:spPr bwMode="auto">
              <a:xfrm flipH="1">
                <a:off x="3080" y="1946"/>
                <a:ext cx="86" cy="89"/>
              </a:xfrm>
              <a:prstGeom prst="line">
                <a:avLst/>
              </a:prstGeom>
              <a:noFill/>
              <a:ln w="269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72" name="Freeform 231"/>
              <p:cNvSpPr>
                <a:spLocks/>
              </p:cNvSpPr>
              <p:nvPr/>
            </p:nvSpPr>
            <p:spPr bwMode="auto">
              <a:xfrm>
                <a:off x="3158" y="1934"/>
                <a:ext cx="20" cy="21"/>
              </a:xfrm>
              <a:custGeom>
                <a:avLst/>
                <a:gdLst>
                  <a:gd name="T0" fmla="*/ 0 w 157"/>
                  <a:gd name="T1" fmla="*/ 0 h 147"/>
                  <a:gd name="T2" fmla="*/ 0 w 157"/>
                  <a:gd name="T3" fmla="*/ 0 h 147"/>
                  <a:gd name="T4" fmla="*/ 0 w 157"/>
                  <a:gd name="T5" fmla="*/ 0 h 147"/>
                  <a:gd name="T6" fmla="*/ 0 w 157"/>
                  <a:gd name="T7" fmla="*/ 0 h 1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7"/>
                  <a:gd name="T13" fmla="*/ 0 h 147"/>
                  <a:gd name="T14" fmla="*/ 157 w 157"/>
                  <a:gd name="T15" fmla="*/ 147 h 1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7" h="147">
                    <a:moveTo>
                      <a:pt x="0" y="49"/>
                    </a:moveTo>
                    <a:lnTo>
                      <a:pt x="157" y="0"/>
                    </a:lnTo>
                    <a:lnTo>
                      <a:pt x="106" y="147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73" name="Freeform 232"/>
              <p:cNvSpPr>
                <a:spLocks/>
              </p:cNvSpPr>
              <p:nvPr/>
            </p:nvSpPr>
            <p:spPr bwMode="auto">
              <a:xfrm>
                <a:off x="3067" y="2026"/>
                <a:ext cx="21" cy="21"/>
              </a:xfrm>
              <a:custGeom>
                <a:avLst/>
                <a:gdLst>
                  <a:gd name="T0" fmla="*/ 0 w 159"/>
                  <a:gd name="T1" fmla="*/ 0 h 147"/>
                  <a:gd name="T2" fmla="*/ 0 w 159"/>
                  <a:gd name="T3" fmla="*/ 0 h 147"/>
                  <a:gd name="T4" fmla="*/ 0 w 159"/>
                  <a:gd name="T5" fmla="*/ 0 h 147"/>
                  <a:gd name="T6" fmla="*/ 0 w 159"/>
                  <a:gd name="T7" fmla="*/ 0 h 1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9"/>
                  <a:gd name="T13" fmla="*/ 0 h 147"/>
                  <a:gd name="T14" fmla="*/ 159 w 159"/>
                  <a:gd name="T15" fmla="*/ 147 h 1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9" h="147">
                    <a:moveTo>
                      <a:pt x="159" y="98"/>
                    </a:moveTo>
                    <a:lnTo>
                      <a:pt x="0" y="147"/>
                    </a:lnTo>
                    <a:lnTo>
                      <a:pt x="54" y="0"/>
                    </a:lnTo>
                    <a:lnTo>
                      <a:pt x="159" y="98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74" name="Line 233"/>
              <p:cNvSpPr>
                <a:spLocks noChangeShapeType="1"/>
              </p:cNvSpPr>
              <p:nvPr/>
            </p:nvSpPr>
            <p:spPr bwMode="auto">
              <a:xfrm flipV="1">
                <a:off x="3308" y="1630"/>
                <a:ext cx="153" cy="1"/>
              </a:xfrm>
              <a:prstGeom prst="line">
                <a:avLst/>
              </a:prstGeom>
              <a:noFill/>
              <a:ln w="269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75" name="Freeform 234"/>
              <p:cNvSpPr>
                <a:spLocks/>
              </p:cNvSpPr>
              <p:nvPr/>
            </p:nvSpPr>
            <p:spPr bwMode="auto">
              <a:xfrm>
                <a:off x="3290" y="1621"/>
                <a:ext cx="20" cy="20"/>
              </a:xfrm>
              <a:custGeom>
                <a:avLst/>
                <a:gdLst>
                  <a:gd name="T0" fmla="*/ 0 w 151"/>
                  <a:gd name="T1" fmla="*/ 0 h 139"/>
                  <a:gd name="T2" fmla="*/ 0 w 151"/>
                  <a:gd name="T3" fmla="*/ 0 h 139"/>
                  <a:gd name="T4" fmla="*/ 0 w 151"/>
                  <a:gd name="T5" fmla="*/ 0 h 139"/>
                  <a:gd name="T6" fmla="*/ 0 w 151"/>
                  <a:gd name="T7" fmla="*/ 0 h 1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1"/>
                  <a:gd name="T13" fmla="*/ 0 h 139"/>
                  <a:gd name="T14" fmla="*/ 151 w 151"/>
                  <a:gd name="T15" fmla="*/ 139 h 1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1" h="139">
                    <a:moveTo>
                      <a:pt x="151" y="139"/>
                    </a:moveTo>
                    <a:lnTo>
                      <a:pt x="0" y="70"/>
                    </a:lnTo>
                    <a:lnTo>
                      <a:pt x="149" y="0"/>
                    </a:lnTo>
                    <a:lnTo>
                      <a:pt x="151" y="139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76" name="Freeform 235"/>
              <p:cNvSpPr>
                <a:spLocks/>
              </p:cNvSpPr>
              <p:nvPr/>
            </p:nvSpPr>
            <p:spPr bwMode="auto">
              <a:xfrm>
                <a:off x="3458" y="1620"/>
                <a:ext cx="20" cy="20"/>
              </a:xfrm>
              <a:custGeom>
                <a:avLst/>
                <a:gdLst>
                  <a:gd name="T0" fmla="*/ 0 w 150"/>
                  <a:gd name="T1" fmla="*/ 0 h 138"/>
                  <a:gd name="T2" fmla="*/ 0 w 150"/>
                  <a:gd name="T3" fmla="*/ 0 h 138"/>
                  <a:gd name="T4" fmla="*/ 0 w 150"/>
                  <a:gd name="T5" fmla="*/ 0 h 138"/>
                  <a:gd name="T6" fmla="*/ 0 w 150"/>
                  <a:gd name="T7" fmla="*/ 0 h 1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38"/>
                  <a:gd name="T14" fmla="*/ 150 w 150"/>
                  <a:gd name="T15" fmla="*/ 138 h 1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38">
                    <a:moveTo>
                      <a:pt x="0" y="0"/>
                    </a:moveTo>
                    <a:lnTo>
                      <a:pt x="150" y="69"/>
                    </a:lnTo>
                    <a:lnTo>
                      <a:pt x="2" y="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77" name="Line 236"/>
              <p:cNvSpPr>
                <a:spLocks noChangeShapeType="1"/>
              </p:cNvSpPr>
              <p:nvPr/>
            </p:nvSpPr>
            <p:spPr bwMode="auto">
              <a:xfrm flipH="1" flipV="1">
                <a:off x="3254" y="1504"/>
                <a:ext cx="32" cy="110"/>
              </a:xfrm>
              <a:prstGeom prst="line">
                <a:avLst/>
              </a:prstGeom>
              <a:noFill/>
              <a:ln w="269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78" name="Freeform 237"/>
              <p:cNvSpPr>
                <a:spLocks/>
              </p:cNvSpPr>
              <p:nvPr/>
            </p:nvSpPr>
            <p:spPr bwMode="auto">
              <a:xfrm>
                <a:off x="3276" y="1609"/>
                <a:ext cx="18" cy="22"/>
              </a:xfrm>
              <a:custGeom>
                <a:avLst/>
                <a:gdLst>
                  <a:gd name="T0" fmla="*/ 0 w 144"/>
                  <a:gd name="T1" fmla="*/ 0 h 153"/>
                  <a:gd name="T2" fmla="*/ 0 w 144"/>
                  <a:gd name="T3" fmla="*/ 0 h 153"/>
                  <a:gd name="T4" fmla="*/ 0 w 144"/>
                  <a:gd name="T5" fmla="*/ 0 h 153"/>
                  <a:gd name="T6" fmla="*/ 0 w 144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153"/>
                  <a:gd name="T14" fmla="*/ 144 w 144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153">
                    <a:moveTo>
                      <a:pt x="144" y="0"/>
                    </a:moveTo>
                    <a:lnTo>
                      <a:pt x="114" y="153"/>
                    </a:lnTo>
                    <a:lnTo>
                      <a:pt x="0" y="39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79" name="Freeform 238"/>
              <p:cNvSpPr>
                <a:spLocks/>
              </p:cNvSpPr>
              <p:nvPr/>
            </p:nvSpPr>
            <p:spPr bwMode="auto">
              <a:xfrm>
                <a:off x="3245" y="1488"/>
                <a:ext cx="19" cy="21"/>
              </a:xfrm>
              <a:custGeom>
                <a:avLst/>
                <a:gdLst>
                  <a:gd name="T0" fmla="*/ 0 w 142"/>
                  <a:gd name="T1" fmla="*/ 0 h 153"/>
                  <a:gd name="T2" fmla="*/ 0 w 142"/>
                  <a:gd name="T3" fmla="*/ 0 h 153"/>
                  <a:gd name="T4" fmla="*/ 0 w 142"/>
                  <a:gd name="T5" fmla="*/ 0 h 153"/>
                  <a:gd name="T6" fmla="*/ 0 w 142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153"/>
                  <a:gd name="T14" fmla="*/ 142 w 142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153">
                    <a:moveTo>
                      <a:pt x="0" y="153"/>
                    </a:moveTo>
                    <a:lnTo>
                      <a:pt x="29" y="0"/>
                    </a:lnTo>
                    <a:lnTo>
                      <a:pt x="142" y="114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80" name="Line 239"/>
              <p:cNvSpPr>
                <a:spLocks noChangeShapeType="1"/>
              </p:cNvSpPr>
              <p:nvPr/>
            </p:nvSpPr>
            <p:spPr bwMode="auto">
              <a:xfrm flipH="1" flipV="1">
                <a:off x="2894" y="1735"/>
                <a:ext cx="84" cy="57"/>
              </a:xfrm>
              <a:prstGeom prst="line">
                <a:avLst/>
              </a:prstGeom>
              <a:noFill/>
              <a:ln w="269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81" name="Freeform 240"/>
              <p:cNvSpPr>
                <a:spLocks/>
              </p:cNvSpPr>
              <p:nvPr/>
            </p:nvSpPr>
            <p:spPr bwMode="auto">
              <a:xfrm>
                <a:off x="2970" y="1782"/>
                <a:ext cx="22" cy="19"/>
              </a:xfrm>
              <a:custGeom>
                <a:avLst/>
                <a:gdLst>
                  <a:gd name="T0" fmla="*/ 0 w 165"/>
                  <a:gd name="T1" fmla="*/ 0 h 135"/>
                  <a:gd name="T2" fmla="*/ 0 w 165"/>
                  <a:gd name="T3" fmla="*/ 0 h 135"/>
                  <a:gd name="T4" fmla="*/ 0 w 165"/>
                  <a:gd name="T5" fmla="*/ 0 h 135"/>
                  <a:gd name="T6" fmla="*/ 0 w 165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5"/>
                  <a:gd name="T13" fmla="*/ 0 h 135"/>
                  <a:gd name="T14" fmla="*/ 165 w 165"/>
                  <a:gd name="T15" fmla="*/ 135 h 1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5" h="135">
                    <a:moveTo>
                      <a:pt x="82" y="0"/>
                    </a:moveTo>
                    <a:lnTo>
                      <a:pt x="165" y="135"/>
                    </a:lnTo>
                    <a:lnTo>
                      <a:pt x="0" y="115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82" name="Freeform 241"/>
              <p:cNvSpPr>
                <a:spLocks/>
              </p:cNvSpPr>
              <p:nvPr/>
            </p:nvSpPr>
            <p:spPr bwMode="auto">
              <a:xfrm>
                <a:off x="2880" y="1725"/>
                <a:ext cx="21" cy="19"/>
              </a:xfrm>
              <a:custGeom>
                <a:avLst/>
                <a:gdLst>
                  <a:gd name="T0" fmla="*/ 0 w 167"/>
                  <a:gd name="T1" fmla="*/ 0 h 135"/>
                  <a:gd name="T2" fmla="*/ 0 w 167"/>
                  <a:gd name="T3" fmla="*/ 0 h 135"/>
                  <a:gd name="T4" fmla="*/ 0 w 167"/>
                  <a:gd name="T5" fmla="*/ 0 h 135"/>
                  <a:gd name="T6" fmla="*/ 0 w 167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35"/>
                  <a:gd name="T14" fmla="*/ 167 w 167"/>
                  <a:gd name="T15" fmla="*/ 135 h 1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35">
                    <a:moveTo>
                      <a:pt x="84" y="135"/>
                    </a:moveTo>
                    <a:lnTo>
                      <a:pt x="0" y="0"/>
                    </a:lnTo>
                    <a:lnTo>
                      <a:pt x="167" y="19"/>
                    </a:lnTo>
                    <a:lnTo>
                      <a:pt x="84" y="135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83" name="Line 242"/>
              <p:cNvSpPr>
                <a:spLocks noChangeShapeType="1"/>
              </p:cNvSpPr>
              <p:nvPr/>
            </p:nvSpPr>
            <p:spPr bwMode="auto">
              <a:xfrm>
                <a:off x="3191" y="1946"/>
                <a:ext cx="88" cy="89"/>
              </a:xfrm>
              <a:prstGeom prst="line">
                <a:avLst/>
              </a:prstGeom>
              <a:noFill/>
              <a:ln w="269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84" name="Freeform 243"/>
              <p:cNvSpPr>
                <a:spLocks/>
              </p:cNvSpPr>
              <p:nvPr/>
            </p:nvSpPr>
            <p:spPr bwMode="auto">
              <a:xfrm>
                <a:off x="3178" y="1934"/>
                <a:ext cx="21" cy="21"/>
              </a:xfrm>
              <a:custGeom>
                <a:avLst/>
                <a:gdLst>
                  <a:gd name="T0" fmla="*/ 0 w 160"/>
                  <a:gd name="T1" fmla="*/ 0 h 145"/>
                  <a:gd name="T2" fmla="*/ 0 w 160"/>
                  <a:gd name="T3" fmla="*/ 0 h 145"/>
                  <a:gd name="T4" fmla="*/ 0 w 160"/>
                  <a:gd name="T5" fmla="*/ 0 h 145"/>
                  <a:gd name="T6" fmla="*/ 0 w 160"/>
                  <a:gd name="T7" fmla="*/ 0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0"/>
                  <a:gd name="T13" fmla="*/ 0 h 145"/>
                  <a:gd name="T14" fmla="*/ 160 w 160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0" h="145">
                    <a:moveTo>
                      <a:pt x="56" y="145"/>
                    </a:moveTo>
                    <a:lnTo>
                      <a:pt x="0" y="0"/>
                    </a:lnTo>
                    <a:lnTo>
                      <a:pt x="160" y="47"/>
                    </a:lnTo>
                    <a:lnTo>
                      <a:pt x="56" y="145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85" name="Freeform 244"/>
              <p:cNvSpPr>
                <a:spLocks/>
              </p:cNvSpPr>
              <p:nvPr/>
            </p:nvSpPr>
            <p:spPr bwMode="auto">
              <a:xfrm>
                <a:off x="3271" y="2026"/>
                <a:ext cx="20" cy="21"/>
              </a:xfrm>
              <a:custGeom>
                <a:avLst/>
                <a:gdLst>
                  <a:gd name="T0" fmla="*/ 0 w 159"/>
                  <a:gd name="T1" fmla="*/ 0 h 147"/>
                  <a:gd name="T2" fmla="*/ 0 w 159"/>
                  <a:gd name="T3" fmla="*/ 0 h 147"/>
                  <a:gd name="T4" fmla="*/ 0 w 159"/>
                  <a:gd name="T5" fmla="*/ 0 h 147"/>
                  <a:gd name="T6" fmla="*/ 0 w 159"/>
                  <a:gd name="T7" fmla="*/ 0 h 1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9"/>
                  <a:gd name="T13" fmla="*/ 0 h 147"/>
                  <a:gd name="T14" fmla="*/ 159 w 159"/>
                  <a:gd name="T15" fmla="*/ 147 h 1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9" h="147">
                    <a:moveTo>
                      <a:pt x="105" y="0"/>
                    </a:moveTo>
                    <a:lnTo>
                      <a:pt x="159" y="147"/>
                    </a:lnTo>
                    <a:lnTo>
                      <a:pt x="0" y="99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86" name="Line 245"/>
              <p:cNvSpPr>
                <a:spLocks noChangeShapeType="1"/>
              </p:cNvSpPr>
              <p:nvPr/>
            </p:nvSpPr>
            <p:spPr bwMode="auto">
              <a:xfrm>
                <a:off x="3368" y="1818"/>
                <a:ext cx="19" cy="145"/>
              </a:xfrm>
              <a:prstGeom prst="line">
                <a:avLst/>
              </a:prstGeom>
              <a:noFill/>
              <a:ln w="269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87" name="Freeform 246"/>
              <p:cNvSpPr>
                <a:spLocks/>
              </p:cNvSpPr>
              <p:nvPr/>
            </p:nvSpPr>
            <p:spPr bwMode="auto">
              <a:xfrm>
                <a:off x="3358" y="1801"/>
                <a:ext cx="19" cy="21"/>
              </a:xfrm>
              <a:custGeom>
                <a:avLst/>
                <a:gdLst>
                  <a:gd name="T0" fmla="*/ 0 w 148"/>
                  <a:gd name="T1" fmla="*/ 0 h 147"/>
                  <a:gd name="T2" fmla="*/ 0 w 148"/>
                  <a:gd name="T3" fmla="*/ 0 h 147"/>
                  <a:gd name="T4" fmla="*/ 0 w 148"/>
                  <a:gd name="T5" fmla="*/ 0 h 147"/>
                  <a:gd name="T6" fmla="*/ 0 w 148"/>
                  <a:gd name="T7" fmla="*/ 0 h 1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147"/>
                  <a:gd name="T14" fmla="*/ 148 w 148"/>
                  <a:gd name="T15" fmla="*/ 147 h 1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147">
                    <a:moveTo>
                      <a:pt x="0" y="147"/>
                    </a:moveTo>
                    <a:lnTo>
                      <a:pt x="52" y="0"/>
                    </a:lnTo>
                    <a:lnTo>
                      <a:pt x="148" y="127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88" name="Freeform 247"/>
              <p:cNvSpPr>
                <a:spLocks/>
              </p:cNvSpPr>
              <p:nvPr/>
            </p:nvSpPr>
            <p:spPr bwMode="auto">
              <a:xfrm>
                <a:off x="3377" y="1960"/>
                <a:ext cx="20" cy="20"/>
              </a:xfrm>
              <a:custGeom>
                <a:avLst/>
                <a:gdLst>
                  <a:gd name="T0" fmla="*/ 0 w 149"/>
                  <a:gd name="T1" fmla="*/ 0 h 145"/>
                  <a:gd name="T2" fmla="*/ 0 w 149"/>
                  <a:gd name="T3" fmla="*/ 0 h 145"/>
                  <a:gd name="T4" fmla="*/ 0 w 149"/>
                  <a:gd name="T5" fmla="*/ 0 h 145"/>
                  <a:gd name="T6" fmla="*/ 0 w 149"/>
                  <a:gd name="T7" fmla="*/ 0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145"/>
                  <a:gd name="T14" fmla="*/ 149 w 149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145">
                    <a:moveTo>
                      <a:pt x="149" y="0"/>
                    </a:moveTo>
                    <a:lnTo>
                      <a:pt x="96" y="145"/>
                    </a:lnTo>
                    <a:lnTo>
                      <a:pt x="0" y="1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89" name="Line 248"/>
              <p:cNvSpPr>
                <a:spLocks noChangeShapeType="1"/>
              </p:cNvSpPr>
              <p:nvPr/>
            </p:nvSpPr>
            <p:spPr bwMode="auto">
              <a:xfrm flipH="1">
                <a:off x="2971" y="1819"/>
                <a:ext cx="19" cy="144"/>
              </a:xfrm>
              <a:prstGeom prst="line">
                <a:avLst/>
              </a:prstGeom>
              <a:noFill/>
              <a:ln w="269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90" name="Freeform 249"/>
              <p:cNvSpPr>
                <a:spLocks/>
              </p:cNvSpPr>
              <p:nvPr/>
            </p:nvSpPr>
            <p:spPr bwMode="auto">
              <a:xfrm>
                <a:off x="2980" y="1801"/>
                <a:ext cx="19" cy="21"/>
              </a:xfrm>
              <a:custGeom>
                <a:avLst/>
                <a:gdLst>
                  <a:gd name="T0" fmla="*/ 0 w 148"/>
                  <a:gd name="T1" fmla="*/ 0 h 145"/>
                  <a:gd name="T2" fmla="*/ 0 w 148"/>
                  <a:gd name="T3" fmla="*/ 0 h 145"/>
                  <a:gd name="T4" fmla="*/ 0 w 148"/>
                  <a:gd name="T5" fmla="*/ 0 h 145"/>
                  <a:gd name="T6" fmla="*/ 0 w 148"/>
                  <a:gd name="T7" fmla="*/ 0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145"/>
                  <a:gd name="T14" fmla="*/ 148 w 148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145">
                    <a:moveTo>
                      <a:pt x="0" y="127"/>
                    </a:moveTo>
                    <a:lnTo>
                      <a:pt x="92" y="0"/>
                    </a:lnTo>
                    <a:lnTo>
                      <a:pt x="148" y="145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91" name="Freeform 250"/>
              <p:cNvSpPr>
                <a:spLocks/>
              </p:cNvSpPr>
              <p:nvPr/>
            </p:nvSpPr>
            <p:spPr bwMode="auto">
              <a:xfrm>
                <a:off x="2962" y="1960"/>
                <a:ext cx="19" cy="20"/>
              </a:xfrm>
              <a:custGeom>
                <a:avLst/>
                <a:gdLst>
                  <a:gd name="T0" fmla="*/ 0 w 149"/>
                  <a:gd name="T1" fmla="*/ 0 h 145"/>
                  <a:gd name="T2" fmla="*/ 0 w 149"/>
                  <a:gd name="T3" fmla="*/ 0 h 145"/>
                  <a:gd name="T4" fmla="*/ 0 w 149"/>
                  <a:gd name="T5" fmla="*/ 0 h 145"/>
                  <a:gd name="T6" fmla="*/ 0 w 149"/>
                  <a:gd name="T7" fmla="*/ 0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145"/>
                  <a:gd name="T14" fmla="*/ 149 w 149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145">
                    <a:moveTo>
                      <a:pt x="149" y="17"/>
                    </a:moveTo>
                    <a:lnTo>
                      <a:pt x="55" y="145"/>
                    </a:lnTo>
                    <a:lnTo>
                      <a:pt x="0" y="0"/>
                    </a:lnTo>
                    <a:lnTo>
                      <a:pt x="149" y="17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92" name="Line 251"/>
              <p:cNvSpPr>
                <a:spLocks noChangeShapeType="1"/>
              </p:cNvSpPr>
              <p:nvPr/>
            </p:nvSpPr>
            <p:spPr bwMode="auto">
              <a:xfrm flipH="1">
                <a:off x="2897" y="1631"/>
                <a:ext cx="153" cy="0"/>
              </a:xfrm>
              <a:prstGeom prst="line">
                <a:avLst/>
              </a:prstGeom>
              <a:noFill/>
              <a:ln w="269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93" name="Freeform 252"/>
              <p:cNvSpPr>
                <a:spLocks/>
              </p:cNvSpPr>
              <p:nvPr/>
            </p:nvSpPr>
            <p:spPr bwMode="auto">
              <a:xfrm>
                <a:off x="3047" y="1621"/>
                <a:ext cx="19" cy="20"/>
              </a:xfrm>
              <a:custGeom>
                <a:avLst/>
                <a:gdLst>
                  <a:gd name="T0" fmla="*/ 0 w 150"/>
                  <a:gd name="T1" fmla="*/ 0 h 139"/>
                  <a:gd name="T2" fmla="*/ 0 w 150"/>
                  <a:gd name="T3" fmla="*/ 0 h 139"/>
                  <a:gd name="T4" fmla="*/ 0 w 150"/>
                  <a:gd name="T5" fmla="*/ 0 h 139"/>
                  <a:gd name="T6" fmla="*/ 0 w 150"/>
                  <a:gd name="T7" fmla="*/ 0 h 1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39"/>
                  <a:gd name="T14" fmla="*/ 150 w 150"/>
                  <a:gd name="T15" fmla="*/ 139 h 1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39">
                    <a:moveTo>
                      <a:pt x="0" y="0"/>
                    </a:moveTo>
                    <a:lnTo>
                      <a:pt x="150" y="70"/>
                    </a:lnTo>
                    <a:lnTo>
                      <a:pt x="0" y="1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94" name="Freeform 253"/>
              <p:cNvSpPr>
                <a:spLocks/>
              </p:cNvSpPr>
              <p:nvPr/>
            </p:nvSpPr>
            <p:spPr bwMode="auto">
              <a:xfrm>
                <a:off x="2880" y="1621"/>
                <a:ext cx="19" cy="20"/>
              </a:xfrm>
              <a:custGeom>
                <a:avLst/>
                <a:gdLst>
                  <a:gd name="T0" fmla="*/ 0 w 150"/>
                  <a:gd name="T1" fmla="*/ 0 h 139"/>
                  <a:gd name="T2" fmla="*/ 0 w 150"/>
                  <a:gd name="T3" fmla="*/ 0 h 139"/>
                  <a:gd name="T4" fmla="*/ 0 w 150"/>
                  <a:gd name="T5" fmla="*/ 0 h 139"/>
                  <a:gd name="T6" fmla="*/ 0 w 150"/>
                  <a:gd name="T7" fmla="*/ 0 h 1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39"/>
                  <a:gd name="T14" fmla="*/ 150 w 150"/>
                  <a:gd name="T15" fmla="*/ 139 h 1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39">
                    <a:moveTo>
                      <a:pt x="150" y="139"/>
                    </a:moveTo>
                    <a:lnTo>
                      <a:pt x="0" y="69"/>
                    </a:lnTo>
                    <a:lnTo>
                      <a:pt x="150" y="0"/>
                    </a:lnTo>
                    <a:lnTo>
                      <a:pt x="150" y="139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95" name="Line 254"/>
              <p:cNvSpPr>
                <a:spLocks noChangeShapeType="1"/>
              </p:cNvSpPr>
              <p:nvPr/>
            </p:nvSpPr>
            <p:spPr bwMode="auto">
              <a:xfrm flipH="1">
                <a:off x="3071" y="1504"/>
                <a:ext cx="34" cy="110"/>
              </a:xfrm>
              <a:prstGeom prst="line">
                <a:avLst/>
              </a:prstGeom>
              <a:noFill/>
              <a:ln w="269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96" name="Freeform 255"/>
              <p:cNvSpPr>
                <a:spLocks/>
              </p:cNvSpPr>
              <p:nvPr/>
            </p:nvSpPr>
            <p:spPr bwMode="auto">
              <a:xfrm>
                <a:off x="3095" y="1488"/>
                <a:ext cx="19" cy="21"/>
              </a:xfrm>
              <a:custGeom>
                <a:avLst/>
                <a:gdLst>
                  <a:gd name="T0" fmla="*/ 0 w 142"/>
                  <a:gd name="T1" fmla="*/ 0 h 153"/>
                  <a:gd name="T2" fmla="*/ 0 w 142"/>
                  <a:gd name="T3" fmla="*/ 0 h 153"/>
                  <a:gd name="T4" fmla="*/ 0 w 142"/>
                  <a:gd name="T5" fmla="*/ 0 h 153"/>
                  <a:gd name="T6" fmla="*/ 0 w 142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153"/>
                  <a:gd name="T14" fmla="*/ 142 w 142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153">
                    <a:moveTo>
                      <a:pt x="0" y="112"/>
                    </a:moveTo>
                    <a:lnTo>
                      <a:pt x="115" y="0"/>
                    </a:lnTo>
                    <a:lnTo>
                      <a:pt x="142" y="153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97" name="Freeform 256"/>
              <p:cNvSpPr>
                <a:spLocks/>
              </p:cNvSpPr>
              <p:nvPr/>
            </p:nvSpPr>
            <p:spPr bwMode="auto">
              <a:xfrm>
                <a:off x="3063" y="1609"/>
                <a:ext cx="19" cy="22"/>
              </a:xfrm>
              <a:custGeom>
                <a:avLst/>
                <a:gdLst>
                  <a:gd name="T0" fmla="*/ 0 w 144"/>
                  <a:gd name="T1" fmla="*/ 0 h 153"/>
                  <a:gd name="T2" fmla="*/ 0 w 144"/>
                  <a:gd name="T3" fmla="*/ 0 h 153"/>
                  <a:gd name="T4" fmla="*/ 0 w 144"/>
                  <a:gd name="T5" fmla="*/ 0 h 153"/>
                  <a:gd name="T6" fmla="*/ 0 w 144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153"/>
                  <a:gd name="T14" fmla="*/ 144 w 144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153">
                    <a:moveTo>
                      <a:pt x="144" y="41"/>
                    </a:moveTo>
                    <a:lnTo>
                      <a:pt x="27" y="153"/>
                    </a:lnTo>
                    <a:lnTo>
                      <a:pt x="0" y="0"/>
                    </a:lnTo>
                    <a:lnTo>
                      <a:pt x="144" y="41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98" name="Line 257"/>
              <p:cNvSpPr>
                <a:spLocks noChangeShapeType="1"/>
              </p:cNvSpPr>
              <p:nvPr/>
            </p:nvSpPr>
            <p:spPr bwMode="auto">
              <a:xfrm>
                <a:off x="3122" y="2094"/>
                <a:ext cx="115" cy="1"/>
              </a:xfrm>
              <a:prstGeom prst="line">
                <a:avLst/>
              </a:prstGeom>
              <a:noFill/>
              <a:ln w="269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99" name="Freeform 258"/>
              <p:cNvSpPr>
                <a:spLocks/>
              </p:cNvSpPr>
              <p:nvPr/>
            </p:nvSpPr>
            <p:spPr bwMode="auto">
              <a:xfrm>
                <a:off x="3105" y="2084"/>
                <a:ext cx="19" cy="20"/>
              </a:xfrm>
              <a:custGeom>
                <a:avLst/>
                <a:gdLst>
                  <a:gd name="T0" fmla="*/ 0 w 150"/>
                  <a:gd name="T1" fmla="*/ 0 h 138"/>
                  <a:gd name="T2" fmla="*/ 0 w 150"/>
                  <a:gd name="T3" fmla="*/ 0 h 138"/>
                  <a:gd name="T4" fmla="*/ 0 w 150"/>
                  <a:gd name="T5" fmla="*/ 0 h 138"/>
                  <a:gd name="T6" fmla="*/ 0 w 150"/>
                  <a:gd name="T7" fmla="*/ 0 h 1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38"/>
                  <a:gd name="T14" fmla="*/ 150 w 150"/>
                  <a:gd name="T15" fmla="*/ 138 h 1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38">
                    <a:moveTo>
                      <a:pt x="150" y="138"/>
                    </a:moveTo>
                    <a:lnTo>
                      <a:pt x="0" y="69"/>
                    </a:lnTo>
                    <a:lnTo>
                      <a:pt x="150" y="0"/>
                    </a:lnTo>
                    <a:lnTo>
                      <a:pt x="150" y="138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00" name="Freeform 259"/>
              <p:cNvSpPr>
                <a:spLocks/>
              </p:cNvSpPr>
              <p:nvPr/>
            </p:nvSpPr>
            <p:spPr bwMode="auto">
              <a:xfrm>
                <a:off x="3235" y="2084"/>
                <a:ext cx="19" cy="20"/>
              </a:xfrm>
              <a:custGeom>
                <a:avLst/>
                <a:gdLst>
                  <a:gd name="T0" fmla="*/ 0 w 150"/>
                  <a:gd name="T1" fmla="*/ 0 h 138"/>
                  <a:gd name="T2" fmla="*/ 0 w 150"/>
                  <a:gd name="T3" fmla="*/ 0 h 138"/>
                  <a:gd name="T4" fmla="*/ 0 w 150"/>
                  <a:gd name="T5" fmla="*/ 0 h 138"/>
                  <a:gd name="T6" fmla="*/ 0 w 150"/>
                  <a:gd name="T7" fmla="*/ 0 h 1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38"/>
                  <a:gd name="T14" fmla="*/ 150 w 150"/>
                  <a:gd name="T15" fmla="*/ 138 h 1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38">
                    <a:moveTo>
                      <a:pt x="0" y="0"/>
                    </a:moveTo>
                    <a:lnTo>
                      <a:pt x="150" y="69"/>
                    </a:lnTo>
                    <a:lnTo>
                      <a:pt x="0" y="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01" name="Line 260"/>
              <p:cNvSpPr>
                <a:spLocks noChangeShapeType="1"/>
              </p:cNvSpPr>
              <p:nvPr/>
            </p:nvSpPr>
            <p:spPr bwMode="auto">
              <a:xfrm flipV="1">
                <a:off x="3533" y="1808"/>
                <a:ext cx="39" cy="156"/>
              </a:xfrm>
              <a:prstGeom prst="line">
                <a:avLst/>
              </a:prstGeom>
              <a:noFill/>
              <a:ln w="269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02" name="Freeform 261"/>
              <p:cNvSpPr>
                <a:spLocks/>
              </p:cNvSpPr>
              <p:nvPr/>
            </p:nvSpPr>
            <p:spPr bwMode="auto">
              <a:xfrm>
                <a:off x="3524" y="1959"/>
                <a:ext cx="19" cy="21"/>
              </a:xfrm>
              <a:custGeom>
                <a:avLst/>
                <a:gdLst>
                  <a:gd name="T0" fmla="*/ 0 w 146"/>
                  <a:gd name="T1" fmla="*/ 0 h 151"/>
                  <a:gd name="T2" fmla="*/ 0 w 146"/>
                  <a:gd name="T3" fmla="*/ 0 h 151"/>
                  <a:gd name="T4" fmla="*/ 0 w 146"/>
                  <a:gd name="T5" fmla="*/ 0 h 151"/>
                  <a:gd name="T6" fmla="*/ 0 w 146"/>
                  <a:gd name="T7" fmla="*/ 0 h 1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6"/>
                  <a:gd name="T13" fmla="*/ 0 h 151"/>
                  <a:gd name="T14" fmla="*/ 146 w 146"/>
                  <a:gd name="T15" fmla="*/ 151 h 1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6" h="151">
                    <a:moveTo>
                      <a:pt x="146" y="34"/>
                    </a:moveTo>
                    <a:lnTo>
                      <a:pt x="36" y="151"/>
                    </a:lnTo>
                    <a:lnTo>
                      <a:pt x="0" y="0"/>
                    </a:lnTo>
                    <a:lnTo>
                      <a:pt x="146" y="34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03" name="Freeform 262"/>
              <p:cNvSpPr>
                <a:spLocks/>
              </p:cNvSpPr>
              <p:nvPr/>
            </p:nvSpPr>
            <p:spPr bwMode="auto">
              <a:xfrm>
                <a:off x="3562" y="1791"/>
                <a:ext cx="19" cy="22"/>
              </a:xfrm>
              <a:custGeom>
                <a:avLst/>
                <a:gdLst>
                  <a:gd name="T0" fmla="*/ 0 w 144"/>
                  <a:gd name="T1" fmla="*/ 0 h 153"/>
                  <a:gd name="T2" fmla="*/ 0 w 144"/>
                  <a:gd name="T3" fmla="*/ 0 h 153"/>
                  <a:gd name="T4" fmla="*/ 0 w 144"/>
                  <a:gd name="T5" fmla="*/ 0 h 153"/>
                  <a:gd name="T6" fmla="*/ 0 w 144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153"/>
                  <a:gd name="T14" fmla="*/ 144 w 144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153">
                    <a:moveTo>
                      <a:pt x="0" y="117"/>
                    </a:moveTo>
                    <a:lnTo>
                      <a:pt x="109" y="0"/>
                    </a:lnTo>
                    <a:lnTo>
                      <a:pt x="144" y="153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04" name="Line 263"/>
              <p:cNvSpPr>
                <a:spLocks noChangeShapeType="1"/>
              </p:cNvSpPr>
              <p:nvPr/>
            </p:nvSpPr>
            <p:spPr bwMode="auto">
              <a:xfrm>
                <a:off x="3362" y="1430"/>
                <a:ext cx="200" cy="125"/>
              </a:xfrm>
              <a:prstGeom prst="line">
                <a:avLst/>
              </a:prstGeom>
              <a:noFill/>
              <a:ln w="269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05" name="Freeform 264"/>
              <p:cNvSpPr>
                <a:spLocks/>
              </p:cNvSpPr>
              <p:nvPr/>
            </p:nvSpPr>
            <p:spPr bwMode="auto">
              <a:xfrm>
                <a:off x="3347" y="1421"/>
                <a:ext cx="22" cy="19"/>
              </a:xfrm>
              <a:custGeom>
                <a:avLst/>
                <a:gdLst>
                  <a:gd name="T0" fmla="*/ 0 w 167"/>
                  <a:gd name="T1" fmla="*/ 0 h 131"/>
                  <a:gd name="T2" fmla="*/ 0 w 167"/>
                  <a:gd name="T3" fmla="*/ 0 h 131"/>
                  <a:gd name="T4" fmla="*/ 0 w 167"/>
                  <a:gd name="T5" fmla="*/ 0 h 131"/>
                  <a:gd name="T6" fmla="*/ 0 w 167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31"/>
                  <a:gd name="T14" fmla="*/ 167 w 167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31">
                    <a:moveTo>
                      <a:pt x="91" y="131"/>
                    </a:moveTo>
                    <a:lnTo>
                      <a:pt x="0" y="0"/>
                    </a:lnTo>
                    <a:lnTo>
                      <a:pt x="167" y="12"/>
                    </a:lnTo>
                    <a:lnTo>
                      <a:pt x="91" y="131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06" name="Freeform 265"/>
              <p:cNvSpPr>
                <a:spLocks/>
              </p:cNvSpPr>
              <p:nvPr/>
            </p:nvSpPr>
            <p:spPr bwMode="auto">
              <a:xfrm>
                <a:off x="3555" y="1545"/>
                <a:ext cx="22" cy="18"/>
              </a:xfrm>
              <a:custGeom>
                <a:avLst/>
                <a:gdLst>
                  <a:gd name="T0" fmla="*/ 0 w 167"/>
                  <a:gd name="T1" fmla="*/ 0 h 131"/>
                  <a:gd name="T2" fmla="*/ 0 w 167"/>
                  <a:gd name="T3" fmla="*/ 0 h 131"/>
                  <a:gd name="T4" fmla="*/ 0 w 167"/>
                  <a:gd name="T5" fmla="*/ 0 h 131"/>
                  <a:gd name="T6" fmla="*/ 0 w 167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31"/>
                  <a:gd name="T14" fmla="*/ 167 w 167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31">
                    <a:moveTo>
                      <a:pt x="79" y="0"/>
                    </a:moveTo>
                    <a:lnTo>
                      <a:pt x="167" y="131"/>
                    </a:lnTo>
                    <a:lnTo>
                      <a:pt x="0" y="11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07" name="Line 266"/>
              <p:cNvSpPr>
                <a:spLocks noChangeShapeType="1"/>
              </p:cNvSpPr>
              <p:nvPr/>
            </p:nvSpPr>
            <p:spPr bwMode="auto">
              <a:xfrm flipV="1">
                <a:off x="2796" y="1430"/>
                <a:ext cx="201" cy="125"/>
              </a:xfrm>
              <a:prstGeom prst="line">
                <a:avLst/>
              </a:prstGeom>
              <a:noFill/>
              <a:ln w="269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08" name="Freeform 267"/>
              <p:cNvSpPr>
                <a:spLocks/>
              </p:cNvSpPr>
              <p:nvPr/>
            </p:nvSpPr>
            <p:spPr bwMode="auto">
              <a:xfrm>
                <a:off x="2782" y="1545"/>
                <a:ext cx="21" cy="19"/>
              </a:xfrm>
              <a:custGeom>
                <a:avLst/>
                <a:gdLst>
                  <a:gd name="T0" fmla="*/ 0 w 167"/>
                  <a:gd name="T1" fmla="*/ 0 h 131"/>
                  <a:gd name="T2" fmla="*/ 0 w 167"/>
                  <a:gd name="T3" fmla="*/ 0 h 131"/>
                  <a:gd name="T4" fmla="*/ 0 w 167"/>
                  <a:gd name="T5" fmla="*/ 0 h 131"/>
                  <a:gd name="T6" fmla="*/ 0 w 167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31"/>
                  <a:gd name="T14" fmla="*/ 167 w 167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31">
                    <a:moveTo>
                      <a:pt x="167" y="119"/>
                    </a:moveTo>
                    <a:lnTo>
                      <a:pt x="0" y="131"/>
                    </a:lnTo>
                    <a:lnTo>
                      <a:pt x="89" y="0"/>
                    </a:lnTo>
                    <a:lnTo>
                      <a:pt x="167" y="119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09" name="Freeform 268"/>
              <p:cNvSpPr>
                <a:spLocks/>
              </p:cNvSpPr>
              <p:nvPr/>
            </p:nvSpPr>
            <p:spPr bwMode="auto">
              <a:xfrm>
                <a:off x="2990" y="1421"/>
                <a:ext cx="21" cy="19"/>
              </a:xfrm>
              <a:custGeom>
                <a:avLst/>
                <a:gdLst>
                  <a:gd name="T0" fmla="*/ 0 w 167"/>
                  <a:gd name="T1" fmla="*/ 0 h 131"/>
                  <a:gd name="T2" fmla="*/ 0 w 167"/>
                  <a:gd name="T3" fmla="*/ 0 h 131"/>
                  <a:gd name="T4" fmla="*/ 0 w 167"/>
                  <a:gd name="T5" fmla="*/ 0 h 131"/>
                  <a:gd name="T6" fmla="*/ 0 w 167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31"/>
                  <a:gd name="T14" fmla="*/ 167 w 167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31">
                    <a:moveTo>
                      <a:pt x="0" y="12"/>
                    </a:moveTo>
                    <a:lnTo>
                      <a:pt x="167" y="0"/>
                    </a:lnTo>
                    <a:lnTo>
                      <a:pt x="78" y="131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10" name="Line 269"/>
              <p:cNvSpPr>
                <a:spLocks noChangeShapeType="1"/>
              </p:cNvSpPr>
              <p:nvPr/>
            </p:nvSpPr>
            <p:spPr bwMode="auto">
              <a:xfrm>
                <a:off x="2786" y="1809"/>
                <a:ext cx="40" cy="155"/>
              </a:xfrm>
              <a:prstGeom prst="line">
                <a:avLst/>
              </a:prstGeom>
              <a:noFill/>
              <a:ln w="269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11" name="Freeform 270"/>
              <p:cNvSpPr>
                <a:spLocks/>
              </p:cNvSpPr>
              <p:nvPr/>
            </p:nvSpPr>
            <p:spPr bwMode="auto">
              <a:xfrm>
                <a:off x="2777" y="1792"/>
                <a:ext cx="19" cy="21"/>
              </a:xfrm>
              <a:custGeom>
                <a:avLst/>
                <a:gdLst>
                  <a:gd name="T0" fmla="*/ 0 w 144"/>
                  <a:gd name="T1" fmla="*/ 0 h 153"/>
                  <a:gd name="T2" fmla="*/ 0 w 144"/>
                  <a:gd name="T3" fmla="*/ 0 h 153"/>
                  <a:gd name="T4" fmla="*/ 0 w 144"/>
                  <a:gd name="T5" fmla="*/ 0 h 153"/>
                  <a:gd name="T6" fmla="*/ 0 w 144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153"/>
                  <a:gd name="T14" fmla="*/ 144 w 144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153">
                    <a:moveTo>
                      <a:pt x="0" y="153"/>
                    </a:moveTo>
                    <a:lnTo>
                      <a:pt x="34" y="0"/>
                    </a:lnTo>
                    <a:lnTo>
                      <a:pt x="144" y="117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12" name="Freeform 271"/>
              <p:cNvSpPr>
                <a:spLocks/>
              </p:cNvSpPr>
              <p:nvPr/>
            </p:nvSpPr>
            <p:spPr bwMode="auto">
              <a:xfrm>
                <a:off x="2816" y="1959"/>
                <a:ext cx="18" cy="21"/>
              </a:xfrm>
              <a:custGeom>
                <a:avLst/>
                <a:gdLst>
                  <a:gd name="T0" fmla="*/ 0 w 146"/>
                  <a:gd name="T1" fmla="*/ 0 h 151"/>
                  <a:gd name="T2" fmla="*/ 0 w 146"/>
                  <a:gd name="T3" fmla="*/ 0 h 151"/>
                  <a:gd name="T4" fmla="*/ 0 w 146"/>
                  <a:gd name="T5" fmla="*/ 0 h 151"/>
                  <a:gd name="T6" fmla="*/ 0 w 146"/>
                  <a:gd name="T7" fmla="*/ 0 h 1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6"/>
                  <a:gd name="T13" fmla="*/ 0 h 151"/>
                  <a:gd name="T14" fmla="*/ 146 w 146"/>
                  <a:gd name="T15" fmla="*/ 151 h 1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6" h="151">
                    <a:moveTo>
                      <a:pt x="146" y="0"/>
                    </a:moveTo>
                    <a:lnTo>
                      <a:pt x="112" y="151"/>
                    </a:lnTo>
                    <a:lnTo>
                      <a:pt x="0" y="36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3349" name="Freeform 272"/>
            <p:cNvSpPr>
              <a:spLocks/>
            </p:cNvSpPr>
            <p:nvPr/>
          </p:nvSpPr>
          <p:spPr bwMode="auto">
            <a:xfrm>
              <a:off x="838" y="1296"/>
              <a:ext cx="698" cy="830"/>
            </a:xfrm>
            <a:custGeom>
              <a:avLst/>
              <a:gdLst>
                <a:gd name="T0" fmla="*/ 0 w 842"/>
                <a:gd name="T1" fmla="*/ 623 h 830"/>
                <a:gd name="T2" fmla="*/ 526 w 842"/>
                <a:gd name="T3" fmla="*/ 623 h 830"/>
                <a:gd name="T4" fmla="*/ 526 w 842"/>
                <a:gd name="T5" fmla="*/ 830 h 830"/>
                <a:gd name="T6" fmla="*/ 698 w 842"/>
                <a:gd name="T7" fmla="*/ 415 h 830"/>
                <a:gd name="T8" fmla="*/ 526 w 842"/>
                <a:gd name="T9" fmla="*/ 0 h 830"/>
                <a:gd name="T10" fmla="*/ 526 w 842"/>
                <a:gd name="T11" fmla="*/ 208 h 830"/>
                <a:gd name="T12" fmla="*/ 0 w 842"/>
                <a:gd name="T13" fmla="*/ 208 h 830"/>
                <a:gd name="T14" fmla="*/ 0 w 842"/>
                <a:gd name="T15" fmla="*/ 623 h 8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42" h="830">
                  <a:moveTo>
                    <a:pt x="0" y="623"/>
                  </a:moveTo>
                  <a:lnTo>
                    <a:pt x="635" y="623"/>
                  </a:lnTo>
                  <a:lnTo>
                    <a:pt x="635" y="830"/>
                  </a:lnTo>
                  <a:lnTo>
                    <a:pt x="842" y="415"/>
                  </a:lnTo>
                  <a:lnTo>
                    <a:pt x="635" y="0"/>
                  </a:lnTo>
                  <a:lnTo>
                    <a:pt x="635" y="208"/>
                  </a:lnTo>
                  <a:lnTo>
                    <a:pt x="0" y="208"/>
                  </a:lnTo>
                  <a:lnTo>
                    <a:pt x="0" y="623"/>
                  </a:lnTo>
                </a:path>
              </a:pathLst>
            </a:custGeom>
            <a:solidFill>
              <a:srgbClr val="66FF66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3350" name="Freeform 273"/>
            <p:cNvSpPr>
              <a:spLocks/>
            </p:cNvSpPr>
            <p:nvPr/>
          </p:nvSpPr>
          <p:spPr bwMode="auto">
            <a:xfrm>
              <a:off x="96" y="1296"/>
              <a:ext cx="698" cy="830"/>
            </a:xfrm>
            <a:custGeom>
              <a:avLst/>
              <a:gdLst>
                <a:gd name="T0" fmla="*/ 0 w 842"/>
                <a:gd name="T1" fmla="*/ 623 h 830"/>
                <a:gd name="T2" fmla="*/ 526 w 842"/>
                <a:gd name="T3" fmla="*/ 623 h 830"/>
                <a:gd name="T4" fmla="*/ 526 w 842"/>
                <a:gd name="T5" fmla="*/ 830 h 830"/>
                <a:gd name="T6" fmla="*/ 698 w 842"/>
                <a:gd name="T7" fmla="*/ 415 h 830"/>
                <a:gd name="T8" fmla="*/ 526 w 842"/>
                <a:gd name="T9" fmla="*/ 0 h 830"/>
                <a:gd name="T10" fmla="*/ 526 w 842"/>
                <a:gd name="T11" fmla="*/ 208 h 830"/>
                <a:gd name="T12" fmla="*/ 0 w 842"/>
                <a:gd name="T13" fmla="*/ 208 h 830"/>
                <a:gd name="T14" fmla="*/ 0 w 842"/>
                <a:gd name="T15" fmla="*/ 623 h 8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42" h="830">
                  <a:moveTo>
                    <a:pt x="0" y="623"/>
                  </a:moveTo>
                  <a:lnTo>
                    <a:pt x="635" y="623"/>
                  </a:lnTo>
                  <a:lnTo>
                    <a:pt x="635" y="830"/>
                  </a:lnTo>
                  <a:lnTo>
                    <a:pt x="842" y="415"/>
                  </a:lnTo>
                  <a:lnTo>
                    <a:pt x="635" y="0"/>
                  </a:lnTo>
                  <a:lnTo>
                    <a:pt x="635" y="208"/>
                  </a:lnTo>
                  <a:lnTo>
                    <a:pt x="0" y="208"/>
                  </a:lnTo>
                  <a:lnTo>
                    <a:pt x="0" y="623"/>
                  </a:lnTo>
                </a:path>
              </a:pathLst>
            </a:custGeom>
            <a:solidFill>
              <a:srgbClr val="66FF66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3351" name="Freeform 274"/>
            <p:cNvSpPr>
              <a:spLocks/>
            </p:cNvSpPr>
            <p:nvPr/>
          </p:nvSpPr>
          <p:spPr bwMode="auto">
            <a:xfrm>
              <a:off x="4512" y="1344"/>
              <a:ext cx="698" cy="830"/>
            </a:xfrm>
            <a:custGeom>
              <a:avLst/>
              <a:gdLst>
                <a:gd name="T0" fmla="*/ 0 w 842"/>
                <a:gd name="T1" fmla="*/ 623 h 830"/>
                <a:gd name="T2" fmla="*/ 526 w 842"/>
                <a:gd name="T3" fmla="*/ 623 h 830"/>
                <a:gd name="T4" fmla="*/ 526 w 842"/>
                <a:gd name="T5" fmla="*/ 830 h 830"/>
                <a:gd name="T6" fmla="*/ 698 w 842"/>
                <a:gd name="T7" fmla="*/ 415 h 830"/>
                <a:gd name="T8" fmla="*/ 526 w 842"/>
                <a:gd name="T9" fmla="*/ 0 h 830"/>
                <a:gd name="T10" fmla="*/ 526 w 842"/>
                <a:gd name="T11" fmla="*/ 208 h 830"/>
                <a:gd name="T12" fmla="*/ 0 w 842"/>
                <a:gd name="T13" fmla="*/ 208 h 830"/>
                <a:gd name="T14" fmla="*/ 0 w 842"/>
                <a:gd name="T15" fmla="*/ 623 h 8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42" h="830">
                  <a:moveTo>
                    <a:pt x="0" y="623"/>
                  </a:moveTo>
                  <a:lnTo>
                    <a:pt x="635" y="623"/>
                  </a:lnTo>
                  <a:lnTo>
                    <a:pt x="635" y="830"/>
                  </a:lnTo>
                  <a:lnTo>
                    <a:pt x="842" y="415"/>
                  </a:lnTo>
                  <a:lnTo>
                    <a:pt x="635" y="0"/>
                  </a:lnTo>
                  <a:lnTo>
                    <a:pt x="635" y="208"/>
                  </a:lnTo>
                  <a:lnTo>
                    <a:pt x="0" y="208"/>
                  </a:lnTo>
                  <a:lnTo>
                    <a:pt x="0" y="623"/>
                  </a:lnTo>
                </a:path>
              </a:pathLst>
            </a:custGeom>
            <a:solidFill>
              <a:srgbClr val="66FF66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3352" name="Text Box 275"/>
            <p:cNvSpPr txBox="1">
              <a:spLocks noChangeArrowheads="1"/>
            </p:cNvSpPr>
            <p:nvPr/>
          </p:nvSpPr>
          <p:spPr bwMode="auto">
            <a:xfrm>
              <a:off x="96" y="1536"/>
              <a:ext cx="6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hu-HU" altLang="hu-HU" sz="1300" b="1">
                  <a:latin typeface="Arial" panose="020B0604020202020204" pitchFamily="34" charset="0"/>
                </a:rPr>
                <a:t>Feladat felvetés</a:t>
              </a:r>
              <a:endParaRPr lang="en-GB" altLang="hu-HU" sz="1300" b="1">
                <a:latin typeface="Arial" panose="020B0604020202020204" pitchFamily="34" charset="0"/>
              </a:endParaRPr>
            </a:p>
          </p:txBody>
        </p:sp>
        <p:sp>
          <p:nvSpPr>
            <p:cNvPr id="13353" name="Text Box 276"/>
            <p:cNvSpPr txBox="1">
              <a:spLocks noChangeArrowheads="1"/>
            </p:cNvSpPr>
            <p:nvPr/>
          </p:nvSpPr>
          <p:spPr bwMode="auto">
            <a:xfrm>
              <a:off x="816" y="1536"/>
              <a:ext cx="6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hu-HU" altLang="hu-HU" sz="1300" b="1">
                  <a:latin typeface="Arial" panose="020B0604020202020204" pitchFamily="34" charset="0"/>
                </a:rPr>
                <a:t>Projekt definíció</a:t>
              </a:r>
              <a:endParaRPr lang="en-GB" altLang="hu-HU" sz="1300" b="1">
                <a:latin typeface="Arial" panose="020B0604020202020204" pitchFamily="34" charset="0"/>
              </a:endParaRPr>
            </a:p>
          </p:txBody>
        </p:sp>
        <p:sp>
          <p:nvSpPr>
            <p:cNvPr id="13354" name="Text Box 277"/>
            <p:cNvSpPr txBox="1">
              <a:spLocks noChangeArrowheads="1"/>
            </p:cNvSpPr>
            <p:nvPr/>
          </p:nvSpPr>
          <p:spPr bwMode="auto">
            <a:xfrm>
              <a:off x="1536" y="1536"/>
              <a:ext cx="76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hu-HU" altLang="hu-HU" sz="1300" b="1">
                  <a:latin typeface="Arial" panose="020B0604020202020204" pitchFamily="34" charset="0"/>
                </a:rPr>
                <a:t>Projekt előkészítés</a:t>
              </a:r>
              <a:endParaRPr lang="en-GB" altLang="hu-HU" sz="1300" b="1">
                <a:latin typeface="Arial" panose="020B0604020202020204" pitchFamily="34" charset="0"/>
              </a:endParaRPr>
            </a:p>
          </p:txBody>
        </p:sp>
        <p:sp>
          <p:nvSpPr>
            <p:cNvPr id="13355" name="Text Box 278"/>
            <p:cNvSpPr txBox="1">
              <a:spLocks noChangeArrowheads="1"/>
            </p:cNvSpPr>
            <p:nvPr/>
          </p:nvSpPr>
          <p:spPr bwMode="auto">
            <a:xfrm>
              <a:off x="4464" y="1564"/>
              <a:ext cx="76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hu-HU" altLang="hu-HU" sz="1300" b="1">
                  <a:latin typeface="Arial" panose="020B0604020202020204" pitchFamily="34" charset="0"/>
                </a:rPr>
                <a:t>Projekt lezárás</a:t>
              </a:r>
              <a:endParaRPr lang="en-GB" altLang="hu-HU" sz="1300" b="1">
                <a:latin typeface="Arial" panose="020B0604020202020204" pitchFamily="34" charset="0"/>
              </a:endParaRPr>
            </a:p>
          </p:txBody>
        </p:sp>
      </p:grpSp>
      <p:sp>
        <p:nvSpPr>
          <p:cNvPr id="13321" name="Text Box 279"/>
          <p:cNvSpPr txBox="1">
            <a:spLocks noChangeArrowheads="1"/>
          </p:cNvSpPr>
          <p:nvPr/>
        </p:nvSpPr>
        <p:spPr bwMode="auto">
          <a:xfrm>
            <a:off x="856928" y="5017418"/>
            <a:ext cx="2819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hu-HU" altLang="hu-HU" sz="1900">
                <a:latin typeface="Arial" panose="020B0604020202020204" pitchFamily="34" charset="0"/>
              </a:rPr>
              <a:t>I. A projekt elindítása</a:t>
            </a:r>
            <a:endParaRPr lang="en-GB" altLang="hu-HU" sz="1900">
              <a:latin typeface="Arial" panose="020B0604020202020204" pitchFamily="34" charset="0"/>
            </a:endParaRPr>
          </a:p>
        </p:txBody>
      </p:sp>
      <p:sp>
        <p:nvSpPr>
          <p:cNvPr id="13322" name="Text Box 280"/>
          <p:cNvSpPr txBox="1">
            <a:spLocks noChangeArrowheads="1"/>
          </p:cNvSpPr>
          <p:nvPr/>
        </p:nvSpPr>
        <p:spPr bwMode="auto">
          <a:xfrm>
            <a:off x="4133528" y="5017418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hu-HU" altLang="hu-HU" sz="1900">
                <a:latin typeface="Arial" panose="020B0604020202020204" pitchFamily="34" charset="0"/>
              </a:rPr>
              <a:t>II. A projekt megvalósítása</a:t>
            </a:r>
            <a:endParaRPr lang="en-GB" altLang="hu-HU" sz="1900">
              <a:latin typeface="Arial" panose="020B0604020202020204" pitchFamily="34" charset="0"/>
            </a:endParaRPr>
          </a:p>
        </p:txBody>
      </p:sp>
      <p:sp>
        <p:nvSpPr>
          <p:cNvPr id="13323" name="Text Box 281"/>
          <p:cNvSpPr txBox="1">
            <a:spLocks noChangeArrowheads="1"/>
          </p:cNvSpPr>
          <p:nvPr/>
        </p:nvSpPr>
        <p:spPr bwMode="auto">
          <a:xfrm>
            <a:off x="7333928" y="4941218"/>
            <a:ext cx="19812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hu-HU" altLang="hu-HU" sz="1900">
                <a:latin typeface="Arial" panose="020B0604020202020204" pitchFamily="34" charset="0"/>
              </a:rPr>
              <a:t>III. A projekt befejezése</a:t>
            </a:r>
            <a:endParaRPr lang="en-GB" altLang="hu-HU" sz="19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3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dirty="0" smtClean="0"/>
              <a:t>A tanácsadási folyamat dilemmái</a:t>
            </a:r>
          </a:p>
        </p:txBody>
      </p:sp>
      <p:sp>
        <p:nvSpPr>
          <p:cNvPr id="1433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400" dirty="0" smtClean="0"/>
              <a:t>Alul vagy túltervezés (minőség romlása, ügyfél elégedetlensége)</a:t>
            </a:r>
          </a:p>
          <a:p>
            <a:r>
              <a:rPr lang="hu-HU" altLang="hu-HU" sz="2400" dirty="0" smtClean="0"/>
              <a:t>Ajánlat (annak és arra amire kéri; másolhatóság; érthetőség; mi nincs benne!) </a:t>
            </a:r>
          </a:p>
          <a:p>
            <a:r>
              <a:rPr lang="hu-HU" altLang="hu-HU" sz="2400" dirty="0" smtClean="0"/>
              <a:t>A </a:t>
            </a:r>
            <a:r>
              <a:rPr lang="hu-HU" altLang="hu-HU" sz="2400" dirty="0" err="1" smtClean="0"/>
              <a:t>scope</a:t>
            </a:r>
            <a:r>
              <a:rPr lang="hu-HU" altLang="hu-HU" sz="2400" dirty="0" smtClean="0"/>
              <a:t> és módosítása </a:t>
            </a:r>
          </a:p>
          <a:p>
            <a:r>
              <a:rPr lang="hu-HU" altLang="hu-HU" sz="2400" dirty="0" smtClean="0"/>
              <a:t>Invenció (az </a:t>
            </a:r>
            <a:r>
              <a:rPr lang="hu-HU" altLang="hu-HU" sz="2400" dirty="0" err="1" smtClean="0"/>
              <a:t>innovátor</a:t>
            </a:r>
            <a:r>
              <a:rPr lang="hu-HU" altLang="hu-HU" sz="2400" dirty="0" smtClean="0"/>
              <a:t> szerepe) </a:t>
            </a:r>
          </a:p>
          <a:p>
            <a:r>
              <a:rPr lang="hu-HU" altLang="hu-HU" sz="2400" dirty="0" smtClean="0"/>
              <a:t>Szerződés (egyensúlytalanság)</a:t>
            </a:r>
          </a:p>
          <a:p>
            <a:r>
              <a:rPr lang="hu-HU" altLang="hu-HU" sz="2400" dirty="0" smtClean="0"/>
              <a:t>Az ügyfélszervezet bevonása (</a:t>
            </a:r>
            <a:r>
              <a:rPr lang="hu-HU" altLang="hu-HU" sz="2400" dirty="0" err="1" smtClean="0"/>
              <a:t>involvement</a:t>
            </a:r>
            <a:r>
              <a:rPr lang="hu-HU" altLang="hu-HU" sz="2400" dirty="0" smtClean="0"/>
              <a:t>) </a:t>
            </a:r>
          </a:p>
        </p:txBody>
      </p:sp>
      <p:sp>
        <p:nvSpPr>
          <p:cNvPr id="14340" name="Dia számának hely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8E1F86-54BA-4786-A58C-4CBAF9A53E3E}" type="slidenum">
              <a:rPr lang="hu-HU" altLang="hu-H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hu-HU" altLang="hu-HU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95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TK_prezentacio_sablon_1021_3">
  <a:themeElements>
    <a:clrScheme name="KTK_prezentacio_sablon_1021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TK_prezentacio_sablon_1021_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KTK_prezentacio_sablon_1021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KTK_prezentacio_sablon_1021_3</Template>
  <TotalTime>43</TotalTime>
  <Words>501</Words>
  <Application>Microsoft Office PowerPoint</Application>
  <PresentationFormat>Diavetítés a képernyőre (4:3 oldalarány)</PresentationFormat>
  <Paragraphs>200</Paragraphs>
  <Slides>21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</vt:lpstr>
      <vt:lpstr>KTK_prezentacio_sablon_1021_3</vt:lpstr>
      <vt:lpstr>Bevezetés a tanácsadásba</vt:lpstr>
      <vt:lpstr>A folyamat meghatározó tényezői </vt:lpstr>
      <vt:lpstr>PowerPoint-bemutató</vt:lpstr>
      <vt:lpstr>A tanácsadás folyamata</vt:lpstr>
      <vt:lpstr>A tanácsadás folyamata</vt:lpstr>
      <vt:lpstr>A tanácsadás folyamata – tréningek esetében </vt:lpstr>
      <vt:lpstr>A tanácsadás folyamata – tréningek esetében </vt:lpstr>
      <vt:lpstr>A tanácsadás folyamata: a projektfolyamat lépései</vt:lpstr>
      <vt:lpstr>A tanácsadási folyamat dilemmái</vt:lpstr>
      <vt:lpstr>A tanácsadási folyamat dilemmái</vt:lpstr>
      <vt:lpstr>A projektek keletkezése </vt:lpstr>
      <vt:lpstr>Kapcsolatfelvétel, az első találkozás </vt:lpstr>
      <vt:lpstr>Tanácsadó és az ügyfél</vt:lpstr>
      <vt:lpstr>Előzetes helyzetfelmérés</vt:lpstr>
      <vt:lpstr>Probléma meghatározása</vt:lpstr>
      <vt:lpstr>Projekttervezés</vt:lpstr>
      <vt:lpstr>Ajánlat és szerződéskötés</vt:lpstr>
      <vt:lpstr>Elemzés</vt:lpstr>
      <vt:lpstr>Megoldási javaslatok</vt:lpstr>
      <vt:lpstr>Prezentáció </vt:lpstr>
      <vt:lpstr>Végrehajtás? Új projekt?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Bevezetés a tanácsadásba</dc:title>
  <dc:creator>Schmuck Roland</dc:creator>
  <cp:lastModifiedBy>user</cp:lastModifiedBy>
  <cp:revision>11</cp:revision>
  <dcterms:created xsi:type="dcterms:W3CDTF">2016-09-03T09:16:28Z</dcterms:created>
  <dcterms:modified xsi:type="dcterms:W3CDTF">2019-09-19T13:53:09Z</dcterms:modified>
</cp:coreProperties>
</file>