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85" r:id="rId13"/>
    <p:sldId id="269" r:id="rId14"/>
    <p:sldId id="270" r:id="rId15"/>
    <p:sldId id="271" r:id="rId16"/>
    <p:sldId id="286" r:id="rId17"/>
    <p:sldId id="272" r:id="rId18"/>
    <p:sldId id="273" r:id="rId19"/>
    <p:sldId id="274" r:id="rId20"/>
    <p:sldId id="275" r:id="rId21"/>
    <p:sldId id="287" r:id="rId22"/>
    <p:sldId id="288" r:id="rId23"/>
    <p:sldId id="289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muck Roland" initials="SR" lastIdx="0" clrIdx="0">
    <p:extLst>
      <p:ext uri="{19B8F6BF-5375-455C-9EA6-DF929625EA0E}">
        <p15:presenceInfo xmlns:p15="http://schemas.microsoft.com/office/powerpoint/2012/main" userId="Schmuck Rola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4" autoAdjust="0"/>
  </p:normalViewPr>
  <p:slideViewPr>
    <p:cSldViewPr>
      <p:cViewPr varScale="1">
        <p:scale>
          <a:sx n="82" d="100"/>
          <a:sy n="82" d="100"/>
        </p:scale>
        <p:origin x="15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4765CB-D84A-44DB-B446-E3522A15BF2D}" type="datetimeFigureOut">
              <a:rPr lang="hu-HU" altLang="hu-HU"/>
              <a:pPr/>
              <a:t>2019. 09. 19.</a:t>
            </a:fld>
            <a:endParaRPr lang="hu-HU" alt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05B109-10F2-43BC-8413-590EC7FC534F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79195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3D9E0A-E6D3-4986-BAD6-14E8FACC12B5}" type="datetimeFigureOut">
              <a:rPr lang="hu-HU" altLang="hu-HU"/>
              <a:pPr/>
              <a:t>2019. 09. 19.</a:t>
            </a:fld>
            <a:endParaRPr lang="hu-HU" alt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 smtClean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437AFB-CC87-462B-8B09-A5CF489ECB4B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60733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37AFB-CC87-462B-8B09-A5CF489ECB4B}" type="slidenum">
              <a:rPr lang="hu-HU" altLang="hu-HU" smtClean="0"/>
              <a:pPr/>
              <a:t>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0995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Jegyzetek helye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defRPr/>
            </a:pPr>
            <a:r>
              <a:rPr lang="hu-HU" dirty="0" smtClean="0"/>
              <a:t>Nem tudatos, tárgyilagos reakció, hanem az ügyfélrádöbbenése, hogy segítségre szorul. </a:t>
            </a:r>
          </a:p>
          <a:p>
            <a:pPr>
              <a:defRPr/>
            </a:pPr>
            <a:endParaRPr lang="hu-HU" dirty="0" smtClean="0"/>
          </a:p>
          <a:p>
            <a:pPr>
              <a:defRPr/>
            </a:pPr>
            <a:r>
              <a:rPr lang="hu-HU" dirty="0" smtClean="0"/>
              <a:t>A komfort zónából való kilépés kellemetlen is lehet- ez járhat ellenállással. </a:t>
            </a:r>
          </a:p>
          <a:p>
            <a:pPr>
              <a:defRPr/>
            </a:pPr>
            <a:endParaRPr lang="hu-HU" dirty="0" smtClean="0"/>
          </a:p>
          <a:p>
            <a:pPr>
              <a:defRPr/>
            </a:pPr>
            <a:r>
              <a:rPr lang="hu-HU" dirty="0" smtClean="0"/>
              <a:t>A kontroll bár sokszor akadályozza a teljesítményt egyfajta jutalom a jó teljesítményért azaz szinte valutának tekinthető. </a:t>
            </a:r>
          </a:p>
          <a:p>
            <a:pPr>
              <a:defRPr/>
            </a:pPr>
            <a:endParaRPr lang="hu-HU" dirty="0" smtClean="0"/>
          </a:p>
          <a:p>
            <a:pPr>
              <a:defRPr/>
            </a:pPr>
            <a:r>
              <a:rPr lang="hu-HU" dirty="0" smtClean="0"/>
              <a:t>A másik félelem az hogy a vezető esetleg megsérülhet. Ezt egy hármas egységben lehet elképzelni. Társaink előtt járni, feletteseinknek megfelelni, beosztottainktól támogatást nyerni. Ez egyfajta egyensúlyt jelenthet, amibe a tanácsadó és a javaslatai zavart hozhatnak. </a:t>
            </a:r>
          </a:p>
          <a:p>
            <a:pPr>
              <a:defRPr/>
            </a:pPr>
            <a:endParaRPr lang="hu-HU" dirty="0" smtClean="0"/>
          </a:p>
          <a:p>
            <a:pPr>
              <a:defRPr/>
            </a:pPr>
            <a:r>
              <a:rPr lang="hu-HU" dirty="0" smtClean="0"/>
              <a:t>Fontos megérteni, hogy az ellenállás legtöbbször nem a személyünknek szól, hanem annak, hogy meg kell hoznia egy változást jelentő döntést, el kell ismernie az eddigi hiányosságokat. Bár nem nekünk szól, nekünk kell megbirkózni vele. A tanácsadó amikor jön, akkor az ügyfél nem tudja saját kompetenciából, vagy kapacitással megoldani a helyzetet. A problémában gyakran van egy olyan nehezen elfogadható, vagy nem látható tény, amivel az ügyfél egyedül nem tud szembenézni. </a:t>
            </a:r>
          </a:p>
          <a:p>
            <a:pPr>
              <a:defRPr/>
            </a:pPr>
            <a:endParaRPr lang="hu-HU" dirty="0" smtClean="0"/>
          </a:p>
          <a:p>
            <a:pPr>
              <a:defRPr/>
            </a:pPr>
            <a:r>
              <a:rPr lang="hu-HU" dirty="0" smtClean="0"/>
              <a:t>A tanácsadónak segítenie kell szembenézni ezekkel a nehezen elfogadható tényekkel. </a:t>
            </a:r>
          </a:p>
        </p:txBody>
      </p:sp>
      <p:sp>
        <p:nvSpPr>
          <p:cNvPr id="22532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1B79A4-CA36-491D-88DB-4730D5FE93B6}" type="slidenum">
              <a:rPr lang="hu-HU" altLang="hu-HU" smtClean="0"/>
              <a:pPr>
                <a:spcBef>
                  <a:spcPct val="0"/>
                </a:spcBef>
              </a:pPr>
              <a:t>15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289120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9838" y="3860800"/>
            <a:ext cx="5184775" cy="4587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hu-HU" altLang="hu-HU" noProof="0" smtClean="0"/>
              <a:t>Mintacím szerkesztése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576263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altLang="hu-HU" noProof="0" smtClean="0"/>
              <a:t>Kattintson ide az alcím mintájának szerkesztéséhez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C8A881-5741-4E06-B22C-55ECE3271EA4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1707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58340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58340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AAFB2-E762-4B36-9563-591BD306883A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6425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38B7B-068B-4C21-AD27-92A169A70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4123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FAE258-C00A-4148-98B5-D1A35A4C68A5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1228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C2A491-8104-4407-84AB-B7208E8E3CA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7663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4244975" cy="51847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244975" cy="51847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F46D7F-36C6-4246-8A05-E4BDA9F2E110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499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F61967-F3EF-44DA-94E6-93B624F59040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47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297DC8-0B26-42B9-B1BE-083C27E2B98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51796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72AD4-5435-4166-881E-87DEAD244D8D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1868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CB926-4934-471F-99AC-1A70999B316C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5977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9CE4A7-C00D-467A-914C-E045663C80EA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5600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79930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Mintacím szerkesztése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6423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0293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299"/>
                </a:solidFill>
              </a:defRPr>
            </a:lvl1pPr>
          </a:lstStyle>
          <a:p>
            <a:fld id="{A598C8E5-28D8-4326-97A0-D45C1430E4C4}" type="slidenum">
              <a:rPr lang="hu-HU" altLang="hu-HU"/>
              <a:pPr/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42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4299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4299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4299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42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altLang="hu-HU" dirty="0" smtClean="0"/>
              <a:t>Bevezetés a tanácsadásba</a:t>
            </a:r>
            <a:endParaRPr lang="hu-HU" altLang="hu-HU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altLang="hu-HU" sz="1400" dirty="0" smtClean="0"/>
              <a:t>A tanácsadó jellemzői, személyisége</a:t>
            </a:r>
          </a:p>
          <a:p>
            <a:endParaRPr lang="hu-HU" altLang="hu-HU" sz="1400" dirty="0"/>
          </a:p>
          <a:p>
            <a:r>
              <a:rPr lang="hu-HU" altLang="hu-HU" sz="1400" dirty="0" smtClean="0"/>
              <a:t>Dr. Schmuck Roland</a:t>
            </a:r>
            <a:endParaRPr lang="hu-HU" altLang="hu-HU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Technikai készségek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hu-HU" sz="2400" dirty="0" smtClean="0"/>
              <a:t>Megérteni az ügyfelet</a:t>
            </a:r>
          </a:p>
          <a:p>
            <a:pPr>
              <a:buFont typeface="Arial" charset="0"/>
              <a:buChar char="•"/>
              <a:defRPr/>
            </a:pPr>
            <a:r>
              <a:rPr lang="hu-HU" sz="2400" dirty="0" smtClean="0"/>
              <a:t>Megfelelő kérdéseket feltenni</a:t>
            </a:r>
          </a:p>
          <a:p>
            <a:pPr>
              <a:buFont typeface="Arial" charset="0"/>
              <a:buChar char="•"/>
              <a:defRPr/>
            </a:pPr>
            <a:r>
              <a:rPr lang="hu-HU" sz="2400" dirty="0" smtClean="0"/>
              <a:t>Feltárni a valódi problémát</a:t>
            </a:r>
          </a:p>
          <a:p>
            <a:pPr>
              <a:buFont typeface="Arial" charset="0"/>
              <a:buChar char="•"/>
              <a:defRPr/>
            </a:pPr>
            <a:r>
              <a:rPr lang="hu-HU" sz="2400" dirty="0" smtClean="0"/>
              <a:t>Tervezni, szervezni, megvalósítani </a:t>
            </a:r>
          </a:p>
          <a:p>
            <a:pPr>
              <a:buFont typeface="Arial" charset="0"/>
              <a:buChar char="•"/>
              <a:defRPr/>
            </a:pPr>
            <a:r>
              <a:rPr lang="hu-HU" sz="2400" b="1" dirty="0" smtClean="0"/>
              <a:t>Konkrét szakterület</a:t>
            </a:r>
            <a:r>
              <a:rPr lang="hu-HU" sz="2400" dirty="0" smtClean="0"/>
              <a:t> ismerete (alap)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400" dirty="0" smtClean="0"/>
              <a:t>vezetés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400" dirty="0" smtClean="0"/>
              <a:t>szervezetfejlesztés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400" dirty="0" smtClean="0"/>
              <a:t>...</a:t>
            </a:r>
          </a:p>
        </p:txBody>
      </p:sp>
      <p:sp>
        <p:nvSpPr>
          <p:cNvPr id="17412" name="Rectangl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altLang="hu-HU" sz="2400" i="1" dirty="0" smtClean="0"/>
              <a:t>mérnöki tervezés</a:t>
            </a:r>
          </a:p>
          <a:p>
            <a:r>
              <a:rPr lang="hu-HU" altLang="hu-HU" sz="2400" i="1" dirty="0" smtClean="0"/>
              <a:t>projektmenedzsment</a:t>
            </a:r>
          </a:p>
          <a:p>
            <a:r>
              <a:rPr lang="hu-HU" altLang="hu-HU" sz="2400" i="1" dirty="0" smtClean="0"/>
              <a:t>tervezés</a:t>
            </a:r>
          </a:p>
          <a:p>
            <a:r>
              <a:rPr lang="hu-HU" altLang="hu-HU" sz="2400" i="1" dirty="0" smtClean="0"/>
              <a:t>marketing</a:t>
            </a:r>
          </a:p>
          <a:p>
            <a:r>
              <a:rPr lang="hu-HU" altLang="hu-HU" sz="2400" i="1" dirty="0" smtClean="0"/>
              <a:t>gyártás</a:t>
            </a:r>
          </a:p>
          <a:p>
            <a:r>
              <a:rPr lang="hu-HU" altLang="hu-HU" sz="2400" i="1" dirty="0" smtClean="0"/>
              <a:t>személyzet</a:t>
            </a:r>
          </a:p>
          <a:p>
            <a:r>
              <a:rPr lang="hu-HU" altLang="hu-HU" sz="2400" i="1" dirty="0" smtClean="0"/>
              <a:t>pénzügy</a:t>
            </a:r>
          </a:p>
          <a:p>
            <a:r>
              <a:rPr lang="hu-HU" altLang="hu-HU" sz="2400" i="1" dirty="0" smtClean="0"/>
              <a:t>rendszerelemzés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46D7F-36C6-4246-8A05-E4BDA9F2E110}" type="slidenum">
              <a:rPr lang="hu-HU" altLang="hu-HU" smtClean="0"/>
              <a:pPr/>
              <a:t>10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721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Interperszonális készségek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hu-HU" altLang="hu-HU" sz="2400" dirty="0" smtClean="0"/>
              <a:t>az együttműködés érdekében</a:t>
            </a:r>
          </a:p>
          <a:p>
            <a:r>
              <a:rPr lang="hu-HU" altLang="hu-HU" sz="2400" dirty="0" smtClean="0"/>
              <a:t>gondolatok megfogalmazása</a:t>
            </a:r>
          </a:p>
          <a:p>
            <a:r>
              <a:rPr lang="hu-HU" altLang="hu-HU" sz="2400" dirty="0" smtClean="0"/>
              <a:t>mások meghallgatása</a:t>
            </a:r>
          </a:p>
          <a:p>
            <a:r>
              <a:rPr lang="hu-HU" altLang="hu-HU" sz="2400" dirty="0" smtClean="0"/>
              <a:t>támogatás adása</a:t>
            </a:r>
          </a:p>
          <a:p>
            <a:r>
              <a:rPr lang="hu-HU" altLang="hu-HU" sz="2400" dirty="0" smtClean="0"/>
              <a:t>egyet nem értés készsége</a:t>
            </a:r>
          </a:p>
          <a:p>
            <a:r>
              <a:rPr lang="hu-HU" altLang="hu-HU" sz="2400" dirty="0" smtClean="0"/>
              <a:t>a </a:t>
            </a:r>
            <a:r>
              <a:rPr lang="hu-HU" altLang="hu-HU" sz="2400" b="1" dirty="0" smtClean="0"/>
              <a:t>kapcsolat fenntartásának készségei</a:t>
            </a:r>
          </a:p>
        </p:txBody>
      </p:sp>
      <p:sp>
        <p:nvSpPr>
          <p:cNvPr id="18436" name="Rectangle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altLang="hu-HU" sz="2400" i="1" dirty="0" err="1" smtClean="0"/>
              <a:t>asszertivitás</a:t>
            </a:r>
            <a:r>
              <a:rPr lang="hu-HU" altLang="hu-HU" sz="2400" i="1" dirty="0" smtClean="0"/>
              <a:t> (önérvényesítés)</a:t>
            </a:r>
          </a:p>
          <a:p>
            <a:r>
              <a:rPr lang="hu-HU" altLang="hu-HU" sz="2400" i="1" dirty="0" smtClean="0"/>
              <a:t>konfrontáció</a:t>
            </a:r>
          </a:p>
          <a:p>
            <a:r>
              <a:rPr lang="hu-HU" altLang="hu-HU" sz="2400" i="1" dirty="0" smtClean="0"/>
              <a:t>vezetési stílusok</a:t>
            </a:r>
          </a:p>
          <a:p>
            <a:r>
              <a:rPr lang="hu-HU" altLang="hu-HU" sz="2400" i="1" dirty="0" smtClean="0"/>
              <a:t>csoportfolyamatok kezelése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46D7F-36C6-4246-8A05-E4BDA9F2E110}" type="slidenum">
              <a:rPr lang="hu-HU" altLang="hu-HU" smtClean="0"/>
              <a:pPr/>
              <a:t>11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44911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Belbin</a:t>
            </a:r>
            <a:r>
              <a:rPr lang="hu-HU" dirty="0" smtClean="0"/>
              <a:t>-teszt</a:t>
            </a:r>
            <a:endParaRPr lang="en-GB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46D7F-36C6-4246-8A05-E4BDA9F2E110}" type="slidenum">
              <a:rPr lang="hu-HU" altLang="hu-HU" smtClean="0"/>
              <a:pPr/>
              <a:t>12</a:t>
            </a:fld>
            <a:endParaRPr lang="hu-HU" alt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50" y="804093"/>
            <a:ext cx="3960440" cy="313404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" y="4077072"/>
            <a:ext cx="9133059" cy="23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Csoportszerepek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sz="2400" dirty="0" smtClean="0"/>
              <a:t>Elnök, koordinátor</a:t>
            </a:r>
          </a:p>
          <a:p>
            <a:pPr>
              <a:lnSpc>
                <a:spcPct val="90000"/>
              </a:lnSpc>
            </a:pPr>
            <a:r>
              <a:rPr lang="hu-HU" altLang="hu-HU" sz="2400" dirty="0" smtClean="0"/>
              <a:t>Vállalatépítő</a:t>
            </a:r>
          </a:p>
          <a:p>
            <a:pPr>
              <a:lnSpc>
                <a:spcPct val="90000"/>
              </a:lnSpc>
            </a:pPr>
            <a:r>
              <a:rPr lang="hu-HU" altLang="hu-HU" sz="2400" dirty="0" smtClean="0"/>
              <a:t>Serkentő</a:t>
            </a:r>
          </a:p>
          <a:p>
            <a:pPr>
              <a:lnSpc>
                <a:spcPct val="90000"/>
              </a:lnSpc>
            </a:pPr>
            <a:r>
              <a:rPr lang="hu-HU" altLang="hu-HU" sz="2400" dirty="0" smtClean="0"/>
              <a:t>Palánta (ötletgazda)</a:t>
            </a:r>
          </a:p>
          <a:p>
            <a:pPr>
              <a:lnSpc>
                <a:spcPct val="90000"/>
              </a:lnSpc>
            </a:pPr>
            <a:r>
              <a:rPr lang="hu-HU" altLang="hu-HU" sz="2400" dirty="0" smtClean="0"/>
              <a:t>Helyzetértékelő</a:t>
            </a:r>
          </a:p>
          <a:p>
            <a:pPr>
              <a:lnSpc>
                <a:spcPct val="90000"/>
              </a:lnSpc>
            </a:pPr>
            <a:r>
              <a:rPr lang="hu-HU" altLang="hu-HU" sz="2400" dirty="0" smtClean="0"/>
              <a:t>Forrásfeltáró</a:t>
            </a:r>
          </a:p>
          <a:p>
            <a:pPr>
              <a:lnSpc>
                <a:spcPct val="90000"/>
              </a:lnSpc>
            </a:pPr>
            <a:r>
              <a:rPr lang="hu-HU" altLang="hu-HU" sz="2400" dirty="0" smtClean="0"/>
              <a:t>Megvalósító</a:t>
            </a:r>
          </a:p>
          <a:p>
            <a:pPr>
              <a:lnSpc>
                <a:spcPct val="90000"/>
              </a:lnSpc>
            </a:pPr>
            <a:r>
              <a:rPr lang="hu-HU" altLang="hu-HU" sz="2400" dirty="0" smtClean="0"/>
              <a:t>Csapatjátékos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029200" y="2743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2400" b="1">
                <a:solidFill>
                  <a:schemeClr val="tx2"/>
                </a:solidFill>
                <a:latin typeface="Times New Roman" panose="02020603050405020304" pitchFamily="18" charset="0"/>
              </a:rPr>
              <a:t>Elsődleges szerepek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03800" y="4149725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2400" b="1">
                <a:solidFill>
                  <a:schemeClr val="tx2"/>
                </a:solidFill>
                <a:latin typeface="Times New Roman" panose="02020603050405020304" pitchFamily="18" charset="0"/>
              </a:rPr>
              <a:t>Másodlagos szerepek</a:t>
            </a:r>
            <a:endParaRPr lang="hu-HU" altLang="hu-HU" sz="2400">
              <a:latin typeface="Times New Roman" panose="02020603050405020304" pitchFamily="18" charset="0"/>
            </a:endParaRPr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6156325" y="3429000"/>
            <a:ext cx="504825" cy="504825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hu-HU" alt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13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00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18" name="Group 2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575600"/>
              </p:ext>
            </p:extLst>
          </p:nvPr>
        </p:nvGraphicFramePr>
        <p:xfrm>
          <a:off x="475100" y="988556"/>
          <a:ext cx="8229600" cy="5240840"/>
        </p:xfrm>
        <a:graphic>
          <a:graphicData uri="http://schemas.openxmlformats.org/drawingml/2006/table">
            <a:tbl>
              <a:tblPr/>
              <a:tblGrid>
                <a:gridCol w="166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17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TÍPUS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JELLEMZŐI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ELŐNYÖS TULAJDONSÁGAI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ELNÉZHETŐ HIBÁI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0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Vállalatépítő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(VÁ)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konzervatív,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kötelességtudó,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kiszámítható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jó szervező, gyakorlatias gondolkodású, kemény munkához szokott, fegyel­mezett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rugalmatlan, kevéssé fogékony az új ötletek iránt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0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Elnök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(EL)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nyugodt, biztos magában, kellő önuralommal rendelkezik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képes mindenkit előítéletek nélkül és pusztán érdemei alapján értékelni, célorientált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átlagosan kreatív és intelligens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0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Serkentő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(SE)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ideges, aktív, dinamikus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küzd a cselekvésképtelen­ség, a hatékonyság hiánya, az önelégültség, az önáltatás ellen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ingerültségre, türelmetlenségre, és erőszakra hajlamos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0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Palánta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(Ötlet gyártó)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(PA)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individualista, komoly gondolkodású, új utakat keres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szellem embere, képzeletgazdag, nagy tudású, kiváló értelmi képességekkel rendelkezik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fellegekben jár, nem törődik a részletekkel és a formaságokkal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0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Forrásfeltáró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(FO)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extrovertált, törekvő, érdeklődő, kommunikatív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jó kapcsolattartó, jól értesült, meg tud felelni a kihívásoknak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kezdeti lelkesedés lankadásával elveszíti érdeklődését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4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Helyzetértékelő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(HE)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megfontolt, ér­zelmek nélkül, józanul él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jó ítélőképességgel rendelkezik, előrelátó, gyakorlatias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alulmotivált, másokat sem inspirál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0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Csapatjátékos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(CS)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társas hajlamú, jóindulatú, érzékeny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jó reagál különféle személyiségekre és szituációkra, erősíti a csapatszellemet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kritikus pillanatokban határozatlan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0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Megvalósító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(ME)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precíz, rend­szerető, lelki­ismeretes, szorongó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tökéletességre törekszik, nem hagy semmit befejezetlenül</a:t>
                      </a:r>
                      <a:endParaRPr kumimoji="0" lang="hu-H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csekélységek miatt aggódik, nem tudja „elengedni magát”</a:t>
                      </a:r>
                      <a:endParaRPr kumimoji="0" lang="hu-H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2"/>
          </p:nvPr>
        </p:nvSpPr>
        <p:spPr>
          <a:xfrm>
            <a:off x="7010400" y="6095589"/>
            <a:ext cx="2133600" cy="457200"/>
          </a:xfrm>
        </p:spPr>
        <p:txBody>
          <a:bodyPr/>
          <a:lstStyle/>
          <a:p>
            <a:pPr>
              <a:defRPr/>
            </a:pPr>
            <a:fld id="{91238B7B-068B-4C21-AD27-92A169A705A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900113" y="115888"/>
            <a:ext cx="7993062" cy="549275"/>
          </a:xfrm>
        </p:spPr>
        <p:txBody>
          <a:bodyPr/>
          <a:lstStyle/>
          <a:p>
            <a:r>
              <a:rPr lang="hu-HU" dirty="0" err="1" smtClean="0"/>
              <a:t>Belbin</a:t>
            </a:r>
            <a:r>
              <a:rPr lang="hu-HU" dirty="0" smtClean="0"/>
              <a:t>-teszt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3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Az ellenállásról </a:t>
            </a:r>
          </a:p>
        </p:txBody>
      </p:sp>
      <p:sp>
        <p:nvSpPr>
          <p:cNvPr id="21507" name="Tartalom helye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altLang="hu-HU" sz="2400" dirty="0" smtClean="0"/>
              <a:t>Megjósolható érzelmi reakció</a:t>
            </a:r>
          </a:p>
          <a:p>
            <a:r>
              <a:rPr lang="hu-HU" altLang="hu-HU" sz="2400" dirty="0" smtClean="0"/>
              <a:t>A tanulási folyamat része </a:t>
            </a:r>
          </a:p>
          <a:p>
            <a:r>
              <a:rPr lang="hu-HU" altLang="hu-HU" sz="2400" dirty="0" smtClean="0"/>
              <a:t>A háttérben: </a:t>
            </a:r>
          </a:p>
          <a:p>
            <a:pPr lvl="1"/>
            <a:r>
              <a:rPr lang="hu-HU" altLang="hu-HU" sz="2400" dirty="0" smtClean="0"/>
              <a:t>Kontrollvesztés </a:t>
            </a:r>
          </a:p>
          <a:p>
            <a:pPr lvl="1"/>
            <a:r>
              <a:rPr lang="hu-HU" altLang="hu-HU" sz="2400" dirty="0" smtClean="0"/>
              <a:t>Kiszolgáltatottság </a:t>
            </a:r>
          </a:p>
          <a:p>
            <a:endParaRPr lang="hu-HU" altLang="hu-HU" sz="2400" dirty="0" smtClean="0"/>
          </a:p>
          <a:p>
            <a:endParaRPr lang="hu-HU" altLang="hu-HU" sz="2400" dirty="0" smtClean="0"/>
          </a:p>
        </p:txBody>
      </p:sp>
      <p:sp>
        <p:nvSpPr>
          <p:cNvPr id="8" name="Tartalom helye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hu-HU" sz="2400" dirty="0" smtClean="0"/>
              <a:t>Fajtái: 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400" dirty="0" smtClean="0"/>
              <a:t>Részletesebben! – módszertan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400" dirty="0" smtClean="0"/>
              <a:t>Túl részletes feltárás 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400" dirty="0" smtClean="0"/>
              <a:t>Halogatás, megszakítások – idő.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400" dirty="0" smtClean="0"/>
              <a:t>A Való Világ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400" dirty="0" smtClean="0"/>
              <a:t>Támadás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400" dirty="0" smtClean="0"/>
              <a:t>Zavartság 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400" dirty="0" smtClean="0"/>
              <a:t>Hallgatás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400" dirty="0" smtClean="0"/>
              <a:t>Okoskodás</a:t>
            </a:r>
          </a:p>
          <a:p>
            <a:pPr lvl="1">
              <a:buFont typeface="Arial" charset="0"/>
              <a:buChar char="–"/>
              <a:defRPr/>
            </a:pPr>
            <a:r>
              <a:rPr lang="hu-HU" sz="2400" dirty="0" smtClean="0"/>
              <a:t>Moralizálás </a:t>
            </a:r>
          </a:p>
          <a:p>
            <a:pPr lvl="1">
              <a:buFont typeface="Arial" charset="0"/>
              <a:buChar char="–"/>
              <a:defRPr/>
            </a:pPr>
            <a:endParaRPr lang="hu-HU" dirty="0" smtClean="0"/>
          </a:p>
          <a:p>
            <a:pPr>
              <a:buFont typeface="Arial" charset="0"/>
              <a:buChar char="•"/>
              <a:defRPr/>
            </a:pPr>
            <a:endParaRPr lang="hu-HU" dirty="0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31" y="29166"/>
            <a:ext cx="5214937" cy="677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46D7F-36C6-4246-8A05-E4BDA9F2E110}" type="slidenum">
              <a:rPr lang="hu-HU" altLang="hu-HU" smtClean="0"/>
              <a:pPr/>
              <a:t>15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537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46D7F-36C6-4246-8A05-E4BDA9F2E110}" type="slidenum">
              <a:rPr lang="hu-HU" altLang="hu-HU" smtClean="0"/>
              <a:pPr/>
              <a:t>16</a:t>
            </a:fld>
            <a:endParaRPr lang="hu-HU" altLang="hu-HU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342"/>
            <a:ext cx="9132189" cy="642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87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Az ellenállás kezelése</a:t>
            </a:r>
          </a:p>
        </p:txBody>
      </p:sp>
      <p:sp>
        <p:nvSpPr>
          <p:cNvPr id="23555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altLang="hu-HU" sz="2400" dirty="0" smtClean="0"/>
              <a:t>Érzésekkel nem vitatkozunk</a:t>
            </a:r>
          </a:p>
          <a:p>
            <a:r>
              <a:rPr lang="hu-HU" altLang="hu-HU" sz="2400" dirty="0" smtClean="0"/>
              <a:t>Kezelni, nem legyőzni</a:t>
            </a:r>
          </a:p>
          <a:p>
            <a:endParaRPr lang="hu-HU" altLang="hu-HU" dirty="0" smtClean="0"/>
          </a:p>
        </p:txBody>
      </p:sp>
      <p:sp>
        <p:nvSpPr>
          <p:cNvPr id="23556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altLang="hu-HU" sz="2400" dirty="0" smtClean="0"/>
              <a:t>Hagyni a vihart, hogy kifújja magát</a:t>
            </a:r>
          </a:p>
          <a:p>
            <a:r>
              <a:rPr lang="hu-HU" altLang="hu-HU" sz="2400" dirty="0" smtClean="0"/>
              <a:t>Feltárni az érzéseket</a:t>
            </a:r>
          </a:p>
          <a:p>
            <a:r>
              <a:rPr lang="hu-HU" altLang="hu-HU" sz="2400" dirty="0" smtClean="0"/>
              <a:t>Arról beszéltetni, ami igazán foglalkoztatja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46D7F-36C6-4246-8A05-E4BDA9F2E110}" type="slidenum">
              <a:rPr lang="hu-HU" altLang="hu-HU" smtClean="0"/>
              <a:pPr/>
              <a:t>17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989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Tanácsadói készségek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395536" y="930162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hu-HU" altLang="hu-HU" sz="2400" dirty="0" smtClean="0"/>
              <a:t>Az egyes folyamatfázisokhoz kötődő készségek:</a:t>
            </a:r>
          </a:p>
          <a:p>
            <a:pPr>
              <a:lnSpc>
                <a:spcPct val="90000"/>
              </a:lnSpc>
            </a:pPr>
            <a:r>
              <a:rPr lang="hu-HU" altLang="hu-HU" sz="2400" dirty="0" smtClean="0"/>
              <a:t>szerződéskötés</a:t>
            </a:r>
          </a:p>
          <a:p>
            <a:pPr lvl="1">
              <a:lnSpc>
                <a:spcPct val="90000"/>
              </a:lnSpc>
            </a:pPr>
            <a:r>
              <a:rPr lang="hu-HU" altLang="hu-HU" sz="2000" dirty="0" smtClean="0"/>
              <a:t>vegyes motiváció tűrése</a:t>
            </a:r>
          </a:p>
          <a:p>
            <a:pPr lvl="1">
              <a:lnSpc>
                <a:spcPct val="90000"/>
              </a:lnSpc>
            </a:pPr>
            <a:r>
              <a:rPr lang="hu-HU" altLang="hu-HU" sz="2000" dirty="0" smtClean="0"/>
              <a:t>három és négyoldalú szerződéskötés</a:t>
            </a:r>
          </a:p>
          <a:p>
            <a:pPr lvl="1">
              <a:lnSpc>
                <a:spcPct val="90000"/>
              </a:lnSpc>
            </a:pPr>
            <a:r>
              <a:rPr lang="hu-HU" altLang="hu-HU" sz="2000" dirty="0" smtClean="0"/>
              <a:t>sebezhetőség kezelése</a:t>
            </a:r>
          </a:p>
          <a:p>
            <a:pPr>
              <a:lnSpc>
                <a:spcPct val="90000"/>
              </a:lnSpc>
            </a:pPr>
            <a:r>
              <a:rPr lang="hu-HU" altLang="hu-HU" sz="2400" dirty="0" smtClean="0"/>
              <a:t>felfedezés</a:t>
            </a:r>
          </a:p>
          <a:p>
            <a:pPr lvl="1">
              <a:lnSpc>
                <a:spcPct val="90000"/>
              </a:lnSpc>
            </a:pPr>
            <a:r>
              <a:rPr lang="hu-HU" altLang="hu-HU" sz="2000" dirty="0" smtClean="0"/>
              <a:t>politikai légkör kezelése</a:t>
            </a:r>
          </a:p>
          <a:p>
            <a:pPr lvl="1">
              <a:lnSpc>
                <a:spcPct val="90000"/>
              </a:lnSpc>
            </a:pPr>
            <a:r>
              <a:rPr lang="hu-HU" altLang="hu-HU" sz="2000" dirty="0" smtClean="0"/>
              <a:t>ellenállás a teljes körű adatgyűjtés kísértésének</a:t>
            </a:r>
          </a:p>
          <a:p>
            <a:pPr>
              <a:lnSpc>
                <a:spcPct val="90000"/>
              </a:lnSpc>
            </a:pPr>
            <a:r>
              <a:rPr lang="hu-HU" altLang="hu-HU" sz="2400" dirty="0" smtClean="0"/>
              <a:t>visszacsatolás</a:t>
            </a:r>
          </a:p>
          <a:p>
            <a:pPr lvl="1">
              <a:lnSpc>
                <a:spcPct val="90000"/>
              </a:lnSpc>
            </a:pPr>
            <a:r>
              <a:rPr lang="hu-HU" altLang="hu-HU" sz="2000" dirty="0" smtClean="0"/>
              <a:t>ellenállások felhasználása</a:t>
            </a:r>
          </a:p>
          <a:p>
            <a:pPr lvl="1">
              <a:lnSpc>
                <a:spcPct val="90000"/>
              </a:lnSpc>
            </a:pPr>
            <a:r>
              <a:rPr lang="hu-HU" altLang="hu-HU" sz="2000" dirty="0" smtClean="0"/>
              <a:t>adatredukció</a:t>
            </a:r>
          </a:p>
          <a:p>
            <a:pPr>
              <a:lnSpc>
                <a:spcPct val="90000"/>
              </a:lnSpc>
            </a:pPr>
            <a:r>
              <a:rPr lang="hu-HU" altLang="hu-HU" sz="2400" dirty="0" smtClean="0"/>
              <a:t>döntés</a:t>
            </a:r>
          </a:p>
          <a:p>
            <a:pPr lvl="1">
              <a:lnSpc>
                <a:spcPct val="90000"/>
              </a:lnSpc>
            </a:pPr>
            <a:r>
              <a:rPr lang="hu-HU" altLang="hu-HU" sz="2000" dirty="0" smtClean="0"/>
              <a:t>értekezletek vezetése</a:t>
            </a:r>
          </a:p>
          <a:p>
            <a:pPr lvl="1">
              <a:lnSpc>
                <a:spcPct val="90000"/>
              </a:lnSpc>
            </a:pPr>
            <a:r>
              <a:rPr lang="hu-HU" altLang="hu-HU" sz="2000" dirty="0" smtClean="0"/>
              <a:t>összpontosítás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18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2992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Tanácsadói készségek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 sz="2400" dirty="0" smtClean="0"/>
              <a:t>Strukturált gondolkodás</a:t>
            </a:r>
          </a:p>
          <a:p>
            <a:r>
              <a:rPr lang="hu-HU" altLang="hu-HU" sz="2400" dirty="0" smtClean="0"/>
              <a:t>Problémamegoldás</a:t>
            </a:r>
          </a:p>
          <a:p>
            <a:r>
              <a:rPr lang="hu-HU" altLang="hu-HU" sz="2400" dirty="0" smtClean="0"/>
              <a:t>Kreativitás</a:t>
            </a:r>
          </a:p>
          <a:p>
            <a:r>
              <a:rPr lang="hu-HU" altLang="hu-HU" sz="2400" dirty="0" smtClean="0"/>
              <a:t>Koncepció-alkotási készség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19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8736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Vázlat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 sz="2400" dirty="0" smtClean="0"/>
              <a:t>Így készül a szakértő...</a:t>
            </a:r>
          </a:p>
          <a:p>
            <a:r>
              <a:rPr lang="hu-HU" altLang="hu-HU" sz="2400" dirty="0" smtClean="0"/>
              <a:t>Tanácsadó készségei </a:t>
            </a:r>
          </a:p>
          <a:p>
            <a:pPr lvl="1"/>
            <a:r>
              <a:rPr lang="hu-HU" altLang="hu-HU" sz="2400" dirty="0" smtClean="0"/>
              <a:t>Technikai készségek</a:t>
            </a:r>
          </a:p>
          <a:p>
            <a:pPr lvl="1"/>
            <a:r>
              <a:rPr lang="hu-HU" altLang="hu-HU" sz="2400" dirty="0" smtClean="0"/>
              <a:t>Interperszonális készségek</a:t>
            </a:r>
          </a:p>
          <a:p>
            <a:pPr lvl="2"/>
            <a:r>
              <a:rPr lang="hu-HU" altLang="hu-HU" sz="2400" dirty="0" smtClean="0"/>
              <a:t>Csoportszerepek</a:t>
            </a:r>
          </a:p>
          <a:p>
            <a:pPr lvl="2"/>
            <a:r>
              <a:rPr lang="hu-HU" altLang="hu-HU" sz="2400" dirty="0" smtClean="0"/>
              <a:t>Az ellenállásról</a:t>
            </a:r>
          </a:p>
          <a:p>
            <a:pPr lvl="1"/>
            <a:r>
              <a:rPr lang="hu-HU" altLang="hu-HU" sz="2400" dirty="0" smtClean="0"/>
              <a:t>Tanácsadói</a:t>
            </a:r>
          </a:p>
          <a:p>
            <a:r>
              <a:rPr lang="hu-HU" altLang="hu-HU" sz="2400" dirty="0" smtClean="0"/>
              <a:t>Tanácsadói szerepek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7891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Tanácsadói szerepek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250825" y="765175"/>
            <a:ext cx="4105151" cy="5184775"/>
          </a:xfrm>
        </p:spPr>
        <p:txBody>
          <a:bodyPr/>
          <a:lstStyle/>
          <a:p>
            <a:r>
              <a:rPr lang="hu-HU" altLang="hu-HU" sz="2400" dirty="0" smtClean="0"/>
              <a:t>Szakértői szerep</a:t>
            </a:r>
          </a:p>
          <a:p>
            <a:r>
              <a:rPr lang="hu-HU" altLang="hu-HU" sz="2400" dirty="0" smtClean="0"/>
              <a:t>Szakmunkási szerep</a:t>
            </a:r>
          </a:p>
          <a:p>
            <a:r>
              <a:rPr lang="hu-HU" altLang="hu-HU" sz="2400" dirty="0" smtClean="0"/>
              <a:t>Együttműködő szerep</a:t>
            </a:r>
          </a:p>
          <a:p>
            <a:endParaRPr lang="hu-HU" altLang="hu-HU" sz="2400" dirty="0" smtClean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20</a:t>
            </a:fld>
            <a:endParaRPr lang="hu-HU" alt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271913"/>
            <a:ext cx="6350000" cy="455930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 bwMode="auto">
          <a:xfrm>
            <a:off x="4572000" y="765175"/>
            <a:ext cx="4105151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42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42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42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42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42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altLang="hu-HU" sz="2400" dirty="0" smtClean="0"/>
              <a:t>Az éppen megfelelő szerep kiválasztása</a:t>
            </a:r>
          </a:p>
          <a:p>
            <a:r>
              <a:rPr lang="hu-HU" altLang="hu-HU" sz="2400" dirty="0" smtClean="0"/>
              <a:t>Önelemzés</a:t>
            </a:r>
          </a:p>
          <a:p>
            <a:endParaRPr lang="hu-HU" alt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335856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Szakértő szerep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300" dirty="0" smtClean="0"/>
              <a:t>Jellemzők:</a:t>
            </a:r>
          </a:p>
          <a:p>
            <a:pPr lvl="1">
              <a:lnSpc>
                <a:spcPct val="90000"/>
              </a:lnSpc>
            </a:pPr>
            <a:r>
              <a:rPr lang="hu-HU" altLang="hu-HU" sz="2300" dirty="0" smtClean="0"/>
              <a:t>vonalbeli vezetők ezt várják el</a:t>
            </a:r>
          </a:p>
          <a:p>
            <a:pPr lvl="1">
              <a:lnSpc>
                <a:spcPct val="90000"/>
              </a:lnSpc>
            </a:pPr>
            <a:r>
              <a:rPr lang="hu-HU" altLang="hu-HU" sz="2300" dirty="0" smtClean="0"/>
              <a:t>a vezető inaktív szerepet tölt be</a:t>
            </a:r>
          </a:p>
          <a:p>
            <a:pPr lvl="1">
              <a:lnSpc>
                <a:spcPct val="90000"/>
              </a:lnSpc>
            </a:pPr>
            <a:r>
              <a:rPr lang="hu-HU" altLang="hu-HU" sz="2300" dirty="0" smtClean="0"/>
              <a:t>a lépésekről a tanácsadó dönt</a:t>
            </a:r>
          </a:p>
          <a:p>
            <a:pPr lvl="1">
              <a:lnSpc>
                <a:spcPct val="90000"/>
              </a:lnSpc>
            </a:pPr>
            <a:r>
              <a:rPr lang="hu-HU" altLang="hu-HU" sz="2300" dirty="0" smtClean="0"/>
              <a:t>a szükséges információkat a tanácsadó gyűjti össze</a:t>
            </a:r>
          </a:p>
          <a:p>
            <a:pPr lvl="1">
              <a:lnSpc>
                <a:spcPct val="90000"/>
              </a:lnSpc>
            </a:pPr>
            <a:r>
              <a:rPr lang="hu-HU" altLang="hu-HU" sz="2300" dirty="0" smtClean="0"/>
              <a:t>az együttműködés nem követelmény</a:t>
            </a:r>
          </a:p>
          <a:p>
            <a:pPr lvl="1">
              <a:lnSpc>
                <a:spcPct val="90000"/>
              </a:lnSpc>
            </a:pPr>
            <a:r>
              <a:rPr lang="hu-HU" altLang="hu-HU" sz="2300" dirty="0" smtClean="0"/>
              <a:t>a kétirányú kommunikáció korlátozott</a:t>
            </a:r>
          </a:p>
          <a:p>
            <a:pPr lvl="1">
              <a:lnSpc>
                <a:spcPct val="90000"/>
              </a:lnSpc>
            </a:pPr>
            <a:r>
              <a:rPr lang="hu-HU" altLang="hu-HU" sz="2300" dirty="0" smtClean="0"/>
              <a:t>a vezető utólag értékel, ítélkezik</a:t>
            </a:r>
          </a:p>
          <a:p>
            <a:pPr lvl="1">
              <a:lnSpc>
                <a:spcPct val="90000"/>
              </a:lnSpc>
            </a:pPr>
            <a:r>
              <a:rPr lang="hu-HU" altLang="hu-HU" sz="2300" dirty="0" smtClean="0"/>
              <a:t>a tanácsadó feladata a probléma megoldása</a:t>
            </a:r>
          </a:p>
          <a:p>
            <a:r>
              <a:rPr lang="hu-HU" sz="2300" dirty="0" smtClean="0"/>
              <a:t>Problémák:</a:t>
            </a:r>
          </a:p>
          <a:p>
            <a:pPr lvl="1"/>
            <a:r>
              <a:rPr lang="hu-HU" sz="2300" dirty="0" smtClean="0"/>
              <a:t>emberi tényező figyelmen kívül hagyása, kevés információ, visszatartás, téves helyzetelemzés</a:t>
            </a:r>
          </a:p>
          <a:p>
            <a:pPr lvl="1"/>
            <a:r>
              <a:rPr lang="hu-HU" sz="2300" dirty="0" smtClean="0"/>
              <a:t>nincs meg a belső elkötelezettség és a tulajdonosi szemlélet</a:t>
            </a:r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134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Szakmunkási szerep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200" dirty="0" smtClean="0"/>
              <a:t>Jellemzők:</a:t>
            </a:r>
          </a:p>
          <a:p>
            <a:pPr lvl="1"/>
            <a:r>
              <a:rPr lang="hu-HU" sz="2200" dirty="0"/>
              <a:t>hadra fogható munkaerő</a:t>
            </a:r>
          </a:p>
          <a:p>
            <a:pPr lvl="1"/>
            <a:r>
              <a:rPr lang="hu-HU" sz="2200" dirty="0" smtClean="0"/>
              <a:t>a tanácsadó passzív szerepben van</a:t>
            </a:r>
            <a:endParaRPr lang="hu-HU" sz="2200" dirty="0"/>
          </a:p>
          <a:p>
            <a:pPr lvl="1"/>
            <a:r>
              <a:rPr lang="hu-HU" sz="2200" dirty="0"/>
              <a:t>a lépésekről a vezető dönt</a:t>
            </a:r>
          </a:p>
          <a:p>
            <a:pPr lvl="1"/>
            <a:r>
              <a:rPr lang="hu-HU" sz="2200" dirty="0"/>
              <a:t>az adatgyűjtés- és elemzés módszereit a vezető választja meg</a:t>
            </a:r>
          </a:p>
          <a:p>
            <a:pPr lvl="1"/>
            <a:r>
              <a:rPr lang="hu-HU" sz="2200" dirty="0"/>
              <a:t>az irányítás a vezető kezében marad</a:t>
            </a:r>
          </a:p>
          <a:p>
            <a:pPr lvl="1"/>
            <a:r>
              <a:rPr lang="hu-HU" sz="2200" dirty="0"/>
              <a:t>az együttműködés nem szükséges</a:t>
            </a:r>
          </a:p>
          <a:p>
            <a:pPr lvl="1"/>
            <a:r>
              <a:rPr lang="hu-HU" sz="2200" dirty="0"/>
              <a:t>a kétirányú kommunikáció korlátozott</a:t>
            </a:r>
          </a:p>
          <a:p>
            <a:pPr lvl="1"/>
            <a:r>
              <a:rPr lang="hu-HU" sz="2200" dirty="0"/>
              <a:t>a vezető ítélkezik és </a:t>
            </a:r>
            <a:r>
              <a:rPr lang="hu-HU" sz="2200" dirty="0" smtClean="0"/>
              <a:t>értékel</a:t>
            </a:r>
          </a:p>
          <a:p>
            <a:r>
              <a:rPr lang="hu-HU" sz="2200" dirty="0"/>
              <a:t>Problémák:</a:t>
            </a:r>
          </a:p>
          <a:p>
            <a:pPr lvl="1"/>
            <a:r>
              <a:rPr lang="hu-HU" sz="2200" dirty="0"/>
              <a:t>a tanácsadó ki van szolgáltatva a vezető problémafeltáró készségének és akcióterv-készítő képességének</a:t>
            </a:r>
          </a:p>
          <a:p>
            <a:pPr lvl="1"/>
            <a:r>
              <a:rPr lang="hu-HU" sz="2200" dirty="0"/>
              <a:t>a tanácsadó nem kérhet időt</a:t>
            </a:r>
          </a:p>
          <a:p>
            <a:endParaRPr lang="hu-HU" dirty="0"/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22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427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Együttműködő szerep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Jellemzők:</a:t>
            </a:r>
          </a:p>
          <a:p>
            <a:pPr lvl="1"/>
            <a:r>
              <a:rPr lang="hu-HU" sz="2400" dirty="0"/>
              <a:t>tanácsadó és vezető együttműködik</a:t>
            </a:r>
          </a:p>
          <a:p>
            <a:pPr lvl="1"/>
            <a:r>
              <a:rPr lang="hu-HU" sz="2400" dirty="0"/>
              <a:t>a problémamegoldás közös vállalkozás</a:t>
            </a:r>
          </a:p>
          <a:p>
            <a:pPr lvl="1"/>
            <a:r>
              <a:rPr lang="hu-HU" sz="2400" dirty="0"/>
              <a:t>az adatgyűjtés és elemzés közös erőfeszítés</a:t>
            </a:r>
          </a:p>
          <a:p>
            <a:pPr lvl="1"/>
            <a:r>
              <a:rPr lang="hu-HU" sz="2400" dirty="0"/>
              <a:t>általában segít a vezetőnek, nem csak kifejezetten a konkrét problémában</a:t>
            </a:r>
          </a:p>
          <a:p>
            <a:pPr lvl="1"/>
            <a:r>
              <a:rPr lang="hu-HU" sz="2400" dirty="0"/>
              <a:t>a vezető aktívan vesz részt a folyamatban</a:t>
            </a:r>
          </a:p>
          <a:p>
            <a:pPr lvl="1"/>
            <a:r>
              <a:rPr lang="hu-HU" sz="2400" dirty="0"/>
              <a:t>az irányítás megegyezés tárgyát képezi</a:t>
            </a:r>
          </a:p>
          <a:p>
            <a:pPr lvl="1"/>
            <a:r>
              <a:rPr lang="hu-HU" sz="2400" dirty="0"/>
              <a:t>az együttműködés elengedhetetlen</a:t>
            </a:r>
          </a:p>
          <a:p>
            <a:pPr lvl="1"/>
            <a:r>
              <a:rPr lang="hu-HU" sz="2400" dirty="0"/>
              <a:t>a kommunikáció kétirányú </a:t>
            </a:r>
          </a:p>
          <a:p>
            <a:pPr lvl="1"/>
            <a:r>
              <a:rPr lang="hu-HU" sz="2400" dirty="0"/>
              <a:t>a probléma végleges megoldása a cél</a:t>
            </a:r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23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11781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Együttműködő szerep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None/>
            </a:pPr>
            <a:r>
              <a:rPr lang="hu-HU" altLang="hu-HU" sz="2400" dirty="0" smtClean="0"/>
              <a:t>Az együttműködés </a:t>
            </a:r>
            <a:r>
              <a:rPr lang="hu-HU" altLang="hu-HU" sz="2400" b="1" dirty="0" smtClean="0"/>
              <a:t>nehézségei</a:t>
            </a:r>
            <a:r>
              <a:rPr lang="hu-HU" altLang="hu-HU" sz="2400" dirty="0" smtClean="0"/>
              <a:t>: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hu-HU" altLang="hu-HU" sz="2400" i="1" dirty="0" smtClean="0"/>
              <a:t>szakértő szerepben</a:t>
            </a:r>
            <a:r>
              <a:rPr lang="hu-HU" altLang="hu-HU" sz="2400" dirty="0" smtClean="0"/>
              <a:t> látná a tanácsadót: akadékoskodás vagy közömbösség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hu-HU" altLang="hu-HU" sz="2400" i="1" dirty="0" smtClean="0"/>
              <a:t>szakmunkás szerepben</a:t>
            </a:r>
            <a:r>
              <a:rPr lang="hu-HU" altLang="hu-HU" sz="2400" dirty="0" smtClean="0"/>
              <a:t> látná a tanácsadót: az együttműködési törekvéseket parancsmegtagadásként értelmezik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6171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Hogyan válhatunk profivá? </a:t>
            </a:r>
          </a:p>
        </p:txBody>
      </p:sp>
      <p:sp>
        <p:nvSpPr>
          <p:cNvPr id="3481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dirty="0" smtClean="0"/>
              <a:t>Helyzetfelmérés – hol tartunk most?</a:t>
            </a:r>
          </a:p>
          <a:p>
            <a:pPr lvl="1"/>
            <a:r>
              <a:rPr lang="hu-HU" altLang="hu-HU" sz="2400" dirty="0" smtClean="0"/>
              <a:t>Szakmai oldal</a:t>
            </a:r>
          </a:p>
          <a:p>
            <a:pPr lvl="1"/>
            <a:r>
              <a:rPr lang="hu-HU" altLang="hu-HU" sz="2400" dirty="0" smtClean="0"/>
              <a:t>Emberi oldal</a:t>
            </a:r>
          </a:p>
          <a:p>
            <a:pPr lvl="1"/>
            <a:r>
              <a:rPr lang="hu-HU" altLang="hu-HU" sz="2400" dirty="0" smtClean="0"/>
              <a:t>Vezetői képességek </a:t>
            </a:r>
          </a:p>
          <a:p>
            <a:r>
              <a:rPr lang="hu-HU" altLang="hu-HU" sz="2400" dirty="0" smtClean="0"/>
              <a:t>Folyamatos gyakorlás, tanulás, fejlesztés</a:t>
            </a:r>
          </a:p>
          <a:p>
            <a:r>
              <a:rPr lang="hu-HU" altLang="hu-HU" sz="2400" dirty="0" smtClean="0"/>
              <a:t>Időbeosztás</a:t>
            </a:r>
          </a:p>
          <a:p>
            <a:endParaRPr lang="hu-HU" altLang="hu-HU" dirty="0" smtClean="0"/>
          </a:p>
          <a:p>
            <a:endParaRPr lang="hu-HU" altLang="hu-HU" dirty="0" smtClean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25</a:t>
            </a:fld>
            <a:endParaRPr lang="hu-HU" alt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7620000" cy="2984500"/>
          </a:xfrm>
          <a:prstGeom prst="rect">
            <a:avLst/>
          </a:prstGeom>
        </p:spPr>
      </p:pic>
      <p:sp>
        <p:nvSpPr>
          <p:cNvPr id="4" name="Jobb oldali kapcsos zárójel 3"/>
          <p:cNvSpPr/>
          <p:nvPr/>
        </p:nvSpPr>
        <p:spPr>
          <a:xfrm>
            <a:off x="3779912" y="1268760"/>
            <a:ext cx="360040" cy="1224136"/>
          </a:xfrm>
          <a:prstGeom prst="rightBrace">
            <a:avLst>
              <a:gd name="adj1" fmla="val 8333"/>
              <a:gd name="adj2" fmla="val 525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4299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4211960" y="169616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rgbClr val="004299"/>
                </a:solidFill>
              </a:rPr>
              <a:t>„Háromlábú szék”</a:t>
            </a:r>
            <a:endParaRPr lang="en-GB" sz="2400" dirty="0">
              <a:solidFill>
                <a:srgbClr val="0042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3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Felhasznált irodalom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 sz="2400" dirty="0" err="1" smtClean="0"/>
              <a:t>Block</a:t>
            </a:r>
            <a:r>
              <a:rPr lang="hu-HU" altLang="hu-HU" sz="2400" dirty="0" smtClean="0"/>
              <a:t>, P. (2005): Makulátlan tanácsadás. HVG, Bp.</a:t>
            </a:r>
          </a:p>
          <a:p>
            <a:r>
              <a:rPr lang="hu-HU" altLang="hu-HU" sz="2400" dirty="0" smtClean="0"/>
              <a:t>Ericsson, K. A. – </a:t>
            </a:r>
            <a:r>
              <a:rPr lang="hu-HU" altLang="hu-HU" sz="2400" dirty="0" err="1" smtClean="0"/>
              <a:t>Prietula</a:t>
            </a:r>
            <a:r>
              <a:rPr lang="hu-HU" altLang="hu-HU" sz="2400" dirty="0" smtClean="0"/>
              <a:t>, M. J. – </a:t>
            </a:r>
            <a:r>
              <a:rPr lang="hu-HU" altLang="hu-HU" sz="2400" dirty="0" err="1" smtClean="0"/>
              <a:t>Cokely</a:t>
            </a:r>
            <a:r>
              <a:rPr lang="hu-HU" altLang="hu-HU" sz="2400" dirty="0" smtClean="0"/>
              <a:t>, E. T. (2007): Így készül a szakértő. Harvard </a:t>
            </a:r>
            <a:r>
              <a:rPr lang="hu-HU" altLang="hu-HU" sz="2400" dirty="0" err="1" smtClean="0"/>
              <a:t>Businessmanager</a:t>
            </a:r>
            <a:r>
              <a:rPr lang="hu-HU" altLang="hu-HU" sz="2400" dirty="0" smtClean="0"/>
              <a:t>, 12-1. szám, pp. 94-101.</a:t>
            </a:r>
          </a:p>
          <a:p>
            <a:r>
              <a:rPr lang="hu-HU" altLang="hu-HU" sz="2400" dirty="0" smtClean="0"/>
              <a:t>Poór J. et </a:t>
            </a:r>
            <a:r>
              <a:rPr lang="hu-HU" altLang="hu-HU" sz="2400" dirty="0" err="1" smtClean="0"/>
              <a:t>al</a:t>
            </a:r>
            <a:r>
              <a:rPr lang="hu-HU" altLang="hu-HU" sz="2400" dirty="0" smtClean="0"/>
              <a:t>. (2010): Menedzsment tanácsadási kézikönyv. Akadémiai Kiadó, Bp.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26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559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Milyen a jó tanácsadó? </a:t>
            </a:r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dirty="0" smtClean="0"/>
              <a:t>Konzisztensen jobb teljesítmény eléréséhez segíti a szervezetet</a:t>
            </a:r>
          </a:p>
          <a:p>
            <a:endParaRPr lang="hu-HU" altLang="hu-HU" sz="2400" dirty="0" smtClean="0"/>
          </a:p>
          <a:p>
            <a:r>
              <a:rPr lang="hu-HU" altLang="hu-HU" sz="2400" dirty="0" smtClean="0"/>
              <a:t>Szakértő</a:t>
            </a:r>
          </a:p>
          <a:p>
            <a:pPr lvl="1"/>
            <a:r>
              <a:rPr lang="hu-HU" altLang="hu-HU" sz="2400" dirty="0" smtClean="0"/>
              <a:t>Mérhető eredmények </a:t>
            </a:r>
          </a:p>
          <a:p>
            <a:pPr lvl="1"/>
            <a:r>
              <a:rPr lang="hu-HU" altLang="hu-HU" sz="2400" dirty="0" smtClean="0"/>
              <a:t>Jobb, mint mások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3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83383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 descr="http://www.actlikeaman.org/wp-content/uploads/2012/09/exp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-4763"/>
            <a:ext cx="56896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Szövegdoboz 10"/>
          <p:cNvSpPr txBox="1">
            <a:spLocks noChangeArrowheads="1"/>
          </p:cNvSpPr>
          <p:nvPr/>
        </p:nvSpPr>
        <p:spPr bwMode="auto">
          <a:xfrm>
            <a:off x="1187450" y="5718175"/>
            <a:ext cx="7272338" cy="1138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u-HU" altLang="hu-HU" sz="3400"/>
              <a:t>Nem tudok semmit sem a témáról, de örülök, hogy tanácsot adhatok!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2703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Így készül a szakértő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395536" y="1556792"/>
            <a:ext cx="8229600" cy="4104456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hu-HU" altLang="hu-HU" sz="4000" i="1" dirty="0" smtClean="0"/>
              <a:t>A legújabb kutatások szerint a kiemelkedő teljesítmény nem velünk született tehetség vagy képesség, hanem </a:t>
            </a:r>
            <a:r>
              <a:rPr lang="hu-HU" altLang="hu-HU" sz="4000" b="1" i="1" dirty="0" smtClean="0"/>
              <a:t>éveken át tartó tudatos gyakorlás és </a:t>
            </a:r>
            <a:r>
              <a:rPr lang="hu-HU" altLang="hu-HU" sz="4000" b="1" i="1" dirty="0" err="1" smtClean="0"/>
              <a:t>coaching</a:t>
            </a:r>
            <a:r>
              <a:rPr lang="hu-HU" altLang="hu-HU" sz="4000" b="1" i="1" dirty="0" smtClean="0"/>
              <a:t> eredménye</a:t>
            </a:r>
            <a:r>
              <a:rPr lang="hu-HU" altLang="hu-HU" sz="4000" i="1" dirty="0" smtClean="0"/>
              <a:t>.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5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306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Így készül a szakértő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08" y="1825452"/>
            <a:ext cx="3385070" cy="448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hu-HU" altLang="hu-HU" sz="2400" b="1" dirty="0" smtClean="0"/>
              <a:t>A tudatos gyakorlás fontossága</a:t>
            </a:r>
          </a:p>
          <a:p>
            <a:r>
              <a:rPr lang="hu-HU" altLang="hu-HU" sz="2400" dirty="0" smtClean="0"/>
              <a:t>azon kell dolgozni, amit még nem tudunk jól</a:t>
            </a:r>
          </a:p>
          <a:p>
            <a:r>
              <a:rPr lang="hu-HU" altLang="hu-HU" sz="2400" dirty="0" smtClean="0"/>
              <a:t>esetjáték</a:t>
            </a:r>
          </a:p>
          <a:p>
            <a:r>
              <a:rPr lang="hu-HU" altLang="hu-HU" sz="2400" dirty="0" smtClean="0"/>
              <a:t>határok kiterjesztése</a:t>
            </a:r>
          </a:p>
          <a:p>
            <a:r>
              <a:rPr lang="hu-HU" altLang="hu-HU" sz="2400" dirty="0" smtClean="0"/>
              <a:t>naponta néhány óra (reggel)</a:t>
            </a:r>
          </a:p>
          <a:p>
            <a:r>
              <a:rPr lang="hu-HU" altLang="hu-HU" sz="2400" dirty="0" smtClean="0"/>
              <a:t>kilépni a kényelmi zónából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6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1630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Így készül a szakértő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hu-HU" altLang="hu-HU" sz="2400" b="1" dirty="0" smtClean="0"/>
              <a:t>Szánjunk rá elég időt</a:t>
            </a:r>
          </a:p>
          <a:p>
            <a:r>
              <a:rPr lang="hu-HU" altLang="hu-HU" sz="2400" dirty="0" smtClean="0"/>
              <a:t>10 év minimum</a:t>
            </a:r>
          </a:p>
          <a:p>
            <a:r>
              <a:rPr lang="hu-HU" altLang="hu-HU" sz="2400" dirty="0" smtClean="0"/>
              <a:t>minél korábban elkezdeni</a:t>
            </a:r>
          </a:p>
          <a:p>
            <a:endParaRPr lang="hu-HU" altLang="hu-HU" dirty="0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86" y="2182670"/>
            <a:ext cx="3752627" cy="398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7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369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Így készül a szakértő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hu-HU" altLang="hu-HU" sz="2400" b="1" dirty="0" smtClean="0"/>
              <a:t>Keressünk </a:t>
            </a:r>
            <a:r>
              <a:rPr lang="hu-HU" altLang="hu-HU" sz="2400" b="1" dirty="0" err="1" smtClean="0"/>
              <a:t>coachokat</a:t>
            </a:r>
            <a:r>
              <a:rPr lang="hu-HU" altLang="hu-HU" sz="2400" b="1" dirty="0" smtClean="0"/>
              <a:t> és mentorokat</a:t>
            </a:r>
          </a:p>
          <a:p>
            <a:r>
              <a:rPr lang="hu-HU" altLang="hu-HU" sz="2400" dirty="0" smtClean="0"/>
              <a:t>különböző szakaszokban különböző tanárok</a:t>
            </a:r>
          </a:p>
          <a:p>
            <a:r>
              <a:rPr lang="hu-HU" altLang="hu-HU" sz="2400" dirty="0" smtClean="0"/>
              <a:t>építő kritika</a:t>
            </a:r>
          </a:p>
          <a:p>
            <a:r>
              <a:rPr lang="hu-HU" altLang="hu-HU" sz="2400" dirty="0" smtClean="0"/>
              <a:t>folyamatos kihívások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1844824"/>
            <a:ext cx="4093666" cy="433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8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8478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hu-HU" altLang="hu-HU" smtClean="0"/>
              <a:t>Tanácsadó készségei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hu-HU" sz="2800" dirty="0" smtClean="0"/>
              <a:t>Technikai készségek</a:t>
            </a:r>
          </a:p>
          <a:p>
            <a:pPr>
              <a:buFont typeface="Arial" panose="020B0604020202020204" pitchFamily="34" charset="0"/>
              <a:buNone/>
            </a:pPr>
            <a:endParaRPr lang="hu-HU" altLang="hu-HU" sz="2800" dirty="0" smtClean="0"/>
          </a:p>
          <a:p>
            <a:r>
              <a:rPr lang="hu-HU" altLang="hu-HU" sz="2800" dirty="0" smtClean="0"/>
              <a:t>Interperszonális készségek</a:t>
            </a:r>
          </a:p>
          <a:p>
            <a:pPr>
              <a:buFont typeface="Arial" panose="020B0604020202020204" pitchFamily="34" charset="0"/>
              <a:buNone/>
            </a:pPr>
            <a:endParaRPr lang="hu-HU" altLang="hu-HU" sz="2800" dirty="0" smtClean="0"/>
          </a:p>
          <a:p>
            <a:r>
              <a:rPr lang="hu-HU" altLang="hu-HU" sz="2800" dirty="0" smtClean="0"/>
              <a:t>Tanácsadói készségek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9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1595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TK_prezentacio_sablon_1021_3">
  <a:themeElements>
    <a:clrScheme name="KTK_prezentacio_sablon_1021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TK_prezentacio_sablon_1021_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KTK_prezentacio_sablon_1021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KTK_prezentacio_sablon_1021_3</Template>
  <TotalTime>59</TotalTime>
  <Words>1116</Words>
  <Application>Microsoft Office PowerPoint</Application>
  <PresentationFormat>Diavetítés a képernyőre (4:3 oldalarány)</PresentationFormat>
  <Paragraphs>271</Paragraphs>
  <Slides>26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Trebuchet MS</vt:lpstr>
      <vt:lpstr>KTK_prezentacio_sablon_1021_3</vt:lpstr>
      <vt:lpstr>Bevezetés a tanácsadásba</vt:lpstr>
      <vt:lpstr>Vázlat</vt:lpstr>
      <vt:lpstr>Milyen a jó tanácsadó? </vt:lpstr>
      <vt:lpstr>PowerPoint-bemutató</vt:lpstr>
      <vt:lpstr>Így készül a szakértő</vt:lpstr>
      <vt:lpstr>Így készül a szakértő</vt:lpstr>
      <vt:lpstr>Így készül a szakértő</vt:lpstr>
      <vt:lpstr>Így készül a szakértő</vt:lpstr>
      <vt:lpstr>Tanácsadó készségei</vt:lpstr>
      <vt:lpstr>Technikai készségek</vt:lpstr>
      <vt:lpstr>Interperszonális készségek</vt:lpstr>
      <vt:lpstr>Belbin-teszt</vt:lpstr>
      <vt:lpstr>Csoportszerepek</vt:lpstr>
      <vt:lpstr>Belbin-teszt</vt:lpstr>
      <vt:lpstr>Az ellenállásról </vt:lpstr>
      <vt:lpstr>PowerPoint-bemutató</vt:lpstr>
      <vt:lpstr>Az ellenállás kezelése</vt:lpstr>
      <vt:lpstr>Tanácsadói készségek</vt:lpstr>
      <vt:lpstr>Tanácsadói készségek</vt:lpstr>
      <vt:lpstr>Tanácsadói szerepek</vt:lpstr>
      <vt:lpstr>Szakértő szerep</vt:lpstr>
      <vt:lpstr>Szakmunkási szerep</vt:lpstr>
      <vt:lpstr>Együttműködő szerep</vt:lpstr>
      <vt:lpstr>Együttműködő szerep</vt:lpstr>
      <vt:lpstr>Hogyan válhatunk profivá? </vt:lpstr>
      <vt:lpstr>Felhasznált irodalom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 tanácsadásba</dc:title>
  <dc:creator>Schmuck Roland</dc:creator>
  <cp:lastModifiedBy>user</cp:lastModifiedBy>
  <cp:revision>12</cp:revision>
  <dcterms:created xsi:type="dcterms:W3CDTF">2016-09-03T09:16:28Z</dcterms:created>
  <dcterms:modified xsi:type="dcterms:W3CDTF">2019-09-19T14:00:01Z</dcterms:modified>
</cp:coreProperties>
</file>