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96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97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306" r:id="rId34"/>
    <p:sldId id="286" r:id="rId35"/>
    <p:sldId id="287" r:id="rId36"/>
    <p:sldId id="288" r:id="rId37"/>
    <p:sldId id="289" r:id="rId38"/>
    <p:sldId id="290" r:id="rId39"/>
    <p:sldId id="291" r:id="rId40"/>
    <p:sldId id="294" r:id="rId41"/>
    <p:sldId id="293" r:id="rId42"/>
    <p:sldId id="299" r:id="rId43"/>
    <p:sldId id="303" r:id="rId44"/>
    <p:sldId id="304" r:id="rId45"/>
    <p:sldId id="305" r:id="rId46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hmuck Roland" initials="SR" lastIdx="0" clrIdx="0">
    <p:extLst>
      <p:ext uri="{19B8F6BF-5375-455C-9EA6-DF929625EA0E}">
        <p15:presenceInfo xmlns:p15="http://schemas.microsoft.com/office/powerpoint/2012/main" userId="Schmuck Rolan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64" autoAdjust="0"/>
  </p:normalViewPr>
  <p:slideViewPr>
    <p:cSldViewPr>
      <p:cViewPr varScale="1">
        <p:scale>
          <a:sx n="82" d="100"/>
          <a:sy n="82" d="100"/>
        </p:scale>
        <p:origin x="15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71BEC6-2184-4C36-84BA-D84F9A765717}" type="doc">
      <dgm:prSet loTypeId="urn:microsoft.com/office/officeart/2005/8/layout/targe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062365CD-D9B6-473A-93C4-AB725BB82C51}">
      <dgm:prSet phldrT="[Szöveg]"/>
      <dgm:spPr/>
      <dgm:t>
        <a:bodyPr/>
        <a:lstStyle/>
        <a:p>
          <a:r>
            <a:rPr lang="hu-HU" dirty="0" smtClean="0"/>
            <a:t>Makro szint</a:t>
          </a:r>
          <a:endParaRPr lang="hu-HU" dirty="0"/>
        </a:p>
      </dgm:t>
    </dgm:pt>
    <dgm:pt modelId="{B1B3F8E5-B0E4-47BF-9F76-0647C439452F}" type="parTrans" cxnId="{FEA74EF8-1BCE-4458-A6CA-5A8E1CBE5C6A}">
      <dgm:prSet/>
      <dgm:spPr/>
      <dgm:t>
        <a:bodyPr/>
        <a:lstStyle/>
        <a:p>
          <a:endParaRPr lang="hu-HU"/>
        </a:p>
      </dgm:t>
    </dgm:pt>
    <dgm:pt modelId="{6224418E-EA3F-401B-9C46-E6539BA83B6F}" type="sibTrans" cxnId="{FEA74EF8-1BCE-4458-A6CA-5A8E1CBE5C6A}">
      <dgm:prSet/>
      <dgm:spPr/>
      <dgm:t>
        <a:bodyPr/>
        <a:lstStyle/>
        <a:p>
          <a:endParaRPr lang="hu-HU"/>
        </a:p>
      </dgm:t>
    </dgm:pt>
    <dgm:pt modelId="{52724E16-C1B1-4D0D-8440-690AE7B2CCE6}">
      <dgm:prSet phldrT="[Szöveg]"/>
      <dgm:spPr/>
      <dgm:t>
        <a:bodyPr/>
        <a:lstStyle/>
        <a:p>
          <a:r>
            <a:rPr lang="hu-HU" dirty="0" smtClean="0"/>
            <a:t>Iparági elemzés</a:t>
          </a:r>
          <a:endParaRPr lang="hu-HU" dirty="0"/>
        </a:p>
      </dgm:t>
    </dgm:pt>
    <dgm:pt modelId="{5955A2A8-3050-4159-8730-B3966E646919}" type="parTrans" cxnId="{81F3D5DC-3B17-4764-A30C-EB475274E4FA}">
      <dgm:prSet/>
      <dgm:spPr/>
      <dgm:t>
        <a:bodyPr/>
        <a:lstStyle/>
        <a:p>
          <a:endParaRPr lang="hu-HU"/>
        </a:p>
      </dgm:t>
    </dgm:pt>
    <dgm:pt modelId="{AA05C250-1398-4539-9B64-48941E47BCFD}" type="sibTrans" cxnId="{81F3D5DC-3B17-4764-A30C-EB475274E4FA}">
      <dgm:prSet/>
      <dgm:spPr/>
      <dgm:t>
        <a:bodyPr/>
        <a:lstStyle/>
        <a:p>
          <a:endParaRPr lang="hu-HU"/>
        </a:p>
      </dgm:t>
    </dgm:pt>
    <dgm:pt modelId="{4615794E-B4E8-483A-910A-318CE1255957}">
      <dgm:prSet phldrT="[Szöveg]"/>
      <dgm:spPr/>
      <dgm:t>
        <a:bodyPr/>
        <a:lstStyle/>
        <a:p>
          <a:r>
            <a:rPr lang="hu-HU" dirty="0" smtClean="0"/>
            <a:t>Vállalat belülről</a:t>
          </a:r>
          <a:endParaRPr lang="hu-HU" dirty="0"/>
        </a:p>
      </dgm:t>
    </dgm:pt>
    <dgm:pt modelId="{3D745C42-5663-41D7-BD54-124D6F16533D}" type="parTrans" cxnId="{2A675270-F9EB-4484-86FD-07922E482495}">
      <dgm:prSet/>
      <dgm:spPr/>
      <dgm:t>
        <a:bodyPr/>
        <a:lstStyle/>
        <a:p>
          <a:endParaRPr lang="hu-HU"/>
        </a:p>
      </dgm:t>
    </dgm:pt>
    <dgm:pt modelId="{9EC2B12D-ADA3-457C-9711-509C893705CD}" type="sibTrans" cxnId="{2A675270-F9EB-4484-86FD-07922E482495}">
      <dgm:prSet/>
      <dgm:spPr/>
      <dgm:t>
        <a:bodyPr/>
        <a:lstStyle/>
        <a:p>
          <a:endParaRPr lang="hu-HU"/>
        </a:p>
      </dgm:t>
    </dgm:pt>
    <dgm:pt modelId="{39AF4271-ACC2-4E1F-97BE-7F9CB5A2BC00}" type="pres">
      <dgm:prSet presAssocID="{8371BEC6-2184-4C36-84BA-D84F9A765717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hu-HU"/>
        </a:p>
      </dgm:t>
    </dgm:pt>
    <dgm:pt modelId="{18BB28FE-C637-4AA8-9060-E7AD4891D03F}" type="pres">
      <dgm:prSet presAssocID="{062365CD-D9B6-473A-93C4-AB725BB82C51}" presName="circle1" presStyleLbl="node1" presStyleIdx="0" presStyleCnt="3"/>
      <dgm:spPr/>
    </dgm:pt>
    <dgm:pt modelId="{818AA813-752B-434D-B8B3-CDC0B230A6FF}" type="pres">
      <dgm:prSet presAssocID="{062365CD-D9B6-473A-93C4-AB725BB82C51}" presName="space" presStyleCnt="0"/>
      <dgm:spPr/>
    </dgm:pt>
    <dgm:pt modelId="{B9BBADF4-20A9-4DB1-8364-32CDE2214747}" type="pres">
      <dgm:prSet presAssocID="{062365CD-D9B6-473A-93C4-AB725BB82C51}" presName="rect1" presStyleLbl="alignAcc1" presStyleIdx="0" presStyleCnt="3"/>
      <dgm:spPr/>
      <dgm:t>
        <a:bodyPr/>
        <a:lstStyle/>
        <a:p>
          <a:endParaRPr lang="hu-HU"/>
        </a:p>
      </dgm:t>
    </dgm:pt>
    <dgm:pt modelId="{73A868D9-B30D-409A-84B5-E0DFF8BFC4E2}" type="pres">
      <dgm:prSet presAssocID="{52724E16-C1B1-4D0D-8440-690AE7B2CCE6}" presName="vertSpace2" presStyleLbl="node1" presStyleIdx="0" presStyleCnt="3"/>
      <dgm:spPr/>
    </dgm:pt>
    <dgm:pt modelId="{512494BB-E1AF-4712-B639-8F90B69AF3B4}" type="pres">
      <dgm:prSet presAssocID="{52724E16-C1B1-4D0D-8440-690AE7B2CCE6}" presName="circle2" presStyleLbl="node1" presStyleIdx="1" presStyleCnt="3"/>
      <dgm:spPr/>
    </dgm:pt>
    <dgm:pt modelId="{F2E5930D-DA4E-4377-8047-52763E3F2F72}" type="pres">
      <dgm:prSet presAssocID="{52724E16-C1B1-4D0D-8440-690AE7B2CCE6}" presName="rect2" presStyleLbl="alignAcc1" presStyleIdx="1" presStyleCnt="3"/>
      <dgm:spPr/>
      <dgm:t>
        <a:bodyPr/>
        <a:lstStyle/>
        <a:p>
          <a:endParaRPr lang="hu-HU"/>
        </a:p>
      </dgm:t>
    </dgm:pt>
    <dgm:pt modelId="{7D2B7783-F0C0-44F9-8E04-B031D7BFDCE6}" type="pres">
      <dgm:prSet presAssocID="{4615794E-B4E8-483A-910A-318CE1255957}" presName="vertSpace3" presStyleLbl="node1" presStyleIdx="1" presStyleCnt="3"/>
      <dgm:spPr/>
    </dgm:pt>
    <dgm:pt modelId="{9ACA3DDF-C515-4398-99A7-44AB476499E4}" type="pres">
      <dgm:prSet presAssocID="{4615794E-B4E8-483A-910A-318CE1255957}" presName="circle3" presStyleLbl="node1" presStyleIdx="2" presStyleCnt="3"/>
      <dgm:spPr/>
    </dgm:pt>
    <dgm:pt modelId="{51DD5F03-7E87-497B-BFB4-448E25B992A7}" type="pres">
      <dgm:prSet presAssocID="{4615794E-B4E8-483A-910A-318CE1255957}" presName="rect3" presStyleLbl="alignAcc1" presStyleIdx="2" presStyleCnt="3"/>
      <dgm:spPr/>
      <dgm:t>
        <a:bodyPr/>
        <a:lstStyle/>
        <a:p>
          <a:endParaRPr lang="hu-HU"/>
        </a:p>
      </dgm:t>
    </dgm:pt>
    <dgm:pt modelId="{07A18FC9-E23C-4109-B12E-DA0BE83A655F}" type="pres">
      <dgm:prSet presAssocID="{062365CD-D9B6-473A-93C4-AB725BB82C51}" presName="rect1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2ECF445A-FD76-496A-AE0E-EF42E47ACDBE}" type="pres">
      <dgm:prSet presAssocID="{52724E16-C1B1-4D0D-8440-690AE7B2CCE6}" presName="rect2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48E9B0F8-BDE9-4B15-B627-572F350D3E56}" type="pres">
      <dgm:prSet presAssocID="{4615794E-B4E8-483A-910A-318CE1255957}" presName="rect3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78DB04DD-6BA4-438D-A3A8-80E196ED8395}" type="presOf" srcId="{062365CD-D9B6-473A-93C4-AB725BB82C51}" destId="{B9BBADF4-20A9-4DB1-8364-32CDE2214747}" srcOrd="0" destOrd="0" presId="urn:microsoft.com/office/officeart/2005/8/layout/target3"/>
    <dgm:cxn modelId="{40F5D229-E4D2-4D68-A687-9224ACFC82B8}" type="presOf" srcId="{4615794E-B4E8-483A-910A-318CE1255957}" destId="{51DD5F03-7E87-497B-BFB4-448E25B992A7}" srcOrd="0" destOrd="0" presId="urn:microsoft.com/office/officeart/2005/8/layout/target3"/>
    <dgm:cxn modelId="{4156F79E-A906-4103-9D8D-E4F908570B9B}" type="presOf" srcId="{8371BEC6-2184-4C36-84BA-D84F9A765717}" destId="{39AF4271-ACC2-4E1F-97BE-7F9CB5A2BC00}" srcOrd="0" destOrd="0" presId="urn:microsoft.com/office/officeart/2005/8/layout/target3"/>
    <dgm:cxn modelId="{82E7D9DE-E099-462D-8367-CE1BEB97C519}" type="presOf" srcId="{52724E16-C1B1-4D0D-8440-690AE7B2CCE6}" destId="{F2E5930D-DA4E-4377-8047-52763E3F2F72}" srcOrd="0" destOrd="0" presId="urn:microsoft.com/office/officeart/2005/8/layout/target3"/>
    <dgm:cxn modelId="{A5373EA6-A833-4EC7-830C-CE5E2B7D3DC0}" type="presOf" srcId="{4615794E-B4E8-483A-910A-318CE1255957}" destId="{48E9B0F8-BDE9-4B15-B627-572F350D3E56}" srcOrd="1" destOrd="0" presId="urn:microsoft.com/office/officeart/2005/8/layout/target3"/>
    <dgm:cxn modelId="{FEA74EF8-1BCE-4458-A6CA-5A8E1CBE5C6A}" srcId="{8371BEC6-2184-4C36-84BA-D84F9A765717}" destId="{062365CD-D9B6-473A-93C4-AB725BB82C51}" srcOrd="0" destOrd="0" parTransId="{B1B3F8E5-B0E4-47BF-9F76-0647C439452F}" sibTransId="{6224418E-EA3F-401B-9C46-E6539BA83B6F}"/>
    <dgm:cxn modelId="{2A675270-F9EB-4484-86FD-07922E482495}" srcId="{8371BEC6-2184-4C36-84BA-D84F9A765717}" destId="{4615794E-B4E8-483A-910A-318CE1255957}" srcOrd="2" destOrd="0" parTransId="{3D745C42-5663-41D7-BD54-124D6F16533D}" sibTransId="{9EC2B12D-ADA3-457C-9711-509C893705CD}"/>
    <dgm:cxn modelId="{6A58A904-509C-4DAF-8E54-FA1D17D00838}" type="presOf" srcId="{52724E16-C1B1-4D0D-8440-690AE7B2CCE6}" destId="{2ECF445A-FD76-496A-AE0E-EF42E47ACDBE}" srcOrd="1" destOrd="0" presId="urn:microsoft.com/office/officeart/2005/8/layout/target3"/>
    <dgm:cxn modelId="{81F3D5DC-3B17-4764-A30C-EB475274E4FA}" srcId="{8371BEC6-2184-4C36-84BA-D84F9A765717}" destId="{52724E16-C1B1-4D0D-8440-690AE7B2CCE6}" srcOrd="1" destOrd="0" parTransId="{5955A2A8-3050-4159-8730-B3966E646919}" sibTransId="{AA05C250-1398-4539-9B64-48941E47BCFD}"/>
    <dgm:cxn modelId="{F4A92DF3-2666-4B01-BF4B-B75E2D647E7C}" type="presOf" srcId="{062365CD-D9B6-473A-93C4-AB725BB82C51}" destId="{07A18FC9-E23C-4109-B12E-DA0BE83A655F}" srcOrd="1" destOrd="0" presId="urn:microsoft.com/office/officeart/2005/8/layout/target3"/>
    <dgm:cxn modelId="{B8B45892-FE36-4F30-8C26-06F732C4E8C0}" type="presParOf" srcId="{39AF4271-ACC2-4E1F-97BE-7F9CB5A2BC00}" destId="{18BB28FE-C637-4AA8-9060-E7AD4891D03F}" srcOrd="0" destOrd="0" presId="urn:microsoft.com/office/officeart/2005/8/layout/target3"/>
    <dgm:cxn modelId="{01342579-F556-4517-8FB5-DECC30BFCF67}" type="presParOf" srcId="{39AF4271-ACC2-4E1F-97BE-7F9CB5A2BC00}" destId="{818AA813-752B-434D-B8B3-CDC0B230A6FF}" srcOrd="1" destOrd="0" presId="urn:microsoft.com/office/officeart/2005/8/layout/target3"/>
    <dgm:cxn modelId="{1DA76F4A-E120-4A60-A336-80F63CB0C29B}" type="presParOf" srcId="{39AF4271-ACC2-4E1F-97BE-7F9CB5A2BC00}" destId="{B9BBADF4-20A9-4DB1-8364-32CDE2214747}" srcOrd="2" destOrd="0" presId="urn:microsoft.com/office/officeart/2005/8/layout/target3"/>
    <dgm:cxn modelId="{37DBB38D-09D5-46B5-80AF-203AE1C63A16}" type="presParOf" srcId="{39AF4271-ACC2-4E1F-97BE-7F9CB5A2BC00}" destId="{73A868D9-B30D-409A-84B5-E0DFF8BFC4E2}" srcOrd="3" destOrd="0" presId="urn:microsoft.com/office/officeart/2005/8/layout/target3"/>
    <dgm:cxn modelId="{72F21EC4-6962-49F0-ABE8-38F60F2454C0}" type="presParOf" srcId="{39AF4271-ACC2-4E1F-97BE-7F9CB5A2BC00}" destId="{512494BB-E1AF-4712-B639-8F90B69AF3B4}" srcOrd="4" destOrd="0" presId="urn:microsoft.com/office/officeart/2005/8/layout/target3"/>
    <dgm:cxn modelId="{4B99F256-BB21-4C64-9AA3-32A9E56DDA51}" type="presParOf" srcId="{39AF4271-ACC2-4E1F-97BE-7F9CB5A2BC00}" destId="{F2E5930D-DA4E-4377-8047-52763E3F2F72}" srcOrd="5" destOrd="0" presId="urn:microsoft.com/office/officeart/2005/8/layout/target3"/>
    <dgm:cxn modelId="{7F25126B-C1C8-474A-B131-37D545869024}" type="presParOf" srcId="{39AF4271-ACC2-4E1F-97BE-7F9CB5A2BC00}" destId="{7D2B7783-F0C0-44F9-8E04-B031D7BFDCE6}" srcOrd="6" destOrd="0" presId="urn:microsoft.com/office/officeart/2005/8/layout/target3"/>
    <dgm:cxn modelId="{000F8320-A11D-42A4-B4F5-A54E394AF516}" type="presParOf" srcId="{39AF4271-ACC2-4E1F-97BE-7F9CB5A2BC00}" destId="{9ACA3DDF-C515-4398-99A7-44AB476499E4}" srcOrd="7" destOrd="0" presId="urn:microsoft.com/office/officeart/2005/8/layout/target3"/>
    <dgm:cxn modelId="{D7318166-F29B-4248-BB84-E5481C87AAFE}" type="presParOf" srcId="{39AF4271-ACC2-4E1F-97BE-7F9CB5A2BC00}" destId="{51DD5F03-7E87-497B-BFB4-448E25B992A7}" srcOrd="8" destOrd="0" presId="urn:microsoft.com/office/officeart/2005/8/layout/target3"/>
    <dgm:cxn modelId="{F7A07465-6F8E-4076-88AF-244FA7678852}" type="presParOf" srcId="{39AF4271-ACC2-4E1F-97BE-7F9CB5A2BC00}" destId="{07A18FC9-E23C-4109-B12E-DA0BE83A655F}" srcOrd="9" destOrd="0" presId="urn:microsoft.com/office/officeart/2005/8/layout/target3"/>
    <dgm:cxn modelId="{B5535F07-54FA-44E0-9B5A-FFE8D5C4C870}" type="presParOf" srcId="{39AF4271-ACC2-4E1F-97BE-7F9CB5A2BC00}" destId="{2ECF445A-FD76-496A-AE0E-EF42E47ACDBE}" srcOrd="10" destOrd="0" presId="urn:microsoft.com/office/officeart/2005/8/layout/target3"/>
    <dgm:cxn modelId="{E8006DE3-70FD-4018-9BEF-6389B9D09180}" type="presParOf" srcId="{39AF4271-ACC2-4E1F-97BE-7F9CB5A2BC00}" destId="{48E9B0F8-BDE9-4B15-B627-572F350D3E56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EA48C3-D012-4B60-BCBB-E21DA10C2553}" type="doc">
      <dgm:prSet loTypeId="urn:microsoft.com/office/officeart/2005/8/layout/vList6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hu-HU"/>
        </a:p>
      </dgm:t>
    </dgm:pt>
    <dgm:pt modelId="{6C8A7DD5-D16D-47A3-A77F-176F7DA3A32D}">
      <dgm:prSet phldrT="[Szöveg]" custT="1"/>
      <dgm:spPr/>
      <dgm:t>
        <a:bodyPr/>
        <a:lstStyle/>
        <a:p>
          <a:r>
            <a:rPr lang="hu-HU" sz="2800" dirty="0" smtClean="0"/>
            <a:t>P</a:t>
          </a:r>
          <a:endParaRPr lang="hu-HU" sz="2800" dirty="0"/>
        </a:p>
      </dgm:t>
    </dgm:pt>
    <dgm:pt modelId="{DDEE3BAE-A2C9-4DE7-97F2-1A4545320E13}" type="parTrans" cxnId="{099559B2-3EB6-4176-A1AA-781931055375}">
      <dgm:prSet/>
      <dgm:spPr/>
      <dgm:t>
        <a:bodyPr/>
        <a:lstStyle/>
        <a:p>
          <a:endParaRPr lang="hu-HU"/>
        </a:p>
      </dgm:t>
    </dgm:pt>
    <dgm:pt modelId="{3A8F7B7C-73C3-43E4-8865-CF3C1B6EBF2D}" type="sibTrans" cxnId="{099559B2-3EB6-4176-A1AA-781931055375}">
      <dgm:prSet/>
      <dgm:spPr/>
      <dgm:t>
        <a:bodyPr/>
        <a:lstStyle/>
        <a:p>
          <a:endParaRPr lang="hu-HU"/>
        </a:p>
      </dgm:t>
    </dgm:pt>
    <dgm:pt modelId="{E12F0ADA-0D14-4A52-9BCC-041DF105EAD1}">
      <dgm:prSet phldrT="[Szöveg]"/>
      <dgm:spPr/>
      <dgm:t>
        <a:bodyPr/>
        <a:lstStyle/>
        <a:p>
          <a:r>
            <a:rPr lang="hu-HU" dirty="0" err="1" smtClean="0"/>
            <a:t>Political</a:t>
          </a:r>
          <a:endParaRPr lang="hu-HU" dirty="0"/>
        </a:p>
      </dgm:t>
    </dgm:pt>
    <dgm:pt modelId="{C4EE3310-29B8-4943-9835-032F9C51E6EA}" type="parTrans" cxnId="{8A69FC73-956F-4622-8CEE-16A6A9B1B49E}">
      <dgm:prSet/>
      <dgm:spPr/>
      <dgm:t>
        <a:bodyPr/>
        <a:lstStyle/>
        <a:p>
          <a:endParaRPr lang="hu-HU"/>
        </a:p>
      </dgm:t>
    </dgm:pt>
    <dgm:pt modelId="{923EA296-4818-44EE-9254-178B38B77025}" type="sibTrans" cxnId="{8A69FC73-956F-4622-8CEE-16A6A9B1B49E}">
      <dgm:prSet/>
      <dgm:spPr/>
      <dgm:t>
        <a:bodyPr/>
        <a:lstStyle/>
        <a:p>
          <a:endParaRPr lang="hu-HU"/>
        </a:p>
      </dgm:t>
    </dgm:pt>
    <dgm:pt modelId="{A436EAC2-2040-4029-8C1D-839A8B140AC9}">
      <dgm:prSet phldrT="[Szöveg]" custT="1"/>
      <dgm:spPr/>
      <dgm:t>
        <a:bodyPr/>
        <a:lstStyle/>
        <a:p>
          <a:r>
            <a:rPr lang="hu-HU" sz="2800" dirty="0" smtClean="0"/>
            <a:t>L</a:t>
          </a:r>
          <a:endParaRPr lang="hu-HU" sz="2800" dirty="0"/>
        </a:p>
      </dgm:t>
    </dgm:pt>
    <dgm:pt modelId="{0536C362-68F6-40EB-A16F-6CB0F01D5F41}" type="parTrans" cxnId="{04D866DD-1C64-4D8E-9C08-B1E69F38E602}">
      <dgm:prSet/>
      <dgm:spPr/>
      <dgm:t>
        <a:bodyPr/>
        <a:lstStyle/>
        <a:p>
          <a:endParaRPr lang="hu-HU"/>
        </a:p>
      </dgm:t>
    </dgm:pt>
    <dgm:pt modelId="{AAC8F244-B765-4746-B093-E37B2FC981DD}" type="sibTrans" cxnId="{04D866DD-1C64-4D8E-9C08-B1E69F38E602}">
      <dgm:prSet/>
      <dgm:spPr/>
      <dgm:t>
        <a:bodyPr/>
        <a:lstStyle/>
        <a:p>
          <a:endParaRPr lang="hu-HU"/>
        </a:p>
      </dgm:t>
    </dgm:pt>
    <dgm:pt modelId="{9F0DDAFE-8E07-4C8C-BCDD-117715CF94C8}">
      <dgm:prSet phldrT="[Szöveg]"/>
      <dgm:spPr/>
      <dgm:t>
        <a:bodyPr/>
        <a:lstStyle/>
        <a:p>
          <a:r>
            <a:rPr lang="hu-HU" dirty="0" err="1" smtClean="0"/>
            <a:t>Legal</a:t>
          </a:r>
          <a:endParaRPr lang="hu-HU" dirty="0"/>
        </a:p>
      </dgm:t>
    </dgm:pt>
    <dgm:pt modelId="{7937969A-10CB-4FD7-945E-E47724852069}" type="parTrans" cxnId="{B3FF0AB7-C139-4B67-9028-C1A557018094}">
      <dgm:prSet/>
      <dgm:spPr/>
      <dgm:t>
        <a:bodyPr/>
        <a:lstStyle/>
        <a:p>
          <a:endParaRPr lang="hu-HU"/>
        </a:p>
      </dgm:t>
    </dgm:pt>
    <dgm:pt modelId="{516FA229-E9EF-4957-BBE9-D93166A8BFC2}" type="sibTrans" cxnId="{B3FF0AB7-C139-4B67-9028-C1A557018094}">
      <dgm:prSet/>
      <dgm:spPr/>
      <dgm:t>
        <a:bodyPr/>
        <a:lstStyle/>
        <a:p>
          <a:endParaRPr lang="hu-HU"/>
        </a:p>
      </dgm:t>
    </dgm:pt>
    <dgm:pt modelId="{32010D45-5668-4608-8CBD-06EE0A736187}">
      <dgm:prSet phldrT="[Szöveg]" custT="1"/>
      <dgm:spPr/>
      <dgm:t>
        <a:bodyPr/>
        <a:lstStyle/>
        <a:p>
          <a:r>
            <a:rPr lang="hu-HU" sz="2800" dirty="0" smtClean="0">
              <a:solidFill>
                <a:srgbClr val="004299"/>
              </a:solidFill>
            </a:rPr>
            <a:t>E</a:t>
          </a:r>
          <a:endParaRPr lang="hu-HU" sz="2800" dirty="0">
            <a:solidFill>
              <a:srgbClr val="004299"/>
            </a:solidFill>
          </a:endParaRPr>
        </a:p>
      </dgm:t>
    </dgm:pt>
    <dgm:pt modelId="{A29B38F1-653C-4F1A-AC7F-394FD8F17222}" type="parTrans" cxnId="{18D597BC-90AA-4B98-A8E1-32E854F90317}">
      <dgm:prSet/>
      <dgm:spPr/>
      <dgm:t>
        <a:bodyPr/>
        <a:lstStyle/>
        <a:p>
          <a:endParaRPr lang="hu-HU"/>
        </a:p>
      </dgm:t>
    </dgm:pt>
    <dgm:pt modelId="{2A7E4AED-C13C-44F4-A556-6E18508988C1}" type="sibTrans" cxnId="{18D597BC-90AA-4B98-A8E1-32E854F90317}">
      <dgm:prSet/>
      <dgm:spPr/>
      <dgm:t>
        <a:bodyPr/>
        <a:lstStyle/>
        <a:p>
          <a:endParaRPr lang="hu-HU"/>
        </a:p>
      </dgm:t>
    </dgm:pt>
    <dgm:pt modelId="{F3613C8D-B6F7-4641-A1B4-AAB69556961B}">
      <dgm:prSet phldrT="[Szöveg]"/>
      <dgm:spPr/>
      <dgm:t>
        <a:bodyPr/>
        <a:lstStyle/>
        <a:p>
          <a:r>
            <a:rPr lang="hu-HU" dirty="0" err="1" smtClean="0"/>
            <a:t>Environmental</a:t>
          </a:r>
          <a:endParaRPr lang="hu-HU" dirty="0"/>
        </a:p>
      </dgm:t>
    </dgm:pt>
    <dgm:pt modelId="{C16F4DED-587A-4F10-AEEA-883A5ACE28E0}" type="parTrans" cxnId="{F4B9FB60-7AF5-4FCA-B853-FFD868B2A74D}">
      <dgm:prSet/>
      <dgm:spPr/>
      <dgm:t>
        <a:bodyPr/>
        <a:lstStyle/>
        <a:p>
          <a:endParaRPr lang="hu-HU"/>
        </a:p>
      </dgm:t>
    </dgm:pt>
    <dgm:pt modelId="{E9237569-2BC1-4D54-B384-DDE0E88D09F8}" type="sibTrans" cxnId="{F4B9FB60-7AF5-4FCA-B853-FFD868B2A74D}">
      <dgm:prSet/>
      <dgm:spPr/>
      <dgm:t>
        <a:bodyPr/>
        <a:lstStyle/>
        <a:p>
          <a:endParaRPr lang="hu-HU"/>
        </a:p>
      </dgm:t>
    </dgm:pt>
    <dgm:pt modelId="{2F51CE56-6113-481D-B177-17123A7831E0}">
      <dgm:prSet custT="1"/>
      <dgm:spPr/>
      <dgm:t>
        <a:bodyPr/>
        <a:lstStyle/>
        <a:p>
          <a:r>
            <a:rPr lang="hu-HU" sz="2800" dirty="0" smtClean="0"/>
            <a:t>S</a:t>
          </a:r>
          <a:endParaRPr lang="hu-HU" sz="2800" dirty="0"/>
        </a:p>
      </dgm:t>
    </dgm:pt>
    <dgm:pt modelId="{18B29331-F2FE-4F90-BF2B-4AF705788FC0}" type="parTrans" cxnId="{9C5C21C5-048D-4036-9840-1D7CCFD9A364}">
      <dgm:prSet/>
      <dgm:spPr/>
      <dgm:t>
        <a:bodyPr/>
        <a:lstStyle/>
        <a:p>
          <a:endParaRPr lang="hu-HU"/>
        </a:p>
      </dgm:t>
    </dgm:pt>
    <dgm:pt modelId="{734B922E-CB54-4068-8920-34DE9185D953}" type="sibTrans" cxnId="{9C5C21C5-048D-4036-9840-1D7CCFD9A364}">
      <dgm:prSet/>
      <dgm:spPr/>
      <dgm:t>
        <a:bodyPr/>
        <a:lstStyle/>
        <a:p>
          <a:endParaRPr lang="hu-HU"/>
        </a:p>
      </dgm:t>
    </dgm:pt>
    <dgm:pt modelId="{C27623A4-8C50-42EE-9289-2A30363BF50A}">
      <dgm:prSet custT="1"/>
      <dgm:spPr/>
      <dgm:t>
        <a:bodyPr/>
        <a:lstStyle/>
        <a:p>
          <a:r>
            <a:rPr lang="hu-HU" sz="2800" dirty="0" smtClean="0">
              <a:solidFill>
                <a:srgbClr val="004299"/>
              </a:solidFill>
            </a:rPr>
            <a:t>E</a:t>
          </a:r>
          <a:endParaRPr lang="hu-HU" sz="2800" dirty="0">
            <a:solidFill>
              <a:srgbClr val="004299"/>
            </a:solidFill>
          </a:endParaRPr>
        </a:p>
      </dgm:t>
    </dgm:pt>
    <dgm:pt modelId="{55B1418F-9FD7-4D71-BF35-8F1CEE2D13D1}" type="parTrans" cxnId="{618E92DC-6755-4D6B-A43D-B7FE8CAC216A}">
      <dgm:prSet/>
      <dgm:spPr/>
      <dgm:t>
        <a:bodyPr/>
        <a:lstStyle/>
        <a:p>
          <a:endParaRPr lang="hu-HU"/>
        </a:p>
      </dgm:t>
    </dgm:pt>
    <dgm:pt modelId="{14EC287E-821B-477B-B5BA-1B736546DA46}" type="sibTrans" cxnId="{618E92DC-6755-4D6B-A43D-B7FE8CAC216A}">
      <dgm:prSet/>
      <dgm:spPr/>
      <dgm:t>
        <a:bodyPr/>
        <a:lstStyle/>
        <a:p>
          <a:endParaRPr lang="hu-HU"/>
        </a:p>
      </dgm:t>
    </dgm:pt>
    <dgm:pt modelId="{CC9ED879-F57D-44DF-B20E-9EFA63AB5086}">
      <dgm:prSet custT="1"/>
      <dgm:spPr/>
      <dgm:t>
        <a:bodyPr/>
        <a:lstStyle/>
        <a:p>
          <a:r>
            <a:rPr lang="hu-HU" sz="2800" dirty="0" smtClean="0">
              <a:solidFill>
                <a:srgbClr val="004299"/>
              </a:solidFill>
            </a:rPr>
            <a:t>T</a:t>
          </a:r>
          <a:endParaRPr lang="hu-HU" sz="2800" dirty="0">
            <a:solidFill>
              <a:srgbClr val="004299"/>
            </a:solidFill>
          </a:endParaRPr>
        </a:p>
      </dgm:t>
    </dgm:pt>
    <dgm:pt modelId="{64632374-61B6-455A-A00D-FBD540B937D7}" type="parTrans" cxnId="{018AAE44-5A00-49BF-BB31-FDB013D0D3EA}">
      <dgm:prSet/>
      <dgm:spPr/>
      <dgm:t>
        <a:bodyPr/>
        <a:lstStyle/>
        <a:p>
          <a:endParaRPr lang="hu-HU"/>
        </a:p>
      </dgm:t>
    </dgm:pt>
    <dgm:pt modelId="{A71E5C32-9C22-4413-B361-94F5984C3B8D}" type="sibTrans" cxnId="{018AAE44-5A00-49BF-BB31-FDB013D0D3EA}">
      <dgm:prSet/>
      <dgm:spPr/>
      <dgm:t>
        <a:bodyPr/>
        <a:lstStyle/>
        <a:p>
          <a:endParaRPr lang="hu-HU"/>
        </a:p>
      </dgm:t>
    </dgm:pt>
    <dgm:pt modelId="{0930B246-66E5-418A-A5FD-A6A20D743A8D}">
      <dgm:prSet custT="1"/>
      <dgm:spPr/>
      <dgm:t>
        <a:bodyPr/>
        <a:lstStyle/>
        <a:p>
          <a:r>
            <a:rPr lang="hu-HU" sz="2800" dirty="0" smtClean="0"/>
            <a:t>E</a:t>
          </a:r>
          <a:endParaRPr lang="hu-HU" sz="2800" dirty="0"/>
        </a:p>
      </dgm:t>
    </dgm:pt>
    <dgm:pt modelId="{4DDAD3C5-DF6F-4B56-8524-36937016F492}" type="parTrans" cxnId="{8FB0A927-CCFC-40B1-B52D-3067F919FE18}">
      <dgm:prSet/>
      <dgm:spPr/>
      <dgm:t>
        <a:bodyPr/>
        <a:lstStyle/>
        <a:p>
          <a:endParaRPr lang="hu-HU"/>
        </a:p>
      </dgm:t>
    </dgm:pt>
    <dgm:pt modelId="{7C36EAFF-9ACB-421F-9D5B-9D8D12612947}" type="sibTrans" cxnId="{8FB0A927-CCFC-40B1-B52D-3067F919FE18}">
      <dgm:prSet/>
      <dgm:spPr/>
      <dgm:t>
        <a:bodyPr/>
        <a:lstStyle/>
        <a:p>
          <a:endParaRPr lang="hu-HU"/>
        </a:p>
      </dgm:t>
    </dgm:pt>
    <dgm:pt modelId="{B8101E39-D00F-49E3-88F7-7B49770D4585}">
      <dgm:prSet/>
      <dgm:spPr/>
      <dgm:t>
        <a:bodyPr/>
        <a:lstStyle/>
        <a:p>
          <a:r>
            <a:rPr lang="hu-HU" dirty="0" err="1" smtClean="0"/>
            <a:t>Social</a:t>
          </a:r>
          <a:endParaRPr lang="hu-HU" dirty="0"/>
        </a:p>
      </dgm:t>
    </dgm:pt>
    <dgm:pt modelId="{E4E7EE9F-F1D0-4D23-BB9A-F9964D94B08B}" type="parTrans" cxnId="{381F1217-56C8-473E-BA4A-CC7DD4A19D14}">
      <dgm:prSet/>
      <dgm:spPr/>
      <dgm:t>
        <a:bodyPr/>
        <a:lstStyle/>
        <a:p>
          <a:endParaRPr lang="hu-HU"/>
        </a:p>
      </dgm:t>
    </dgm:pt>
    <dgm:pt modelId="{781D7243-5A6D-48FE-93BC-D78D26679EEC}" type="sibTrans" cxnId="{381F1217-56C8-473E-BA4A-CC7DD4A19D14}">
      <dgm:prSet/>
      <dgm:spPr/>
      <dgm:t>
        <a:bodyPr/>
        <a:lstStyle/>
        <a:p>
          <a:endParaRPr lang="hu-HU"/>
        </a:p>
      </dgm:t>
    </dgm:pt>
    <dgm:pt modelId="{98D31699-DC0C-4C2B-9723-BAD73CD74052}">
      <dgm:prSet/>
      <dgm:spPr/>
      <dgm:t>
        <a:bodyPr/>
        <a:lstStyle/>
        <a:p>
          <a:r>
            <a:rPr lang="hu-HU" dirty="0" err="1" smtClean="0"/>
            <a:t>Technological</a:t>
          </a:r>
          <a:endParaRPr lang="hu-HU" dirty="0"/>
        </a:p>
      </dgm:t>
    </dgm:pt>
    <dgm:pt modelId="{14662839-4F4A-497E-B9CF-2B762353F200}" type="parTrans" cxnId="{25C4E597-133A-49D5-9674-0BE8646039AC}">
      <dgm:prSet/>
      <dgm:spPr/>
      <dgm:t>
        <a:bodyPr/>
        <a:lstStyle/>
        <a:p>
          <a:endParaRPr lang="hu-HU"/>
        </a:p>
      </dgm:t>
    </dgm:pt>
    <dgm:pt modelId="{255032CF-781B-40E5-9EA7-EEC8BCE0DBA4}" type="sibTrans" cxnId="{25C4E597-133A-49D5-9674-0BE8646039AC}">
      <dgm:prSet/>
      <dgm:spPr/>
      <dgm:t>
        <a:bodyPr/>
        <a:lstStyle/>
        <a:p>
          <a:endParaRPr lang="hu-HU"/>
        </a:p>
      </dgm:t>
    </dgm:pt>
    <dgm:pt modelId="{D82817C3-2B55-48B5-8672-465AC168409E}">
      <dgm:prSet/>
      <dgm:spPr/>
      <dgm:t>
        <a:bodyPr/>
        <a:lstStyle/>
        <a:p>
          <a:r>
            <a:rPr lang="hu-HU" dirty="0" err="1" smtClean="0"/>
            <a:t>Economic</a:t>
          </a:r>
          <a:endParaRPr lang="hu-HU" dirty="0"/>
        </a:p>
      </dgm:t>
    </dgm:pt>
    <dgm:pt modelId="{3101BA2E-C03D-4487-88C1-6DAF27EE695F}" type="parTrans" cxnId="{2DF490E6-1990-4084-9837-CB33D45F6E1F}">
      <dgm:prSet/>
      <dgm:spPr/>
      <dgm:t>
        <a:bodyPr/>
        <a:lstStyle/>
        <a:p>
          <a:endParaRPr lang="hu-HU"/>
        </a:p>
      </dgm:t>
    </dgm:pt>
    <dgm:pt modelId="{0BA1BC7C-4A7D-4FA1-B0FE-A72201FBCCE2}" type="sibTrans" cxnId="{2DF490E6-1990-4084-9837-CB33D45F6E1F}">
      <dgm:prSet/>
      <dgm:spPr/>
      <dgm:t>
        <a:bodyPr/>
        <a:lstStyle/>
        <a:p>
          <a:endParaRPr lang="hu-HU"/>
        </a:p>
      </dgm:t>
    </dgm:pt>
    <dgm:pt modelId="{613B707F-D2A6-405B-A746-4071172AB06B}">
      <dgm:prSet/>
      <dgm:spPr/>
      <dgm:t>
        <a:bodyPr/>
        <a:lstStyle/>
        <a:p>
          <a:r>
            <a:rPr lang="hu-HU" dirty="0" err="1" smtClean="0"/>
            <a:t>Educational</a:t>
          </a:r>
          <a:endParaRPr lang="hu-HU" dirty="0"/>
        </a:p>
      </dgm:t>
    </dgm:pt>
    <dgm:pt modelId="{BC4D3B1E-38F5-4B17-918E-11E385BA6D57}" type="parTrans" cxnId="{BFD8F8AA-A05A-46C6-B24C-A01C881CDBE4}">
      <dgm:prSet/>
      <dgm:spPr/>
      <dgm:t>
        <a:bodyPr/>
        <a:lstStyle/>
        <a:p>
          <a:endParaRPr lang="hu-HU"/>
        </a:p>
      </dgm:t>
    </dgm:pt>
    <dgm:pt modelId="{F4A6A646-26BB-4223-8A38-2AA4145918AC}" type="sibTrans" cxnId="{BFD8F8AA-A05A-46C6-B24C-A01C881CDBE4}">
      <dgm:prSet/>
      <dgm:spPr/>
      <dgm:t>
        <a:bodyPr/>
        <a:lstStyle/>
        <a:p>
          <a:endParaRPr lang="hu-HU"/>
        </a:p>
      </dgm:t>
    </dgm:pt>
    <dgm:pt modelId="{37A29190-5F5F-4A57-B6E6-08B56E522667}" type="pres">
      <dgm:prSet presAssocID="{C3EA48C3-D012-4B60-BCBB-E21DA10C2553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hu-HU"/>
        </a:p>
      </dgm:t>
    </dgm:pt>
    <dgm:pt modelId="{F79E6227-D07D-43B9-8BA4-E6B09D99C94C}" type="pres">
      <dgm:prSet presAssocID="{2F51CE56-6113-481D-B177-17123A7831E0}" presName="linNode" presStyleCnt="0"/>
      <dgm:spPr/>
    </dgm:pt>
    <dgm:pt modelId="{EA9C2E6D-6ED1-4250-911E-A08F1857B2B2}" type="pres">
      <dgm:prSet presAssocID="{2F51CE56-6113-481D-B177-17123A7831E0}" presName="parentShp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BB98A781-26D9-4699-B28A-194BF97FCC10}" type="pres">
      <dgm:prSet presAssocID="{2F51CE56-6113-481D-B177-17123A7831E0}" presName="childShp" presStyleLbl="bg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D274F2B0-CC02-457B-9000-2CB78412E9E6}" type="pres">
      <dgm:prSet presAssocID="{734B922E-CB54-4068-8920-34DE9185D953}" presName="spacing" presStyleCnt="0"/>
      <dgm:spPr/>
    </dgm:pt>
    <dgm:pt modelId="{57F04217-2A09-40E1-8763-66A752F7764B}" type="pres">
      <dgm:prSet presAssocID="{CC9ED879-F57D-44DF-B20E-9EFA63AB5086}" presName="linNode" presStyleCnt="0"/>
      <dgm:spPr/>
    </dgm:pt>
    <dgm:pt modelId="{36B94AD6-ADD1-4F56-B9B5-4B30607C1D15}" type="pres">
      <dgm:prSet presAssocID="{CC9ED879-F57D-44DF-B20E-9EFA63AB5086}" presName="parentShp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D43FAD65-3517-4DC9-836D-1330F9119364}" type="pres">
      <dgm:prSet presAssocID="{CC9ED879-F57D-44DF-B20E-9EFA63AB5086}" presName="childShp" presStyleLbl="bg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84E5B8C7-1970-475A-9868-DEDCEDF3373A}" type="pres">
      <dgm:prSet presAssocID="{A71E5C32-9C22-4413-B361-94F5984C3B8D}" presName="spacing" presStyleCnt="0"/>
      <dgm:spPr/>
    </dgm:pt>
    <dgm:pt modelId="{29415786-9ECB-4309-8E30-220B4E7C389C}" type="pres">
      <dgm:prSet presAssocID="{0930B246-66E5-418A-A5FD-A6A20D743A8D}" presName="linNode" presStyleCnt="0"/>
      <dgm:spPr/>
    </dgm:pt>
    <dgm:pt modelId="{6589ADBD-490C-4035-BCF3-C319031ADB6E}" type="pres">
      <dgm:prSet presAssocID="{0930B246-66E5-418A-A5FD-A6A20D743A8D}" presName="parentShp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61E6209D-69B8-4FA6-80C6-D52EAC4A72DA}" type="pres">
      <dgm:prSet presAssocID="{0930B246-66E5-418A-A5FD-A6A20D743A8D}" presName="childShp" presStyleLbl="bg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ED2379B9-B616-4755-ACB4-C104E311B6F0}" type="pres">
      <dgm:prSet presAssocID="{7C36EAFF-9ACB-421F-9D5B-9D8D12612947}" presName="spacing" presStyleCnt="0"/>
      <dgm:spPr/>
    </dgm:pt>
    <dgm:pt modelId="{233BD23E-6FE2-45E5-8D01-1EF8771C4064}" type="pres">
      <dgm:prSet presAssocID="{C27623A4-8C50-42EE-9289-2A30363BF50A}" presName="linNode" presStyleCnt="0"/>
      <dgm:spPr/>
    </dgm:pt>
    <dgm:pt modelId="{F9C1533B-2CBE-48B2-9A3F-E79B13B1B8DA}" type="pres">
      <dgm:prSet presAssocID="{C27623A4-8C50-42EE-9289-2A30363BF50A}" presName="parentShp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08D7F6AD-BC14-4E30-A542-3DE9999A5FFA}" type="pres">
      <dgm:prSet presAssocID="{C27623A4-8C50-42EE-9289-2A30363BF50A}" presName="childShp" presStyleLbl="bg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C567E0D7-F70A-4B5E-A87D-5AEDBCAE8E31}" type="pres">
      <dgm:prSet presAssocID="{14EC287E-821B-477B-B5BA-1B736546DA46}" presName="spacing" presStyleCnt="0"/>
      <dgm:spPr/>
    </dgm:pt>
    <dgm:pt modelId="{0FDF1704-1D60-4B74-841E-3B55A1B39AD4}" type="pres">
      <dgm:prSet presAssocID="{6C8A7DD5-D16D-47A3-A77F-176F7DA3A32D}" presName="linNode" presStyleCnt="0"/>
      <dgm:spPr/>
    </dgm:pt>
    <dgm:pt modelId="{BE1B1F8B-67E0-41E0-A33B-C20F31354693}" type="pres">
      <dgm:prSet presAssocID="{6C8A7DD5-D16D-47A3-A77F-176F7DA3A32D}" presName="parentShp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74FAD099-49B3-4D89-B578-3DB3529E1250}" type="pres">
      <dgm:prSet presAssocID="{6C8A7DD5-D16D-47A3-A77F-176F7DA3A32D}" presName="childShp" presStyleLbl="bg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84413426-0ED2-4FE7-8568-AB09ED5CBC62}" type="pres">
      <dgm:prSet presAssocID="{3A8F7B7C-73C3-43E4-8865-CF3C1B6EBF2D}" presName="spacing" presStyleCnt="0"/>
      <dgm:spPr/>
    </dgm:pt>
    <dgm:pt modelId="{A217AE81-9207-44B8-8229-6D10BB1D0B87}" type="pres">
      <dgm:prSet presAssocID="{A436EAC2-2040-4029-8C1D-839A8B140AC9}" presName="linNode" presStyleCnt="0"/>
      <dgm:spPr/>
    </dgm:pt>
    <dgm:pt modelId="{C19065A4-23DB-4E8E-9A95-9238FEA1551F}" type="pres">
      <dgm:prSet presAssocID="{A436EAC2-2040-4029-8C1D-839A8B140AC9}" presName="parentShp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8AB7CAE2-DEC3-4CCD-8B86-EF880ED69D45}" type="pres">
      <dgm:prSet presAssocID="{A436EAC2-2040-4029-8C1D-839A8B140AC9}" presName="childShp" presStyleLbl="bg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BD2062C1-C8AB-4159-B47A-C5C15764FF5B}" type="pres">
      <dgm:prSet presAssocID="{AAC8F244-B765-4746-B093-E37B2FC981DD}" presName="spacing" presStyleCnt="0"/>
      <dgm:spPr/>
    </dgm:pt>
    <dgm:pt modelId="{56DE3D47-8315-413B-8DEE-D680C71F488E}" type="pres">
      <dgm:prSet presAssocID="{32010D45-5668-4608-8CBD-06EE0A736187}" presName="linNode" presStyleCnt="0"/>
      <dgm:spPr/>
    </dgm:pt>
    <dgm:pt modelId="{81811534-56F8-4950-8564-FB628F6AA7A9}" type="pres">
      <dgm:prSet presAssocID="{32010D45-5668-4608-8CBD-06EE0A736187}" presName="parentShp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043BB62A-A440-40FE-AB3F-A43F2E7569A6}" type="pres">
      <dgm:prSet presAssocID="{32010D45-5668-4608-8CBD-06EE0A736187}" presName="childShp" presStyleLbl="bg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8FB0A927-CCFC-40B1-B52D-3067F919FE18}" srcId="{C3EA48C3-D012-4B60-BCBB-E21DA10C2553}" destId="{0930B246-66E5-418A-A5FD-A6A20D743A8D}" srcOrd="2" destOrd="0" parTransId="{4DDAD3C5-DF6F-4B56-8524-36937016F492}" sibTransId="{7C36EAFF-9ACB-421F-9D5B-9D8D12612947}"/>
    <dgm:cxn modelId="{25C4E597-133A-49D5-9674-0BE8646039AC}" srcId="{CC9ED879-F57D-44DF-B20E-9EFA63AB5086}" destId="{98D31699-DC0C-4C2B-9723-BAD73CD74052}" srcOrd="0" destOrd="0" parTransId="{14662839-4F4A-497E-B9CF-2B762353F200}" sibTransId="{255032CF-781B-40E5-9EA7-EEC8BCE0DBA4}"/>
    <dgm:cxn modelId="{29FBB76D-F929-4813-97B2-DD41FFA33B79}" type="presOf" srcId="{C27623A4-8C50-42EE-9289-2A30363BF50A}" destId="{F9C1533B-2CBE-48B2-9A3F-E79B13B1B8DA}" srcOrd="0" destOrd="0" presId="urn:microsoft.com/office/officeart/2005/8/layout/vList6"/>
    <dgm:cxn modelId="{018AAE44-5A00-49BF-BB31-FDB013D0D3EA}" srcId="{C3EA48C3-D012-4B60-BCBB-E21DA10C2553}" destId="{CC9ED879-F57D-44DF-B20E-9EFA63AB5086}" srcOrd="1" destOrd="0" parTransId="{64632374-61B6-455A-A00D-FBD540B937D7}" sibTransId="{A71E5C32-9C22-4413-B361-94F5984C3B8D}"/>
    <dgm:cxn modelId="{9C5C21C5-048D-4036-9840-1D7CCFD9A364}" srcId="{C3EA48C3-D012-4B60-BCBB-E21DA10C2553}" destId="{2F51CE56-6113-481D-B177-17123A7831E0}" srcOrd="0" destOrd="0" parTransId="{18B29331-F2FE-4F90-BF2B-4AF705788FC0}" sibTransId="{734B922E-CB54-4068-8920-34DE9185D953}"/>
    <dgm:cxn modelId="{5BF70C3B-927E-4BC8-B754-EFC3DE10C7F5}" type="presOf" srcId="{A436EAC2-2040-4029-8C1D-839A8B140AC9}" destId="{C19065A4-23DB-4E8E-9A95-9238FEA1551F}" srcOrd="0" destOrd="0" presId="urn:microsoft.com/office/officeart/2005/8/layout/vList6"/>
    <dgm:cxn modelId="{C6892C37-C89A-4EDA-A366-1F5AB198FE53}" type="presOf" srcId="{6C8A7DD5-D16D-47A3-A77F-176F7DA3A32D}" destId="{BE1B1F8B-67E0-41E0-A33B-C20F31354693}" srcOrd="0" destOrd="0" presId="urn:microsoft.com/office/officeart/2005/8/layout/vList6"/>
    <dgm:cxn modelId="{D0A1BBBE-136F-402E-B47F-256C82167C5D}" type="presOf" srcId="{2F51CE56-6113-481D-B177-17123A7831E0}" destId="{EA9C2E6D-6ED1-4250-911E-A08F1857B2B2}" srcOrd="0" destOrd="0" presId="urn:microsoft.com/office/officeart/2005/8/layout/vList6"/>
    <dgm:cxn modelId="{B3FF0AB7-C139-4B67-9028-C1A557018094}" srcId="{A436EAC2-2040-4029-8C1D-839A8B140AC9}" destId="{9F0DDAFE-8E07-4C8C-BCDD-117715CF94C8}" srcOrd="0" destOrd="0" parTransId="{7937969A-10CB-4FD7-945E-E47724852069}" sibTransId="{516FA229-E9EF-4957-BBE9-D93166A8BFC2}"/>
    <dgm:cxn modelId="{436AC882-DAB5-4CB7-BB1D-10146F3AC7B2}" type="presOf" srcId="{F3613C8D-B6F7-4641-A1B4-AAB69556961B}" destId="{043BB62A-A440-40FE-AB3F-A43F2E7569A6}" srcOrd="0" destOrd="0" presId="urn:microsoft.com/office/officeart/2005/8/layout/vList6"/>
    <dgm:cxn modelId="{D7FEB15A-4B02-4434-907C-3973FB08CB19}" type="presOf" srcId="{32010D45-5668-4608-8CBD-06EE0A736187}" destId="{81811534-56F8-4950-8564-FB628F6AA7A9}" srcOrd="0" destOrd="0" presId="urn:microsoft.com/office/officeart/2005/8/layout/vList6"/>
    <dgm:cxn modelId="{BB8A5F9E-2CEE-4925-B14F-1DB43FEE1AB1}" type="presOf" srcId="{C3EA48C3-D012-4B60-BCBB-E21DA10C2553}" destId="{37A29190-5F5F-4A57-B6E6-08B56E522667}" srcOrd="0" destOrd="0" presId="urn:microsoft.com/office/officeart/2005/8/layout/vList6"/>
    <dgm:cxn modelId="{DFA48D2A-6F8C-45C4-A4F3-4B2FEA6B3DDA}" type="presOf" srcId="{D82817C3-2B55-48B5-8672-465AC168409E}" destId="{61E6209D-69B8-4FA6-80C6-D52EAC4A72DA}" srcOrd="0" destOrd="0" presId="urn:microsoft.com/office/officeart/2005/8/layout/vList6"/>
    <dgm:cxn modelId="{381F1217-56C8-473E-BA4A-CC7DD4A19D14}" srcId="{2F51CE56-6113-481D-B177-17123A7831E0}" destId="{B8101E39-D00F-49E3-88F7-7B49770D4585}" srcOrd="0" destOrd="0" parTransId="{E4E7EE9F-F1D0-4D23-BB9A-F9964D94B08B}" sibTransId="{781D7243-5A6D-48FE-93BC-D78D26679EEC}"/>
    <dgm:cxn modelId="{8A69FC73-956F-4622-8CEE-16A6A9B1B49E}" srcId="{6C8A7DD5-D16D-47A3-A77F-176F7DA3A32D}" destId="{E12F0ADA-0D14-4A52-9BCC-041DF105EAD1}" srcOrd="0" destOrd="0" parTransId="{C4EE3310-29B8-4943-9835-032F9C51E6EA}" sibTransId="{923EA296-4818-44EE-9254-178B38B77025}"/>
    <dgm:cxn modelId="{1A640EDE-5DCF-4E4F-89D5-223DE914480B}" type="presOf" srcId="{613B707F-D2A6-405B-A746-4071172AB06B}" destId="{08D7F6AD-BC14-4E30-A542-3DE9999A5FFA}" srcOrd="0" destOrd="0" presId="urn:microsoft.com/office/officeart/2005/8/layout/vList6"/>
    <dgm:cxn modelId="{2DF490E6-1990-4084-9837-CB33D45F6E1F}" srcId="{0930B246-66E5-418A-A5FD-A6A20D743A8D}" destId="{D82817C3-2B55-48B5-8672-465AC168409E}" srcOrd="0" destOrd="0" parTransId="{3101BA2E-C03D-4487-88C1-6DAF27EE695F}" sibTransId="{0BA1BC7C-4A7D-4FA1-B0FE-A72201FBCCE2}"/>
    <dgm:cxn modelId="{618E92DC-6755-4D6B-A43D-B7FE8CAC216A}" srcId="{C3EA48C3-D012-4B60-BCBB-E21DA10C2553}" destId="{C27623A4-8C50-42EE-9289-2A30363BF50A}" srcOrd="3" destOrd="0" parTransId="{55B1418F-9FD7-4D71-BF35-8F1CEE2D13D1}" sibTransId="{14EC287E-821B-477B-B5BA-1B736546DA46}"/>
    <dgm:cxn modelId="{04D866DD-1C64-4D8E-9C08-B1E69F38E602}" srcId="{C3EA48C3-D012-4B60-BCBB-E21DA10C2553}" destId="{A436EAC2-2040-4029-8C1D-839A8B140AC9}" srcOrd="5" destOrd="0" parTransId="{0536C362-68F6-40EB-A16F-6CB0F01D5F41}" sibTransId="{AAC8F244-B765-4746-B093-E37B2FC981DD}"/>
    <dgm:cxn modelId="{3157DFFB-6B61-4C02-A97E-5A8AFC157971}" type="presOf" srcId="{CC9ED879-F57D-44DF-B20E-9EFA63AB5086}" destId="{36B94AD6-ADD1-4F56-B9B5-4B30607C1D15}" srcOrd="0" destOrd="0" presId="urn:microsoft.com/office/officeart/2005/8/layout/vList6"/>
    <dgm:cxn modelId="{9961FF63-7A45-4815-B207-66FC87A295A1}" type="presOf" srcId="{9F0DDAFE-8E07-4C8C-BCDD-117715CF94C8}" destId="{8AB7CAE2-DEC3-4CCD-8B86-EF880ED69D45}" srcOrd="0" destOrd="0" presId="urn:microsoft.com/office/officeart/2005/8/layout/vList6"/>
    <dgm:cxn modelId="{F4B9FB60-7AF5-4FCA-B853-FFD868B2A74D}" srcId="{32010D45-5668-4608-8CBD-06EE0A736187}" destId="{F3613C8D-B6F7-4641-A1B4-AAB69556961B}" srcOrd="0" destOrd="0" parTransId="{C16F4DED-587A-4F10-AEEA-883A5ACE28E0}" sibTransId="{E9237569-2BC1-4D54-B384-DDE0E88D09F8}"/>
    <dgm:cxn modelId="{4EE6EF56-0C46-42B4-B9F0-01F37EC33F30}" type="presOf" srcId="{B8101E39-D00F-49E3-88F7-7B49770D4585}" destId="{BB98A781-26D9-4699-B28A-194BF97FCC10}" srcOrd="0" destOrd="0" presId="urn:microsoft.com/office/officeart/2005/8/layout/vList6"/>
    <dgm:cxn modelId="{18D597BC-90AA-4B98-A8E1-32E854F90317}" srcId="{C3EA48C3-D012-4B60-BCBB-E21DA10C2553}" destId="{32010D45-5668-4608-8CBD-06EE0A736187}" srcOrd="6" destOrd="0" parTransId="{A29B38F1-653C-4F1A-AC7F-394FD8F17222}" sibTransId="{2A7E4AED-C13C-44F4-A556-6E18508988C1}"/>
    <dgm:cxn modelId="{51EA5FF3-50B8-4225-9DC5-A7C38B08C2E5}" type="presOf" srcId="{E12F0ADA-0D14-4A52-9BCC-041DF105EAD1}" destId="{74FAD099-49B3-4D89-B578-3DB3529E1250}" srcOrd="0" destOrd="0" presId="urn:microsoft.com/office/officeart/2005/8/layout/vList6"/>
    <dgm:cxn modelId="{F8C27C77-D088-4470-A7E5-2C5D7A0B3DAA}" type="presOf" srcId="{98D31699-DC0C-4C2B-9723-BAD73CD74052}" destId="{D43FAD65-3517-4DC9-836D-1330F9119364}" srcOrd="0" destOrd="0" presId="urn:microsoft.com/office/officeart/2005/8/layout/vList6"/>
    <dgm:cxn modelId="{099559B2-3EB6-4176-A1AA-781931055375}" srcId="{C3EA48C3-D012-4B60-BCBB-E21DA10C2553}" destId="{6C8A7DD5-D16D-47A3-A77F-176F7DA3A32D}" srcOrd="4" destOrd="0" parTransId="{DDEE3BAE-A2C9-4DE7-97F2-1A4545320E13}" sibTransId="{3A8F7B7C-73C3-43E4-8865-CF3C1B6EBF2D}"/>
    <dgm:cxn modelId="{511DC482-11F2-41BC-96B9-EB4890F76860}" type="presOf" srcId="{0930B246-66E5-418A-A5FD-A6A20D743A8D}" destId="{6589ADBD-490C-4035-BCF3-C319031ADB6E}" srcOrd="0" destOrd="0" presId="urn:microsoft.com/office/officeart/2005/8/layout/vList6"/>
    <dgm:cxn modelId="{BFD8F8AA-A05A-46C6-B24C-A01C881CDBE4}" srcId="{C27623A4-8C50-42EE-9289-2A30363BF50A}" destId="{613B707F-D2A6-405B-A746-4071172AB06B}" srcOrd="0" destOrd="0" parTransId="{BC4D3B1E-38F5-4B17-918E-11E385BA6D57}" sibTransId="{F4A6A646-26BB-4223-8A38-2AA4145918AC}"/>
    <dgm:cxn modelId="{F1E8E459-7F17-423C-932A-0AD3CE342C1E}" type="presParOf" srcId="{37A29190-5F5F-4A57-B6E6-08B56E522667}" destId="{F79E6227-D07D-43B9-8BA4-E6B09D99C94C}" srcOrd="0" destOrd="0" presId="urn:microsoft.com/office/officeart/2005/8/layout/vList6"/>
    <dgm:cxn modelId="{35B5DEC7-C4BD-416A-A87F-CFEA49BC51F4}" type="presParOf" srcId="{F79E6227-D07D-43B9-8BA4-E6B09D99C94C}" destId="{EA9C2E6D-6ED1-4250-911E-A08F1857B2B2}" srcOrd="0" destOrd="0" presId="urn:microsoft.com/office/officeart/2005/8/layout/vList6"/>
    <dgm:cxn modelId="{E033DE57-5CF5-45EA-87FB-7DADBA1BB62E}" type="presParOf" srcId="{F79E6227-D07D-43B9-8BA4-E6B09D99C94C}" destId="{BB98A781-26D9-4699-B28A-194BF97FCC10}" srcOrd="1" destOrd="0" presId="urn:microsoft.com/office/officeart/2005/8/layout/vList6"/>
    <dgm:cxn modelId="{B8CA6EE8-89C1-40CA-8D4F-53CFF986DBCB}" type="presParOf" srcId="{37A29190-5F5F-4A57-B6E6-08B56E522667}" destId="{D274F2B0-CC02-457B-9000-2CB78412E9E6}" srcOrd="1" destOrd="0" presId="urn:microsoft.com/office/officeart/2005/8/layout/vList6"/>
    <dgm:cxn modelId="{05C0B354-8FF6-48A2-A45A-D252231A1AAC}" type="presParOf" srcId="{37A29190-5F5F-4A57-B6E6-08B56E522667}" destId="{57F04217-2A09-40E1-8763-66A752F7764B}" srcOrd="2" destOrd="0" presId="urn:microsoft.com/office/officeart/2005/8/layout/vList6"/>
    <dgm:cxn modelId="{229DD36B-2B3C-4EB4-B645-4CF75F13A8E7}" type="presParOf" srcId="{57F04217-2A09-40E1-8763-66A752F7764B}" destId="{36B94AD6-ADD1-4F56-B9B5-4B30607C1D15}" srcOrd="0" destOrd="0" presId="urn:microsoft.com/office/officeart/2005/8/layout/vList6"/>
    <dgm:cxn modelId="{DC61D38F-D9F7-4326-A8D0-C2968768D9C4}" type="presParOf" srcId="{57F04217-2A09-40E1-8763-66A752F7764B}" destId="{D43FAD65-3517-4DC9-836D-1330F9119364}" srcOrd="1" destOrd="0" presId="urn:microsoft.com/office/officeart/2005/8/layout/vList6"/>
    <dgm:cxn modelId="{2BC512E9-44C2-4C15-8C41-80CBAB577C26}" type="presParOf" srcId="{37A29190-5F5F-4A57-B6E6-08B56E522667}" destId="{84E5B8C7-1970-475A-9868-DEDCEDF3373A}" srcOrd="3" destOrd="0" presId="urn:microsoft.com/office/officeart/2005/8/layout/vList6"/>
    <dgm:cxn modelId="{77308E87-BD6A-419C-AD59-656294DAD5D0}" type="presParOf" srcId="{37A29190-5F5F-4A57-B6E6-08B56E522667}" destId="{29415786-9ECB-4309-8E30-220B4E7C389C}" srcOrd="4" destOrd="0" presId="urn:microsoft.com/office/officeart/2005/8/layout/vList6"/>
    <dgm:cxn modelId="{22152013-017C-440F-9EED-A7B6639F5FF4}" type="presParOf" srcId="{29415786-9ECB-4309-8E30-220B4E7C389C}" destId="{6589ADBD-490C-4035-BCF3-C319031ADB6E}" srcOrd="0" destOrd="0" presId="urn:microsoft.com/office/officeart/2005/8/layout/vList6"/>
    <dgm:cxn modelId="{09F2914E-FAE6-47F6-A372-68584BF65B6A}" type="presParOf" srcId="{29415786-9ECB-4309-8E30-220B4E7C389C}" destId="{61E6209D-69B8-4FA6-80C6-D52EAC4A72DA}" srcOrd="1" destOrd="0" presId="urn:microsoft.com/office/officeart/2005/8/layout/vList6"/>
    <dgm:cxn modelId="{0581B035-3DBD-4B06-9125-15DF7DD54C4F}" type="presParOf" srcId="{37A29190-5F5F-4A57-B6E6-08B56E522667}" destId="{ED2379B9-B616-4755-ACB4-C104E311B6F0}" srcOrd="5" destOrd="0" presId="urn:microsoft.com/office/officeart/2005/8/layout/vList6"/>
    <dgm:cxn modelId="{E4A5688E-18E8-4566-B74B-855599A9A2A7}" type="presParOf" srcId="{37A29190-5F5F-4A57-B6E6-08B56E522667}" destId="{233BD23E-6FE2-45E5-8D01-1EF8771C4064}" srcOrd="6" destOrd="0" presId="urn:microsoft.com/office/officeart/2005/8/layout/vList6"/>
    <dgm:cxn modelId="{A8EF4DC0-B2D9-4826-84A3-12BD30C6F501}" type="presParOf" srcId="{233BD23E-6FE2-45E5-8D01-1EF8771C4064}" destId="{F9C1533B-2CBE-48B2-9A3F-E79B13B1B8DA}" srcOrd="0" destOrd="0" presId="urn:microsoft.com/office/officeart/2005/8/layout/vList6"/>
    <dgm:cxn modelId="{5FFA0FB5-D88C-4BD5-8979-275A08823E5E}" type="presParOf" srcId="{233BD23E-6FE2-45E5-8D01-1EF8771C4064}" destId="{08D7F6AD-BC14-4E30-A542-3DE9999A5FFA}" srcOrd="1" destOrd="0" presId="urn:microsoft.com/office/officeart/2005/8/layout/vList6"/>
    <dgm:cxn modelId="{F17B48C5-22C1-49A5-A414-44140424E508}" type="presParOf" srcId="{37A29190-5F5F-4A57-B6E6-08B56E522667}" destId="{C567E0D7-F70A-4B5E-A87D-5AEDBCAE8E31}" srcOrd="7" destOrd="0" presId="urn:microsoft.com/office/officeart/2005/8/layout/vList6"/>
    <dgm:cxn modelId="{A522837C-3D44-411F-A312-8D81B7AA8CDB}" type="presParOf" srcId="{37A29190-5F5F-4A57-B6E6-08B56E522667}" destId="{0FDF1704-1D60-4B74-841E-3B55A1B39AD4}" srcOrd="8" destOrd="0" presId="urn:microsoft.com/office/officeart/2005/8/layout/vList6"/>
    <dgm:cxn modelId="{45B8E347-D4FB-4532-AFDF-687F7FBD69E8}" type="presParOf" srcId="{0FDF1704-1D60-4B74-841E-3B55A1B39AD4}" destId="{BE1B1F8B-67E0-41E0-A33B-C20F31354693}" srcOrd="0" destOrd="0" presId="urn:microsoft.com/office/officeart/2005/8/layout/vList6"/>
    <dgm:cxn modelId="{C1B2FBA3-8AB1-406D-9EC0-32DC12CF7F72}" type="presParOf" srcId="{0FDF1704-1D60-4B74-841E-3B55A1B39AD4}" destId="{74FAD099-49B3-4D89-B578-3DB3529E1250}" srcOrd="1" destOrd="0" presId="urn:microsoft.com/office/officeart/2005/8/layout/vList6"/>
    <dgm:cxn modelId="{BA77AF5C-B4FA-4090-9A01-7F3168D407F4}" type="presParOf" srcId="{37A29190-5F5F-4A57-B6E6-08B56E522667}" destId="{84413426-0ED2-4FE7-8568-AB09ED5CBC62}" srcOrd="9" destOrd="0" presId="urn:microsoft.com/office/officeart/2005/8/layout/vList6"/>
    <dgm:cxn modelId="{09070631-45AE-4EF7-B420-B7A39A4F732D}" type="presParOf" srcId="{37A29190-5F5F-4A57-B6E6-08B56E522667}" destId="{A217AE81-9207-44B8-8229-6D10BB1D0B87}" srcOrd="10" destOrd="0" presId="urn:microsoft.com/office/officeart/2005/8/layout/vList6"/>
    <dgm:cxn modelId="{6122283F-B17C-4B69-85FF-D938AAFE15B2}" type="presParOf" srcId="{A217AE81-9207-44B8-8229-6D10BB1D0B87}" destId="{C19065A4-23DB-4E8E-9A95-9238FEA1551F}" srcOrd="0" destOrd="0" presId="urn:microsoft.com/office/officeart/2005/8/layout/vList6"/>
    <dgm:cxn modelId="{77B05816-15A6-4E50-82E2-DBF3522552B7}" type="presParOf" srcId="{A217AE81-9207-44B8-8229-6D10BB1D0B87}" destId="{8AB7CAE2-DEC3-4CCD-8B86-EF880ED69D45}" srcOrd="1" destOrd="0" presId="urn:microsoft.com/office/officeart/2005/8/layout/vList6"/>
    <dgm:cxn modelId="{C97587D7-E352-4AF5-8669-6FE92094932F}" type="presParOf" srcId="{37A29190-5F5F-4A57-B6E6-08B56E522667}" destId="{BD2062C1-C8AB-4159-B47A-C5C15764FF5B}" srcOrd="11" destOrd="0" presId="urn:microsoft.com/office/officeart/2005/8/layout/vList6"/>
    <dgm:cxn modelId="{1BC1E39B-E7E9-4A6C-9225-DF2028D7FFEE}" type="presParOf" srcId="{37A29190-5F5F-4A57-B6E6-08B56E522667}" destId="{56DE3D47-8315-413B-8DEE-D680C71F488E}" srcOrd="12" destOrd="0" presId="urn:microsoft.com/office/officeart/2005/8/layout/vList6"/>
    <dgm:cxn modelId="{563557F3-B6F2-43DE-9A88-17EE2AB34B08}" type="presParOf" srcId="{56DE3D47-8315-413B-8DEE-D680C71F488E}" destId="{81811534-56F8-4950-8564-FB628F6AA7A9}" srcOrd="0" destOrd="0" presId="urn:microsoft.com/office/officeart/2005/8/layout/vList6"/>
    <dgm:cxn modelId="{85D23055-E6D4-4175-8E45-3C1A2DDBED19}" type="presParOf" srcId="{56DE3D47-8315-413B-8DEE-D680C71F488E}" destId="{043BB62A-A440-40FE-AB3F-A43F2E7569A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292D7D-BA3D-414E-AD3C-8483DDB06835}" type="doc">
      <dgm:prSet loTypeId="urn:microsoft.com/office/officeart/2005/8/layout/default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5A19BB7A-6417-42C0-89C2-FFC2EC925BE5}">
      <dgm:prSet phldrT="[Szöveg]"/>
      <dgm:spPr/>
      <dgm:t>
        <a:bodyPr/>
        <a:lstStyle/>
        <a:p>
          <a:r>
            <a:rPr lang="hu-HU" dirty="0" smtClean="0">
              <a:solidFill>
                <a:schemeClr val="tx1"/>
              </a:solidFill>
            </a:rPr>
            <a:t>Mátrix</a:t>
          </a:r>
          <a:endParaRPr lang="hu-HU" dirty="0">
            <a:solidFill>
              <a:schemeClr val="tx1"/>
            </a:solidFill>
          </a:endParaRPr>
        </a:p>
      </dgm:t>
    </dgm:pt>
    <dgm:pt modelId="{D88BF83E-EED5-4D01-A8F7-FBF0E6914887}" type="parTrans" cxnId="{E0D3A57B-188B-439A-8B7D-BB7B2175D8AE}">
      <dgm:prSet/>
      <dgm:spPr/>
      <dgm:t>
        <a:bodyPr/>
        <a:lstStyle/>
        <a:p>
          <a:endParaRPr lang="hu-HU"/>
        </a:p>
      </dgm:t>
    </dgm:pt>
    <dgm:pt modelId="{41788DD5-CD18-4B88-8ACC-627CB5C3398D}" type="sibTrans" cxnId="{E0D3A57B-188B-439A-8B7D-BB7B2175D8AE}">
      <dgm:prSet/>
      <dgm:spPr/>
      <dgm:t>
        <a:bodyPr/>
        <a:lstStyle/>
        <a:p>
          <a:endParaRPr lang="hu-HU"/>
        </a:p>
      </dgm:t>
    </dgm:pt>
    <dgm:pt modelId="{15F2C952-3075-4525-B519-FDF38B7BFB69}">
      <dgm:prSet phldrT="[Szöveg]"/>
      <dgm:spPr/>
      <dgm:t>
        <a:bodyPr/>
        <a:lstStyle/>
        <a:p>
          <a:r>
            <a:rPr lang="hu-HU" dirty="0" smtClean="0">
              <a:solidFill>
                <a:schemeClr val="tx1"/>
              </a:solidFill>
            </a:rPr>
            <a:t>Projekt</a:t>
          </a:r>
          <a:endParaRPr lang="hu-HU" dirty="0">
            <a:solidFill>
              <a:schemeClr val="tx1"/>
            </a:solidFill>
          </a:endParaRPr>
        </a:p>
      </dgm:t>
    </dgm:pt>
    <dgm:pt modelId="{2FC43894-8BFF-4929-8A5E-A580DB67F5A3}" type="parTrans" cxnId="{318B3933-9879-4085-B240-F4CBEB7F288D}">
      <dgm:prSet/>
      <dgm:spPr/>
      <dgm:t>
        <a:bodyPr/>
        <a:lstStyle/>
        <a:p>
          <a:endParaRPr lang="hu-HU"/>
        </a:p>
      </dgm:t>
    </dgm:pt>
    <dgm:pt modelId="{5228E44D-E9F3-4E5A-8A4D-8484A013BA00}" type="sibTrans" cxnId="{318B3933-9879-4085-B240-F4CBEB7F288D}">
      <dgm:prSet/>
      <dgm:spPr/>
      <dgm:t>
        <a:bodyPr/>
        <a:lstStyle/>
        <a:p>
          <a:endParaRPr lang="hu-HU"/>
        </a:p>
      </dgm:t>
    </dgm:pt>
    <dgm:pt modelId="{7FF07399-3E37-4D58-91DE-B6BC8D9FB969}">
      <dgm:prSet/>
      <dgm:spPr/>
      <dgm:t>
        <a:bodyPr/>
        <a:lstStyle/>
        <a:p>
          <a:r>
            <a:rPr lang="hu-HU" dirty="0" err="1" smtClean="0">
              <a:solidFill>
                <a:schemeClr val="tx1"/>
              </a:solidFill>
            </a:rPr>
            <a:t>Divízionális</a:t>
          </a:r>
          <a:endParaRPr lang="hu-HU" dirty="0">
            <a:solidFill>
              <a:schemeClr val="tx1"/>
            </a:solidFill>
          </a:endParaRPr>
        </a:p>
      </dgm:t>
    </dgm:pt>
    <dgm:pt modelId="{80FE6986-016F-4082-878B-2849E06D56F6}" type="parTrans" cxnId="{C81BA970-0C4D-491D-AEDF-74436974B907}">
      <dgm:prSet/>
      <dgm:spPr/>
      <dgm:t>
        <a:bodyPr/>
        <a:lstStyle/>
        <a:p>
          <a:endParaRPr lang="hu-HU"/>
        </a:p>
      </dgm:t>
    </dgm:pt>
    <dgm:pt modelId="{42A994AD-2EC3-4785-A475-881D85A57E16}" type="sibTrans" cxnId="{C81BA970-0C4D-491D-AEDF-74436974B907}">
      <dgm:prSet/>
      <dgm:spPr/>
      <dgm:t>
        <a:bodyPr/>
        <a:lstStyle/>
        <a:p>
          <a:endParaRPr lang="hu-HU"/>
        </a:p>
      </dgm:t>
    </dgm:pt>
    <dgm:pt modelId="{B51E68AF-26A6-4A25-8B9F-D9EB088540C0}">
      <dgm:prSet/>
      <dgm:spPr/>
      <dgm:t>
        <a:bodyPr/>
        <a:lstStyle/>
        <a:p>
          <a:r>
            <a:rPr lang="hu-HU" dirty="0" smtClean="0">
              <a:solidFill>
                <a:schemeClr val="tx1"/>
              </a:solidFill>
            </a:rPr>
            <a:t>Lineáris</a:t>
          </a:r>
          <a:r>
            <a:rPr lang="hu-HU" dirty="0" smtClean="0"/>
            <a:t>	</a:t>
          </a:r>
          <a:endParaRPr lang="hu-HU" dirty="0"/>
        </a:p>
      </dgm:t>
    </dgm:pt>
    <dgm:pt modelId="{CBBD86DC-52B1-4524-B253-026E34F3CEF3}" type="parTrans" cxnId="{30862453-80E7-4A26-A369-B907370AD2A3}">
      <dgm:prSet/>
      <dgm:spPr/>
      <dgm:t>
        <a:bodyPr/>
        <a:lstStyle/>
        <a:p>
          <a:endParaRPr lang="hu-HU"/>
        </a:p>
      </dgm:t>
    </dgm:pt>
    <dgm:pt modelId="{242BF969-1F27-4A70-8B3E-4FE224C8B0C2}" type="sibTrans" cxnId="{30862453-80E7-4A26-A369-B907370AD2A3}">
      <dgm:prSet/>
      <dgm:spPr/>
      <dgm:t>
        <a:bodyPr/>
        <a:lstStyle/>
        <a:p>
          <a:endParaRPr lang="hu-HU"/>
        </a:p>
      </dgm:t>
    </dgm:pt>
    <dgm:pt modelId="{A16A3D35-620B-4736-A39A-F5F415D731CE}">
      <dgm:prSet/>
      <dgm:spPr/>
      <dgm:t>
        <a:bodyPr/>
        <a:lstStyle/>
        <a:p>
          <a:r>
            <a:rPr lang="hu-HU" dirty="0" smtClean="0">
              <a:solidFill>
                <a:schemeClr val="tx1"/>
              </a:solidFill>
            </a:rPr>
            <a:t>Funkcionális</a:t>
          </a:r>
          <a:endParaRPr lang="hu-HU" dirty="0">
            <a:solidFill>
              <a:schemeClr val="tx1"/>
            </a:solidFill>
          </a:endParaRPr>
        </a:p>
      </dgm:t>
    </dgm:pt>
    <dgm:pt modelId="{BA104C15-8E6A-4F02-8FFA-0518C443D113}" type="parTrans" cxnId="{E646A396-A290-48CF-ABEC-35927BB05AE0}">
      <dgm:prSet/>
      <dgm:spPr/>
      <dgm:t>
        <a:bodyPr/>
        <a:lstStyle/>
        <a:p>
          <a:endParaRPr lang="hu-HU"/>
        </a:p>
      </dgm:t>
    </dgm:pt>
    <dgm:pt modelId="{D32B92FF-07B3-41CA-A487-ADFED10DFB11}" type="sibTrans" cxnId="{E646A396-A290-48CF-ABEC-35927BB05AE0}">
      <dgm:prSet/>
      <dgm:spPr/>
      <dgm:t>
        <a:bodyPr/>
        <a:lstStyle/>
        <a:p>
          <a:endParaRPr lang="hu-HU"/>
        </a:p>
      </dgm:t>
    </dgm:pt>
    <dgm:pt modelId="{AD9BC594-69D2-4AAC-B682-5BD15B7ED464}">
      <dgm:prSet/>
      <dgm:spPr/>
      <dgm:t>
        <a:bodyPr/>
        <a:lstStyle/>
        <a:p>
          <a:r>
            <a:rPr lang="hu-HU" dirty="0" smtClean="0">
              <a:solidFill>
                <a:schemeClr val="tx1"/>
              </a:solidFill>
            </a:rPr>
            <a:t>Törzskari</a:t>
          </a:r>
          <a:endParaRPr lang="hu-HU" dirty="0">
            <a:solidFill>
              <a:schemeClr val="tx1"/>
            </a:solidFill>
          </a:endParaRPr>
        </a:p>
      </dgm:t>
    </dgm:pt>
    <dgm:pt modelId="{11693B9E-E678-4694-A1C3-CA4FDD13E9C4}" type="parTrans" cxnId="{BAD90A58-5903-4F74-B72F-686343479106}">
      <dgm:prSet/>
      <dgm:spPr/>
      <dgm:t>
        <a:bodyPr/>
        <a:lstStyle/>
        <a:p>
          <a:endParaRPr lang="hu-HU"/>
        </a:p>
      </dgm:t>
    </dgm:pt>
    <dgm:pt modelId="{2F0915DA-487B-40A0-B4D3-71A902F43756}" type="sibTrans" cxnId="{BAD90A58-5903-4F74-B72F-686343479106}">
      <dgm:prSet/>
      <dgm:spPr/>
      <dgm:t>
        <a:bodyPr/>
        <a:lstStyle/>
        <a:p>
          <a:endParaRPr lang="hu-HU"/>
        </a:p>
      </dgm:t>
    </dgm:pt>
    <dgm:pt modelId="{F314C4DD-96A2-4CA1-8E8B-FF7ADA0EACA8}">
      <dgm:prSet/>
      <dgm:spPr/>
      <dgm:t>
        <a:bodyPr/>
        <a:lstStyle/>
        <a:p>
          <a:r>
            <a:rPr lang="hu-HU" dirty="0" smtClean="0">
              <a:solidFill>
                <a:schemeClr val="tx1"/>
              </a:solidFill>
            </a:rPr>
            <a:t>Team</a:t>
          </a:r>
          <a:endParaRPr lang="hu-HU" dirty="0">
            <a:solidFill>
              <a:schemeClr val="tx1"/>
            </a:solidFill>
          </a:endParaRPr>
        </a:p>
      </dgm:t>
    </dgm:pt>
    <dgm:pt modelId="{3A1F0685-E674-44A5-85FA-0CDEB8990A23}" type="parTrans" cxnId="{B19FDD6F-4DF3-4B35-8DBC-DBC42A8DA8CE}">
      <dgm:prSet/>
      <dgm:spPr/>
      <dgm:t>
        <a:bodyPr/>
        <a:lstStyle/>
        <a:p>
          <a:endParaRPr lang="hu-HU"/>
        </a:p>
      </dgm:t>
    </dgm:pt>
    <dgm:pt modelId="{FD1AB4C7-C85C-4494-964A-787B9B10DEEF}" type="sibTrans" cxnId="{B19FDD6F-4DF3-4B35-8DBC-DBC42A8DA8CE}">
      <dgm:prSet/>
      <dgm:spPr/>
      <dgm:t>
        <a:bodyPr/>
        <a:lstStyle/>
        <a:p>
          <a:endParaRPr lang="hu-HU"/>
        </a:p>
      </dgm:t>
    </dgm:pt>
    <dgm:pt modelId="{952D4CFD-03FC-4C74-B8F0-2B3C15AC7969}">
      <dgm:prSet/>
      <dgm:spPr/>
      <dgm:t>
        <a:bodyPr/>
        <a:lstStyle/>
        <a:p>
          <a:r>
            <a:rPr lang="hu-HU" dirty="0" smtClean="0">
              <a:solidFill>
                <a:schemeClr val="tx1"/>
              </a:solidFill>
            </a:rPr>
            <a:t>Konszern, holding</a:t>
          </a:r>
          <a:endParaRPr lang="hu-HU" dirty="0">
            <a:solidFill>
              <a:schemeClr val="tx1"/>
            </a:solidFill>
          </a:endParaRPr>
        </a:p>
      </dgm:t>
    </dgm:pt>
    <dgm:pt modelId="{B8F17F73-BF17-4CBF-B781-176EFE8223D5}" type="parTrans" cxnId="{133A694B-0AE6-4919-8238-A1D99D2A5846}">
      <dgm:prSet/>
      <dgm:spPr/>
      <dgm:t>
        <a:bodyPr/>
        <a:lstStyle/>
        <a:p>
          <a:endParaRPr lang="hu-HU"/>
        </a:p>
      </dgm:t>
    </dgm:pt>
    <dgm:pt modelId="{DA6A7C18-07CD-457F-8329-9D129E031333}" type="sibTrans" cxnId="{133A694B-0AE6-4919-8238-A1D99D2A5846}">
      <dgm:prSet/>
      <dgm:spPr/>
      <dgm:t>
        <a:bodyPr/>
        <a:lstStyle/>
        <a:p>
          <a:endParaRPr lang="hu-HU"/>
        </a:p>
      </dgm:t>
    </dgm:pt>
    <dgm:pt modelId="{AC5A047B-9F9E-4A2A-A7D7-A3802D686B34}">
      <dgm:prSet/>
      <dgm:spPr/>
      <dgm:t>
        <a:bodyPr/>
        <a:lstStyle/>
        <a:p>
          <a:r>
            <a:rPr lang="hu-HU" dirty="0" smtClean="0">
              <a:solidFill>
                <a:schemeClr val="tx1"/>
              </a:solidFill>
            </a:rPr>
            <a:t>Multi/ Globális</a:t>
          </a:r>
          <a:endParaRPr lang="hu-HU" dirty="0">
            <a:solidFill>
              <a:schemeClr val="tx1"/>
            </a:solidFill>
          </a:endParaRPr>
        </a:p>
      </dgm:t>
    </dgm:pt>
    <dgm:pt modelId="{3635AFBB-1F48-4A0F-A4B3-48D75114ABBB}" type="parTrans" cxnId="{6BB8D221-042E-48DC-91E8-BF98CD0EE9AF}">
      <dgm:prSet/>
      <dgm:spPr/>
      <dgm:t>
        <a:bodyPr/>
        <a:lstStyle/>
        <a:p>
          <a:endParaRPr lang="hu-HU"/>
        </a:p>
      </dgm:t>
    </dgm:pt>
    <dgm:pt modelId="{0A7F778D-0869-4772-82FF-0A47D1D743D7}" type="sibTrans" cxnId="{6BB8D221-042E-48DC-91E8-BF98CD0EE9AF}">
      <dgm:prSet/>
      <dgm:spPr/>
      <dgm:t>
        <a:bodyPr/>
        <a:lstStyle/>
        <a:p>
          <a:endParaRPr lang="hu-HU"/>
        </a:p>
      </dgm:t>
    </dgm:pt>
    <dgm:pt modelId="{B50530E5-C69C-4562-982A-96683D5F363E}">
      <dgm:prSet phldrT="[Szöveg]"/>
      <dgm:spPr/>
      <dgm:t>
        <a:bodyPr/>
        <a:lstStyle/>
        <a:p>
          <a:r>
            <a:rPr lang="hu-HU" dirty="0" smtClean="0">
              <a:solidFill>
                <a:schemeClr val="tx1"/>
              </a:solidFill>
            </a:rPr>
            <a:t>Hibrid</a:t>
          </a:r>
          <a:endParaRPr lang="hu-HU" dirty="0">
            <a:solidFill>
              <a:schemeClr val="tx1"/>
            </a:solidFill>
          </a:endParaRPr>
        </a:p>
      </dgm:t>
    </dgm:pt>
    <dgm:pt modelId="{D8A9001E-027A-46D8-BE63-7A0A61F268EF}" type="sibTrans" cxnId="{5AA772A9-95B5-4649-9E13-8F4B3D4849C4}">
      <dgm:prSet/>
      <dgm:spPr/>
      <dgm:t>
        <a:bodyPr/>
        <a:lstStyle/>
        <a:p>
          <a:endParaRPr lang="hu-HU"/>
        </a:p>
      </dgm:t>
    </dgm:pt>
    <dgm:pt modelId="{3F3C542F-0249-42B7-9346-63EFCFA2D9EC}" type="parTrans" cxnId="{5AA772A9-95B5-4649-9E13-8F4B3D4849C4}">
      <dgm:prSet/>
      <dgm:spPr/>
      <dgm:t>
        <a:bodyPr/>
        <a:lstStyle/>
        <a:p>
          <a:endParaRPr lang="hu-HU"/>
        </a:p>
      </dgm:t>
    </dgm:pt>
    <dgm:pt modelId="{0DEB03E5-C9E2-4A0F-8ACA-0D14E267071B}">
      <dgm:prSet/>
      <dgm:spPr/>
      <dgm:t>
        <a:bodyPr/>
        <a:lstStyle/>
        <a:p>
          <a:r>
            <a:rPr lang="hu-HU" dirty="0" smtClean="0">
              <a:solidFill>
                <a:schemeClr val="tx1"/>
              </a:solidFill>
            </a:rPr>
            <a:t>Hálózat</a:t>
          </a:r>
          <a:endParaRPr lang="hu-HU" dirty="0">
            <a:solidFill>
              <a:schemeClr val="tx1"/>
            </a:solidFill>
          </a:endParaRPr>
        </a:p>
      </dgm:t>
    </dgm:pt>
    <dgm:pt modelId="{081A4933-2985-4299-980B-EE74D868A130}" type="parTrans" cxnId="{928D5DDB-5550-4750-8F37-BFE19DF102FE}">
      <dgm:prSet/>
      <dgm:spPr/>
      <dgm:t>
        <a:bodyPr/>
        <a:lstStyle/>
        <a:p>
          <a:endParaRPr lang="hu-HU"/>
        </a:p>
      </dgm:t>
    </dgm:pt>
    <dgm:pt modelId="{A876A962-4EA9-44E4-A358-05EECF7461EF}" type="sibTrans" cxnId="{928D5DDB-5550-4750-8F37-BFE19DF102FE}">
      <dgm:prSet/>
      <dgm:spPr/>
      <dgm:t>
        <a:bodyPr/>
        <a:lstStyle/>
        <a:p>
          <a:endParaRPr lang="hu-HU"/>
        </a:p>
      </dgm:t>
    </dgm:pt>
    <dgm:pt modelId="{8E564C3A-8DAB-4D11-901E-72AA75635395}">
      <dgm:prSet/>
      <dgm:spPr/>
      <dgm:t>
        <a:bodyPr/>
        <a:lstStyle/>
        <a:p>
          <a:r>
            <a:rPr lang="hu-HU" dirty="0" smtClean="0">
              <a:solidFill>
                <a:schemeClr val="tx1"/>
              </a:solidFill>
            </a:rPr>
            <a:t>Virtuális</a:t>
          </a:r>
          <a:endParaRPr lang="hu-HU" dirty="0">
            <a:solidFill>
              <a:schemeClr val="tx1"/>
            </a:solidFill>
          </a:endParaRPr>
        </a:p>
      </dgm:t>
    </dgm:pt>
    <dgm:pt modelId="{2907F8D1-36FE-46FF-9A69-94C9CDE690DA}" type="parTrans" cxnId="{9935F93A-3E2E-4445-8392-F61084DE7D3E}">
      <dgm:prSet/>
      <dgm:spPr/>
      <dgm:t>
        <a:bodyPr/>
        <a:lstStyle/>
        <a:p>
          <a:endParaRPr lang="hu-HU"/>
        </a:p>
      </dgm:t>
    </dgm:pt>
    <dgm:pt modelId="{8023DBCE-2F01-4E4D-88E7-321BD043E545}" type="sibTrans" cxnId="{9935F93A-3E2E-4445-8392-F61084DE7D3E}">
      <dgm:prSet/>
      <dgm:spPr/>
      <dgm:t>
        <a:bodyPr/>
        <a:lstStyle/>
        <a:p>
          <a:endParaRPr lang="hu-HU"/>
        </a:p>
      </dgm:t>
    </dgm:pt>
    <dgm:pt modelId="{7954A35A-783B-40FC-9016-FA3E434A4394}" type="pres">
      <dgm:prSet presAssocID="{43292D7D-BA3D-414E-AD3C-8483DDB0683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hu-HU"/>
        </a:p>
      </dgm:t>
    </dgm:pt>
    <dgm:pt modelId="{1919D360-8B95-4DE9-A437-9D8BB7867485}" type="pres">
      <dgm:prSet presAssocID="{B51E68AF-26A6-4A25-8B9F-D9EB088540C0}" presName="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FA9D1B2A-8101-4F65-B3FD-7E224040BD98}" type="pres">
      <dgm:prSet presAssocID="{242BF969-1F27-4A70-8B3E-4FE224C8B0C2}" presName="sibTrans" presStyleCnt="0"/>
      <dgm:spPr/>
    </dgm:pt>
    <dgm:pt modelId="{E6FA3D4E-1937-4F87-931D-D272B1E24946}" type="pres">
      <dgm:prSet presAssocID="{A16A3D35-620B-4736-A39A-F5F415D731CE}" presName="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1E0F2261-A7A6-43BB-84A3-13B1572099EC}" type="pres">
      <dgm:prSet presAssocID="{D32B92FF-07B3-41CA-A487-ADFED10DFB11}" presName="sibTrans" presStyleCnt="0"/>
      <dgm:spPr/>
    </dgm:pt>
    <dgm:pt modelId="{1F468A21-D54F-466C-9B33-9C017B8668DF}" type="pres">
      <dgm:prSet presAssocID="{AD9BC594-69D2-4AAC-B682-5BD15B7ED464}" presName="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CB53061B-FB9A-4A03-908F-D7F7381FFC01}" type="pres">
      <dgm:prSet presAssocID="{2F0915DA-487B-40A0-B4D3-71A902F43756}" presName="sibTrans" presStyleCnt="0"/>
      <dgm:spPr/>
    </dgm:pt>
    <dgm:pt modelId="{AB405868-CC55-4D32-873A-83A1880C657B}" type="pres">
      <dgm:prSet presAssocID="{7FF07399-3E37-4D58-91DE-B6BC8D9FB969}" presName="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FF738111-EF64-449A-B2F0-A809D00EC949}" type="pres">
      <dgm:prSet presAssocID="{42A994AD-2EC3-4785-A475-881D85A57E16}" presName="sibTrans" presStyleCnt="0"/>
      <dgm:spPr/>
    </dgm:pt>
    <dgm:pt modelId="{9877EF03-4B77-4A6E-A938-E2385E468335}" type="pres">
      <dgm:prSet presAssocID="{5A19BB7A-6417-42C0-89C2-FFC2EC925BE5}" presName="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2EC68A6B-005A-4A5D-9743-698CD55DB74A}" type="pres">
      <dgm:prSet presAssocID="{41788DD5-CD18-4B88-8ACC-627CB5C3398D}" presName="sibTrans" presStyleCnt="0"/>
      <dgm:spPr/>
    </dgm:pt>
    <dgm:pt modelId="{1C3C9DBD-6E5B-418F-891C-9E26E57FFD58}" type="pres">
      <dgm:prSet presAssocID="{15F2C952-3075-4525-B519-FDF38B7BFB69}" presName="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77B02242-4F0D-440F-8F4C-081AAD1C3526}" type="pres">
      <dgm:prSet presAssocID="{5228E44D-E9F3-4E5A-8A4D-8484A013BA00}" presName="sibTrans" presStyleCnt="0"/>
      <dgm:spPr/>
    </dgm:pt>
    <dgm:pt modelId="{D78460A6-FC08-4F27-B45F-B0BB2FCAF635}" type="pres">
      <dgm:prSet presAssocID="{F314C4DD-96A2-4CA1-8E8B-FF7ADA0EACA8}" presName="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654986BE-5AFD-4DF8-9A24-D4BE96E81573}" type="pres">
      <dgm:prSet presAssocID="{FD1AB4C7-C85C-4494-964A-787B9B10DEEF}" presName="sibTrans" presStyleCnt="0"/>
      <dgm:spPr/>
    </dgm:pt>
    <dgm:pt modelId="{6636C10B-BC70-443A-88E6-99600D12670F}" type="pres">
      <dgm:prSet presAssocID="{B50530E5-C69C-4562-982A-96683D5F363E}" presName="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D1EF2197-794F-49FB-9AC9-F23F7D9AF02B}" type="pres">
      <dgm:prSet presAssocID="{D8A9001E-027A-46D8-BE63-7A0A61F268EF}" presName="sibTrans" presStyleCnt="0"/>
      <dgm:spPr/>
    </dgm:pt>
    <dgm:pt modelId="{20324E7D-464E-443F-B133-7467D5FB2270}" type="pres">
      <dgm:prSet presAssocID="{952D4CFD-03FC-4C74-B8F0-2B3C15AC7969}" presName="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D8CF007C-F0EA-4EB6-8911-21DBD0648586}" type="pres">
      <dgm:prSet presAssocID="{DA6A7C18-07CD-457F-8329-9D129E031333}" presName="sibTrans" presStyleCnt="0"/>
      <dgm:spPr/>
    </dgm:pt>
    <dgm:pt modelId="{1B2D0160-DD00-4B81-A261-6FA2E736BB39}" type="pres">
      <dgm:prSet presAssocID="{AC5A047B-9F9E-4A2A-A7D7-A3802D686B34}" presName="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88E7135F-03AF-4C8E-945A-96E1533B4FAD}" type="pres">
      <dgm:prSet presAssocID="{0A7F778D-0869-4772-82FF-0A47D1D743D7}" presName="sibTrans" presStyleCnt="0"/>
      <dgm:spPr/>
    </dgm:pt>
    <dgm:pt modelId="{728FADA9-C5F5-4E47-96D3-A6ED81395DEB}" type="pres">
      <dgm:prSet presAssocID="{0DEB03E5-C9E2-4A0F-8ACA-0D14E267071B}" presName="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AA17A861-B911-4417-9867-211F62987265}" type="pres">
      <dgm:prSet presAssocID="{A876A962-4EA9-44E4-A358-05EECF7461EF}" presName="sibTrans" presStyleCnt="0"/>
      <dgm:spPr/>
    </dgm:pt>
    <dgm:pt modelId="{9D91FC0A-E175-4101-BF9E-71CE33008017}" type="pres">
      <dgm:prSet presAssocID="{8E564C3A-8DAB-4D11-901E-72AA75635395}" presName="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5AA772A9-95B5-4649-9E13-8F4B3D4849C4}" srcId="{43292D7D-BA3D-414E-AD3C-8483DDB06835}" destId="{B50530E5-C69C-4562-982A-96683D5F363E}" srcOrd="7" destOrd="0" parTransId="{3F3C542F-0249-42B7-9346-63EFCFA2D9EC}" sibTransId="{D8A9001E-027A-46D8-BE63-7A0A61F268EF}"/>
    <dgm:cxn modelId="{FA17BD20-BD9A-41D7-9C56-8B2A5619EFEC}" type="presOf" srcId="{952D4CFD-03FC-4C74-B8F0-2B3C15AC7969}" destId="{20324E7D-464E-443F-B133-7467D5FB2270}" srcOrd="0" destOrd="0" presId="urn:microsoft.com/office/officeart/2005/8/layout/default#1"/>
    <dgm:cxn modelId="{EFB32EB0-652E-4A53-B8C7-D1BB3464D5F4}" type="presOf" srcId="{5A19BB7A-6417-42C0-89C2-FFC2EC925BE5}" destId="{9877EF03-4B77-4A6E-A938-E2385E468335}" srcOrd="0" destOrd="0" presId="urn:microsoft.com/office/officeart/2005/8/layout/default#1"/>
    <dgm:cxn modelId="{318B3933-9879-4085-B240-F4CBEB7F288D}" srcId="{43292D7D-BA3D-414E-AD3C-8483DDB06835}" destId="{15F2C952-3075-4525-B519-FDF38B7BFB69}" srcOrd="5" destOrd="0" parTransId="{2FC43894-8BFF-4929-8A5E-A580DB67F5A3}" sibTransId="{5228E44D-E9F3-4E5A-8A4D-8484A013BA00}"/>
    <dgm:cxn modelId="{0FBB9EA6-DCB9-4FB6-8AD9-E85974DEBACA}" type="presOf" srcId="{7FF07399-3E37-4D58-91DE-B6BC8D9FB969}" destId="{AB405868-CC55-4D32-873A-83A1880C657B}" srcOrd="0" destOrd="0" presId="urn:microsoft.com/office/officeart/2005/8/layout/default#1"/>
    <dgm:cxn modelId="{D4E2D0B9-BD75-43AA-9CF7-3ED029734386}" type="presOf" srcId="{15F2C952-3075-4525-B519-FDF38B7BFB69}" destId="{1C3C9DBD-6E5B-418F-891C-9E26E57FFD58}" srcOrd="0" destOrd="0" presId="urn:microsoft.com/office/officeart/2005/8/layout/default#1"/>
    <dgm:cxn modelId="{138DC834-3406-4F62-B496-08C45B62AAF0}" type="presOf" srcId="{AC5A047B-9F9E-4A2A-A7D7-A3802D686B34}" destId="{1B2D0160-DD00-4B81-A261-6FA2E736BB39}" srcOrd="0" destOrd="0" presId="urn:microsoft.com/office/officeart/2005/8/layout/default#1"/>
    <dgm:cxn modelId="{BAD90A58-5903-4F74-B72F-686343479106}" srcId="{43292D7D-BA3D-414E-AD3C-8483DDB06835}" destId="{AD9BC594-69D2-4AAC-B682-5BD15B7ED464}" srcOrd="2" destOrd="0" parTransId="{11693B9E-E678-4694-A1C3-CA4FDD13E9C4}" sibTransId="{2F0915DA-487B-40A0-B4D3-71A902F43756}"/>
    <dgm:cxn modelId="{C81BA970-0C4D-491D-AEDF-74436974B907}" srcId="{43292D7D-BA3D-414E-AD3C-8483DDB06835}" destId="{7FF07399-3E37-4D58-91DE-B6BC8D9FB969}" srcOrd="3" destOrd="0" parTransId="{80FE6986-016F-4082-878B-2849E06D56F6}" sibTransId="{42A994AD-2EC3-4785-A475-881D85A57E16}"/>
    <dgm:cxn modelId="{E57AACDB-4AAD-48A3-A7EE-9E543C2B0E1B}" type="presOf" srcId="{B51E68AF-26A6-4A25-8B9F-D9EB088540C0}" destId="{1919D360-8B95-4DE9-A437-9D8BB7867485}" srcOrd="0" destOrd="0" presId="urn:microsoft.com/office/officeart/2005/8/layout/default#1"/>
    <dgm:cxn modelId="{A93CD618-3750-4F8E-85B3-34F8DF12FEB1}" type="presOf" srcId="{0DEB03E5-C9E2-4A0F-8ACA-0D14E267071B}" destId="{728FADA9-C5F5-4E47-96D3-A6ED81395DEB}" srcOrd="0" destOrd="0" presId="urn:microsoft.com/office/officeart/2005/8/layout/default#1"/>
    <dgm:cxn modelId="{E0D3A57B-188B-439A-8B7D-BB7B2175D8AE}" srcId="{43292D7D-BA3D-414E-AD3C-8483DDB06835}" destId="{5A19BB7A-6417-42C0-89C2-FFC2EC925BE5}" srcOrd="4" destOrd="0" parTransId="{D88BF83E-EED5-4D01-A8F7-FBF0E6914887}" sibTransId="{41788DD5-CD18-4B88-8ACC-627CB5C3398D}"/>
    <dgm:cxn modelId="{AD29EF7E-13D2-486C-B2FE-ECB93B5489AF}" type="presOf" srcId="{8E564C3A-8DAB-4D11-901E-72AA75635395}" destId="{9D91FC0A-E175-4101-BF9E-71CE33008017}" srcOrd="0" destOrd="0" presId="urn:microsoft.com/office/officeart/2005/8/layout/default#1"/>
    <dgm:cxn modelId="{133A694B-0AE6-4919-8238-A1D99D2A5846}" srcId="{43292D7D-BA3D-414E-AD3C-8483DDB06835}" destId="{952D4CFD-03FC-4C74-B8F0-2B3C15AC7969}" srcOrd="8" destOrd="0" parTransId="{B8F17F73-BF17-4CBF-B781-176EFE8223D5}" sibTransId="{DA6A7C18-07CD-457F-8329-9D129E031333}"/>
    <dgm:cxn modelId="{96D01D35-BF1D-4D71-BB16-7A3EACDF06DA}" type="presOf" srcId="{B50530E5-C69C-4562-982A-96683D5F363E}" destId="{6636C10B-BC70-443A-88E6-99600D12670F}" srcOrd="0" destOrd="0" presId="urn:microsoft.com/office/officeart/2005/8/layout/default#1"/>
    <dgm:cxn modelId="{928D5DDB-5550-4750-8F37-BFE19DF102FE}" srcId="{43292D7D-BA3D-414E-AD3C-8483DDB06835}" destId="{0DEB03E5-C9E2-4A0F-8ACA-0D14E267071B}" srcOrd="10" destOrd="0" parTransId="{081A4933-2985-4299-980B-EE74D868A130}" sibTransId="{A876A962-4EA9-44E4-A358-05EECF7461EF}"/>
    <dgm:cxn modelId="{E646A396-A290-48CF-ABEC-35927BB05AE0}" srcId="{43292D7D-BA3D-414E-AD3C-8483DDB06835}" destId="{A16A3D35-620B-4736-A39A-F5F415D731CE}" srcOrd="1" destOrd="0" parTransId="{BA104C15-8E6A-4F02-8FFA-0518C443D113}" sibTransId="{D32B92FF-07B3-41CA-A487-ADFED10DFB11}"/>
    <dgm:cxn modelId="{B19FDD6F-4DF3-4B35-8DBC-DBC42A8DA8CE}" srcId="{43292D7D-BA3D-414E-AD3C-8483DDB06835}" destId="{F314C4DD-96A2-4CA1-8E8B-FF7ADA0EACA8}" srcOrd="6" destOrd="0" parTransId="{3A1F0685-E674-44A5-85FA-0CDEB8990A23}" sibTransId="{FD1AB4C7-C85C-4494-964A-787B9B10DEEF}"/>
    <dgm:cxn modelId="{87680E6F-4127-4097-A254-9E9F9E934D39}" type="presOf" srcId="{AD9BC594-69D2-4AAC-B682-5BD15B7ED464}" destId="{1F468A21-D54F-466C-9B33-9C017B8668DF}" srcOrd="0" destOrd="0" presId="urn:microsoft.com/office/officeart/2005/8/layout/default#1"/>
    <dgm:cxn modelId="{F16E2AC5-4FEF-48D3-B31E-01E7E333CE40}" type="presOf" srcId="{F314C4DD-96A2-4CA1-8E8B-FF7ADA0EACA8}" destId="{D78460A6-FC08-4F27-B45F-B0BB2FCAF635}" srcOrd="0" destOrd="0" presId="urn:microsoft.com/office/officeart/2005/8/layout/default#1"/>
    <dgm:cxn modelId="{AC3E9C51-325D-472C-AB0B-9954C16C53F7}" type="presOf" srcId="{A16A3D35-620B-4736-A39A-F5F415D731CE}" destId="{E6FA3D4E-1937-4F87-931D-D272B1E24946}" srcOrd="0" destOrd="0" presId="urn:microsoft.com/office/officeart/2005/8/layout/default#1"/>
    <dgm:cxn modelId="{6BB8D221-042E-48DC-91E8-BF98CD0EE9AF}" srcId="{43292D7D-BA3D-414E-AD3C-8483DDB06835}" destId="{AC5A047B-9F9E-4A2A-A7D7-A3802D686B34}" srcOrd="9" destOrd="0" parTransId="{3635AFBB-1F48-4A0F-A4B3-48D75114ABBB}" sibTransId="{0A7F778D-0869-4772-82FF-0A47D1D743D7}"/>
    <dgm:cxn modelId="{9935F93A-3E2E-4445-8392-F61084DE7D3E}" srcId="{43292D7D-BA3D-414E-AD3C-8483DDB06835}" destId="{8E564C3A-8DAB-4D11-901E-72AA75635395}" srcOrd="11" destOrd="0" parTransId="{2907F8D1-36FE-46FF-9A69-94C9CDE690DA}" sibTransId="{8023DBCE-2F01-4E4D-88E7-321BD043E545}"/>
    <dgm:cxn modelId="{30862453-80E7-4A26-A369-B907370AD2A3}" srcId="{43292D7D-BA3D-414E-AD3C-8483DDB06835}" destId="{B51E68AF-26A6-4A25-8B9F-D9EB088540C0}" srcOrd="0" destOrd="0" parTransId="{CBBD86DC-52B1-4524-B253-026E34F3CEF3}" sibTransId="{242BF969-1F27-4A70-8B3E-4FE224C8B0C2}"/>
    <dgm:cxn modelId="{0B4DB11D-9445-4851-9838-312FD97E1550}" type="presOf" srcId="{43292D7D-BA3D-414E-AD3C-8483DDB06835}" destId="{7954A35A-783B-40FC-9016-FA3E434A4394}" srcOrd="0" destOrd="0" presId="urn:microsoft.com/office/officeart/2005/8/layout/default#1"/>
    <dgm:cxn modelId="{FE10751B-5FCC-4976-86D3-60C5C5AB2573}" type="presParOf" srcId="{7954A35A-783B-40FC-9016-FA3E434A4394}" destId="{1919D360-8B95-4DE9-A437-9D8BB7867485}" srcOrd="0" destOrd="0" presId="urn:microsoft.com/office/officeart/2005/8/layout/default#1"/>
    <dgm:cxn modelId="{AF116A72-8545-4F90-A588-FA05F3FD70AB}" type="presParOf" srcId="{7954A35A-783B-40FC-9016-FA3E434A4394}" destId="{FA9D1B2A-8101-4F65-B3FD-7E224040BD98}" srcOrd="1" destOrd="0" presId="urn:microsoft.com/office/officeart/2005/8/layout/default#1"/>
    <dgm:cxn modelId="{F0D7708D-14B7-4A0B-A39E-DE0337D18F35}" type="presParOf" srcId="{7954A35A-783B-40FC-9016-FA3E434A4394}" destId="{E6FA3D4E-1937-4F87-931D-D272B1E24946}" srcOrd="2" destOrd="0" presId="urn:microsoft.com/office/officeart/2005/8/layout/default#1"/>
    <dgm:cxn modelId="{78CD007B-F42B-49B8-85A6-A04AA9939B7B}" type="presParOf" srcId="{7954A35A-783B-40FC-9016-FA3E434A4394}" destId="{1E0F2261-A7A6-43BB-84A3-13B1572099EC}" srcOrd="3" destOrd="0" presId="urn:microsoft.com/office/officeart/2005/8/layout/default#1"/>
    <dgm:cxn modelId="{2DB6C212-D79B-4B6E-8648-801D1134EA69}" type="presParOf" srcId="{7954A35A-783B-40FC-9016-FA3E434A4394}" destId="{1F468A21-D54F-466C-9B33-9C017B8668DF}" srcOrd="4" destOrd="0" presId="urn:microsoft.com/office/officeart/2005/8/layout/default#1"/>
    <dgm:cxn modelId="{B8B41AFA-EB0A-4DEA-B35B-061A7BB0BAE7}" type="presParOf" srcId="{7954A35A-783B-40FC-9016-FA3E434A4394}" destId="{CB53061B-FB9A-4A03-908F-D7F7381FFC01}" srcOrd="5" destOrd="0" presId="urn:microsoft.com/office/officeart/2005/8/layout/default#1"/>
    <dgm:cxn modelId="{3F1BEC59-6FA3-4829-BB4D-44EEC7082A9B}" type="presParOf" srcId="{7954A35A-783B-40FC-9016-FA3E434A4394}" destId="{AB405868-CC55-4D32-873A-83A1880C657B}" srcOrd="6" destOrd="0" presId="urn:microsoft.com/office/officeart/2005/8/layout/default#1"/>
    <dgm:cxn modelId="{B7758AE7-E0C2-47F6-B4F6-F72C67C19AEF}" type="presParOf" srcId="{7954A35A-783B-40FC-9016-FA3E434A4394}" destId="{FF738111-EF64-449A-B2F0-A809D00EC949}" srcOrd="7" destOrd="0" presId="urn:microsoft.com/office/officeart/2005/8/layout/default#1"/>
    <dgm:cxn modelId="{5523CA6A-6131-4570-BCCA-A1F317CCF166}" type="presParOf" srcId="{7954A35A-783B-40FC-9016-FA3E434A4394}" destId="{9877EF03-4B77-4A6E-A938-E2385E468335}" srcOrd="8" destOrd="0" presId="urn:microsoft.com/office/officeart/2005/8/layout/default#1"/>
    <dgm:cxn modelId="{D1FE74F8-6A47-4636-B79C-6B169939C89F}" type="presParOf" srcId="{7954A35A-783B-40FC-9016-FA3E434A4394}" destId="{2EC68A6B-005A-4A5D-9743-698CD55DB74A}" srcOrd="9" destOrd="0" presId="urn:microsoft.com/office/officeart/2005/8/layout/default#1"/>
    <dgm:cxn modelId="{4AA40BD1-F777-44DF-B141-9DB8967B3907}" type="presParOf" srcId="{7954A35A-783B-40FC-9016-FA3E434A4394}" destId="{1C3C9DBD-6E5B-418F-891C-9E26E57FFD58}" srcOrd="10" destOrd="0" presId="urn:microsoft.com/office/officeart/2005/8/layout/default#1"/>
    <dgm:cxn modelId="{D4BB6A81-39D6-470B-8948-783FE854B078}" type="presParOf" srcId="{7954A35A-783B-40FC-9016-FA3E434A4394}" destId="{77B02242-4F0D-440F-8F4C-081AAD1C3526}" srcOrd="11" destOrd="0" presId="urn:microsoft.com/office/officeart/2005/8/layout/default#1"/>
    <dgm:cxn modelId="{10FE99F4-A418-4755-81E8-A99F66E52C9F}" type="presParOf" srcId="{7954A35A-783B-40FC-9016-FA3E434A4394}" destId="{D78460A6-FC08-4F27-B45F-B0BB2FCAF635}" srcOrd="12" destOrd="0" presId="urn:microsoft.com/office/officeart/2005/8/layout/default#1"/>
    <dgm:cxn modelId="{79B397B6-0D50-48FD-99CD-BFABC3907176}" type="presParOf" srcId="{7954A35A-783B-40FC-9016-FA3E434A4394}" destId="{654986BE-5AFD-4DF8-9A24-D4BE96E81573}" srcOrd="13" destOrd="0" presId="urn:microsoft.com/office/officeart/2005/8/layout/default#1"/>
    <dgm:cxn modelId="{A759CDBE-1F8D-476D-9204-9AC507849A4D}" type="presParOf" srcId="{7954A35A-783B-40FC-9016-FA3E434A4394}" destId="{6636C10B-BC70-443A-88E6-99600D12670F}" srcOrd="14" destOrd="0" presId="urn:microsoft.com/office/officeart/2005/8/layout/default#1"/>
    <dgm:cxn modelId="{61A6BAC0-0080-4C8E-B173-97DAEC72B543}" type="presParOf" srcId="{7954A35A-783B-40FC-9016-FA3E434A4394}" destId="{D1EF2197-794F-49FB-9AC9-F23F7D9AF02B}" srcOrd="15" destOrd="0" presId="urn:microsoft.com/office/officeart/2005/8/layout/default#1"/>
    <dgm:cxn modelId="{004E862F-DAAA-49AC-B21D-58B6A2CB197E}" type="presParOf" srcId="{7954A35A-783B-40FC-9016-FA3E434A4394}" destId="{20324E7D-464E-443F-B133-7467D5FB2270}" srcOrd="16" destOrd="0" presId="urn:microsoft.com/office/officeart/2005/8/layout/default#1"/>
    <dgm:cxn modelId="{A9AF8230-BFCE-48B9-B89A-ED0CC4D9FFCF}" type="presParOf" srcId="{7954A35A-783B-40FC-9016-FA3E434A4394}" destId="{D8CF007C-F0EA-4EB6-8911-21DBD0648586}" srcOrd="17" destOrd="0" presId="urn:microsoft.com/office/officeart/2005/8/layout/default#1"/>
    <dgm:cxn modelId="{A8560837-8C5E-4C9F-94F5-78A451E58779}" type="presParOf" srcId="{7954A35A-783B-40FC-9016-FA3E434A4394}" destId="{1B2D0160-DD00-4B81-A261-6FA2E736BB39}" srcOrd="18" destOrd="0" presId="urn:microsoft.com/office/officeart/2005/8/layout/default#1"/>
    <dgm:cxn modelId="{61763267-1760-4E68-9439-21EE014F5730}" type="presParOf" srcId="{7954A35A-783B-40FC-9016-FA3E434A4394}" destId="{88E7135F-03AF-4C8E-945A-96E1533B4FAD}" srcOrd="19" destOrd="0" presId="urn:microsoft.com/office/officeart/2005/8/layout/default#1"/>
    <dgm:cxn modelId="{94782CD1-0510-4444-9284-073FC044AA27}" type="presParOf" srcId="{7954A35A-783B-40FC-9016-FA3E434A4394}" destId="{728FADA9-C5F5-4E47-96D3-A6ED81395DEB}" srcOrd="20" destOrd="0" presId="urn:microsoft.com/office/officeart/2005/8/layout/default#1"/>
    <dgm:cxn modelId="{1E464762-A538-44CB-9E74-DDCEB1E774B2}" type="presParOf" srcId="{7954A35A-783B-40FC-9016-FA3E434A4394}" destId="{AA17A861-B911-4417-9867-211F62987265}" srcOrd="21" destOrd="0" presId="urn:microsoft.com/office/officeart/2005/8/layout/default#1"/>
    <dgm:cxn modelId="{6FE59AC3-E754-40F4-B812-BD97145ECBFE}" type="presParOf" srcId="{7954A35A-783B-40FC-9016-FA3E434A4394}" destId="{9D91FC0A-E175-4101-BF9E-71CE33008017}" srcOrd="22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CC25C30-9120-4CA4-BC3B-5D22A925A535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80ABB74C-15DB-4074-9BE6-D79FC5964531}">
      <dgm:prSet phldrT="[Szöveg]" custT="1"/>
      <dgm:spPr/>
      <dgm:t>
        <a:bodyPr/>
        <a:lstStyle/>
        <a:p>
          <a:r>
            <a:rPr lang="hu-HU" sz="1800" dirty="0" smtClean="0">
              <a:solidFill>
                <a:schemeClr val="tx1"/>
              </a:solidFill>
            </a:rPr>
            <a:t>Piaci érték</a:t>
          </a:r>
          <a:endParaRPr lang="hu-HU" sz="1800" dirty="0">
            <a:solidFill>
              <a:schemeClr val="tx1"/>
            </a:solidFill>
          </a:endParaRPr>
        </a:p>
      </dgm:t>
    </dgm:pt>
    <dgm:pt modelId="{180B2CE2-BD8E-420F-8B57-AB2E0F4A2761}" type="parTrans" cxnId="{D3EA90B2-0AB9-49B0-A643-9A5C4AFC0813}">
      <dgm:prSet/>
      <dgm:spPr/>
      <dgm:t>
        <a:bodyPr/>
        <a:lstStyle/>
        <a:p>
          <a:endParaRPr lang="hu-HU"/>
        </a:p>
      </dgm:t>
    </dgm:pt>
    <dgm:pt modelId="{BFCA201E-4306-42E7-971B-DDDBBCE26753}" type="sibTrans" cxnId="{D3EA90B2-0AB9-49B0-A643-9A5C4AFC0813}">
      <dgm:prSet/>
      <dgm:spPr/>
      <dgm:t>
        <a:bodyPr/>
        <a:lstStyle/>
        <a:p>
          <a:endParaRPr lang="hu-HU"/>
        </a:p>
      </dgm:t>
    </dgm:pt>
    <dgm:pt modelId="{36EB2261-0BA8-46FB-9105-99F1DDED24DB}">
      <dgm:prSet phldrT="[Szöveg]"/>
      <dgm:spPr/>
      <dgm:t>
        <a:bodyPr/>
        <a:lstStyle/>
        <a:p>
          <a:r>
            <a:rPr lang="hu-HU" dirty="0" smtClean="0">
              <a:solidFill>
                <a:schemeClr val="tx1"/>
              </a:solidFill>
            </a:rPr>
            <a:t>Hatékonyság</a:t>
          </a:r>
          <a:endParaRPr lang="hu-HU" dirty="0">
            <a:solidFill>
              <a:schemeClr val="tx1"/>
            </a:solidFill>
          </a:endParaRPr>
        </a:p>
      </dgm:t>
    </dgm:pt>
    <dgm:pt modelId="{522123A7-1954-4290-ADAB-AAFF41A1A85C}" type="parTrans" cxnId="{A1BCAEA0-19B7-4B87-B4D3-59778FD33ED8}">
      <dgm:prSet/>
      <dgm:spPr/>
      <dgm:t>
        <a:bodyPr/>
        <a:lstStyle/>
        <a:p>
          <a:endParaRPr lang="hu-HU"/>
        </a:p>
      </dgm:t>
    </dgm:pt>
    <dgm:pt modelId="{732FA5D9-4F3F-468C-B8C2-F0A71F2BD70E}" type="sibTrans" cxnId="{A1BCAEA0-19B7-4B87-B4D3-59778FD33ED8}">
      <dgm:prSet/>
      <dgm:spPr/>
      <dgm:t>
        <a:bodyPr/>
        <a:lstStyle/>
        <a:p>
          <a:endParaRPr lang="hu-HU"/>
        </a:p>
      </dgm:t>
    </dgm:pt>
    <dgm:pt modelId="{1B6571C5-5879-4504-95B4-A479A1A05D31}">
      <dgm:prSet phldrT="[Szöveg]"/>
      <dgm:spPr/>
      <dgm:t>
        <a:bodyPr/>
        <a:lstStyle/>
        <a:p>
          <a:r>
            <a:rPr lang="hu-HU" dirty="0" smtClean="0">
              <a:solidFill>
                <a:schemeClr val="tx1"/>
              </a:solidFill>
            </a:rPr>
            <a:t>Likviditás</a:t>
          </a:r>
          <a:endParaRPr lang="hu-HU" dirty="0">
            <a:solidFill>
              <a:schemeClr val="tx1"/>
            </a:solidFill>
          </a:endParaRPr>
        </a:p>
      </dgm:t>
    </dgm:pt>
    <dgm:pt modelId="{94FF1313-696B-4D2B-BF75-EB99D7D63FB6}" type="parTrans" cxnId="{4A4D5B2D-9853-4235-9818-0A8345A32846}">
      <dgm:prSet/>
      <dgm:spPr/>
      <dgm:t>
        <a:bodyPr/>
        <a:lstStyle/>
        <a:p>
          <a:endParaRPr lang="hu-HU"/>
        </a:p>
      </dgm:t>
    </dgm:pt>
    <dgm:pt modelId="{EA0A6B64-9A65-454E-A970-8FCE07F7CDEB}" type="sibTrans" cxnId="{4A4D5B2D-9853-4235-9818-0A8345A32846}">
      <dgm:prSet/>
      <dgm:spPr/>
      <dgm:t>
        <a:bodyPr/>
        <a:lstStyle/>
        <a:p>
          <a:endParaRPr lang="hu-HU"/>
        </a:p>
      </dgm:t>
    </dgm:pt>
    <dgm:pt modelId="{F267B788-08F2-4E9F-AE62-9409F6E3794D}">
      <dgm:prSet phldrT="[Szöveg]"/>
      <dgm:spPr/>
      <dgm:t>
        <a:bodyPr/>
        <a:lstStyle/>
        <a:p>
          <a:r>
            <a:rPr lang="hu-HU" dirty="0" smtClean="0">
              <a:solidFill>
                <a:schemeClr val="tx1"/>
              </a:solidFill>
            </a:rPr>
            <a:t>Tőkeáttétel</a:t>
          </a:r>
          <a:endParaRPr lang="hu-HU" dirty="0">
            <a:solidFill>
              <a:schemeClr val="tx1"/>
            </a:solidFill>
          </a:endParaRPr>
        </a:p>
      </dgm:t>
    </dgm:pt>
    <dgm:pt modelId="{418675BF-0073-49BE-9752-C2C5954909BB}" type="parTrans" cxnId="{F7C7A646-8089-4118-B0D0-77E6C2CB6686}">
      <dgm:prSet/>
      <dgm:spPr/>
      <dgm:t>
        <a:bodyPr/>
        <a:lstStyle/>
        <a:p>
          <a:endParaRPr lang="hu-HU"/>
        </a:p>
      </dgm:t>
    </dgm:pt>
    <dgm:pt modelId="{E892E087-54CE-4983-AE60-F2A49EE3215B}" type="sibTrans" cxnId="{F7C7A646-8089-4118-B0D0-77E6C2CB6686}">
      <dgm:prSet/>
      <dgm:spPr/>
      <dgm:t>
        <a:bodyPr/>
        <a:lstStyle/>
        <a:p>
          <a:endParaRPr lang="hu-HU"/>
        </a:p>
      </dgm:t>
    </dgm:pt>
    <dgm:pt modelId="{8DD41EC1-4975-47DE-B275-9035C9616437}">
      <dgm:prSet phldrT="[Szöveg]" custT="1"/>
      <dgm:spPr/>
      <dgm:t>
        <a:bodyPr/>
        <a:lstStyle/>
        <a:p>
          <a:r>
            <a:rPr lang="hu-HU" sz="1800" dirty="0" smtClean="0">
              <a:solidFill>
                <a:schemeClr val="tx1"/>
              </a:solidFill>
            </a:rPr>
            <a:t>Jövedelmezőség</a:t>
          </a:r>
          <a:endParaRPr lang="hu-HU" sz="1800" dirty="0">
            <a:solidFill>
              <a:schemeClr val="tx1"/>
            </a:solidFill>
          </a:endParaRPr>
        </a:p>
      </dgm:t>
    </dgm:pt>
    <dgm:pt modelId="{62AFDA0E-365C-4447-954C-C52DBD064E1C}" type="parTrans" cxnId="{15A95CE0-CAA5-47F0-AF90-CB11338A2443}">
      <dgm:prSet/>
      <dgm:spPr/>
      <dgm:t>
        <a:bodyPr/>
        <a:lstStyle/>
        <a:p>
          <a:endParaRPr lang="hu-HU"/>
        </a:p>
      </dgm:t>
    </dgm:pt>
    <dgm:pt modelId="{70B9D675-96E9-40DC-A6AD-770812467156}" type="sibTrans" cxnId="{15A95CE0-CAA5-47F0-AF90-CB11338A2443}">
      <dgm:prSet/>
      <dgm:spPr/>
      <dgm:t>
        <a:bodyPr/>
        <a:lstStyle/>
        <a:p>
          <a:endParaRPr lang="hu-HU"/>
        </a:p>
      </dgm:t>
    </dgm:pt>
    <dgm:pt modelId="{D7B1B61A-4598-4D9A-8D25-C110F2D91C6C}" type="pres">
      <dgm:prSet presAssocID="{ACC25C30-9120-4CA4-BC3B-5D22A925A53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hu-HU"/>
        </a:p>
      </dgm:t>
    </dgm:pt>
    <dgm:pt modelId="{DF6BA7FC-5AAE-4ACE-8448-73EA94F25259}" type="pres">
      <dgm:prSet presAssocID="{80ABB74C-15DB-4074-9BE6-D79FC596453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E31C032F-0AEA-4460-BC90-A848CEFE1B80}" type="pres">
      <dgm:prSet presAssocID="{80ABB74C-15DB-4074-9BE6-D79FC5964531}" presName="spNode" presStyleCnt="0"/>
      <dgm:spPr/>
    </dgm:pt>
    <dgm:pt modelId="{BDE8A654-40F5-4502-B0C6-4B054B199DA3}" type="pres">
      <dgm:prSet presAssocID="{BFCA201E-4306-42E7-971B-DDDBBCE26753}" presName="sibTrans" presStyleLbl="sibTrans1D1" presStyleIdx="0" presStyleCnt="5"/>
      <dgm:spPr/>
      <dgm:t>
        <a:bodyPr/>
        <a:lstStyle/>
        <a:p>
          <a:endParaRPr lang="hu-HU"/>
        </a:p>
      </dgm:t>
    </dgm:pt>
    <dgm:pt modelId="{FBC2C3E8-5C68-49C7-8117-1F8C16902CE4}" type="pres">
      <dgm:prSet presAssocID="{36EB2261-0BA8-46FB-9105-99F1DDED24D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BF8224AE-E8F9-42AC-A355-8540AEE8FEEA}" type="pres">
      <dgm:prSet presAssocID="{36EB2261-0BA8-46FB-9105-99F1DDED24DB}" presName="spNode" presStyleCnt="0"/>
      <dgm:spPr/>
    </dgm:pt>
    <dgm:pt modelId="{3A585F95-32D0-44C7-A7F6-92EDFB21757F}" type="pres">
      <dgm:prSet presAssocID="{732FA5D9-4F3F-468C-B8C2-F0A71F2BD70E}" presName="sibTrans" presStyleLbl="sibTrans1D1" presStyleIdx="1" presStyleCnt="5"/>
      <dgm:spPr/>
      <dgm:t>
        <a:bodyPr/>
        <a:lstStyle/>
        <a:p>
          <a:endParaRPr lang="hu-HU"/>
        </a:p>
      </dgm:t>
    </dgm:pt>
    <dgm:pt modelId="{426A6EC0-4997-45E1-A9FB-6D24775BCFA1}" type="pres">
      <dgm:prSet presAssocID="{1B6571C5-5879-4504-95B4-A479A1A05D3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96A072E3-01FC-40C6-B7F4-5CF528CDC157}" type="pres">
      <dgm:prSet presAssocID="{1B6571C5-5879-4504-95B4-A479A1A05D31}" presName="spNode" presStyleCnt="0"/>
      <dgm:spPr/>
    </dgm:pt>
    <dgm:pt modelId="{7A3C8448-667C-41E8-95EA-188C662C22FF}" type="pres">
      <dgm:prSet presAssocID="{EA0A6B64-9A65-454E-A970-8FCE07F7CDEB}" presName="sibTrans" presStyleLbl="sibTrans1D1" presStyleIdx="2" presStyleCnt="5"/>
      <dgm:spPr/>
      <dgm:t>
        <a:bodyPr/>
        <a:lstStyle/>
        <a:p>
          <a:endParaRPr lang="hu-HU"/>
        </a:p>
      </dgm:t>
    </dgm:pt>
    <dgm:pt modelId="{6C96C1B2-8838-4D63-995E-F21FC687F016}" type="pres">
      <dgm:prSet presAssocID="{F267B788-08F2-4E9F-AE62-9409F6E3794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3EA48F59-F531-4480-AA0D-B34EB239068D}" type="pres">
      <dgm:prSet presAssocID="{F267B788-08F2-4E9F-AE62-9409F6E3794D}" presName="spNode" presStyleCnt="0"/>
      <dgm:spPr/>
    </dgm:pt>
    <dgm:pt modelId="{691315E1-B6CC-4653-8DDF-59E762E233C2}" type="pres">
      <dgm:prSet presAssocID="{E892E087-54CE-4983-AE60-F2A49EE3215B}" presName="sibTrans" presStyleLbl="sibTrans1D1" presStyleIdx="3" presStyleCnt="5"/>
      <dgm:spPr/>
      <dgm:t>
        <a:bodyPr/>
        <a:lstStyle/>
        <a:p>
          <a:endParaRPr lang="hu-HU"/>
        </a:p>
      </dgm:t>
    </dgm:pt>
    <dgm:pt modelId="{42AC647A-9101-4860-8A67-2049495F46A9}" type="pres">
      <dgm:prSet presAssocID="{8DD41EC1-4975-47DE-B275-9035C9616437}" presName="node" presStyleLbl="node1" presStyleIdx="4" presStyleCnt="5" custScaleX="117628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B1DEB390-8CB8-4AF4-B951-AC5840790A76}" type="pres">
      <dgm:prSet presAssocID="{8DD41EC1-4975-47DE-B275-9035C9616437}" presName="spNode" presStyleCnt="0"/>
      <dgm:spPr/>
    </dgm:pt>
    <dgm:pt modelId="{844E7B40-A44D-4559-A268-E80F85A5E9F4}" type="pres">
      <dgm:prSet presAssocID="{70B9D675-96E9-40DC-A6AD-770812467156}" presName="sibTrans" presStyleLbl="sibTrans1D1" presStyleIdx="4" presStyleCnt="5"/>
      <dgm:spPr/>
      <dgm:t>
        <a:bodyPr/>
        <a:lstStyle/>
        <a:p>
          <a:endParaRPr lang="hu-HU"/>
        </a:p>
      </dgm:t>
    </dgm:pt>
  </dgm:ptLst>
  <dgm:cxnLst>
    <dgm:cxn modelId="{15A95CE0-CAA5-47F0-AF90-CB11338A2443}" srcId="{ACC25C30-9120-4CA4-BC3B-5D22A925A535}" destId="{8DD41EC1-4975-47DE-B275-9035C9616437}" srcOrd="4" destOrd="0" parTransId="{62AFDA0E-365C-4447-954C-C52DBD064E1C}" sibTransId="{70B9D675-96E9-40DC-A6AD-770812467156}"/>
    <dgm:cxn modelId="{5710142B-570C-4BC2-B3C5-51E4D48024EE}" type="presOf" srcId="{E892E087-54CE-4983-AE60-F2A49EE3215B}" destId="{691315E1-B6CC-4653-8DDF-59E762E233C2}" srcOrd="0" destOrd="0" presId="urn:microsoft.com/office/officeart/2005/8/layout/cycle6"/>
    <dgm:cxn modelId="{4A4D5B2D-9853-4235-9818-0A8345A32846}" srcId="{ACC25C30-9120-4CA4-BC3B-5D22A925A535}" destId="{1B6571C5-5879-4504-95B4-A479A1A05D31}" srcOrd="2" destOrd="0" parTransId="{94FF1313-696B-4D2B-BF75-EB99D7D63FB6}" sibTransId="{EA0A6B64-9A65-454E-A970-8FCE07F7CDEB}"/>
    <dgm:cxn modelId="{E49AEE14-0082-4E07-B016-68FB5C07ACAC}" type="presOf" srcId="{BFCA201E-4306-42E7-971B-DDDBBCE26753}" destId="{BDE8A654-40F5-4502-B0C6-4B054B199DA3}" srcOrd="0" destOrd="0" presId="urn:microsoft.com/office/officeart/2005/8/layout/cycle6"/>
    <dgm:cxn modelId="{D3EA90B2-0AB9-49B0-A643-9A5C4AFC0813}" srcId="{ACC25C30-9120-4CA4-BC3B-5D22A925A535}" destId="{80ABB74C-15DB-4074-9BE6-D79FC5964531}" srcOrd="0" destOrd="0" parTransId="{180B2CE2-BD8E-420F-8B57-AB2E0F4A2761}" sibTransId="{BFCA201E-4306-42E7-971B-DDDBBCE26753}"/>
    <dgm:cxn modelId="{A1BCAEA0-19B7-4B87-B4D3-59778FD33ED8}" srcId="{ACC25C30-9120-4CA4-BC3B-5D22A925A535}" destId="{36EB2261-0BA8-46FB-9105-99F1DDED24DB}" srcOrd="1" destOrd="0" parTransId="{522123A7-1954-4290-ADAB-AAFF41A1A85C}" sibTransId="{732FA5D9-4F3F-468C-B8C2-F0A71F2BD70E}"/>
    <dgm:cxn modelId="{4E9C40F7-20DF-411E-B755-46F46B9F7109}" type="presOf" srcId="{80ABB74C-15DB-4074-9BE6-D79FC5964531}" destId="{DF6BA7FC-5AAE-4ACE-8448-73EA94F25259}" srcOrd="0" destOrd="0" presId="urn:microsoft.com/office/officeart/2005/8/layout/cycle6"/>
    <dgm:cxn modelId="{CE9A7BBB-2FE0-41BA-8D4A-19ACF38BFE44}" type="presOf" srcId="{36EB2261-0BA8-46FB-9105-99F1DDED24DB}" destId="{FBC2C3E8-5C68-49C7-8117-1F8C16902CE4}" srcOrd="0" destOrd="0" presId="urn:microsoft.com/office/officeart/2005/8/layout/cycle6"/>
    <dgm:cxn modelId="{54EDB3AB-6F1E-401D-9DFB-C8295CB41017}" type="presOf" srcId="{EA0A6B64-9A65-454E-A970-8FCE07F7CDEB}" destId="{7A3C8448-667C-41E8-95EA-188C662C22FF}" srcOrd="0" destOrd="0" presId="urn:microsoft.com/office/officeart/2005/8/layout/cycle6"/>
    <dgm:cxn modelId="{50F68BC2-7DE5-4585-B612-3584191D0837}" type="presOf" srcId="{70B9D675-96E9-40DC-A6AD-770812467156}" destId="{844E7B40-A44D-4559-A268-E80F85A5E9F4}" srcOrd="0" destOrd="0" presId="urn:microsoft.com/office/officeart/2005/8/layout/cycle6"/>
    <dgm:cxn modelId="{1EEB5D35-AFA4-44B3-AE49-9A01E63F246C}" type="presOf" srcId="{8DD41EC1-4975-47DE-B275-9035C9616437}" destId="{42AC647A-9101-4860-8A67-2049495F46A9}" srcOrd="0" destOrd="0" presId="urn:microsoft.com/office/officeart/2005/8/layout/cycle6"/>
    <dgm:cxn modelId="{0B1F17F6-3600-4D0C-9D3D-4C1F67A1861B}" type="presOf" srcId="{ACC25C30-9120-4CA4-BC3B-5D22A925A535}" destId="{D7B1B61A-4598-4D9A-8D25-C110F2D91C6C}" srcOrd="0" destOrd="0" presId="urn:microsoft.com/office/officeart/2005/8/layout/cycle6"/>
    <dgm:cxn modelId="{956EFBFE-BA86-4E09-AE6A-6F557A644207}" type="presOf" srcId="{1B6571C5-5879-4504-95B4-A479A1A05D31}" destId="{426A6EC0-4997-45E1-A9FB-6D24775BCFA1}" srcOrd="0" destOrd="0" presId="urn:microsoft.com/office/officeart/2005/8/layout/cycle6"/>
    <dgm:cxn modelId="{F7C7A646-8089-4118-B0D0-77E6C2CB6686}" srcId="{ACC25C30-9120-4CA4-BC3B-5D22A925A535}" destId="{F267B788-08F2-4E9F-AE62-9409F6E3794D}" srcOrd="3" destOrd="0" parTransId="{418675BF-0073-49BE-9752-C2C5954909BB}" sibTransId="{E892E087-54CE-4983-AE60-F2A49EE3215B}"/>
    <dgm:cxn modelId="{CFEEE120-BDF6-4BF7-B218-E55ADE78163B}" type="presOf" srcId="{F267B788-08F2-4E9F-AE62-9409F6E3794D}" destId="{6C96C1B2-8838-4D63-995E-F21FC687F016}" srcOrd="0" destOrd="0" presId="urn:microsoft.com/office/officeart/2005/8/layout/cycle6"/>
    <dgm:cxn modelId="{529B1A7C-C31B-4DF4-9083-9201EF4FAFAE}" type="presOf" srcId="{732FA5D9-4F3F-468C-B8C2-F0A71F2BD70E}" destId="{3A585F95-32D0-44C7-A7F6-92EDFB21757F}" srcOrd="0" destOrd="0" presId="urn:microsoft.com/office/officeart/2005/8/layout/cycle6"/>
    <dgm:cxn modelId="{DE42A136-4470-4C1D-9ECC-458C0602DCDB}" type="presParOf" srcId="{D7B1B61A-4598-4D9A-8D25-C110F2D91C6C}" destId="{DF6BA7FC-5AAE-4ACE-8448-73EA94F25259}" srcOrd="0" destOrd="0" presId="urn:microsoft.com/office/officeart/2005/8/layout/cycle6"/>
    <dgm:cxn modelId="{7222D3F0-8D82-4FF5-8BD0-06433EA34E27}" type="presParOf" srcId="{D7B1B61A-4598-4D9A-8D25-C110F2D91C6C}" destId="{E31C032F-0AEA-4460-BC90-A848CEFE1B80}" srcOrd="1" destOrd="0" presId="urn:microsoft.com/office/officeart/2005/8/layout/cycle6"/>
    <dgm:cxn modelId="{85D8A9AB-452C-4AA8-9ECA-AE41F59B8916}" type="presParOf" srcId="{D7B1B61A-4598-4D9A-8D25-C110F2D91C6C}" destId="{BDE8A654-40F5-4502-B0C6-4B054B199DA3}" srcOrd="2" destOrd="0" presId="urn:microsoft.com/office/officeart/2005/8/layout/cycle6"/>
    <dgm:cxn modelId="{383C772B-5D19-4270-B309-A58BB7BA2D3D}" type="presParOf" srcId="{D7B1B61A-4598-4D9A-8D25-C110F2D91C6C}" destId="{FBC2C3E8-5C68-49C7-8117-1F8C16902CE4}" srcOrd="3" destOrd="0" presId="urn:microsoft.com/office/officeart/2005/8/layout/cycle6"/>
    <dgm:cxn modelId="{1741F410-0B14-48E3-96C5-DA664C7C9BDF}" type="presParOf" srcId="{D7B1B61A-4598-4D9A-8D25-C110F2D91C6C}" destId="{BF8224AE-E8F9-42AC-A355-8540AEE8FEEA}" srcOrd="4" destOrd="0" presId="urn:microsoft.com/office/officeart/2005/8/layout/cycle6"/>
    <dgm:cxn modelId="{D6EF9801-7BAB-449F-AFC3-EFBFC8202379}" type="presParOf" srcId="{D7B1B61A-4598-4D9A-8D25-C110F2D91C6C}" destId="{3A585F95-32D0-44C7-A7F6-92EDFB21757F}" srcOrd="5" destOrd="0" presId="urn:microsoft.com/office/officeart/2005/8/layout/cycle6"/>
    <dgm:cxn modelId="{626DC81B-4179-4952-A7D2-BF385B4CD7E7}" type="presParOf" srcId="{D7B1B61A-4598-4D9A-8D25-C110F2D91C6C}" destId="{426A6EC0-4997-45E1-A9FB-6D24775BCFA1}" srcOrd="6" destOrd="0" presId="urn:microsoft.com/office/officeart/2005/8/layout/cycle6"/>
    <dgm:cxn modelId="{82BA92E8-0840-42F3-9B2F-EF7C850F7CFA}" type="presParOf" srcId="{D7B1B61A-4598-4D9A-8D25-C110F2D91C6C}" destId="{96A072E3-01FC-40C6-B7F4-5CF528CDC157}" srcOrd="7" destOrd="0" presId="urn:microsoft.com/office/officeart/2005/8/layout/cycle6"/>
    <dgm:cxn modelId="{C3FC59F6-9C7D-413C-9361-F070979AD361}" type="presParOf" srcId="{D7B1B61A-4598-4D9A-8D25-C110F2D91C6C}" destId="{7A3C8448-667C-41E8-95EA-188C662C22FF}" srcOrd="8" destOrd="0" presId="urn:microsoft.com/office/officeart/2005/8/layout/cycle6"/>
    <dgm:cxn modelId="{DBAFB9FD-C572-4971-A9E0-E4C33AF785E9}" type="presParOf" srcId="{D7B1B61A-4598-4D9A-8D25-C110F2D91C6C}" destId="{6C96C1B2-8838-4D63-995E-F21FC687F016}" srcOrd="9" destOrd="0" presId="urn:microsoft.com/office/officeart/2005/8/layout/cycle6"/>
    <dgm:cxn modelId="{F8DE8460-744A-45CC-ABF5-394F874EED5D}" type="presParOf" srcId="{D7B1B61A-4598-4D9A-8D25-C110F2D91C6C}" destId="{3EA48F59-F531-4480-AA0D-B34EB239068D}" srcOrd="10" destOrd="0" presId="urn:microsoft.com/office/officeart/2005/8/layout/cycle6"/>
    <dgm:cxn modelId="{1551E52A-2113-4400-ACE7-88A32EDAF16A}" type="presParOf" srcId="{D7B1B61A-4598-4D9A-8D25-C110F2D91C6C}" destId="{691315E1-B6CC-4653-8DDF-59E762E233C2}" srcOrd="11" destOrd="0" presId="urn:microsoft.com/office/officeart/2005/8/layout/cycle6"/>
    <dgm:cxn modelId="{77E699A6-883F-40D1-BDD5-3EABA2901A22}" type="presParOf" srcId="{D7B1B61A-4598-4D9A-8D25-C110F2D91C6C}" destId="{42AC647A-9101-4860-8A67-2049495F46A9}" srcOrd="12" destOrd="0" presId="urn:microsoft.com/office/officeart/2005/8/layout/cycle6"/>
    <dgm:cxn modelId="{F996915A-FD0A-4987-BAF6-073C661FBDBE}" type="presParOf" srcId="{D7B1B61A-4598-4D9A-8D25-C110F2D91C6C}" destId="{B1DEB390-8CB8-4AF4-B951-AC5840790A76}" srcOrd="13" destOrd="0" presId="urn:microsoft.com/office/officeart/2005/8/layout/cycle6"/>
    <dgm:cxn modelId="{CBF7181A-921B-4856-9433-B468B9825D4E}" type="presParOf" srcId="{D7B1B61A-4598-4D9A-8D25-C110F2D91C6C}" destId="{844E7B40-A44D-4559-A268-E80F85A5E9F4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BB28FE-C637-4AA8-9060-E7AD4891D03F}">
      <dsp:nvSpPr>
        <dsp:cNvPr id="0" name=""/>
        <dsp:cNvSpPr/>
      </dsp:nvSpPr>
      <dsp:spPr>
        <a:xfrm>
          <a:off x="0" y="497564"/>
          <a:ext cx="4018046" cy="401804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BBADF4-20A9-4DB1-8364-32CDE2214747}">
      <dsp:nvSpPr>
        <dsp:cNvPr id="0" name=""/>
        <dsp:cNvSpPr/>
      </dsp:nvSpPr>
      <dsp:spPr>
        <a:xfrm>
          <a:off x="2009023" y="497564"/>
          <a:ext cx="4687720" cy="401804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4700" kern="1200" dirty="0" smtClean="0"/>
            <a:t>Makro szint</a:t>
          </a:r>
          <a:endParaRPr lang="hu-HU" sz="4700" kern="1200" dirty="0"/>
        </a:p>
      </dsp:txBody>
      <dsp:txXfrm>
        <a:off x="2009023" y="497564"/>
        <a:ext cx="4687720" cy="1205416"/>
      </dsp:txXfrm>
    </dsp:sp>
    <dsp:sp modelId="{512494BB-E1AF-4712-B639-8F90B69AF3B4}">
      <dsp:nvSpPr>
        <dsp:cNvPr id="0" name=""/>
        <dsp:cNvSpPr/>
      </dsp:nvSpPr>
      <dsp:spPr>
        <a:xfrm>
          <a:off x="703159" y="1702981"/>
          <a:ext cx="2611727" cy="261172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E5930D-DA4E-4377-8047-52763E3F2F72}">
      <dsp:nvSpPr>
        <dsp:cNvPr id="0" name=""/>
        <dsp:cNvSpPr/>
      </dsp:nvSpPr>
      <dsp:spPr>
        <a:xfrm>
          <a:off x="2009023" y="1702981"/>
          <a:ext cx="4687720" cy="261172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4700" kern="1200" dirty="0" smtClean="0"/>
            <a:t>Iparági elemzés</a:t>
          </a:r>
          <a:endParaRPr lang="hu-HU" sz="4700" kern="1200" dirty="0"/>
        </a:p>
      </dsp:txBody>
      <dsp:txXfrm>
        <a:off x="2009023" y="1702981"/>
        <a:ext cx="4687720" cy="1205412"/>
      </dsp:txXfrm>
    </dsp:sp>
    <dsp:sp modelId="{9ACA3DDF-C515-4398-99A7-44AB476499E4}">
      <dsp:nvSpPr>
        <dsp:cNvPr id="0" name=""/>
        <dsp:cNvSpPr/>
      </dsp:nvSpPr>
      <dsp:spPr>
        <a:xfrm>
          <a:off x="1406316" y="2908393"/>
          <a:ext cx="1205412" cy="1205412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DD5F03-7E87-497B-BFB4-448E25B992A7}">
      <dsp:nvSpPr>
        <dsp:cNvPr id="0" name=""/>
        <dsp:cNvSpPr/>
      </dsp:nvSpPr>
      <dsp:spPr>
        <a:xfrm>
          <a:off x="2009023" y="2908393"/>
          <a:ext cx="4687720" cy="12054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4700" kern="1200" dirty="0" smtClean="0"/>
            <a:t>Vállalat belülről</a:t>
          </a:r>
          <a:endParaRPr lang="hu-HU" sz="4700" kern="1200" dirty="0"/>
        </a:p>
      </dsp:txBody>
      <dsp:txXfrm>
        <a:off x="2009023" y="2908393"/>
        <a:ext cx="4687720" cy="12054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98A781-26D9-4699-B28A-194BF97FCC10}">
      <dsp:nvSpPr>
        <dsp:cNvPr id="0" name=""/>
        <dsp:cNvSpPr/>
      </dsp:nvSpPr>
      <dsp:spPr>
        <a:xfrm>
          <a:off x="2438400" y="4303"/>
          <a:ext cx="3657600" cy="643149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2400" kern="1200" dirty="0" err="1" smtClean="0"/>
            <a:t>Social</a:t>
          </a:r>
          <a:endParaRPr lang="hu-HU" sz="2400" kern="1200" dirty="0"/>
        </a:p>
      </dsp:txBody>
      <dsp:txXfrm>
        <a:off x="2438400" y="84697"/>
        <a:ext cx="3416419" cy="482361"/>
      </dsp:txXfrm>
    </dsp:sp>
    <dsp:sp modelId="{EA9C2E6D-6ED1-4250-911E-A08F1857B2B2}">
      <dsp:nvSpPr>
        <dsp:cNvPr id="0" name=""/>
        <dsp:cNvSpPr/>
      </dsp:nvSpPr>
      <dsp:spPr>
        <a:xfrm>
          <a:off x="0" y="4303"/>
          <a:ext cx="2438400" cy="6431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800" kern="1200" dirty="0" smtClean="0"/>
            <a:t>S</a:t>
          </a:r>
          <a:endParaRPr lang="hu-HU" sz="2800" kern="1200" dirty="0"/>
        </a:p>
      </dsp:txBody>
      <dsp:txXfrm>
        <a:off x="31396" y="35699"/>
        <a:ext cx="2375608" cy="580357"/>
      </dsp:txXfrm>
    </dsp:sp>
    <dsp:sp modelId="{D43FAD65-3517-4DC9-836D-1330F9119364}">
      <dsp:nvSpPr>
        <dsp:cNvPr id="0" name=""/>
        <dsp:cNvSpPr/>
      </dsp:nvSpPr>
      <dsp:spPr>
        <a:xfrm>
          <a:off x="2438400" y="711768"/>
          <a:ext cx="3657600" cy="643149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2400" kern="1200" dirty="0" err="1" smtClean="0"/>
            <a:t>Technological</a:t>
          </a:r>
          <a:endParaRPr lang="hu-HU" sz="2400" kern="1200" dirty="0"/>
        </a:p>
      </dsp:txBody>
      <dsp:txXfrm>
        <a:off x="2438400" y="792162"/>
        <a:ext cx="3416419" cy="482361"/>
      </dsp:txXfrm>
    </dsp:sp>
    <dsp:sp modelId="{36B94AD6-ADD1-4F56-B9B5-4B30607C1D15}">
      <dsp:nvSpPr>
        <dsp:cNvPr id="0" name=""/>
        <dsp:cNvSpPr/>
      </dsp:nvSpPr>
      <dsp:spPr>
        <a:xfrm>
          <a:off x="0" y="711768"/>
          <a:ext cx="2438400" cy="64314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800" kern="1200" dirty="0" smtClean="0">
              <a:solidFill>
                <a:srgbClr val="004299"/>
              </a:solidFill>
            </a:rPr>
            <a:t>T</a:t>
          </a:r>
          <a:endParaRPr lang="hu-HU" sz="2800" kern="1200" dirty="0">
            <a:solidFill>
              <a:srgbClr val="004299"/>
            </a:solidFill>
          </a:endParaRPr>
        </a:p>
      </dsp:txBody>
      <dsp:txXfrm>
        <a:off x="31396" y="743164"/>
        <a:ext cx="2375608" cy="580357"/>
      </dsp:txXfrm>
    </dsp:sp>
    <dsp:sp modelId="{61E6209D-69B8-4FA6-80C6-D52EAC4A72DA}">
      <dsp:nvSpPr>
        <dsp:cNvPr id="0" name=""/>
        <dsp:cNvSpPr/>
      </dsp:nvSpPr>
      <dsp:spPr>
        <a:xfrm>
          <a:off x="2438400" y="1419232"/>
          <a:ext cx="3657600" cy="643149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2400" kern="1200" dirty="0" err="1" smtClean="0"/>
            <a:t>Economic</a:t>
          </a:r>
          <a:endParaRPr lang="hu-HU" sz="2400" kern="1200" dirty="0"/>
        </a:p>
      </dsp:txBody>
      <dsp:txXfrm>
        <a:off x="2438400" y="1499626"/>
        <a:ext cx="3416419" cy="482361"/>
      </dsp:txXfrm>
    </dsp:sp>
    <dsp:sp modelId="{6589ADBD-490C-4035-BCF3-C319031ADB6E}">
      <dsp:nvSpPr>
        <dsp:cNvPr id="0" name=""/>
        <dsp:cNvSpPr/>
      </dsp:nvSpPr>
      <dsp:spPr>
        <a:xfrm>
          <a:off x="0" y="1419232"/>
          <a:ext cx="2438400" cy="64314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800" kern="1200" dirty="0" smtClean="0"/>
            <a:t>E</a:t>
          </a:r>
          <a:endParaRPr lang="hu-HU" sz="2800" kern="1200" dirty="0"/>
        </a:p>
      </dsp:txBody>
      <dsp:txXfrm>
        <a:off x="31396" y="1450628"/>
        <a:ext cx="2375608" cy="580357"/>
      </dsp:txXfrm>
    </dsp:sp>
    <dsp:sp modelId="{08D7F6AD-BC14-4E30-A542-3DE9999A5FFA}">
      <dsp:nvSpPr>
        <dsp:cNvPr id="0" name=""/>
        <dsp:cNvSpPr/>
      </dsp:nvSpPr>
      <dsp:spPr>
        <a:xfrm>
          <a:off x="2438400" y="2126697"/>
          <a:ext cx="3657600" cy="643149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2400" kern="1200" dirty="0" err="1" smtClean="0"/>
            <a:t>Educational</a:t>
          </a:r>
          <a:endParaRPr lang="hu-HU" sz="2400" kern="1200" dirty="0"/>
        </a:p>
      </dsp:txBody>
      <dsp:txXfrm>
        <a:off x="2438400" y="2207091"/>
        <a:ext cx="3416419" cy="482361"/>
      </dsp:txXfrm>
    </dsp:sp>
    <dsp:sp modelId="{F9C1533B-2CBE-48B2-9A3F-E79B13B1B8DA}">
      <dsp:nvSpPr>
        <dsp:cNvPr id="0" name=""/>
        <dsp:cNvSpPr/>
      </dsp:nvSpPr>
      <dsp:spPr>
        <a:xfrm>
          <a:off x="0" y="2126697"/>
          <a:ext cx="2438400" cy="64314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800" kern="1200" dirty="0" smtClean="0">
              <a:solidFill>
                <a:srgbClr val="004299"/>
              </a:solidFill>
            </a:rPr>
            <a:t>E</a:t>
          </a:r>
          <a:endParaRPr lang="hu-HU" sz="2800" kern="1200" dirty="0">
            <a:solidFill>
              <a:srgbClr val="004299"/>
            </a:solidFill>
          </a:endParaRPr>
        </a:p>
      </dsp:txBody>
      <dsp:txXfrm>
        <a:off x="31396" y="2158093"/>
        <a:ext cx="2375608" cy="580357"/>
      </dsp:txXfrm>
    </dsp:sp>
    <dsp:sp modelId="{74FAD099-49B3-4D89-B578-3DB3529E1250}">
      <dsp:nvSpPr>
        <dsp:cNvPr id="0" name=""/>
        <dsp:cNvSpPr/>
      </dsp:nvSpPr>
      <dsp:spPr>
        <a:xfrm>
          <a:off x="2438400" y="2834161"/>
          <a:ext cx="3657600" cy="643149"/>
        </a:xfrm>
        <a:prstGeom prst="rightArrow">
          <a:avLst>
            <a:gd name="adj1" fmla="val 75000"/>
            <a:gd name="adj2" fmla="val 5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2400" kern="1200" dirty="0" err="1" smtClean="0"/>
            <a:t>Political</a:t>
          </a:r>
          <a:endParaRPr lang="hu-HU" sz="2400" kern="1200" dirty="0"/>
        </a:p>
      </dsp:txBody>
      <dsp:txXfrm>
        <a:off x="2438400" y="2914555"/>
        <a:ext cx="3416419" cy="482361"/>
      </dsp:txXfrm>
    </dsp:sp>
    <dsp:sp modelId="{BE1B1F8B-67E0-41E0-A33B-C20F31354693}">
      <dsp:nvSpPr>
        <dsp:cNvPr id="0" name=""/>
        <dsp:cNvSpPr/>
      </dsp:nvSpPr>
      <dsp:spPr>
        <a:xfrm>
          <a:off x="0" y="2834161"/>
          <a:ext cx="2438400" cy="64314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800" kern="1200" dirty="0" smtClean="0"/>
            <a:t>P</a:t>
          </a:r>
          <a:endParaRPr lang="hu-HU" sz="2800" kern="1200" dirty="0"/>
        </a:p>
      </dsp:txBody>
      <dsp:txXfrm>
        <a:off x="31396" y="2865557"/>
        <a:ext cx="2375608" cy="580357"/>
      </dsp:txXfrm>
    </dsp:sp>
    <dsp:sp modelId="{8AB7CAE2-DEC3-4CCD-8B86-EF880ED69D45}">
      <dsp:nvSpPr>
        <dsp:cNvPr id="0" name=""/>
        <dsp:cNvSpPr/>
      </dsp:nvSpPr>
      <dsp:spPr>
        <a:xfrm>
          <a:off x="2438400" y="3541626"/>
          <a:ext cx="3657600" cy="643149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2400" kern="1200" dirty="0" err="1" smtClean="0"/>
            <a:t>Legal</a:t>
          </a:r>
          <a:endParaRPr lang="hu-HU" sz="2400" kern="1200" dirty="0"/>
        </a:p>
      </dsp:txBody>
      <dsp:txXfrm>
        <a:off x="2438400" y="3622020"/>
        <a:ext cx="3416419" cy="482361"/>
      </dsp:txXfrm>
    </dsp:sp>
    <dsp:sp modelId="{C19065A4-23DB-4E8E-9A95-9238FEA1551F}">
      <dsp:nvSpPr>
        <dsp:cNvPr id="0" name=""/>
        <dsp:cNvSpPr/>
      </dsp:nvSpPr>
      <dsp:spPr>
        <a:xfrm>
          <a:off x="0" y="3541626"/>
          <a:ext cx="2438400" cy="6431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800" kern="1200" dirty="0" smtClean="0"/>
            <a:t>L</a:t>
          </a:r>
          <a:endParaRPr lang="hu-HU" sz="2800" kern="1200" dirty="0"/>
        </a:p>
      </dsp:txBody>
      <dsp:txXfrm>
        <a:off x="31396" y="3573022"/>
        <a:ext cx="2375608" cy="580357"/>
      </dsp:txXfrm>
    </dsp:sp>
    <dsp:sp modelId="{043BB62A-A440-40FE-AB3F-A43F2E7569A6}">
      <dsp:nvSpPr>
        <dsp:cNvPr id="0" name=""/>
        <dsp:cNvSpPr/>
      </dsp:nvSpPr>
      <dsp:spPr>
        <a:xfrm>
          <a:off x="2438400" y="4249090"/>
          <a:ext cx="3657600" cy="643149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2400" kern="1200" dirty="0" err="1" smtClean="0"/>
            <a:t>Environmental</a:t>
          </a:r>
          <a:endParaRPr lang="hu-HU" sz="2400" kern="1200" dirty="0"/>
        </a:p>
      </dsp:txBody>
      <dsp:txXfrm>
        <a:off x="2438400" y="4329484"/>
        <a:ext cx="3416419" cy="482361"/>
      </dsp:txXfrm>
    </dsp:sp>
    <dsp:sp modelId="{81811534-56F8-4950-8564-FB628F6AA7A9}">
      <dsp:nvSpPr>
        <dsp:cNvPr id="0" name=""/>
        <dsp:cNvSpPr/>
      </dsp:nvSpPr>
      <dsp:spPr>
        <a:xfrm>
          <a:off x="0" y="4249090"/>
          <a:ext cx="2438400" cy="64314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800" kern="1200" dirty="0" smtClean="0">
              <a:solidFill>
                <a:srgbClr val="004299"/>
              </a:solidFill>
            </a:rPr>
            <a:t>E</a:t>
          </a:r>
          <a:endParaRPr lang="hu-HU" sz="2800" kern="1200" dirty="0">
            <a:solidFill>
              <a:srgbClr val="004299"/>
            </a:solidFill>
          </a:endParaRPr>
        </a:p>
      </dsp:txBody>
      <dsp:txXfrm>
        <a:off x="31396" y="4280486"/>
        <a:ext cx="2375608" cy="5803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19D360-8B95-4DE9-A437-9D8BB7867485}">
      <dsp:nvSpPr>
        <dsp:cNvPr id="0" name=""/>
        <dsp:cNvSpPr/>
      </dsp:nvSpPr>
      <dsp:spPr>
        <a:xfrm>
          <a:off x="0" y="92545"/>
          <a:ext cx="1904999" cy="1143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400" kern="1200" dirty="0" smtClean="0">
              <a:solidFill>
                <a:schemeClr val="tx1"/>
              </a:solidFill>
            </a:rPr>
            <a:t>Lineáris</a:t>
          </a:r>
          <a:r>
            <a:rPr lang="hu-HU" sz="2400" kern="1200" dirty="0" smtClean="0"/>
            <a:t>	</a:t>
          </a:r>
          <a:endParaRPr lang="hu-HU" sz="2400" kern="1200" dirty="0"/>
        </a:p>
      </dsp:txBody>
      <dsp:txXfrm>
        <a:off x="0" y="92545"/>
        <a:ext cx="1904999" cy="1143000"/>
      </dsp:txXfrm>
    </dsp:sp>
    <dsp:sp modelId="{E6FA3D4E-1937-4F87-931D-D272B1E24946}">
      <dsp:nvSpPr>
        <dsp:cNvPr id="0" name=""/>
        <dsp:cNvSpPr/>
      </dsp:nvSpPr>
      <dsp:spPr>
        <a:xfrm>
          <a:off x="2095500" y="92545"/>
          <a:ext cx="1904999" cy="1143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400" kern="1200" dirty="0" smtClean="0">
              <a:solidFill>
                <a:schemeClr val="tx1"/>
              </a:solidFill>
            </a:rPr>
            <a:t>Funkcionális</a:t>
          </a:r>
          <a:endParaRPr lang="hu-HU" sz="2400" kern="1200" dirty="0">
            <a:solidFill>
              <a:schemeClr val="tx1"/>
            </a:solidFill>
          </a:endParaRPr>
        </a:p>
      </dsp:txBody>
      <dsp:txXfrm>
        <a:off x="2095500" y="92545"/>
        <a:ext cx="1904999" cy="1143000"/>
      </dsp:txXfrm>
    </dsp:sp>
    <dsp:sp modelId="{1F468A21-D54F-466C-9B33-9C017B8668DF}">
      <dsp:nvSpPr>
        <dsp:cNvPr id="0" name=""/>
        <dsp:cNvSpPr/>
      </dsp:nvSpPr>
      <dsp:spPr>
        <a:xfrm>
          <a:off x="4191000" y="92545"/>
          <a:ext cx="1904999" cy="1143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400" kern="1200" dirty="0" smtClean="0">
              <a:solidFill>
                <a:schemeClr val="tx1"/>
              </a:solidFill>
            </a:rPr>
            <a:t>Törzskari</a:t>
          </a:r>
          <a:endParaRPr lang="hu-HU" sz="2400" kern="1200" dirty="0">
            <a:solidFill>
              <a:schemeClr val="tx1"/>
            </a:solidFill>
          </a:endParaRPr>
        </a:p>
      </dsp:txBody>
      <dsp:txXfrm>
        <a:off x="4191000" y="92545"/>
        <a:ext cx="1904999" cy="1143000"/>
      </dsp:txXfrm>
    </dsp:sp>
    <dsp:sp modelId="{AB405868-CC55-4D32-873A-83A1880C657B}">
      <dsp:nvSpPr>
        <dsp:cNvPr id="0" name=""/>
        <dsp:cNvSpPr/>
      </dsp:nvSpPr>
      <dsp:spPr>
        <a:xfrm>
          <a:off x="0" y="1426046"/>
          <a:ext cx="1904999" cy="1143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400" kern="1200" dirty="0" err="1" smtClean="0">
              <a:solidFill>
                <a:schemeClr val="tx1"/>
              </a:solidFill>
            </a:rPr>
            <a:t>Divízionális</a:t>
          </a:r>
          <a:endParaRPr lang="hu-HU" sz="2400" kern="1200" dirty="0">
            <a:solidFill>
              <a:schemeClr val="tx1"/>
            </a:solidFill>
          </a:endParaRPr>
        </a:p>
      </dsp:txBody>
      <dsp:txXfrm>
        <a:off x="0" y="1426046"/>
        <a:ext cx="1904999" cy="1143000"/>
      </dsp:txXfrm>
    </dsp:sp>
    <dsp:sp modelId="{9877EF03-4B77-4A6E-A938-E2385E468335}">
      <dsp:nvSpPr>
        <dsp:cNvPr id="0" name=""/>
        <dsp:cNvSpPr/>
      </dsp:nvSpPr>
      <dsp:spPr>
        <a:xfrm>
          <a:off x="2095500" y="1426045"/>
          <a:ext cx="1904999" cy="1143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400" kern="1200" dirty="0" smtClean="0">
              <a:solidFill>
                <a:schemeClr val="tx1"/>
              </a:solidFill>
            </a:rPr>
            <a:t>Mátrix</a:t>
          </a:r>
          <a:endParaRPr lang="hu-HU" sz="2400" kern="1200" dirty="0">
            <a:solidFill>
              <a:schemeClr val="tx1"/>
            </a:solidFill>
          </a:endParaRPr>
        </a:p>
      </dsp:txBody>
      <dsp:txXfrm>
        <a:off x="2095500" y="1426045"/>
        <a:ext cx="1904999" cy="1143000"/>
      </dsp:txXfrm>
    </dsp:sp>
    <dsp:sp modelId="{1C3C9DBD-6E5B-418F-891C-9E26E57FFD58}">
      <dsp:nvSpPr>
        <dsp:cNvPr id="0" name=""/>
        <dsp:cNvSpPr/>
      </dsp:nvSpPr>
      <dsp:spPr>
        <a:xfrm>
          <a:off x="4191000" y="1426045"/>
          <a:ext cx="1904999" cy="1143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400" kern="1200" dirty="0" smtClean="0">
              <a:solidFill>
                <a:schemeClr val="tx1"/>
              </a:solidFill>
            </a:rPr>
            <a:t>Projekt</a:t>
          </a:r>
          <a:endParaRPr lang="hu-HU" sz="2400" kern="1200" dirty="0">
            <a:solidFill>
              <a:schemeClr val="tx1"/>
            </a:solidFill>
          </a:endParaRPr>
        </a:p>
      </dsp:txBody>
      <dsp:txXfrm>
        <a:off x="4191000" y="1426045"/>
        <a:ext cx="1904999" cy="1143000"/>
      </dsp:txXfrm>
    </dsp:sp>
    <dsp:sp modelId="{D78460A6-FC08-4F27-B45F-B0BB2FCAF635}">
      <dsp:nvSpPr>
        <dsp:cNvPr id="0" name=""/>
        <dsp:cNvSpPr/>
      </dsp:nvSpPr>
      <dsp:spPr>
        <a:xfrm>
          <a:off x="0" y="2759545"/>
          <a:ext cx="1904999" cy="1143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400" kern="1200" dirty="0" smtClean="0">
              <a:solidFill>
                <a:schemeClr val="tx1"/>
              </a:solidFill>
            </a:rPr>
            <a:t>Team</a:t>
          </a:r>
          <a:endParaRPr lang="hu-HU" sz="2400" kern="1200" dirty="0">
            <a:solidFill>
              <a:schemeClr val="tx1"/>
            </a:solidFill>
          </a:endParaRPr>
        </a:p>
      </dsp:txBody>
      <dsp:txXfrm>
        <a:off x="0" y="2759545"/>
        <a:ext cx="1904999" cy="1143000"/>
      </dsp:txXfrm>
    </dsp:sp>
    <dsp:sp modelId="{6636C10B-BC70-443A-88E6-99600D12670F}">
      <dsp:nvSpPr>
        <dsp:cNvPr id="0" name=""/>
        <dsp:cNvSpPr/>
      </dsp:nvSpPr>
      <dsp:spPr>
        <a:xfrm>
          <a:off x="2095500" y="2759545"/>
          <a:ext cx="1904999" cy="1143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400" kern="1200" dirty="0" smtClean="0">
              <a:solidFill>
                <a:schemeClr val="tx1"/>
              </a:solidFill>
            </a:rPr>
            <a:t>Hibrid</a:t>
          </a:r>
          <a:endParaRPr lang="hu-HU" sz="2400" kern="1200" dirty="0">
            <a:solidFill>
              <a:schemeClr val="tx1"/>
            </a:solidFill>
          </a:endParaRPr>
        </a:p>
      </dsp:txBody>
      <dsp:txXfrm>
        <a:off x="2095500" y="2759545"/>
        <a:ext cx="1904999" cy="1143000"/>
      </dsp:txXfrm>
    </dsp:sp>
    <dsp:sp modelId="{20324E7D-464E-443F-B133-7467D5FB2270}">
      <dsp:nvSpPr>
        <dsp:cNvPr id="0" name=""/>
        <dsp:cNvSpPr/>
      </dsp:nvSpPr>
      <dsp:spPr>
        <a:xfrm>
          <a:off x="4191000" y="2759545"/>
          <a:ext cx="1904999" cy="1143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400" kern="1200" dirty="0" smtClean="0">
              <a:solidFill>
                <a:schemeClr val="tx1"/>
              </a:solidFill>
            </a:rPr>
            <a:t>Konszern, holding</a:t>
          </a:r>
          <a:endParaRPr lang="hu-HU" sz="2400" kern="1200" dirty="0">
            <a:solidFill>
              <a:schemeClr val="tx1"/>
            </a:solidFill>
          </a:endParaRPr>
        </a:p>
      </dsp:txBody>
      <dsp:txXfrm>
        <a:off x="4191000" y="2759545"/>
        <a:ext cx="1904999" cy="1143000"/>
      </dsp:txXfrm>
    </dsp:sp>
    <dsp:sp modelId="{1B2D0160-DD00-4B81-A261-6FA2E736BB39}">
      <dsp:nvSpPr>
        <dsp:cNvPr id="0" name=""/>
        <dsp:cNvSpPr/>
      </dsp:nvSpPr>
      <dsp:spPr>
        <a:xfrm>
          <a:off x="0" y="4093046"/>
          <a:ext cx="1904999" cy="1143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400" kern="1200" dirty="0" smtClean="0">
              <a:solidFill>
                <a:schemeClr val="tx1"/>
              </a:solidFill>
            </a:rPr>
            <a:t>Multi/ Globális</a:t>
          </a:r>
          <a:endParaRPr lang="hu-HU" sz="2400" kern="1200" dirty="0">
            <a:solidFill>
              <a:schemeClr val="tx1"/>
            </a:solidFill>
          </a:endParaRPr>
        </a:p>
      </dsp:txBody>
      <dsp:txXfrm>
        <a:off x="0" y="4093046"/>
        <a:ext cx="1904999" cy="1143000"/>
      </dsp:txXfrm>
    </dsp:sp>
    <dsp:sp modelId="{728FADA9-C5F5-4E47-96D3-A6ED81395DEB}">
      <dsp:nvSpPr>
        <dsp:cNvPr id="0" name=""/>
        <dsp:cNvSpPr/>
      </dsp:nvSpPr>
      <dsp:spPr>
        <a:xfrm>
          <a:off x="2095500" y="4093046"/>
          <a:ext cx="1904999" cy="1143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400" kern="1200" dirty="0" smtClean="0">
              <a:solidFill>
                <a:schemeClr val="tx1"/>
              </a:solidFill>
            </a:rPr>
            <a:t>Hálózat</a:t>
          </a:r>
          <a:endParaRPr lang="hu-HU" sz="2400" kern="1200" dirty="0">
            <a:solidFill>
              <a:schemeClr val="tx1"/>
            </a:solidFill>
          </a:endParaRPr>
        </a:p>
      </dsp:txBody>
      <dsp:txXfrm>
        <a:off x="2095500" y="4093046"/>
        <a:ext cx="1904999" cy="1143000"/>
      </dsp:txXfrm>
    </dsp:sp>
    <dsp:sp modelId="{9D91FC0A-E175-4101-BF9E-71CE33008017}">
      <dsp:nvSpPr>
        <dsp:cNvPr id="0" name=""/>
        <dsp:cNvSpPr/>
      </dsp:nvSpPr>
      <dsp:spPr>
        <a:xfrm>
          <a:off x="4191000" y="4093046"/>
          <a:ext cx="1904999" cy="1143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400" kern="1200" dirty="0" smtClean="0">
              <a:solidFill>
                <a:schemeClr val="tx1"/>
              </a:solidFill>
            </a:rPr>
            <a:t>Virtuális</a:t>
          </a:r>
          <a:endParaRPr lang="hu-HU" sz="2400" kern="1200" dirty="0">
            <a:solidFill>
              <a:schemeClr val="tx1"/>
            </a:solidFill>
          </a:endParaRPr>
        </a:p>
      </dsp:txBody>
      <dsp:txXfrm>
        <a:off x="4191000" y="4093046"/>
        <a:ext cx="1904999" cy="1143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6BA7FC-5AAE-4ACE-8448-73EA94F25259}">
      <dsp:nvSpPr>
        <dsp:cNvPr id="0" name=""/>
        <dsp:cNvSpPr/>
      </dsp:nvSpPr>
      <dsp:spPr>
        <a:xfrm>
          <a:off x="2304306" y="1806"/>
          <a:ext cx="1631156" cy="1060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800" kern="1200" dirty="0" smtClean="0">
              <a:solidFill>
                <a:schemeClr val="tx1"/>
              </a:solidFill>
            </a:rPr>
            <a:t>Piaci érték</a:t>
          </a:r>
          <a:endParaRPr lang="hu-HU" sz="1800" kern="1200" dirty="0">
            <a:solidFill>
              <a:schemeClr val="tx1"/>
            </a:solidFill>
          </a:endParaRPr>
        </a:p>
      </dsp:txBody>
      <dsp:txXfrm>
        <a:off x="2356063" y="53563"/>
        <a:ext cx="1527642" cy="956737"/>
      </dsp:txXfrm>
    </dsp:sp>
    <dsp:sp modelId="{BDE8A654-40F5-4502-B0C6-4B054B199DA3}">
      <dsp:nvSpPr>
        <dsp:cNvPr id="0" name=""/>
        <dsp:cNvSpPr/>
      </dsp:nvSpPr>
      <dsp:spPr>
        <a:xfrm>
          <a:off x="1000347" y="531932"/>
          <a:ext cx="4239074" cy="4239074"/>
        </a:xfrm>
        <a:custGeom>
          <a:avLst/>
          <a:gdLst/>
          <a:ahLst/>
          <a:cxnLst/>
          <a:rect l="0" t="0" r="0" b="0"/>
          <a:pathLst>
            <a:path>
              <a:moveTo>
                <a:pt x="2946336" y="167912"/>
              </a:moveTo>
              <a:arcTo wR="2119537" hR="2119537" stAng="17577587" swAng="196292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C2C3E8-5C68-49C7-8117-1F8C16902CE4}">
      <dsp:nvSpPr>
        <dsp:cNvPr id="0" name=""/>
        <dsp:cNvSpPr/>
      </dsp:nvSpPr>
      <dsp:spPr>
        <a:xfrm>
          <a:off x="4320106" y="1466370"/>
          <a:ext cx="1631156" cy="1060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900" kern="1200" dirty="0" smtClean="0">
              <a:solidFill>
                <a:schemeClr val="tx1"/>
              </a:solidFill>
            </a:rPr>
            <a:t>Hatékonyság</a:t>
          </a:r>
          <a:endParaRPr lang="hu-HU" sz="1900" kern="1200" dirty="0">
            <a:solidFill>
              <a:schemeClr val="tx1"/>
            </a:solidFill>
          </a:endParaRPr>
        </a:p>
      </dsp:txBody>
      <dsp:txXfrm>
        <a:off x="4371863" y="1518127"/>
        <a:ext cx="1527642" cy="956737"/>
      </dsp:txXfrm>
    </dsp:sp>
    <dsp:sp modelId="{3A585F95-32D0-44C7-A7F6-92EDFB21757F}">
      <dsp:nvSpPr>
        <dsp:cNvPr id="0" name=""/>
        <dsp:cNvSpPr/>
      </dsp:nvSpPr>
      <dsp:spPr>
        <a:xfrm>
          <a:off x="1000347" y="531932"/>
          <a:ext cx="4239074" cy="4239074"/>
        </a:xfrm>
        <a:custGeom>
          <a:avLst/>
          <a:gdLst/>
          <a:ahLst/>
          <a:cxnLst/>
          <a:rect l="0" t="0" r="0" b="0"/>
          <a:pathLst>
            <a:path>
              <a:moveTo>
                <a:pt x="4236150" y="2008244"/>
              </a:moveTo>
              <a:arcTo wR="2119537" hR="2119537" stAng="21419408" swAng="219737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6A6EC0-4997-45E1-A9FB-6D24775BCFA1}">
      <dsp:nvSpPr>
        <dsp:cNvPr id="0" name=""/>
        <dsp:cNvSpPr/>
      </dsp:nvSpPr>
      <dsp:spPr>
        <a:xfrm>
          <a:off x="3550139" y="3836085"/>
          <a:ext cx="1631156" cy="1060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900" kern="1200" dirty="0" smtClean="0">
              <a:solidFill>
                <a:schemeClr val="tx1"/>
              </a:solidFill>
            </a:rPr>
            <a:t>Likviditás</a:t>
          </a:r>
          <a:endParaRPr lang="hu-HU" sz="1900" kern="1200" dirty="0">
            <a:solidFill>
              <a:schemeClr val="tx1"/>
            </a:solidFill>
          </a:endParaRPr>
        </a:p>
      </dsp:txBody>
      <dsp:txXfrm>
        <a:off x="3601896" y="3887842"/>
        <a:ext cx="1527642" cy="956737"/>
      </dsp:txXfrm>
    </dsp:sp>
    <dsp:sp modelId="{7A3C8448-667C-41E8-95EA-188C662C22FF}">
      <dsp:nvSpPr>
        <dsp:cNvPr id="0" name=""/>
        <dsp:cNvSpPr/>
      </dsp:nvSpPr>
      <dsp:spPr>
        <a:xfrm>
          <a:off x="1000347" y="531932"/>
          <a:ext cx="4239074" cy="4239074"/>
        </a:xfrm>
        <a:custGeom>
          <a:avLst/>
          <a:gdLst/>
          <a:ahLst/>
          <a:cxnLst/>
          <a:rect l="0" t="0" r="0" b="0"/>
          <a:pathLst>
            <a:path>
              <a:moveTo>
                <a:pt x="2541362" y="4196675"/>
              </a:moveTo>
              <a:arcTo wR="2119537" hR="2119537" stAng="4711229" swAng="137754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96C1B2-8838-4D63-995E-F21FC687F016}">
      <dsp:nvSpPr>
        <dsp:cNvPr id="0" name=""/>
        <dsp:cNvSpPr/>
      </dsp:nvSpPr>
      <dsp:spPr>
        <a:xfrm>
          <a:off x="1058474" y="3836085"/>
          <a:ext cx="1631156" cy="1060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900" kern="1200" dirty="0" smtClean="0">
              <a:solidFill>
                <a:schemeClr val="tx1"/>
              </a:solidFill>
            </a:rPr>
            <a:t>Tőkeáttétel</a:t>
          </a:r>
          <a:endParaRPr lang="hu-HU" sz="1900" kern="1200" dirty="0">
            <a:solidFill>
              <a:schemeClr val="tx1"/>
            </a:solidFill>
          </a:endParaRPr>
        </a:p>
      </dsp:txBody>
      <dsp:txXfrm>
        <a:off x="1110231" y="3887842"/>
        <a:ext cx="1527642" cy="956737"/>
      </dsp:txXfrm>
    </dsp:sp>
    <dsp:sp modelId="{691315E1-B6CC-4653-8DDF-59E762E233C2}">
      <dsp:nvSpPr>
        <dsp:cNvPr id="0" name=""/>
        <dsp:cNvSpPr/>
      </dsp:nvSpPr>
      <dsp:spPr>
        <a:xfrm>
          <a:off x="1000347" y="531932"/>
          <a:ext cx="4239074" cy="4239074"/>
        </a:xfrm>
        <a:custGeom>
          <a:avLst/>
          <a:gdLst/>
          <a:ahLst/>
          <a:cxnLst/>
          <a:rect l="0" t="0" r="0" b="0"/>
          <a:pathLst>
            <a:path>
              <a:moveTo>
                <a:pt x="354395" y="3292871"/>
              </a:moveTo>
              <a:arcTo wR="2119537" hR="2119537" stAng="8783221" swAng="219737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C647A-9101-4860-8A67-2049495F46A9}">
      <dsp:nvSpPr>
        <dsp:cNvPr id="0" name=""/>
        <dsp:cNvSpPr/>
      </dsp:nvSpPr>
      <dsp:spPr>
        <a:xfrm>
          <a:off x="144736" y="1466370"/>
          <a:ext cx="1918696" cy="10602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800" kern="1200" dirty="0" smtClean="0">
              <a:solidFill>
                <a:schemeClr val="tx1"/>
              </a:solidFill>
            </a:rPr>
            <a:t>Jövedelmezőség</a:t>
          </a:r>
          <a:endParaRPr lang="hu-HU" sz="1800" kern="1200" dirty="0">
            <a:solidFill>
              <a:schemeClr val="tx1"/>
            </a:solidFill>
          </a:endParaRPr>
        </a:p>
      </dsp:txBody>
      <dsp:txXfrm>
        <a:off x="196493" y="1518127"/>
        <a:ext cx="1815182" cy="956737"/>
      </dsp:txXfrm>
    </dsp:sp>
    <dsp:sp modelId="{844E7B40-A44D-4559-A268-E80F85A5E9F4}">
      <dsp:nvSpPr>
        <dsp:cNvPr id="0" name=""/>
        <dsp:cNvSpPr/>
      </dsp:nvSpPr>
      <dsp:spPr>
        <a:xfrm>
          <a:off x="1000347" y="531932"/>
          <a:ext cx="4239074" cy="4239074"/>
        </a:xfrm>
        <a:custGeom>
          <a:avLst/>
          <a:gdLst/>
          <a:ahLst/>
          <a:cxnLst/>
          <a:rect l="0" t="0" r="0" b="0"/>
          <a:pathLst>
            <a:path>
              <a:moveTo>
                <a:pt x="369107" y="924366"/>
              </a:moveTo>
              <a:arcTo wR="2119537" hR="2119537" stAng="12859485" swAng="196292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 alt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4765CB-D84A-44DB-B446-E3522A15BF2D}" type="datetimeFigureOut">
              <a:rPr lang="hu-HU" altLang="hu-HU"/>
              <a:pPr/>
              <a:t>2019. 10. 03.</a:t>
            </a:fld>
            <a:endParaRPr lang="hu-HU" alt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 alt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A05B109-10F2-43BC-8413-590EC7FC534F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279195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 alt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83D9E0A-E6D3-4986-BAD6-14E8FACC12B5}" type="datetimeFigureOut">
              <a:rPr lang="hu-HU" altLang="hu-HU"/>
              <a:pPr/>
              <a:t>2019. 10. 03.</a:t>
            </a:fld>
            <a:endParaRPr lang="hu-HU" alt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hu-HU" noProof="0" smtClean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hu-HU" altLang="hu-HU" smtClean="0"/>
              <a:t>Mintaszöveg szerkesztése</a:t>
            </a:r>
          </a:p>
          <a:p>
            <a:pPr lvl="1"/>
            <a:r>
              <a:rPr lang="hu-HU" altLang="hu-HU" smtClean="0"/>
              <a:t>Második szint</a:t>
            </a:r>
          </a:p>
          <a:p>
            <a:pPr lvl="2"/>
            <a:r>
              <a:rPr lang="hu-HU" altLang="hu-HU" smtClean="0"/>
              <a:t>Harmadik szint</a:t>
            </a:r>
          </a:p>
          <a:p>
            <a:pPr lvl="3"/>
            <a:r>
              <a:rPr lang="hu-HU" altLang="hu-HU" smtClean="0"/>
              <a:t>Negyedik szint</a:t>
            </a:r>
          </a:p>
          <a:p>
            <a:pPr lvl="4"/>
            <a:r>
              <a:rPr lang="hu-HU" altLang="hu-HU" smtClean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 alt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B437AFB-CC87-462B-8B09-A5CF489ECB4B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6607339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37AFB-CC87-462B-8B09-A5CF489ECB4B}" type="slidenum">
              <a:rPr lang="hu-HU" altLang="hu-HU" smtClean="0"/>
              <a:pPr/>
              <a:t>1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909951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76F115-2677-4304-8865-7C4D12E6C8FE}" type="slidenum">
              <a:rPr lang="hu-HU" smtClean="0"/>
              <a:pPr>
                <a:defRPr/>
              </a:pPr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0974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1472FB-EFA6-4474-8E05-183397C5B2CE}" type="slidenum">
              <a:rPr lang="hu-HU" smtClean="0"/>
              <a:pPr/>
              <a:t>9</a:t>
            </a:fld>
            <a:endParaRPr lang="hu-HU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40582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964435-BACC-4EF9-B49D-9D27CB24CAFF}" type="slidenum">
              <a:rPr lang="hu-HU" smtClean="0"/>
              <a:pPr/>
              <a:t>10</a:t>
            </a:fld>
            <a:endParaRPr lang="hu-HU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395941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61C27F-A978-4C14-829A-C7AFED86993B}" type="slidenum">
              <a:rPr lang="hu-HU" smtClean="0"/>
              <a:pPr/>
              <a:t>19</a:t>
            </a:fld>
            <a:endParaRPr lang="hu-HU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1173725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431C10-4ABB-423C-BABC-62AB5C172774}" type="slidenum">
              <a:rPr lang="hu-HU" smtClean="0"/>
              <a:pPr/>
              <a:t>20</a:t>
            </a:fld>
            <a:endParaRPr lang="hu-HU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2629440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AE04FB-D99D-49FA-855A-F98064FF2D14}" type="slidenum">
              <a:rPr lang="hu-HU" smtClean="0"/>
              <a:pPr/>
              <a:t>34</a:t>
            </a:fld>
            <a:endParaRPr lang="hu-HU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2440413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A81224-E768-4FA2-9522-A13F2E16CCEB}" type="slidenum">
              <a:rPr lang="hu-HU" smtClean="0"/>
              <a:pPr/>
              <a:t>35</a:t>
            </a:fld>
            <a:endParaRPr lang="hu-HU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3609982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517AB6-D3C0-4C61-BF51-D05C6AD7FCA4}" type="slidenum">
              <a:rPr lang="hu-HU" smtClean="0"/>
              <a:pPr/>
              <a:t>41</a:t>
            </a:fld>
            <a:endParaRPr lang="hu-HU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hu-HU" sz="1000" smtClean="0"/>
          </a:p>
        </p:txBody>
      </p:sp>
    </p:spTree>
    <p:extLst>
      <p:ext uri="{BB962C8B-B14F-4D97-AF65-F5344CB8AC3E}">
        <p14:creationId xmlns:p14="http://schemas.microsoft.com/office/powerpoint/2010/main" val="661117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79838" y="3860800"/>
            <a:ext cx="5184775" cy="4587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hu-HU" altLang="hu-HU" noProof="0" smtClean="0"/>
              <a:t>Mintacím szerkesztése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79838" y="4797425"/>
            <a:ext cx="5184775" cy="576263"/>
          </a:xfrm>
        </p:spPr>
        <p:txBody>
          <a:bodyPr/>
          <a:lstStyle>
            <a:lvl1pPr marL="0" indent="0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hu-HU" altLang="hu-HU" noProof="0" smtClean="0"/>
              <a:t>Kattintson ide az alcím mintájának szerkesztéséhez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2C8A881-5741-4E06-B22C-55ECE3271EA4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017076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732588" y="115888"/>
            <a:ext cx="2160587" cy="5834062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250825" y="115888"/>
            <a:ext cx="6329363" cy="5834062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2AAFB2-E762-4B36-9563-591BD306883A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264259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Cím és tábláz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áblázat helye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0FC78F26-5FAB-4DC6-AC4E-67E78A31AF21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02801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BFAE258-C00A-4148-98B5-D1A35A4C68A5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512281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CC2A491-8104-4407-84AB-B7208E8E3CAE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766334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250825" y="765175"/>
            <a:ext cx="4244975" cy="518477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765175"/>
            <a:ext cx="4244975" cy="518477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AF46D7F-36C6-4246-8A05-E4BDA9F2E110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54995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EF61967-F3EF-44DA-94E6-93B624F59040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2473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297DC8-0B26-42B9-B1BE-083C27E2B98E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517966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FF72AD4-5435-4166-881E-87DEAD244D8D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318684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05CB926-4934-471F-99AC-1A70999B316C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415977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GB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19CE4A7-C00D-467A-914C-E045663C80EA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556006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115888"/>
            <a:ext cx="799306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hu-HU" smtClean="0"/>
              <a:t>Mintacím szerkesztése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765175"/>
            <a:ext cx="8642350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hu-HU" smtClean="0"/>
              <a:t>Mintaszöveg szerkesztése</a:t>
            </a:r>
          </a:p>
          <a:p>
            <a:pPr lvl="1"/>
            <a:r>
              <a:rPr lang="hu-HU" altLang="hu-HU" smtClean="0"/>
              <a:t>Második szint</a:t>
            </a:r>
          </a:p>
          <a:p>
            <a:pPr lvl="2"/>
            <a:r>
              <a:rPr lang="hu-HU" altLang="hu-HU" smtClean="0"/>
              <a:t>Harmadik szint</a:t>
            </a:r>
          </a:p>
          <a:p>
            <a:pPr lvl="3"/>
            <a:r>
              <a:rPr lang="hu-HU" altLang="hu-HU" smtClean="0"/>
              <a:t>Negyedik szint</a:t>
            </a:r>
          </a:p>
          <a:p>
            <a:pPr lvl="4"/>
            <a:r>
              <a:rPr lang="hu-HU" altLang="hu-HU" smtClean="0"/>
              <a:t>Ötödik szint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029325"/>
            <a:ext cx="2133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4299"/>
                </a:solidFill>
              </a:defRPr>
            </a:lvl1pPr>
          </a:lstStyle>
          <a:p>
            <a:fld id="{A598C8E5-28D8-4326-97A0-D45C1430E4C4}" type="slidenum">
              <a:rPr lang="hu-HU" altLang="hu-HU"/>
              <a:pPr/>
              <a:t>‹#›</a:t>
            </a:fld>
            <a:endParaRPr lang="hu-HU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anose="020B0603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anose="020B0603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anose="020B0603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anose="020B0603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anose="020B0603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anose="020B0603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anose="020B0603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anose="020B0603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rgbClr val="004299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rgbClr val="004299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rgbClr val="004299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rgbClr val="004299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rgbClr val="00429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hu-HU" altLang="hu-HU" dirty="0" smtClean="0"/>
              <a:t>Bevezetés a tanácsadásba</a:t>
            </a:r>
            <a:endParaRPr lang="hu-HU" altLang="hu-HU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altLang="hu-HU" sz="1400" dirty="0" smtClean="0"/>
              <a:t>Elemzési módszerek</a:t>
            </a:r>
          </a:p>
          <a:p>
            <a:endParaRPr lang="hu-HU" altLang="hu-HU" sz="1400" dirty="0"/>
          </a:p>
          <a:p>
            <a:r>
              <a:rPr lang="hu-HU" altLang="hu-HU" sz="1400" dirty="0" smtClean="0"/>
              <a:t>Ruzsa Csaba Roland</a:t>
            </a:r>
            <a:endParaRPr lang="hu-HU" altLang="hu-HU"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0" y="750937"/>
            <a:ext cx="9144000" cy="5659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hu-HU" sz="4000" dirty="0" smtClean="0"/>
              <a:t>Külső környezet elemzése</a:t>
            </a:r>
            <a:endParaRPr lang="hu-HU" sz="4000" dirty="0"/>
          </a:p>
        </p:txBody>
      </p:sp>
      <p:pic>
        <p:nvPicPr>
          <p:cNvPr id="9221" name="Picture 4" descr="506683_487649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836712"/>
            <a:ext cx="8229600" cy="548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AE258-C00A-4148-98B5-D1A35A4C68A5}" type="slidenum">
              <a:rPr lang="hu-HU" altLang="hu-HU" smtClean="0"/>
              <a:pPr/>
              <a:t>10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98394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/>
          </p:cNvSpPr>
          <p:nvPr>
            <p:ph type="body" idx="1"/>
          </p:nvPr>
        </p:nvSpPr>
        <p:spPr>
          <a:xfrm>
            <a:off x="457200" y="1556792"/>
            <a:ext cx="8229600" cy="3672433"/>
          </a:xfrm>
        </p:spPr>
        <p:txBody>
          <a:bodyPr/>
          <a:lstStyle/>
          <a:p>
            <a:r>
              <a:rPr lang="hu-HU" sz="2800" dirty="0" smtClean="0"/>
              <a:t>A </a:t>
            </a:r>
            <a:r>
              <a:rPr lang="hu-HU" sz="2800" dirty="0" err="1" smtClean="0"/>
              <a:t>stakeholderek</a:t>
            </a:r>
            <a:r>
              <a:rPr lang="hu-HU" sz="2800" dirty="0" smtClean="0"/>
              <a:t> azok a személyek és/vagy csoportok, akik/amelyek valamilyen szempontból érintettek a vállalkozásban:</a:t>
            </a:r>
          </a:p>
          <a:p>
            <a:pPr lvl="1"/>
            <a:r>
              <a:rPr lang="hu-HU" sz="2800" dirty="0" smtClean="0"/>
              <a:t>érdekük fűződik tevékenységéhez</a:t>
            </a:r>
          </a:p>
          <a:p>
            <a:pPr lvl="1"/>
            <a:r>
              <a:rPr lang="hu-HU" sz="2800" dirty="0" smtClean="0"/>
              <a:t>elvárásaik vannak viselkedésével kapcsolatban</a:t>
            </a:r>
          </a:p>
          <a:p>
            <a:pPr lvl="1"/>
            <a:r>
              <a:rPr lang="hu-HU" sz="2800" dirty="0" smtClean="0"/>
              <a:t>érdekérvényesítő befolyással rendelkeznek felette</a:t>
            </a: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Stakeholderek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AE258-C00A-4148-98B5-D1A35A4C68A5}" type="slidenum">
              <a:rPr lang="hu-HU" altLang="hu-HU" smtClean="0"/>
              <a:pPr/>
              <a:t>11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82961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/>
          </p:cNvSpPr>
          <p:nvPr>
            <p:ph type="body" sz="half" idx="1"/>
          </p:nvPr>
        </p:nvSpPr>
        <p:spPr>
          <a:xfrm>
            <a:off x="395537" y="1052736"/>
            <a:ext cx="3719264" cy="4968652"/>
          </a:xfrm>
        </p:spPr>
        <p:txBody>
          <a:bodyPr/>
          <a:lstStyle/>
          <a:p>
            <a:r>
              <a:rPr lang="hu-HU" sz="2800" dirty="0" smtClean="0"/>
              <a:t>alkalmazottak</a:t>
            </a:r>
          </a:p>
          <a:p>
            <a:r>
              <a:rPr lang="hu-HU" sz="2800" dirty="0" smtClean="0"/>
              <a:t>fogyasztók</a:t>
            </a:r>
          </a:p>
          <a:p>
            <a:r>
              <a:rPr lang="hu-HU" sz="2800" dirty="0" smtClean="0"/>
              <a:t>beszállítók</a:t>
            </a:r>
          </a:p>
          <a:p>
            <a:r>
              <a:rPr lang="hu-HU" sz="2800" dirty="0" smtClean="0"/>
              <a:t>versenytársak</a:t>
            </a:r>
          </a:p>
          <a:p>
            <a:r>
              <a:rPr lang="hu-HU" sz="2800" dirty="0" smtClean="0"/>
              <a:t>kereskedők, terjesztők</a:t>
            </a:r>
            <a:endParaRPr lang="en-GB" sz="2800" dirty="0" smtClean="0"/>
          </a:p>
        </p:txBody>
      </p:sp>
      <p:sp>
        <p:nvSpPr>
          <p:cNvPr id="41988" name="Rectangle 4"/>
          <p:cNvSpPr>
            <a:spLocks noGrp="1"/>
          </p:cNvSpPr>
          <p:nvPr>
            <p:ph type="body" sz="half" idx="2"/>
          </p:nvPr>
        </p:nvSpPr>
        <p:spPr>
          <a:xfrm>
            <a:off x="4572000" y="1052736"/>
            <a:ext cx="4171950" cy="5040089"/>
          </a:xfrm>
        </p:spPr>
        <p:txBody>
          <a:bodyPr/>
          <a:lstStyle/>
          <a:p>
            <a:r>
              <a:rPr lang="hu-HU" sz="2800" dirty="0" smtClean="0"/>
              <a:t>hitelezők</a:t>
            </a:r>
          </a:p>
          <a:p>
            <a:r>
              <a:rPr lang="hu-HU" sz="2800" dirty="0" smtClean="0"/>
              <a:t>helyi közösség</a:t>
            </a:r>
          </a:p>
          <a:p>
            <a:r>
              <a:rPr lang="hu-HU" sz="2800" dirty="0" smtClean="0"/>
              <a:t>„társadalmi aktivisták”</a:t>
            </a:r>
          </a:p>
          <a:p>
            <a:r>
              <a:rPr lang="hu-HU" sz="2800" dirty="0" smtClean="0"/>
              <a:t>külföldi állam (ahova a tőke betelepül)</a:t>
            </a:r>
            <a:endParaRPr lang="en-GB" sz="2800" dirty="0" smtClean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Stakeholder-csoportok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46D7F-36C6-4246-8A05-E4BDA9F2E110}" type="slidenum">
              <a:rPr lang="hu-HU" altLang="hu-HU" smtClean="0"/>
              <a:pPr/>
              <a:t>12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90907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r>
              <a:rPr lang="hu-HU" sz="2800" dirty="0" smtClean="0"/>
              <a:t>A STEP</a:t>
            </a:r>
            <a:r>
              <a:rPr lang="hu-HU" sz="2800" dirty="0" smtClean="0">
                <a:latin typeface="Arial" panose="020B0604020202020204" pitchFamily="34" charset="0"/>
              </a:rPr>
              <a:t> </a:t>
            </a:r>
            <a:r>
              <a:rPr lang="hu-HU" sz="2800" dirty="0" smtClean="0"/>
              <a:t>(más néven PEST) analízis négy dimenzióban vizsgálja a vállalat környezetét:</a:t>
            </a:r>
          </a:p>
          <a:p>
            <a:endParaRPr lang="hu-HU" sz="2800" dirty="0" smtClean="0"/>
          </a:p>
          <a:p>
            <a:pPr>
              <a:buFont typeface="Arial" panose="020B0604020202020204" pitchFamily="34" charset="0"/>
              <a:buNone/>
            </a:pPr>
            <a:r>
              <a:rPr lang="hu-HU" sz="2800" dirty="0" smtClean="0"/>
              <a:t>	1. Társadalmi (</a:t>
            </a:r>
            <a:r>
              <a:rPr lang="hu-HU" sz="2800" b="1" u="sng" dirty="0" err="1" smtClean="0"/>
              <a:t>S</a:t>
            </a:r>
            <a:r>
              <a:rPr lang="hu-HU" sz="2800" dirty="0" err="1" smtClean="0"/>
              <a:t>ocial</a:t>
            </a:r>
            <a:r>
              <a:rPr lang="hu-HU" sz="2800" dirty="0" smtClean="0"/>
              <a:t>)</a:t>
            </a:r>
          </a:p>
          <a:p>
            <a:pPr>
              <a:buFont typeface="Arial" panose="020B0604020202020204" pitchFamily="34" charset="0"/>
              <a:buNone/>
            </a:pPr>
            <a:r>
              <a:rPr lang="hu-HU" sz="2800" dirty="0" smtClean="0"/>
              <a:t>	2. Technológiai (</a:t>
            </a:r>
            <a:r>
              <a:rPr lang="hu-HU" sz="2800" b="1" u="sng" dirty="0" err="1" smtClean="0"/>
              <a:t>T</a:t>
            </a:r>
            <a:r>
              <a:rPr lang="hu-HU" sz="2800" dirty="0" err="1" smtClean="0"/>
              <a:t>echnological</a:t>
            </a:r>
            <a:r>
              <a:rPr lang="hu-HU" sz="2800" dirty="0" smtClean="0"/>
              <a:t>)</a:t>
            </a:r>
          </a:p>
          <a:p>
            <a:pPr>
              <a:buFont typeface="Arial" panose="020B0604020202020204" pitchFamily="34" charset="0"/>
              <a:buNone/>
            </a:pPr>
            <a:r>
              <a:rPr lang="hu-HU" sz="2800" dirty="0" smtClean="0"/>
              <a:t>	3. Gazdasági (</a:t>
            </a:r>
            <a:r>
              <a:rPr lang="hu-HU" sz="2800" b="1" u="sng" dirty="0" err="1" smtClean="0"/>
              <a:t>E</a:t>
            </a:r>
            <a:r>
              <a:rPr lang="hu-HU" sz="2800" dirty="0" err="1" smtClean="0"/>
              <a:t>conomic</a:t>
            </a:r>
            <a:r>
              <a:rPr lang="hu-HU" sz="2800" dirty="0" smtClean="0"/>
              <a:t>)</a:t>
            </a:r>
          </a:p>
          <a:p>
            <a:pPr>
              <a:buFont typeface="Arial" panose="020B0604020202020204" pitchFamily="34" charset="0"/>
              <a:buNone/>
            </a:pPr>
            <a:r>
              <a:rPr lang="hu-HU" sz="2800" dirty="0" smtClean="0"/>
              <a:t>	4. Politikai (</a:t>
            </a:r>
            <a:r>
              <a:rPr lang="hu-HU" sz="2800" b="1" u="sng" dirty="0" err="1" smtClean="0"/>
              <a:t>P</a:t>
            </a:r>
            <a:r>
              <a:rPr lang="hu-HU" sz="2800" dirty="0" err="1" smtClean="0"/>
              <a:t>olitical</a:t>
            </a:r>
            <a:r>
              <a:rPr lang="hu-HU" sz="2800" dirty="0" smtClean="0"/>
              <a:t>)</a:t>
            </a:r>
          </a:p>
          <a:p>
            <a:endParaRPr lang="hu-HU" dirty="0" smtClean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STEP analízis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AE258-C00A-4148-98B5-D1A35A4C68A5}" type="slidenum">
              <a:rPr lang="hu-HU" altLang="hu-HU" smtClean="0"/>
              <a:pPr/>
              <a:t>13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71530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STEEPLE elemzés (kibővített STEP)</a:t>
            </a:r>
            <a:endParaRPr lang="hu-HU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173641969"/>
              </p:ext>
            </p:extLst>
          </p:nvPr>
        </p:nvGraphicFramePr>
        <p:xfrm>
          <a:off x="107504" y="1268760"/>
          <a:ext cx="6096000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6372200" y="1268760"/>
            <a:ext cx="2376264" cy="1754326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000000"/>
                </a:solidFill>
                <a:latin typeface="Arial" pitchFamily="34" charset="0"/>
              </a:rPr>
              <a:t>A magyar ember dolgos, kreatív, kellően képzett és képezhető, nyelveket megfelelően beszél, de nem lojális.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6407696" y="1484784"/>
            <a:ext cx="2556792" cy="2308324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u-HU" dirty="0" err="1" smtClean="0">
                <a:solidFill>
                  <a:srgbClr val="000000"/>
                </a:solidFill>
                <a:latin typeface="Arial" pitchFamily="34" charset="0"/>
              </a:rPr>
              <a:t>Fejinnováció</a:t>
            </a:r>
            <a:r>
              <a:rPr lang="hu-HU" dirty="0" smtClean="0">
                <a:solidFill>
                  <a:srgbClr val="000000"/>
                </a:solidFill>
                <a:latin typeface="Arial" pitchFamily="34" charset="0"/>
              </a:rPr>
              <a:t>! A legújabb </a:t>
            </a:r>
            <a:r>
              <a:rPr lang="hu-HU" dirty="0" err="1" smtClean="0">
                <a:solidFill>
                  <a:srgbClr val="000000"/>
                </a:solidFill>
                <a:latin typeface="Arial" pitchFamily="34" charset="0"/>
              </a:rPr>
              <a:t>Starcutter</a:t>
            </a:r>
            <a:r>
              <a:rPr lang="hu-HU" dirty="0" smtClean="0">
                <a:solidFill>
                  <a:srgbClr val="000000"/>
                </a:solidFill>
                <a:latin typeface="Arial" pitchFamily="34" charset="0"/>
              </a:rPr>
              <a:t> NDM 2010 spirál-fúrófejjel képessé váltunk a tiszta munkaidő 10%-át megtakarítani, kötött talajok munkálásakor.</a:t>
            </a:r>
            <a:endParaRPr lang="hu-HU" dirty="0"/>
          </a:p>
        </p:txBody>
      </p:sp>
      <p:sp>
        <p:nvSpPr>
          <p:cNvPr id="10" name="Szövegdoboz 9"/>
          <p:cNvSpPr txBox="1"/>
          <p:nvPr/>
        </p:nvSpPr>
        <p:spPr>
          <a:xfrm>
            <a:off x="6479704" y="2420888"/>
            <a:ext cx="2484784" cy="1477328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000000"/>
                </a:solidFill>
                <a:latin typeface="Arial" pitchFamily="34" charset="0"/>
              </a:rPr>
              <a:t>Legnagyobb exportpiacunk az USA, de a dollár sajnos régóta gyengélkedik.</a:t>
            </a:r>
            <a:endParaRPr lang="hu-HU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6408204" y="2060848"/>
            <a:ext cx="2556284" cy="3139321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000000"/>
                </a:solidFill>
                <a:latin typeface="Arial" pitchFamily="34" charset="0"/>
              </a:rPr>
              <a:t>2010.09.01-től szakképzésre már a 8 osztályt végzett hallgatók is jelentkezhetnek. Ez segíti a szakképzett munkaerő utánpótlását cégünknél, mert a munkaerőpiacon sok a diplomás és kevés a kétkezi munkásember.</a:t>
            </a:r>
            <a:endParaRPr lang="hu-HU" dirty="0"/>
          </a:p>
        </p:txBody>
      </p:sp>
      <p:sp>
        <p:nvSpPr>
          <p:cNvPr id="12" name="Szövegdoboz 11"/>
          <p:cNvSpPr txBox="1"/>
          <p:nvPr/>
        </p:nvSpPr>
        <p:spPr>
          <a:xfrm>
            <a:off x="6444208" y="3501008"/>
            <a:ext cx="2520280" cy="2031325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000000"/>
                </a:solidFill>
                <a:latin typeface="Arial" pitchFamily="34" charset="0"/>
              </a:rPr>
              <a:t>Az alvállalkozásra vonatkozó 9/2006 (XII.12.) kormánydirektíva bevezetésével sok megrendeléshez jutottunk.</a:t>
            </a:r>
            <a:endParaRPr lang="hu-HU" dirty="0"/>
          </a:p>
        </p:txBody>
      </p:sp>
      <p:sp>
        <p:nvSpPr>
          <p:cNvPr id="13" name="Szövegdoboz 12"/>
          <p:cNvSpPr txBox="1"/>
          <p:nvPr/>
        </p:nvSpPr>
        <p:spPr>
          <a:xfrm>
            <a:off x="6372200" y="3928988"/>
            <a:ext cx="2592288" cy="2308324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000000"/>
                </a:solidFill>
                <a:latin typeface="Arial" pitchFamily="34" charset="0"/>
              </a:rPr>
              <a:t>A fúró használata során fellépő kéz, kar és testrezgés veszélyes az emberi szervezetre, ezért 2010.01.01-től az alkalmazottakat 45 percenként 15 perc pihenés illeti meg.</a:t>
            </a:r>
            <a:endParaRPr lang="hu-HU" dirty="0"/>
          </a:p>
        </p:txBody>
      </p:sp>
      <p:sp>
        <p:nvSpPr>
          <p:cNvPr id="14" name="Szövegdoboz 13"/>
          <p:cNvSpPr txBox="1"/>
          <p:nvPr/>
        </p:nvSpPr>
        <p:spPr>
          <a:xfrm>
            <a:off x="6300192" y="4725144"/>
            <a:ext cx="2664296" cy="1477328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000000"/>
                </a:solidFill>
                <a:latin typeface="Arial" pitchFamily="34" charset="0"/>
              </a:rPr>
              <a:t>2008 nyara óta a sertés híg- és </a:t>
            </a:r>
            <a:r>
              <a:rPr lang="hu-HU" dirty="0" err="1" smtClean="0">
                <a:solidFill>
                  <a:srgbClr val="000000"/>
                </a:solidFill>
                <a:latin typeface="Arial" pitchFamily="34" charset="0"/>
              </a:rPr>
              <a:t>almostrágya</a:t>
            </a:r>
            <a:r>
              <a:rPr lang="hu-HU" dirty="0" smtClean="0">
                <a:solidFill>
                  <a:srgbClr val="000000"/>
                </a:solidFill>
                <a:latin typeface="Arial" pitchFamily="34" charset="0"/>
              </a:rPr>
              <a:t> sajnos veszélyes hulladéknak minősül, nem hulladéknak.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97DC8-0B26-42B9-B1BE-083C27E2B98E}" type="slidenum">
              <a:rPr lang="hu-HU" altLang="hu-HU" smtClean="0"/>
              <a:pPr/>
              <a:t>14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19440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zövegdoboz 34"/>
          <p:cNvSpPr txBox="1">
            <a:spLocks noChangeArrowheads="1"/>
          </p:cNvSpPr>
          <p:nvPr/>
        </p:nvSpPr>
        <p:spPr bwMode="auto">
          <a:xfrm>
            <a:off x="606870" y="3573016"/>
            <a:ext cx="2740994" cy="272415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u-HU" sz="1400" dirty="0" smtClean="0">
                <a:solidFill>
                  <a:schemeClr val="bg1"/>
                </a:solidFill>
                <a:latin typeface="Arial" pitchFamily="34" charset="0"/>
              </a:rPr>
              <a:t> Beszállítói koncentráció,</a:t>
            </a:r>
          </a:p>
          <a:p>
            <a:pPr>
              <a:buFont typeface="Arial" pitchFamily="34" charset="0"/>
              <a:buChar char="•"/>
            </a:pPr>
            <a:r>
              <a:rPr lang="hu-HU" sz="1400" dirty="0" smtClean="0">
                <a:solidFill>
                  <a:schemeClr val="bg1"/>
                </a:solidFill>
                <a:latin typeface="Arial" pitchFamily="34" charset="0"/>
              </a:rPr>
              <a:t> inputok differenciáltsága,</a:t>
            </a:r>
          </a:p>
          <a:p>
            <a:pPr>
              <a:buFont typeface="Arial" pitchFamily="34" charset="0"/>
              <a:buChar char="•"/>
            </a:pPr>
            <a:r>
              <a:rPr lang="hu-HU" sz="1400" dirty="0" smtClean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hu-HU" sz="1400" dirty="0" err="1" smtClean="0">
                <a:solidFill>
                  <a:schemeClr val="bg1"/>
                </a:solidFill>
                <a:latin typeface="Arial" pitchFamily="34" charset="0"/>
              </a:rPr>
              <a:t>beszállítóváltás</a:t>
            </a:r>
            <a:r>
              <a:rPr lang="hu-HU" sz="1400" dirty="0" smtClean="0">
                <a:solidFill>
                  <a:schemeClr val="bg1"/>
                </a:solidFill>
                <a:latin typeface="Arial" pitchFamily="34" charset="0"/>
              </a:rPr>
              <a:t> költségei,</a:t>
            </a:r>
          </a:p>
          <a:p>
            <a:pPr>
              <a:buFont typeface="Arial" pitchFamily="34" charset="0"/>
              <a:buChar char="•"/>
            </a:pPr>
            <a:r>
              <a:rPr lang="hu-HU" sz="1400" dirty="0" smtClean="0">
                <a:solidFill>
                  <a:schemeClr val="bg1"/>
                </a:solidFill>
                <a:latin typeface="Arial" pitchFamily="34" charset="0"/>
              </a:rPr>
              <a:t> inputok helyettesíthetősége,</a:t>
            </a:r>
          </a:p>
          <a:p>
            <a:pPr>
              <a:buFont typeface="Arial" pitchFamily="34" charset="0"/>
              <a:buChar char="•"/>
            </a:pPr>
            <a:r>
              <a:rPr lang="hu-HU" sz="1400" dirty="0" smtClean="0">
                <a:solidFill>
                  <a:schemeClr val="bg1"/>
                </a:solidFill>
                <a:latin typeface="Arial" pitchFamily="34" charset="0"/>
              </a:rPr>
              <a:t> előrefelé irányuló integráció veszélye, </a:t>
            </a:r>
          </a:p>
          <a:p>
            <a:pPr>
              <a:buFont typeface="Arial" pitchFamily="34" charset="0"/>
              <a:buChar char="•"/>
            </a:pPr>
            <a:r>
              <a:rPr lang="hu-HU" sz="1400" dirty="0" smtClean="0">
                <a:solidFill>
                  <a:schemeClr val="bg1"/>
                </a:solidFill>
                <a:latin typeface="Arial" pitchFamily="34" charset="0"/>
              </a:rPr>
              <a:t>kiadások aránya a teljes ágazati vásárláshoz viszonyítva.</a:t>
            </a:r>
          </a:p>
          <a:p>
            <a:pPr algn="ctr"/>
            <a:endParaRPr lang="hu-HU" sz="1400" dirty="0">
              <a:latin typeface="+mj-lt"/>
            </a:endParaRPr>
          </a:p>
        </p:txBody>
      </p:sp>
      <p:sp>
        <p:nvSpPr>
          <p:cNvPr id="45" name="Szövegdoboz 44"/>
          <p:cNvSpPr txBox="1">
            <a:spLocks noChangeArrowheads="1"/>
          </p:cNvSpPr>
          <p:nvPr/>
        </p:nvSpPr>
        <p:spPr bwMode="auto">
          <a:xfrm>
            <a:off x="72008" y="1052736"/>
            <a:ext cx="3563888" cy="1055608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u-HU" sz="1400" dirty="0" smtClean="0">
                <a:solidFill>
                  <a:schemeClr val="bg1"/>
                </a:solidFill>
                <a:latin typeface="Arial" pitchFamily="34" charset="0"/>
              </a:rPr>
              <a:t>Váltási költségek, </a:t>
            </a:r>
          </a:p>
          <a:p>
            <a:pPr>
              <a:buFont typeface="Arial" pitchFamily="34" charset="0"/>
              <a:buChar char="•"/>
            </a:pPr>
            <a:r>
              <a:rPr lang="hu-HU" sz="1400" dirty="0" smtClean="0">
                <a:solidFill>
                  <a:schemeClr val="bg1"/>
                </a:solidFill>
                <a:latin typeface="Arial" pitchFamily="34" charset="0"/>
              </a:rPr>
              <a:t>vásárlók helyettesítési hajlandósága, </a:t>
            </a:r>
          </a:p>
          <a:p>
            <a:pPr>
              <a:buFont typeface="Arial" pitchFamily="34" charset="0"/>
              <a:buChar char="•"/>
            </a:pPr>
            <a:r>
              <a:rPr lang="hu-HU" sz="1400" dirty="0" smtClean="0">
                <a:solidFill>
                  <a:schemeClr val="bg1"/>
                </a:solidFill>
                <a:latin typeface="Arial" pitchFamily="34" charset="0"/>
              </a:rPr>
              <a:t>helyettesítők ár-érték (ár-teljesítmény) mutatók</a:t>
            </a:r>
          </a:p>
        </p:txBody>
      </p:sp>
      <p:sp>
        <p:nvSpPr>
          <p:cNvPr id="46" name="Szövegdoboz 45"/>
          <p:cNvSpPr txBox="1">
            <a:spLocks noChangeArrowheads="1"/>
          </p:cNvSpPr>
          <p:nvPr/>
        </p:nvSpPr>
        <p:spPr bwMode="auto">
          <a:xfrm>
            <a:off x="5532636" y="3729186"/>
            <a:ext cx="3071812" cy="272415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u-HU" sz="1400" dirty="0" smtClean="0">
                <a:solidFill>
                  <a:schemeClr val="bg1"/>
                </a:solidFill>
                <a:latin typeface="Arial" pitchFamily="34" charset="0"/>
              </a:rPr>
              <a:t>Abszolút költségelőnyök, </a:t>
            </a:r>
          </a:p>
          <a:p>
            <a:pPr>
              <a:buFont typeface="Arial" pitchFamily="34" charset="0"/>
              <a:buChar char="•"/>
            </a:pPr>
            <a:r>
              <a:rPr lang="hu-HU" sz="1400" dirty="0" smtClean="0">
                <a:solidFill>
                  <a:schemeClr val="bg1"/>
                </a:solidFill>
                <a:latin typeface="Arial" pitchFamily="34" charset="0"/>
              </a:rPr>
              <a:t>szabadalmak, </a:t>
            </a:r>
          </a:p>
          <a:p>
            <a:pPr>
              <a:buFont typeface="Arial" pitchFamily="34" charset="0"/>
              <a:buChar char="•"/>
            </a:pPr>
            <a:r>
              <a:rPr lang="hu-HU" sz="1400" dirty="0" smtClean="0">
                <a:solidFill>
                  <a:schemeClr val="bg1"/>
                </a:solidFill>
                <a:latin typeface="Arial" pitchFamily="34" charset="0"/>
              </a:rPr>
              <a:t>betanulási idő, </a:t>
            </a:r>
          </a:p>
          <a:p>
            <a:pPr>
              <a:buFont typeface="Arial" pitchFamily="34" charset="0"/>
              <a:buChar char="•"/>
            </a:pPr>
            <a:r>
              <a:rPr lang="hu-HU" sz="1400" dirty="0" smtClean="0">
                <a:solidFill>
                  <a:schemeClr val="bg1"/>
                </a:solidFill>
                <a:latin typeface="Arial" pitchFamily="34" charset="0"/>
              </a:rPr>
              <a:t>inputok hozzáférhetősége, </a:t>
            </a:r>
          </a:p>
          <a:p>
            <a:pPr>
              <a:buFont typeface="Arial" pitchFamily="34" charset="0"/>
              <a:buChar char="•"/>
            </a:pPr>
            <a:r>
              <a:rPr lang="hu-HU" sz="1400" dirty="0" smtClean="0">
                <a:solidFill>
                  <a:schemeClr val="bg1"/>
                </a:solidFill>
                <a:latin typeface="Arial" pitchFamily="34" charset="0"/>
              </a:rPr>
              <a:t>kormánypolitika, </a:t>
            </a:r>
          </a:p>
          <a:p>
            <a:pPr>
              <a:buFont typeface="Arial" pitchFamily="34" charset="0"/>
              <a:buChar char="•"/>
            </a:pPr>
            <a:r>
              <a:rPr lang="hu-HU" sz="1400" dirty="0" smtClean="0">
                <a:solidFill>
                  <a:schemeClr val="bg1"/>
                </a:solidFill>
                <a:latin typeface="Arial" pitchFamily="34" charset="0"/>
              </a:rPr>
              <a:t>méretgazdaságosság, </a:t>
            </a:r>
          </a:p>
          <a:p>
            <a:pPr>
              <a:buFont typeface="Arial" pitchFamily="34" charset="0"/>
              <a:buChar char="•"/>
            </a:pPr>
            <a:r>
              <a:rPr lang="hu-HU" sz="1400" dirty="0" smtClean="0">
                <a:solidFill>
                  <a:schemeClr val="bg1"/>
                </a:solidFill>
                <a:latin typeface="Arial" pitchFamily="34" charset="0"/>
              </a:rPr>
              <a:t>tőkekövetelmények, </a:t>
            </a:r>
          </a:p>
          <a:p>
            <a:pPr>
              <a:buFont typeface="Arial" pitchFamily="34" charset="0"/>
              <a:buChar char="•"/>
            </a:pPr>
            <a:r>
              <a:rPr lang="hu-HU" sz="1400" dirty="0" smtClean="0">
                <a:solidFill>
                  <a:schemeClr val="bg1"/>
                </a:solidFill>
                <a:latin typeface="Arial" pitchFamily="34" charset="0"/>
              </a:rPr>
              <a:t>márkahűség, </a:t>
            </a:r>
          </a:p>
          <a:p>
            <a:pPr>
              <a:buFont typeface="Arial" pitchFamily="34" charset="0"/>
              <a:buChar char="•"/>
            </a:pPr>
            <a:r>
              <a:rPr lang="hu-HU" sz="1400" dirty="0" smtClean="0">
                <a:solidFill>
                  <a:schemeClr val="bg1"/>
                </a:solidFill>
                <a:latin typeface="Arial" pitchFamily="34" charset="0"/>
              </a:rPr>
              <a:t>váltási költségek, </a:t>
            </a:r>
          </a:p>
          <a:p>
            <a:pPr>
              <a:buFont typeface="Arial" pitchFamily="34" charset="0"/>
              <a:buChar char="•"/>
            </a:pPr>
            <a:r>
              <a:rPr lang="hu-HU" sz="1400" dirty="0" smtClean="0">
                <a:solidFill>
                  <a:schemeClr val="bg1"/>
                </a:solidFill>
                <a:latin typeface="Arial" pitchFamily="34" charset="0"/>
              </a:rPr>
              <a:t>értékesítési csatornák elérése, </a:t>
            </a:r>
          </a:p>
          <a:p>
            <a:pPr>
              <a:buFont typeface="Arial" pitchFamily="34" charset="0"/>
              <a:buChar char="•"/>
            </a:pPr>
            <a:r>
              <a:rPr lang="hu-HU" sz="1400" dirty="0" smtClean="0">
                <a:solidFill>
                  <a:schemeClr val="bg1"/>
                </a:solidFill>
                <a:latin typeface="Arial" pitchFamily="34" charset="0"/>
              </a:rPr>
              <a:t>várható válaszlépések.</a:t>
            </a: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Porter</a:t>
            </a:r>
            <a:r>
              <a:rPr lang="hu-HU" dirty="0" smtClean="0"/>
              <a:t> 5-tényezős modellje</a:t>
            </a:r>
            <a:endParaRPr lang="hu-HU" dirty="0"/>
          </a:p>
        </p:txBody>
      </p:sp>
      <p:sp>
        <p:nvSpPr>
          <p:cNvPr id="34" name="Lekerekített téglalap 33"/>
          <p:cNvSpPr/>
          <p:nvPr/>
        </p:nvSpPr>
        <p:spPr>
          <a:xfrm>
            <a:off x="606300" y="2982689"/>
            <a:ext cx="1785938" cy="714375"/>
          </a:xfrm>
          <a:prstGeom prst="roundRect">
            <a:avLst/>
          </a:prstGeom>
          <a:solidFill>
            <a:srgbClr val="FFFFCC"/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hu-HU" sz="2000" dirty="0">
                <a:solidFill>
                  <a:srgbClr val="000000"/>
                </a:solidFill>
                <a:latin typeface="+mj-lt"/>
              </a:rPr>
              <a:t>Beszállítók</a:t>
            </a:r>
          </a:p>
        </p:txBody>
      </p:sp>
      <p:sp>
        <p:nvSpPr>
          <p:cNvPr id="38" name="Ellipszis 37"/>
          <p:cNvSpPr/>
          <p:nvPr/>
        </p:nvSpPr>
        <p:spPr>
          <a:xfrm>
            <a:off x="3749550" y="2554064"/>
            <a:ext cx="1686546" cy="1571625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hu-HU" sz="2000" dirty="0" smtClean="0">
                <a:solidFill>
                  <a:schemeClr val="tx1"/>
                </a:solidFill>
                <a:latin typeface="+mj-lt"/>
              </a:rPr>
              <a:t>Iparági verseny</a:t>
            </a:r>
          </a:p>
        </p:txBody>
      </p:sp>
      <p:cxnSp>
        <p:nvCxnSpPr>
          <p:cNvPr id="39" name="Egyenes összekötő nyíllal 38"/>
          <p:cNvCxnSpPr>
            <a:endCxn id="38" idx="2"/>
          </p:cNvCxnSpPr>
          <p:nvPr/>
        </p:nvCxnSpPr>
        <p:spPr>
          <a:xfrm>
            <a:off x="2392238" y="3339877"/>
            <a:ext cx="13573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Egyenes összekötő nyíllal 39"/>
          <p:cNvCxnSpPr>
            <a:stCxn id="36" idx="1"/>
            <a:endCxn id="38" idx="6"/>
          </p:cNvCxnSpPr>
          <p:nvPr/>
        </p:nvCxnSpPr>
        <p:spPr>
          <a:xfrm flipH="1">
            <a:off x="5436096" y="3339877"/>
            <a:ext cx="13852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Lekerekített téglalap 40"/>
          <p:cNvSpPr/>
          <p:nvPr/>
        </p:nvSpPr>
        <p:spPr>
          <a:xfrm>
            <a:off x="3438128" y="1196752"/>
            <a:ext cx="2286000" cy="714375"/>
          </a:xfrm>
          <a:prstGeom prst="roundRect">
            <a:avLst/>
          </a:prstGeom>
          <a:solidFill>
            <a:srgbClr val="FFFFCC"/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hu-HU" sz="2000" dirty="0" smtClean="0">
                <a:solidFill>
                  <a:srgbClr val="000000"/>
                </a:solidFill>
                <a:latin typeface="+mj-lt"/>
              </a:rPr>
              <a:t>Helyettesítő termék</a:t>
            </a:r>
            <a:endParaRPr lang="hu-HU" sz="2000" dirty="0">
              <a:solidFill>
                <a:srgbClr val="000000"/>
              </a:solidFill>
              <a:latin typeface="+mj-lt"/>
            </a:endParaRPr>
          </a:p>
        </p:txBody>
      </p:sp>
      <p:cxnSp>
        <p:nvCxnSpPr>
          <p:cNvPr id="42" name="Egyenes összekötő nyíllal 41"/>
          <p:cNvCxnSpPr>
            <a:stCxn id="41" idx="2"/>
            <a:endCxn id="38" idx="0"/>
          </p:cNvCxnSpPr>
          <p:nvPr/>
        </p:nvCxnSpPr>
        <p:spPr>
          <a:xfrm>
            <a:off x="4581128" y="1911127"/>
            <a:ext cx="11695" cy="6429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Lekerekített téglalap 42"/>
          <p:cNvSpPr/>
          <p:nvPr/>
        </p:nvSpPr>
        <p:spPr>
          <a:xfrm>
            <a:off x="3438128" y="5050819"/>
            <a:ext cx="2286000" cy="714375"/>
          </a:xfrm>
          <a:prstGeom prst="roundRect">
            <a:avLst/>
          </a:prstGeom>
          <a:solidFill>
            <a:srgbClr val="FFFFCC"/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hu-HU" sz="2000" dirty="0" smtClean="0">
                <a:solidFill>
                  <a:srgbClr val="000000"/>
                </a:solidFill>
                <a:latin typeface="+mj-lt"/>
              </a:rPr>
              <a:t>Belépési korlátok</a:t>
            </a:r>
            <a:endParaRPr lang="hu-HU" sz="2000" dirty="0">
              <a:solidFill>
                <a:srgbClr val="000000"/>
              </a:solidFill>
              <a:latin typeface="+mj-lt"/>
            </a:endParaRPr>
          </a:p>
        </p:txBody>
      </p:sp>
      <p:cxnSp>
        <p:nvCxnSpPr>
          <p:cNvPr id="44" name="Egyenes összekötő nyíllal 43"/>
          <p:cNvCxnSpPr>
            <a:stCxn id="43" idx="0"/>
            <a:endCxn id="38" idx="4"/>
          </p:cNvCxnSpPr>
          <p:nvPr/>
        </p:nvCxnSpPr>
        <p:spPr>
          <a:xfrm flipV="1">
            <a:off x="4581128" y="4125689"/>
            <a:ext cx="11695" cy="925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Szövegdoboz 36"/>
          <p:cNvSpPr txBox="1">
            <a:spLocks noChangeArrowheads="1"/>
          </p:cNvSpPr>
          <p:nvPr/>
        </p:nvSpPr>
        <p:spPr bwMode="auto">
          <a:xfrm>
            <a:off x="6463605" y="44624"/>
            <a:ext cx="2428875" cy="3083778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u-HU" sz="1400" dirty="0" smtClean="0">
                <a:solidFill>
                  <a:schemeClr val="bg1"/>
                </a:solidFill>
                <a:latin typeface="Arial" pitchFamily="34" charset="0"/>
              </a:rPr>
              <a:t>Alkupozíció, </a:t>
            </a:r>
          </a:p>
          <a:p>
            <a:pPr>
              <a:buFont typeface="Arial" pitchFamily="34" charset="0"/>
              <a:buChar char="•"/>
            </a:pPr>
            <a:r>
              <a:rPr lang="hu-HU" sz="1400" dirty="0" smtClean="0">
                <a:solidFill>
                  <a:schemeClr val="bg1"/>
                </a:solidFill>
                <a:latin typeface="Arial" pitchFamily="34" charset="0"/>
              </a:rPr>
              <a:t>vásárlói volumen, </a:t>
            </a:r>
          </a:p>
          <a:p>
            <a:pPr>
              <a:buFont typeface="Arial" pitchFamily="34" charset="0"/>
              <a:buChar char="•"/>
            </a:pPr>
            <a:r>
              <a:rPr lang="hu-HU" sz="1400" dirty="0" smtClean="0">
                <a:solidFill>
                  <a:schemeClr val="bg1"/>
                </a:solidFill>
                <a:latin typeface="Arial" pitchFamily="34" charset="0"/>
              </a:rPr>
              <a:t>vásárlói tájékozottság, </a:t>
            </a:r>
          </a:p>
          <a:p>
            <a:pPr>
              <a:buFont typeface="Arial" pitchFamily="34" charset="0"/>
              <a:buChar char="•"/>
            </a:pPr>
            <a:r>
              <a:rPr lang="hu-HU" sz="1400" dirty="0" smtClean="0">
                <a:solidFill>
                  <a:schemeClr val="bg1"/>
                </a:solidFill>
                <a:latin typeface="Arial" pitchFamily="34" charset="0"/>
              </a:rPr>
              <a:t>márkahűség, </a:t>
            </a:r>
          </a:p>
          <a:p>
            <a:pPr>
              <a:buFont typeface="Arial" pitchFamily="34" charset="0"/>
              <a:buChar char="•"/>
            </a:pPr>
            <a:r>
              <a:rPr lang="hu-HU" sz="1400" dirty="0" smtClean="0">
                <a:solidFill>
                  <a:schemeClr val="bg1"/>
                </a:solidFill>
                <a:latin typeface="Arial" pitchFamily="34" charset="0"/>
              </a:rPr>
              <a:t>árérzékenység, </a:t>
            </a:r>
          </a:p>
          <a:p>
            <a:pPr>
              <a:buFont typeface="Arial" pitchFamily="34" charset="0"/>
              <a:buChar char="•"/>
            </a:pPr>
            <a:r>
              <a:rPr lang="hu-HU" sz="1400" dirty="0" smtClean="0">
                <a:solidFill>
                  <a:schemeClr val="bg1"/>
                </a:solidFill>
                <a:latin typeface="Arial" pitchFamily="34" charset="0"/>
              </a:rPr>
              <a:t>hátrafelé irányuló integráció veszélye, </a:t>
            </a:r>
          </a:p>
          <a:p>
            <a:pPr>
              <a:buFont typeface="Arial" pitchFamily="34" charset="0"/>
              <a:buChar char="•"/>
            </a:pPr>
            <a:r>
              <a:rPr lang="hu-HU" sz="1400" dirty="0" smtClean="0">
                <a:solidFill>
                  <a:schemeClr val="bg1"/>
                </a:solidFill>
                <a:latin typeface="Arial" pitchFamily="34" charset="0"/>
              </a:rPr>
              <a:t>termékdifferenciálás, </a:t>
            </a:r>
          </a:p>
          <a:p>
            <a:pPr>
              <a:buFont typeface="Arial" pitchFamily="34" charset="0"/>
              <a:buChar char="•"/>
            </a:pPr>
            <a:r>
              <a:rPr lang="hu-HU" sz="1400" dirty="0" smtClean="0">
                <a:solidFill>
                  <a:schemeClr val="bg1"/>
                </a:solidFill>
                <a:latin typeface="Arial" pitchFamily="34" charset="0"/>
              </a:rPr>
              <a:t>vásárlói koncentráció, </a:t>
            </a:r>
          </a:p>
          <a:p>
            <a:pPr>
              <a:buFont typeface="Arial" pitchFamily="34" charset="0"/>
              <a:buChar char="•"/>
            </a:pPr>
            <a:r>
              <a:rPr lang="hu-HU" sz="1400" dirty="0" smtClean="0">
                <a:solidFill>
                  <a:schemeClr val="bg1"/>
                </a:solidFill>
                <a:latin typeface="Arial" pitchFamily="34" charset="0"/>
              </a:rPr>
              <a:t>helyettesítők elérhetősége, </a:t>
            </a:r>
          </a:p>
          <a:p>
            <a:pPr>
              <a:buFont typeface="Arial" pitchFamily="34" charset="0"/>
              <a:buChar char="•"/>
            </a:pPr>
            <a:r>
              <a:rPr lang="hu-HU" sz="1400" dirty="0" smtClean="0">
                <a:solidFill>
                  <a:schemeClr val="bg1"/>
                </a:solidFill>
                <a:latin typeface="Arial" pitchFamily="34" charset="0"/>
              </a:rPr>
              <a:t>vásárlóösztönzés.</a:t>
            </a:r>
          </a:p>
          <a:p>
            <a:endParaRPr lang="hu-HU" sz="1200" dirty="0">
              <a:latin typeface="+mj-lt"/>
            </a:endParaRPr>
          </a:p>
        </p:txBody>
      </p:sp>
      <p:sp>
        <p:nvSpPr>
          <p:cNvPr id="36" name="Lekerekített téglalap 35"/>
          <p:cNvSpPr/>
          <p:nvPr/>
        </p:nvSpPr>
        <p:spPr>
          <a:xfrm>
            <a:off x="6821363" y="2982689"/>
            <a:ext cx="1785937" cy="714375"/>
          </a:xfrm>
          <a:prstGeom prst="roundRect">
            <a:avLst/>
          </a:prstGeom>
          <a:solidFill>
            <a:srgbClr val="FFFFCC"/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hu-HU" sz="2000">
                <a:solidFill>
                  <a:srgbClr val="000000"/>
                </a:solidFill>
                <a:latin typeface="+mj-lt"/>
              </a:rPr>
              <a:t>Vevők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97DC8-0B26-42B9-B1BE-083C27E2B98E}" type="slidenum">
              <a:rPr lang="hu-HU" altLang="hu-HU" smtClean="0"/>
              <a:pPr/>
              <a:t>15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8207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5" grpId="0" animBg="1"/>
      <p:bldP spid="46" grpId="0" animBg="1"/>
      <p:bldP spid="34" grpId="0" animBg="1"/>
      <p:bldP spid="38" grpId="0" animBg="1"/>
      <p:bldP spid="41" grpId="0" animBg="1"/>
      <p:bldP spid="43" grpId="0" animBg="1"/>
      <p:bldP spid="37" grpId="0" animBg="1"/>
      <p:bldP spid="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Iparági verseny (folytatás)</a:t>
            </a:r>
            <a:endParaRPr lang="en-GB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97DC8-0B26-42B9-B1BE-083C27E2B98E}" type="slidenum">
              <a:rPr lang="hu-HU" altLang="hu-HU" smtClean="0"/>
              <a:pPr/>
              <a:t>16</a:t>
            </a:fld>
            <a:endParaRPr lang="hu-HU" altLang="hu-HU"/>
          </a:p>
        </p:txBody>
      </p:sp>
      <p:sp>
        <p:nvSpPr>
          <p:cNvPr id="4" name="Szövegdoboz 3"/>
          <p:cNvSpPr txBox="1">
            <a:spLocks noChangeArrowheads="1"/>
          </p:cNvSpPr>
          <p:nvPr/>
        </p:nvSpPr>
        <p:spPr bwMode="auto">
          <a:xfrm>
            <a:off x="2267744" y="1268760"/>
            <a:ext cx="4608512" cy="1940957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hu-HU" dirty="0" smtClean="0">
                <a:solidFill>
                  <a:schemeClr val="bg1"/>
                </a:solidFill>
                <a:latin typeface="Arial" pitchFamily="34" charset="0"/>
              </a:rPr>
              <a:t> Kilépési korlátok,</a:t>
            </a:r>
          </a:p>
          <a:p>
            <a:pPr algn="ctr">
              <a:buFont typeface="Arial" pitchFamily="34" charset="0"/>
              <a:buChar char="•"/>
            </a:pPr>
            <a:r>
              <a:rPr lang="hu-HU" dirty="0" smtClean="0">
                <a:solidFill>
                  <a:schemeClr val="bg1"/>
                </a:solidFill>
                <a:latin typeface="Arial" pitchFamily="34" charset="0"/>
              </a:rPr>
              <a:t> iparági koncentráció,</a:t>
            </a:r>
          </a:p>
          <a:p>
            <a:pPr algn="ctr">
              <a:buFont typeface="Arial" pitchFamily="34" charset="0"/>
              <a:buChar char="•"/>
            </a:pPr>
            <a:r>
              <a:rPr lang="hu-HU" dirty="0" smtClean="0">
                <a:solidFill>
                  <a:schemeClr val="bg1"/>
                </a:solidFill>
                <a:latin typeface="Arial" pitchFamily="34" charset="0"/>
              </a:rPr>
              <a:t> iparági növekedési ütem/várakozások,</a:t>
            </a:r>
          </a:p>
          <a:p>
            <a:pPr algn="ctr">
              <a:buFont typeface="Arial" pitchFamily="34" charset="0"/>
              <a:buChar char="•"/>
            </a:pPr>
            <a:r>
              <a:rPr lang="hu-HU" dirty="0" smtClean="0">
                <a:solidFill>
                  <a:schemeClr val="bg1"/>
                </a:solidFill>
                <a:latin typeface="Arial" pitchFamily="34" charset="0"/>
              </a:rPr>
              <a:t> termékek különbözősége,</a:t>
            </a:r>
          </a:p>
          <a:p>
            <a:pPr algn="ctr">
              <a:buFont typeface="Arial" pitchFamily="34" charset="0"/>
              <a:buChar char="•"/>
            </a:pPr>
            <a:r>
              <a:rPr lang="hu-HU" dirty="0" smtClean="0">
                <a:solidFill>
                  <a:schemeClr val="bg1"/>
                </a:solidFill>
                <a:latin typeface="Arial" pitchFamily="34" charset="0"/>
              </a:rPr>
              <a:t> márkatudatosság,</a:t>
            </a:r>
          </a:p>
          <a:p>
            <a:pPr algn="ctr">
              <a:buFont typeface="Arial" pitchFamily="34" charset="0"/>
              <a:buChar char="•"/>
            </a:pPr>
            <a:r>
              <a:rPr lang="hu-HU" dirty="0" smtClean="0">
                <a:solidFill>
                  <a:schemeClr val="bg1"/>
                </a:solidFill>
                <a:latin typeface="Arial" pitchFamily="34" charset="0"/>
              </a:rPr>
              <a:t> riválisok elérhetősége.</a:t>
            </a:r>
          </a:p>
        </p:txBody>
      </p:sp>
      <p:sp>
        <p:nvSpPr>
          <p:cNvPr id="5" name="Lekerekített téglalap 4"/>
          <p:cNvSpPr/>
          <p:nvPr/>
        </p:nvSpPr>
        <p:spPr>
          <a:xfrm>
            <a:off x="251520" y="4581128"/>
            <a:ext cx="2808312" cy="100811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Versenytárselemzés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6" name="Lekerekített téglalap 5"/>
          <p:cNvSpPr/>
          <p:nvPr/>
        </p:nvSpPr>
        <p:spPr>
          <a:xfrm>
            <a:off x="6084168" y="4581128"/>
            <a:ext cx="2808312" cy="100811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Holdazás, Mátrixok</a:t>
            </a:r>
            <a:endParaRPr lang="hu-HU" dirty="0"/>
          </a:p>
        </p:txBody>
      </p:sp>
      <p:sp>
        <p:nvSpPr>
          <p:cNvPr id="7" name="Lefelé nyíl 6"/>
          <p:cNvSpPr/>
          <p:nvPr/>
        </p:nvSpPr>
        <p:spPr>
          <a:xfrm rot="2459647">
            <a:off x="1431317" y="3201332"/>
            <a:ext cx="887414" cy="12942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Lefelé nyíl 7"/>
          <p:cNvSpPr/>
          <p:nvPr/>
        </p:nvSpPr>
        <p:spPr>
          <a:xfrm rot="18653592">
            <a:off x="7021053" y="3105871"/>
            <a:ext cx="915342" cy="13728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546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BCG mátrix</a:t>
            </a:r>
          </a:p>
        </p:txBody>
      </p:sp>
      <p:sp>
        <p:nvSpPr>
          <p:cNvPr id="113667" name="Rectangle 3"/>
          <p:cNvSpPr>
            <a:spLocks noChangeArrowheads="1"/>
          </p:cNvSpPr>
          <p:nvPr/>
        </p:nvSpPr>
        <p:spPr bwMode="auto">
          <a:xfrm>
            <a:off x="1907704" y="1268760"/>
            <a:ext cx="3240087" cy="2089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hu-HU" sz="2400">
                <a:effectLst>
                  <a:outerShdw blurRad="38100" dist="38100" dir="2700000" algn="tl">
                    <a:srgbClr val="FFFFFF"/>
                  </a:outerShdw>
                </a:effectLst>
                <a:cs typeface="Arial" panose="020B0604020202020204" pitchFamily="34" charset="0"/>
              </a:rPr>
              <a:t>Sztárok</a:t>
            </a:r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5147791" y="1268760"/>
            <a:ext cx="3240088" cy="2089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hu-HU" sz="2400">
                <a:effectLst>
                  <a:outerShdw blurRad="38100" dist="38100" dir="2700000" algn="tl">
                    <a:srgbClr val="FFFFFF"/>
                  </a:outerShdw>
                </a:effectLst>
                <a:cs typeface="Arial" panose="020B0604020202020204" pitchFamily="34" charset="0"/>
              </a:rPr>
              <a:t>Kérdőjelek</a:t>
            </a:r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>
            <a:off x="1907704" y="3357910"/>
            <a:ext cx="3240087" cy="2089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hu-HU" sz="2400">
                <a:effectLst>
                  <a:outerShdw blurRad="38100" dist="38100" dir="2700000" algn="tl">
                    <a:srgbClr val="FFFFFF"/>
                  </a:outerShdw>
                </a:effectLst>
                <a:cs typeface="Arial" panose="020B0604020202020204" pitchFamily="34" charset="0"/>
              </a:rPr>
              <a:t>Fejőstehenek</a:t>
            </a:r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5147791" y="3357910"/>
            <a:ext cx="3240088" cy="2089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hu-HU" sz="2400">
                <a:effectLst>
                  <a:outerShdw blurRad="38100" dist="38100" dir="2700000" algn="tl">
                    <a:srgbClr val="FFFFFF"/>
                  </a:outerShdw>
                </a:effectLst>
                <a:cs typeface="Arial" panose="020B0604020202020204" pitchFamily="34" charset="0"/>
              </a:rPr>
              <a:t>Döglött kutyák</a:t>
            </a:r>
          </a:p>
        </p:txBody>
      </p:sp>
      <p:sp>
        <p:nvSpPr>
          <p:cNvPr id="113671" name="Text Box 7"/>
          <p:cNvSpPr txBox="1">
            <a:spLocks noChangeArrowheads="1"/>
          </p:cNvSpPr>
          <p:nvPr/>
        </p:nvSpPr>
        <p:spPr bwMode="auto">
          <a:xfrm>
            <a:off x="3779366" y="5734398"/>
            <a:ext cx="2736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dirty="0">
                <a:cs typeface="Arial" panose="020B0604020202020204" pitchFamily="34" charset="0"/>
              </a:rPr>
              <a:t>Relatív piaci részesedés</a:t>
            </a:r>
          </a:p>
        </p:txBody>
      </p:sp>
      <p:sp>
        <p:nvSpPr>
          <p:cNvPr id="113672" name="Text Box 8"/>
          <p:cNvSpPr txBox="1">
            <a:spLocks noChangeArrowheads="1"/>
          </p:cNvSpPr>
          <p:nvPr/>
        </p:nvSpPr>
        <p:spPr bwMode="auto">
          <a:xfrm>
            <a:off x="4931891" y="5447060"/>
            <a:ext cx="576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dirty="0">
                <a:cs typeface="Arial" panose="020B0604020202020204" pitchFamily="34" charset="0"/>
              </a:rPr>
              <a:t>=1</a:t>
            </a:r>
          </a:p>
        </p:txBody>
      </p:sp>
      <p:sp>
        <p:nvSpPr>
          <p:cNvPr id="113673" name="Text Box 9"/>
          <p:cNvSpPr txBox="1">
            <a:spLocks noChangeArrowheads="1"/>
          </p:cNvSpPr>
          <p:nvPr/>
        </p:nvSpPr>
        <p:spPr bwMode="auto">
          <a:xfrm>
            <a:off x="6516216" y="5447060"/>
            <a:ext cx="576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dirty="0">
                <a:cs typeface="Arial" panose="020B0604020202020204" pitchFamily="34" charset="0"/>
              </a:rPr>
              <a:t>&lt;1</a:t>
            </a:r>
          </a:p>
        </p:txBody>
      </p:sp>
      <p:sp>
        <p:nvSpPr>
          <p:cNvPr id="113674" name="Text Box 10"/>
          <p:cNvSpPr txBox="1">
            <a:spLocks noChangeArrowheads="1"/>
          </p:cNvSpPr>
          <p:nvPr/>
        </p:nvSpPr>
        <p:spPr bwMode="auto">
          <a:xfrm>
            <a:off x="3276129" y="5447060"/>
            <a:ext cx="5762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dirty="0">
                <a:cs typeface="Arial" panose="020B0604020202020204" pitchFamily="34" charset="0"/>
              </a:rPr>
              <a:t>&gt;1</a:t>
            </a:r>
          </a:p>
        </p:txBody>
      </p:sp>
      <p:sp>
        <p:nvSpPr>
          <p:cNvPr id="113675" name="Text Box 11"/>
          <p:cNvSpPr txBox="1">
            <a:spLocks noChangeArrowheads="1"/>
          </p:cNvSpPr>
          <p:nvPr/>
        </p:nvSpPr>
        <p:spPr bwMode="auto">
          <a:xfrm rot="16200000">
            <a:off x="-465609" y="3138836"/>
            <a:ext cx="1944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dirty="0">
                <a:cs typeface="Arial" panose="020B0604020202020204" pitchFamily="34" charset="0"/>
              </a:rPr>
              <a:t>A piac bővülése</a:t>
            </a:r>
          </a:p>
        </p:txBody>
      </p:sp>
      <p:sp>
        <p:nvSpPr>
          <p:cNvPr id="113676" name="Text Box 12"/>
          <p:cNvSpPr txBox="1">
            <a:spLocks noChangeArrowheads="1"/>
          </p:cNvSpPr>
          <p:nvPr/>
        </p:nvSpPr>
        <p:spPr bwMode="auto">
          <a:xfrm>
            <a:off x="1044104" y="2127598"/>
            <a:ext cx="10080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dirty="0">
                <a:cs typeface="Arial" panose="020B0604020202020204" pitchFamily="34" charset="0"/>
              </a:rPr>
              <a:t>Magas</a:t>
            </a:r>
          </a:p>
        </p:txBody>
      </p:sp>
      <p:sp>
        <p:nvSpPr>
          <p:cNvPr id="113677" name="Text Box 13"/>
          <p:cNvSpPr txBox="1">
            <a:spLocks noChangeArrowheads="1"/>
          </p:cNvSpPr>
          <p:nvPr/>
        </p:nvSpPr>
        <p:spPr bwMode="auto">
          <a:xfrm>
            <a:off x="971079" y="3135660"/>
            <a:ext cx="10080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dirty="0">
                <a:cs typeface="Arial" panose="020B0604020202020204" pitchFamily="34" charset="0"/>
              </a:rPr>
              <a:t>Átlagos</a:t>
            </a:r>
          </a:p>
        </p:txBody>
      </p:sp>
      <p:sp>
        <p:nvSpPr>
          <p:cNvPr id="113678" name="Text Box 14"/>
          <p:cNvSpPr txBox="1">
            <a:spLocks noChangeArrowheads="1"/>
          </p:cNvSpPr>
          <p:nvPr/>
        </p:nvSpPr>
        <p:spPr bwMode="auto">
          <a:xfrm>
            <a:off x="828204" y="4150073"/>
            <a:ext cx="11509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dirty="0">
                <a:cs typeface="Arial" panose="020B0604020202020204" pitchFamily="34" charset="0"/>
              </a:rPr>
              <a:t>Alacsony</a:t>
            </a: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AE258-C00A-4148-98B5-D1A35A4C68A5}" type="slidenum">
              <a:rPr lang="hu-HU" altLang="hu-HU" smtClean="0"/>
              <a:pPr/>
              <a:t>17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54086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2400" dirty="0" smtClean="0"/>
              <a:t>GE/</a:t>
            </a:r>
            <a:r>
              <a:rPr lang="hu-HU" sz="2400" dirty="0" err="1" smtClean="0"/>
              <a:t>McKinsey</a:t>
            </a:r>
            <a:r>
              <a:rPr lang="hu-HU" sz="2400" dirty="0" smtClean="0"/>
              <a:t> mátrix</a:t>
            </a:r>
            <a:br>
              <a:rPr lang="hu-HU" sz="2400" dirty="0" smtClean="0"/>
            </a:br>
            <a:r>
              <a:rPr lang="hu-HU" sz="2400" dirty="0" smtClean="0"/>
              <a:t>(piaci vonzerő-versenyképesség mátrix)</a:t>
            </a:r>
          </a:p>
        </p:txBody>
      </p:sp>
      <p:sp>
        <p:nvSpPr>
          <p:cNvPr id="114691" name="Text Box 3"/>
          <p:cNvSpPr txBox="1">
            <a:spLocks noChangeArrowheads="1"/>
          </p:cNvSpPr>
          <p:nvPr/>
        </p:nvSpPr>
        <p:spPr bwMode="auto">
          <a:xfrm rot="16200000">
            <a:off x="-715987" y="2886645"/>
            <a:ext cx="2305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dirty="0">
                <a:cs typeface="Arial" panose="020B0604020202020204" pitchFamily="34" charset="0"/>
              </a:rPr>
              <a:t>Az iparág vonzereje</a:t>
            </a:r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972319" y="1695227"/>
            <a:ext cx="10080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dirty="0">
                <a:cs typeface="Arial" panose="020B0604020202020204" pitchFamily="34" charset="0"/>
              </a:rPr>
              <a:t>Magas</a:t>
            </a:r>
          </a:p>
        </p:txBody>
      </p:sp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899294" y="3063652"/>
            <a:ext cx="10080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dirty="0">
                <a:cs typeface="Arial" panose="020B0604020202020204" pitchFamily="34" charset="0"/>
              </a:rPr>
              <a:t>Átlagos</a:t>
            </a:r>
          </a:p>
        </p:txBody>
      </p:sp>
      <p:sp>
        <p:nvSpPr>
          <p:cNvPr id="114694" name="Text Box 6"/>
          <p:cNvSpPr txBox="1">
            <a:spLocks noChangeArrowheads="1"/>
          </p:cNvSpPr>
          <p:nvPr/>
        </p:nvSpPr>
        <p:spPr bwMode="auto">
          <a:xfrm>
            <a:off x="756419" y="4365402"/>
            <a:ext cx="11509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dirty="0">
                <a:cs typeface="Arial" panose="020B0604020202020204" pitchFamily="34" charset="0"/>
              </a:rPr>
              <a:t>Alacsony</a:t>
            </a:r>
          </a:p>
        </p:txBody>
      </p:sp>
      <p:sp>
        <p:nvSpPr>
          <p:cNvPr id="114695" name="Rectangle 7"/>
          <p:cNvSpPr>
            <a:spLocks noChangeArrowheads="1"/>
          </p:cNvSpPr>
          <p:nvPr/>
        </p:nvSpPr>
        <p:spPr bwMode="auto">
          <a:xfrm>
            <a:off x="1835919" y="1196752"/>
            <a:ext cx="2232025" cy="13684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hu-HU">
              <a:cs typeface="Arial" panose="020B0604020202020204" pitchFamily="34" charset="0"/>
            </a:endParaRPr>
          </a:p>
        </p:txBody>
      </p:sp>
      <p:sp>
        <p:nvSpPr>
          <p:cNvPr id="114696" name="Rectangle 8"/>
          <p:cNvSpPr>
            <a:spLocks noChangeArrowheads="1"/>
          </p:cNvSpPr>
          <p:nvPr/>
        </p:nvSpPr>
        <p:spPr bwMode="auto">
          <a:xfrm>
            <a:off x="1835919" y="2565177"/>
            <a:ext cx="2232025" cy="1368425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hu-HU">
              <a:cs typeface="Arial" panose="020B0604020202020204" pitchFamily="34" charset="0"/>
            </a:endParaRPr>
          </a:p>
        </p:txBody>
      </p:sp>
      <p:sp>
        <p:nvSpPr>
          <p:cNvPr id="114697" name="Rectangle 9"/>
          <p:cNvSpPr>
            <a:spLocks noChangeArrowheads="1"/>
          </p:cNvSpPr>
          <p:nvPr/>
        </p:nvSpPr>
        <p:spPr bwMode="auto">
          <a:xfrm>
            <a:off x="1835919" y="3933602"/>
            <a:ext cx="2232025" cy="1368425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hu-HU" dirty="0">
                <a:solidFill>
                  <a:schemeClr val="bg1"/>
                </a:solidFill>
                <a:cs typeface="Arial" panose="020B0604020202020204" pitchFamily="34" charset="0"/>
              </a:rPr>
              <a:t>Kiszervezés</a:t>
            </a:r>
          </a:p>
        </p:txBody>
      </p:sp>
      <p:sp>
        <p:nvSpPr>
          <p:cNvPr id="114698" name="Rectangle 10"/>
          <p:cNvSpPr>
            <a:spLocks noChangeArrowheads="1"/>
          </p:cNvSpPr>
          <p:nvPr/>
        </p:nvSpPr>
        <p:spPr bwMode="auto">
          <a:xfrm>
            <a:off x="4067944" y="2565177"/>
            <a:ext cx="2232025" cy="13684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hu-HU" dirty="0">
                <a:cs typeface="Arial" panose="020B0604020202020204" pitchFamily="34" charset="0"/>
              </a:rPr>
              <a:t>Megtartás</a:t>
            </a:r>
          </a:p>
        </p:txBody>
      </p:sp>
      <p:sp>
        <p:nvSpPr>
          <p:cNvPr id="114699" name="Rectangle 11"/>
          <p:cNvSpPr>
            <a:spLocks noChangeArrowheads="1"/>
          </p:cNvSpPr>
          <p:nvPr/>
        </p:nvSpPr>
        <p:spPr bwMode="auto">
          <a:xfrm>
            <a:off x="6299969" y="1196752"/>
            <a:ext cx="2232025" cy="13684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hu-HU" dirty="0">
                <a:cs typeface="Arial" panose="020B0604020202020204" pitchFamily="34" charset="0"/>
              </a:rPr>
              <a:t>Fejlesztés</a:t>
            </a:r>
          </a:p>
        </p:txBody>
      </p:sp>
      <p:sp>
        <p:nvSpPr>
          <p:cNvPr id="114700" name="Rectangle 12"/>
          <p:cNvSpPr>
            <a:spLocks noChangeArrowheads="1"/>
          </p:cNvSpPr>
          <p:nvPr/>
        </p:nvSpPr>
        <p:spPr bwMode="auto">
          <a:xfrm>
            <a:off x="4067944" y="1196752"/>
            <a:ext cx="2232025" cy="13684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hu-HU">
              <a:cs typeface="Arial" panose="020B0604020202020204" pitchFamily="34" charset="0"/>
            </a:endParaRPr>
          </a:p>
        </p:txBody>
      </p:sp>
      <p:sp>
        <p:nvSpPr>
          <p:cNvPr id="114701" name="Rectangle 13"/>
          <p:cNvSpPr>
            <a:spLocks noChangeArrowheads="1"/>
          </p:cNvSpPr>
          <p:nvPr/>
        </p:nvSpPr>
        <p:spPr bwMode="auto">
          <a:xfrm>
            <a:off x="6299969" y="2565177"/>
            <a:ext cx="2232025" cy="13684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hu-HU">
              <a:cs typeface="Arial" panose="020B0604020202020204" pitchFamily="34" charset="0"/>
            </a:endParaRPr>
          </a:p>
        </p:txBody>
      </p:sp>
      <p:sp>
        <p:nvSpPr>
          <p:cNvPr id="114702" name="Rectangle 14"/>
          <p:cNvSpPr>
            <a:spLocks noChangeArrowheads="1"/>
          </p:cNvSpPr>
          <p:nvPr/>
        </p:nvSpPr>
        <p:spPr bwMode="auto">
          <a:xfrm>
            <a:off x="4067944" y="3933602"/>
            <a:ext cx="2232025" cy="1368425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hu-HU">
              <a:cs typeface="Arial" panose="020B0604020202020204" pitchFamily="34" charset="0"/>
            </a:endParaRPr>
          </a:p>
        </p:txBody>
      </p:sp>
      <p:sp>
        <p:nvSpPr>
          <p:cNvPr id="114703" name="Rectangle 15"/>
          <p:cNvSpPr>
            <a:spLocks noChangeArrowheads="1"/>
          </p:cNvSpPr>
          <p:nvPr/>
        </p:nvSpPr>
        <p:spPr bwMode="auto">
          <a:xfrm>
            <a:off x="6299969" y="3933602"/>
            <a:ext cx="2232025" cy="13684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hu-HU">
              <a:cs typeface="Arial" panose="020B0604020202020204" pitchFamily="34" charset="0"/>
            </a:endParaRPr>
          </a:p>
        </p:txBody>
      </p:sp>
      <p:sp>
        <p:nvSpPr>
          <p:cNvPr id="114704" name="Text Box 16"/>
          <p:cNvSpPr txBox="1">
            <a:spLocks noChangeArrowheads="1"/>
          </p:cNvSpPr>
          <p:nvPr/>
        </p:nvSpPr>
        <p:spPr bwMode="auto">
          <a:xfrm>
            <a:off x="7020694" y="5302027"/>
            <a:ext cx="10080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dirty="0">
                <a:cs typeface="Arial" panose="020B0604020202020204" pitchFamily="34" charset="0"/>
              </a:rPr>
              <a:t>Magas</a:t>
            </a:r>
          </a:p>
        </p:txBody>
      </p:sp>
      <p:sp>
        <p:nvSpPr>
          <p:cNvPr id="114705" name="Text Box 17"/>
          <p:cNvSpPr txBox="1">
            <a:spLocks noChangeArrowheads="1"/>
          </p:cNvSpPr>
          <p:nvPr/>
        </p:nvSpPr>
        <p:spPr bwMode="auto">
          <a:xfrm>
            <a:off x="4715644" y="5302027"/>
            <a:ext cx="10080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dirty="0">
                <a:cs typeface="Arial" panose="020B0604020202020204" pitchFamily="34" charset="0"/>
              </a:rPr>
              <a:t>Átlagos</a:t>
            </a:r>
          </a:p>
        </p:txBody>
      </p:sp>
      <p:sp>
        <p:nvSpPr>
          <p:cNvPr id="114706" name="Text Box 18"/>
          <p:cNvSpPr txBox="1">
            <a:spLocks noChangeArrowheads="1"/>
          </p:cNvSpPr>
          <p:nvPr/>
        </p:nvSpPr>
        <p:spPr bwMode="auto">
          <a:xfrm>
            <a:off x="2413769" y="5302027"/>
            <a:ext cx="11509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dirty="0">
                <a:cs typeface="Arial" panose="020B0604020202020204" pitchFamily="34" charset="0"/>
              </a:rPr>
              <a:t>Alacsony</a:t>
            </a:r>
          </a:p>
        </p:txBody>
      </p:sp>
      <p:sp>
        <p:nvSpPr>
          <p:cNvPr id="114707" name="Text Box 19"/>
          <p:cNvSpPr txBox="1">
            <a:spLocks noChangeArrowheads="1"/>
          </p:cNvSpPr>
          <p:nvPr/>
        </p:nvSpPr>
        <p:spPr bwMode="auto">
          <a:xfrm>
            <a:off x="3059881" y="5732239"/>
            <a:ext cx="4321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dirty="0">
                <a:cs typeface="Arial" panose="020B0604020202020204" pitchFamily="34" charset="0"/>
              </a:rPr>
              <a:t>A stratégiai üzleti egység versenyelőnye</a:t>
            </a: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AE258-C00A-4148-98B5-D1A35A4C68A5}" type="slidenum">
              <a:rPr lang="hu-HU" altLang="hu-HU" smtClean="0"/>
              <a:pPr/>
              <a:t>18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81141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eaLnBrk="1" hangingPunct="1"/>
            <a:r>
              <a:rPr lang="hu-HU" dirty="0" smtClean="0"/>
              <a:t>Trendelemzés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733440"/>
              </p:ext>
            </p:extLst>
          </p:nvPr>
        </p:nvGraphicFramePr>
        <p:xfrm>
          <a:off x="251520" y="1052736"/>
          <a:ext cx="8768621" cy="5112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Munkalap" r:id="rId4" imgW="9115292" imgH="5762506" progId="Excel.Sheet.8">
                  <p:embed/>
                </p:oleObj>
              </mc:Choice>
              <mc:Fallback>
                <p:oleObj name="Munkalap" r:id="rId4" imgW="9115292" imgH="5762506" progId="Excel.Sheet.8">
                  <p:embed/>
                  <p:pic>
                    <p:nvPicPr>
                      <p:cNvPr id="102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052736"/>
                        <a:ext cx="8768621" cy="51125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AE258-C00A-4148-98B5-D1A35A4C68A5}" type="slidenum">
              <a:rPr lang="hu-HU" altLang="hu-HU" smtClean="0"/>
              <a:pPr/>
              <a:t>19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17004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eaLnBrk="1" hangingPunct="1"/>
            <a:r>
              <a:rPr lang="hu-HU" smtClean="0"/>
              <a:t>Tartalom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u-HU" sz="2400" dirty="0" smtClean="0"/>
              <a:t>Elemzési módszerek a tanácsadási folyamatban </a:t>
            </a:r>
          </a:p>
          <a:p>
            <a:pPr eaLnBrk="1" hangingPunct="1"/>
            <a:r>
              <a:rPr lang="hu-HU" sz="2400" dirty="0" smtClean="0"/>
              <a:t>Külső környezetet elemző módszerek</a:t>
            </a:r>
          </a:p>
          <a:p>
            <a:pPr eaLnBrk="1" hangingPunct="1"/>
            <a:r>
              <a:rPr lang="hu-HU" sz="2400" dirty="0" smtClean="0"/>
              <a:t>Belső tényezőket vizsgáló módszerek </a:t>
            </a: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AE258-C00A-4148-98B5-D1A35A4C68A5}" type="slidenum">
              <a:rPr lang="hu-HU" altLang="hu-HU" smtClean="0"/>
              <a:pPr/>
              <a:t>2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88405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/>
          <p:cNvSpPr/>
          <p:nvPr/>
        </p:nvSpPr>
        <p:spPr>
          <a:xfrm>
            <a:off x="0" y="750937"/>
            <a:ext cx="9144000" cy="5659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eaLnBrk="1" hangingPunct="1"/>
            <a:r>
              <a:rPr lang="hu-HU" sz="4000" dirty="0" smtClean="0"/>
              <a:t>Belső elemzés módszerei</a:t>
            </a:r>
          </a:p>
        </p:txBody>
      </p:sp>
      <p:pic>
        <p:nvPicPr>
          <p:cNvPr id="20486" name="Picture 9" descr="843566_8529230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36712"/>
            <a:ext cx="9146562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AE258-C00A-4148-98B5-D1A35A4C68A5}" type="slidenum">
              <a:rPr lang="hu-HU" altLang="hu-HU" smtClean="0"/>
              <a:pPr/>
              <a:t>20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02738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hu-HU" sz="2800" b="1" u="sng" dirty="0" smtClean="0"/>
              <a:t>Pénzügyi erőforrások:</a:t>
            </a:r>
            <a:r>
              <a:rPr lang="hu-HU" sz="2800" dirty="0" smtClean="0"/>
              <a:t> a cég hitelképessége, hitelezési kapacitása, a belső források likviditása, jövedelemtermelő képessége.</a:t>
            </a:r>
          </a:p>
          <a:p>
            <a:pPr>
              <a:lnSpc>
                <a:spcPct val="80000"/>
              </a:lnSpc>
            </a:pPr>
            <a:r>
              <a:rPr lang="hu-HU" sz="2800" b="1" u="sng" dirty="0" smtClean="0"/>
              <a:t>Fizikai erőforrások:</a:t>
            </a:r>
            <a:r>
              <a:rPr lang="hu-HU" sz="2800" dirty="0" smtClean="0"/>
              <a:t> méret, telephely, alapanyagok, műszaki színvonal, használt berendezések korszerűsége.</a:t>
            </a:r>
          </a:p>
          <a:p>
            <a:pPr>
              <a:lnSpc>
                <a:spcPct val="80000"/>
              </a:lnSpc>
            </a:pPr>
            <a:r>
              <a:rPr lang="hu-HU" sz="2800" b="1" u="sng" dirty="0" smtClean="0"/>
              <a:t>Emberi erőforrások:</a:t>
            </a:r>
            <a:r>
              <a:rPr lang="hu-HU" sz="2800" dirty="0" smtClean="0"/>
              <a:t> a dolgozók száma, képzettsége, tapasztalata, rugalmasan hasznosítható képességeik, a foglalkoztatottak tanulási képessége, rugalmassága, elkötelezettsége, lojalitása, munkaügyi viták száma, hiányzások mértéke, kilépők aránya.</a:t>
            </a:r>
          </a:p>
          <a:p>
            <a:pPr>
              <a:lnSpc>
                <a:spcPct val="80000"/>
              </a:lnSpc>
            </a:pPr>
            <a:endParaRPr lang="hu-HU" sz="2800" dirty="0" smtClean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Erőforrások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AE258-C00A-4148-98B5-D1A35A4C68A5}" type="slidenum">
              <a:rPr lang="hu-HU" altLang="hu-HU" smtClean="0"/>
              <a:pPr/>
              <a:t>21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12863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u-HU" sz="2800" b="1" u="sng" smtClean="0"/>
              <a:t>Technológiai erőforrások:</a:t>
            </a:r>
            <a:r>
              <a:rPr lang="hu-HU" sz="2800" smtClean="0"/>
              <a:t> a termeléshez szükséges technológia megléte, az alkalmazott minőségellenőrzési rendszerek, szabadalmak, licencek, találmányok, évenként bevezetett új termékek, a K+F kiadások mértéke, a K+F dolgozók aránya az összes foglalkoztatotthoz viszonyítva, tudományos kapcsolatok.</a:t>
            </a:r>
          </a:p>
          <a:p>
            <a:pPr>
              <a:lnSpc>
                <a:spcPct val="90000"/>
              </a:lnSpc>
            </a:pPr>
            <a:r>
              <a:rPr lang="hu-HU" sz="2800" b="1" u="sng" smtClean="0"/>
              <a:t>Hírnév, elismertség:</a:t>
            </a:r>
            <a:r>
              <a:rPr lang="hu-HU" sz="2800" smtClean="0"/>
              <a:t> a fogyasztói kapcsolatok színvonala, a vállalat általános megítélése, a vállalat termékeinek ismertsége és megítélése, díjat nyert termékek száma, a cég elleni jogi eljárások.</a:t>
            </a: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Erőforrások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AE258-C00A-4148-98B5-D1A35A4C68A5}" type="slidenum">
              <a:rPr lang="hu-HU" altLang="hu-HU" smtClean="0"/>
              <a:pPr/>
              <a:t>22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85359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Szervezeti felépítés</a:t>
            </a:r>
            <a:endParaRPr lang="hu-HU" dirty="0"/>
          </a:p>
        </p:txBody>
      </p:sp>
      <p:graphicFrame>
        <p:nvGraphicFramePr>
          <p:cNvPr id="32" name="Diagram 31"/>
          <p:cNvGraphicFramePr/>
          <p:nvPr>
            <p:extLst>
              <p:ext uri="{D42A27DB-BD31-4B8C-83A1-F6EECF244321}">
                <p14:modId xmlns:p14="http://schemas.microsoft.com/office/powerpoint/2010/main" val="2330707576"/>
              </p:ext>
            </p:extLst>
          </p:nvPr>
        </p:nvGraphicFramePr>
        <p:xfrm>
          <a:off x="329756" y="980728"/>
          <a:ext cx="6096000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5" name="Lefelé nyíl 34"/>
          <p:cNvSpPr/>
          <p:nvPr/>
        </p:nvSpPr>
        <p:spPr>
          <a:xfrm>
            <a:off x="7380312" y="2060848"/>
            <a:ext cx="864096" cy="201622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Lekerekített téglalap 35"/>
          <p:cNvSpPr/>
          <p:nvPr/>
        </p:nvSpPr>
        <p:spPr>
          <a:xfrm>
            <a:off x="6696236" y="4221088"/>
            <a:ext cx="2232248" cy="16561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tx1"/>
                </a:solidFill>
              </a:rPr>
              <a:t>Átalakításánál fokozott óvatosság! A vállalati célokhoz kell igazítani!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97DC8-0B26-42B9-B1BE-083C27E2B98E}" type="slidenum">
              <a:rPr lang="hu-HU" altLang="hu-HU" smtClean="0"/>
              <a:pPr/>
              <a:t>23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77811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r>
              <a:rPr lang="hu-HU" sz="2400" dirty="0" smtClean="0"/>
              <a:t>Olyan képességek, amelyek kiemelik a vállalatot a versenytársak közül.</a:t>
            </a:r>
          </a:p>
          <a:p>
            <a:r>
              <a:rPr lang="hu-HU" sz="2400" dirty="0" smtClean="0"/>
              <a:t>Az innováció alapját alkotják.</a:t>
            </a:r>
          </a:p>
          <a:p>
            <a:endParaRPr lang="hu-HU" sz="2400" dirty="0" smtClean="0"/>
          </a:p>
          <a:p>
            <a:r>
              <a:rPr lang="hu-HU" sz="2400" dirty="0" smtClean="0"/>
              <a:t>Angolul: </a:t>
            </a:r>
            <a:r>
              <a:rPr lang="hu-HU" sz="2400" dirty="0" err="1" smtClean="0"/>
              <a:t>core</a:t>
            </a:r>
            <a:r>
              <a:rPr lang="hu-HU" sz="2400" dirty="0" smtClean="0"/>
              <a:t> </a:t>
            </a:r>
            <a:r>
              <a:rPr lang="hu-HU" sz="2400" dirty="0" err="1" smtClean="0"/>
              <a:t>competence</a:t>
            </a:r>
            <a:endParaRPr lang="hu-HU" sz="2400" dirty="0" smtClean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Alapvető képességek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AE258-C00A-4148-98B5-D1A35A4C68A5}" type="slidenum">
              <a:rPr lang="hu-HU" altLang="hu-HU" smtClean="0"/>
              <a:pPr/>
              <a:t>24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54132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/>
          <p:cNvSpPr/>
          <p:nvPr/>
        </p:nvSpPr>
        <p:spPr>
          <a:xfrm>
            <a:off x="0" y="750937"/>
            <a:ext cx="9144000" cy="5659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5539" name="Picture 3" descr="f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736"/>
            <a:ext cx="9185105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vállalat felépítése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AE258-C00A-4148-98B5-D1A35A4C68A5}" type="slidenum">
              <a:rPr lang="hu-HU" altLang="hu-HU" smtClean="0"/>
              <a:pPr/>
              <a:t>25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22206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686800" cy="4530725"/>
          </a:xfrm>
        </p:spPr>
        <p:txBody>
          <a:bodyPr/>
          <a:lstStyle/>
          <a:p>
            <a:r>
              <a:rPr lang="hu-HU" sz="2400" b="1" u="sng" dirty="0" smtClean="0"/>
              <a:t>Alapvető képesség:</a:t>
            </a:r>
            <a:r>
              <a:rPr lang="hu-HU" sz="2400" dirty="0" smtClean="0"/>
              <a:t> motorgyártás autókhoz</a:t>
            </a:r>
          </a:p>
          <a:p>
            <a:r>
              <a:rPr lang="hu-HU" sz="2400" b="1" u="sng" dirty="0" smtClean="0"/>
              <a:t>Alapvető termék:</a:t>
            </a:r>
            <a:r>
              <a:rPr lang="hu-HU" sz="2400" dirty="0" smtClean="0"/>
              <a:t> motor</a:t>
            </a:r>
          </a:p>
          <a:p>
            <a:r>
              <a:rPr lang="hu-HU" sz="2400" b="1" u="sng" dirty="0" smtClean="0"/>
              <a:t>Termék:</a:t>
            </a:r>
            <a:r>
              <a:rPr lang="hu-HU" sz="2400" dirty="0" smtClean="0"/>
              <a:t> autó</a:t>
            </a:r>
          </a:p>
          <a:p>
            <a:endParaRPr lang="hu-HU" sz="2400" dirty="0" smtClean="0"/>
          </a:p>
          <a:p>
            <a:r>
              <a:rPr lang="hu-HU" sz="2400" dirty="0" smtClean="0"/>
              <a:t>A motor tulajdonságai</a:t>
            </a:r>
          </a:p>
          <a:p>
            <a:pPr>
              <a:buFont typeface="Arial" panose="020B0604020202020204" pitchFamily="34" charset="0"/>
              <a:buNone/>
            </a:pPr>
            <a:r>
              <a:rPr lang="hu-HU" sz="2400" dirty="0" smtClean="0"/>
              <a:t>	a fogyasztóknak fontosak:</a:t>
            </a:r>
          </a:p>
          <a:p>
            <a:pPr lvl="1"/>
            <a:r>
              <a:rPr lang="hu-HU" sz="2400" dirty="0" smtClean="0"/>
              <a:t>menetteljesítmények</a:t>
            </a:r>
          </a:p>
          <a:p>
            <a:pPr lvl="1"/>
            <a:r>
              <a:rPr lang="hu-HU" sz="2400" dirty="0" smtClean="0"/>
              <a:t>fogyasztás</a:t>
            </a:r>
          </a:p>
        </p:txBody>
      </p:sp>
      <p:pic>
        <p:nvPicPr>
          <p:cNvPr id="66564" name="Picture 4" descr="156restyling_4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609849"/>
            <a:ext cx="2592387" cy="251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Példa: autógyártás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AE258-C00A-4148-98B5-D1A35A4C68A5}" type="slidenum">
              <a:rPr lang="hu-HU" altLang="hu-HU" smtClean="0"/>
              <a:pPr/>
              <a:t>26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25198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F953-017C-4B50-B1CA-AE8AC2D2BFF1}" type="slidenum">
              <a:rPr lang="fr-CA"/>
              <a:pPr/>
              <a:t>27</a:t>
            </a:fld>
            <a:endParaRPr lang="fr-CA"/>
          </a:p>
        </p:txBody>
      </p:sp>
      <p:graphicFrame>
        <p:nvGraphicFramePr>
          <p:cNvPr id="67636" name="Group 5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0013882"/>
              </p:ext>
            </p:extLst>
          </p:nvPr>
        </p:nvGraphicFramePr>
        <p:xfrm>
          <a:off x="470342" y="2004376"/>
          <a:ext cx="8229600" cy="3793810"/>
        </p:xfrm>
        <a:graphic>
          <a:graphicData uri="http://schemas.openxmlformats.org/drawingml/2006/table">
            <a:tbl>
              <a:tblPr/>
              <a:tblGrid>
                <a:gridCol w="3732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0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6738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Precíziós mechanika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Kiváló optika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Mikro-elektronika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788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Digitális fényképezőgép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788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Videókamera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37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Tintasugaras nyomtató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788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Lézernyomtató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788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Fénymásoló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037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Fax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8788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Számológép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7634" name="AutoShape 50"/>
          <p:cNvSpPr>
            <a:spLocks/>
          </p:cNvSpPr>
          <p:nvPr/>
        </p:nvSpPr>
        <p:spPr bwMode="auto">
          <a:xfrm rot="16200000">
            <a:off x="6302816" y="-443548"/>
            <a:ext cx="288925" cy="4464050"/>
          </a:xfrm>
          <a:prstGeom prst="rightBrace">
            <a:avLst>
              <a:gd name="adj1" fmla="val 12875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7635" name="Text Box 51"/>
          <p:cNvSpPr txBox="1">
            <a:spLocks noChangeArrowheads="1"/>
          </p:cNvSpPr>
          <p:nvPr/>
        </p:nvSpPr>
        <p:spPr bwMode="auto">
          <a:xfrm>
            <a:off x="4812154" y="1223326"/>
            <a:ext cx="3240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400">
                <a:cs typeface="Arial" panose="020B0604020202020204" pitchFamily="34" charset="0"/>
              </a:rPr>
              <a:t>Alapvető képességek</a:t>
            </a:r>
          </a:p>
        </p:txBody>
      </p:sp>
      <p:sp>
        <p:nvSpPr>
          <p:cNvPr id="8" name="Cím 1"/>
          <p:cNvSpPr>
            <a:spLocks noGrp="1"/>
          </p:cNvSpPr>
          <p:nvPr>
            <p:ph type="title"/>
          </p:nvPr>
        </p:nvSpPr>
        <p:spPr>
          <a:xfrm>
            <a:off x="900113" y="115888"/>
            <a:ext cx="7993062" cy="549275"/>
          </a:xfrm>
        </p:spPr>
        <p:txBody>
          <a:bodyPr/>
          <a:lstStyle/>
          <a:p>
            <a:r>
              <a:rPr lang="hu-HU" dirty="0" smtClean="0"/>
              <a:t>Példa: Canon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241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/>
          </p:cNvSpPr>
          <p:nvPr>
            <p:ph type="body" idx="1"/>
          </p:nvPr>
        </p:nvSpPr>
        <p:spPr>
          <a:xfrm>
            <a:off x="457200" y="1124745"/>
            <a:ext cx="8229600" cy="4968552"/>
          </a:xfrm>
        </p:spPr>
        <p:txBody>
          <a:bodyPr/>
          <a:lstStyle/>
          <a:p>
            <a:r>
              <a:rPr lang="hu-HU" sz="2400" dirty="0" smtClean="0"/>
              <a:t>Az alapvető képességek:</a:t>
            </a:r>
          </a:p>
          <a:p>
            <a:pPr lvl="1"/>
            <a:r>
              <a:rPr lang="hu-HU" sz="2400" dirty="0" smtClean="0"/>
              <a:t>jelentősen hozzájárulnak a végtermék hasznosságához</a:t>
            </a:r>
          </a:p>
          <a:p>
            <a:pPr lvl="1"/>
            <a:r>
              <a:rPr lang="hu-HU" sz="2400" dirty="0" smtClean="0"/>
              <a:t>nehezen </a:t>
            </a:r>
            <a:r>
              <a:rPr lang="hu-HU" sz="2400" dirty="0" err="1" smtClean="0"/>
              <a:t>utánozhatóak</a:t>
            </a:r>
            <a:endParaRPr lang="hu-HU" sz="2400" dirty="0" smtClean="0"/>
          </a:p>
          <a:p>
            <a:pPr lvl="2"/>
            <a:r>
              <a:rPr lang="hu-HU" sz="2400" dirty="0" smtClean="0"/>
              <a:t>pl. Zwack Unicum, Coca-Cola receptje</a:t>
            </a:r>
          </a:p>
          <a:p>
            <a:r>
              <a:rPr lang="hu-HU" sz="2400" dirty="0" smtClean="0"/>
              <a:t>Alapvető képességek lehetnek folyamatok is</a:t>
            </a:r>
          </a:p>
          <a:p>
            <a:pPr lvl="1"/>
            <a:r>
              <a:rPr lang="hu-HU" sz="2400" dirty="0" smtClean="0"/>
              <a:t>pl. termelés összehangolása</a:t>
            </a:r>
          </a:p>
          <a:p>
            <a:r>
              <a:rPr lang="hu-HU" sz="2400" dirty="0" smtClean="0"/>
              <a:t>Az alapvető képességek kiépítése nehéz feladat</a:t>
            </a: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Alapvető képességek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AE258-C00A-4148-98B5-D1A35A4C68A5}" type="slidenum">
              <a:rPr lang="hu-HU" altLang="hu-HU" smtClean="0"/>
              <a:pPr/>
              <a:t>28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99270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183981"/>
          </a:xfrm>
        </p:spPr>
        <p:txBody>
          <a:bodyPr/>
          <a:lstStyle/>
          <a:p>
            <a:r>
              <a:rPr lang="hu-HU" sz="2400" dirty="0" smtClean="0"/>
              <a:t>A szervezet puha tényezője</a:t>
            </a:r>
          </a:p>
          <a:p>
            <a:r>
              <a:rPr lang="hu-HU" sz="2400" dirty="0" smtClean="0"/>
              <a:t>Egy normarendszer, amely közös értékekre, hiedelmekre, magatartási szabályokra épül</a:t>
            </a:r>
          </a:p>
          <a:p>
            <a:r>
              <a:rPr lang="hu-HU" sz="2400" dirty="0" smtClean="0"/>
              <a:t>Befolyásolja a szervezeti teljesítményt</a:t>
            </a: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Vállalati kultúra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AE258-C00A-4148-98B5-D1A35A4C68A5}" type="slidenum">
              <a:rPr lang="hu-HU" altLang="hu-HU" smtClean="0"/>
              <a:pPr/>
              <a:t>29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73952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tanácsadás célja</a:t>
            </a:r>
            <a:endParaRPr lang="hu-HU" dirty="0"/>
          </a:p>
        </p:txBody>
      </p:sp>
      <p:sp>
        <p:nvSpPr>
          <p:cNvPr id="6" name="Tartalom helye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sz="2400" dirty="0" smtClean="0"/>
              <a:t>„… választ adni a versenypiaci kihívásokra, továbbá felkészülni a postai teljes liberalizációra”</a:t>
            </a:r>
          </a:p>
          <a:p>
            <a:endParaRPr lang="hu-HU" sz="2400" dirty="0" smtClean="0"/>
          </a:p>
          <a:p>
            <a:r>
              <a:rPr lang="hu-HU" sz="2400" dirty="0" smtClean="0"/>
              <a:t>„szembe kell nézni a jelentős kihívásokkal:  versenytársak támadásaival a törvényi megszorítások és a liberalizációs folyamat közepette”</a:t>
            </a:r>
          </a:p>
          <a:p>
            <a:endParaRPr lang="hu-HU" sz="2400" dirty="0"/>
          </a:p>
          <a:p>
            <a:endParaRPr lang="hu-HU" sz="2400" dirty="0" smtClean="0"/>
          </a:p>
          <a:p>
            <a:pPr marL="0" indent="0" algn="ctr">
              <a:buNone/>
            </a:pPr>
            <a:r>
              <a:rPr lang="hu-HU" sz="4800" dirty="0" smtClean="0"/>
              <a:t>Hogyan?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AE258-C00A-4148-98B5-D1A35A4C68A5}" type="slidenum">
              <a:rPr lang="hu-HU" altLang="hu-HU" smtClean="0"/>
              <a:pPr/>
              <a:t>3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46139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259263" cy="4525963"/>
          </a:xfrm>
        </p:spPr>
        <p:txBody>
          <a:bodyPr/>
          <a:lstStyle/>
          <a:p>
            <a:r>
              <a:rPr lang="hu-HU" sz="2400" dirty="0" smtClean="0"/>
              <a:t>Hatalomkultúra</a:t>
            </a:r>
          </a:p>
          <a:p>
            <a:r>
              <a:rPr lang="hu-HU" sz="2400" dirty="0" smtClean="0"/>
              <a:t>Szerepkultúra</a:t>
            </a:r>
          </a:p>
          <a:p>
            <a:r>
              <a:rPr lang="hu-HU" sz="2400" dirty="0" smtClean="0"/>
              <a:t>Feladatkultúra</a:t>
            </a:r>
          </a:p>
          <a:p>
            <a:r>
              <a:rPr lang="hu-HU" sz="2400" dirty="0" smtClean="0"/>
              <a:t>Személyiség-kultúra</a:t>
            </a:r>
          </a:p>
        </p:txBody>
      </p:sp>
      <p:grpSp>
        <p:nvGrpSpPr>
          <p:cNvPr id="77828" name="Group 4"/>
          <p:cNvGrpSpPr>
            <a:grpSpLocks/>
          </p:cNvGrpSpPr>
          <p:nvPr/>
        </p:nvGrpSpPr>
        <p:grpSpPr bwMode="auto">
          <a:xfrm>
            <a:off x="7308850" y="3644900"/>
            <a:ext cx="1295400" cy="838200"/>
            <a:chOff x="4032" y="2352"/>
            <a:chExt cx="468" cy="472"/>
          </a:xfrm>
        </p:grpSpPr>
        <p:sp>
          <p:nvSpPr>
            <p:cNvPr id="77829" name="Line 5"/>
            <p:cNvSpPr>
              <a:spLocks noChangeShapeType="1"/>
            </p:cNvSpPr>
            <p:nvPr/>
          </p:nvSpPr>
          <p:spPr bwMode="auto">
            <a:xfrm>
              <a:off x="4128" y="2448"/>
              <a:ext cx="1" cy="3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77830" name="Line 6"/>
            <p:cNvSpPr>
              <a:spLocks noChangeShapeType="1"/>
            </p:cNvSpPr>
            <p:nvPr/>
          </p:nvSpPr>
          <p:spPr bwMode="auto">
            <a:xfrm>
              <a:off x="4226" y="2445"/>
              <a:ext cx="0" cy="3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77831" name="Line 7"/>
            <p:cNvSpPr>
              <a:spLocks noChangeShapeType="1"/>
            </p:cNvSpPr>
            <p:nvPr/>
          </p:nvSpPr>
          <p:spPr bwMode="auto">
            <a:xfrm>
              <a:off x="4416" y="2443"/>
              <a:ext cx="0" cy="3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77832" name="Line 8"/>
            <p:cNvSpPr>
              <a:spLocks noChangeShapeType="1"/>
            </p:cNvSpPr>
            <p:nvPr/>
          </p:nvSpPr>
          <p:spPr bwMode="auto">
            <a:xfrm>
              <a:off x="4306" y="2443"/>
              <a:ext cx="0" cy="3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77833" name="Line 9"/>
            <p:cNvSpPr>
              <a:spLocks noChangeShapeType="1"/>
            </p:cNvSpPr>
            <p:nvPr/>
          </p:nvSpPr>
          <p:spPr bwMode="auto">
            <a:xfrm>
              <a:off x="4035" y="2443"/>
              <a:ext cx="46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77834" name="Line 10"/>
            <p:cNvSpPr>
              <a:spLocks noChangeShapeType="1"/>
            </p:cNvSpPr>
            <p:nvPr/>
          </p:nvSpPr>
          <p:spPr bwMode="auto">
            <a:xfrm flipH="1">
              <a:off x="4032" y="2353"/>
              <a:ext cx="233" cy="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77835" name="Line 11"/>
            <p:cNvSpPr>
              <a:spLocks noChangeShapeType="1"/>
            </p:cNvSpPr>
            <p:nvPr/>
          </p:nvSpPr>
          <p:spPr bwMode="auto">
            <a:xfrm>
              <a:off x="4267" y="2352"/>
              <a:ext cx="233" cy="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</p:grpSp>
      <p:grpSp>
        <p:nvGrpSpPr>
          <p:cNvPr id="77836" name="Group 12"/>
          <p:cNvGrpSpPr>
            <a:grpSpLocks/>
          </p:cNvGrpSpPr>
          <p:nvPr/>
        </p:nvGrpSpPr>
        <p:grpSpPr bwMode="auto">
          <a:xfrm>
            <a:off x="5364163" y="4076700"/>
            <a:ext cx="1471612" cy="790575"/>
            <a:chOff x="2976" y="3072"/>
            <a:chExt cx="927" cy="498"/>
          </a:xfrm>
        </p:grpSpPr>
        <p:sp>
          <p:nvSpPr>
            <p:cNvPr id="77837" name="Line 13"/>
            <p:cNvSpPr>
              <a:spLocks noChangeShapeType="1"/>
            </p:cNvSpPr>
            <p:nvPr/>
          </p:nvSpPr>
          <p:spPr bwMode="auto">
            <a:xfrm>
              <a:off x="2976" y="3377"/>
              <a:ext cx="92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77838" name="Line 14"/>
            <p:cNvSpPr>
              <a:spLocks noChangeShapeType="1"/>
            </p:cNvSpPr>
            <p:nvPr/>
          </p:nvSpPr>
          <p:spPr bwMode="auto">
            <a:xfrm>
              <a:off x="2978" y="3220"/>
              <a:ext cx="92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77839" name="Line 15"/>
            <p:cNvSpPr>
              <a:spLocks noChangeShapeType="1"/>
            </p:cNvSpPr>
            <p:nvPr/>
          </p:nvSpPr>
          <p:spPr bwMode="auto">
            <a:xfrm>
              <a:off x="3122" y="3073"/>
              <a:ext cx="1" cy="4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77840" name="Line 16"/>
            <p:cNvSpPr>
              <a:spLocks noChangeShapeType="1"/>
            </p:cNvSpPr>
            <p:nvPr/>
          </p:nvSpPr>
          <p:spPr bwMode="auto">
            <a:xfrm>
              <a:off x="3256" y="3073"/>
              <a:ext cx="1" cy="4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77841" name="Line 17"/>
            <p:cNvSpPr>
              <a:spLocks noChangeShapeType="1"/>
            </p:cNvSpPr>
            <p:nvPr/>
          </p:nvSpPr>
          <p:spPr bwMode="auto">
            <a:xfrm>
              <a:off x="3792" y="3072"/>
              <a:ext cx="5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77842" name="Line 18"/>
            <p:cNvSpPr>
              <a:spLocks noChangeShapeType="1"/>
            </p:cNvSpPr>
            <p:nvPr/>
          </p:nvSpPr>
          <p:spPr bwMode="auto">
            <a:xfrm>
              <a:off x="3599" y="3076"/>
              <a:ext cx="1" cy="4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77843" name="Oval 19"/>
            <p:cNvSpPr>
              <a:spLocks noChangeArrowheads="1"/>
            </p:cNvSpPr>
            <p:nvPr/>
          </p:nvSpPr>
          <p:spPr bwMode="auto">
            <a:xfrm>
              <a:off x="3504" y="3312"/>
              <a:ext cx="144" cy="14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77844" name="Oval 20"/>
            <p:cNvSpPr>
              <a:spLocks noChangeArrowheads="1"/>
            </p:cNvSpPr>
            <p:nvPr/>
          </p:nvSpPr>
          <p:spPr bwMode="auto">
            <a:xfrm>
              <a:off x="3168" y="3168"/>
              <a:ext cx="144" cy="14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</p:grpSp>
      <p:grpSp>
        <p:nvGrpSpPr>
          <p:cNvPr id="77845" name="Group 21"/>
          <p:cNvGrpSpPr>
            <a:grpSpLocks/>
          </p:cNvGrpSpPr>
          <p:nvPr/>
        </p:nvGrpSpPr>
        <p:grpSpPr bwMode="auto">
          <a:xfrm>
            <a:off x="2268538" y="4724400"/>
            <a:ext cx="1111250" cy="990600"/>
            <a:chOff x="2476" y="3250"/>
            <a:chExt cx="384" cy="346"/>
          </a:xfrm>
        </p:grpSpPr>
        <p:sp>
          <p:nvSpPr>
            <p:cNvPr id="77846" name="Oval 22"/>
            <p:cNvSpPr>
              <a:spLocks noChangeArrowheads="1"/>
            </p:cNvSpPr>
            <p:nvPr/>
          </p:nvSpPr>
          <p:spPr bwMode="auto">
            <a:xfrm>
              <a:off x="2476" y="3250"/>
              <a:ext cx="384" cy="34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77847" name="Oval 23"/>
            <p:cNvSpPr>
              <a:spLocks noChangeArrowheads="1"/>
            </p:cNvSpPr>
            <p:nvPr/>
          </p:nvSpPr>
          <p:spPr bwMode="auto">
            <a:xfrm>
              <a:off x="2600" y="3479"/>
              <a:ext cx="11" cy="1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77848" name="Oval 24"/>
            <p:cNvSpPr>
              <a:spLocks noChangeArrowheads="1"/>
            </p:cNvSpPr>
            <p:nvPr/>
          </p:nvSpPr>
          <p:spPr bwMode="auto">
            <a:xfrm>
              <a:off x="2754" y="3454"/>
              <a:ext cx="30" cy="2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77849" name="Oval 25"/>
            <p:cNvSpPr>
              <a:spLocks noChangeArrowheads="1"/>
            </p:cNvSpPr>
            <p:nvPr/>
          </p:nvSpPr>
          <p:spPr bwMode="auto">
            <a:xfrm>
              <a:off x="2586" y="3302"/>
              <a:ext cx="10" cy="1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77850" name="Oval 26"/>
            <p:cNvSpPr>
              <a:spLocks noChangeArrowheads="1"/>
            </p:cNvSpPr>
            <p:nvPr/>
          </p:nvSpPr>
          <p:spPr bwMode="auto">
            <a:xfrm>
              <a:off x="2542" y="3381"/>
              <a:ext cx="46" cy="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77851" name="Oval 27"/>
            <p:cNvSpPr>
              <a:spLocks noChangeArrowheads="1"/>
            </p:cNvSpPr>
            <p:nvPr/>
          </p:nvSpPr>
          <p:spPr bwMode="auto">
            <a:xfrm>
              <a:off x="2665" y="3337"/>
              <a:ext cx="11" cy="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</p:grpSp>
      <p:grpSp>
        <p:nvGrpSpPr>
          <p:cNvPr id="77852" name="Group 28"/>
          <p:cNvGrpSpPr>
            <a:grpSpLocks/>
          </p:cNvGrpSpPr>
          <p:nvPr/>
        </p:nvGrpSpPr>
        <p:grpSpPr bwMode="auto">
          <a:xfrm>
            <a:off x="6300788" y="1628775"/>
            <a:ext cx="1981200" cy="1524000"/>
            <a:chOff x="3853" y="1026"/>
            <a:chExt cx="1248" cy="960"/>
          </a:xfrm>
        </p:grpSpPr>
        <p:grpSp>
          <p:nvGrpSpPr>
            <p:cNvPr id="77853" name="Group 29"/>
            <p:cNvGrpSpPr>
              <a:grpSpLocks/>
            </p:cNvGrpSpPr>
            <p:nvPr/>
          </p:nvGrpSpPr>
          <p:grpSpPr bwMode="auto">
            <a:xfrm>
              <a:off x="3949" y="1026"/>
              <a:ext cx="1008" cy="960"/>
              <a:chOff x="3600" y="1056"/>
              <a:chExt cx="1008" cy="864"/>
            </a:xfrm>
          </p:grpSpPr>
          <p:sp>
            <p:nvSpPr>
              <p:cNvPr id="77854" name="Oval 30"/>
              <p:cNvSpPr>
                <a:spLocks noChangeArrowheads="1"/>
              </p:cNvSpPr>
              <p:nvPr/>
            </p:nvSpPr>
            <p:spPr bwMode="auto">
              <a:xfrm>
                <a:off x="4239" y="1868"/>
                <a:ext cx="40" cy="3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6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77855" name="Oval 31"/>
              <p:cNvSpPr>
                <a:spLocks noChangeArrowheads="1"/>
              </p:cNvSpPr>
              <p:nvPr/>
            </p:nvSpPr>
            <p:spPr bwMode="auto">
              <a:xfrm>
                <a:off x="3765" y="1193"/>
                <a:ext cx="681" cy="58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6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77856" name="Oval 32"/>
              <p:cNvSpPr>
                <a:spLocks noChangeArrowheads="1"/>
              </p:cNvSpPr>
              <p:nvPr/>
            </p:nvSpPr>
            <p:spPr bwMode="auto">
              <a:xfrm>
                <a:off x="3989" y="1390"/>
                <a:ext cx="244" cy="20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6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77857" name="Line 33"/>
              <p:cNvSpPr>
                <a:spLocks noChangeShapeType="1"/>
              </p:cNvSpPr>
              <p:nvPr/>
            </p:nvSpPr>
            <p:spPr bwMode="auto">
              <a:xfrm>
                <a:off x="4111" y="1056"/>
                <a:ext cx="0" cy="85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77858" name="Line 34"/>
              <p:cNvSpPr>
                <a:spLocks noChangeShapeType="1"/>
              </p:cNvSpPr>
              <p:nvPr/>
            </p:nvSpPr>
            <p:spPr bwMode="auto">
              <a:xfrm flipH="1">
                <a:off x="3600" y="1060"/>
                <a:ext cx="1005" cy="85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77859" name="Line 35"/>
              <p:cNvSpPr>
                <a:spLocks noChangeShapeType="1"/>
              </p:cNvSpPr>
              <p:nvPr/>
            </p:nvSpPr>
            <p:spPr bwMode="auto">
              <a:xfrm>
                <a:off x="3606" y="1062"/>
                <a:ext cx="1002" cy="85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77860" name="Oval 36"/>
              <p:cNvSpPr>
                <a:spLocks noChangeArrowheads="1"/>
              </p:cNvSpPr>
              <p:nvPr/>
            </p:nvSpPr>
            <p:spPr bwMode="auto">
              <a:xfrm>
                <a:off x="4078" y="1472"/>
                <a:ext cx="55" cy="4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6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 sz="2400">
                  <a:solidFill>
                    <a:schemeClr val="bg2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861" name="Oval 37"/>
              <p:cNvSpPr>
                <a:spLocks noChangeArrowheads="1"/>
              </p:cNvSpPr>
              <p:nvPr/>
            </p:nvSpPr>
            <p:spPr bwMode="auto">
              <a:xfrm>
                <a:off x="4266" y="1401"/>
                <a:ext cx="32" cy="2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6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</p:grpSp>
        <p:sp>
          <p:nvSpPr>
            <p:cNvPr id="77862" name="Line 38"/>
            <p:cNvSpPr>
              <a:spLocks noChangeShapeType="1"/>
            </p:cNvSpPr>
            <p:nvPr/>
          </p:nvSpPr>
          <p:spPr bwMode="auto">
            <a:xfrm>
              <a:off x="3853" y="1506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hu-HU"/>
            </a:p>
          </p:txBody>
        </p:sp>
      </p:grpSp>
      <p:sp>
        <p:nvSpPr>
          <p:cNvPr id="77863" name="Line 39"/>
          <p:cNvSpPr>
            <a:spLocks noChangeShapeType="1"/>
          </p:cNvSpPr>
          <p:nvPr/>
        </p:nvSpPr>
        <p:spPr bwMode="auto">
          <a:xfrm>
            <a:off x="3144982" y="1842655"/>
            <a:ext cx="3011343" cy="50684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77864" name="Line 40"/>
          <p:cNvSpPr>
            <a:spLocks noChangeShapeType="1"/>
          </p:cNvSpPr>
          <p:nvPr/>
        </p:nvSpPr>
        <p:spPr bwMode="auto">
          <a:xfrm>
            <a:off x="2897188" y="2284942"/>
            <a:ext cx="4338638" cy="172032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77865" name="Line 41"/>
          <p:cNvSpPr>
            <a:spLocks noChangeShapeType="1"/>
          </p:cNvSpPr>
          <p:nvPr/>
        </p:nvSpPr>
        <p:spPr bwMode="auto">
          <a:xfrm>
            <a:off x="3073037" y="2780928"/>
            <a:ext cx="2362563" cy="129577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77866" name="Line 42"/>
          <p:cNvSpPr>
            <a:spLocks noChangeShapeType="1"/>
          </p:cNvSpPr>
          <p:nvPr/>
        </p:nvSpPr>
        <p:spPr bwMode="auto">
          <a:xfrm>
            <a:off x="2241143" y="3429000"/>
            <a:ext cx="374661" cy="117801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Handy-féle</a:t>
            </a:r>
            <a:r>
              <a:rPr lang="hu-HU" dirty="0" smtClean="0"/>
              <a:t> kultúracsoportosítás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AE258-C00A-4148-98B5-D1A35A4C68A5}" type="slidenum">
              <a:rPr lang="hu-HU" altLang="hu-HU" smtClean="0"/>
              <a:pPr/>
              <a:t>30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1552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 számának helye 5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17AE8583-6542-415D-98ED-FB9C22FB995F}" type="slidenum">
              <a:rPr lang="en-US" sz="120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pPr algn="r" eaLnBrk="1" hangingPunct="1"/>
              <a:t>31</a:t>
            </a:fld>
            <a:endParaRPr lang="en-US" sz="1200">
              <a:effectLst>
                <a:outerShdw blurRad="38100" dist="38100" dir="2700000" algn="tl">
                  <a:srgbClr val="C0C0C0"/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980729"/>
            <a:ext cx="8135937" cy="561692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 sz="2800" dirty="0" smtClean="0"/>
              <a:t>Az SKF 100 éves cég.</a:t>
            </a:r>
          </a:p>
          <a:p>
            <a:pPr>
              <a:lnSpc>
                <a:spcPct val="90000"/>
              </a:lnSpc>
            </a:pPr>
            <a:r>
              <a:rPr lang="hu-HU" sz="2800" dirty="0" smtClean="0"/>
              <a:t>A cég telephely-választási döntéseit befolyásolja a vállalat szervezeti öröksége. A világ főbb régióinak mindegyikében jelen van a cég specializált létesítményeivel.</a:t>
            </a:r>
          </a:p>
          <a:p>
            <a:pPr>
              <a:lnSpc>
                <a:spcPct val="90000"/>
              </a:lnSpc>
            </a:pPr>
            <a:r>
              <a:rPr lang="hu-HU" sz="2800" dirty="0" smtClean="0"/>
              <a:t>A létesítmények helyét befolyásolj a cég öröksége, mivel a gyárak nagy része már régóta ugyanott üzemel.</a:t>
            </a:r>
          </a:p>
          <a:p>
            <a:pPr>
              <a:lnSpc>
                <a:spcPct val="90000"/>
              </a:lnSpc>
            </a:pPr>
            <a:r>
              <a:rPr lang="hu-HU" sz="2800" dirty="0" smtClean="0"/>
              <a:t>Emiatt a gyártó divíziók kevésbé költség optimalizáltak, inkább történelmi tényezők játszanak szerepet földrajzi elhelyezkedésükben.</a:t>
            </a:r>
            <a:endParaRPr lang="en-GB" sz="2800" dirty="0" smtClean="0"/>
          </a:p>
        </p:txBody>
      </p:sp>
      <p:pic>
        <p:nvPicPr>
          <p:cNvPr id="111621" name="Picture 4" descr="SKF040_main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075" y="0"/>
            <a:ext cx="1558925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ím 1"/>
          <p:cNvSpPr txBox="1">
            <a:spLocks/>
          </p:cNvSpPr>
          <p:nvPr/>
        </p:nvSpPr>
        <p:spPr>
          <a:xfrm>
            <a:off x="900113" y="115888"/>
            <a:ext cx="7993062" cy="5492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anose="020B0603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anose="020B0603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anose="020B0603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anose="020B0603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anose="020B0603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anose="020B0603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anose="020B0603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anose="020B0603020202020204" pitchFamily="34" charset="0"/>
              </a:defRPr>
            </a:lvl9pPr>
          </a:lstStyle>
          <a:p>
            <a:r>
              <a:rPr lang="hu-HU" dirty="0" smtClean="0"/>
              <a:t>Szervezeti örökség (példa: SKF)</a:t>
            </a:r>
            <a:endParaRPr lang="hu-HU" dirty="0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72AD4-5435-4166-881E-87DEAD244D8D}" type="slidenum">
              <a:rPr lang="hu-HU" altLang="hu-HU" smtClean="0"/>
              <a:pPr/>
              <a:t>31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69423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McKinsey</a:t>
            </a:r>
            <a:r>
              <a:rPr lang="hu-HU" dirty="0" smtClean="0"/>
              <a:t> - 7S</a:t>
            </a:r>
            <a:endParaRPr lang="hu-HU" dirty="0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V="1">
            <a:off x="899220" y="1844674"/>
            <a:ext cx="1980406" cy="890348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>
              <a:latin typeface="Constantia" pitchFamily="18" charset="0"/>
            </a:endParaRP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827782" y="2852738"/>
            <a:ext cx="0" cy="1780695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>
              <a:latin typeface="Constantia" pitchFamily="18" charset="0"/>
            </a:endParaRP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3996432" y="2708275"/>
            <a:ext cx="0" cy="1780695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>
              <a:latin typeface="Constantia" pitchFamily="18" charset="0"/>
            </a:endParaRP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827782" y="4508500"/>
            <a:ext cx="2069703" cy="810055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>
              <a:latin typeface="Constantia" pitchFamily="18" charset="0"/>
            </a:endParaRPr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 flipV="1">
            <a:off x="2556569" y="4508499"/>
            <a:ext cx="1889125" cy="810055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>
              <a:latin typeface="Constantia" pitchFamily="18" charset="0"/>
            </a:endParaRPr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H="1">
            <a:off x="827781" y="1844675"/>
            <a:ext cx="2069703" cy="307607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>
              <a:latin typeface="Constantia" pitchFamily="18" charset="0"/>
            </a:endParaRP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2483545" y="1916113"/>
            <a:ext cx="0" cy="3723756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>
              <a:latin typeface="Constantia" pitchFamily="18" charset="0"/>
            </a:endParaRPr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2483545" y="1844675"/>
            <a:ext cx="1980406" cy="2993993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>
              <a:latin typeface="Constantia" pitchFamily="18" charset="0"/>
            </a:endParaRPr>
          </a:p>
        </p:txBody>
      </p:sp>
      <p:sp>
        <p:nvSpPr>
          <p:cNvPr id="37" name="Line 24"/>
          <p:cNvSpPr>
            <a:spLocks noChangeShapeType="1"/>
          </p:cNvSpPr>
          <p:nvPr/>
        </p:nvSpPr>
        <p:spPr bwMode="auto">
          <a:xfrm>
            <a:off x="2483545" y="1844674"/>
            <a:ext cx="1891108" cy="970639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>
              <a:latin typeface="Constantia" pitchFamily="18" charset="0"/>
            </a:endParaRPr>
          </a:p>
        </p:txBody>
      </p:sp>
      <p:sp>
        <p:nvSpPr>
          <p:cNvPr id="38" name="Line 25"/>
          <p:cNvSpPr>
            <a:spLocks noChangeShapeType="1"/>
          </p:cNvSpPr>
          <p:nvPr/>
        </p:nvSpPr>
        <p:spPr bwMode="auto">
          <a:xfrm>
            <a:off x="827782" y="2708275"/>
            <a:ext cx="3869531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>
              <a:latin typeface="Constantia" pitchFamily="18" charset="0"/>
            </a:endParaRPr>
          </a:p>
        </p:txBody>
      </p:sp>
      <p:sp>
        <p:nvSpPr>
          <p:cNvPr id="39" name="Line 26"/>
          <p:cNvSpPr>
            <a:spLocks noChangeShapeType="1"/>
          </p:cNvSpPr>
          <p:nvPr/>
        </p:nvSpPr>
        <p:spPr bwMode="auto">
          <a:xfrm>
            <a:off x="899220" y="2708275"/>
            <a:ext cx="3960812" cy="2023354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>
              <a:latin typeface="Constantia" pitchFamily="18" charset="0"/>
            </a:endParaRPr>
          </a:p>
        </p:txBody>
      </p:sp>
      <p:sp>
        <p:nvSpPr>
          <p:cNvPr id="40" name="Line 27"/>
          <p:cNvSpPr>
            <a:spLocks noChangeShapeType="1"/>
          </p:cNvSpPr>
          <p:nvPr/>
        </p:nvSpPr>
        <p:spPr bwMode="auto">
          <a:xfrm>
            <a:off x="899219" y="2708275"/>
            <a:ext cx="2071687" cy="2753119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>
              <a:latin typeface="Constantia" pitchFamily="18" charset="0"/>
            </a:endParaRPr>
          </a:p>
        </p:txBody>
      </p:sp>
      <p:sp>
        <p:nvSpPr>
          <p:cNvPr id="41" name="Line 28"/>
          <p:cNvSpPr>
            <a:spLocks noChangeShapeType="1"/>
          </p:cNvSpPr>
          <p:nvPr/>
        </p:nvSpPr>
        <p:spPr bwMode="auto">
          <a:xfrm>
            <a:off x="827781" y="4508500"/>
            <a:ext cx="4050109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>
              <a:latin typeface="Constantia" pitchFamily="18" charset="0"/>
            </a:endParaRPr>
          </a:p>
        </p:txBody>
      </p:sp>
      <p:sp>
        <p:nvSpPr>
          <p:cNvPr id="42" name="Line 29"/>
          <p:cNvSpPr>
            <a:spLocks noChangeShapeType="1"/>
          </p:cNvSpPr>
          <p:nvPr/>
        </p:nvSpPr>
        <p:spPr bwMode="auto">
          <a:xfrm flipV="1">
            <a:off x="827782" y="2708274"/>
            <a:ext cx="3960812" cy="2023354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>
              <a:latin typeface="Constantia" pitchFamily="18" charset="0"/>
            </a:endParaRPr>
          </a:p>
        </p:txBody>
      </p:sp>
      <p:sp>
        <p:nvSpPr>
          <p:cNvPr id="43" name="Line 30"/>
          <p:cNvSpPr>
            <a:spLocks noChangeShapeType="1"/>
          </p:cNvSpPr>
          <p:nvPr/>
        </p:nvSpPr>
        <p:spPr bwMode="auto">
          <a:xfrm flipH="1">
            <a:off x="2483544" y="2708275"/>
            <a:ext cx="1891108" cy="283341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>
              <a:latin typeface="Constantia" pitchFamily="18" charset="0"/>
            </a:endParaRPr>
          </a:p>
        </p:txBody>
      </p:sp>
      <p:sp>
        <p:nvSpPr>
          <p:cNvPr id="44" name="Oval 31"/>
          <p:cNvSpPr>
            <a:spLocks noChangeArrowheads="1"/>
          </p:cNvSpPr>
          <p:nvPr/>
        </p:nvSpPr>
        <p:spPr bwMode="auto">
          <a:xfrm>
            <a:off x="1907282" y="2924175"/>
            <a:ext cx="1440656" cy="12953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hu-HU" dirty="0">
                <a:solidFill>
                  <a:schemeClr val="tx1"/>
                </a:solidFill>
                <a:latin typeface="Constantia" pitchFamily="18" charset="0"/>
              </a:rPr>
              <a:t>Közös</a:t>
            </a:r>
          </a:p>
          <a:p>
            <a:pPr algn="ctr">
              <a:defRPr/>
            </a:pPr>
            <a:r>
              <a:rPr lang="hu-HU" dirty="0">
                <a:solidFill>
                  <a:schemeClr val="tx1"/>
                </a:solidFill>
                <a:latin typeface="Constantia" pitchFamily="18" charset="0"/>
              </a:rPr>
              <a:t> értékek</a:t>
            </a:r>
          </a:p>
        </p:txBody>
      </p:sp>
      <p:sp>
        <p:nvSpPr>
          <p:cNvPr id="45" name="Oval 32"/>
          <p:cNvSpPr>
            <a:spLocks noChangeArrowheads="1"/>
          </p:cNvSpPr>
          <p:nvPr/>
        </p:nvSpPr>
        <p:spPr bwMode="auto">
          <a:xfrm>
            <a:off x="1907282" y="4581525"/>
            <a:ext cx="1440656" cy="12953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hu-HU" dirty="0">
                <a:solidFill>
                  <a:schemeClr val="tx1"/>
                </a:solidFill>
                <a:latin typeface="Constantia" pitchFamily="18" charset="0"/>
              </a:rPr>
              <a:t>Személyzet</a:t>
            </a:r>
          </a:p>
        </p:txBody>
      </p:sp>
      <p:sp>
        <p:nvSpPr>
          <p:cNvPr id="46" name="Oval 33"/>
          <p:cNvSpPr>
            <a:spLocks noChangeArrowheads="1"/>
          </p:cNvSpPr>
          <p:nvPr/>
        </p:nvSpPr>
        <p:spPr bwMode="auto">
          <a:xfrm>
            <a:off x="3420170" y="2133600"/>
            <a:ext cx="1440656" cy="12953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hu-HU" dirty="0">
                <a:solidFill>
                  <a:schemeClr val="tx1"/>
                </a:solidFill>
                <a:latin typeface="Constantia" pitchFamily="18" charset="0"/>
              </a:rPr>
              <a:t>Rendszerek</a:t>
            </a:r>
          </a:p>
        </p:txBody>
      </p:sp>
      <p:sp>
        <p:nvSpPr>
          <p:cNvPr id="47" name="Oval 34"/>
          <p:cNvSpPr>
            <a:spLocks noChangeArrowheads="1"/>
          </p:cNvSpPr>
          <p:nvPr/>
        </p:nvSpPr>
        <p:spPr bwMode="auto">
          <a:xfrm>
            <a:off x="3491607" y="3933825"/>
            <a:ext cx="1440656" cy="12953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hu-HU" dirty="0">
                <a:solidFill>
                  <a:schemeClr val="tx1"/>
                </a:solidFill>
                <a:latin typeface="Constantia" pitchFamily="18" charset="0"/>
              </a:rPr>
              <a:t>Stílus</a:t>
            </a:r>
          </a:p>
        </p:txBody>
      </p:sp>
      <p:sp>
        <p:nvSpPr>
          <p:cNvPr id="48" name="Oval 35"/>
          <p:cNvSpPr>
            <a:spLocks noChangeArrowheads="1"/>
          </p:cNvSpPr>
          <p:nvPr/>
        </p:nvSpPr>
        <p:spPr bwMode="auto">
          <a:xfrm>
            <a:off x="251520" y="3860800"/>
            <a:ext cx="1440656" cy="12953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hu-HU" dirty="0">
                <a:solidFill>
                  <a:schemeClr val="tx1"/>
                </a:solidFill>
                <a:latin typeface="Constantia" pitchFamily="18" charset="0"/>
              </a:rPr>
              <a:t>Készségek</a:t>
            </a:r>
          </a:p>
        </p:txBody>
      </p:sp>
      <p:sp>
        <p:nvSpPr>
          <p:cNvPr id="49" name="Oval 36"/>
          <p:cNvSpPr>
            <a:spLocks noChangeArrowheads="1"/>
          </p:cNvSpPr>
          <p:nvPr/>
        </p:nvSpPr>
        <p:spPr bwMode="auto">
          <a:xfrm>
            <a:off x="251520" y="2133600"/>
            <a:ext cx="1440656" cy="12953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hu-HU" dirty="0">
                <a:solidFill>
                  <a:schemeClr val="tx1"/>
                </a:solidFill>
                <a:latin typeface="Constantia" pitchFamily="18" charset="0"/>
              </a:rPr>
              <a:t>Stratégia</a:t>
            </a:r>
          </a:p>
        </p:txBody>
      </p:sp>
      <p:sp>
        <p:nvSpPr>
          <p:cNvPr id="50" name="Oval 37"/>
          <p:cNvSpPr>
            <a:spLocks noChangeArrowheads="1"/>
          </p:cNvSpPr>
          <p:nvPr/>
        </p:nvSpPr>
        <p:spPr bwMode="auto">
          <a:xfrm>
            <a:off x="1907282" y="1268413"/>
            <a:ext cx="1440656" cy="12953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hu-HU" dirty="0">
                <a:solidFill>
                  <a:schemeClr val="tx1"/>
                </a:solidFill>
                <a:latin typeface="Constantia" pitchFamily="18" charset="0"/>
              </a:rPr>
              <a:t>Struktúra</a:t>
            </a:r>
          </a:p>
        </p:txBody>
      </p:sp>
      <p:sp>
        <p:nvSpPr>
          <p:cNvPr id="51" name="Téglalap feliratnak 50"/>
          <p:cNvSpPr/>
          <p:nvPr/>
        </p:nvSpPr>
        <p:spPr>
          <a:xfrm>
            <a:off x="5292080" y="1268760"/>
            <a:ext cx="2520280" cy="2376264"/>
          </a:xfrm>
          <a:prstGeom prst="wedgeRectCallout">
            <a:avLst>
              <a:gd name="adj1" fmla="val -215780"/>
              <a:gd name="adj2" fmla="val -1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jövőbe tekintő,</a:t>
            </a:r>
          </a:p>
          <a:p>
            <a:r>
              <a:rPr lang="hu-HU" dirty="0" smtClean="0"/>
              <a:t>kreatív,</a:t>
            </a:r>
          </a:p>
          <a:p>
            <a:r>
              <a:rPr lang="hu-HU" dirty="0" smtClean="0"/>
              <a:t>rugalmas,</a:t>
            </a:r>
          </a:p>
          <a:p>
            <a:r>
              <a:rPr lang="hu-HU" dirty="0" smtClean="0"/>
              <a:t>aktív,</a:t>
            </a:r>
          </a:p>
          <a:p>
            <a:r>
              <a:rPr lang="hu-HU" dirty="0" smtClean="0"/>
              <a:t>akciókra épülő,</a:t>
            </a:r>
          </a:p>
          <a:p>
            <a:r>
              <a:rPr lang="hu-HU" dirty="0" smtClean="0"/>
              <a:t>változásorientált,</a:t>
            </a:r>
          </a:p>
          <a:p>
            <a:r>
              <a:rPr lang="hu-HU" dirty="0" smtClean="0"/>
              <a:t>tartós sikerre törekvő.</a:t>
            </a:r>
          </a:p>
        </p:txBody>
      </p:sp>
      <p:sp>
        <p:nvSpPr>
          <p:cNvPr id="52" name="Téglalap feliratnak 51"/>
          <p:cNvSpPr/>
          <p:nvPr/>
        </p:nvSpPr>
        <p:spPr>
          <a:xfrm>
            <a:off x="4788024" y="1412776"/>
            <a:ext cx="4176464" cy="2232248"/>
          </a:xfrm>
          <a:prstGeom prst="wedgeRectCallout">
            <a:avLst>
              <a:gd name="adj1" fmla="val -90110"/>
              <a:gd name="adj2" fmla="val -3838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az alá- és fölérendeltségi viszonyokat, </a:t>
            </a:r>
          </a:p>
          <a:p>
            <a:r>
              <a:rPr lang="hu-HU" dirty="0" smtClean="0"/>
              <a:t>az egységeket, </a:t>
            </a:r>
          </a:p>
          <a:p>
            <a:r>
              <a:rPr lang="hu-HU" dirty="0" smtClean="0"/>
              <a:t>a hatásköröket és szabályozását, </a:t>
            </a:r>
          </a:p>
          <a:p>
            <a:r>
              <a:rPr lang="hu-HU" dirty="0" smtClean="0"/>
              <a:t>a munkamegosztást és annak szabályozását, </a:t>
            </a:r>
          </a:p>
          <a:p>
            <a:r>
              <a:rPr lang="hu-HU" dirty="0" smtClean="0"/>
              <a:t>a koordinációt és annak szabályozását.</a:t>
            </a:r>
          </a:p>
          <a:p>
            <a:r>
              <a:rPr lang="hu-HU" dirty="0" smtClean="0"/>
              <a:t>+Szervezeti alapformák</a:t>
            </a:r>
          </a:p>
          <a:p>
            <a:pPr algn="ctr"/>
            <a:endParaRPr lang="hu-HU" dirty="0"/>
          </a:p>
        </p:txBody>
      </p:sp>
      <p:sp>
        <p:nvSpPr>
          <p:cNvPr id="53" name="Téglalap feliratnak 52"/>
          <p:cNvSpPr/>
          <p:nvPr/>
        </p:nvSpPr>
        <p:spPr>
          <a:xfrm>
            <a:off x="5508104" y="4581128"/>
            <a:ext cx="3384376" cy="1584176"/>
          </a:xfrm>
          <a:prstGeom prst="wedgeRectCallout">
            <a:avLst>
              <a:gd name="adj1" fmla="val -81322"/>
              <a:gd name="adj2" fmla="val -449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bürokratikus,</a:t>
            </a:r>
          </a:p>
          <a:p>
            <a:r>
              <a:rPr lang="hu-HU" dirty="0" smtClean="0"/>
              <a:t>cél- és feladatközpontú,</a:t>
            </a:r>
          </a:p>
          <a:p>
            <a:r>
              <a:rPr lang="hu-HU" dirty="0" smtClean="0"/>
              <a:t>emberi kapcsolatok, emberi erőforrás központú,</a:t>
            </a:r>
          </a:p>
          <a:p>
            <a:r>
              <a:rPr lang="hu-HU" dirty="0" smtClean="0"/>
              <a:t>piaci, menedzseri.</a:t>
            </a:r>
          </a:p>
        </p:txBody>
      </p:sp>
      <p:sp>
        <p:nvSpPr>
          <p:cNvPr id="54" name="Téglalap feliratnak 53"/>
          <p:cNvSpPr/>
          <p:nvPr/>
        </p:nvSpPr>
        <p:spPr>
          <a:xfrm>
            <a:off x="5436096" y="2492896"/>
            <a:ext cx="3312368" cy="2592288"/>
          </a:xfrm>
          <a:prstGeom prst="wedgeRectCallout">
            <a:avLst>
              <a:gd name="adj1" fmla="val -122191"/>
              <a:gd name="adj2" fmla="val 4844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emberi erőforrás-tervezés,</a:t>
            </a:r>
          </a:p>
          <a:p>
            <a:r>
              <a:rPr lang="hu-HU" dirty="0" smtClean="0"/>
              <a:t>munkakörelemzés,</a:t>
            </a:r>
          </a:p>
          <a:p>
            <a:r>
              <a:rPr lang="hu-HU" dirty="0" smtClean="0"/>
              <a:t>munkaköri leírások és munkaköri követelmények meghatározása,</a:t>
            </a:r>
          </a:p>
          <a:p>
            <a:r>
              <a:rPr lang="hu-HU" dirty="0" smtClean="0"/>
              <a:t>munkakörtervezés, </a:t>
            </a:r>
            <a:r>
              <a:rPr lang="hu-HU" dirty="0" err="1" smtClean="0"/>
              <a:t>-áttervezés</a:t>
            </a:r>
            <a:r>
              <a:rPr lang="hu-HU" dirty="0" smtClean="0"/>
              <a:t>,</a:t>
            </a:r>
          </a:p>
          <a:p>
            <a:r>
              <a:rPr lang="hu-HU" dirty="0" err="1" smtClean="0"/>
              <a:t>munkaerőfejlesztés</a:t>
            </a:r>
            <a:r>
              <a:rPr lang="hu-HU" dirty="0" smtClean="0"/>
              <a:t>, </a:t>
            </a:r>
            <a:r>
              <a:rPr lang="hu-HU" dirty="0" err="1" smtClean="0"/>
              <a:t>-képzés</a:t>
            </a:r>
            <a:r>
              <a:rPr lang="hu-HU" dirty="0" smtClean="0"/>
              <a:t>,</a:t>
            </a:r>
          </a:p>
          <a:p>
            <a:r>
              <a:rPr lang="hu-HU" dirty="0" smtClean="0"/>
              <a:t>teljesítményértékelés,</a:t>
            </a:r>
          </a:p>
          <a:p>
            <a:r>
              <a:rPr lang="hu-HU" dirty="0" smtClean="0"/>
              <a:t>bérezés és ösztönzés.</a:t>
            </a:r>
          </a:p>
        </p:txBody>
      </p:sp>
      <p:sp>
        <p:nvSpPr>
          <p:cNvPr id="55" name="Téglalap feliratnak 54"/>
          <p:cNvSpPr/>
          <p:nvPr/>
        </p:nvSpPr>
        <p:spPr>
          <a:xfrm>
            <a:off x="5471592" y="2348880"/>
            <a:ext cx="3060848" cy="2592288"/>
          </a:xfrm>
          <a:prstGeom prst="wedgeRectCallout">
            <a:avLst>
              <a:gd name="adj1" fmla="val -184125"/>
              <a:gd name="adj2" fmla="val 2617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jövőképalkotás,</a:t>
            </a:r>
          </a:p>
          <a:p>
            <a:r>
              <a:rPr lang="hu-HU" dirty="0" smtClean="0"/>
              <a:t>minőségirányítás,</a:t>
            </a:r>
          </a:p>
          <a:p>
            <a:r>
              <a:rPr lang="hu-HU" dirty="0" smtClean="0"/>
              <a:t>a kommunikáció irányítása,</a:t>
            </a:r>
          </a:p>
          <a:p>
            <a:r>
              <a:rPr lang="hu-HU" dirty="0" smtClean="0"/>
              <a:t>mérés, értékelés,</a:t>
            </a:r>
          </a:p>
          <a:p>
            <a:r>
              <a:rPr lang="hu-HU" dirty="0" smtClean="0"/>
              <a:t>csoportmunka irányítása,</a:t>
            </a:r>
          </a:p>
          <a:p>
            <a:r>
              <a:rPr lang="hu-HU" dirty="0" smtClean="0"/>
              <a:t>kultúrateremtés,</a:t>
            </a:r>
          </a:p>
          <a:p>
            <a:r>
              <a:rPr lang="hu-HU" dirty="0" smtClean="0"/>
              <a:t>elkötelezettség erősítése stb.</a:t>
            </a:r>
          </a:p>
        </p:txBody>
      </p:sp>
      <p:sp>
        <p:nvSpPr>
          <p:cNvPr id="56" name="Téglalap feliratnak 55"/>
          <p:cNvSpPr/>
          <p:nvPr/>
        </p:nvSpPr>
        <p:spPr>
          <a:xfrm>
            <a:off x="5436096" y="1340768"/>
            <a:ext cx="3528392" cy="3312368"/>
          </a:xfrm>
          <a:prstGeom prst="wedgeRectCallout">
            <a:avLst>
              <a:gd name="adj1" fmla="val -119938"/>
              <a:gd name="adj2" fmla="val 1355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sz="1400" dirty="0" smtClean="0"/>
              <a:t>Küldetés: szervezet által meghatározott célok </a:t>
            </a:r>
          </a:p>
          <a:p>
            <a:r>
              <a:rPr lang="hu-HU" sz="1400" dirty="0" err="1" smtClean="0"/>
              <a:t>-résztvevők</a:t>
            </a:r>
            <a:r>
              <a:rPr lang="hu-HU" sz="1400" dirty="0" smtClean="0"/>
              <a:t> legtöbbjének osztania kell,  szervezeti kultúrát át kell hatnia. </a:t>
            </a:r>
          </a:p>
          <a:p>
            <a:endParaRPr lang="hu-HU" sz="1400" dirty="0" smtClean="0"/>
          </a:p>
          <a:p>
            <a:r>
              <a:rPr lang="hu-HU" sz="1400" dirty="0" smtClean="0"/>
              <a:t>Végső értékek: - Az életünket, a munkánkat meghatározó értékek, amelyek döntéseinkben iránytűként befolyásolják választásainkat, viselkedésünket; </a:t>
            </a:r>
            <a:r>
              <a:rPr lang="hu-HU" sz="1400" dirty="0" err="1" smtClean="0"/>
              <a:t>Pl</a:t>
            </a:r>
            <a:r>
              <a:rPr lang="hu-HU" sz="1400" dirty="0" smtClean="0"/>
              <a:t>: ember tisztelete, demokratizmus. </a:t>
            </a:r>
          </a:p>
          <a:p>
            <a:endParaRPr lang="hu-HU" sz="1400" dirty="0" smtClean="0"/>
          </a:p>
          <a:p>
            <a:r>
              <a:rPr lang="hu-HU" sz="1400" dirty="0" smtClean="0"/>
              <a:t>Instrumentális értékek - eszközként szolgálnak a végső értékek eléréséhez, </a:t>
            </a:r>
            <a:r>
              <a:rPr lang="hu-HU" sz="1400" dirty="0" err="1" smtClean="0"/>
              <a:t>Pl</a:t>
            </a:r>
            <a:r>
              <a:rPr lang="hu-HU" sz="1400" dirty="0" smtClean="0"/>
              <a:t>: segítőkész magatartás, nyíltság.</a:t>
            </a:r>
          </a:p>
          <a:p>
            <a:pPr algn="ctr"/>
            <a:endParaRPr lang="hu-HU" sz="1400" dirty="0"/>
          </a:p>
        </p:txBody>
      </p:sp>
      <p:sp>
        <p:nvSpPr>
          <p:cNvPr id="57" name="Téglalap feliratnak 56"/>
          <p:cNvSpPr/>
          <p:nvPr/>
        </p:nvSpPr>
        <p:spPr>
          <a:xfrm>
            <a:off x="5220072" y="1700808"/>
            <a:ext cx="3744416" cy="3888432"/>
          </a:xfrm>
          <a:prstGeom prst="wedgeRectCallout">
            <a:avLst>
              <a:gd name="adj1" fmla="val -67851"/>
              <a:gd name="adj2" fmla="val -1576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sz="1400" dirty="0" smtClean="0"/>
              <a:t>A folyamatok rendszere és leírása.</a:t>
            </a:r>
          </a:p>
          <a:p>
            <a:pPr lvl="0"/>
            <a:r>
              <a:rPr lang="hu-HU" sz="1400" i="1" dirty="0" smtClean="0"/>
              <a:t>Stratégiai szerep</a:t>
            </a:r>
            <a:r>
              <a:rPr lang="hu-HU" sz="1400" dirty="0" smtClean="0"/>
              <a:t>: azok a folyamatok, amelyek nagyobb hatással vannak a szervezetre és nélkülözhetetlenek a sikerek tekintetében</a:t>
            </a:r>
          </a:p>
          <a:p>
            <a:pPr lvl="0"/>
            <a:r>
              <a:rPr lang="hu-HU" sz="1400" i="1" dirty="0" smtClean="0"/>
              <a:t>A partnerek igényeinek és elvárásainak való megfelelés: </a:t>
            </a:r>
            <a:r>
              <a:rPr lang="hu-HU" sz="1400" dirty="0" smtClean="0"/>
              <a:t>fontos az ezeknek az elvárásoknak leginkább megfelelő folyamatok kiválasztása, kibővítése</a:t>
            </a:r>
          </a:p>
          <a:p>
            <a:pPr lvl="0"/>
            <a:r>
              <a:rPr lang="hu-HU" sz="1400" i="1" dirty="0" err="1" smtClean="0"/>
              <a:t>Keresztfunkcionális</a:t>
            </a:r>
            <a:r>
              <a:rPr lang="hu-HU" sz="1400" i="1" dirty="0" smtClean="0"/>
              <a:t> jelleg: </a:t>
            </a:r>
            <a:r>
              <a:rPr lang="hu-HU" sz="1400" dirty="0" smtClean="0"/>
              <a:t>az alapvető folyamatok gyakran keresztezik a szervezet belső határait, és felölelnek több szervezeti egységet vagy a teljes szervezetet felölelik.</a:t>
            </a:r>
          </a:p>
          <a:p>
            <a:pPr lvl="0"/>
            <a:r>
              <a:rPr lang="hu-HU" sz="1400" dirty="0" smtClean="0"/>
              <a:t>Példák a folyamatokra: a munkatársak kiválasztása, óvodások/tanulók felvétele stb.</a:t>
            </a:r>
          </a:p>
          <a:p>
            <a:pPr lvl="0"/>
            <a:r>
              <a:rPr lang="hu-HU" sz="1400" dirty="0" smtClean="0"/>
              <a:t>Példák a rendszerre: információs rendszer, értékelési rendszer stb.</a:t>
            </a:r>
          </a:p>
          <a:p>
            <a:pPr algn="ctr"/>
            <a:endParaRPr lang="hu-HU" sz="1400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97DC8-0B26-42B9-B1BE-083C27E2B98E}" type="slidenum">
              <a:rPr lang="hu-HU" altLang="hu-HU" smtClean="0"/>
              <a:pPr/>
              <a:t>32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408097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7" grpId="0" animBg="1"/>
      <p:bldP spid="57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Értéklánc</a:t>
            </a:r>
            <a:endParaRPr lang="en-GB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97DC8-0B26-42B9-B1BE-083C27E2B98E}" type="slidenum">
              <a:rPr lang="hu-HU" altLang="hu-HU" smtClean="0"/>
              <a:pPr/>
              <a:t>33</a:t>
            </a:fld>
            <a:endParaRPr lang="hu-HU" altLang="hu-HU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 flipH="1">
            <a:off x="170825" y="2924944"/>
            <a:ext cx="2232025" cy="1152525"/>
          </a:xfrm>
          <a:prstGeom prst="flowChartOnlineStorag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hu-HU" dirty="0">
                <a:solidFill>
                  <a:schemeClr val="bg1"/>
                </a:solidFill>
                <a:latin typeface="Arial" charset="0"/>
              </a:rPr>
              <a:t>Nyersanyag</a:t>
            </a:r>
          </a:p>
          <a:p>
            <a:pPr>
              <a:defRPr/>
            </a:pPr>
            <a:r>
              <a:rPr lang="hu-HU" dirty="0">
                <a:solidFill>
                  <a:schemeClr val="bg1"/>
                </a:solidFill>
                <a:latin typeface="Arial" charset="0"/>
              </a:rPr>
              <a:t> beszállító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 flipH="1">
            <a:off x="1790075" y="2924944"/>
            <a:ext cx="2232025" cy="1152525"/>
          </a:xfrm>
          <a:prstGeom prst="flowChartOnlineStorag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hu-HU">
                <a:solidFill>
                  <a:schemeClr val="bg1"/>
                </a:solidFill>
                <a:latin typeface="Arial" charset="0"/>
              </a:rPr>
              <a:t>„A” közvetítő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 flipH="1">
            <a:off x="3447425" y="2924944"/>
            <a:ext cx="2232025" cy="1152525"/>
          </a:xfrm>
          <a:prstGeom prst="flowChartOnlineStorag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hu-HU">
                <a:solidFill>
                  <a:schemeClr val="bg1"/>
                </a:solidFill>
                <a:latin typeface="Arial" charset="0"/>
              </a:rPr>
              <a:t>Gyártó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 flipH="1">
            <a:off x="5103188" y="2924944"/>
            <a:ext cx="2232025" cy="1152525"/>
          </a:xfrm>
          <a:prstGeom prst="flowChartOnlineStorag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hu-HU">
                <a:solidFill>
                  <a:schemeClr val="bg1"/>
                </a:solidFill>
                <a:latin typeface="Arial" charset="0"/>
              </a:rPr>
              <a:t>„B” közvetítő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 flipH="1">
            <a:off x="6903413" y="2924944"/>
            <a:ext cx="2232025" cy="1152525"/>
          </a:xfrm>
          <a:prstGeom prst="flowChartOnlineStorag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hu-HU">
                <a:solidFill>
                  <a:schemeClr val="bg1"/>
                </a:solidFill>
                <a:latin typeface="Arial" charset="0"/>
              </a:rPr>
              <a:t>Kiskereskedő</a:t>
            </a:r>
          </a:p>
        </p:txBody>
      </p:sp>
    </p:spTree>
    <p:extLst>
      <p:ext uri="{BB962C8B-B14F-4D97-AF65-F5344CB8AC3E}">
        <p14:creationId xmlns:p14="http://schemas.microsoft.com/office/powerpoint/2010/main" val="13845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eaLnBrk="1" hangingPunct="1"/>
            <a:r>
              <a:rPr lang="hu-HU" sz="3400" dirty="0" smtClean="0"/>
              <a:t>Vállalati értéklánc</a:t>
            </a:r>
          </a:p>
        </p:txBody>
      </p:sp>
      <p:sp>
        <p:nvSpPr>
          <p:cNvPr id="65539" name="AutoShape 3"/>
          <p:cNvSpPr>
            <a:spLocks noChangeArrowheads="1"/>
          </p:cNvSpPr>
          <p:nvPr/>
        </p:nvSpPr>
        <p:spPr bwMode="auto">
          <a:xfrm rot="16200000" flipH="1">
            <a:off x="2375546" y="440879"/>
            <a:ext cx="4464050" cy="6119813"/>
          </a:xfrm>
          <a:prstGeom prst="flowChartOffpageConnector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7647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defRPr/>
            </a:pPr>
            <a:endParaRPr lang="hu-HU">
              <a:latin typeface="Arial" charset="0"/>
            </a:endParaRPr>
          </a:p>
        </p:txBody>
      </p:sp>
      <p:sp>
        <p:nvSpPr>
          <p:cNvPr id="32774" name="Line 4"/>
          <p:cNvSpPr>
            <a:spLocks noChangeShapeType="1"/>
          </p:cNvSpPr>
          <p:nvPr/>
        </p:nvSpPr>
        <p:spPr bwMode="auto">
          <a:xfrm flipH="1">
            <a:off x="1547664" y="3500786"/>
            <a:ext cx="52562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32775" name="Rectangle 5"/>
          <p:cNvSpPr>
            <a:spLocks noChangeArrowheads="1"/>
          </p:cNvSpPr>
          <p:nvPr/>
        </p:nvSpPr>
        <p:spPr bwMode="auto">
          <a:xfrm flipH="1" flipV="1">
            <a:off x="1547664" y="3500786"/>
            <a:ext cx="936625" cy="22320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vert="eaVert" wrap="none" anchor="ctr"/>
          <a:lstStyle/>
          <a:p>
            <a:r>
              <a:rPr lang="hu-HU">
                <a:solidFill>
                  <a:schemeClr val="bg1"/>
                </a:solidFill>
                <a:latin typeface="Arial" charset="0"/>
              </a:rPr>
              <a:t>Bemenő logisztika</a:t>
            </a:r>
          </a:p>
        </p:txBody>
      </p:sp>
      <p:sp>
        <p:nvSpPr>
          <p:cNvPr id="32776" name="Rectangle 6"/>
          <p:cNvSpPr>
            <a:spLocks noChangeArrowheads="1"/>
          </p:cNvSpPr>
          <p:nvPr/>
        </p:nvSpPr>
        <p:spPr bwMode="auto">
          <a:xfrm flipH="1" flipV="1">
            <a:off x="2482702" y="3500786"/>
            <a:ext cx="936625" cy="22320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vert="eaVert" wrap="none" anchor="ctr"/>
          <a:lstStyle/>
          <a:p>
            <a:r>
              <a:rPr lang="hu-HU">
                <a:solidFill>
                  <a:schemeClr val="bg1"/>
                </a:solidFill>
                <a:latin typeface="Arial" charset="0"/>
              </a:rPr>
              <a:t>Termék- </a:t>
            </a:r>
          </a:p>
          <a:p>
            <a:r>
              <a:rPr lang="hu-HU">
                <a:solidFill>
                  <a:schemeClr val="bg1"/>
                </a:solidFill>
                <a:latin typeface="Arial" charset="0"/>
              </a:rPr>
              <a:t>előállítás</a:t>
            </a:r>
          </a:p>
        </p:txBody>
      </p:sp>
      <p:sp>
        <p:nvSpPr>
          <p:cNvPr id="32777" name="Rectangle 7"/>
          <p:cNvSpPr>
            <a:spLocks noChangeArrowheads="1"/>
          </p:cNvSpPr>
          <p:nvPr/>
        </p:nvSpPr>
        <p:spPr bwMode="auto">
          <a:xfrm flipH="1" flipV="1">
            <a:off x="3419327" y="3500786"/>
            <a:ext cx="936625" cy="223202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vert="eaVert" wrap="none" anchor="ctr"/>
          <a:lstStyle/>
          <a:p>
            <a:r>
              <a:rPr lang="hu-HU">
                <a:solidFill>
                  <a:schemeClr val="bg1"/>
                </a:solidFill>
                <a:latin typeface="Arial" charset="0"/>
              </a:rPr>
              <a:t>Kimenő</a:t>
            </a:r>
          </a:p>
          <a:p>
            <a:r>
              <a:rPr lang="hu-HU">
                <a:solidFill>
                  <a:schemeClr val="bg1"/>
                </a:solidFill>
                <a:latin typeface="Arial" charset="0"/>
              </a:rPr>
              <a:t>logisztika</a:t>
            </a:r>
          </a:p>
        </p:txBody>
      </p:sp>
      <p:sp>
        <p:nvSpPr>
          <p:cNvPr id="32778" name="Rectangle 8"/>
          <p:cNvSpPr>
            <a:spLocks noChangeArrowheads="1"/>
          </p:cNvSpPr>
          <p:nvPr/>
        </p:nvSpPr>
        <p:spPr bwMode="auto">
          <a:xfrm flipH="1" flipV="1">
            <a:off x="4355952" y="3500786"/>
            <a:ext cx="936625" cy="22320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vert="eaVert" wrap="none" anchor="ctr"/>
          <a:lstStyle/>
          <a:p>
            <a:r>
              <a:rPr lang="hu-HU">
                <a:solidFill>
                  <a:schemeClr val="bg1"/>
                </a:solidFill>
                <a:latin typeface="Arial" charset="0"/>
              </a:rPr>
              <a:t>Marketing és </a:t>
            </a:r>
          </a:p>
          <a:p>
            <a:r>
              <a:rPr lang="hu-HU">
                <a:solidFill>
                  <a:schemeClr val="bg1"/>
                </a:solidFill>
                <a:latin typeface="Arial" charset="0"/>
              </a:rPr>
              <a:t>értékesítés</a:t>
            </a:r>
          </a:p>
        </p:txBody>
      </p:sp>
      <p:sp>
        <p:nvSpPr>
          <p:cNvPr id="32779" name="Rectangle 9"/>
          <p:cNvSpPr>
            <a:spLocks noChangeArrowheads="1"/>
          </p:cNvSpPr>
          <p:nvPr/>
        </p:nvSpPr>
        <p:spPr bwMode="auto">
          <a:xfrm flipH="1" flipV="1">
            <a:off x="5290989" y="3500786"/>
            <a:ext cx="936625" cy="223202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vert="eaVert" wrap="none" anchor="ctr"/>
          <a:lstStyle/>
          <a:p>
            <a:r>
              <a:rPr lang="hu-HU">
                <a:solidFill>
                  <a:schemeClr val="bg1"/>
                </a:solidFill>
                <a:latin typeface="Arial" charset="0"/>
              </a:rPr>
              <a:t>Szolgáltatások</a:t>
            </a:r>
          </a:p>
        </p:txBody>
      </p:sp>
      <p:sp>
        <p:nvSpPr>
          <p:cNvPr id="32780" name="AutoShape 10"/>
          <p:cNvSpPr>
            <a:spLocks noChangeArrowheads="1"/>
          </p:cNvSpPr>
          <p:nvPr/>
        </p:nvSpPr>
        <p:spPr bwMode="auto">
          <a:xfrm rot="16200000" flipH="1">
            <a:off x="2375546" y="440879"/>
            <a:ext cx="4464050" cy="6119813"/>
          </a:xfrm>
          <a:prstGeom prst="flowChartOffpageConnector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65547" name="Rectangle 11"/>
          <p:cNvSpPr>
            <a:spLocks noChangeArrowheads="1"/>
          </p:cNvSpPr>
          <p:nvPr/>
        </p:nvSpPr>
        <p:spPr bwMode="auto">
          <a:xfrm flipH="1" flipV="1">
            <a:off x="7738914" y="2419698"/>
            <a:ext cx="936625" cy="2232025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defRPr/>
            </a:pPr>
            <a:r>
              <a:rPr lang="hu-HU">
                <a:solidFill>
                  <a:schemeClr val="bg1"/>
                </a:solidFill>
                <a:latin typeface="Arial" charset="0"/>
              </a:rPr>
              <a:t>Fogyasztók</a:t>
            </a:r>
          </a:p>
          <a:p>
            <a:pPr>
              <a:defRPr/>
            </a:pPr>
            <a:r>
              <a:rPr lang="hu-HU">
                <a:solidFill>
                  <a:schemeClr val="bg1"/>
                </a:solidFill>
                <a:latin typeface="Arial" charset="0"/>
              </a:rPr>
              <a:t>értéklánca</a:t>
            </a:r>
          </a:p>
        </p:txBody>
      </p:sp>
      <p:sp>
        <p:nvSpPr>
          <p:cNvPr id="32782" name="Line 12"/>
          <p:cNvSpPr>
            <a:spLocks noChangeShapeType="1"/>
          </p:cNvSpPr>
          <p:nvPr/>
        </p:nvSpPr>
        <p:spPr bwMode="auto">
          <a:xfrm>
            <a:off x="8746977" y="3500786"/>
            <a:ext cx="468312" cy="0"/>
          </a:xfrm>
          <a:prstGeom prst="line">
            <a:avLst/>
          </a:prstGeom>
          <a:noFill/>
          <a:ln w="1016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65549" name="Rectangle 13"/>
          <p:cNvSpPr>
            <a:spLocks noChangeArrowheads="1"/>
          </p:cNvSpPr>
          <p:nvPr/>
        </p:nvSpPr>
        <p:spPr bwMode="auto">
          <a:xfrm flipH="1" flipV="1">
            <a:off x="322114" y="3500786"/>
            <a:ext cx="936625" cy="2232025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defRPr/>
            </a:pPr>
            <a:r>
              <a:rPr lang="hu-HU">
                <a:solidFill>
                  <a:schemeClr val="bg1"/>
                </a:solidFill>
                <a:latin typeface="Arial" charset="0"/>
              </a:rPr>
              <a:t>Szállítók</a:t>
            </a:r>
          </a:p>
          <a:p>
            <a:pPr>
              <a:defRPr/>
            </a:pPr>
            <a:r>
              <a:rPr lang="hu-HU">
                <a:solidFill>
                  <a:schemeClr val="bg1"/>
                </a:solidFill>
                <a:latin typeface="Arial" charset="0"/>
              </a:rPr>
              <a:t>értéklánca</a:t>
            </a:r>
          </a:p>
        </p:txBody>
      </p:sp>
      <p:sp>
        <p:nvSpPr>
          <p:cNvPr id="32784" name="Rectangle 14"/>
          <p:cNvSpPr>
            <a:spLocks noChangeArrowheads="1"/>
          </p:cNvSpPr>
          <p:nvPr/>
        </p:nvSpPr>
        <p:spPr bwMode="auto">
          <a:xfrm flipH="1" flipV="1">
            <a:off x="322114" y="1268761"/>
            <a:ext cx="936625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r>
              <a:rPr lang="hu-HU">
                <a:latin typeface="Arial" charset="0"/>
              </a:rPr>
              <a:t>Támogató</a:t>
            </a:r>
          </a:p>
          <a:p>
            <a:r>
              <a:rPr lang="hu-HU">
                <a:latin typeface="Arial" charset="0"/>
              </a:rPr>
              <a:t> tevékenységek</a:t>
            </a:r>
          </a:p>
        </p:txBody>
      </p:sp>
      <p:sp>
        <p:nvSpPr>
          <p:cNvPr id="32785" name="AutoShape 15"/>
          <p:cNvSpPr>
            <a:spLocks noChangeArrowheads="1"/>
          </p:cNvSpPr>
          <p:nvPr/>
        </p:nvSpPr>
        <p:spPr bwMode="auto">
          <a:xfrm rot="16200000" flipH="1">
            <a:off x="1943746" y="872679"/>
            <a:ext cx="4464050" cy="5256213"/>
          </a:xfrm>
          <a:prstGeom prst="flowChartOffpageConnector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32786" name="AutoShape 16"/>
          <p:cNvSpPr>
            <a:spLocks noChangeArrowheads="1"/>
          </p:cNvSpPr>
          <p:nvPr/>
        </p:nvSpPr>
        <p:spPr bwMode="auto">
          <a:xfrm rot="-8921938">
            <a:off x="6372077" y="3788123"/>
            <a:ext cx="719137" cy="1368425"/>
          </a:xfrm>
          <a:prstGeom prst="parallelogram">
            <a:avLst>
              <a:gd name="adj" fmla="val 2500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r>
              <a:rPr lang="hu-HU">
                <a:solidFill>
                  <a:schemeClr val="bg1"/>
                </a:solidFill>
                <a:latin typeface="Arial" charset="0"/>
              </a:rPr>
              <a:t>Árrés</a:t>
            </a:r>
          </a:p>
        </p:txBody>
      </p:sp>
      <p:sp>
        <p:nvSpPr>
          <p:cNvPr id="32787" name="AutoShape 17"/>
          <p:cNvSpPr>
            <a:spLocks noChangeArrowheads="1"/>
          </p:cNvSpPr>
          <p:nvPr/>
        </p:nvSpPr>
        <p:spPr bwMode="auto">
          <a:xfrm rot="-1771926">
            <a:off x="6299052" y="1771998"/>
            <a:ext cx="719137" cy="1368425"/>
          </a:xfrm>
          <a:prstGeom prst="parallelogram">
            <a:avLst>
              <a:gd name="adj" fmla="val 2500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r>
              <a:rPr lang="hu-HU">
                <a:solidFill>
                  <a:schemeClr val="bg1"/>
                </a:solidFill>
                <a:latin typeface="Arial" charset="0"/>
              </a:rPr>
              <a:t>Árrés</a:t>
            </a:r>
          </a:p>
        </p:txBody>
      </p:sp>
      <p:sp>
        <p:nvSpPr>
          <p:cNvPr id="32788" name="Line 18"/>
          <p:cNvSpPr>
            <a:spLocks noChangeShapeType="1"/>
          </p:cNvSpPr>
          <p:nvPr/>
        </p:nvSpPr>
        <p:spPr bwMode="auto">
          <a:xfrm>
            <a:off x="1258739" y="4580286"/>
            <a:ext cx="288925" cy="0"/>
          </a:xfrm>
          <a:prstGeom prst="line">
            <a:avLst/>
          </a:prstGeom>
          <a:noFill/>
          <a:ln w="1016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32789" name="Text Box 19"/>
          <p:cNvSpPr txBox="1">
            <a:spLocks noChangeArrowheads="1"/>
          </p:cNvSpPr>
          <p:nvPr/>
        </p:nvSpPr>
        <p:spPr bwMode="auto">
          <a:xfrm>
            <a:off x="1619102" y="1340198"/>
            <a:ext cx="3887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hu-HU">
                <a:solidFill>
                  <a:schemeClr val="bg1"/>
                </a:solidFill>
                <a:latin typeface="Arial" charset="0"/>
              </a:rPr>
              <a:t>A vállalat infrastruktúrája</a:t>
            </a:r>
          </a:p>
        </p:txBody>
      </p:sp>
      <p:sp>
        <p:nvSpPr>
          <p:cNvPr id="32790" name="Text Box 20"/>
          <p:cNvSpPr txBox="1">
            <a:spLocks noChangeArrowheads="1"/>
          </p:cNvSpPr>
          <p:nvPr/>
        </p:nvSpPr>
        <p:spPr bwMode="auto">
          <a:xfrm>
            <a:off x="2482702" y="2419698"/>
            <a:ext cx="3887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hu-HU">
                <a:solidFill>
                  <a:schemeClr val="bg1"/>
                </a:solidFill>
                <a:latin typeface="Arial" charset="0"/>
              </a:rPr>
              <a:t>Technológiák fejlesztése</a:t>
            </a:r>
          </a:p>
        </p:txBody>
      </p:sp>
      <p:sp>
        <p:nvSpPr>
          <p:cNvPr id="32791" name="Text Box 21"/>
          <p:cNvSpPr txBox="1">
            <a:spLocks noChangeArrowheads="1"/>
          </p:cNvSpPr>
          <p:nvPr/>
        </p:nvSpPr>
        <p:spPr bwMode="auto">
          <a:xfrm>
            <a:off x="1906439" y="1845023"/>
            <a:ext cx="3887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hu-HU">
                <a:solidFill>
                  <a:schemeClr val="bg1"/>
                </a:solidFill>
                <a:latin typeface="Arial" charset="0"/>
              </a:rPr>
              <a:t>Emberierőforrás-gazdálkodás</a:t>
            </a:r>
          </a:p>
        </p:txBody>
      </p:sp>
      <p:sp>
        <p:nvSpPr>
          <p:cNvPr id="32792" name="Text Box 22"/>
          <p:cNvSpPr txBox="1">
            <a:spLocks noChangeArrowheads="1"/>
          </p:cNvSpPr>
          <p:nvPr/>
        </p:nvSpPr>
        <p:spPr bwMode="auto">
          <a:xfrm>
            <a:off x="3058964" y="2924523"/>
            <a:ext cx="3887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hu-HU">
                <a:solidFill>
                  <a:schemeClr val="bg1"/>
                </a:solidFill>
                <a:latin typeface="Arial" charset="0"/>
              </a:rPr>
              <a:t>Beszerzés</a:t>
            </a: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AE258-C00A-4148-98B5-D1A35A4C68A5}" type="slidenum">
              <a:rPr lang="hu-HU" altLang="hu-HU" smtClean="0"/>
              <a:pPr/>
              <a:t>34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76727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eaLnBrk="1" hangingPunct="1"/>
            <a:r>
              <a:rPr lang="hu-HU" dirty="0" err="1" smtClean="0"/>
              <a:t>Életciklusgörbe</a:t>
            </a:r>
            <a:endParaRPr lang="hu-HU" dirty="0" smtClean="0"/>
          </a:p>
        </p:txBody>
      </p:sp>
      <p:sp>
        <p:nvSpPr>
          <p:cNvPr id="33797" name="Line 3"/>
          <p:cNvSpPr>
            <a:spLocks noChangeShapeType="1"/>
          </p:cNvSpPr>
          <p:nvPr/>
        </p:nvSpPr>
        <p:spPr bwMode="auto">
          <a:xfrm>
            <a:off x="854075" y="5602288"/>
            <a:ext cx="762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33798" name="Freeform 4"/>
          <p:cNvSpPr>
            <a:spLocks/>
          </p:cNvSpPr>
          <p:nvPr/>
        </p:nvSpPr>
        <p:spPr bwMode="auto">
          <a:xfrm>
            <a:off x="854075" y="2147888"/>
            <a:ext cx="7391400" cy="3302000"/>
          </a:xfrm>
          <a:custGeom>
            <a:avLst/>
            <a:gdLst>
              <a:gd name="T0" fmla="*/ 0 w 4656"/>
              <a:gd name="T1" fmla="*/ 2147483647 h 2080"/>
              <a:gd name="T2" fmla="*/ 967739991 w 4656"/>
              <a:gd name="T3" fmla="*/ 2147483647 h 2080"/>
              <a:gd name="T4" fmla="*/ 1572577237 w 4656"/>
              <a:gd name="T5" fmla="*/ 2147483647 h 2080"/>
              <a:gd name="T6" fmla="*/ 2147483647 w 4656"/>
              <a:gd name="T7" fmla="*/ 2147483647 h 2080"/>
              <a:gd name="T8" fmla="*/ 2147483647 w 4656"/>
              <a:gd name="T9" fmla="*/ 2147483647 h 2080"/>
              <a:gd name="T10" fmla="*/ 2147483647 w 4656"/>
              <a:gd name="T11" fmla="*/ 1129029867 h 2080"/>
              <a:gd name="T12" fmla="*/ 2147483647 w 4656"/>
              <a:gd name="T13" fmla="*/ 161289974 h 2080"/>
              <a:gd name="T14" fmla="*/ 2147483647 w 4656"/>
              <a:gd name="T15" fmla="*/ 161289974 h 2080"/>
              <a:gd name="T16" fmla="*/ 2147483647 w 4656"/>
              <a:gd name="T17" fmla="*/ 766127339 h 2080"/>
              <a:gd name="T18" fmla="*/ 2147483647 w 4656"/>
              <a:gd name="T19" fmla="*/ 1612899640 h 2080"/>
              <a:gd name="T20" fmla="*/ 2147483647 w 4656"/>
              <a:gd name="T21" fmla="*/ 2147483647 h 2080"/>
              <a:gd name="T22" fmla="*/ 2147483647 w 4656"/>
              <a:gd name="T23" fmla="*/ 2147483647 h 2080"/>
              <a:gd name="T24" fmla="*/ 2147483647 w 4656"/>
              <a:gd name="T25" fmla="*/ 2147483647 h 2080"/>
              <a:gd name="T26" fmla="*/ 2147483647 w 4656"/>
              <a:gd name="T27" fmla="*/ 2147483647 h 2080"/>
              <a:gd name="T28" fmla="*/ 2147483647 w 4656"/>
              <a:gd name="T29" fmla="*/ 2147483647 h 2080"/>
              <a:gd name="T30" fmla="*/ 2147483647 w 4656"/>
              <a:gd name="T31" fmla="*/ 2147483647 h 2080"/>
              <a:gd name="T32" fmla="*/ 2147483647 w 4656"/>
              <a:gd name="T33" fmla="*/ 2147483647 h 208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4656"/>
              <a:gd name="T52" fmla="*/ 0 h 2080"/>
              <a:gd name="T53" fmla="*/ 4656 w 4656"/>
              <a:gd name="T54" fmla="*/ 2080 h 208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4656" h="2080">
                <a:moveTo>
                  <a:pt x="0" y="2080"/>
                </a:moveTo>
                <a:cubicBezTo>
                  <a:pt x="140" y="2076"/>
                  <a:pt x="280" y="2072"/>
                  <a:pt x="384" y="2032"/>
                </a:cubicBezTo>
                <a:cubicBezTo>
                  <a:pt x="488" y="1992"/>
                  <a:pt x="544" y="1928"/>
                  <a:pt x="624" y="1840"/>
                </a:cubicBezTo>
                <a:cubicBezTo>
                  <a:pt x="704" y="1752"/>
                  <a:pt x="776" y="1640"/>
                  <a:pt x="864" y="1504"/>
                </a:cubicBezTo>
                <a:cubicBezTo>
                  <a:pt x="952" y="1368"/>
                  <a:pt x="1040" y="1200"/>
                  <a:pt x="1152" y="1024"/>
                </a:cubicBezTo>
                <a:cubicBezTo>
                  <a:pt x="1264" y="848"/>
                  <a:pt x="1376" y="608"/>
                  <a:pt x="1536" y="448"/>
                </a:cubicBezTo>
                <a:cubicBezTo>
                  <a:pt x="1696" y="288"/>
                  <a:pt x="1912" y="128"/>
                  <a:pt x="2112" y="64"/>
                </a:cubicBezTo>
                <a:cubicBezTo>
                  <a:pt x="2312" y="0"/>
                  <a:pt x="2560" y="24"/>
                  <a:pt x="2736" y="64"/>
                </a:cubicBezTo>
                <a:cubicBezTo>
                  <a:pt x="2912" y="104"/>
                  <a:pt x="3056" y="208"/>
                  <a:pt x="3168" y="304"/>
                </a:cubicBezTo>
                <a:cubicBezTo>
                  <a:pt x="3280" y="400"/>
                  <a:pt x="3328" y="512"/>
                  <a:pt x="3408" y="640"/>
                </a:cubicBezTo>
                <a:cubicBezTo>
                  <a:pt x="3488" y="768"/>
                  <a:pt x="3560" y="928"/>
                  <a:pt x="3648" y="1072"/>
                </a:cubicBezTo>
                <a:cubicBezTo>
                  <a:pt x="3736" y="1216"/>
                  <a:pt x="3872" y="1408"/>
                  <a:pt x="3936" y="1504"/>
                </a:cubicBezTo>
                <a:cubicBezTo>
                  <a:pt x="4000" y="1600"/>
                  <a:pt x="4008" y="1616"/>
                  <a:pt x="4032" y="1648"/>
                </a:cubicBezTo>
                <a:cubicBezTo>
                  <a:pt x="4056" y="1680"/>
                  <a:pt x="4048" y="1664"/>
                  <a:pt x="4080" y="1696"/>
                </a:cubicBezTo>
                <a:cubicBezTo>
                  <a:pt x="4112" y="1728"/>
                  <a:pt x="4152" y="1784"/>
                  <a:pt x="4224" y="1840"/>
                </a:cubicBezTo>
                <a:cubicBezTo>
                  <a:pt x="4296" y="1896"/>
                  <a:pt x="4440" y="1992"/>
                  <a:pt x="4512" y="2032"/>
                </a:cubicBezTo>
                <a:cubicBezTo>
                  <a:pt x="4584" y="2072"/>
                  <a:pt x="4632" y="2072"/>
                  <a:pt x="4656" y="2080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33799" name="Text Box 5"/>
          <p:cNvSpPr txBox="1">
            <a:spLocks noChangeArrowheads="1"/>
          </p:cNvSpPr>
          <p:nvPr/>
        </p:nvSpPr>
        <p:spPr bwMode="auto">
          <a:xfrm>
            <a:off x="381000" y="5053013"/>
            <a:ext cx="11096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defTabSz="762000" eaLnBrk="0" hangingPunct="0"/>
            <a:r>
              <a:rPr lang="hu-HU" sz="1600" b="1">
                <a:latin typeface="Arial" charset="0"/>
              </a:rPr>
              <a:t>Udvarlás:</a:t>
            </a:r>
          </a:p>
        </p:txBody>
      </p:sp>
      <p:sp>
        <p:nvSpPr>
          <p:cNvPr id="33800" name="Text Box 6"/>
          <p:cNvSpPr txBox="1">
            <a:spLocks noChangeArrowheads="1"/>
          </p:cNvSpPr>
          <p:nvPr/>
        </p:nvSpPr>
        <p:spPr bwMode="auto">
          <a:xfrm>
            <a:off x="473075" y="4406900"/>
            <a:ext cx="15827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defTabSz="762000" eaLnBrk="0" hangingPunct="0"/>
            <a:r>
              <a:rPr lang="hu-HU" sz="1600" b="1">
                <a:latin typeface="Arial" charset="0"/>
              </a:rPr>
              <a:t>Csecsemőkor:</a:t>
            </a:r>
            <a:endParaRPr lang="hu-HU" b="1">
              <a:latin typeface="Arial" charset="0"/>
            </a:endParaRPr>
          </a:p>
        </p:txBody>
      </p:sp>
      <p:sp>
        <p:nvSpPr>
          <p:cNvPr id="33801" name="Text Box 7"/>
          <p:cNvSpPr txBox="1">
            <a:spLocks noChangeArrowheads="1"/>
          </p:cNvSpPr>
          <p:nvPr/>
        </p:nvSpPr>
        <p:spPr bwMode="auto">
          <a:xfrm>
            <a:off x="395288" y="3773488"/>
            <a:ext cx="20494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defTabSz="762000" eaLnBrk="0" hangingPunct="0"/>
            <a:r>
              <a:rPr lang="hu-HU" sz="1600" b="1">
                <a:latin typeface="Arial" charset="0"/>
              </a:rPr>
              <a:t>Gyerünk-gyerünk:</a:t>
            </a:r>
          </a:p>
        </p:txBody>
      </p:sp>
      <p:sp>
        <p:nvSpPr>
          <p:cNvPr id="33802" name="Text Box 8"/>
          <p:cNvSpPr txBox="1">
            <a:spLocks noChangeArrowheads="1"/>
          </p:cNvSpPr>
          <p:nvPr/>
        </p:nvSpPr>
        <p:spPr bwMode="auto">
          <a:xfrm>
            <a:off x="1463675" y="3087688"/>
            <a:ext cx="13239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defTabSz="762000" eaLnBrk="0" hangingPunct="0"/>
            <a:r>
              <a:rPr lang="hu-HU" sz="1600" b="1">
                <a:latin typeface="Arial" charset="0"/>
              </a:rPr>
              <a:t>Serdülőkor:</a:t>
            </a:r>
          </a:p>
        </p:txBody>
      </p:sp>
      <p:sp>
        <p:nvSpPr>
          <p:cNvPr id="33803" name="Text Box 9"/>
          <p:cNvSpPr txBox="1">
            <a:spLocks noChangeArrowheads="1"/>
          </p:cNvSpPr>
          <p:nvPr/>
        </p:nvSpPr>
        <p:spPr bwMode="auto">
          <a:xfrm>
            <a:off x="2286000" y="2386013"/>
            <a:ext cx="12461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defTabSz="762000" eaLnBrk="0" hangingPunct="0"/>
            <a:r>
              <a:rPr lang="hu-HU" sz="1600" b="1">
                <a:latin typeface="Arial" charset="0"/>
              </a:rPr>
              <a:t>Felnőttkor:</a:t>
            </a:r>
          </a:p>
        </p:txBody>
      </p:sp>
      <p:sp>
        <p:nvSpPr>
          <p:cNvPr id="33804" name="Text Box 10"/>
          <p:cNvSpPr txBox="1">
            <a:spLocks noChangeArrowheads="1"/>
          </p:cNvSpPr>
          <p:nvPr/>
        </p:nvSpPr>
        <p:spPr bwMode="auto">
          <a:xfrm>
            <a:off x="3733800" y="1447800"/>
            <a:ext cx="197961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defTabSz="762000" eaLnBrk="0" hangingPunct="0"/>
            <a:r>
              <a:rPr lang="hu-HU" sz="1600" b="1">
                <a:latin typeface="Arial" charset="0"/>
              </a:rPr>
              <a:t>Megállapodottság:</a:t>
            </a:r>
          </a:p>
        </p:txBody>
      </p:sp>
      <p:sp>
        <p:nvSpPr>
          <p:cNvPr id="33805" name="Text Box 11"/>
          <p:cNvSpPr txBox="1">
            <a:spLocks noChangeArrowheads="1"/>
          </p:cNvSpPr>
          <p:nvPr/>
        </p:nvSpPr>
        <p:spPr bwMode="auto">
          <a:xfrm>
            <a:off x="5715000" y="2133600"/>
            <a:ext cx="15287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defTabSz="762000" eaLnBrk="0" hangingPunct="0"/>
            <a:r>
              <a:rPr lang="hu-HU" sz="1600" b="1">
                <a:latin typeface="Arial" charset="0"/>
              </a:rPr>
              <a:t>Arisztokrácia:</a:t>
            </a:r>
          </a:p>
        </p:txBody>
      </p:sp>
      <p:sp>
        <p:nvSpPr>
          <p:cNvPr id="33806" name="Text Box 12"/>
          <p:cNvSpPr txBox="1">
            <a:spLocks noChangeArrowheads="1"/>
          </p:cNvSpPr>
          <p:nvPr/>
        </p:nvSpPr>
        <p:spPr bwMode="auto">
          <a:xfrm>
            <a:off x="6492875" y="3087688"/>
            <a:ext cx="20399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defTabSz="762000" eaLnBrk="0" hangingPunct="0"/>
            <a:r>
              <a:rPr lang="hu-HU" sz="1600" b="1">
                <a:latin typeface="Arial" charset="0"/>
              </a:rPr>
              <a:t>Korai bürokrácia:</a:t>
            </a:r>
          </a:p>
        </p:txBody>
      </p:sp>
      <p:sp>
        <p:nvSpPr>
          <p:cNvPr id="33807" name="Text Box 13"/>
          <p:cNvSpPr txBox="1">
            <a:spLocks noChangeArrowheads="1"/>
          </p:cNvSpPr>
          <p:nvPr/>
        </p:nvSpPr>
        <p:spPr bwMode="auto">
          <a:xfrm>
            <a:off x="5562600" y="4038600"/>
            <a:ext cx="13128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defTabSz="762000" eaLnBrk="0" hangingPunct="0"/>
            <a:r>
              <a:rPr lang="hu-HU" sz="1600" b="1">
                <a:latin typeface="Arial" charset="0"/>
              </a:rPr>
              <a:t>Bürokrácia:</a:t>
            </a:r>
          </a:p>
        </p:txBody>
      </p:sp>
      <p:sp>
        <p:nvSpPr>
          <p:cNvPr id="33808" name="Text Box 14"/>
          <p:cNvSpPr txBox="1">
            <a:spLocks noChangeArrowheads="1"/>
          </p:cNvSpPr>
          <p:nvPr/>
        </p:nvSpPr>
        <p:spPr bwMode="auto">
          <a:xfrm>
            <a:off x="6248400" y="4800600"/>
            <a:ext cx="7953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defTabSz="762000" eaLnBrk="0" hangingPunct="0"/>
            <a:r>
              <a:rPr lang="hu-HU" sz="1600" b="1">
                <a:latin typeface="Arial" charset="0"/>
              </a:rPr>
              <a:t>Halál:</a:t>
            </a:r>
            <a:r>
              <a:rPr lang="hu-HU" sz="1600">
                <a:latin typeface="Arial" charset="0"/>
              </a:rPr>
              <a:t> </a:t>
            </a:r>
          </a:p>
        </p:txBody>
      </p:sp>
      <p:sp>
        <p:nvSpPr>
          <p:cNvPr id="33809" name="Line 15"/>
          <p:cNvSpPr>
            <a:spLocks noChangeShapeType="1"/>
          </p:cNvSpPr>
          <p:nvPr/>
        </p:nvSpPr>
        <p:spPr bwMode="auto">
          <a:xfrm>
            <a:off x="4664075" y="5297488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33810" name="Text Box 16"/>
          <p:cNvSpPr txBox="1">
            <a:spLocks noChangeArrowheads="1"/>
          </p:cNvSpPr>
          <p:nvPr/>
        </p:nvSpPr>
        <p:spPr bwMode="auto">
          <a:xfrm>
            <a:off x="2438400" y="5715000"/>
            <a:ext cx="16192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defTabSz="762000" eaLnBrk="0" hangingPunct="0"/>
            <a:r>
              <a:rPr lang="hu-HU" b="1" dirty="0">
                <a:latin typeface="Arial" charset="0"/>
              </a:rPr>
              <a:t>NÖVEKEDÉS</a:t>
            </a:r>
          </a:p>
        </p:txBody>
      </p:sp>
      <p:sp>
        <p:nvSpPr>
          <p:cNvPr id="33811" name="Text Box 17"/>
          <p:cNvSpPr txBox="1">
            <a:spLocks noChangeArrowheads="1"/>
          </p:cNvSpPr>
          <p:nvPr/>
        </p:nvSpPr>
        <p:spPr bwMode="auto">
          <a:xfrm>
            <a:off x="5410200" y="5715000"/>
            <a:ext cx="15938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defTabSz="762000" eaLnBrk="0" hangingPunct="0"/>
            <a:r>
              <a:rPr lang="hu-HU" b="1" dirty="0">
                <a:latin typeface="Arial" charset="0"/>
              </a:rPr>
              <a:t>HANYATLÁS</a:t>
            </a:r>
            <a:endParaRPr lang="hu-HU" dirty="0">
              <a:latin typeface="Arial" charset="0"/>
            </a:endParaRPr>
          </a:p>
        </p:txBody>
      </p:sp>
      <p:sp>
        <p:nvSpPr>
          <p:cNvPr id="33812" name="AutoShape 18"/>
          <p:cNvSpPr>
            <a:spLocks noChangeArrowheads="1"/>
          </p:cNvSpPr>
          <p:nvPr/>
        </p:nvSpPr>
        <p:spPr bwMode="auto">
          <a:xfrm>
            <a:off x="1235075" y="5373688"/>
            <a:ext cx="152400" cy="152400"/>
          </a:xfrm>
          <a:prstGeom prst="star8">
            <a:avLst>
              <a:gd name="adj" fmla="val 3825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762000" eaLnBrk="0" hangingPunct="0"/>
            <a:endParaRPr lang="en-US" sz="1200">
              <a:latin typeface="Arial" charset="0"/>
            </a:endParaRPr>
          </a:p>
        </p:txBody>
      </p:sp>
      <p:sp>
        <p:nvSpPr>
          <p:cNvPr id="33813" name="AutoShape 19"/>
          <p:cNvSpPr>
            <a:spLocks noChangeArrowheads="1"/>
          </p:cNvSpPr>
          <p:nvPr/>
        </p:nvSpPr>
        <p:spPr bwMode="auto">
          <a:xfrm>
            <a:off x="1997075" y="4764088"/>
            <a:ext cx="152400" cy="152400"/>
          </a:xfrm>
          <a:prstGeom prst="star8">
            <a:avLst>
              <a:gd name="adj" fmla="val 3825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762000" eaLnBrk="0" hangingPunct="0"/>
            <a:endParaRPr lang="en-US" sz="1200">
              <a:latin typeface="Arial" charset="0"/>
            </a:endParaRPr>
          </a:p>
        </p:txBody>
      </p:sp>
      <p:sp>
        <p:nvSpPr>
          <p:cNvPr id="33814" name="AutoShape 20"/>
          <p:cNvSpPr>
            <a:spLocks noChangeArrowheads="1"/>
          </p:cNvSpPr>
          <p:nvPr/>
        </p:nvSpPr>
        <p:spPr bwMode="auto">
          <a:xfrm>
            <a:off x="2454275" y="4002088"/>
            <a:ext cx="152400" cy="152400"/>
          </a:xfrm>
          <a:prstGeom prst="star8">
            <a:avLst>
              <a:gd name="adj" fmla="val 3825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762000" eaLnBrk="0" hangingPunct="0"/>
            <a:endParaRPr lang="en-US" sz="1200">
              <a:latin typeface="Arial" charset="0"/>
            </a:endParaRPr>
          </a:p>
        </p:txBody>
      </p:sp>
      <p:sp>
        <p:nvSpPr>
          <p:cNvPr id="33815" name="AutoShape 21"/>
          <p:cNvSpPr>
            <a:spLocks noChangeArrowheads="1"/>
          </p:cNvSpPr>
          <p:nvPr/>
        </p:nvSpPr>
        <p:spPr bwMode="auto">
          <a:xfrm>
            <a:off x="2911475" y="3240088"/>
            <a:ext cx="152400" cy="152400"/>
          </a:xfrm>
          <a:prstGeom prst="star8">
            <a:avLst>
              <a:gd name="adj" fmla="val 3825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762000" eaLnBrk="0" hangingPunct="0"/>
            <a:endParaRPr lang="en-US" sz="1200">
              <a:latin typeface="Arial" charset="0"/>
            </a:endParaRPr>
          </a:p>
        </p:txBody>
      </p:sp>
      <p:sp>
        <p:nvSpPr>
          <p:cNvPr id="33816" name="AutoShape 22"/>
          <p:cNvSpPr>
            <a:spLocks noChangeArrowheads="1"/>
          </p:cNvSpPr>
          <p:nvPr/>
        </p:nvSpPr>
        <p:spPr bwMode="auto">
          <a:xfrm>
            <a:off x="7559675" y="5068888"/>
            <a:ext cx="152400" cy="152400"/>
          </a:xfrm>
          <a:prstGeom prst="star8">
            <a:avLst>
              <a:gd name="adj" fmla="val 3825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762000" eaLnBrk="0" hangingPunct="0"/>
            <a:endParaRPr lang="en-US" sz="1200">
              <a:latin typeface="Arial" charset="0"/>
            </a:endParaRPr>
          </a:p>
        </p:txBody>
      </p:sp>
      <p:sp>
        <p:nvSpPr>
          <p:cNvPr id="33817" name="AutoShape 23"/>
          <p:cNvSpPr>
            <a:spLocks noChangeArrowheads="1"/>
          </p:cNvSpPr>
          <p:nvPr/>
        </p:nvSpPr>
        <p:spPr bwMode="auto">
          <a:xfrm>
            <a:off x="5654675" y="2478088"/>
            <a:ext cx="152400" cy="152400"/>
          </a:xfrm>
          <a:prstGeom prst="star8">
            <a:avLst>
              <a:gd name="adj" fmla="val 3825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762000" eaLnBrk="0" hangingPunct="0"/>
            <a:endParaRPr lang="en-US" sz="1200">
              <a:latin typeface="Arial" charset="0"/>
            </a:endParaRPr>
          </a:p>
        </p:txBody>
      </p:sp>
      <p:sp>
        <p:nvSpPr>
          <p:cNvPr id="33818" name="AutoShape 24"/>
          <p:cNvSpPr>
            <a:spLocks noChangeArrowheads="1"/>
          </p:cNvSpPr>
          <p:nvPr/>
        </p:nvSpPr>
        <p:spPr bwMode="auto">
          <a:xfrm>
            <a:off x="4435475" y="2097088"/>
            <a:ext cx="152400" cy="152400"/>
          </a:xfrm>
          <a:prstGeom prst="star8">
            <a:avLst>
              <a:gd name="adj" fmla="val 3825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762000" eaLnBrk="0" hangingPunct="0"/>
            <a:endParaRPr lang="en-US" sz="1200">
              <a:latin typeface="Arial" charset="0"/>
            </a:endParaRPr>
          </a:p>
        </p:txBody>
      </p:sp>
      <p:sp>
        <p:nvSpPr>
          <p:cNvPr id="33819" name="AutoShape 25"/>
          <p:cNvSpPr>
            <a:spLocks noChangeArrowheads="1"/>
          </p:cNvSpPr>
          <p:nvPr/>
        </p:nvSpPr>
        <p:spPr bwMode="auto">
          <a:xfrm>
            <a:off x="3521075" y="2554288"/>
            <a:ext cx="152400" cy="152400"/>
          </a:xfrm>
          <a:prstGeom prst="star8">
            <a:avLst>
              <a:gd name="adj" fmla="val 3825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762000" eaLnBrk="0" hangingPunct="0"/>
            <a:endParaRPr lang="en-US" sz="1200">
              <a:latin typeface="Arial" charset="0"/>
            </a:endParaRPr>
          </a:p>
        </p:txBody>
      </p:sp>
      <p:sp>
        <p:nvSpPr>
          <p:cNvPr id="33820" name="AutoShape 26"/>
          <p:cNvSpPr>
            <a:spLocks noChangeArrowheads="1"/>
          </p:cNvSpPr>
          <p:nvPr/>
        </p:nvSpPr>
        <p:spPr bwMode="auto">
          <a:xfrm>
            <a:off x="6950075" y="4306888"/>
            <a:ext cx="152400" cy="152400"/>
          </a:xfrm>
          <a:prstGeom prst="star8">
            <a:avLst>
              <a:gd name="adj" fmla="val 3825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762000" eaLnBrk="0" hangingPunct="0"/>
            <a:endParaRPr lang="en-US" sz="1200">
              <a:latin typeface="Arial" charset="0"/>
            </a:endParaRPr>
          </a:p>
        </p:txBody>
      </p:sp>
      <p:sp>
        <p:nvSpPr>
          <p:cNvPr id="33821" name="AutoShape 27"/>
          <p:cNvSpPr>
            <a:spLocks noChangeArrowheads="1"/>
          </p:cNvSpPr>
          <p:nvPr/>
        </p:nvSpPr>
        <p:spPr bwMode="auto">
          <a:xfrm>
            <a:off x="6340475" y="3392488"/>
            <a:ext cx="152400" cy="152400"/>
          </a:xfrm>
          <a:prstGeom prst="star8">
            <a:avLst>
              <a:gd name="adj" fmla="val 3825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762000" eaLnBrk="0" hangingPunct="0"/>
            <a:endParaRPr lang="en-US" sz="1200">
              <a:latin typeface="Arial" charset="0"/>
            </a:endParaRPr>
          </a:p>
        </p:txBody>
      </p:sp>
      <p:sp>
        <p:nvSpPr>
          <p:cNvPr id="33822" name="Text Box 28"/>
          <p:cNvSpPr txBox="1">
            <a:spLocks noChangeArrowheads="1"/>
          </p:cNvSpPr>
          <p:nvPr/>
        </p:nvSpPr>
        <p:spPr bwMode="auto">
          <a:xfrm>
            <a:off x="1584325" y="5241925"/>
            <a:ext cx="20907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defTabSz="762000" eaLnBrk="0" hangingPunct="0"/>
            <a:r>
              <a:rPr lang="hu-HU" sz="1600" i="1" dirty="0">
                <a:latin typeface="Arial" charset="0"/>
              </a:rPr>
              <a:t>Szükséglet kielégítés</a:t>
            </a:r>
          </a:p>
        </p:txBody>
      </p:sp>
      <p:sp>
        <p:nvSpPr>
          <p:cNvPr id="33823" name="Text Box 29"/>
          <p:cNvSpPr txBox="1">
            <a:spLocks noChangeArrowheads="1"/>
          </p:cNvSpPr>
          <p:nvPr/>
        </p:nvSpPr>
        <p:spPr bwMode="auto">
          <a:xfrm>
            <a:off x="2193925" y="4632325"/>
            <a:ext cx="11318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defTabSz="762000" eaLnBrk="0" hangingPunct="0"/>
            <a:r>
              <a:rPr lang="hu-HU" sz="1600" i="1">
                <a:latin typeface="Arial" charset="0"/>
              </a:rPr>
              <a:t>Készpénz </a:t>
            </a:r>
          </a:p>
        </p:txBody>
      </p:sp>
      <p:sp>
        <p:nvSpPr>
          <p:cNvPr id="33824" name="Text Box 30"/>
          <p:cNvSpPr txBox="1">
            <a:spLocks noChangeArrowheads="1"/>
          </p:cNvSpPr>
          <p:nvPr/>
        </p:nvSpPr>
        <p:spPr bwMode="auto">
          <a:xfrm>
            <a:off x="2651125" y="3946525"/>
            <a:ext cx="1752600" cy="581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defTabSz="762000" eaLnBrk="0" hangingPunct="0"/>
            <a:r>
              <a:rPr lang="hu-HU" sz="1600" i="1" dirty="0">
                <a:latin typeface="Arial" charset="0"/>
              </a:rPr>
              <a:t>Értékesítés, </a:t>
            </a:r>
            <a:br>
              <a:rPr lang="hu-HU" sz="1600" i="1" dirty="0">
                <a:latin typeface="Arial" charset="0"/>
              </a:rPr>
            </a:br>
            <a:r>
              <a:rPr lang="hu-HU" sz="1600" i="1" dirty="0">
                <a:latin typeface="Arial" charset="0"/>
              </a:rPr>
              <a:t>piaci részesedés </a:t>
            </a:r>
          </a:p>
        </p:txBody>
      </p:sp>
      <p:sp>
        <p:nvSpPr>
          <p:cNvPr id="33825" name="Text Box 31"/>
          <p:cNvSpPr txBox="1">
            <a:spLocks noChangeArrowheads="1"/>
          </p:cNvSpPr>
          <p:nvPr/>
        </p:nvSpPr>
        <p:spPr bwMode="auto">
          <a:xfrm>
            <a:off x="3124200" y="3200400"/>
            <a:ext cx="65881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defTabSz="762000" eaLnBrk="0" hangingPunct="0"/>
            <a:r>
              <a:rPr lang="hu-HU" sz="1600" i="1">
                <a:latin typeface="Arial" charset="0"/>
              </a:rPr>
              <a:t>Profit</a:t>
            </a:r>
          </a:p>
        </p:txBody>
      </p:sp>
      <p:sp>
        <p:nvSpPr>
          <p:cNvPr id="33826" name="Text Box 32"/>
          <p:cNvSpPr txBox="1">
            <a:spLocks noChangeArrowheads="1"/>
          </p:cNvSpPr>
          <p:nvPr/>
        </p:nvSpPr>
        <p:spPr bwMode="auto">
          <a:xfrm>
            <a:off x="3641725" y="2574925"/>
            <a:ext cx="1258888" cy="581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defTabSz="762000" eaLnBrk="0" hangingPunct="0"/>
            <a:r>
              <a:rPr lang="hu-HU" sz="1600" i="1">
                <a:latin typeface="Arial" charset="0"/>
              </a:rPr>
              <a:t>Értékesítés </a:t>
            </a:r>
            <a:br>
              <a:rPr lang="hu-HU" sz="1600" i="1">
                <a:latin typeface="Arial" charset="0"/>
              </a:rPr>
            </a:br>
            <a:r>
              <a:rPr lang="hu-HU" sz="1600" i="1">
                <a:latin typeface="Arial" charset="0"/>
              </a:rPr>
              <a:t>és profit</a:t>
            </a:r>
          </a:p>
        </p:txBody>
      </p:sp>
      <p:sp>
        <p:nvSpPr>
          <p:cNvPr id="33827" name="Text Box 33"/>
          <p:cNvSpPr txBox="1">
            <a:spLocks noChangeArrowheads="1"/>
          </p:cNvSpPr>
          <p:nvPr/>
        </p:nvSpPr>
        <p:spPr bwMode="auto">
          <a:xfrm>
            <a:off x="6629400" y="5105400"/>
            <a:ext cx="8715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defTabSz="762000" eaLnBrk="0" hangingPunct="0"/>
            <a:r>
              <a:rPr lang="hu-HU" sz="1600" i="1">
                <a:latin typeface="Arial" charset="0"/>
              </a:rPr>
              <a:t>Csodák</a:t>
            </a:r>
          </a:p>
        </p:txBody>
      </p:sp>
      <p:sp>
        <p:nvSpPr>
          <p:cNvPr id="33828" name="Text Box 34"/>
          <p:cNvSpPr txBox="1">
            <a:spLocks noChangeArrowheads="1"/>
          </p:cNvSpPr>
          <p:nvPr/>
        </p:nvSpPr>
        <p:spPr bwMode="auto">
          <a:xfrm>
            <a:off x="6629400" y="3352800"/>
            <a:ext cx="144621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defTabSz="762000" eaLnBrk="0" hangingPunct="0"/>
            <a:r>
              <a:rPr lang="hu-HU" sz="1600" i="1">
                <a:latin typeface="Arial" charset="0"/>
              </a:rPr>
              <a:t>Egyéni túlélés</a:t>
            </a:r>
          </a:p>
        </p:txBody>
      </p:sp>
      <p:sp>
        <p:nvSpPr>
          <p:cNvPr id="33829" name="Text Box 35"/>
          <p:cNvSpPr txBox="1">
            <a:spLocks noChangeArrowheads="1"/>
          </p:cNvSpPr>
          <p:nvPr/>
        </p:nvSpPr>
        <p:spPr bwMode="auto">
          <a:xfrm>
            <a:off x="5943600" y="2438400"/>
            <a:ext cx="16398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defTabSz="762000" eaLnBrk="0" hangingPunct="0"/>
            <a:r>
              <a:rPr lang="hu-HU" sz="1600" i="1">
                <a:latin typeface="Arial" charset="0"/>
              </a:rPr>
              <a:t>Tőkemegtérülés</a:t>
            </a:r>
          </a:p>
        </p:txBody>
      </p:sp>
      <p:sp>
        <p:nvSpPr>
          <p:cNvPr id="33830" name="Text Box 36"/>
          <p:cNvSpPr txBox="1">
            <a:spLocks noChangeArrowheads="1"/>
          </p:cNvSpPr>
          <p:nvPr/>
        </p:nvSpPr>
        <p:spPr bwMode="auto">
          <a:xfrm>
            <a:off x="3657600" y="1752600"/>
            <a:ext cx="23764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defTabSz="762000" eaLnBrk="0" hangingPunct="0"/>
            <a:r>
              <a:rPr lang="hu-HU" sz="1600" i="1">
                <a:latin typeface="Arial" charset="0"/>
              </a:rPr>
              <a:t>A status quo megörzése</a:t>
            </a:r>
          </a:p>
        </p:txBody>
      </p:sp>
      <p:sp>
        <p:nvSpPr>
          <p:cNvPr id="33831" name="Text Box 37"/>
          <p:cNvSpPr txBox="1">
            <a:spLocks noChangeArrowheads="1"/>
          </p:cNvSpPr>
          <p:nvPr/>
        </p:nvSpPr>
        <p:spPr bwMode="auto">
          <a:xfrm>
            <a:off x="5486400" y="4343400"/>
            <a:ext cx="147796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defTabSz="762000" eaLnBrk="0" hangingPunct="0"/>
            <a:r>
              <a:rPr lang="hu-HU" sz="1600" i="1">
                <a:latin typeface="Arial" charset="0"/>
              </a:rPr>
              <a:t>Vállalatpolitika</a:t>
            </a:r>
            <a:endParaRPr lang="hu-HU">
              <a:latin typeface="Arial" charset="0"/>
            </a:endParaRPr>
          </a:p>
        </p:txBody>
      </p:sp>
      <p:sp>
        <p:nvSpPr>
          <p:cNvPr id="33832" name="AutoShape 38"/>
          <p:cNvSpPr>
            <a:spLocks noChangeArrowheads="1"/>
          </p:cNvSpPr>
          <p:nvPr/>
        </p:nvSpPr>
        <p:spPr bwMode="auto">
          <a:xfrm>
            <a:off x="1905000" y="2286000"/>
            <a:ext cx="381000" cy="381000"/>
          </a:xfrm>
          <a:prstGeom prst="smileyFace">
            <a:avLst>
              <a:gd name="adj" fmla="val 4653"/>
            </a:avLst>
          </a:prstGeom>
          <a:solidFill>
            <a:srgbClr val="FF9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762000" eaLnBrk="0" hangingPunct="0"/>
            <a:endParaRPr lang="en-US" sz="1200">
              <a:solidFill>
                <a:srgbClr val="FFFF00"/>
              </a:solidFill>
              <a:latin typeface="Arial" charset="0"/>
            </a:endParaRPr>
          </a:p>
        </p:txBody>
      </p:sp>
      <p:sp>
        <p:nvSpPr>
          <p:cNvPr id="33833" name="AutoShape 39"/>
          <p:cNvSpPr>
            <a:spLocks noChangeArrowheads="1"/>
          </p:cNvSpPr>
          <p:nvPr/>
        </p:nvSpPr>
        <p:spPr bwMode="auto">
          <a:xfrm rot="1082764">
            <a:off x="2209800" y="3505200"/>
            <a:ext cx="533400" cy="228600"/>
          </a:xfrm>
          <a:prstGeom prst="chevron">
            <a:avLst>
              <a:gd name="adj" fmla="val 58333"/>
            </a:avLst>
          </a:prstGeom>
          <a:solidFill>
            <a:srgbClr val="E0D07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33834" name="AutoShape 40"/>
          <p:cNvSpPr>
            <a:spLocks noChangeArrowheads="1"/>
          </p:cNvSpPr>
          <p:nvPr/>
        </p:nvSpPr>
        <p:spPr bwMode="auto">
          <a:xfrm rot="1082764">
            <a:off x="1371600" y="4800600"/>
            <a:ext cx="533400" cy="228600"/>
          </a:xfrm>
          <a:prstGeom prst="chevron">
            <a:avLst>
              <a:gd name="adj" fmla="val 58333"/>
            </a:avLst>
          </a:prstGeom>
          <a:solidFill>
            <a:srgbClr val="E0D07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33835" name="AutoShape 41"/>
          <p:cNvSpPr>
            <a:spLocks noChangeArrowheads="1"/>
          </p:cNvSpPr>
          <p:nvPr/>
        </p:nvSpPr>
        <p:spPr bwMode="auto">
          <a:xfrm rot="8804283">
            <a:off x="6705600" y="3733800"/>
            <a:ext cx="533400" cy="228600"/>
          </a:xfrm>
          <a:prstGeom prst="chevron">
            <a:avLst>
              <a:gd name="adj" fmla="val 58333"/>
            </a:avLst>
          </a:prstGeom>
          <a:solidFill>
            <a:srgbClr val="E0D07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33836" name="Line 42"/>
          <p:cNvSpPr>
            <a:spLocks noChangeShapeType="1"/>
          </p:cNvSpPr>
          <p:nvPr/>
        </p:nvSpPr>
        <p:spPr bwMode="auto">
          <a:xfrm flipV="1">
            <a:off x="611188" y="2060575"/>
            <a:ext cx="1296987" cy="1008063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33837" name="Line 43"/>
          <p:cNvSpPr>
            <a:spLocks noChangeShapeType="1"/>
          </p:cNvSpPr>
          <p:nvPr/>
        </p:nvSpPr>
        <p:spPr bwMode="auto">
          <a:xfrm>
            <a:off x="5580063" y="1341438"/>
            <a:ext cx="3095625" cy="1582737"/>
          </a:xfrm>
          <a:prstGeom prst="line">
            <a:avLst/>
          </a:prstGeom>
          <a:noFill/>
          <a:ln w="508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33838" name="Line 44"/>
          <p:cNvSpPr>
            <a:spLocks noChangeShapeType="1"/>
          </p:cNvSpPr>
          <p:nvPr/>
        </p:nvSpPr>
        <p:spPr bwMode="auto">
          <a:xfrm flipH="1">
            <a:off x="3708400" y="1341438"/>
            <a:ext cx="1871663" cy="0"/>
          </a:xfrm>
          <a:prstGeom prst="line">
            <a:avLst/>
          </a:prstGeom>
          <a:noFill/>
          <a:ln w="508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33839" name="Line 45"/>
          <p:cNvSpPr>
            <a:spLocks noChangeShapeType="1"/>
          </p:cNvSpPr>
          <p:nvPr/>
        </p:nvSpPr>
        <p:spPr bwMode="auto">
          <a:xfrm flipH="1">
            <a:off x="3132138" y="1341438"/>
            <a:ext cx="576262" cy="142875"/>
          </a:xfrm>
          <a:prstGeom prst="line">
            <a:avLst/>
          </a:prstGeom>
          <a:noFill/>
          <a:ln w="50800">
            <a:solidFill>
              <a:srgbClr val="333399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33840" name="Text Box 46"/>
          <p:cNvSpPr txBox="1">
            <a:spLocks noChangeArrowheads="1"/>
          </p:cNvSpPr>
          <p:nvPr/>
        </p:nvSpPr>
        <p:spPr bwMode="auto">
          <a:xfrm>
            <a:off x="539750" y="2133600"/>
            <a:ext cx="1223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hu-HU">
                <a:latin typeface="Arial" charset="0"/>
              </a:rPr>
              <a:t>Érés</a:t>
            </a:r>
          </a:p>
        </p:txBody>
      </p:sp>
      <p:sp>
        <p:nvSpPr>
          <p:cNvPr id="33841" name="Text Box 47"/>
          <p:cNvSpPr txBox="1">
            <a:spLocks noChangeArrowheads="1"/>
          </p:cNvSpPr>
          <p:nvPr/>
        </p:nvSpPr>
        <p:spPr bwMode="auto">
          <a:xfrm>
            <a:off x="6804025" y="1412875"/>
            <a:ext cx="2339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hu-HU">
                <a:latin typeface="Arial" charset="0"/>
              </a:rPr>
              <a:t>Visszafiatalítás</a:t>
            </a:r>
          </a:p>
        </p:txBody>
      </p:sp>
      <p:pic>
        <p:nvPicPr>
          <p:cNvPr id="33842" name="Picture 48" descr="j033150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72450" y="4508500"/>
            <a:ext cx="512763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AE258-C00A-4148-98B5-D1A35A4C68A5}" type="slidenum">
              <a:rPr lang="hu-HU" altLang="hu-HU" smtClean="0"/>
              <a:pPr/>
              <a:t>35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63100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59" name="Group 3"/>
          <p:cNvGrpSpPr>
            <a:grpSpLocks/>
          </p:cNvGrpSpPr>
          <p:nvPr/>
        </p:nvGrpSpPr>
        <p:grpSpPr bwMode="auto">
          <a:xfrm>
            <a:off x="267237" y="1052736"/>
            <a:ext cx="8642350" cy="4967287"/>
            <a:chOff x="158" y="891"/>
            <a:chExt cx="5444" cy="3129"/>
          </a:xfrm>
        </p:grpSpPr>
        <p:sp>
          <p:nvSpPr>
            <p:cNvPr id="70660" name="Rectangle 4"/>
            <p:cNvSpPr>
              <a:spLocks noChangeArrowheads="1"/>
            </p:cNvSpPr>
            <p:nvPr/>
          </p:nvSpPr>
          <p:spPr bwMode="auto">
            <a:xfrm>
              <a:off x="158" y="891"/>
              <a:ext cx="5444" cy="3129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70661" name="Rectangle 5"/>
            <p:cNvSpPr>
              <a:spLocks noChangeArrowheads="1"/>
            </p:cNvSpPr>
            <p:nvPr/>
          </p:nvSpPr>
          <p:spPr bwMode="auto">
            <a:xfrm>
              <a:off x="3296" y="3106"/>
              <a:ext cx="1975" cy="692"/>
            </a:xfrm>
            <a:prstGeom prst="rect">
              <a:avLst/>
            </a:prstGeom>
            <a:gradFill rotWithShape="1">
              <a:gsLst>
                <a:gs pos="0">
                  <a:srgbClr val="C2FF85">
                    <a:gamma/>
                    <a:shade val="76078"/>
                    <a:invGamma/>
                  </a:srgbClr>
                </a:gs>
                <a:gs pos="50000">
                  <a:srgbClr val="C2FF85"/>
                </a:gs>
                <a:gs pos="100000">
                  <a:srgbClr val="C2FF85">
                    <a:gamma/>
                    <a:shade val="76078"/>
                    <a:invGamma/>
                  </a:srgbClr>
                </a:gs>
              </a:gsLst>
              <a:lin ang="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marL="180975" indent="-18097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413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>
                <a:spcBef>
                  <a:spcPct val="20000"/>
                </a:spcBef>
                <a:buFont typeface="Symbol" panose="05050102010706020507" pitchFamily="18" charset="2"/>
                <a:buChar char="-"/>
              </a:pPr>
              <a:r>
                <a:rPr lang="hu-HU" sz="1400">
                  <a:latin typeface="Times New Roman" panose="02020603050405020304" pitchFamily="18" charset="0"/>
                </a:rPr>
                <a:t>Új versenytárs piacra lépése</a:t>
              </a:r>
            </a:p>
            <a:p>
              <a:pPr algn="just">
                <a:spcBef>
                  <a:spcPct val="20000"/>
                </a:spcBef>
                <a:buFont typeface="Symbol" panose="05050102010706020507" pitchFamily="18" charset="2"/>
                <a:buChar char="-"/>
              </a:pPr>
              <a:r>
                <a:rPr lang="hu-HU" sz="1400">
                  <a:latin typeface="Times New Roman" panose="02020603050405020304" pitchFamily="18" charset="0"/>
                </a:rPr>
                <a:t>Vevők pozíciója erősödik</a:t>
              </a:r>
            </a:p>
            <a:p>
              <a:pPr algn="just">
                <a:spcBef>
                  <a:spcPct val="20000"/>
                </a:spcBef>
                <a:buFont typeface="Symbol" panose="05050102010706020507" pitchFamily="18" charset="2"/>
                <a:buChar char="-"/>
              </a:pPr>
              <a:r>
                <a:rPr lang="hu-HU" sz="1400">
                  <a:latin typeface="Times New Roman" panose="02020603050405020304" pitchFamily="18" charset="0"/>
                </a:rPr>
                <a:t>Szállítók pozíciója javul</a:t>
              </a:r>
            </a:p>
            <a:p>
              <a:pPr algn="just">
                <a:spcBef>
                  <a:spcPct val="20000"/>
                </a:spcBef>
                <a:buFont typeface="Symbol" panose="05050102010706020507" pitchFamily="18" charset="2"/>
                <a:buChar char="-"/>
              </a:pPr>
              <a:r>
                <a:rPr lang="hu-HU" sz="1400">
                  <a:latin typeface="Times New Roman" panose="02020603050405020304" pitchFamily="18" charset="0"/>
                </a:rPr>
                <a:t>Helyettesítő termékek megjelenése</a:t>
              </a:r>
            </a:p>
          </p:txBody>
        </p:sp>
        <p:sp>
          <p:nvSpPr>
            <p:cNvPr id="70662" name="Rectangle 6"/>
            <p:cNvSpPr>
              <a:spLocks noChangeArrowheads="1"/>
            </p:cNvSpPr>
            <p:nvPr/>
          </p:nvSpPr>
          <p:spPr bwMode="auto">
            <a:xfrm>
              <a:off x="1321" y="3106"/>
              <a:ext cx="1975" cy="692"/>
            </a:xfrm>
            <a:prstGeom prst="rect">
              <a:avLst/>
            </a:prstGeom>
            <a:gradFill rotWithShape="1">
              <a:gsLst>
                <a:gs pos="0">
                  <a:srgbClr val="C2FF85">
                    <a:gamma/>
                    <a:shade val="76078"/>
                    <a:invGamma/>
                  </a:srgbClr>
                </a:gs>
                <a:gs pos="50000">
                  <a:srgbClr val="C2FF85"/>
                </a:gs>
                <a:gs pos="100000">
                  <a:srgbClr val="C2FF85">
                    <a:gamma/>
                    <a:shade val="76078"/>
                    <a:invGamma/>
                  </a:srgbClr>
                </a:gs>
              </a:gsLst>
              <a:lin ang="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marL="180975" indent="-18097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>
                <a:spcBef>
                  <a:spcPct val="20000"/>
                </a:spcBef>
                <a:buFont typeface="Symbol" panose="05050102010706020507" pitchFamily="18" charset="2"/>
                <a:buChar char="-"/>
              </a:pPr>
              <a:r>
                <a:rPr lang="hu-HU" sz="1400">
                  <a:latin typeface="Times New Roman" panose="02020603050405020304" pitchFamily="18" charset="0"/>
                </a:rPr>
                <a:t>Elavult eszközpark</a:t>
              </a:r>
            </a:p>
            <a:p>
              <a:pPr algn="just">
                <a:spcBef>
                  <a:spcPct val="20000"/>
                </a:spcBef>
                <a:buFont typeface="Symbol" panose="05050102010706020507" pitchFamily="18" charset="2"/>
                <a:buChar char="-"/>
              </a:pPr>
              <a:r>
                <a:rPr lang="hu-HU" sz="1400">
                  <a:latin typeface="Times New Roman" panose="02020603050405020304" pitchFamily="18" charset="0"/>
                </a:rPr>
                <a:t>Instabil pénzügyi helyzet</a:t>
              </a:r>
            </a:p>
            <a:p>
              <a:pPr algn="just">
                <a:spcBef>
                  <a:spcPct val="20000"/>
                </a:spcBef>
                <a:buFont typeface="Symbol" panose="05050102010706020507" pitchFamily="18" charset="2"/>
                <a:buChar char="-"/>
              </a:pPr>
              <a:r>
                <a:rPr lang="hu-HU" sz="1400">
                  <a:latin typeface="Times New Roman" panose="02020603050405020304" pitchFamily="18" charset="0"/>
                </a:rPr>
                <a:t>Alacsony profit</a:t>
              </a:r>
            </a:p>
            <a:p>
              <a:pPr algn="just">
                <a:spcBef>
                  <a:spcPct val="20000"/>
                </a:spcBef>
                <a:buFont typeface="Symbol" panose="05050102010706020507" pitchFamily="18" charset="2"/>
                <a:buChar char="-"/>
              </a:pPr>
              <a:r>
                <a:rPr lang="hu-HU" sz="1400">
                  <a:latin typeface="Times New Roman" panose="02020603050405020304" pitchFamily="18" charset="0"/>
                </a:rPr>
                <a:t>Gyenge innováció</a:t>
              </a:r>
            </a:p>
          </p:txBody>
        </p:sp>
        <p:sp>
          <p:nvSpPr>
            <p:cNvPr id="70663" name="Rectangle 7"/>
            <p:cNvSpPr>
              <a:spLocks noChangeArrowheads="1"/>
            </p:cNvSpPr>
            <p:nvPr/>
          </p:nvSpPr>
          <p:spPr bwMode="auto">
            <a:xfrm>
              <a:off x="1321" y="2760"/>
              <a:ext cx="1975" cy="346"/>
            </a:xfrm>
            <a:prstGeom prst="rect">
              <a:avLst/>
            </a:prstGeom>
            <a:gradFill rotWithShape="1">
              <a:gsLst>
                <a:gs pos="0">
                  <a:srgbClr val="FFA953">
                    <a:gamma/>
                    <a:shade val="76078"/>
                    <a:invGamma/>
                  </a:srgbClr>
                </a:gs>
                <a:gs pos="50000">
                  <a:srgbClr val="FFA953"/>
                </a:gs>
                <a:gs pos="100000">
                  <a:srgbClr val="FFA953">
                    <a:gamma/>
                    <a:shade val="76078"/>
                    <a:invGamma/>
                  </a:srgbClr>
                </a:gs>
              </a:gsLst>
              <a:lin ang="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hu-HU" sz="1400" b="1">
                  <a:latin typeface="Times New Roman" panose="02020603050405020304" pitchFamily="18" charset="0"/>
                </a:rPr>
                <a:t>Gyengeség</a:t>
              </a:r>
            </a:p>
          </p:txBody>
        </p:sp>
        <p:sp>
          <p:nvSpPr>
            <p:cNvPr id="70664" name="Rectangle 8"/>
            <p:cNvSpPr>
              <a:spLocks noChangeArrowheads="1"/>
            </p:cNvSpPr>
            <p:nvPr/>
          </p:nvSpPr>
          <p:spPr bwMode="auto">
            <a:xfrm>
              <a:off x="3296" y="2760"/>
              <a:ext cx="1975" cy="346"/>
            </a:xfrm>
            <a:prstGeom prst="rect">
              <a:avLst/>
            </a:prstGeom>
            <a:gradFill rotWithShape="1">
              <a:gsLst>
                <a:gs pos="0">
                  <a:srgbClr val="FFA953">
                    <a:gamma/>
                    <a:shade val="76078"/>
                    <a:invGamma/>
                  </a:srgbClr>
                </a:gs>
                <a:gs pos="50000">
                  <a:srgbClr val="FFA953"/>
                </a:gs>
                <a:gs pos="100000">
                  <a:srgbClr val="FFA953">
                    <a:gamma/>
                    <a:shade val="76078"/>
                    <a:invGamma/>
                  </a:srgbClr>
                </a:gs>
              </a:gsLst>
              <a:lin ang="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hu-HU" sz="1400" b="1">
                  <a:latin typeface="Times New Roman" panose="02020603050405020304" pitchFamily="18" charset="0"/>
                </a:rPr>
                <a:t>Fenyegetés</a:t>
              </a:r>
            </a:p>
          </p:txBody>
        </p:sp>
        <p:sp>
          <p:nvSpPr>
            <p:cNvPr id="70665" name="Rectangle 9"/>
            <p:cNvSpPr>
              <a:spLocks noChangeArrowheads="1"/>
            </p:cNvSpPr>
            <p:nvPr/>
          </p:nvSpPr>
          <p:spPr bwMode="auto">
            <a:xfrm>
              <a:off x="1321" y="2068"/>
              <a:ext cx="1975" cy="692"/>
            </a:xfrm>
            <a:prstGeom prst="rect">
              <a:avLst/>
            </a:prstGeom>
            <a:gradFill rotWithShape="1">
              <a:gsLst>
                <a:gs pos="0">
                  <a:srgbClr val="C2FF85">
                    <a:gamma/>
                    <a:shade val="76078"/>
                    <a:invGamma/>
                  </a:srgbClr>
                </a:gs>
                <a:gs pos="50000">
                  <a:srgbClr val="C2FF85"/>
                </a:gs>
                <a:gs pos="100000">
                  <a:srgbClr val="C2FF85">
                    <a:gamma/>
                    <a:shade val="76078"/>
                    <a:invGamma/>
                  </a:srgbClr>
                </a:gs>
              </a:gsLst>
              <a:lin ang="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marL="180975" indent="-18097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360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>
                <a:spcBef>
                  <a:spcPct val="20000"/>
                </a:spcBef>
                <a:buFont typeface="Symbol" panose="05050102010706020507" pitchFamily="18" charset="2"/>
                <a:buChar char="-"/>
              </a:pPr>
              <a:r>
                <a:rPr lang="hu-HU" sz="1400">
                  <a:latin typeface="Times New Roman" panose="02020603050405020304" pitchFamily="18" charset="0"/>
                </a:rPr>
                <a:t>Magkompetenciák kulcsterületeken</a:t>
              </a:r>
            </a:p>
            <a:p>
              <a:pPr algn="just">
                <a:spcBef>
                  <a:spcPct val="20000"/>
                </a:spcBef>
                <a:buFont typeface="Symbol" panose="05050102010706020507" pitchFamily="18" charset="2"/>
                <a:buChar char="-"/>
              </a:pPr>
              <a:r>
                <a:rPr lang="hu-HU" sz="1400">
                  <a:latin typeface="Times New Roman" panose="02020603050405020304" pitchFamily="18" charset="0"/>
                </a:rPr>
                <a:t>Költségelőny</a:t>
              </a:r>
            </a:p>
            <a:p>
              <a:pPr algn="just">
                <a:spcBef>
                  <a:spcPct val="20000"/>
                </a:spcBef>
                <a:buFont typeface="Symbol" panose="05050102010706020507" pitchFamily="18" charset="2"/>
                <a:buChar char="-"/>
              </a:pPr>
              <a:r>
                <a:rPr lang="hu-HU" sz="1400">
                  <a:latin typeface="Times New Roman" panose="02020603050405020304" pitchFamily="18" charset="0"/>
                </a:rPr>
                <a:t>Tapasztalat, know-how</a:t>
              </a:r>
            </a:p>
          </p:txBody>
        </p:sp>
        <p:sp>
          <p:nvSpPr>
            <p:cNvPr id="70666" name="Rectangle 10"/>
            <p:cNvSpPr>
              <a:spLocks noChangeArrowheads="1"/>
            </p:cNvSpPr>
            <p:nvPr/>
          </p:nvSpPr>
          <p:spPr bwMode="auto">
            <a:xfrm>
              <a:off x="3296" y="2068"/>
              <a:ext cx="1975" cy="692"/>
            </a:xfrm>
            <a:prstGeom prst="rect">
              <a:avLst/>
            </a:prstGeom>
            <a:gradFill rotWithShape="1">
              <a:gsLst>
                <a:gs pos="0">
                  <a:srgbClr val="C2FF85">
                    <a:gamma/>
                    <a:shade val="76078"/>
                    <a:invGamma/>
                  </a:srgbClr>
                </a:gs>
                <a:gs pos="50000">
                  <a:srgbClr val="C2FF85"/>
                </a:gs>
                <a:gs pos="100000">
                  <a:srgbClr val="C2FF85">
                    <a:gamma/>
                    <a:shade val="76078"/>
                    <a:invGamma/>
                  </a:srgbClr>
                </a:gs>
              </a:gsLst>
              <a:lin ang="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marL="180975" indent="-18097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413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>
                <a:spcBef>
                  <a:spcPct val="20000"/>
                </a:spcBef>
                <a:buFont typeface="Symbol" panose="05050102010706020507" pitchFamily="18" charset="2"/>
                <a:buChar char="-"/>
              </a:pPr>
              <a:r>
                <a:rPr lang="hu-HU" sz="1400">
                  <a:latin typeface="Times New Roman" panose="02020603050405020304" pitchFamily="18" charset="0"/>
                </a:rPr>
                <a:t>Új vevőcsoport megjelenése</a:t>
              </a:r>
            </a:p>
            <a:p>
              <a:pPr algn="just">
                <a:spcBef>
                  <a:spcPct val="20000"/>
                </a:spcBef>
                <a:buFont typeface="Symbol" panose="05050102010706020507" pitchFamily="18" charset="2"/>
                <a:buChar char="-"/>
              </a:pPr>
              <a:r>
                <a:rPr lang="hu-HU" sz="1400">
                  <a:latin typeface="Times New Roman" panose="02020603050405020304" pitchFamily="18" charset="0"/>
                </a:rPr>
                <a:t>Piaci kereslet növekedése</a:t>
              </a:r>
            </a:p>
            <a:p>
              <a:pPr algn="just">
                <a:spcBef>
                  <a:spcPct val="20000"/>
                </a:spcBef>
                <a:buFont typeface="Symbol" panose="05050102010706020507" pitchFamily="18" charset="2"/>
                <a:buChar char="-"/>
              </a:pPr>
              <a:r>
                <a:rPr lang="hu-HU" sz="1400">
                  <a:latin typeface="Times New Roman" panose="02020603050405020304" pitchFamily="18" charset="0"/>
                </a:rPr>
                <a:t>Javuló gazdasági helyzet</a:t>
              </a:r>
            </a:p>
          </p:txBody>
        </p:sp>
        <p:sp>
          <p:nvSpPr>
            <p:cNvPr id="70667" name="Rectangle 11"/>
            <p:cNvSpPr>
              <a:spLocks noChangeArrowheads="1"/>
            </p:cNvSpPr>
            <p:nvPr/>
          </p:nvSpPr>
          <p:spPr bwMode="auto">
            <a:xfrm>
              <a:off x="1321" y="1722"/>
              <a:ext cx="1975" cy="346"/>
            </a:xfrm>
            <a:prstGeom prst="rect">
              <a:avLst/>
            </a:prstGeom>
            <a:gradFill rotWithShape="1">
              <a:gsLst>
                <a:gs pos="0">
                  <a:srgbClr val="FFA953">
                    <a:gamma/>
                    <a:shade val="76078"/>
                    <a:invGamma/>
                  </a:srgbClr>
                </a:gs>
                <a:gs pos="50000">
                  <a:srgbClr val="FFA953"/>
                </a:gs>
                <a:gs pos="100000">
                  <a:srgbClr val="FFA953">
                    <a:gamma/>
                    <a:shade val="76078"/>
                    <a:invGamma/>
                  </a:srgbClr>
                </a:gs>
              </a:gsLst>
              <a:lin ang="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hu-HU" sz="1400" b="1">
                  <a:latin typeface="Times New Roman" panose="02020603050405020304" pitchFamily="18" charset="0"/>
                </a:rPr>
                <a:t>Erősség</a:t>
              </a:r>
              <a:endParaRPr lang="hu-HU" sz="1400">
                <a:latin typeface="Times New Roman" panose="02020603050405020304" pitchFamily="18" charset="0"/>
              </a:endParaRPr>
            </a:p>
          </p:txBody>
        </p:sp>
        <p:sp>
          <p:nvSpPr>
            <p:cNvPr id="70668" name="Rectangle 12"/>
            <p:cNvSpPr>
              <a:spLocks noChangeArrowheads="1"/>
            </p:cNvSpPr>
            <p:nvPr/>
          </p:nvSpPr>
          <p:spPr bwMode="auto">
            <a:xfrm>
              <a:off x="3296" y="1722"/>
              <a:ext cx="1975" cy="346"/>
            </a:xfrm>
            <a:prstGeom prst="rect">
              <a:avLst/>
            </a:prstGeom>
            <a:gradFill rotWithShape="1">
              <a:gsLst>
                <a:gs pos="0">
                  <a:srgbClr val="FFA953">
                    <a:gamma/>
                    <a:shade val="76078"/>
                    <a:invGamma/>
                  </a:srgbClr>
                </a:gs>
                <a:gs pos="50000">
                  <a:srgbClr val="FFA953"/>
                </a:gs>
                <a:gs pos="100000">
                  <a:srgbClr val="FFA953">
                    <a:gamma/>
                    <a:shade val="76078"/>
                    <a:invGamma/>
                  </a:srgbClr>
                </a:gs>
              </a:gsLst>
              <a:lin ang="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ts val="600"/>
                </a:spcBef>
              </a:pPr>
              <a:r>
                <a:rPr lang="hu-HU" sz="1400" b="1">
                  <a:latin typeface="Times New Roman" panose="02020603050405020304" pitchFamily="18" charset="0"/>
                </a:rPr>
                <a:t>Lehetőség</a:t>
              </a:r>
            </a:p>
          </p:txBody>
        </p:sp>
        <p:sp>
          <p:nvSpPr>
            <p:cNvPr id="70669" name="Oval 13"/>
            <p:cNvSpPr>
              <a:spLocks noChangeArrowheads="1"/>
            </p:cNvSpPr>
            <p:nvPr/>
          </p:nvSpPr>
          <p:spPr bwMode="auto">
            <a:xfrm>
              <a:off x="1474" y="1162"/>
              <a:ext cx="1663" cy="433"/>
            </a:xfrm>
            <a:prstGeom prst="ellipse">
              <a:avLst/>
            </a:prstGeom>
            <a:gradFill rotWithShape="1">
              <a:gsLst>
                <a:gs pos="0">
                  <a:srgbClr val="FFFFAD"/>
                </a:gs>
                <a:gs pos="100000">
                  <a:srgbClr val="FFFF75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hu-HU" sz="1400">
                  <a:latin typeface="Times New Roman" panose="02020603050405020304" pitchFamily="18" charset="0"/>
                </a:rPr>
                <a:t>Belső,</a:t>
              </a:r>
            </a:p>
            <a:p>
              <a:pPr algn="ctr">
                <a:spcBef>
                  <a:spcPct val="20000"/>
                </a:spcBef>
              </a:pPr>
              <a:r>
                <a:rPr lang="hu-HU" sz="1400">
                  <a:latin typeface="Times New Roman" panose="02020603050405020304" pitchFamily="18" charset="0"/>
                </a:rPr>
                <a:t>befolyásolható</a:t>
              </a:r>
            </a:p>
          </p:txBody>
        </p:sp>
        <p:sp>
          <p:nvSpPr>
            <p:cNvPr id="70670" name="Oval 14"/>
            <p:cNvSpPr>
              <a:spLocks noChangeArrowheads="1"/>
            </p:cNvSpPr>
            <p:nvPr/>
          </p:nvSpPr>
          <p:spPr bwMode="auto">
            <a:xfrm>
              <a:off x="3515" y="1162"/>
              <a:ext cx="1663" cy="433"/>
            </a:xfrm>
            <a:prstGeom prst="ellipse">
              <a:avLst/>
            </a:prstGeom>
            <a:gradFill rotWithShape="1">
              <a:gsLst>
                <a:gs pos="0">
                  <a:srgbClr val="FFFFAD"/>
                </a:gs>
                <a:gs pos="100000">
                  <a:srgbClr val="FFFF75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hu-HU" sz="1400">
                  <a:latin typeface="Times New Roman" panose="02020603050405020304" pitchFamily="18" charset="0"/>
                </a:rPr>
                <a:t>Külső,</a:t>
              </a:r>
            </a:p>
            <a:p>
              <a:pPr algn="ctr">
                <a:spcBef>
                  <a:spcPct val="20000"/>
                </a:spcBef>
              </a:pPr>
              <a:r>
                <a:rPr lang="hu-HU" sz="1400">
                  <a:latin typeface="Times New Roman" panose="02020603050405020304" pitchFamily="18" charset="0"/>
                </a:rPr>
                <a:t>nem befolyásolható</a:t>
              </a:r>
            </a:p>
          </p:txBody>
        </p:sp>
        <p:sp>
          <p:nvSpPr>
            <p:cNvPr id="70671" name="Oval 15"/>
            <p:cNvSpPr>
              <a:spLocks noChangeArrowheads="1"/>
            </p:cNvSpPr>
            <p:nvPr/>
          </p:nvSpPr>
          <p:spPr bwMode="auto">
            <a:xfrm>
              <a:off x="489" y="2328"/>
              <a:ext cx="728" cy="259"/>
            </a:xfrm>
            <a:prstGeom prst="ellipse">
              <a:avLst/>
            </a:prstGeom>
            <a:gradFill rotWithShape="1">
              <a:gsLst>
                <a:gs pos="0">
                  <a:srgbClr val="FFFFAD"/>
                </a:gs>
                <a:gs pos="100000">
                  <a:srgbClr val="FFFF75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hu-HU" sz="1400">
                  <a:latin typeface="Times New Roman" panose="02020603050405020304" pitchFamily="18" charset="0"/>
                </a:rPr>
                <a:t>Pozitív</a:t>
              </a:r>
            </a:p>
          </p:txBody>
        </p:sp>
        <p:sp>
          <p:nvSpPr>
            <p:cNvPr id="70672" name="Oval 16"/>
            <p:cNvSpPr>
              <a:spLocks noChangeArrowheads="1"/>
            </p:cNvSpPr>
            <p:nvPr/>
          </p:nvSpPr>
          <p:spPr bwMode="auto">
            <a:xfrm>
              <a:off x="489" y="3279"/>
              <a:ext cx="728" cy="259"/>
            </a:xfrm>
            <a:prstGeom prst="ellipse">
              <a:avLst/>
            </a:prstGeom>
            <a:gradFill rotWithShape="1">
              <a:gsLst>
                <a:gs pos="0">
                  <a:srgbClr val="FFFFAD"/>
                </a:gs>
                <a:gs pos="100000">
                  <a:srgbClr val="FFFF75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hu-HU" sz="1400">
                  <a:latin typeface="Times New Roman" panose="02020603050405020304" pitchFamily="18" charset="0"/>
                </a:rPr>
                <a:t>Negatív</a:t>
              </a:r>
            </a:p>
          </p:txBody>
        </p: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SWOT analízis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97DC8-0B26-42B9-B1BE-083C27E2B98E}" type="slidenum">
              <a:rPr lang="hu-HU" altLang="hu-HU" smtClean="0"/>
              <a:pPr/>
              <a:t>36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64194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86" name="Group 4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5881565"/>
              </p:ext>
            </p:extLst>
          </p:nvPr>
        </p:nvGraphicFramePr>
        <p:xfrm>
          <a:off x="367669" y="1196752"/>
          <a:ext cx="8505825" cy="4735830"/>
        </p:xfrm>
        <a:graphic>
          <a:graphicData uri="http://schemas.openxmlformats.org/drawingml/2006/table">
            <a:tbl>
              <a:tblPr/>
              <a:tblGrid>
                <a:gridCol w="195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94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0492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hu-H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Erősségek</a:t>
                      </a:r>
                    </a:p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Gyenge-ségek</a:t>
                      </a:r>
                    </a:p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Lehető-ségek</a:t>
                      </a:r>
                    </a:p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Fenyege-tések</a:t>
                      </a:r>
                    </a:p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645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Vevők</a:t>
                      </a:r>
                    </a:p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645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Szervezet</a:t>
                      </a:r>
                    </a:p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645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Pénzügy</a:t>
                      </a:r>
                    </a:p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645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Humán erőforrás</a:t>
                      </a:r>
                    </a:p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hu-H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Cím 1"/>
          <p:cNvSpPr>
            <a:spLocks noGrp="1"/>
          </p:cNvSpPr>
          <p:nvPr>
            <p:ph type="title"/>
          </p:nvPr>
        </p:nvSpPr>
        <p:spPr>
          <a:xfrm>
            <a:off x="900113" y="115888"/>
            <a:ext cx="7993062" cy="549275"/>
          </a:xfrm>
        </p:spPr>
        <p:txBody>
          <a:bodyPr/>
          <a:lstStyle/>
          <a:p>
            <a:r>
              <a:rPr lang="hu-HU" dirty="0" smtClean="0"/>
              <a:t>SWOT analízis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78F26-5FAB-4DC6-AC4E-67E78A31AF21}" type="slidenum">
              <a:rPr lang="fr-CA" smtClean="0"/>
              <a:pPr/>
              <a:t>37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972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zövegdoboz 13"/>
          <p:cNvSpPr txBox="1"/>
          <p:nvPr/>
        </p:nvSpPr>
        <p:spPr>
          <a:xfrm>
            <a:off x="7496142" y="2547054"/>
            <a:ext cx="1737355" cy="190702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u-HU" dirty="0" smtClean="0">
                <a:solidFill>
                  <a:schemeClr val="tx1"/>
                </a:solidFill>
              </a:rPr>
              <a:t> Tárgyi </a:t>
            </a:r>
            <a:r>
              <a:rPr lang="hu-HU" dirty="0" err="1" smtClean="0">
                <a:solidFill>
                  <a:schemeClr val="tx1"/>
                </a:solidFill>
              </a:rPr>
              <a:t>eszk</a:t>
            </a:r>
            <a:r>
              <a:rPr lang="hu-HU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hu-HU" dirty="0" smtClean="0">
                <a:solidFill>
                  <a:schemeClr val="tx1"/>
                </a:solidFill>
              </a:rPr>
              <a:t> Munkaerő</a:t>
            </a:r>
          </a:p>
          <a:p>
            <a:pPr>
              <a:buFont typeface="Arial" pitchFamily="34" charset="0"/>
              <a:buChar char="•"/>
            </a:pPr>
            <a:r>
              <a:rPr lang="hu-HU" dirty="0" smtClean="0">
                <a:solidFill>
                  <a:schemeClr val="tx1"/>
                </a:solidFill>
              </a:rPr>
              <a:t> Forgási seb.</a:t>
            </a:r>
          </a:p>
          <a:p>
            <a:pPr>
              <a:buFont typeface="Arial" pitchFamily="34" charset="0"/>
              <a:buChar char="•"/>
            </a:pPr>
            <a:r>
              <a:rPr lang="hu-HU" dirty="0" smtClean="0">
                <a:solidFill>
                  <a:schemeClr val="tx1"/>
                </a:solidFill>
              </a:rPr>
              <a:t> - eszközök</a:t>
            </a:r>
          </a:p>
          <a:p>
            <a:pPr>
              <a:buFont typeface="Arial" pitchFamily="34" charset="0"/>
              <a:buChar char="•"/>
            </a:pPr>
            <a:r>
              <a:rPr lang="hu-HU" dirty="0" smtClean="0">
                <a:solidFill>
                  <a:schemeClr val="tx1"/>
                </a:solidFill>
              </a:rPr>
              <a:t> - vevők</a:t>
            </a:r>
          </a:p>
          <a:p>
            <a:pPr>
              <a:buFont typeface="Arial" pitchFamily="34" charset="0"/>
              <a:buChar char="•"/>
            </a:pPr>
            <a:r>
              <a:rPr lang="hu-HU" dirty="0" smtClean="0">
                <a:solidFill>
                  <a:schemeClr val="tx1"/>
                </a:solidFill>
              </a:rPr>
              <a:t> - készletek</a:t>
            </a:r>
          </a:p>
        </p:txBody>
      </p:sp>
      <p:sp>
        <p:nvSpPr>
          <p:cNvPr id="13" name="Szövegdoboz 12"/>
          <p:cNvSpPr txBox="1"/>
          <p:nvPr/>
        </p:nvSpPr>
        <p:spPr>
          <a:xfrm>
            <a:off x="6757276" y="4653139"/>
            <a:ext cx="1925806" cy="132802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u-HU" dirty="0" smtClean="0">
                <a:solidFill>
                  <a:schemeClr val="tx1"/>
                </a:solidFill>
              </a:rPr>
              <a:t>Likviditási ráta</a:t>
            </a:r>
          </a:p>
          <a:p>
            <a:pPr>
              <a:buFont typeface="Arial" pitchFamily="34" charset="0"/>
              <a:buChar char="•"/>
            </a:pPr>
            <a:r>
              <a:rPr lang="hu-HU" dirty="0" smtClean="0">
                <a:solidFill>
                  <a:schemeClr val="tx1"/>
                </a:solidFill>
              </a:rPr>
              <a:t>Gyorsráta</a:t>
            </a:r>
          </a:p>
          <a:p>
            <a:pPr>
              <a:buFont typeface="Arial" pitchFamily="34" charset="0"/>
              <a:buChar char="•"/>
            </a:pPr>
            <a:r>
              <a:rPr lang="hu-HU" dirty="0" smtClean="0">
                <a:solidFill>
                  <a:schemeClr val="tx1"/>
                </a:solidFill>
              </a:rPr>
              <a:t>Pénzhányad</a:t>
            </a:r>
          </a:p>
          <a:p>
            <a:pPr>
              <a:buFont typeface="Arial" pitchFamily="34" charset="0"/>
              <a:buChar char="•"/>
            </a:pPr>
            <a:r>
              <a:rPr lang="hu-HU" dirty="0" smtClean="0">
                <a:solidFill>
                  <a:schemeClr val="tx1"/>
                </a:solidFill>
              </a:rPr>
              <a:t>Kamatfedezet</a:t>
            </a:r>
          </a:p>
        </p:txBody>
      </p:sp>
      <p:sp>
        <p:nvSpPr>
          <p:cNvPr id="12" name="Szövegdoboz 11"/>
          <p:cNvSpPr txBox="1"/>
          <p:nvPr/>
        </p:nvSpPr>
        <p:spPr>
          <a:xfrm>
            <a:off x="780614" y="4653139"/>
            <a:ext cx="2281487" cy="132802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u-HU" dirty="0" smtClean="0">
                <a:solidFill>
                  <a:schemeClr val="tx1"/>
                </a:solidFill>
              </a:rPr>
              <a:t>Idegen/Saját tőke</a:t>
            </a:r>
          </a:p>
          <a:p>
            <a:pPr>
              <a:buFont typeface="Arial" pitchFamily="34" charset="0"/>
              <a:buChar char="•"/>
            </a:pPr>
            <a:r>
              <a:rPr lang="hu-HU" dirty="0" smtClean="0">
                <a:solidFill>
                  <a:schemeClr val="tx1"/>
                </a:solidFill>
              </a:rPr>
              <a:t>Eladósodottság</a:t>
            </a:r>
          </a:p>
          <a:p>
            <a:pPr>
              <a:buFont typeface="Arial" pitchFamily="34" charset="0"/>
              <a:buChar char="•"/>
            </a:pPr>
            <a:r>
              <a:rPr lang="hu-HU" dirty="0" smtClean="0">
                <a:solidFill>
                  <a:schemeClr val="tx1"/>
                </a:solidFill>
              </a:rPr>
              <a:t>Kamatfedezet</a:t>
            </a:r>
          </a:p>
          <a:p>
            <a:pPr>
              <a:buFont typeface="Arial" pitchFamily="34" charset="0"/>
              <a:buChar char="•"/>
            </a:pPr>
            <a:r>
              <a:rPr lang="hu-HU" dirty="0" smtClean="0">
                <a:solidFill>
                  <a:schemeClr val="tx1"/>
                </a:solidFill>
              </a:rPr>
              <a:t>Mérleg </a:t>
            </a:r>
            <a:r>
              <a:rPr lang="hu-HU" dirty="0" err="1" smtClean="0">
                <a:solidFill>
                  <a:schemeClr val="tx1"/>
                </a:solidFill>
              </a:rPr>
              <a:t>-összetétel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11" name="Szövegdoboz 10"/>
          <p:cNvSpPr txBox="1"/>
          <p:nvPr/>
        </p:nvSpPr>
        <p:spPr>
          <a:xfrm>
            <a:off x="-11476" y="2852938"/>
            <a:ext cx="3171853" cy="132802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u-HU" dirty="0" smtClean="0">
                <a:solidFill>
                  <a:schemeClr val="tx1"/>
                </a:solidFill>
              </a:rPr>
              <a:t>ROA</a:t>
            </a:r>
          </a:p>
          <a:p>
            <a:pPr>
              <a:buFont typeface="Arial" pitchFamily="34" charset="0"/>
              <a:buChar char="•"/>
            </a:pPr>
            <a:r>
              <a:rPr lang="hu-HU" dirty="0" smtClean="0">
                <a:solidFill>
                  <a:schemeClr val="tx1"/>
                </a:solidFill>
              </a:rPr>
              <a:t>ROE</a:t>
            </a:r>
          </a:p>
          <a:p>
            <a:pPr>
              <a:buFont typeface="Arial" pitchFamily="34" charset="0"/>
              <a:buChar char="•"/>
            </a:pPr>
            <a:r>
              <a:rPr lang="hu-HU" dirty="0" smtClean="0">
                <a:solidFill>
                  <a:schemeClr val="tx1"/>
                </a:solidFill>
              </a:rPr>
              <a:t>Árbevétel-arányos </a:t>
            </a:r>
            <a:r>
              <a:rPr lang="hu-HU" dirty="0" err="1" smtClean="0">
                <a:solidFill>
                  <a:schemeClr val="tx1"/>
                </a:solidFill>
              </a:rPr>
              <a:t>üz</a:t>
            </a:r>
            <a:r>
              <a:rPr lang="hu-HU" dirty="0" smtClean="0">
                <a:solidFill>
                  <a:schemeClr val="tx1"/>
                </a:solidFill>
              </a:rPr>
              <a:t>. </a:t>
            </a:r>
            <a:r>
              <a:rPr lang="hu-HU" dirty="0" err="1" smtClean="0">
                <a:solidFill>
                  <a:schemeClr val="tx1"/>
                </a:solidFill>
              </a:rPr>
              <a:t>er</a:t>
            </a:r>
            <a:r>
              <a:rPr lang="hu-HU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hu-HU" dirty="0" err="1" smtClean="0">
                <a:solidFill>
                  <a:schemeClr val="tx1"/>
                </a:solidFill>
              </a:rPr>
              <a:t>Arbevétel-arányos</a:t>
            </a:r>
            <a:r>
              <a:rPr lang="hu-HU" dirty="0" smtClean="0">
                <a:solidFill>
                  <a:schemeClr val="tx1"/>
                </a:solidFill>
              </a:rPr>
              <a:t> </a:t>
            </a:r>
            <a:r>
              <a:rPr lang="hu-HU" dirty="0" err="1" smtClean="0">
                <a:solidFill>
                  <a:schemeClr val="tx1"/>
                </a:solidFill>
              </a:rPr>
              <a:t>adóz.er</a:t>
            </a:r>
            <a:r>
              <a:rPr lang="hu-HU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5" name="Szövegdoboz 14"/>
          <p:cNvSpPr txBox="1"/>
          <p:nvPr/>
        </p:nvSpPr>
        <p:spPr>
          <a:xfrm>
            <a:off x="5461136" y="1196752"/>
            <a:ext cx="3095210" cy="102155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u-HU" dirty="0" smtClean="0">
                <a:solidFill>
                  <a:schemeClr val="tx1"/>
                </a:solidFill>
              </a:rPr>
              <a:t>P/E</a:t>
            </a:r>
          </a:p>
          <a:p>
            <a:pPr>
              <a:buFont typeface="Arial" pitchFamily="34" charset="0"/>
              <a:buChar char="•"/>
            </a:pPr>
            <a:r>
              <a:rPr lang="hu-HU" dirty="0" smtClean="0">
                <a:solidFill>
                  <a:schemeClr val="tx1"/>
                </a:solidFill>
              </a:rPr>
              <a:t>Osztalékhozam</a:t>
            </a:r>
          </a:p>
          <a:p>
            <a:pPr>
              <a:buFont typeface="Arial" pitchFamily="34" charset="0"/>
              <a:buChar char="•"/>
            </a:pPr>
            <a:r>
              <a:rPr lang="hu-HU" dirty="0" smtClean="0">
                <a:solidFill>
                  <a:schemeClr val="tx1"/>
                </a:solidFill>
              </a:rPr>
              <a:t> Piaci/Könyv szerinti érték</a:t>
            </a: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Pénzügyi elemzés fő mutatói</a:t>
            </a:r>
            <a:endParaRPr lang="hu-HU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959053006"/>
              </p:ext>
            </p:extLst>
          </p:nvPr>
        </p:nvGraphicFramePr>
        <p:xfrm>
          <a:off x="1741396" y="908720"/>
          <a:ext cx="6096000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97DC8-0B26-42B9-B1BE-083C27E2B98E}" type="slidenum">
              <a:rPr lang="hu-HU" altLang="hu-HU" smtClean="0"/>
              <a:pPr/>
              <a:t>38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3355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Eredménykimutatás</a:t>
            </a:r>
            <a:endParaRPr lang="hu-HU" dirty="0"/>
          </a:p>
        </p:txBody>
      </p:sp>
      <p:sp>
        <p:nvSpPr>
          <p:cNvPr id="6" name="Tartalom helye 5"/>
          <p:cNvSpPr>
            <a:spLocks noGrp="1"/>
          </p:cNvSpPr>
          <p:nvPr>
            <p:ph sz="quarter"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AutoNum type="alphaUcPeriod"/>
            </a:pPr>
            <a:r>
              <a:rPr lang="hu-HU" dirty="0" smtClean="0">
                <a:solidFill>
                  <a:srgbClr val="FF0000"/>
                </a:solidFill>
              </a:rPr>
              <a:t>Üzemi (üzleti) tevékenyég eredménye</a:t>
            </a:r>
          </a:p>
          <a:p>
            <a:pPr marL="514350" indent="-514350">
              <a:buAutoNum type="alphaUcPeriod"/>
            </a:pPr>
            <a:r>
              <a:rPr lang="hu-HU" dirty="0" smtClean="0">
                <a:solidFill>
                  <a:srgbClr val="FF0000"/>
                </a:solidFill>
              </a:rPr>
              <a:t>Pénzügyi műveletek eredménye</a:t>
            </a:r>
          </a:p>
          <a:p>
            <a:pPr marL="514350" indent="-514350">
              <a:buAutoNum type="alphaUcPeriod"/>
            </a:pPr>
            <a:r>
              <a:rPr lang="hu-HU" dirty="0" smtClean="0">
                <a:solidFill>
                  <a:schemeClr val="tx1"/>
                </a:solidFill>
              </a:rPr>
              <a:t>Szokásos vállalkozási eredmény (A+B)</a:t>
            </a:r>
          </a:p>
          <a:p>
            <a:pPr marL="514350" indent="-514350">
              <a:buAutoNum type="alphaUcPeriod"/>
            </a:pPr>
            <a:endParaRPr lang="hu-HU" dirty="0" smtClean="0">
              <a:solidFill>
                <a:schemeClr val="tx2"/>
              </a:solidFill>
            </a:endParaRPr>
          </a:p>
          <a:p>
            <a:pPr marL="514350" indent="-514350">
              <a:buAutoNum type="alphaUcPeriod"/>
            </a:pPr>
            <a:r>
              <a:rPr lang="hu-HU" dirty="0" smtClean="0">
                <a:solidFill>
                  <a:schemeClr val="tx2"/>
                </a:solidFill>
              </a:rPr>
              <a:t>Rendkívüli eredmény</a:t>
            </a:r>
          </a:p>
          <a:p>
            <a:pPr marL="514350" indent="-514350">
              <a:buAutoNum type="alphaUcPeriod"/>
            </a:pPr>
            <a:endParaRPr lang="hu-HU" dirty="0" smtClean="0">
              <a:solidFill>
                <a:schemeClr val="accent5"/>
              </a:solidFill>
            </a:endParaRPr>
          </a:p>
          <a:p>
            <a:pPr marL="514350" indent="-514350">
              <a:buAutoNum type="alphaUcPeriod"/>
            </a:pPr>
            <a:r>
              <a:rPr lang="hu-HU" dirty="0" smtClean="0">
                <a:solidFill>
                  <a:schemeClr val="tx1"/>
                </a:solidFill>
              </a:rPr>
              <a:t>Adózás előtti eredmény (C+D)</a:t>
            </a:r>
          </a:p>
          <a:p>
            <a:pPr marL="514350" indent="-514350">
              <a:buAutoNum type="alphaUcPeriod"/>
            </a:pPr>
            <a:endParaRPr lang="hu-HU" dirty="0" smtClean="0"/>
          </a:p>
          <a:p>
            <a:pPr marL="514350" indent="-514350">
              <a:buAutoNum type="alphaUcPeriod"/>
            </a:pPr>
            <a:r>
              <a:rPr lang="hu-HU" dirty="0" smtClean="0"/>
              <a:t>Adózott eredmény</a:t>
            </a:r>
          </a:p>
          <a:p>
            <a:pPr marL="514350" indent="-514350">
              <a:buAutoNum type="alphaUcPeriod"/>
            </a:pPr>
            <a:r>
              <a:rPr lang="hu-HU" dirty="0" smtClean="0"/>
              <a:t>Mérleg szerinti eredmény</a:t>
            </a:r>
            <a:endParaRPr lang="hu-HU" dirty="0"/>
          </a:p>
        </p:txBody>
      </p:sp>
      <p:sp>
        <p:nvSpPr>
          <p:cNvPr id="7" name="Téglalap feliratnak 6"/>
          <p:cNvSpPr/>
          <p:nvPr/>
        </p:nvSpPr>
        <p:spPr>
          <a:xfrm>
            <a:off x="6444208" y="1484784"/>
            <a:ext cx="2088232" cy="3816424"/>
          </a:xfrm>
          <a:prstGeom prst="wedgeRectCallout">
            <a:avLst>
              <a:gd name="adj1" fmla="val -62661"/>
              <a:gd name="adj2" fmla="val -46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+Értékesítés nettó árbevétele</a:t>
            </a:r>
          </a:p>
          <a:p>
            <a:pPr algn="ctr"/>
            <a:r>
              <a:rPr lang="hu-HU" dirty="0" smtClean="0"/>
              <a:t>+Aktivált saját teljesítmények</a:t>
            </a:r>
          </a:p>
          <a:p>
            <a:pPr algn="ctr"/>
            <a:r>
              <a:rPr lang="hu-HU" dirty="0" smtClean="0"/>
              <a:t>+Egyéb bevételek</a:t>
            </a:r>
          </a:p>
          <a:p>
            <a:pPr algn="ctr"/>
            <a:r>
              <a:rPr lang="hu-HU" dirty="0" smtClean="0"/>
              <a:t>- Anyagjellegű ráf.</a:t>
            </a:r>
          </a:p>
          <a:p>
            <a:pPr algn="ctr"/>
            <a:r>
              <a:rPr lang="hu-HU" dirty="0" smtClean="0"/>
              <a:t>- Személyi </a:t>
            </a:r>
            <a:r>
              <a:rPr lang="hu-HU" dirty="0" err="1" smtClean="0"/>
              <a:t>jell</a:t>
            </a:r>
            <a:r>
              <a:rPr lang="hu-HU" dirty="0" smtClean="0"/>
              <a:t>. ráf.</a:t>
            </a:r>
          </a:p>
          <a:p>
            <a:pPr algn="ctr"/>
            <a:r>
              <a:rPr lang="hu-HU" dirty="0" smtClean="0"/>
              <a:t>- Értékcsökkenés</a:t>
            </a:r>
          </a:p>
          <a:p>
            <a:pPr algn="ctr"/>
            <a:r>
              <a:rPr lang="hu-HU" dirty="0" smtClean="0"/>
              <a:t>- Egyéb ráfordítások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AE258-C00A-4148-98B5-D1A35A4C68A5}" type="slidenum">
              <a:rPr lang="hu-HU" altLang="hu-HU" smtClean="0"/>
              <a:pPr/>
              <a:t>39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69245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85762" y="1313249"/>
            <a:ext cx="8229600" cy="1316038"/>
          </a:xfrm>
        </p:spPr>
        <p:txBody>
          <a:bodyPr/>
          <a:lstStyle/>
          <a:p>
            <a:pPr eaLnBrk="1" hangingPunct="1"/>
            <a:r>
              <a:rPr lang="hu-HU" sz="2400" dirty="0" smtClean="0"/>
              <a:t>Elemzési módszer a múlt és a jelen elemzésével jut el a jövő tervezéséig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00113" y="3968750"/>
            <a:ext cx="7632700" cy="647700"/>
            <a:chOff x="385" y="3249"/>
            <a:chExt cx="4808" cy="408"/>
          </a:xfrm>
        </p:grpSpPr>
        <p:sp>
          <p:nvSpPr>
            <p:cNvPr id="6154" name="Line 5"/>
            <p:cNvSpPr>
              <a:spLocks noChangeShapeType="1"/>
            </p:cNvSpPr>
            <p:nvPr/>
          </p:nvSpPr>
          <p:spPr bwMode="auto">
            <a:xfrm>
              <a:off x="385" y="3430"/>
              <a:ext cx="4808" cy="0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 type="triangle" w="lg" len="lg"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808080"/>
              </a:extrusionClr>
            </a:sp3d>
          </p:spPr>
          <p:txBody>
            <a:bodyPr>
              <a:flatTx/>
            </a:bodyPr>
            <a:lstStyle/>
            <a:p>
              <a:endParaRPr lang="hu-HU"/>
            </a:p>
          </p:txBody>
        </p:sp>
        <p:sp>
          <p:nvSpPr>
            <p:cNvPr id="6155" name="Line 6"/>
            <p:cNvSpPr>
              <a:spLocks noChangeShapeType="1"/>
            </p:cNvSpPr>
            <p:nvPr/>
          </p:nvSpPr>
          <p:spPr bwMode="auto">
            <a:xfrm>
              <a:off x="2608" y="3249"/>
              <a:ext cx="0" cy="40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tx1"/>
              </a:extrusionClr>
            </a:sp3d>
          </p:spPr>
          <p:txBody>
            <a:bodyPr>
              <a:flatTx/>
            </a:bodyPr>
            <a:lstStyle/>
            <a:p>
              <a:endParaRPr lang="hu-HU"/>
            </a:p>
          </p:txBody>
        </p:sp>
      </p:grpSp>
      <p:sp>
        <p:nvSpPr>
          <p:cNvPr id="6149" name="Text Box 7"/>
          <p:cNvSpPr txBox="1">
            <a:spLocks noChangeArrowheads="1"/>
          </p:cNvSpPr>
          <p:nvPr/>
        </p:nvSpPr>
        <p:spPr bwMode="auto">
          <a:xfrm>
            <a:off x="5759450" y="3409157"/>
            <a:ext cx="3384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000" dirty="0">
                <a:latin typeface="Arial" charset="0"/>
              </a:rPr>
              <a:t>Előrejelzés</a:t>
            </a:r>
          </a:p>
        </p:txBody>
      </p:sp>
      <p:sp>
        <p:nvSpPr>
          <p:cNvPr id="6150" name="Text Box 8"/>
          <p:cNvSpPr txBox="1">
            <a:spLocks noChangeArrowheads="1"/>
          </p:cNvSpPr>
          <p:nvPr/>
        </p:nvSpPr>
        <p:spPr bwMode="auto">
          <a:xfrm>
            <a:off x="1549400" y="3516312"/>
            <a:ext cx="3384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000" dirty="0">
                <a:latin typeface="Arial" charset="0"/>
              </a:rPr>
              <a:t>Elemzés </a:t>
            </a:r>
          </a:p>
        </p:txBody>
      </p:sp>
      <p:sp>
        <p:nvSpPr>
          <p:cNvPr id="6151" name="Text Box 9"/>
          <p:cNvSpPr txBox="1">
            <a:spLocks noChangeArrowheads="1"/>
          </p:cNvSpPr>
          <p:nvPr/>
        </p:nvSpPr>
        <p:spPr bwMode="auto">
          <a:xfrm>
            <a:off x="5175259" y="4362451"/>
            <a:ext cx="3384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000" dirty="0">
                <a:latin typeface="Arial" charset="0"/>
              </a:rPr>
              <a:t>Proaktív</a:t>
            </a:r>
          </a:p>
        </p:txBody>
      </p:sp>
      <p:sp>
        <p:nvSpPr>
          <p:cNvPr id="6152" name="Text Box 10"/>
          <p:cNvSpPr txBox="1">
            <a:spLocks noChangeArrowheads="1"/>
          </p:cNvSpPr>
          <p:nvPr/>
        </p:nvSpPr>
        <p:spPr bwMode="auto">
          <a:xfrm>
            <a:off x="1068062" y="4362452"/>
            <a:ext cx="3384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000" dirty="0">
                <a:latin typeface="Arial" charset="0"/>
              </a:rPr>
              <a:t>Reaktív</a:t>
            </a:r>
          </a:p>
        </p:txBody>
      </p:sp>
      <p:sp>
        <p:nvSpPr>
          <p:cNvPr id="6153" name="Text Box 11"/>
          <p:cNvSpPr txBox="1">
            <a:spLocks noChangeArrowheads="1"/>
          </p:cNvSpPr>
          <p:nvPr/>
        </p:nvSpPr>
        <p:spPr bwMode="auto">
          <a:xfrm>
            <a:off x="3708400" y="3346450"/>
            <a:ext cx="1584325" cy="406400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CCFF"/>
            </a:extrusionClr>
          </a:sp3d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hu-HU" sz="2000" dirty="0">
                <a:solidFill>
                  <a:schemeClr val="bg1"/>
                </a:solidFill>
                <a:latin typeface="Arial" charset="0"/>
              </a:rPr>
              <a:t>Javaslat</a:t>
            </a:r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elemzési módszer</a:t>
            </a:r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AE258-C00A-4148-98B5-D1A35A4C68A5}" type="slidenum">
              <a:rPr lang="hu-HU" altLang="hu-HU" smtClean="0"/>
              <a:pPr/>
              <a:t>4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419835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AE258-C00A-4148-98B5-D1A35A4C68A5}" type="slidenum">
              <a:rPr lang="hu-HU" altLang="hu-HU" smtClean="0"/>
              <a:pPr/>
              <a:t>40</a:t>
            </a:fld>
            <a:endParaRPr lang="hu-HU" altLang="hu-HU"/>
          </a:p>
        </p:txBody>
      </p:sp>
      <p:sp>
        <p:nvSpPr>
          <p:cNvPr id="33" name="Téglalap 32"/>
          <p:cNvSpPr/>
          <p:nvPr/>
        </p:nvSpPr>
        <p:spPr>
          <a:xfrm>
            <a:off x="2143108" y="4071942"/>
            <a:ext cx="3929090" cy="1714512"/>
          </a:xfrm>
          <a:prstGeom prst="rect">
            <a:avLst/>
          </a:prstGeom>
          <a:solidFill>
            <a:schemeClr val="accent2">
              <a:lumMod val="7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hu-HU" sz="1800" b="0">
              <a:solidFill>
                <a:prstClr val="white"/>
              </a:solidFill>
            </a:endParaRPr>
          </a:p>
        </p:txBody>
      </p:sp>
      <p:sp>
        <p:nvSpPr>
          <p:cNvPr id="34" name="Téglalap 33"/>
          <p:cNvSpPr/>
          <p:nvPr/>
        </p:nvSpPr>
        <p:spPr>
          <a:xfrm>
            <a:off x="2143108" y="4786322"/>
            <a:ext cx="3929090" cy="1000132"/>
          </a:xfrm>
          <a:prstGeom prst="rect">
            <a:avLst/>
          </a:prstGeom>
          <a:solidFill>
            <a:schemeClr val="accent2">
              <a:lumMod val="7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hu-HU" sz="1800" b="0">
              <a:solidFill>
                <a:prstClr val="white"/>
              </a:solidFill>
            </a:endParaRPr>
          </a:p>
        </p:txBody>
      </p:sp>
      <p:sp>
        <p:nvSpPr>
          <p:cNvPr id="35" name="Szövegdoboz 34"/>
          <p:cNvSpPr txBox="1"/>
          <p:nvPr/>
        </p:nvSpPr>
        <p:spPr>
          <a:xfrm>
            <a:off x="2143108" y="4610409"/>
            <a:ext cx="3929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2400" b="0" smtClean="0">
                <a:solidFill>
                  <a:srgbClr val="C00000"/>
                </a:solidFill>
                <a:latin typeface="Calibri"/>
              </a:rPr>
              <a:t>ÖSSZES KÖLTSÉG</a:t>
            </a:r>
            <a:endParaRPr lang="hu-HU" sz="2400" b="0">
              <a:solidFill>
                <a:srgbClr val="C00000"/>
              </a:solidFill>
              <a:latin typeface="Calibri"/>
            </a:endParaRPr>
          </a:p>
        </p:txBody>
      </p:sp>
      <p:sp>
        <p:nvSpPr>
          <p:cNvPr id="36" name="Téglalap 35"/>
          <p:cNvSpPr/>
          <p:nvPr/>
        </p:nvSpPr>
        <p:spPr>
          <a:xfrm>
            <a:off x="2143108" y="4071942"/>
            <a:ext cx="3929090" cy="714380"/>
          </a:xfrm>
          <a:prstGeom prst="rect">
            <a:avLst/>
          </a:prstGeom>
          <a:solidFill>
            <a:schemeClr val="accent3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hu-HU" sz="1800" b="0">
              <a:solidFill>
                <a:prstClr val="white"/>
              </a:solidFill>
            </a:endParaRPr>
          </a:p>
        </p:txBody>
      </p:sp>
      <p:sp>
        <p:nvSpPr>
          <p:cNvPr id="37" name="Téglalap 36"/>
          <p:cNvSpPr/>
          <p:nvPr/>
        </p:nvSpPr>
        <p:spPr>
          <a:xfrm>
            <a:off x="2143108" y="1857364"/>
            <a:ext cx="3927600" cy="2214578"/>
          </a:xfrm>
          <a:prstGeom prst="rect">
            <a:avLst/>
          </a:prstGeom>
          <a:solidFill>
            <a:schemeClr val="accent3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hu-HU" sz="1800" b="0">
              <a:solidFill>
                <a:prstClr val="white"/>
              </a:solidFill>
            </a:endParaRPr>
          </a:p>
        </p:txBody>
      </p:sp>
      <p:cxnSp>
        <p:nvCxnSpPr>
          <p:cNvPr id="38" name="Egyenes összekötő 37"/>
          <p:cNvCxnSpPr/>
          <p:nvPr/>
        </p:nvCxnSpPr>
        <p:spPr>
          <a:xfrm rot="5400000">
            <a:off x="1835285" y="3393281"/>
            <a:ext cx="4759050" cy="0"/>
          </a:xfrm>
          <a:prstGeom prst="line">
            <a:avLst/>
          </a:prstGeom>
          <a:ln w="57150">
            <a:solidFill>
              <a:schemeClr val="tx1"/>
            </a:solidFill>
            <a:headEnd type="oval"/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39" name="Csoportba foglalás 36"/>
          <p:cNvGrpSpPr/>
          <p:nvPr/>
        </p:nvGrpSpPr>
        <p:grpSpPr>
          <a:xfrm>
            <a:off x="1830060" y="5772806"/>
            <a:ext cx="7171096" cy="843515"/>
            <a:chOff x="1830060" y="5772806"/>
            <a:chExt cx="7171096" cy="843515"/>
          </a:xfrm>
        </p:grpSpPr>
        <p:sp>
          <p:nvSpPr>
            <p:cNvPr id="40" name="Szövegdoboz 39"/>
            <p:cNvSpPr txBox="1"/>
            <p:nvPr/>
          </p:nvSpPr>
          <p:spPr>
            <a:xfrm>
              <a:off x="1830060" y="5786454"/>
              <a:ext cx="42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hu-HU" sz="1600" b="0" smtClean="0">
                  <a:solidFill>
                    <a:prstClr val="white">
                      <a:lumMod val="65000"/>
                    </a:prstClr>
                  </a:solidFill>
                  <a:latin typeface="Corbel" pitchFamily="34" charset="0"/>
                </a:rPr>
                <a:t>0</a:t>
              </a:r>
              <a:endParaRPr lang="hu-HU" sz="1600" b="0">
                <a:solidFill>
                  <a:prstClr val="white">
                    <a:lumMod val="65000"/>
                  </a:prstClr>
                </a:solidFill>
                <a:latin typeface="Corbel" pitchFamily="34" charset="0"/>
              </a:endParaRPr>
            </a:p>
          </p:txBody>
        </p:sp>
        <p:grpSp>
          <p:nvGrpSpPr>
            <p:cNvPr id="41" name="Csoportba foglalás 34"/>
            <p:cNvGrpSpPr/>
            <p:nvPr/>
          </p:nvGrpSpPr>
          <p:grpSpPr>
            <a:xfrm>
              <a:off x="1937524" y="5772806"/>
              <a:ext cx="7063632" cy="843515"/>
              <a:chOff x="1937524" y="5772806"/>
              <a:chExt cx="7063632" cy="843515"/>
            </a:xfrm>
          </p:grpSpPr>
          <p:cxnSp>
            <p:nvCxnSpPr>
              <p:cNvPr id="42" name="Egyenes összekötő nyíllal 41"/>
              <p:cNvCxnSpPr/>
              <p:nvPr/>
            </p:nvCxnSpPr>
            <p:spPr>
              <a:xfrm flipV="1">
                <a:off x="1937524" y="5786454"/>
                <a:ext cx="5491996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oval"/>
                <a:tailEnd type="stealth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Szövegdoboz 42"/>
              <p:cNvSpPr txBox="1"/>
              <p:nvPr/>
            </p:nvSpPr>
            <p:spPr>
              <a:xfrm>
                <a:off x="6572264" y="6000768"/>
                <a:ext cx="2428892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hu-HU" sz="2000" b="0" smtClean="0">
                    <a:solidFill>
                      <a:prstClr val="black"/>
                    </a:solidFill>
                    <a:latin typeface="Corbel" pitchFamily="34" charset="0"/>
                  </a:rPr>
                  <a:t>Eladott mennyiség</a:t>
                </a:r>
                <a:br>
                  <a:rPr lang="hu-HU" sz="2000" b="0" smtClean="0">
                    <a:solidFill>
                      <a:prstClr val="black"/>
                    </a:solidFill>
                    <a:latin typeface="Corbel" pitchFamily="34" charset="0"/>
                  </a:rPr>
                </a:br>
                <a:r>
                  <a:rPr lang="hu-HU" sz="1400" b="0" smtClean="0">
                    <a:solidFill>
                      <a:prstClr val="white">
                        <a:lumMod val="65000"/>
                      </a:prstClr>
                    </a:solidFill>
                    <a:latin typeface="Corbel" pitchFamily="34" charset="0"/>
                  </a:rPr>
                  <a:t>(ezer db)</a:t>
                </a:r>
                <a:endParaRPr lang="hu-HU" sz="1400" b="0">
                  <a:solidFill>
                    <a:prstClr val="white">
                      <a:lumMod val="65000"/>
                    </a:prstClr>
                  </a:solidFill>
                  <a:latin typeface="Corbel" pitchFamily="34" charset="0"/>
                </a:endParaRPr>
              </a:p>
            </p:txBody>
          </p:sp>
          <p:sp>
            <p:nvSpPr>
              <p:cNvPr id="44" name="Szövegdoboz 43"/>
              <p:cNvSpPr txBox="1"/>
              <p:nvPr/>
            </p:nvSpPr>
            <p:spPr>
              <a:xfrm>
                <a:off x="3929058" y="5786454"/>
                <a:ext cx="5715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hu-HU" sz="1800" b="0" smtClean="0">
                    <a:solidFill>
                      <a:prstClr val="white">
                        <a:lumMod val="65000"/>
                      </a:prstClr>
                    </a:solidFill>
                    <a:latin typeface="Corbel" pitchFamily="34" charset="0"/>
                  </a:rPr>
                  <a:t>100</a:t>
                </a:r>
                <a:endParaRPr lang="hu-HU" sz="1800" b="0">
                  <a:solidFill>
                    <a:prstClr val="white">
                      <a:lumMod val="65000"/>
                    </a:prstClr>
                  </a:solidFill>
                  <a:latin typeface="Corbel" pitchFamily="34" charset="0"/>
                </a:endParaRPr>
              </a:p>
            </p:txBody>
          </p:sp>
          <p:sp>
            <p:nvSpPr>
              <p:cNvPr id="45" name="Szövegdoboz 44"/>
              <p:cNvSpPr txBox="1"/>
              <p:nvPr/>
            </p:nvSpPr>
            <p:spPr>
              <a:xfrm>
                <a:off x="5786446" y="5772806"/>
                <a:ext cx="5715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hu-HU" sz="1800" b="0" smtClean="0">
                    <a:solidFill>
                      <a:prstClr val="white">
                        <a:lumMod val="65000"/>
                      </a:prstClr>
                    </a:solidFill>
                    <a:latin typeface="Corbel" pitchFamily="34" charset="0"/>
                  </a:rPr>
                  <a:t>200</a:t>
                </a:r>
                <a:endParaRPr lang="hu-HU" sz="1800" b="0">
                  <a:solidFill>
                    <a:prstClr val="white">
                      <a:lumMod val="65000"/>
                    </a:prstClr>
                  </a:solidFill>
                  <a:latin typeface="Corbel" pitchFamily="34" charset="0"/>
                </a:endParaRPr>
              </a:p>
            </p:txBody>
          </p:sp>
        </p:grpSp>
      </p:grpSp>
      <p:cxnSp>
        <p:nvCxnSpPr>
          <p:cNvPr id="46" name="Egyenes összekötő 45"/>
          <p:cNvCxnSpPr/>
          <p:nvPr/>
        </p:nvCxnSpPr>
        <p:spPr>
          <a:xfrm>
            <a:off x="2170404" y="3357562"/>
            <a:ext cx="5214974" cy="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oval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47" name="Csoportba foglalás 35"/>
          <p:cNvGrpSpPr/>
          <p:nvPr/>
        </p:nvGrpSpPr>
        <p:grpSpPr>
          <a:xfrm>
            <a:off x="71406" y="428604"/>
            <a:ext cx="2428892" cy="5572164"/>
            <a:chOff x="71406" y="428604"/>
            <a:chExt cx="2428892" cy="5572164"/>
          </a:xfrm>
        </p:grpSpPr>
        <p:cxnSp>
          <p:nvCxnSpPr>
            <p:cNvPr id="48" name="Egyenes összekötő nyíllal 47"/>
            <p:cNvCxnSpPr/>
            <p:nvPr/>
          </p:nvCxnSpPr>
          <p:spPr>
            <a:xfrm rot="5400000" flipH="1" flipV="1">
              <a:off x="-384211" y="3463925"/>
              <a:ext cx="5072098" cy="158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oval"/>
              <a:tailEnd type="stealth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Szövegdoboz 48"/>
            <p:cNvSpPr txBox="1"/>
            <p:nvPr/>
          </p:nvSpPr>
          <p:spPr>
            <a:xfrm>
              <a:off x="71406" y="428604"/>
              <a:ext cx="242889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hu-HU" sz="2000" b="0" smtClean="0">
                  <a:solidFill>
                    <a:prstClr val="black"/>
                  </a:solidFill>
                  <a:latin typeface="Corbel" pitchFamily="34" charset="0"/>
                </a:rPr>
                <a:t>Átlagos</a:t>
              </a:r>
              <a:br>
                <a:rPr lang="hu-HU" sz="2000" b="0" smtClean="0">
                  <a:solidFill>
                    <a:prstClr val="black"/>
                  </a:solidFill>
                  <a:latin typeface="Corbel" pitchFamily="34" charset="0"/>
                </a:rPr>
              </a:br>
              <a:r>
                <a:rPr lang="hu-HU" sz="2000" b="0" smtClean="0">
                  <a:solidFill>
                    <a:prstClr val="black"/>
                  </a:solidFill>
                  <a:latin typeface="Corbel" pitchFamily="34" charset="0"/>
                </a:rPr>
                <a:t>egységár</a:t>
              </a:r>
              <a:br>
                <a:rPr lang="hu-HU" sz="2000" b="0" smtClean="0">
                  <a:solidFill>
                    <a:prstClr val="black"/>
                  </a:solidFill>
                  <a:latin typeface="Corbel" pitchFamily="34" charset="0"/>
                </a:rPr>
              </a:br>
              <a:r>
                <a:rPr lang="hu-HU" sz="1400" b="0" smtClean="0">
                  <a:solidFill>
                    <a:prstClr val="white">
                      <a:lumMod val="65000"/>
                    </a:prstClr>
                  </a:solidFill>
                  <a:latin typeface="Corbel" pitchFamily="34" charset="0"/>
                </a:rPr>
                <a:t>(HUF, USD... stb.)</a:t>
              </a:r>
              <a:endParaRPr lang="hu-HU" sz="1400" b="0">
                <a:solidFill>
                  <a:prstClr val="white">
                    <a:lumMod val="65000"/>
                  </a:prstClr>
                </a:solidFill>
                <a:latin typeface="Corbel" pitchFamily="34" charset="0"/>
              </a:endParaRPr>
            </a:p>
          </p:txBody>
        </p:sp>
        <p:sp>
          <p:nvSpPr>
            <p:cNvPr id="50" name="Szövegdoboz 49"/>
            <p:cNvSpPr txBox="1"/>
            <p:nvPr/>
          </p:nvSpPr>
          <p:spPr>
            <a:xfrm>
              <a:off x="1285852" y="3197840"/>
              <a:ext cx="9286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hu-HU" sz="1600" b="0" smtClean="0">
                  <a:solidFill>
                    <a:prstClr val="white">
                      <a:lumMod val="65000"/>
                    </a:prstClr>
                  </a:solidFill>
                  <a:latin typeface="Corbel" pitchFamily="34" charset="0"/>
                </a:rPr>
                <a:t>100 $</a:t>
              </a:r>
              <a:endParaRPr lang="hu-HU" sz="1600" b="0">
                <a:solidFill>
                  <a:prstClr val="white">
                    <a:lumMod val="65000"/>
                  </a:prstClr>
                </a:solidFill>
                <a:latin typeface="Corbel" pitchFamily="34" charset="0"/>
              </a:endParaRPr>
            </a:p>
          </p:txBody>
        </p:sp>
        <p:sp>
          <p:nvSpPr>
            <p:cNvPr id="51" name="Szövegdoboz 50"/>
            <p:cNvSpPr txBox="1"/>
            <p:nvPr/>
          </p:nvSpPr>
          <p:spPr>
            <a:xfrm>
              <a:off x="1285852" y="1643050"/>
              <a:ext cx="8572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hu-HU" sz="1600" b="0" smtClean="0">
                  <a:solidFill>
                    <a:prstClr val="white">
                      <a:lumMod val="65000"/>
                    </a:prstClr>
                  </a:solidFill>
                  <a:latin typeface="Corbel" pitchFamily="34" charset="0"/>
                </a:rPr>
                <a:t>180 $</a:t>
              </a:r>
            </a:p>
          </p:txBody>
        </p:sp>
      </p:grpSp>
      <p:cxnSp>
        <p:nvCxnSpPr>
          <p:cNvPr id="52" name="Egyenes összekötő 51"/>
          <p:cNvCxnSpPr/>
          <p:nvPr/>
        </p:nvCxnSpPr>
        <p:spPr>
          <a:xfrm>
            <a:off x="2214546" y="4071942"/>
            <a:ext cx="3799862" cy="0"/>
          </a:xfrm>
          <a:prstGeom prst="line">
            <a:avLst/>
          </a:prstGeom>
          <a:ln>
            <a:prstDash val="sysDot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53" name="Csoportba foglalás 37"/>
          <p:cNvGrpSpPr/>
          <p:nvPr/>
        </p:nvGrpSpPr>
        <p:grpSpPr>
          <a:xfrm>
            <a:off x="1142976" y="4047658"/>
            <a:ext cx="786612" cy="1668152"/>
            <a:chOff x="1142976" y="4047658"/>
            <a:chExt cx="786612" cy="1668152"/>
          </a:xfrm>
        </p:grpSpPr>
        <p:cxnSp>
          <p:nvCxnSpPr>
            <p:cNvPr id="54" name="Egyenes összekötő nyíllal 53"/>
            <p:cNvCxnSpPr/>
            <p:nvPr/>
          </p:nvCxnSpPr>
          <p:spPr>
            <a:xfrm rot="5400000">
              <a:off x="1107257" y="4893479"/>
              <a:ext cx="1643074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5" name="Szövegdoboz 54"/>
            <p:cNvSpPr txBox="1"/>
            <p:nvPr/>
          </p:nvSpPr>
          <p:spPr>
            <a:xfrm rot="16200000">
              <a:off x="632463" y="4558171"/>
              <a:ext cx="16673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hu-HU" sz="1800" b="0" smtClean="0">
                  <a:solidFill>
                    <a:srgbClr val="C00000"/>
                  </a:solidFill>
                  <a:latin typeface="Corbel" pitchFamily="34" charset="0"/>
                </a:rPr>
                <a:t>Egy termékre eső önköltség</a:t>
              </a:r>
              <a:endParaRPr lang="hu-HU" sz="1800" b="0">
                <a:solidFill>
                  <a:srgbClr val="C00000"/>
                </a:solidFill>
                <a:latin typeface="Corbel" pitchFamily="34" charset="0"/>
              </a:endParaRPr>
            </a:p>
          </p:txBody>
        </p:sp>
      </p:grpSp>
      <p:sp>
        <p:nvSpPr>
          <p:cNvPr id="56" name="Szövegdoboz 55"/>
          <p:cNvSpPr txBox="1"/>
          <p:nvPr/>
        </p:nvSpPr>
        <p:spPr>
          <a:xfrm>
            <a:off x="2143108" y="2753021"/>
            <a:ext cx="3929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2400" b="0" smtClean="0">
                <a:solidFill>
                  <a:srgbClr val="8064A2">
                    <a:lumMod val="20000"/>
                    <a:lumOff val="80000"/>
                  </a:srgbClr>
                </a:solidFill>
                <a:latin typeface="Calibri"/>
              </a:rPr>
              <a:t>ÜZEMI EREDMÉNY</a:t>
            </a:r>
            <a:endParaRPr lang="hu-HU" sz="2400" b="0">
              <a:solidFill>
                <a:srgbClr val="8064A2">
                  <a:lumMod val="20000"/>
                  <a:lumOff val="80000"/>
                </a:srgbClr>
              </a:solidFill>
              <a:latin typeface="Calibri"/>
            </a:endParaRPr>
          </a:p>
        </p:txBody>
      </p:sp>
      <p:sp>
        <p:nvSpPr>
          <p:cNvPr id="57" name="Szövegdoboz 56"/>
          <p:cNvSpPr txBox="1"/>
          <p:nvPr/>
        </p:nvSpPr>
        <p:spPr>
          <a:xfrm>
            <a:off x="3214678" y="214290"/>
            <a:ext cx="514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800" b="0" smtClean="0">
                <a:solidFill>
                  <a:prstClr val="black"/>
                </a:solidFill>
                <a:latin typeface="Calibri"/>
              </a:rPr>
              <a:t>Árbevétel = eladott mennyiség </a:t>
            </a:r>
            <a:r>
              <a:rPr lang="hu-HU" sz="1800" b="0" smtClean="0">
                <a:solidFill>
                  <a:prstClr val="white">
                    <a:lumMod val="65000"/>
                  </a:prstClr>
                </a:solidFill>
                <a:latin typeface="Calibri"/>
              </a:rPr>
              <a:t>x</a:t>
            </a:r>
            <a:r>
              <a:rPr lang="hu-HU" sz="1800" b="0">
                <a:solidFill>
                  <a:prstClr val="black"/>
                </a:solidFill>
                <a:latin typeface="Calibri"/>
              </a:rPr>
              <a:t> </a:t>
            </a:r>
            <a:r>
              <a:rPr lang="hu-HU" sz="1800" b="0" smtClean="0">
                <a:solidFill>
                  <a:prstClr val="black"/>
                </a:solidFill>
                <a:latin typeface="Calibri"/>
              </a:rPr>
              <a:t>átlagos egységár</a:t>
            </a:r>
            <a:endParaRPr lang="hu-HU" sz="1800" b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Szövegdoboz 57"/>
          <p:cNvSpPr txBox="1"/>
          <p:nvPr/>
        </p:nvSpPr>
        <p:spPr>
          <a:xfrm>
            <a:off x="6000760" y="2428868"/>
            <a:ext cx="121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3600" b="0" smtClean="0">
                <a:solidFill>
                  <a:srgbClr val="FF0000"/>
                </a:solidFill>
                <a:latin typeface="Calibri"/>
              </a:rPr>
              <a:t>2.</a:t>
            </a:r>
            <a:r>
              <a:rPr lang="hu-HU" sz="3600" b="0" smtClean="0">
                <a:solidFill>
                  <a:srgbClr val="FF0000"/>
                </a:solidFill>
                <a:latin typeface="Calibri"/>
                <a:sym typeface="Symbol"/>
              </a:rPr>
              <a:t> </a:t>
            </a:r>
            <a:endParaRPr lang="hu-HU" sz="3600" b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59" name="Szövegdoboz 58"/>
          <p:cNvSpPr txBox="1"/>
          <p:nvPr/>
        </p:nvSpPr>
        <p:spPr>
          <a:xfrm>
            <a:off x="5000628" y="4782933"/>
            <a:ext cx="928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3600" b="0" smtClean="0">
                <a:solidFill>
                  <a:srgbClr val="FF0000"/>
                </a:solidFill>
                <a:latin typeface="Calibri"/>
              </a:rPr>
              <a:t>1.</a:t>
            </a:r>
            <a:r>
              <a:rPr lang="hu-HU" sz="3600" b="0" smtClean="0">
                <a:solidFill>
                  <a:srgbClr val="FF0000"/>
                </a:solidFill>
                <a:latin typeface="Calibri"/>
                <a:sym typeface="Symbol"/>
              </a:rPr>
              <a:t></a:t>
            </a:r>
            <a:endParaRPr lang="hu-HU" sz="3600" b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60" name="Szövegdoboz 59"/>
          <p:cNvSpPr txBox="1"/>
          <p:nvPr/>
        </p:nvSpPr>
        <p:spPr>
          <a:xfrm>
            <a:off x="3643306" y="1282471"/>
            <a:ext cx="1071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3600" b="0" smtClean="0">
                <a:solidFill>
                  <a:srgbClr val="FF0000"/>
                </a:solidFill>
                <a:latin typeface="Calibri"/>
              </a:rPr>
              <a:t>3.</a:t>
            </a:r>
            <a:r>
              <a:rPr lang="hu-HU" sz="3600" b="0" smtClean="0">
                <a:solidFill>
                  <a:srgbClr val="FF0000"/>
                </a:solidFill>
                <a:latin typeface="Calibri"/>
                <a:sym typeface="Symbol"/>
              </a:rPr>
              <a:t></a:t>
            </a:r>
            <a:endParaRPr lang="hu-HU" sz="3600" b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614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93 L 0.20416 -0.0009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34783E-7 L 0.00104 -0.2204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-11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00069 L 0.00087 0.10579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3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4" grpId="0" animBg="1"/>
      <p:bldP spid="34" grpId="1" animBg="1"/>
      <p:bldP spid="35" grpId="0"/>
      <p:bldP spid="35" grpId="1"/>
      <p:bldP spid="36" grpId="0" animBg="1"/>
      <p:bldP spid="37" grpId="0" animBg="1"/>
      <p:bldP spid="56" grpId="0"/>
      <p:bldP spid="57" grpId="0"/>
      <p:bldP spid="57" grpId="1"/>
      <p:bldP spid="58" grpId="0"/>
      <p:bldP spid="59" grpId="0"/>
      <p:bldP spid="6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eaLnBrk="1" hangingPunct="1"/>
            <a:r>
              <a:rPr lang="hu-HU" sz="4000" dirty="0" smtClean="0"/>
              <a:t>Fedezetszámítás</a:t>
            </a:r>
          </a:p>
        </p:txBody>
      </p:sp>
      <p:sp>
        <p:nvSpPr>
          <p:cNvPr id="30726" name="Line 3"/>
          <p:cNvSpPr>
            <a:spLocks noChangeShapeType="1"/>
          </p:cNvSpPr>
          <p:nvPr/>
        </p:nvSpPr>
        <p:spPr bwMode="auto">
          <a:xfrm flipV="1">
            <a:off x="1331913" y="1339850"/>
            <a:ext cx="0" cy="424815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30727" name="Line 4"/>
          <p:cNvSpPr>
            <a:spLocks noChangeShapeType="1"/>
          </p:cNvSpPr>
          <p:nvPr/>
        </p:nvSpPr>
        <p:spPr bwMode="auto">
          <a:xfrm>
            <a:off x="1042988" y="5516563"/>
            <a:ext cx="67691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30728" name="Line 5"/>
          <p:cNvSpPr>
            <a:spLocks noChangeShapeType="1"/>
          </p:cNvSpPr>
          <p:nvPr/>
        </p:nvSpPr>
        <p:spPr bwMode="auto">
          <a:xfrm>
            <a:off x="1331913" y="4508500"/>
            <a:ext cx="6408737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30729" name="Line 6"/>
          <p:cNvSpPr>
            <a:spLocks noChangeShapeType="1"/>
          </p:cNvSpPr>
          <p:nvPr/>
        </p:nvSpPr>
        <p:spPr bwMode="auto">
          <a:xfrm flipV="1">
            <a:off x="1331913" y="1844675"/>
            <a:ext cx="4535487" cy="367188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30730" name="Line 7"/>
          <p:cNvSpPr>
            <a:spLocks noChangeShapeType="1"/>
          </p:cNvSpPr>
          <p:nvPr/>
        </p:nvSpPr>
        <p:spPr bwMode="auto">
          <a:xfrm flipV="1">
            <a:off x="1331913" y="2492375"/>
            <a:ext cx="5545137" cy="201612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30731" name="Line 8"/>
          <p:cNvSpPr>
            <a:spLocks noChangeShapeType="1"/>
          </p:cNvSpPr>
          <p:nvPr/>
        </p:nvSpPr>
        <p:spPr bwMode="auto">
          <a:xfrm>
            <a:off x="3635375" y="3644900"/>
            <a:ext cx="0" cy="187166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30732" name="Text Box 9"/>
          <p:cNvSpPr txBox="1">
            <a:spLocks noChangeArrowheads="1"/>
          </p:cNvSpPr>
          <p:nvPr/>
        </p:nvSpPr>
        <p:spPr bwMode="auto">
          <a:xfrm>
            <a:off x="0" y="1195388"/>
            <a:ext cx="1331913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hu-HU">
                <a:latin typeface="Arial" charset="0"/>
              </a:rPr>
              <a:t>árbevétel</a:t>
            </a:r>
          </a:p>
          <a:p>
            <a:pPr algn="l">
              <a:spcBef>
                <a:spcPct val="50000"/>
              </a:spcBef>
            </a:pPr>
            <a:r>
              <a:rPr lang="hu-HU">
                <a:latin typeface="Arial" charset="0"/>
              </a:rPr>
              <a:t>költség</a:t>
            </a:r>
          </a:p>
        </p:txBody>
      </p:sp>
      <p:sp>
        <p:nvSpPr>
          <p:cNvPr id="30733" name="Text Box 10"/>
          <p:cNvSpPr txBox="1">
            <a:spLocks noChangeArrowheads="1"/>
          </p:cNvSpPr>
          <p:nvPr/>
        </p:nvSpPr>
        <p:spPr bwMode="auto">
          <a:xfrm>
            <a:off x="6084888" y="5588000"/>
            <a:ext cx="30591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hu-HU">
                <a:latin typeface="Arial" charset="0"/>
              </a:rPr>
              <a:t>termelés mennyisége</a:t>
            </a:r>
          </a:p>
        </p:txBody>
      </p:sp>
      <p:sp>
        <p:nvSpPr>
          <p:cNvPr id="30734" name="Text Box 11"/>
          <p:cNvSpPr txBox="1">
            <a:spLocks noChangeArrowheads="1"/>
          </p:cNvSpPr>
          <p:nvPr/>
        </p:nvSpPr>
        <p:spPr bwMode="auto">
          <a:xfrm>
            <a:off x="6084888" y="4076700"/>
            <a:ext cx="30591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hu-HU">
                <a:latin typeface="Arial" charset="0"/>
              </a:rPr>
              <a:t>állandó költség</a:t>
            </a:r>
          </a:p>
        </p:txBody>
      </p:sp>
      <p:sp>
        <p:nvSpPr>
          <p:cNvPr id="30735" name="Text Box 12"/>
          <p:cNvSpPr txBox="1">
            <a:spLocks noChangeArrowheads="1"/>
          </p:cNvSpPr>
          <p:nvPr/>
        </p:nvSpPr>
        <p:spPr bwMode="auto">
          <a:xfrm>
            <a:off x="2124075" y="3211513"/>
            <a:ext cx="30591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hu-HU">
                <a:latin typeface="Arial" charset="0"/>
              </a:rPr>
              <a:t>fedezeti pont</a:t>
            </a:r>
          </a:p>
        </p:txBody>
      </p:sp>
      <p:sp>
        <p:nvSpPr>
          <p:cNvPr id="30736" name="Text Box 13"/>
          <p:cNvSpPr txBox="1">
            <a:spLocks noChangeArrowheads="1"/>
          </p:cNvSpPr>
          <p:nvPr/>
        </p:nvSpPr>
        <p:spPr bwMode="auto">
          <a:xfrm>
            <a:off x="6084888" y="2852738"/>
            <a:ext cx="30591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hu-HU">
                <a:latin typeface="Arial" charset="0"/>
              </a:rPr>
              <a:t>összes költség</a:t>
            </a:r>
          </a:p>
        </p:txBody>
      </p:sp>
      <p:sp>
        <p:nvSpPr>
          <p:cNvPr id="30737" name="Text Box 14"/>
          <p:cNvSpPr txBox="1">
            <a:spLocks noChangeArrowheads="1"/>
          </p:cNvSpPr>
          <p:nvPr/>
        </p:nvSpPr>
        <p:spPr bwMode="auto">
          <a:xfrm>
            <a:off x="4284663" y="1700213"/>
            <a:ext cx="30591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hu-HU">
                <a:latin typeface="Arial" charset="0"/>
              </a:rPr>
              <a:t>árbevétel</a:t>
            </a:r>
          </a:p>
        </p:txBody>
      </p:sp>
      <p:sp>
        <p:nvSpPr>
          <p:cNvPr id="30738" name="Oval 15"/>
          <p:cNvSpPr>
            <a:spLocks noChangeArrowheads="1"/>
          </p:cNvSpPr>
          <p:nvPr/>
        </p:nvSpPr>
        <p:spPr bwMode="auto">
          <a:xfrm>
            <a:off x="3563938" y="3571875"/>
            <a:ext cx="142875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AE258-C00A-4148-98B5-D1A35A4C68A5}" type="slidenum">
              <a:rPr lang="hu-HU" altLang="hu-HU" smtClean="0"/>
              <a:pPr/>
              <a:t>41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15800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Vállalatok állapota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0825" y="765175"/>
            <a:ext cx="8642350" cy="1007641"/>
          </a:xfrm>
        </p:spPr>
        <p:txBody>
          <a:bodyPr/>
          <a:lstStyle/>
          <a:p>
            <a:r>
              <a:rPr lang="hu-HU" sz="2400" dirty="0" smtClean="0"/>
              <a:t>Állapot = létezési minőség, mennyiségi és minőségi tulajdonságok együttese</a:t>
            </a:r>
          </a:p>
          <a:p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AE258-C00A-4148-98B5-D1A35A4C68A5}" type="slidenum">
              <a:rPr lang="hu-HU" altLang="hu-HU" smtClean="0"/>
              <a:pPr/>
              <a:t>42</a:t>
            </a:fld>
            <a:endParaRPr lang="hu-HU" altLang="hu-HU"/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794150"/>
              </p:ext>
            </p:extLst>
          </p:nvPr>
        </p:nvGraphicFramePr>
        <p:xfrm>
          <a:off x="1475656" y="2708920"/>
          <a:ext cx="6096000" cy="2392363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96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DINAMIKUS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rgbClr val="00CC00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STABIL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accent2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5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LABILIS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rgbClr val="FF9900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VÁLSÁGOS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rgbClr val="FF5050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00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Kemény jellemzők</a:t>
            </a:r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AE258-C00A-4148-98B5-D1A35A4C68A5}" type="slidenum">
              <a:rPr lang="hu-HU" altLang="hu-HU" smtClean="0"/>
              <a:pPr/>
              <a:t>43</a:t>
            </a:fld>
            <a:endParaRPr lang="hu-HU" altLang="hu-HU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447302"/>
              </p:ext>
            </p:extLst>
          </p:nvPr>
        </p:nvGraphicFramePr>
        <p:xfrm>
          <a:off x="395536" y="1196752"/>
          <a:ext cx="8280400" cy="4757104"/>
        </p:xfrm>
        <a:graphic>
          <a:graphicData uri="http://schemas.openxmlformats.org/drawingml/2006/table">
            <a:tbl>
              <a:tblPr/>
              <a:tblGrid>
                <a:gridCol w="360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DINAMI-KUS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STABIL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LABI-LIS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VÁLSÁ-GOS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Saját tőke arány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75% felett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60-70%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40-60%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40% alatt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Forgóeszköz arány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65% felett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50-65%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40-50%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40% alatt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Vevő-szállító arány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1,5 felett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1,2-1,5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1,0-1,2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 alatt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Likviditási gyorsráta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0,6 felett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0,4-0,6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0,2-0,4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0,2 alatt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Adósságszolgálat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 alatt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1,0-1,5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1,5-2,0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2,0 felett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Értékesítés közvetlen költségszintje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70% alatt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70-80%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80-90%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90% felett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Tőkearányos üzleti eredmény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15% felett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8-15%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3-8%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3% alatt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Bevételarányos üzleti eredmény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10 % felett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6-10%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3-6%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3% alatt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56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Puha jellemzők</a:t>
            </a:r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AE258-C00A-4148-98B5-D1A35A4C68A5}" type="slidenum">
              <a:rPr lang="hu-HU" altLang="hu-HU" smtClean="0"/>
              <a:pPr/>
              <a:t>44</a:t>
            </a:fld>
            <a:endParaRPr lang="hu-HU" altLang="hu-HU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816625"/>
              </p:ext>
            </p:extLst>
          </p:nvPr>
        </p:nvGraphicFramePr>
        <p:xfrm>
          <a:off x="467544" y="1844824"/>
          <a:ext cx="8280400" cy="3444240"/>
        </p:xfrm>
        <a:graphic>
          <a:graphicData uri="http://schemas.openxmlformats.org/drawingml/2006/table">
            <a:tbl>
              <a:tblPr/>
              <a:tblGrid>
                <a:gridCol w="2160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98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98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DINAMIKUS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STABIL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LABILIS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VÁLSÁ-GOS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Irányítási lánc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1-3 lépcső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2-5 fokozat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5-nél több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Áttekinthetet-len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Innováció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Folyamatos fejlesztés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Jelentős fejlesztések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Eseti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Háttérben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Minőségbiztosítás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TQM, auditált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Folyamatok szoros ell.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Termékellenőrzés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Eseti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Környezetvédelem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auditált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Tényezők kézben tartása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Legfontosabb hatások tervezés és mérése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kárelhárítás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153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Puha jellemzők (folytatás)</a:t>
            </a:r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AE258-C00A-4148-98B5-D1A35A4C68A5}" type="slidenum">
              <a:rPr lang="hu-HU" altLang="hu-HU" smtClean="0"/>
              <a:pPr/>
              <a:t>45</a:t>
            </a:fld>
            <a:endParaRPr lang="hu-HU" altLang="hu-HU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939906"/>
              </p:ext>
            </p:extLst>
          </p:nvPr>
        </p:nvGraphicFramePr>
        <p:xfrm>
          <a:off x="395536" y="1217929"/>
          <a:ext cx="8280400" cy="4811396"/>
        </p:xfrm>
        <a:graphic>
          <a:graphicData uri="http://schemas.openxmlformats.org/drawingml/2006/table">
            <a:tbl>
              <a:tblPr/>
              <a:tblGrid>
                <a:gridCol w="1655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3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DINAMIKUS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STABIL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LABILIS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VÁLSÁGOS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Gazdálkodás szervezettsége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Auditált kontrolling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Kiérlelt és hatékony szervezeti és működési rend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Rutin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Eseti eligazítás és ellenőrzés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Informatika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Teljeskörű</a:t>
                      </a:r>
                      <a:r>
                        <a:rPr kumimoji="0" lang="hu-H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információ-kommunikáció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Informatizált</a:t>
                      </a:r>
                      <a:r>
                        <a:rPr kumimoji="0" lang="hu-H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adatkezelés és tájékoztató rendszer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Sziget-szerű megoldás-ok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Egyes célfeladatok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Stratégiai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Elismert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Mérlegelt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Elhanyagolt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Piaci pozíciók és kockázatok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Diverzifikált termékek és piacok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Kiegyensúlyozott verseny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Kockázatos piacok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Kiszorító versenytársak, kockázatos vevők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Vezetők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Magas szakmai és személyi ism.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Jó képességek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Átlagos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Jelentős gyengeségek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578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eaLnBrk="1" hangingPunct="1"/>
            <a:r>
              <a:rPr lang="hu-HU" dirty="0" smtClean="0"/>
              <a:t>Elemzések típusai</a:t>
            </a:r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971724" y="3613175"/>
            <a:ext cx="7632700" cy="0"/>
          </a:xfrm>
          <a:prstGeom prst="line">
            <a:avLst/>
          </a:prstGeom>
          <a:noFill/>
          <a:ln w="381000">
            <a:solidFill>
              <a:schemeClr val="tx1"/>
            </a:solidFill>
            <a:round/>
            <a:headEnd/>
            <a:tailEnd type="triangle" w="sm" len="sm"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>
            <a:flatTx/>
          </a:bodyPr>
          <a:lstStyle/>
          <a:p>
            <a:endParaRPr lang="hu-HU"/>
          </a:p>
        </p:txBody>
      </p:sp>
      <p:sp>
        <p:nvSpPr>
          <p:cNvPr id="7172" name="Line 4"/>
          <p:cNvSpPr>
            <a:spLocks noChangeShapeType="1"/>
          </p:cNvSpPr>
          <p:nvPr/>
        </p:nvSpPr>
        <p:spPr bwMode="auto">
          <a:xfrm>
            <a:off x="1259062" y="3140100"/>
            <a:ext cx="0" cy="936625"/>
          </a:xfrm>
          <a:prstGeom prst="line">
            <a:avLst/>
          </a:prstGeom>
          <a:noFill/>
          <a:ln w="130175">
            <a:solidFill>
              <a:schemeClr val="tx1"/>
            </a:solidFill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>
            <a:flatTx/>
          </a:bodyPr>
          <a:lstStyle/>
          <a:p>
            <a:endParaRPr lang="hu-HU"/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1187624" y="1628800"/>
            <a:ext cx="3313113" cy="1428750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CCFF"/>
            </a:extrusionClr>
          </a:sp3d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hu-HU" sz="2400" dirty="0">
                <a:solidFill>
                  <a:schemeClr val="bg1"/>
                </a:solidFill>
                <a:latin typeface="Arial" charset="0"/>
              </a:rPr>
              <a:t>Pénzügyi elemzések</a:t>
            </a:r>
            <a:r>
              <a:rPr lang="hu-HU" sz="2000" dirty="0">
                <a:solidFill>
                  <a:schemeClr val="bg1"/>
                </a:solidFill>
                <a:latin typeface="Arial" charset="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hu-HU" dirty="0">
                <a:solidFill>
                  <a:schemeClr val="bg1"/>
                </a:solidFill>
                <a:latin typeface="Arial" charset="0"/>
              </a:rPr>
              <a:t>Cash flow, költség-haszon, fedezeti pont, mérlegelemzés, stb..</a:t>
            </a: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1116187" y="3427437"/>
            <a:ext cx="1368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u-HU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Rövidtáv </a:t>
            </a:r>
          </a:p>
        </p:txBody>
      </p:sp>
      <p:sp>
        <p:nvSpPr>
          <p:cNvPr id="71687" name="Text Box 7"/>
          <p:cNvSpPr txBox="1">
            <a:spLocks noChangeArrowheads="1"/>
          </p:cNvSpPr>
          <p:nvPr/>
        </p:nvSpPr>
        <p:spPr bwMode="auto">
          <a:xfrm>
            <a:off x="6804199" y="3421087"/>
            <a:ext cx="1368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hu-HU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Hosszútáv</a:t>
            </a:r>
          </a:p>
        </p:txBody>
      </p:sp>
      <p:sp>
        <p:nvSpPr>
          <p:cNvPr id="71688" name="Text Box 8"/>
          <p:cNvSpPr txBox="1">
            <a:spLocks noChangeArrowheads="1"/>
          </p:cNvSpPr>
          <p:nvPr/>
        </p:nvSpPr>
        <p:spPr bwMode="auto">
          <a:xfrm>
            <a:off x="3708574" y="4221187"/>
            <a:ext cx="4464050" cy="879475"/>
          </a:xfrm>
          <a:prstGeom prst="rect">
            <a:avLst/>
          </a:prstGeom>
          <a:solidFill>
            <a:srgbClr val="FFCC99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99"/>
            </a:extrusionClr>
          </a:sp3d>
        </p:spPr>
        <p:txBody>
          <a:bodyPr>
            <a:spAutoFit/>
            <a:flatTx/>
          </a:bodyPr>
          <a:lstStyle/>
          <a:p>
            <a:pPr>
              <a:spcBef>
                <a:spcPct val="50000"/>
              </a:spcBef>
            </a:pPr>
            <a:r>
              <a:rPr lang="hu-HU" sz="2400" dirty="0" err="1">
                <a:latin typeface="Arial" charset="0"/>
              </a:rPr>
              <a:t>Soft</a:t>
            </a:r>
            <a:r>
              <a:rPr lang="hu-HU" sz="2400" dirty="0">
                <a:latin typeface="Arial" charset="0"/>
              </a:rPr>
              <a:t> elemzések</a:t>
            </a:r>
            <a:endParaRPr lang="hu-HU" sz="2000" dirty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hu-HU" dirty="0" err="1">
                <a:latin typeface="Arial" charset="0"/>
              </a:rPr>
              <a:t>Mckinsey</a:t>
            </a:r>
            <a:r>
              <a:rPr lang="hu-HU" dirty="0">
                <a:latin typeface="Arial" charset="0"/>
              </a:rPr>
              <a:t> 7S, STEEPLE, </a:t>
            </a:r>
            <a:r>
              <a:rPr lang="hu-HU" dirty="0" smtClean="0">
                <a:latin typeface="Arial" charset="0"/>
              </a:rPr>
              <a:t>4P</a:t>
            </a:r>
            <a:r>
              <a:rPr lang="hu-HU" dirty="0">
                <a:latin typeface="Arial" charset="0"/>
              </a:rPr>
              <a:t>, </a:t>
            </a:r>
            <a:r>
              <a:rPr lang="hu-HU" dirty="0" err="1">
                <a:latin typeface="Arial" charset="0"/>
              </a:rPr>
              <a:t>stb</a:t>
            </a:r>
            <a:r>
              <a:rPr lang="hu-HU" dirty="0">
                <a:latin typeface="Arial" charset="0"/>
              </a:rPr>
              <a:t>… </a:t>
            </a:r>
          </a:p>
        </p:txBody>
      </p:sp>
      <p:sp>
        <p:nvSpPr>
          <p:cNvPr id="71689" name="Text Box 9"/>
          <p:cNvSpPr txBox="1">
            <a:spLocks noChangeArrowheads="1"/>
          </p:cNvSpPr>
          <p:nvPr/>
        </p:nvSpPr>
        <p:spPr bwMode="auto">
          <a:xfrm>
            <a:off x="0" y="5589588"/>
            <a:ext cx="9144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hu-HU" sz="2400" dirty="0">
                <a:latin typeface="Arial" charset="0"/>
              </a:rPr>
              <a:t>A </a:t>
            </a:r>
            <a:r>
              <a:rPr lang="hu-HU" sz="2400" dirty="0" err="1">
                <a:latin typeface="Arial" charset="0"/>
              </a:rPr>
              <a:t>soft</a:t>
            </a:r>
            <a:r>
              <a:rPr lang="hu-HU" sz="2400" dirty="0">
                <a:latin typeface="Arial" charset="0"/>
              </a:rPr>
              <a:t> elemzési módszerek hasznos kiinduló alapot adhatnak, de önmagukban nem </a:t>
            </a:r>
            <a:r>
              <a:rPr lang="hu-HU" sz="2400" dirty="0" smtClean="0">
                <a:latin typeface="Arial" charset="0"/>
              </a:rPr>
              <a:t>elegendőek.</a:t>
            </a:r>
            <a:endParaRPr lang="hu-HU" sz="2400" dirty="0">
              <a:latin typeface="Arial" charset="0"/>
            </a:endParaRP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AE258-C00A-4148-98B5-D1A35A4C68A5}" type="slidenum">
              <a:rPr lang="hu-HU" altLang="hu-HU" smtClean="0"/>
              <a:pPr/>
              <a:t>5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37850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ekerekített téglalap 5"/>
          <p:cNvSpPr/>
          <p:nvPr/>
        </p:nvSpPr>
        <p:spPr>
          <a:xfrm>
            <a:off x="971600" y="1844826"/>
            <a:ext cx="187220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rgbClr val="004299"/>
                </a:solidFill>
              </a:rPr>
              <a:t>Elemzés</a:t>
            </a:r>
            <a:endParaRPr lang="hu-HU" dirty="0">
              <a:solidFill>
                <a:srgbClr val="004299"/>
              </a:solidFill>
            </a:endParaRPr>
          </a:p>
        </p:txBody>
      </p:sp>
      <p:sp>
        <p:nvSpPr>
          <p:cNvPr id="7" name="Lekerekített téglalap 6"/>
          <p:cNvSpPr/>
          <p:nvPr/>
        </p:nvSpPr>
        <p:spPr>
          <a:xfrm>
            <a:off x="971600" y="2636913"/>
            <a:ext cx="187220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rgbClr val="004299"/>
                </a:solidFill>
              </a:rPr>
              <a:t>Problémák, feladatok</a:t>
            </a:r>
            <a:endParaRPr lang="hu-HU" dirty="0">
              <a:solidFill>
                <a:srgbClr val="004299"/>
              </a:solidFill>
            </a:endParaRPr>
          </a:p>
        </p:txBody>
      </p:sp>
      <p:sp>
        <p:nvSpPr>
          <p:cNvPr id="8" name="Lekerekített téglalap 7"/>
          <p:cNvSpPr/>
          <p:nvPr/>
        </p:nvSpPr>
        <p:spPr>
          <a:xfrm>
            <a:off x="971600" y="3429000"/>
            <a:ext cx="187220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rgbClr val="004299"/>
                </a:solidFill>
              </a:rPr>
              <a:t>Megoldások</a:t>
            </a:r>
            <a:endParaRPr lang="hu-HU" dirty="0">
              <a:solidFill>
                <a:srgbClr val="004299"/>
              </a:solidFill>
            </a:endParaRPr>
          </a:p>
        </p:txBody>
      </p:sp>
      <p:sp>
        <p:nvSpPr>
          <p:cNvPr id="9" name="Lekerekített téglalap 8"/>
          <p:cNvSpPr/>
          <p:nvPr/>
        </p:nvSpPr>
        <p:spPr>
          <a:xfrm>
            <a:off x="971600" y="4221090"/>
            <a:ext cx="187220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rgbClr val="004299"/>
                </a:solidFill>
              </a:rPr>
              <a:t>Megvalósítás</a:t>
            </a:r>
            <a:endParaRPr lang="hu-HU" dirty="0">
              <a:solidFill>
                <a:srgbClr val="004299"/>
              </a:solidFill>
            </a:endParaRPr>
          </a:p>
        </p:txBody>
      </p:sp>
      <p:sp>
        <p:nvSpPr>
          <p:cNvPr id="10" name="Lekerekített téglalap 9"/>
          <p:cNvSpPr/>
          <p:nvPr/>
        </p:nvSpPr>
        <p:spPr>
          <a:xfrm>
            <a:off x="971600" y="4941168"/>
            <a:ext cx="1872208" cy="576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Zárás</a:t>
            </a:r>
            <a:endParaRPr lang="hu-HU" dirty="0"/>
          </a:p>
        </p:txBody>
      </p:sp>
      <p:sp>
        <p:nvSpPr>
          <p:cNvPr id="11" name="Lekerekített téglalap 10"/>
          <p:cNvSpPr/>
          <p:nvPr/>
        </p:nvSpPr>
        <p:spPr>
          <a:xfrm>
            <a:off x="971600" y="5661249"/>
            <a:ext cx="1872208" cy="576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Háttértartalom</a:t>
            </a:r>
            <a:endParaRPr lang="hu-HU" dirty="0"/>
          </a:p>
        </p:txBody>
      </p:sp>
      <p:sp>
        <p:nvSpPr>
          <p:cNvPr id="12" name="Lekerekített téglalap 11"/>
          <p:cNvSpPr/>
          <p:nvPr/>
        </p:nvSpPr>
        <p:spPr>
          <a:xfrm>
            <a:off x="971600" y="1196754"/>
            <a:ext cx="1872208" cy="576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rgbClr val="004299"/>
                </a:solidFill>
              </a:rPr>
              <a:t>Kezdés</a:t>
            </a:r>
            <a:endParaRPr lang="hu-HU" dirty="0">
              <a:solidFill>
                <a:srgbClr val="004299"/>
              </a:solidFill>
            </a:endParaRPr>
          </a:p>
        </p:txBody>
      </p:sp>
      <p:sp>
        <p:nvSpPr>
          <p:cNvPr id="13" name="Téglalap feliratnak 12"/>
          <p:cNvSpPr/>
          <p:nvPr/>
        </p:nvSpPr>
        <p:spPr>
          <a:xfrm>
            <a:off x="3131840" y="1268760"/>
            <a:ext cx="2448272" cy="936104"/>
          </a:xfrm>
          <a:prstGeom prst="wedgeRectCallout">
            <a:avLst>
              <a:gd name="adj1" fmla="val -59297"/>
              <a:gd name="adj2" fmla="val 4165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hu-HU" dirty="0" smtClean="0">
                <a:solidFill>
                  <a:srgbClr val="004299"/>
                </a:solidFill>
              </a:rPr>
              <a:t>Makro</a:t>
            </a:r>
          </a:p>
          <a:p>
            <a:pPr algn="ctr">
              <a:buFont typeface="Arial" pitchFamily="34" charset="0"/>
              <a:buChar char="•"/>
            </a:pPr>
            <a:r>
              <a:rPr lang="hu-HU" dirty="0" smtClean="0">
                <a:solidFill>
                  <a:srgbClr val="004299"/>
                </a:solidFill>
              </a:rPr>
              <a:t>Iparág</a:t>
            </a:r>
          </a:p>
          <a:p>
            <a:pPr algn="ctr">
              <a:buFont typeface="Arial" pitchFamily="34" charset="0"/>
              <a:buChar char="•"/>
            </a:pPr>
            <a:r>
              <a:rPr lang="hu-HU" dirty="0" smtClean="0">
                <a:solidFill>
                  <a:srgbClr val="004299"/>
                </a:solidFill>
              </a:rPr>
              <a:t>Vállalat</a:t>
            </a:r>
            <a:endParaRPr lang="hu-HU" dirty="0">
              <a:solidFill>
                <a:srgbClr val="004299"/>
              </a:solidFill>
            </a:endParaRPr>
          </a:p>
        </p:txBody>
      </p:sp>
      <p:sp>
        <p:nvSpPr>
          <p:cNvPr id="14" name="Téglalap feliratnak 13"/>
          <p:cNvSpPr/>
          <p:nvPr/>
        </p:nvSpPr>
        <p:spPr>
          <a:xfrm>
            <a:off x="3131840" y="2276874"/>
            <a:ext cx="2448272" cy="792088"/>
          </a:xfrm>
          <a:prstGeom prst="wedgeRectCallout">
            <a:avLst>
              <a:gd name="adj1" fmla="val -59297"/>
              <a:gd name="adj2" fmla="val 4165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hu-HU" dirty="0" smtClean="0">
                <a:solidFill>
                  <a:srgbClr val="004299"/>
                </a:solidFill>
              </a:rPr>
              <a:t> Kérdések – feladatok – problémák – döntések </a:t>
            </a:r>
          </a:p>
        </p:txBody>
      </p:sp>
      <p:sp>
        <p:nvSpPr>
          <p:cNvPr id="15" name="Jobbra nyíl 14"/>
          <p:cNvSpPr/>
          <p:nvPr/>
        </p:nvSpPr>
        <p:spPr>
          <a:xfrm>
            <a:off x="5724128" y="1196752"/>
            <a:ext cx="936104" cy="43204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Jobbra nyíl 15"/>
          <p:cNvSpPr/>
          <p:nvPr/>
        </p:nvSpPr>
        <p:spPr>
          <a:xfrm>
            <a:off x="5724128" y="2492896"/>
            <a:ext cx="936104" cy="43204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Téglalap feliratnak 16"/>
          <p:cNvSpPr/>
          <p:nvPr/>
        </p:nvSpPr>
        <p:spPr>
          <a:xfrm>
            <a:off x="3131840" y="3212977"/>
            <a:ext cx="2448272" cy="720080"/>
          </a:xfrm>
          <a:prstGeom prst="wedgeRectCallout">
            <a:avLst>
              <a:gd name="adj1" fmla="val -58739"/>
              <a:gd name="adj2" fmla="val 2998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hu-HU" dirty="0" smtClean="0">
                <a:solidFill>
                  <a:srgbClr val="004299"/>
                </a:solidFill>
              </a:rPr>
              <a:t> Konkrét válaszok</a:t>
            </a:r>
          </a:p>
        </p:txBody>
      </p:sp>
      <p:sp>
        <p:nvSpPr>
          <p:cNvPr id="18" name="Jobbra nyíl 17"/>
          <p:cNvSpPr/>
          <p:nvPr/>
        </p:nvSpPr>
        <p:spPr>
          <a:xfrm>
            <a:off x="5724128" y="3356992"/>
            <a:ext cx="936104" cy="43204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églalap feliratnak 18"/>
          <p:cNvSpPr/>
          <p:nvPr/>
        </p:nvSpPr>
        <p:spPr>
          <a:xfrm>
            <a:off x="3131840" y="4149081"/>
            <a:ext cx="2448272" cy="576064"/>
          </a:xfrm>
          <a:prstGeom prst="wedgeRectCallout">
            <a:avLst>
              <a:gd name="adj1" fmla="val -58739"/>
              <a:gd name="adj2" fmla="val 2998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hu-HU" dirty="0" smtClean="0">
                <a:solidFill>
                  <a:srgbClr val="004299"/>
                </a:solidFill>
              </a:rPr>
              <a:t> Lebonyolítás, következmények</a:t>
            </a:r>
          </a:p>
        </p:txBody>
      </p:sp>
      <p:sp>
        <p:nvSpPr>
          <p:cNvPr id="20" name="Lefelé nyíl 19"/>
          <p:cNvSpPr/>
          <p:nvPr/>
        </p:nvSpPr>
        <p:spPr>
          <a:xfrm>
            <a:off x="0" y="1340770"/>
            <a:ext cx="755576" cy="4176464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 smtClean="0"/>
              <a:t>Logikus </a:t>
            </a:r>
          </a:p>
          <a:p>
            <a:pPr algn="ctr"/>
            <a:endParaRPr lang="hu-HU" sz="2400" b="1" dirty="0"/>
          </a:p>
          <a:p>
            <a:pPr algn="ctr"/>
            <a:r>
              <a:rPr lang="hu-HU" sz="2400" b="1" dirty="0" smtClean="0"/>
              <a:t>ív</a:t>
            </a:r>
            <a:endParaRPr lang="hu-HU" sz="2400" b="1" dirty="0"/>
          </a:p>
        </p:txBody>
      </p:sp>
      <p:sp>
        <p:nvSpPr>
          <p:cNvPr id="21" name="Jobbra nyíl 20"/>
          <p:cNvSpPr/>
          <p:nvPr/>
        </p:nvSpPr>
        <p:spPr>
          <a:xfrm>
            <a:off x="5724128" y="4221088"/>
            <a:ext cx="936104" cy="43204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églalap 22"/>
          <p:cNvSpPr/>
          <p:nvPr/>
        </p:nvSpPr>
        <p:spPr>
          <a:xfrm>
            <a:off x="6791347" y="1831057"/>
            <a:ext cx="2339752" cy="13681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PROBLÉMA: Marketing,  finanszírozás, szervezeti kultúra,  terjeszkedés…</a:t>
            </a:r>
            <a:endParaRPr lang="hu-HU" dirty="0"/>
          </a:p>
        </p:txBody>
      </p:sp>
      <p:sp>
        <p:nvSpPr>
          <p:cNvPr id="24" name="Téglalap 23"/>
          <p:cNvSpPr/>
          <p:nvPr/>
        </p:nvSpPr>
        <p:spPr>
          <a:xfrm>
            <a:off x="6804248" y="1088740"/>
            <a:ext cx="2339752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Belső és külső tényezők felmérése</a:t>
            </a:r>
            <a:endParaRPr lang="hu-HU" dirty="0"/>
          </a:p>
        </p:txBody>
      </p:sp>
      <p:sp>
        <p:nvSpPr>
          <p:cNvPr id="25" name="Téglalap 24"/>
          <p:cNvSpPr/>
          <p:nvPr/>
        </p:nvSpPr>
        <p:spPr>
          <a:xfrm>
            <a:off x="6791347" y="3271217"/>
            <a:ext cx="2339752" cy="72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STRATÉGIA konkrét lépésekkel</a:t>
            </a:r>
          </a:p>
        </p:txBody>
      </p:sp>
      <p:sp>
        <p:nvSpPr>
          <p:cNvPr id="26" name="Téglalap 25"/>
          <p:cNvSpPr/>
          <p:nvPr/>
        </p:nvSpPr>
        <p:spPr>
          <a:xfrm>
            <a:off x="6804248" y="4107203"/>
            <a:ext cx="2339752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Pénzügyi terv, akcióterv, kockázat</a:t>
            </a:r>
            <a:endParaRPr lang="hu-HU" dirty="0"/>
          </a:p>
        </p:txBody>
      </p:sp>
      <p:sp>
        <p:nvSpPr>
          <p:cNvPr id="27" name="Téglalap 26"/>
          <p:cNvSpPr/>
          <p:nvPr/>
        </p:nvSpPr>
        <p:spPr>
          <a:xfrm>
            <a:off x="6804248" y="4871181"/>
            <a:ext cx="2339752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600" b="1" dirty="0" smtClean="0"/>
              <a:t>PPT és vezetői összefoglaló készítése</a:t>
            </a:r>
            <a:endParaRPr lang="hu-HU" sz="1600" b="1" dirty="0"/>
          </a:p>
        </p:txBody>
      </p:sp>
      <p:sp>
        <p:nvSpPr>
          <p:cNvPr id="28" name="Téglalap 27"/>
          <p:cNvSpPr/>
          <p:nvPr/>
        </p:nvSpPr>
        <p:spPr>
          <a:xfrm>
            <a:off x="6804248" y="5661248"/>
            <a:ext cx="2339752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Alátámasztás – számítás, elemzés</a:t>
            </a:r>
            <a:endParaRPr lang="hu-HU" dirty="0"/>
          </a:p>
        </p:txBody>
      </p:sp>
      <p:sp>
        <p:nvSpPr>
          <p:cNvPr id="29" name="Jobbra nyíl 28"/>
          <p:cNvSpPr/>
          <p:nvPr/>
        </p:nvSpPr>
        <p:spPr>
          <a:xfrm>
            <a:off x="2987824" y="5733256"/>
            <a:ext cx="3672408" cy="43204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Jobbra nyíl 29"/>
          <p:cNvSpPr/>
          <p:nvPr/>
        </p:nvSpPr>
        <p:spPr>
          <a:xfrm>
            <a:off x="2987824" y="5013176"/>
            <a:ext cx="3672408" cy="43204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Elemzések logikája</a:t>
            </a:r>
            <a:endParaRPr lang="en-GB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97DC8-0B26-42B9-B1BE-083C27E2B98E}" type="slidenum">
              <a:rPr lang="hu-HU" altLang="hu-HU" smtClean="0"/>
              <a:pPr/>
              <a:t>6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92972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Elemzések forrásai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dirty="0" smtClean="0"/>
              <a:t>Primer: elsődleges adatfelvétel</a:t>
            </a:r>
          </a:p>
          <a:p>
            <a:r>
              <a:rPr lang="hu-HU" sz="2800" dirty="0" smtClean="0"/>
              <a:t>Szekunder: adatok átvétele más forrásokból</a:t>
            </a:r>
          </a:p>
          <a:p>
            <a:endParaRPr lang="hu-HU" sz="2800" dirty="0"/>
          </a:p>
          <a:p>
            <a:r>
              <a:rPr lang="hu-HU" sz="2800" dirty="0" smtClean="0"/>
              <a:t>Kvalitatív: minőségi jellemzők</a:t>
            </a:r>
          </a:p>
          <a:p>
            <a:r>
              <a:rPr lang="hu-HU" sz="2800" dirty="0" smtClean="0"/>
              <a:t>Kvantitatív: számszerű jellemzők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AE258-C00A-4148-98B5-D1A35A4C68A5}" type="slidenum">
              <a:rPr lang="hu-HU" altLang="hu-HU" smtClean="0"/>
              <a:pPr/>
              <a:t>7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89938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35496" y="1340769"/>
          <a:ext cx="6696744" cy="5013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églalap feliratnak 7"/>
          <p:cNvSpPr/>
          <p:nvPr/>
        </p:nvSpPr>
        <p:spPr>
          <a:xfrm>
            <a:off x="6804248" y="2204865"/>
            <a:ext cx="2051720" cy="1656184"/>
          </a:xfrm>
          <a:prstGeom prst="wedgeRectCallout">
            <a:avLst>
              <a:gd name="adj1" fmla="val -67396"/>
              <a:gd name="adj2" fmla="val 384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hu-HU" dirty="0" smtClean="0">
                <a:solidFill>
                  <a:srgbClr val="004299"/>
                </a:solidFill>
              </a:rPr>
              <a:t>Piaci volumen és potenciál, trendek,  struktúra és az érdekeltek motivációi</a:t>
            </a:r>
            <a:endParaRPr lang="hu-HU" i="1" dirty="0">
              <a:solidFill>
                <a:srgbClr val="004299"/>
              </a:solidFill>
            </a:endParaRPr>
          </a:p>
        </p:txBody>
      </p:sp>
      <p:sp>
        <p:nvSpPr>
          <p:cNvPr id="9" name="Téglalap feliratnak 8"/>
          <p:cNvSpPr/>
          <p:nvPr/>
        </p:nvSpPr>
        <p:spPr>
          <a:xfrm>
            <a:off x="6804248" y="4005064"/>
            <a:ext cx="2051720" cy="2160240"/>
          </a:xfrm>
          <a:prstGeom prst="wedgeRectCallout">
            <a:avLst>
              <a:gd name="adj1" fmla="val -66066"/>
              <a:gd name="adj2" fmla="val 71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hu-HU" dirty="0" smtClean="0">
                <a:solidFill>
                  <a:srgbClr val="004299"/>
                </a:solidFill>
              </a:rPr>
              <a:t>Küldetés+ jövőkép</a:t>
            </a:r>
          </a:p>
          <a:p>
            <a:pPr algn="ctr">
              <a:buFont typeface="Arial" pitchFamily="34" charset="0"/>
              <a:buChar char="•"/>
            </a:pPr>
            <a:r>
              <a:rPr lang="hu-HU" dirty="0" smtClean="0">
                <a:solidFill>
                  <a:srgbClr val="004299"/>
                </a:solidFill>
              </a:rPr>
              <a:t>Külső és belső tényezők</a:t>
            </a:r>
          </a:p>
          <a:p>
            <a:pPr algn="ctr">
              <a:buFont typeface="Arial" pitchFamily="34" charset="0"/>
              <a:buChar char="•"/>
            </a:pPr>
            <a:r>
              <a:rPr lang="hu-HU" dirty="0" smtClean="0">
                <a:solidFill>
                  <a:srgbClr val="004299"/>
                </a:solidFill>
              </a:rPr>
              <a:t>Pénzügyi helyzet</a:t>
            </a:r>
          </a:p>
          <a:p>
            <a:pPr algn="ctr">
              <a:buFont typeface="Arial" pitchFamily="34" charset="0"/>
              <a:buChar char="•"/>
            </a:pPr>
            <a:r>
              <a:rPr lang="hu-HU" dirty="0" smtClean="0">
                <a:solidFill>
                  <a:srgbClr val="004299"/>
                </a:solidFill>
              </a:rPr>
              <a:t>Működési modell</a:t>
            </a:r>
          </a:p>
          <a:p>
            <a:pPr algn="ctr">
              <a:buFont typeface="Arial" pitchFamily="34" charset="0"/>
              <a:buChar char="•"/>
            </a:pPr>
            <a:r>
              <a:rPr lang="hu-HU" dirty="0" smtClean="0">
                <a:solidFill>
                  <a:srgbClr val="004299"/>
                </a:solidFill>
              </a:rPr>
              <a:t>„Valami több…”</a:t>
            </a:r>
          </a:p>
          <a:p>
            <a:pPr algn="ctr">
              <a:buFont typeface="Arial" pitchFamily="34" charset="0"/>
              <a:buChar char="•"/>
            </a:pPr>
            <a:endParaRPr lang="hu-HU" i="1" dirty="0"/>
          </a:p>
        </p:txBody>
      </p:sp>
      <p:sp>
        <p:nvSpPr>
          <p:cNvPr id="7" name="Téglalap feliratnak 6"/>
          <p:cNvSpPr/>
          <p:nvPr/>
        </p:nvSpPr>
        <p:spPr>
          <a:xfrm>
            <a:off x="6804248" y="188640"/>
            <a:ext cx="2051720" cy="1872208"/>
          </a:xfrm>
          <a:prstGeom prst="wedgeRectCallout">
            <a:avLst>
              <a:gd name="adj1" fmla="val -79369"/>
              <a:gd name="adj2" fmla="val 467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hu-HU" b="1" dirty="0" smtClean="0">
                <a:solidFill>
                  <a:srgbClr val="004299"/>
                </a:solidFill>
              </a:rPr>
              <a:t>Alkalmazni és alkalmazkodni!</a:t>
            </a:r>
          </a:p>
          <a:p>
            <a:pPr algn="ctr">
              <a:buFont typeface="Arial" pitchFamily="34" charset="0"/>
              <a:buChar char="•"/>
            </a:pPr>
            <a:r>
              <a:rPr lang="hu-HU" i="1" dirty="0" smtClean="0">
                <a:solidFill>
                  <a:srgbClr val="004299"/>
                </a:solidFill>
              </a:rPr>
              <a:t>GDP/fő,  infláció, munkaerő, export,kamatláb,  jövedelmek…</a:t>
            </a:r>
            <a:endParaRPr lang="hu-HU" i="1" dirty="0">
              <a:solidFill>
                <a:srgbClr val="004299"/>
              </a:solidFill>
            </a:endParaRP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97DC8-0B26-42B9-B1BE-083C27E2B98E}" type="slidenum">
              <a:rPr lang="hu-HU" altLang="hu-HU" smtClean="0"/>
              <a:pPr/>
              <a:t>8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80191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eaLnBrk="1" hangingPunct="1"/>
            <a:r>
              <a:rPr lang="hu-HU" dirty="0" smtClean="0"/>
              <a:t>Elemzési módszerek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836712"/>
            <a:ext cx="8642350" cy="5688161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hu-HU" sz="2800" dirty="0" smtClean="0"/>
              <a:t>Külső környezet (makro és iparági):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hu-HU" sz="2400" dirty="0" err="1" smtClean="0"/>
              <a:t>Stakeholder-elemzés</a:t>
            </a:r>
            <a:endParaRPr lang="hu-HU" sz="2400" dirty="0"/>
          </a:p>
          <a:p>
            <a:pPr lvl="1" eaLnBrk="1" hangingPunct="1">
              <a:lnSpc>
                <a:spcPct val="80000"/>
              </a:lnSpc>
              <a:defRPr/>
            </a:pPr>
            <a:r>
              <a:rPr lang="hu-HU" sz="2400" dirty="0" smtClean="0"/>
              <a:t>STEP, STEEPLE elemzés</a:t>
            </a:r>
            <a:endParaRPr lang="hu-HU" sz="2400" dirty="0"/>
          </a:p>
          <a:p>
            <a:pPr lvl="1" eaLnBrk="1" hangingPunct="1">
              <a:lnSpc>
                <a:spcPct val="80000"/>
              </a:lnSpc>
              <a:defRPr/>
            </a:pPr>
            <a:r>
              <a:rPr lang="hu-HU" sz="2400" dirty="0" err="1" smtClean="0"/>
              <a:t>Porter-féle</a:t>
            </a:r>
            <a:r>
              <a:rPr lang="hu-HU" sz="2400" dirty="0" smtClean="0"/>
              <a:t> 5-tényezős modell</a:t>
            </a:r>
            <a:endParaRPr lang="hu-HU" sz="2400" dirty="0"/>
          </a:p>
          <a:p>
            <a:pPr lvl="1" eaLnBrk="1" hangingPunct="1">
              <a:lnSpc>
                <a:spcPct val="80000"/>
              </a:lnSpc>
              <a:defRPr/>
            </a:pPr>
            <a:r>
              <a:rPr lang="hu-HU" sz="2400" dirty="0" smtClean="0"/>
              <a:t>BCG mátrix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hu-HU" sz="2400" dirty="0" smtClean="0"/>
              <a:t>GE/</a:t>
            </a:r>
            <a:r>
              <a:rPr lang="hu-HU" sz="2400" dirty="0" err="1" smtClean="0"/>
              <a:t>McKinsey</a:t>
            </a:r>
            <a:r>
              <a:rPr lang="hu-HU" sz="2400" dirty="0" smtClean="0"/>
              <a:t> mátrix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hu-HU" sz="2400" dirty="0" smtClean="0"/>
              <a:t>Trendelemzés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hu-HU" sz="2800" dirty="0" smtClean="0"/>
              <a:t>Belső környezet: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hu-HU" sz="2400" dirty="0" smtClean="0"/>
              <a:t>Erőforrások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hu-HU" sz="2400" dirty="0" smtClean="0"/>
              <a:t>Szervezeti felépítés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hu-HU" sz="2400" dirty="0" smtClean="0"/>
              <a:t>Alapvető képességek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hu-HU" sz="2400" dirty="0" smtClean="0"/>
              <a:t>Vállalati kultúra, </a:t>
            </a:r>
            <a:r>
              <a:rPr lang="hu-HU" sz="2400" dirty="0" err="1" smtClean="0"/>
              <a:t>Handy-féle</a:t>
            </a:r>
            <a:r>
              <a:rPr lang="hu-HU" sz="2400" dirty="0" smtClean="0"/>
              <a:t> kultúracsoportosítás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hu-HU" sz="2400" dirty="0" smtClean="0"/>
              <a:t>Szervezeti örökség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hu-HU" sz="2400" dirty="0" err="1" smtClean="0"/>
              <a:t>McKinsey</a:t>
            </a:r>
            <a:r>
              <a:rPr lang="hu-HU" sz="2400" dirty="0" smtClean="0"/>
              <a:t> 7S modell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hu-HU" sz="2400" dirty="0" smtClean="0"/>
              <a:t>Vállalati értéklánc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hu-HU" sz="2400" dirty="0" err="1" smtClean="0"/>
              <a:t>Életciklusgörbe</a:t>
            </a:r>
            <a:endParaRPr lang="hu-HU" sz="2400" dirty="0" smtClean="0"/>
          </a:p>
          <a:p>
            <a:pPr lvl="1" eaLnBrk="1" hangingPunct="1">
              <a:lnSpc>
                <a:spcPct val="80000"/>
              </a:lnSpc>
              <a:defRPr/>
            </a:pPr>
            <a:r>
              <a:rPr lang="hu-HU" sz="2400" dirty="0" smtClean="0"/>
              <a:t>SWOT analízis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hu-HU" sz="2400" dirty="0" smtClean="0"/>
              <a:t>Pénzügyi elemzések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hu-HU" sz="2400" dirty="0" err="1" smtClean="0"/>
              <a:t>Eredménykimutatás</a:t>
            </a:r>
            <a:endParaRPr lang="hu-HU" sz="2400" dirty="0" smtClean="0"/>
          </a:p>
          <a:p>
            <a:pPr lvl="1" eaLnBrk="1" hangingPunct="1">
              <a:lnSpc>
                <a:spcPct val="80000"/>
              </a:lnSpc>
              <a:defRPr/>
            </a:pPr>
            <a:r>
              <a:rPr lang="hu-HU" sz="2400" dirty="0" smtClean="0"/>
              <a:t>Fedezetszámítás</a:t>
            </a:r>
            <a:endParaRPr lang="hu-HU" sz="2400" dirty="0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AE258-C00A-4148-98B5-D1A35A4C68A5}" type="slidenum">
              <a:rPr lang="hu-HU" altLang="hu-HU" smtClean="0"/>
              <a:pPr/>
              <a:t>9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89569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TK_prezentacio_sablon_1021_3">
  <a:themeElements>
    <a:clrScheme name="KTK_prezentacio_sablon_1021_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TK_prezentacio_sablon_1021_3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KTK_prezentacio_sablon_1021_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TK_prezentacio_sablon_1021_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TK_prezentacio_sablon_1021_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TK_prezentacio_sablon_1021_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TK_prezentacio_sablon_1021_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TK_prezentacio_sablon_1021_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TK_prezentacio_sablon_1021_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TK_prezentacio_sablon_1021_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TK_prezentacio_sablon_1021_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TK_prezentacio_sablon_1021_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TK_prezentacio_sablon_1021_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TK_prezentacio_sablon_1021_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KTK_prezentacio_sablon_1021_3</Template>
  <TotalTime>85</TotalTime>
  <Words>1952</Words>
  <Application>Microsoft Office PowerPoint</Application>
  <PresentationFormat>Diavetítés a képernyőre (4:3 oldalarány)</PresentationFormat>
  <Paragraphs>683</Paragraphs>
  <Slides>45</Slides>
  <Notes>9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45</vt:i4>
      </vt:variant>
    </vt:vector>
  </HeadingPairs>
  <TitlesOfParts>
    <vt:vector size="54" baseType="lpstr">
      <vt:lpstr>Arial</vt:lpstr>
      <vt:lpstr>Calibri</vt:lpstr>
      <vt:lpstr>Constantia</vt:lpstr>
      <vt:lpstr>Corbel</vt:lpstr>
      <vt:lpstr>Symbol</vt:lpstr>
      <vt:lpstr>Times New Roman</vt:lpstr>
      <vt:lpstr>Trebuchet MS</vt:lpstr>
      <vt:lpstr>KTK_prezentacio_sablon_1021_3</vt:lpstr>
      <vt:lpstr>Munkalap</vt:lpstr>
      <vt:lpstr>Bevezetés a tanácsadásba</vt:lpstr>
      <vt:lpstr>Tartalom</vt:lpstr>
      <vt:lpstr>A tanácsadás célja</vt:lpstr>
      <vt:lpstr>Az elemzési módszer</vt:lpstr>
      <vt:lpstr>Elemzések típusai</vt:lpstr>
      <vt:lpstr>Elemzések logikája</vt:lpstr>
      <vt:lpstr>Elemzések forrásai</vt:lpstr>
      <vt:lpstr>PowerPoint-bemutató</vt:lpstr>
      <vt:lpstr>Elemzési módszerek</vt:lpstr>
      <vt:lpstr>Külső környezet elemzése</vt:lpstr>
      <vt:lpstr>Stakeholderek</vt:lpstr>
      <vt:lpstr>Stakeholder-csoportok</vt:lpstr>
      <vt:lpstr>STEP analízis</vt:lpstr>
      <vt:lpstr>STEEPLE elemzés (kibővített STEP)</vt:lpstr>
      <vt:lpstr>Porter 5-tényezős modellje</vt:lpstr>
      <vt:lpstr>Iparági verseny (folytatás)</vt:lpstr>
      <vt:lpstr>BCG mátrix</vt:lpstr>
      <vt:lpstr>GE/McKinsey mátrix (piaci vonzerő-versenyképesség mátrix)</vt:lpstr>
      <vt:lpstr>Trendelemzés</vt:lpstr>
      <vt:lpstr>Belső elemzés módszerei</vt:lpstr>
      <vt:lpstr>Erőforrások</vt:lpstr>
      <vt:lpstr>Erőforrások</vt:lpstr>
      <vt:lpstr>Szervezeti felépítés</vt:lpstr>
      <vt:lpstr>Alapvető képességek</vt:lpstr>
      <vt:lpstr>A vállalat felépítése</vt:lpstr>
      <vt:lpstr>Példa: autógyártás</vt:lpstr>
      <vt:lpstr>Példa: Canon</vt:lpstr>
      <vt:lpstr>Alapvető képességek</vt:lpstr>
      <vt:lpstr>Vállalati kultúra</vt:lpstr>
      <vt:lpstr>Handy-féle kultúracsoportosítás</vt:lpstr>
      <vt:lpstr>PowerPoint-bemutató</vt:lpstr>
      <vt:lpstr>McKinsey - 7S</vt:lpstr>
      <vt:lpstr>Értéklánc</vt:lpstr>
      <vt:lpstr>Vállalati értéklánc</vt:lpstr>
      <vt:lpstr>Életciklusgörbe</vt:lpstr>
      <vt:lpstr>SWOT analízis</vt:lpstr>
      <vt:lpstr>SWOT analízis</vt:lpstr>
      <vt:lpstr>Pénzügyi elemzés fő mutatói</vt:lpstr>
      <vt:lpstr>Eredménykimutatás</vt:lpstr>
      <vt:lpstr>PowerPoint-bemutató</vt:lpstr>
      <vt:lpstr>Fedezetszámítás</vt:lpstr>
      <vt:lpstr>Vállalatok állapota</vt:lpstr>
      <vt:lpstr>Kemény jellemzők</vt:lpstr>
      <vt:lpstr>Puha jellemzők</vt:lpstr>
      <vt:lpstr>Puha jellemzők (folytatás)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Bevezetés a tanácsadásba</dc:title>
  <dc:creator>Schmuck Roland</dc:creator>
  <cp:lastModifiedBy>user</cp:lastModifiedBy>
  <cp:revision>14</cp:revision>
  <dcterms:created xsi:type="dcterms:W3CDTF">2016-09-03T09:16:28Z</dcterms:created>
  <dcterms:modified xsi:type="dcterms:W3CDTF">2019-10-03T15:08:13Z</dcterms:modified>
</cp:coreProperties>
</file>