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muck Roland" initials="SR" lastIdx="0" clrIdx="0">
    <p:extLst>
      <p:ext uri="{19B8F6BF-5375-455C-9EA6-DF929625EA0E}">
        <p15:presenceInfo xmlns:p15="http://schemas.microsoft.com/office/powerpoint/2012/main" userId="Schmuck Rolan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64" autoAdjust="0"/>
  </p:normalViewPr>
  <p:slideViewPr>
    <p:cSldViewPr>
      <p:cViewPr varScale="1">
        <p:scale>
          <a:sx n="82" d="100"/>
          <a:sy n="82" d="100"/>
        </p:scale>
        <p:origin x="15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EEBCC-D53A-4B9C-AC9F-87FFAE42DAB0}" type="doc">
      <dgm:prSet loTypeId="urn:microsoft.com/office/officeart/2005/8/layout/arrow3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A0F4A5E8-699D-483F-9108-8CD8918EB6DF}">
      <dgm:prSet phldrT="[Szöveg]"/>
      <dgm:spPr/>
      <dgm:t>
        <a:bodyPr/>
        <a:lstStyle/>
        <a:p>
          <a:r>
            <a:rPr lang="hu-HU" dirty="0" smtClean="0"/>
            <a:t>Felülről lefelé </a:t>
          </a:r>
          <a:endParaRPr lang="hu-HU" dirty="0"/>
        </a:p>
      </dgm:t>
    </dgm:pt>
    <dgm:pt modelId="{0B38B8FA-6D91-4B56-B48B-9C0E8E12870F}" type="parTrans" cxnId="{D6C9B03B-1576-463D-92C6-06A2E437C0B4}">
      <dgm:prSet/>
      <dgm:spPr/>
      <dgm:t>
        <a:bodyPr/>
        <a:lstStyle/>
        <a:p>
          <a:endParaRPr lang="hu-HU"/>
        </a:p>
      </dgm:t>
    </dgm:pt>
    <dgm:pt modelId="{B63D6DB3-222B-4FBF-9A5C-7F27BE1BF2F0}" type="sibTrans" cxnId="{D6C9B03B-1576-463D-92C6-06A2E437C0B4}">
      <dgm:prSet/>
      <dgm:spPr/>
      <dgm:t>
        <a:bodyPr/>
        <a:lstStyle/>
        <a:p>
          <a:endParaRPr lang="hu-HU"/>
        </a:p>
      </dgm:t>
    </dgm:pt>
    <dgm:pt modelId="{C04FD9C9-05CF-49D6-A1A4-42BFEEE1FD1E}">
      <dgm:prSet phldrT="[Szöveg]"/>
      <dgm:spPr/>
      <dgm:t>
        <a:bodyPr/>
        <a:lstStyle/>
        <a:p>
          <a:r>
            <a:rPr lang="hu-HU" dirty="0" smtClean="0"/>
            <a:t>Lentről felfelé</a:t>
          </a:r>
          <a:endParaRPr lang="hu-HU" dirty="0"/>
        </a:p>
      </dgm:t>
    </dgm:pt>
    <dgm:pt modelId="{7049925F-2560-4872-9520-C2A9AC5EF665}" type="parTrans" cxnId="{E14E8559-0685-4406-9C68-0527F9F29FD2}">
      <dgm:prSet/>
      <dgm:spPr/>
      <dgm:t>
        <a:bodyPr/>
        <a:lstStyle/>
        <a:p>
          <a:endParaRPr lang="hu-HU"/>
        </a:p>
      </dgm:t>
    </dgm:pt>
    <dgm:pt modelId="{DDBFDA9C-19D6-4063-A920-52A979B2FAD1}" type="sibTrans" cxnId="{E14E8559-0685-4406-9C68-0527F9F29FD2}">
      <dgm:prSet/>
      <dgm:spPr/>
      <dgm:t>
        <a:bodyPr/>
        <a:lstStyle/>
        <a:p>
          <a:endParaRPr lang="hu-HU"/>
        </a:p>
      </dgm:t>
    </dgm:pt>
    <dgm:pt modelId="{1457821D-3678-492C-A8EE-8E5F47954BEE}" type="pres">
      <dgm:prSet presAssocID="{078EEBCC-D53A-4B9C-AC9F-87FFAE42DAB0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C6D20DC6-11A5-4253-942A-36D69E58E28C}" type="pres">
      <dgm:prSet presAssocID="{078EEBCC-D53A-4B9C-AC9F-87FFAE42DAB0}" presName="divider" presStyleLbl="fgShp" presStyleIdx="0" presStyleCnt="1"/>
      <dgm:spPr/>
    </dgm:pt>
    <dgm:pt modelId="{4E684141-7E50-4925-9040-4CC8FE554BFB}" type="pres">
      <dgm:prSet presAssocID="{A0F4A5E8-699D-483F-9108-8CD8918EB6DF}" presName="downArrow" presStyleLbl="node1" presStyleIdx="0" presStyleCnt="2"/>
      <dgm:spPr/>
    </dgm:pt>
    <dgm:pt modelId="{608A4B75-F3A4-417C-AF47-5705F421FCAE}" type="pres">
      <dgm:prSet presAssocID="{A0F4A5E8-699D-483F-9108-8CD8918EB6DF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6E6C9CF-50F3-4D1F-8134-20210F5EA719}" type="pres">
      <dgm:prSet presAssocID="{C04FD9C9-05CF-49D6-A1A4-42BFEEE1FD1E}" presName="upArrow" presStyleLbl="node1" presStyleIdx="1" presStyleCnt="2"/>
      <dgm:spPr/>
    </dgm:pt>
    <dgm:pt modelId="{FD2CC431-0A8E-428D-AE11-B08034892674}" type="pres">
      <dgm:prSet presAssocID="{C04FD9C9-05CF-49D6-A1A4-42BFEEE1FD1E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D6C9B03B-1576-463D-92C6-06A2E437C0B4}" srcId="{078EEBCC-D53A-4B9C-AC9F-87FFAE42DAB0}" destId="{A0F4A5E8-699D-483F-9108-8CD8918EB6DF}" srcOrd="0" destOrd="0" parTransId="{0B38B8FA-6D91-4B56-B48B-9C0E8E12870F}" sibTransId="{B63D6DB3-222B-4FBF-9A5C-7F27BE1BF2F0}"/>
    <dgm:cxn modelId="{9B6584A5-28CA-47B6-A61F-63B41D848F56}" type="presOf" srcId="{078EEBCC-D53A-4B9C-AC9F-87FFAE42DAB0}" destId="{1457821D-3678-492C-A8EE-8E5F47954BEE}" srcOrd="0" destOrd="0" presId="urn:microsoft.com/office/officeart/2005/8/layout/arrow3"/>
    <dgm:cxn modelId="{E14E8559-0685-4406-9C68-0527F9F29FD2}" srcId="{078EEBCC-D53A-4B9C-AC9F-87FFAE42DAB0}" destId="{C04FD9C9-05CF-49D6-A1A4-42BFEEE1FD1E}" srcOrd="1" destOrd="0" parTransId="{7049925F-2560-4872-9520-C2A9AC5EF665}" sibTransId="{DDBFDA9C-19D6-4063-A920-52A979B2FAD1}"/>
    <dgm:cxn modelId="{0B8F3A4B-6751-441F-B426-3B47626253A5}" type="presOf" srcId="{A0F4A5E8-699D-483F-9108-8CD8918EB6DF}" destId="{608A4B75-F3A4-417C-AF47-5705F421FCAE}" srcOrd="0" destOrd="0" presId="urn:microsoft.com/office/officeart/2005/8/layout/arrow3"/>
    <dgm:cxn modelId="{FF8CDBDA-C469-4665-B470-F9789E670E7D}" type="presOf" srcId="{C04FD9C9-05CF-49D6-A1A4-42BFEEE1FD1E}" destId="{FD2CC431-0A8E-428D-AE11-B08034892674}" srcOrd="0" destOrd="0" presId="urn:microsoft.com/office/officeart/2005/8/layout/arrow3"/>
    <dgm:cxn modelId="{84D9D21E-5B8B-40A4-BE90-6388E1A75816}" type="presParOf" srcId="{1457821D-3678-492C-A8EE-8E5F47954BEE}" destId="{C6D20DC6-11A5-4253-942A-36D69E58E28C}" srcOrd="0" destOrd="0" presId="urn:microsoft.com/office/officeart/2005/8/layout/arrow3"/>
    <dgm:cxn modelId="{D55BF78D-46FE-407A-9683-DD4B73F5D9C9}" type="presParOf" srcId="{1457821D-3678-492C-A8EE-8E5F47954BEE}" destId="{4E684141-7E50-4925-9040-4CC8FE554BFB}" srcOrd="1" destOrd="0" presId="urn:microsoft.com/office/officeart/2005/8/layout/arrow3"/>
    <dgm:cxn modelId="{9EC582BB-86A9-4A59-9035-0D718F1EBED5}" type="presParOf" srcId="{1457821D-3678-492C-A8EE-8E5F47954BEE}" destId="{608A4B75-F3A4-417C-AF47-5705F421FCAE}" srcOrd="2" destOrd="0" presId="urn:microsoft.com/office/officeart/2005/8/layout/arrow3"/>
    <dgm:cxn modelId="{DD74106E-B93A-47E5-88CE-036818BE14E2}" type="presParOf" srcId="{1457821D-3678-492C-A8EE-8E5F47954BEE}" destId="{E6E6C9CF-50F3-4D1F-8134-20210F5EA719}" srcOrd="3" destOrd="0" presId="urn:microsoft.com/office/officeart/2005/8/layout/arrow3"/>
    <dgm:cxn modelId="{88FAFC36-2536-4C9C-AE11-B83B19592B35}" type="presParOf" srcId="{1457821D-3678-492C-A8EE-8E5F47954BEE}" destId="{FD2CC431-0A8E-428D-AE11-B08034892674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C1436D-1989-4D1C-B706-869CDB74222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B570B3AC-6262-470A-B4B9-13838DE0B2DC}">
      <dgm:prSet phldrT="[Szöveg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hu-HU" dirty="0" smtClean="0">
              <a:solidFill>
                <a:schemeClr val="tx1"/>
              </a:solidFill>
            </a:rPr>
            <a:t>Átalánydíjak </a:t>
          </a:r>
          <a:endParaRPr lang="hu-HU" dirty="0">
            <a:solidFill>
              <a:schemeClr val="tx1"/>
            </a:solidFill>
          </a:endParaRPr>
        </a:p>
      </dgm:t>
    </dgm:pt>
    <dgm:pt modelId="{5EA48229-B0BB-4484-BA0D-D59B4434A02E}" type="parTrans" cxnId="{C11B3D10-7D39-48FC-A1B7-07746D6C9F78}">
      <dgm:prSet/>
      <dgm:spPr/>
      <dgm:t>
        <a:bodyPr/>
        <a:lstStyle/>
        <a:p>
          <a:endParaRPr lang="hu-HU"/>
        </a:p>
      </dgm:t>
    </dgm:pt>
    <dgm:pt modelId="{0836D81B-038D-41C0-B714-B389DD4384AC}" type="sibTrans" cxnId="{C11B3D10-7D39-48FC-A1B7-07746D6C9F78}">
      <dgm:prSet/>
      <dgm:spPr/>
      <dgm:t>
        <a:bodyPr/>
        <a:lstStyle/>
        <a:p>
          <a:endParaRPr lang="hu-HU"/>
        </a:p>
      </dgm:t>
    </dgm:pt>
    <dgm:pt modelId="{BF7E9B4C-F383-4727-9BA3-7E63545EBE62}">
      <dgm:prSet phldrT="[Szöveg]"/>
      <dgm:spPr/>
      <dgm:t>
        <a:bodyPr/>
        <a:lstStyle/>
        <a:p>
          <a:r>
            <a:rPr lang="hu-HU" dirty="0" smtClean="0"/>
            <a:t>Előre megtervezett havi igénybevétel </a:t>
          </a:r>
          <a:endParaRPr lang="hu-HU" dirty="0"/>
        </a:p>
      </dgm:t>
    </dgm:pt>
    <dgm:pt modelId="{90801A44-D938-47A4-A138-DF6ECD5E85E9}" type="parTrans" cxnId="{B41410AB-852B-4823-9E13-C27C7ECBA9A8}">
      <dgm:prSet/>
      <dgm:spPr/>
      <dgm:t>
        <a:bodyPr/>
        <a:lstStyle/>
        <a:p>
          <a:endParaRPr lang="hu-HU"/>
        </a:p>
      </dgm:t>
    </dgm:pt>
    <dgm:pt modelId="{E2FAF6DA-72A5-48B0-B42E-2EB24CF2563D}" type="sibTrans" cxnId="{B41410AB-852B-4823-9E13-C27C7ECBA9A8}">
      <dgm:prSet/>
      <dgm:spPr/>
      <dgm:t>
        <a:bodyPr/>
        <a:lstStyle/>
        <a:p>
          <a:endParaRPr lang="hu-HU"/>
        </a:p>
      </dgm:t>
    </dgm:pt>
    <dgm:pt modelId="{2C2FB4ED-5A17-4FAC-BA9B-5732B7B17CD0}">
      <dgm:prSet phldrT="[Szöveg]"/>
      <dgm:spPr/>
      <dgm:t>
        <a:bodyPr/>
        <a:lstStyle/>
        <a:p>
          <a:r>
            <a:rPr lang="hu-HU" dirty="0" smtClean="0">
              <a:solidFill>
                <a:schemeClr val="tx1"/>
              </a:solidFill>
            </a:rPr>
            <a:t>Sikerdíj </a:t>
          </a:r>
          <a:endParaRPr lang="hu-HU" dirty="0">
            <a:solidFill>
              <a:schemeClr val="tx1"/>
            </a:solidFill>
          </a:endParaRPr>
        </a:p>
      </dgm:t>
    </dgm:pt>
    <dgm:pt modelId="{8EECF559-F5B8-4A7A-A6C0-F20A4C81E53D}" type="parTrans" cxnId="{E78173C2-A593-48C5-9D34-1E088F6F447D}">
      <dgm:prSet/>
      <dgm:spPr/>
      <dgm:t>
        <a:bodyPr/>
        <a:lstStyle/>
        <a:p>
          <a:endParaRPr lang="hu-HU"/>
        </a:p>
      </dgm:t>
    </dgm:pt>
    <dgm:pt modelId="{90375DAE-4B28-45E8-86B5-9CCA5BC51D19}" type="sibTrans" cxnId="{E78173C2-A593-48C5-9D34-1E088F6F447D}">
      <dgm:prSet/>
      <dgm:spPr/>
      <dgm:t>
        <a:bodyPr/>
        <a:lstStyle/>
        <a:p>
          <a:endParaRPr lang="hu-HU"/>
        </a:p>
      </dgm:t>
    </dgm:pt>
    <dgm:pt modelId="{3821A8EF-F90B-4804-8EBF-BC433621D705}">
      <dgm:prSet phldrT="[Szöveg]"/>
      <dgm:spPr/>
      <dgm:t>
        <a:bodyPr/>
        <a:lstStyle/>
        <a:p>
          <a:r>
            <a:rPr lang="hu-HU" dirty="0" smtClean="0"/>
            <a:t>Jól meghatározható feladat elvégzéséhez </a:t>
          </a:r>
          <a:endParaRPr lang="hu-HU" dirty="0"/>
        </a:p>
      </dgm:t>
    </dgm:pt>
    <dgm:pt modelId="{0C42750A-23B3-44A6-9F5D-385994E4215D}" type="parTrans" cxnId="{9492DD21-2933-4B99-BFA5-7842283A6C7D}">
      <dgm:prSet/>
      <dgm:spPr/>
      <dgm:t>
        <a:bodyPr/>
        <a:lstStyle/>
        <a:p>
          <a:endParaRPr lang="hu-HU"/>
        </a:p>
      </dgm:t>
    </dgm:pt>
    <dgm:pt modelId="{A00FBB81-0AC0-43C8-9593-5FB5F5210E34}" type="sibTrans" cxnId="{9492DD21-2933-4B99-BFA5-7842283A6C7D}">
      <dgm:prSet/>
      <dgm:spPr/>
      <dgm:t>
        <a:bodyPr/>
        <a:lstStyle/>
        <a:p>
          <a:endParaRPr lang="hu-HU"/>
        </a:p>
      </dgm:t>
    </dgm:pt>
    <dgm:pt modelId="{70CE15D2-009E-4307-92E0-159D305B080E}">
      <dgm:prSet phldrT="[Szöveg]"/>
      <dgm:spPr/>
      <dgm:t>
        <a:bodyPr/>
        <a:lstStyle/>
        <a:p>
          <a:r>
            <a:rPr lang="hu-HU" dirty="0" smtClean="0"/>
            <a:t>Rövid távú vs. </a:t>
          </a:r>
          <a:r>
            <a:rPr lang="hu-HU" dirty="0" err="1" smtClean="0"/>
            <a:t>hosszútávú</a:t>
          </a:r>
          <a:r>
            <a:rPr lang="hu-HU" dirty="0" smtClean="0"/>
            <a:t> orientáció? </a:t>
          </a:r>
          <a:endParaRPr lang="hu-HU" dirty="0"/>
        </a:p>
      </dgm:t>
    </dgm:pt>
    <dgm:pt modelId="{35BEB95A-E229-4A40-B2B0-0FB6B0BDE2B1}" type="parTrans" cxnId="{40863D2A-FBCC-496C-A5C5-570F9B271CAD}">
      <dgm:prSet/>
      <dgm:spPr/>
      <dgm:t>
        <a:bodyPr/>
        <a:lstStyle/>
        <a:p>
          <a:endParaRPr lang="hu-HU"/>
        </a:p>
      </dgm:t>
    </dgm:pt>
    <dgm:pt modelId="{49198CB4-264E-4407-B8E3-B51F357ADF88}" type="sibTrans" cxnId="{40863D2A-FBCC-496C-A5C5-570F9B271CAD}">
      <dgm:prSet/>
      <dgm:spPr/>
      <dgm:t>
        <a:bodyPr/>
        <a:lstStyle/>
        <a:p>
          <a:endParaRPr lang="hu-HU"/>
        </a:p>
      </dgm:t>
    </dgm:pt>
    <dgm:pt modelId="{0551B4B0-3965-4C29-83C1-A1E9E9533432}">
      <dgm:prSet phldrT="[Szöveg]"/>
      <dgm:spPr/>
      <dgm:t>
        <a:bodyPr/>
        <a:lstStyle/>
        <a:p>
          <a:r>
            <a:rPr lang="hu-HU" dirty="0" smtClean="0">
              <a:solidFill>
                <a:schemeClr val="tx1"/>
              </a:solidFill>
            </a:rPr>
            <a:t>Jutalék</a:t>
          </a:r>
          <a:endParaRPr lang="hu-HU" dirty="0">
            <a:solidFill>
              <a:schemeClr val="tx1"/>
            </a:solidFill>
          </a:endParaRPr>
        </a:p>
      </dgm:t>
    </dgm:pt>
    <dgm:pt modelId="{3BCF2966-8186-4E30-98FB-7E889AEC2630}" type="parTrans" cxnId="{7DD900CC-C4D7-4F97-AF99-318A3372EDCE}">
      <dgm:prSet/>
      <dgm:spPr/>
      <dgm:t>
        <a:bodyPr/>
        <a:lstStyle/>
        <a:p>
          <a:endParaRPr lang="hu-HU"/>
        </a:p>
      </dgm:t>
    </dgm:pt>
    <dgm:pt modelId="{78E6D72B-9526-48EF-A433-7E6FB0176510}" type="sibTrans" cxnId="{7DD900CC-C4D7-4F97-AF99-318A3372EDCE}">
      <dgm:prSet/>
      <dgm:spPr/>
      <dgm:t>
        <a:bodyPr/>
        <a:lstStyle/>
        <a:p>
          <a:endParaRPr lang="hu-HU"/>
        </a:p>
      </dgm:t>
    </dgm:pt>
    <dgm:pt modelId="{23EBC972-88EC-442A-9E86-96AF3C04EC80}">
      <dgm:prSet phldrT="[Szöveg]"/>
      <dgm:spPr/>
      <dgm:t>
        <a:bodyPr/>
        <a:lstStyle/>
        <a:p>
          <a:r>
            <a:rPr lang="hu-HU" dirty="0" smtClean="0"/>
            <a:t>Projekt pénzügyi eredményessége könnyen mérhető </a:t>
          </a:r>
          <a:endParaRPr lang="hu-HU" dirty="0"/>
        </a:p>
      </dgm:t>
    </dgm:pt>
    <dgm:pt modelId="{AB87893D-F1EA-47C7-B349-FEF574FF11D5}" type="parTrans" cxnId="{76CB4D13-142E-4212-998E-7CD227A509FC}">
      <dgm:prSet/>
      <dgm:spPr/>
      <dgm:t>
        <a:bodyPr/>
        <a:lstStyle/>
        <a:p>
          <a:endParaRPr lang="hu-HU"/>
        </a:p>
      </dgm:t>
    </dgm:pt>
    <dgm:pt modelId="{CD8F9C04-A817-4047-AD3C-B88C9219DC63}" type="sibTrans" cxnId="{76CB4D13-142E-4212-998E-7CD227A509FC}">
      <dgm:prSet/>
      <dgm:spPr/>
      <dgm:t>
        <a:bodyPr/>
        <a:lstStyle/>
        <a:p>
          <a:endParaRPr lang="hu-HU"/>
        </a:p>
      </dgm:t>
    </dgm:pt>
    <dgm:pt modelId="{79F6A9BE-DE5C-4955-B9BC-1301D7A45365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hu-HU" dirty="0" smtClean="0">
              <a:solidFill>
                <a:schemeClr val="tx1"/>
              </a:solidFill>
            </a:rPr>
            <a:t>Napidíj – jól definiálható projekteknél</a:t>
          </a:r>
          <a:endParaRPr lang="hu-HU" dirty="0">
            <a:solidFill>
              <a:schemeClr val="tx1"/>
            </a:solidFill>
          </a:endParaRPr>
        </a:p>
      </dgm:t>
    </dgm:pt>
    <dgm:pt modelId="{EF374297-3802-471F-BAC7-17E1C60B4CCC}" type="parTrans" cxnId="{87928BAE-F2D0-4477-B43C-69F19FBBDC71}">
      <dgm:prSet/>
      <dgm:spPr/>
      <dgm:t>
        <a:bodyPr/>
        <a:lstStyle/>
        <a:p>
          <a:endParaRPr lang="hu-HU"/>
        </a:p>
      </dgm:t>
    </dgm:pt>
    <dgm:pt modelId="{3B20FE0C-05F5-44FC-9B6E-4E82EE79FB58}" type="sibTrans" cxnId="{87928BAE-F2D0-4477-B43C-69F19FBBDC71}">
      <dgm:prSet/>
      <dgm:spPr/>
      <dgm:t>
        <a:bodyPr/>
        <a:lstStyle/>
        <a:p>
          <a:endParaRPr lang="hu-HU"/>
        </a:p>
      </dgm:t>
    </dgm:pt>
    <dgm:pt modelId="{9A30EF82-2A19-4F61-B99B-90A8BF9AE57D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hu-HU" dirty="0" smtClean="0">
              <a:solidFill>
                <a:schemeClr val="tx1"/>
              </a:solidFill>
            </a:rPr>
            <a:t>Fix áras projektek </a:t>
          </a:r>
          <a:endParaRPr lang="hu-HU" dirty="0">
            <a:solidFill>
              <a:schemeClr val="tx1"/>
            </a:solidFill>
          </a:endParaRPr>
        </a:p>
      </dgm:t>
    </dgm:pt>
    <dgm:pt modelId="{A18D6F9F-5B86-4902-B03D-E788E99360EB}" type="parTrans" cxnId="{5CC08CCE-2A1F-4093-9658-6757969D0CD8}">
      <dgm:prSet/>
      <dgm:spPr/>
      <dgm:t>
        <a:bodyPr/>
        <a:lstStyle/>
        <a:p>
          <a:endParaRPr lang="hu-HU"/>
        </a:p>
      </dgm:t>
    </dgm:pt>
    <dgm:pt modelId="{4D3AE864-096C-44F4-94D5-AD2320B4932B}" type="sibTrans" cxnId="{5CC08CCE-2A1F-4093-9658-6757969D0CD8}">
      <dgm:prSet/>
      <dgm:spPr/>
      <dgm:t>
        <a:bodyPr/>
        <a:lstStyle/>
        <a:p>
          <a:endParaRPr lang="hu-HU"/>
        </a:p>
      </dgm:t>
    </dgm:pt>
    <dgm:pt modelId="{625930AF-ABDC-40A6-8361-D5A43521B771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hu-HU" dirty="0" smtClean="0"/>
            <a:t> Jól definiálható projektek, folyamat kevésbé, kockázat az ügyfélnél</a:t>
          </a:r>
          <a:endParaRPr lang="hu-HU" dirty="0"/>
        </a:p>
      </dgm:t>
    </dgm:pt>
    <dgm:pt modelId="{313289E2-1C90-495E-88EC-09609E2605A7}" type="parTrans" cxnId="{B7019448-6DA5-457A-B10A-BEBFBEDE4AE3}">
      <dgm:prSet/>
      <dgm:spPr/>
      <dgm:t>
        <a:bodyPr/>
        <a:lstStyle/>
        <a:p>
          <a:endParaRPr lang="hu-HU"/>
        </a:p>
      </dgm:t>
    </dgm:pt>
    <dgm:pt modelId="{D53F00F4-2571-453D-B21E-77E47BDAAB18}" type="sibTrans" cxnId="{B7019448-6DA5-457A-B10A-BEBFBEDE4AE3}">
      <dgm:prSet/>
      <dgm:spPr/>
      <dgm:t>
        <a:bodyPr/>
        <a:lstStyle/>
        <a:p>
          <a:endParaRPr lang="hu-HU"/>
        </a:p>
      </dgm:t>
    </dgm:pt>
    <dgm:pt modelId="{23084652-170F-4678-8CE9-1F4DD5782DE5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hu-HU" dirty="0" smtClean="0"/>
            <a:t> Jól definiálható projektek, folyamat kevésbé, kockázat az ügyfélnél</a:t>
          </a:r>
        </a:p>
      </dgm:t>
    </dgm:pt>
    <dgm:pt modelId="{0E376C28-379B-4EA0-B4C9-FBCC210EC4DA}" type="parTrans" cxnId="{BDC40D1E-AC17-46F5-8415-2B613FE537E2}">
      <dgm:prSet/>
      <dgm:spPr/>
      <dgm:t>
        <a:bodyPr/>
        <a:lstStyle/>
        <a:p>
          <a:endParaRPr lang="hu-HU"/>
        </a:p>
      </dgm:t>
    </dgm:pt>
    <dgm:pt modelId="{47A2DD4C-F92C-4179-9D54-9C366C8065AD}" type="sibTrans" cxnId="{BDC40D1E-AC17-46F5-8415-2B613FE537E2}">
      <dgm:prSet/>
      <dgm:spPr/>
      <dgm:t>
        <a:bodyPr/>
        <a:lstStyle/>
        <a:p>
          <a:endParaRPr lang="hu-HU"/>
        </a:p>
      </dgm:t>
    </dgm:pt>
    <dgm:pt modelId="{73678A66-0FC0-45DF-9868-70933C2F4094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hu-HU" dirty="0" smtClean="0">
              <a:solidFill>
                <a:schemeClr val="tx1"/>
              </a:solidFill>
            </a:rPr>
            <a:t>Óradíj</a:t>
          </a:r>
          <a:endParaRPr lang="hu-HU" dirty="0">
            <a:solidFill>
              <a:schemeClr val="tx1"/>
            </a:solidFill>
          </a:endParaRPr>
        </a:p>
      </dgm:t>
    </dgm:pt>
    <dgm:pt modelId="{C8B178BF-49D4-4574-BB0A-98FCCF020BC6}" type="sibTrans" cxnId="{86AA0CC2-A0EB-4767-88F0-B496548BE9DA}">
      <dgm:prSet/>
      <dgm:spPr/>
      <dgm:t>
        <a:bodyPr/>
        <a:lstStyle/>
        <a:p>
          <a:endParaRPr lang="hu-HU"/>
        </a:p>
      </dgm:t>
    </dgm:pt>
    <dgm:pt modelId="{143ED166-A8E9-49C9-9152-E6E6E0C687B5}" type="parTrans" cxnId="{86AA0CC2-A0EB-4767-88F0-B496548BE9DA}">
      <dgm:prSet/>
      <dgm:spPr/>
      <dgm:t>
        <a:bodyPr/>
        <a:lstStyle/>
        <a:p>
          <a:endParaRPr lang="hu-HU"/>
        </a:p>
      </dgm:t>
    </dgm:pt>
    <dgm:pt modelId="{E0D7602C-2BEF-4C20-BDF1-52AF32D982A9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hu-HU" dirty="0" smtClean="0">
              <a:solidFill>
                <a:schemeClr val="tx1"/>
              </a:solidFill>
            </a:rPr>
            <a:t>Személyenkénti költségszámítás  </a:t>
          </a:r>
          <a:endParaRPr lang="hu-HU" dirty="0">
            <a:solidFill>
              <a:schemeClr val="tx1"/>
            </a:solidFill>
          </a:endParaRPr>
        </a:p>
      </dgm:t>
    </dgm:pt>
    <dgm:pt modelId="{3B512815-57D7-4DF6-A2B9-4141F93BCD7E}" type="parTrans" cxnId="{01269FD9-A4E2-4FF5-8F9C-679175F67F99}">
      <dgm:prSet/>
      <dgm:spPr/>
      <dgm:t>
        <a:bodyPr/>
        <a:lstStyle/>
        <a:p>
          <a:endParaRPr lang="hu-HU"/>
        </a:p>
      </dgm:t>
    </dgm:pt>
    <dgm:pt modelId="{CC601E96-A966-4DF9-B5BF-874688873AA6}" type="sibTrans" cxnId="{01269FD9-A4E2-4FF5-8F9C-679175F67F99}">
      <dgm:prSet/>
      <dgm:spPr/>
      <dgm:t>
        <a:bodyPr/>
        <a:lstStyle/>
        <a:p>
          <a:endParaRPr lang="hu-HU"/>
        </a:p>
      </dgm:t>
    </dgm:pt>
    <dgm:pt modelId="{1C238283-2759-481A-96E7-762E1149EF0F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hu-HU" dirty="0" smtClean="0"/>
            <a:t>Kockázat a tanácsadónál. Alul- és túltervezés. Közbeszerzésnél tipikus. </a:t>
          </a:r>
          <a:endParaRPr lang="hu-HU" dirty="0"/>
        </a:p>
      </dgm:t>
    </dgm:pt>
    <dgm:pt modelId="{49A42485-E476-46E1-A8EA-AB5395A6B6AE}" type="parTrans" cxnId="{8F1D08F4-5813-4635-9EE3-F6C6C9E862A4}">
      <dgm:prSet/>
      <dgm:spPr/>
      <dgm:t>
        <a:bodyPr/>
        <a:lstStyle/>
        <a:p>
          <a:endParaRPr lang="hu-HU"/>
        </a:p>
      </dgm:t>
    </dgm:pt>
    <dgm:pt modelId="{CC31F9C3-6CF7-4ED8-B650-85E4C6D5489D}" type="sibTrans" cxnId="{8F1D08F4-5813-4635-9EE3-F6C6C9E862A4}">
      <dgm:prSet/>
      <dgm:spPr/>
      <dgm:t>
        <a:bodyPr/>
        <a:lstStyle/>
        <a:p>
          <a:endParaRPr lang="hu-HU"/>
        </a:p>
      </dgm:t>
    </dgm:pt>
    <dgm:pt modelId="{D18DC129-90CB-4470-B8D4-2E5A26C0180A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hu-HU" dirty="0" smtClean="0"/>
            <a:t>Teljesítmény és eredményorientált módszer.</a:t>
          </a:r>
          <a:endParaRPr lang="hu-HU" dirty="0"/>
        </a:p>
      </dgm:t>
    </dgm:pt>
    <dgm:pt modelId="{CF111D2D-EC40-46CF-850B-1743BEF14021}" type="parTrans" cxnId="{D293A5DF-C312-4F18-BED7-DCCD386F4889}">
      <dgm:prSet/>
      <dgm:spPr/>
      <dgm:t>
        <a:bodyPr/>
        <a:lstStyle/>
        <a:p>
          <a:endParaRPr lang="hu-HU"/>
        </a:p>
      </dgm:t>
    </dgm:pt>
    <dgm:pt modelId="{D68160E2-BD8B-46AC-ADCD-34851354BCC2}" type="sibTrans" cxnId="{D293A5DF-C312-4F18-BED7-DCCD386F4889}">
      <dgm:prSet/>
      <dgm:spPr/>
      <dgm:t>
        <a:bodyPr/>
        <a:lstStyle/>
        <a:p>
          <a:endParaRPr lang="hu-HU"/>
        </a:p>
      </dgm:t>
    </dgm:pt>
    <dgm:pt modelId="{CF9EF979-725B-40D6-B8AF-071E96A436C1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hu-HU" dirty="0" smtClean="0"/>
            <a:t>Tréningeknél. Résztvevők számától függően.</a:t>
          </a:r>
          <a:endParaRPr lang="hu-HU" dirty="0"/>
        </a:p>
      </dgm:t>
    </dgm:pt>
    <dgm:pt modelId="{48AFBAB3-0A6E-4A8F-9FF1-6308EAE4D5A5}" type="parTrans" cxnId="{1A36DF82-6689-4745-84D2-8791D5083255}">
      <dgm:prSet/>
      <dgm:spPr/>
    </dgm:pt>
    <dgm:pt modelId="{054D7A6F-1707-44A1-BF60-65B68B3FAD47}" type="sibTrans" cxnId="{1A36DF82-6689-4745-84D2-8791D5083255}">
      <dgm:prSet/>
      <dgm:spPr/>
    </dgm:pt>
    <dgm:pt modelId="{8CDB2D73-CB1B-42FF-A3D5-94BB3C2E3F57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hu-HU" dirty="0" smtClean="0"/>
            <a:t>Minimum ár? </a:t>
          </a:r>
          <a:endParaRPr lang="hu-HU" dirty="0"/>
        </a:p>
      </dgm:t>
    </dgm:pt>
    <dgm:pt modelId="{70A1949E-030C-4A13-BA4E-584E5B0AB2A6}" type="parTrans" cxnId="{73E767FB-6275-42A8-A338-B944F5A28BD6}">
      <dgm:prSet/>
      <dgm:spPr/>
    </dgm:pt>
    <dgm:pt modelId="{9FD3C500-0CDB-40CC-A2B8-309527B119B8}" type="sibTrans" cxnId="{73E767FB-6275-42A8-A338-B944F5A28BD6}">
      <dgm:prSet/>
      <dgm:spPr/>
    </dgm:pt>
    <dgm:pt modelId="{76D025B9-95C8-40F9-8042-16F7A3DDBCB1}">
      <dgm:prSet phldrT="[Szöveg]"/>
      <dgm:spPr/>
      <dgm:t>
        <a:bodyPr/>
        <a:lstStyle/>
        <a:p>
          <a:r>
            <a:rPr lang="hu-HU" dirty="0" smtClean="0"/>
            <a:t>Tanácsadó bármikor rendelkezésre áll </a:t>
          </a:r>
          <a:endParaRPr lang="hu-HU" dirty="0"/>
        </a:p>
      </dgm:t>
    </dgm:pt>
    <dgm:pt modelId="{92BFAE6B-E2CF-474A-A31C-3AF0ED664736}" type="parTrans" cxnId="{4039B974-E69A-439A-B7A2-CAB7ACB71881}">
      <dgm:prSet/>
      <dgm:spPr/>
    </dgm:pt>
    <dgm:pt modelId="{5E98C2F8-251D-42EF-B889-AE2DC5BE0825}" type="sibTrans" cxnId="{4039B974-E69A-439A-B7A2-CAB7ACB71881}">
      <dgm:prSet/>
      <dgm:spPr/>
    </dgm:pt>
    <dgm:pt modelId="{59BAD7EE-BF79-4567-8B0E-20D82E748E3A}">
      <dgm:prSet phldrT="[Szöveg]"/>
      <dgm:spPr/>
      <dgm:t>
        <a:bodyPr/>
        <a:lstStyle/>
        <a:p>
          <a:r>
            <a:rPr lang="hu-HU" dirty="0" smtClean="0"/>
            <a:t>Pl. marketing tanácsadás </a:t>
          </a:r>
          <a:endParaRPr lang="hu-HU" dirty="0"/>
        </a:p>
      </dgm:t>
    </dgm:pt>
    <dgm:pt modelId="{17508096-6A1A-47A0-AA39-1CECC6A1246B}" type="parTrans" cxnId="{3C389E06-4B91-4859-AE18-B1654E94238A}">
      <dgm:prSet/>
      <dgm:spPr/>
    </dgm:pt>
    <dgm:pt modelId="{9F039A7B-27A6-48B3-9106-E97C6293A334}" type="sibTrans" cxnId="{3C389E06-4B91-4859-AE18-B1654E94238A}">
      <dgm:prSet/>
      <dgm:spPr/>
    </dgm:pt>
    <dgm:pt modelId="{121131FD-3573-4CA2-8D6A-8C8B7F751D79}" type="pres">
      <dgm:prSet presAssocID="{D9C1436D-1989-4D1C-B706-869CDB7422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3C48E829-1343-47B7-BAE3-839B77F7479F}" type="pres">
      <dgm:prSet presAssocID="{79F6A9BE-DE5C-4955-B9BC-1301D7A45365}" presName="linNode" presStyleCnt="0"/>
      <dgm:spPr/>
    </dgm:pt>
    <dgm:pt modelId="{6909A641-0583-4BF4-A00B-AB6945A7D013}" type="pres">
      <dgm:prSet presAssocID="{79F6A9BE-DE5C-4955-B9BC-1301D7A45365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3666F50F-59A3-4DD3-BBC9-222B79FD2F03}" type="pres">
      <dgm:prSet presAssocID="{79F6A9BE-DE5C-4955-B9BC-1301D7A45365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4CE67E79-A88C-4008-9D72-96D97993B714}" type="pres">
      <dgm:prSet presAssocID="{3B20FE0C-05F5-44FC-9B6E-4E82EE79FB58}" presName="sp" presStyleCnt="0"/>
      <dgm:spPr/>
    </dgm:pt>
    <dgm:pt modelId="{D05724B1-2B45-4CF9-924D-D6BDC0555CD5}" type="pres">
      <dgm:prSet presAssocID="{73678A66-0FC0-45DF-9868-70933C2F4094}" presName="linNode" presStyleCnt="0"/>
      <dgm:spPr/>
    </dgm:pt>
    <dgm:pt modelId="{21EF7D91-524C-4C8D-B4E5-1E698D22D10B}" type="pres">
      <dgm:prSet presAssocID="{73678A66-0FC0-45DF-9868-70933C2F4094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72303646-48FF-4A68-8F13-BBA1A3C78B8D}" type="pres">
      <dgm:prSet presAssocID="{73678A66-0FC0-45DF-9868-70933C2F4094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CE599A4E-484C-4507-89A0-846C66CB5FE6}" type="pres">
      <dgm:prSet presAssocID="{C8B178BF-49D4-4574-BB0A-98FCCF020BC6}" presName="sp" presStyleCnt="0"/>
      <dgm:spPr/>
    </dgm:pt>
    <dgm:pt modelId="{41BD19B5-451A-47AF-9927-ADBCC1A7BC11}" type="pres">
      <dgm:prSet presAssocID="{9A30EF82-2A19-4F61-B99B-90A8BF9AE57D}" presName="linNode" presStyleCnt="0"/>
      <dgm:spPr/>
    </dgm:pt>
    <dgm:pt modelId="{9DAE9F52-344F-4C79-A402-8D25EECE00D7}" type="pres">
      <dgm:prSet presAssocID="{9A30EF82-2A19-4F61-B99B-90A8BF9AE57D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1BAE4E60-4116-41E6-8F49-51947B8A53AE}" type="pres">
      <dgm:prSet presAssocID="{9A30EF82-2A19-4F61-B99B-90A8BF9AE57D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1AAB74F-DB24-44FE-BEE8-61B23B3C5575}" type="pres">
      <dgm:prSet presAssocID="{4D3AE864-096C-44F4-94D5-AD2320B4932B}" presName="sp" presStyleCnt="0"/>
      <dgm:spPr/>
    </dgm:pt>
    <dgm:pt modelId="{12D8F01C-1F67-4AE5-A92B-1FAF4B61666F}" type="pres">
      <dgm:prSet presAssocID="{E0D7602C-2BEF-4C20-BDF1-52AF32D982A9}" presName="linNode" presStyleCnt="0"/>
      <dgm:spPr/>
    </dgm:pt>
    <dgm:pt modelId="{A6D3A124-C194-43DC-A10F-A1451ADB5EEC}" type="pres">
      <dgm:prSet presAssocID="{E0D7602C-2BEF-4C20-BDF1-52AF32D982A9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35ACC6BB-123C-4061-8594-4624304AF307}" type="pres">
      <dgm:prSet presAssocID="{E0D7602C-2BEF-4C20-BDF1-52AF32D982A9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F276F79D-804E-42FE-A7FA-3EC39BAF534D}" type="pres">
      <dgm:prSet presAssocID="{CC601E96-A966-4DF9-B5BF-874688873AA6}" presName="sp" presStyleCnt="0"/>
      <dgm:spPr/>
    </dgm:pt>
    <dgm:pt modelId="{F116713D-881C-4E3F-9BBE-027E66908DF9}" type="pres">
      <dgm:prSet presAssocID="{B570B3AC-6262-470A-B4B9-13838DE0B2DC}" presName="linNode" presStyleCnt="0"/>
      <dgm:spPr/>
    </dgm:pt>
    <dgm:pt modelId="{F878A594-31CD-45F6-9242-3D07DEDD21B2}" type="pres">
      <dgm:prSet presAssocID="{B570B3AC-6262-470A-B4B9-13838DE0B2DC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7B71AC5-F3FD-4AF7-9E22-2BBB0C34B49B}" type="pres">
      <dgm:prSet presAssocID="{B570B3AC-6262-470A-B4B9-13838DE0B2DC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09EFF9A1-43B5-405A-B49B-260B2C5B958D}" type="pres">
      <dgm:prSet presAssocID="{0836D81B-038D-41C0-B714-B389DD4384AC}" presName="sp" presStyleCnt="0"/>
      <dgm:spPr/>
    </dgm:pt>
    <dgm:pt modelId="{B5458E77-AAA9-4474-A446-B981B08CAD3F}" type="pres">
      <dgm:prSet presAssocID="{2C2FB4ED-5A17-4FAC-BA9B-5732B7B17CD0}" presName="linNode" presStyleCnt="0"/>
      <dgm:spPr/>
    </dgm:pt>
    <dgm:pt modelId="{3DC04213-39C1-4908-ADF4-9A87BFBBE147}" type="pres">
      <dgm:prSet presAssocID="{2C2FB4ED-5A17-4FAC-BA9B-5732B7B17CD0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3E8D236A-20C8-45BE-8DB4-737833A5350F}" type="pres">
      <dgm:prSet presAssocID="{2C2FB4ED-5A17-4FAC-BA9B-5732B7B17CD0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CD75182B-8583-4334-B1BE-49BA9A211982}" type="pres">
      <dgm:prSet presAssocID="{90375DAE-4B28-45E8-86B5-9CCA5BC51D19}" presName="sp" presStyleCnt="0"/>
      <dgm:spPr/>
    </dgm:pt>
    <dgm:pt modelId="{EF83DF23-BC52-4ECE-A7F2-0086C1231FC7}" type="pres">
      <dgm:prSet presAssocID="{0551B4B0-3965-4C29-83C1-A1E9E9533432}" presName="linNode" presStyleCnt="0"/>
      <dgm:spPr/>
    </dgm:pt>
    <dgm:pt modelId="{A2B59037-A92E-4C15-AE69-0FF4962E5458}" type="pres">
      <dgm:prSet presAssocID="{0551B4B0-3965-4C29-83C1-A1E9E9533432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BABA60E-DAB0-45D9-BBB7-34259D7BC5B2}" type="pres">
      <dgm:prSet presAssocID="{0551B4B0-3965-4C29-83C1-A1E9E9533432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FB6185A5-BEB4-498A-B99F-B52071FC371D}" type="presOf" srcId="{2C2FB4ED-5A17-4FAC-BA9B-5732B7B17CD0}" destId="{3DC04213-39C1-4908-ADF4-9A87BFBBE147}" srcOrd="0" destOrd="0" presId="urn:microsoft.com/office/officeart/2005/8/layout/vList5"/>
    <dgm:cxn modelId="{CC2E7880-79B2-4B16-BE3E-5DC274C14580}" type="presOf" srcId="{70CE15D2-009E-4307-92E0-159D305B080E}" destId="{3E8D236A-20C8-45BE-8DB4-737833A5350F}" srcOrd="0" destOrd="1" presId="urn:microsoft.com/office/officeart/2005/8/layout/vList5"/>
    <dgm:cxn modelId="{87928BAE-F2D0-4477-B43C-69F19FBBDC71}" srcId="{D9C1436D-1989-4D1C-B706-869CDB74222D}" destId="{79F6A9BE-DE5C-4955-B9BC-1301D7A45365}" srcOrd="0" destOrd="0" parTransId="{EF374297-3802-471F-BAC7-17E1C60B4CCC}" sibTransId="{3B20FE0C-05F5-44FC-9B6E-4E82EE79FB58}"/>
    <dgm:cxn modelId="{AE7191AC-5A1F-473E-806E-2E17A70E5436}" type="presOf" srcId="{23084652-170F-4678-8CE9-1F4DD5782DE5}" destId="{3666F50F-59A3-4DD3-BBC9-222B79FD2F03}" srcOrd="0" destOrd="0" presId="urn:microsoft.com/office/officeart/2005/8/layout/vList5"/>
    <dgm:cxn modelId="{3C389E06-4B91-4859-AE18-B1654E94238A}" srcId="{0551B4B0-3965-4C29-83C1-A1E9E9533432}" destId="{59BAD7EE-BF79-4567-8B0E-20D82E748E3A}" srcOrd="1" destOrd="0" parTransId="{17508096-6A1A-47A0-AA39-1CECC6A1246B}" sibTransId="{9F039A7B-27A6-48B3-9106-E97C6293A334}"/>
    <dgm:cxn modelId="{7DD900CC-C4D7-4F97-AF99-318A3372EDCE}" srcId="{D9C1436D-1989-4D1C-B706-869CDB74222D}" destId="{0551B4B0-3965-4C29-83C1-A1E9E9533432}" srcOrd="6" destOrd="0" parTransId="{3BCF2966-8186-4E30-98FB-7E889AEC2630}" sibTransId="{78E6D72B-9526-48EF-A433-7E6FB0176510}"/>
    <dgm:cxn modelId="{DEC1BBAB-8DEC-4FD2-A21C-C225CC1782D7}" type="presOf" srcId="{625930AF-ABDC-40A6-8361-D5A43521B771}" destId="{72303646-48FF-4A68-8F13-BBA1A3C78B8D}" srcOrd="0" destOrd="0" presId="urn:microsoft.com/office/officeart/2005/8/layout/vList5"/>
    <dgm:cxn modelId="{B7019448-6DA5-457A-B10A-BEBFBEDE4AE3}" srcId="{73678A66-0FC0-45DF-9868-70933C2F4094}" destId="{625930AF-ABDC-40A6-8361-D5A43521B771}" srcOrd="0" destOrd="0" parTransId="{313289E2-1C90-495E-88EC-09609E2605A7}" sibTransId="{D53F00F4-2571-453D-B21E-77E47BDAAB18}"/>
    <dgm:cxn modelId="{7FA2F677-2B0A-475E-9E51-EBFCE58A983D}" type="presOf" srcId="{CF9EF979-725B-40D6-B8AF-071E96A436C1}" destId="{35ACC6BB-123C-4061-8594-4624304AF307}" srcOrd="0" destOrd="0" presId="urn:microsoft.com/office/officeart/2005/8/layout/vList5"/>
    <dgm:cxn modelId="{3DBFE342-EB26-4453-A583-FD2A4DB32879}" type="presOf" srcId="{BF7E9B4C-F383-4727-9BA3-7E63545EBE62}" destId="{27B71AC5-F3FD-4AF7-9E22-2BBB0C34B49B}" srcOrd="0" destOrd="1" presId="urn:microsoft.com/office/officeart/2005/8/layout/vList5"/>
    <dgm:cxn modelId="{D4C6236F-00BC-4BAC-BF5D-38BB2F748931}" type="presOf" srcId="{23EBC972-88EC-442A-9E86-96AF3C04EC80}" destId="{2BABA60E-DAB0-45D9-BBB7-34259D7BC5B2}" srcOrd="0" destOrd="0" presId="urn:microsoft.com/office/officeart/2005/8/layout/vList5"/>
    <dgm:cxn modelId="{8F1D08F4-5813-4635-9EE3-F6C6C9E862A4}" srcId="{9A30EF82-2A19-4F61-B99B-90A8BF9AE57D}" destId="{1C238283-2759-481A-96E7-762E1149EF0F}" srcOrd="0" destOrd="0" parTransId="{49A42485-E476-46E1-A8EA-AB5395A6B6AE}" sibTransId="{CC31F9C3-6CF7-4ED8-B650-85E4C6D5489D}"/>
    <dgm:cxn modelId="{8884D5BC-DA3B-4F18-8301-A7E8AE45903B}" type="presOf" srcId="{79F6A9BE-DE5C-4955-B9BC-1301D7A45365}" destId="{6909A641-0583-4BF4-A00B-AB6945A7D013}" srcOrd="0" destOrd="0" presId="urn:microsoft.com/office/officeart/2005/8/layout/vList5"/>
    <dgm:cxn modelId="{4039B974-E69A-439A-B7A2-CAB7ACB71881}" srcId="{B570B3AC-6262-470A-B4B9-13838DE0B2DC}" destId="{76D025B9-95C8-40F9-8042-16F7A3DDBCB1}" srcOrd="0" destOrd="0" parTransId="{92BFAE6B-E2CF-474A-A31C-3AF0ED664736}" sibTransId="{5E98C2F8-251D-42EF-B889-AE2DC5BE0825}"/>
    <dgm:cxn modelId="{9492DD21-2933-4B99-BFA5-7842283A6C7D}" srcId="{2C2FB4ED-5A17-4FAC-BA9B-5732B7B17CD0}" destId="{3821A8EF-F90B-4804-8EBF-BC433621D705}" srcOrd="0" destOrd="0" parTransId="{0C42750A-23B3-44A6-9F5D-385994E4215D}" sibTransId="{A00FBB81-0AC0-43C8-9593-5FB5F5210E34}"/>
    <dgm:cxn modelId="{1A36DF82-6689-4745-84D2-8791D5083255}" srcId="{E0D7602C-2BEF-4C20-BDF1-52AF32D982A9}" destId="{CF9EF979-725B-40D6-B8AF-071E96A436C1}" srcOrd="0" destOrd="0" parTransId="{48AFBAB3-0A6E-4A8F-9FF1-6308EAE4D5A5}" sibTransId="{054D7A6F-1707-44A1-BF60-65B68B3FAD47}"/>
    <dgm:cxn modelId="{8E049003-38DF-4779-9E57-68255E0C42DE}" type="presOf" srcId="{76D025B9-95C8-40F9-8042-16F7A3DDBCB1}" destId="{27B71AC5-F3FD-4AF7-9E22-2BBB0C34B49B}" srcOrd="0" destOrd="0" presId="urn:microsoft.com/office/officeart/2005/8/layout/vList5"/>
    <dgm:cxn modelId="{0342EC13-DAA1-470B-AD2D-5571366B76AD}" type="presOf" srcId="{1C238283-2759-481A-96E7-762E1149EF0F}" destId="{1BAE4E60-4116-41E6-8F49-51947B8A53AE}" srcOrd="0" destOrd="0" presId="urn:microsoft.com/office/officeart/2005/8/layout/vList5"/>
    <dgm:cxn modelId="{98DCEA12-58AF-4B61-B5A5-B7BFFCD43918}" type="presOf" srcId="{9A30EF82-2A19-4F61-B99B-90A8BF9AE57D}" destId="{9DAE9F52-344F-4C79-A402-8D25EECE00D7}" srcOrd="0" destOrd="0" presId="urn:microsoft.com/office/officeart/2005/8/layout/vList5"/>
    <dgm:cxn modelId="{40863D2A-FBCC-496C-A5C5-570F9B271CAD}" srcId="{2C2FB4ED-5A17-4FAC-BA9B-5732B7B17CD0}" destId="{70CE15D2-009E-4307-92E0-159D305B080E}" srcOrd="1" destOrd="0" parTransId="{35BEB95A-E229-4A40-B2B0-0FB6B0BDE2B1}" sibTransId="{49198CB4-264E-4407-B8E3-B51F357ADF88}"/>
    <dgm:cxn modelId="{BB495055-9A52-4A58-A791-F04887C013EE}" type="presOf" srcId="{3821A8EF-F90B-4804-8EBF-BC433621D705}" destId="{3E8D236A-20C8-45BE-8DB4-737833A5350F}" srcOrd="0" destOrd="0" presId="urn:microsoft.com/office/officeart/2005/8/layout/vList5"/>
    <dgm:cxn modelId="{E78173C2-A593-48C5-9D34-1E088F6F447D}" srcId="{D9C1436D-1989-4D1C-B706-869CDB74222D}" destId="{2C2FB4ED-5A17-4FAC-BA9B-5732B7B17CD0}" srcOrd="5" destOrd="0" parTransId="{8EECF559-F5B8-4A7A-A6C0-F20A4C81E53D}" sibTransId="{90375DAE-4B28-45E8-86B5-9CCA5BC51D19}"/>
    <dgm:cxn modelId="{F26E6D58-D41F-4115-8EBA-8C88DBE5B1C3}" type="presOf" srcId="{0551B4B0-3965-4C29-83C1-A1E9E9533432}" destId="{A2B59037-A92E-4C15-AE69-0FF4962E5458}" srcOrd="0" destOrd="0" presId="urn:microsoft.com/office/officeart/2005/8/layout/vList5"/>
    <dgm:cxn modelId="{73E767FB-6275-42A8-A338-B944F5A28BD6}" srcId="{E0D7602C-2BEF-4C20-BDF1-52AF32D982A9}" destId="{8CDB2D73-CB1B-42FF-A3D5-94BB3C2E3F57}" srcOrd="1" destOrd="0" parTransId="{70A1949E-030C-4A13-BA4E-584E5B0AB2A6}" sibTransId="{9FD3C500-0CDB-40CC-A2B8-309527B119B8}"/>
    <dgm:cxn modelId="{86AA0CC2-A0EB-4767-88F0-B496548BE9DA}" srcId="{D9C1436D-1989-4D1C-B706-869CDB74222D}" destId="{73678A66-0FC0-45DF-9868-70933C2F4094}" srcOrd="1" destOrd="0" parTransId="{143ED166-A8E9-49C9-9152-E6E6E0C687B5}" sibTransId="{C8B178BF-49D4-4574-BB0A-98FCCF020BC6}"/>
    <dgm:cxn modelId="{10843BED-1639-459D-A7DD-A151A378E11A}" type="presOf" srcId="{E0D7602C-2BEF-4C20-BDF1-52AF32D982A9}" destId="{A6D3A124-C194-43DC-A10F-A1451ADB5EEC}" srcOrd="0" destOrd="0" presId="urn:microsoft.com/office/officeart/2005/8/layout/vList5"/>
    <dgm:cxn modelId="{455EC8A0-3C9F-4D76-B6F4-92E2BEE9E9DD}" type="presOf" srcId="{B570B3AC-6262-470A-B4B9-13838DE0B2DC}" destId="{F878A594-31CD-45F6-9242-3D07DEDD21B2}" srcOrd="0" destOrd="0" presId="urn:microsoft.com/office/officeart/2005/8/layout/vList5"/>
    <dgm:cxn modelId="{01269FD9-A4E2-4FF5-8F9C-679175F67F99}" srcId="{D9C1436D-1989-4D1C-B706-869CDB74222D}" destId="{E0D7602C-2BEF-4C20-BDF1-52AF32D982A9}" srcOrd="3" destOrd="0" parTransId="{3B512815-57D7-4DF6-A2B9-4141F93BCD7E}" sibTransId="{CC601E96-A966-4DF9-B5BF-874688873AA6}"/>
    <dgm:cxn modelId="{0ADB76D0-C8DA-4CF5-AB7F-75C834038842}" type="presOf" srcId="{D18DC129-90CB-4470-B8D4-2E5A26C0180A}" destId="{1BAE4E60-4116-41E6-8F49-51947B8A53AE}" srcOrd="0" destOrd="1" presId="urn:microsoft.com/office/officeart/2005/8/layout/vList5"/>
    <dgm:cxn modelId="{D293A5DF-C312-4F18-BED7-DCCD386F4889}" srcId="{9A30EF82-2A19-4F61-B99B-90A8BF9AE57D}" destId="{D18DC129-90CB-4470-B8D4-2E5A26C0180A}" srcOrd="1" destOrd="0" parTransId="{CF111D2D-EC40-46CF-850B-1743BEF14021}" sibTransId="{D68160E2-BD8B-46AC-ADCD-34851354BCC2}"/>
    <dgm:cxn modelId="{52164D5C-114D-42AB-8589-D7D648B1868F}" type="presOf" srcId="{73678A66-0FC0-45DF-9868-70933C2F4094}" destId="{21EF7D91-524C-4C8D-B4E5-1E698D22D10B}" srcOrd="0" destOrd="0" presId="urn:microsoft.com/office/officeart/2005/8/layout/vList5"/>
    <dgm:cxn modelId="{76CB4D13-142E-4212-998E-7CD227A509FC}" srcId="{0551B4B0-3965-4C29-83C1-A1E9E9533432}" destId="{23EBC972-88EC-442A-9E86-96AF3C04EC80}" srcOrd="0" destOrd="0" parTransId="{AB87893D-F1EA-47C7-B349-FEF574FF11D5}" sibTransId="{CD8F9C04-A817-4047-AD3C-B88C9219DC63}"/>
    <dgm:cxn modelId="{C14F0774-C525-4186-AF3A-9B83CD17F26B}" type="presOf" srcId="{59BAD7EE-BF79-4567-8B0E-20D82E748E3A}" destId="{2BABA60E-DAB0-45D9-BBB7-34259D7BC5B2}" srcOrd="0" destOrd="1" presId="urn:microsoft.com/office/officeart/2005/8/layout/vList5"/>
    <dgm:cxn modelId="{9935CED2-C26A-4805-8E91-738FA81DF652}" type="presOf" srcId="{8CDB2D73-CB1B-42FF-A3D5-94BB3C2E3F57}" destId="{35ACC6BB-123C-4061-8594-4624304AF307}" srcOrd="0" destOrd="1" presId="urn:microsoft.com/office/officeart/2005/8/layout/vList5"/>
    <dgm:cxn modelId="{5CC08CCE-2A1F-4093-9658-6757969D0CD8}" srcId="{D9C1436D-1989-4D1C-B706-869CDB74222D}" destId="{9A30EF82-2A19-4F61-B99B-90A8BF9AE57D}" srcOrd="2" destOrd="0" parTransId="{A18D6F9F-5B86-4902-B03D-E788E99360EB}" sibTransId="{4D3AE864-096C-44F4-94D5-AD2320B4932B}"/>
    <dgm:cxn modelId="{E1C39D83-1B23-4105-A602-F46DF02C3DFE}" type="presOf" srcId="{D9C1436D-1989-4D1C-B706-869CDB74222D}" destId="{121131FD-3573-4CA2-8D6A-8C8B7F751D79}" srcOrd="0" destOrd="0" presId="urn:microsoft.com/office/officeart/2005/8/layout/vList5"/>
    <dgm:cxn modelId="{BDC40D1E-AC17-46F5-8415-2B613FE537E2}" srcId="{79F6A9BE-DE5C-4955-B9BC-1301D7A45365}" destId="{23084652-170F-4678-8CE9-1F4DD5782DE5}" srcOrd="0" destOrd="0" parTransId="{0E376C28-379B-4EA0-B4C9-FBCC210EC4DA}" sibTransId="{47A2DD4C-F92C-4179-9D54-9C366C8065AD}"/>
    <dgm:cxn modelId="{C11B3D10-7D39-48FC-A1B7-07746D6C9F78}" srcId="{D9C1436D-1989-4D1C-B706-869CDB74222D}" destId="{B570B3AC-6262-470A-B4B9-13838DE0B2DC}" srcOrd="4" destOrd="0" parTransId="{5EA48229-B0BB-4484-BA0D-D59B4434A02E}" sibTransId="{0836D81B-038D-41C0-B714-B389DD4384AC}"/>
    <dgm:cxn modelId="{B41410AB-852B-4823-9E13-C27C7ECBA9A8}" srcId="{B570B3AC-6262-470A-B4B9-13838DE0B2DC}" destId="{BF7E9B4C-F383-4727-9BA3-7E63545EBE62}" srcOrd="1" destOrd="0" parTransId="{90801A44-D938-47A4-A138-DF6ECD5E85E9}" sibTransId="{E2FAF6DA-72A5-48B0-B42E-2EB24CF2563D}"/>
    <dgm:cxn modelId="{0ADBF4EC-BEF7-48BF-9B80-AFB6D61A806E}" type="presParOf" srcId="{121131FD-3573-4CA2-8D6A-8C8B7F751D79}" destId="{3C48E829-1343-47B7-BAE3-839B77F7479F}" srcOrd="0" destOrd="0" presId="urn:microsoft.com/office/officeart/2005/8/layout/vList5"/>
    <dgm:cxn modelId="{28977A58-2692-408E-BBBD-96288CEF4742}" type="presParOf" srcId="{3C48E829-1343-47B7-BAE3-839B77F7479F}" destId="{6909A641-0583-4BF4-A00B-AB6945A7D013}" srcOrd="0" destOrd="0" presId="urn:microsoft.com/office/officeart/2005/8/layout/vList5"/>
    <dgm:cxn modelId="{88EB2304-86C5-4FD3-925B-9C5CC8E71BE8}" type="presParOf" srcId="{3C48E829-1343-47B7-BAE3-839B77F7479F}" destId="{3666F50F-59A3-4DD3-BBC9-222B79FD2F03}" srcOrd="1" destOrd="0" presId="urn:microsoft.com/office/officeart/2005/8/layout/vList5"/>
    <dgm:cxn modelId="{1FF0AE88-4374-4A49-AC22-AA662D313BA7}" type="presParOf" srcId="{121131FD-3573-4CA2-8D6A-8C8B7F751D79}" destId="{4CE67E79-A88C-4008-9D72-96D97993B714}" srcOrd="1" destOrd="0" presId="urn:microsoft.com/office/officeart/2005/8/layout/vList5"/>
    <dgm:cxn modelId="{8FEB34AF-2762-4E65-B45A-C414D18B9172}" type="presParOf" srcId="{121131FD-3573-4CA2-8D6A-8C8B7F751D79}" destId="{D05724B1-2B45-4CF9-924D-D6BDC0555CD5}" srcOrd="2" destOrd="0" presId="urn:microsoft.com/office/officeart/2005/8/layout/vList5"/>
    <dgm:cxn modelId="{008366E3-0D93-44A2-9208-AD43B8B1EBC9}" type="presParOf" srcId="{D05724B1-2B45-4CF9-924D-D6BDC0555CD5}" destId="{21EF7D91-524C-4C8D-B4E5-1E698D22D10B}" srcOrd="0" destOrd="0" presId="urn:microsoft.com/office/officeart/2005/8/layout/vList5"/>
    <dgm:cxn modelId="{E764499E-D30E-4C53-8148-5ABE08F8BE53}" type="presParOf" srcId="{D05724B1-2B45-4CF9-924D-D6BDC0555CD5}" destId="{72303646-48FF-4A68-8F13-BBA1A3C78B8D}" srcOrd="1" destOrd="0" presId="urn:microsoft.com/office/officeart/2005/8/layout/vList5"/>
    <dgm:cxn modelId="{A8B1991E-3C1E-4470-8E2D-7A98D20BFA13}" type="presParOf" srcId="{121131FD-3573-4CA2-8D6A-8C8B7F751D79}" destId="{CE599A4E-484C-4507-89A0-846C66CB5FE6}" srcOrd="3" destOrd="0" presId="urn:microsoft.com/office/officeart/2005/8/layout/vList5"/>
    <dgm:cxn modelId="{957E8D37-0556-4B6D-AAA6-04F7373C6831}" type="presParOf" srcId="{121131FD-3573-4CA2-8D6A-8C8B7F751D79}" destId="{41BD19B5-451A-47AF-9927-ADBCC1A7BC11}" srcOrd="4" destOrd="0" presId="urn:microsoft.com/office/officeart/2005/8/layout/vList5"/>
    <dgm:cxn modelId="{2BDF938F-CE1D-4115-8A38-CBAF5BB34196}" type="presParOf" srcId="{41BD19B5-451A-47AF-9927-ADBCC1A7BC11}" destId="{9DAE9F52-344F-4C79-A402-8D25EECE00D7}" srcOrd="0" destOrd="0" presId="urn:microsoft.com/office/officeart/2005/8/layout/vList5"/>
    <dgm:cxn modelId="{53B00E7D-77A4-47C1-95B0-AAE984E9F3C3}" type="presParOf" srcId="{41BD19B5-451A-47AF-9927-ADBCC1A7BC11}" destId="{1BAE4E60-4116-41E6-8F49-51947B8A53AE}" srcOrd="1" destOrd="0" presId="urn:microsoft.com/office/officeart/2005/8/layout/vList5"/>
    <dgm:cxn modelId="{92A513EF-591E-434F-9997-8935A9F8C7BF}" type="presParOf" srcId="{121131FD-3573-4CA2-8D6A-8C8B7F751D79}" destId="{D1AAB74F-DB24-44FE-BEE8-61B23B3C5575}" srcOrd="5" destOrd="0" presId="urn:microsoft.com/office/officeart/2005/8/layout/vList5"/>
    <dgm:cxn modelId="{A15AD18F-ED25-4A50-A432-2DC5B2707BB7}" type="presParOf" srcId="{121131FD-3573-4CA2-8D6A-8C8B7F751D79}" destId="{12D8F01C-1F67-4AE5-A92B-1FAF4B61666F}" srcOrd="6" destOrd="0" presId="urn:microsoft.com/office/officeart/2005/8/layout/vList5"/>
    <dgm:cxn modelId="{B66C70B1-71C4-4A4E-BFC6-BA2441F52854}" type="presParOf" srcId="{12D8F01C-1F67-4AE5-A92B-1FAF4B61666F}" destId="{A6D3A124-C194-43DC-A10F-A1451ADB5EEC}" srcOrd="0" destOrd="0" presId="urn:microsoft.com/office/officeart/2005/8/layout/vList5"/>
    <dgm:cxn modelId="{A234F64B-6264-4BB5-AD9B-FAB9996FF7D4}" type="presParOf" srcId="{12D8F01C-1F67-4AE5-A92B-1FAF4B61666F}" destId="{35ACC6BB-123C-4061-8594-4624304AF307}" srcOrd="1" destOrd="0" presId="urn:microsoft.com/office/officeart/2005/8/layout/vList5"/>
    <dgm:cxn modelId="{533D48F2-F7F1-4AEC-9210-C9D6E41C7933}" type="presParOf" srcId="{121131FD-3573-4CA2-8D6A-8C8B7F751D79}" destId="{F276F79D-804E-42FE-A7FA-3EC39BAF534D}" srcOrd="7" destOrd="0" presId="urn:microsoft.com/office/officeart/2005/8/layout/vList5"/>
    <dgm:cxn modelId="{6FE93452-0AFF-4BE2-A4CA-1D13D67F9B5C}" type="presParOf" srcId="{121131FD-3573-4CA2-8D6A-8C8B7F751D79}" destId="{F116713D-881C-4E3F-9BBE-027E66908DF9}" srcOrd="8" destOrd="0" presId="urn:microsoft.com/office/officeart/2005/8/layout/vList5"/>
    <dgm:cxn modelId="{F12FF852-979D-4A18-A964-D059FED33E2F}" type="presParOf" srcId="{F116713D-881C-4E3F-9BBE-027E66908DF9}" destId="{F878A594-31CD-45F6-9242-3D07DEDD21B2}" srcOrd="0" destOrd="0" presId="urn:microsoft.com/office/officeart/2005/8/layout/vList5"/>
    <dgm:cxn modelId="{1FA4F03F-5303-4D66-AB60-CE648E9EC241}" type="presParOf" srcId="{F116713D-881C-4E3F-9BBE-027E66908DF9}" destId="{27B71AC5-F3FD-4AF7-9E22-2BBB0C34B49B}" srcOrd="1" destOrd="0" presId="urn:microsoft.com/office/officeart/2005/8/layout/vList5"/>
    <dgm:cxn modelId="{62ABF21F-0F82-4362-AE8D-997FDEC73B41}" type="presParOf" srcId="{121131FD-3573-4CA2-8D6A-8C8B7F751D79}" destId="{09EFF9A1-43B5-405A-B49B-260B2C5B958D}" srcOrd="9" destOrd="0" presId="urn:microsoft.com/office/officeart/2005/8/layout/vList5"/>
    <dgm:cxn modelId="{E50A9BA6-7748-410E-BE9E-6FFD36AED9A3}" type="presParOf" srcId="{121131FD-3573-4CA2-8D6A-8C8B7F751D79}" destId="{B5458E77-AAA9-4474-A446-B981B08CAD3F}" srcOrd="10" destOrd="0" presId="urn:microsoft.com/office/officeart/2005/8/layout/vList5"/>
    <dgm:cxn modelId="{0EE37D20-B120-4CC4-8AD7-D7509D1A7B14}" type="presParOf" srcId="{B5458E77-AAA9-4474-A446-B981B08CAD3F}" destId="{3DC04213-39C1-4908-ADF4-9A87BFBBE147}" srcOrd="0" destOrd="0" presId="urn:microsoft.com/office/officeart/2005/8/layout/vList5"/>
    <dgm:cxn modelId="{A4B2DC2C-8F5A-4DE1-9E28-57979062A8D3}" type="presParOf" srcId="{B5458E77-AAA9-4474-A446-B981B08CAD3F}" destId="{3E8D236A-20C8-45BE-8DB4-737833A5350F}" srcOrd="1" destOrd="0" presId="urn:microsoft.com/office/officeart/2005/8/layout/vList5"/>
    <dgm:cxn modelId="{D7D8E3A1-8506-4C22-B61C-4B2DBB6E3F9C}" type="presParOf" srcId="{121131FD-3573-4CA2-8D6A-8C8B7F751D79}" destId="{CD75182B-8583-4334-B1BE-49BA9A211982}" srcOrd="11" destOrd="0" presId="urn:microsoft.com/office/officeart/2005/8/layout/vList5"/>
    <dgm:cxn modelId="{B0A90599-08C8-48BC-859C-85189B4B6CA4}" type="presParOf" srcId="{121131FD-3573-4CA2-8D6A-8C8B7F751D79}" destId="{EF83DF23-BC52-4ECE-A7F2-0086C1231FC7}" srcOrd="12" destOrd="0" presId="urn:microsoft.com/office/officeart/2005/8/layout/vList5"/>
    <dgm:cxn modelId="{DC17DEF5-1FCC-4D15-B9EC-14B885636E25}" type="presParOf" srcId="{EF83DF23-BC52-4ECE-A7F2-0086C1231FC7}" destId="{A2B59037-A92E-4C15-AE69-0FF4962E5458}" srcOrd="0" destOrd="0" presId="urn:microsoft.com/office/officeart/2005/8/layout/vList5"/>
    <dgm:cxn modelId="{3183AEE0-9D45-4E94-8866-46895D3C342C}" type="presParOf" srcId="{EF83DF23-BC52-4ECE-A7F2-0086C1231FC7}" destId="{2BABA60E-DAB0-45D9-BBB7-34259D7BC5B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20DC6-11A5-4253-942A-36D69E58E28C}">
      <dsp:nvSpPr>
        <dsp:cNvPr id="0" name=""/>
        <dsp:cNvSpPr/>
      </dsp:nvSpPr>
      <dsp:spPr>
        <a:xfrm rot="21300000">
          <a:off x="25254" y="1794666"/>
          <a:ext cx="8179091" cy="936629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E684141-7E50-4925-9040-4CC8FE554BFB}">
      <dsp:nvSpPr>
        <dsp:cNvPr id="0" name=""/>
        <dsp:cNvSpPr/>
      </dsp:nvSpPr>
      <dsp:spPr>
        <a:xfrm>
          <a:off x="987552" y="226298"/>
          <a:ext cx="2468880" cy="1810385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08A4B75-F3A4-417C-AF47-5705F421FCAE}">
      <dsp:nvSpPr>
        <dsp:cNvPr id="0" name=""/>
        <dsp:cNvSpPr/>
      </dsp:nvSpPr>
      <dsp:spPr>
        <a:xfrm>
          <a:off x="4361687" y="0"/>
          <a:ext cx="2633472" cy="1900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4500" kern="1200" dirty="0" smtClean="0"/>
            <a:t>Felülről lefelé </a:t>
          </a:r>
          <a:endParaRPr lang="hu-HU" sz="4500" kern="1200" dirty="0"/>
        </a:p>
      </dsp:txBody>
      <dsp:txXfrm>
        <a:off x="4361687" y="0"/>
        <a:ext cx="2633472" cy="1900904"/>
      </dsp:txXfrm>
    </dsp:sp>
    <dsp:sp modelId="{E6E6C9CF-50F3-4D1F-8134-20210F5EA719}">
      <dsp:nvSpPr>
        <dsp:cNvPr id="0" name=""/>
        <dsp:cNvSpPr/>
      </dsp:nvSpPr>
      <dsp:spPr>
        <a:xfrm>
          <a:off x="4773168" y="2489279"/>
          <a:ext cx="2468880" cy="1810385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D2CC431-0A8E-428D-AE11-B08034892674}">
      <dsp:nvSpPr>
        <dsp:cNvPr id="0" name=""/>
        <dsp:cNvSpPr/>
      </dsp:nvSpPr>
      <dsp:spPr>
        <a:xfrm>
          <a:off x="1234440" y="2625058"/>
          <a:ext cx="2633472" cy="1900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4500" kern="1200" dirty="0" smtClean="0"/>
            <a:t>Lentről felfelé</a:t>
          </a:r>
          <a:endParaRPr lang="hu-HU" sz="4500" kern="1200" dirty="0"/>
        </a:p>
      </dsp:txBody>
      <dsp:txXfrm>
        <a:off x="1234440" y="2625058"/>
        <a:ext cx="2633472" cy="19009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6F50F-59A3-4DD3-BBC9-222B79FD2F03}">
      <dsp:nvSpPr>
        <dsp:cNvPr id="0" name=""/>
        <dsp:cNvSpPr/>
      </dsp:nvSpPr>
      <dsp:spPr>
        <a:xfrm rot="5400000">
          <a:off x="5027111" y="-2156498"/>
          <a:ext cx="535746" cy="49835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hu-HU" sz="1100" kern="1200" dirty="0" smtClean="0"/>
            <a:t> Jól definiálható projektek, folyamat kevésbé, kockázat az ügyfélnél</a:t>
          </a:r>
        </a:p>
      </dsp:txBody>
      <dsp:txXfrm rot="-5400000">
        <a:off x="2803228" y="93538"/>
        <a:ext cx="4957361" cy="483440"/>
      </dsp:txXfrm>
    </dsp:sp>
    <dsp:sp modelId="{6909A641-0583-4BF4-A00B-AB6945A7D013}">
      <dsp:nvSpPr>
        <dsp:cNvPr id="0" name=""/>
        <dsp:cNvSpPr/>
      </dsp:nvSpPr>
      <dsp:spPr>
        <a:xfrm>
          <a:off x="0" y="417"/>
          <a:ext cx="2803227" cy="6696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hu-HU" sz="1800" kern="1200" dirty="0" smtClean="0">
              <a:solidFill>
                <a:schemeClr val="tx1"/>
              </a:solidFill>
            </a:rPr>
            <a:t>Napidíj – jól definiálható projekteknél</a:t>
          </a:r>
          <a:endParaRPr lang="hu-HU" sz="1800" kern="1200" dirty="0">
            <a:solidFill>
              <a:schemeClr val="tx1"/>
            </a:solidFill>
          </a:endParaRPr>
        </a:p>
      </dsp:txBody>
      <dsp:txXfrm>
        <a:off x="32691" y="33108"/>
        <a:ext cx="2737845" cy="604300"/>
      </dsp:txXfrm>
    </dsp:sp>
    <dsp:sp modelId="{72303646-48FF-4A68-8F13-BBA1A3C78B8D}">
      <dsp:nvSpPr>
        <dsp:cNvPr id="0" name=""/>
        <dsp:cNvSpPr/>
      </dsp:nvSpPr>
      <dsp:spPr>
        <a:xfrm rot="5400000">
          <a:off x="5027111" y="-1453331"/>
          <a:ext cx="535746" cy="49835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hu-HU" sz="1100" kern="1200" dirty="0" smtClean="0"/>
            <a:t> Jól definiálható projektek, folyamat kevésbé, kockázat az ügyfélnél</a:t>
          </a:r>
          <a:endParaRPr lang="hu-HU" sz="1100" kern="1200" dirty="0"/>
        </a:p>
      </dsp:txBody>
      <dsp:txXfrm rot="-5400000">
        <a:off x="2803228" y="796705"/>
        <a:ext cx="4957361" cy="483440"/>
      </dsp:txXfrm>
    </dsp:sp>
    <dsp:sp modelId="{21EF7D91-524C-4C8D-B4E5-1E698D22D10B}">
      <dsp:nvSpPr>
        <dsp:cNvPr id="0" name=""/>
        <dsp:cNvSpPr/>
      </dsp:nvSpPr>
      <dsp:spPr>
        <a:xfrm>
          <a:off x="0" y="703584"/>
          <a:ext cx="2803227" cy="6696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hu-HU" sz="1800" kern="1200" dirty="0" smtClean="0">
              <a:solidFill>
                <a:schemeClr val="tx1"/>
              </a:solidFill>
            </a:rPr>
            <a:t>Óradíj</a:t>
          </a:r>
          <a:endParaRPr lang="hu-HU" sz="1800" kern="1200" dirty="0">
            <a:solidFill>
              <a:schemeClr val="tx1"/>
            </a:solidFill>
          </a:endParaRPr>
        </a:p>
      </dsp:txBody>
      <dsp:txXfrm>
        <a:off x="32691" y="736275"/>
        <a:ext cx="2737845" cy="604300"/>
      </dsp:txXfrm>
    </dsp:sp>
    <dsp:sp modelId="{1BAE4E60-4116-41E6-8F49-51947B8A53AE}">
      <dsp:nvSpPr>
        <dsp:cNvPr id="0" name=""/>
        <dsp:cNvSpPr/>
      </dsp:nvSpPr>
      <dsp:spPr>
        <a:xfrm rot="5400000">
          <a:off x="5027111" y="-750164"/>
          <a:ext cx="535746" cy="49835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hu-HU" sz="1100" kern="1200" dirty="0" smtClean="0"/>
            <a:t>Kockázat a tanácsadónál. Alul- és túltervezés. Közbeszerzésnél tipikus. </a:t>
          </a:r>
          <a:endParaRPr lang="hu-HU" sz="1100" kern="1200" dirty="0"/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hu-HU" sz="1100" kern="1200" dirty="0" smtClean="0"/>
            <a:t>Teljesítmény és eredményorientált módszer.</a:t>
          </a:r>
          <a:endParaRPr lang="hu-HU" sz="1100" kern="1200" dirty="0"/>
        </a:p>
      </dsp:txBody>
      <dsp:txXfrm rot="-5400000">
        <a:off x="2803228" y="1499872"/>
        <a:ext cx="4957361" cy="483440"/>
      </dsp:txXfrm>
    </dsp:sp>
    <dsp:sp modelId="{9DAE9F52-344F-4C79-A402-8D25EECE00D7}">
      <dsp:nvSpPr>
        <dsp:cNvPr id="0" name=""/>
        <dsp:cNvSpPr/>
      </dsp:nvSpPr>
      <dsp:spPr>
        <a:xfrm>
          <a:off x="0" y="1406751"/>
          <a:ext cx="2803227" cy="6696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hu-HU" sz="1800" kern="1200" dirty="0" smtClean="0">
              <a:solidFill>
                <a:schemeClr val="tx1"/>
              </a:solidFill>
            </a:rPr>
            <a:t>Fix áras projektek </a:t>
          </a:r>
          <a:endParaRPr lang="hu-HU" sz="1800" kern="1200" dirty="0">
            <a:solidFill>
              <a:schemeClr val="tx1"/>
            </a:solidFill>
          </a:endParaRPr>
        </a:p>
      </dsp:txBody>
      <dsp:txXfrm>
        <a:off x="32691" y="1439442"/>
        <a:ext cx="2737845" cy="604300"/>
      </dsp:txXfrm>
    </dsp:sp>
    <dsp:sp modelId="{35ACC6BB-123C-4061-8594-4624304AF307}">
      <dsp:nvSpPr>
        <dsp:cNvPr id="0" name=""/>
        <dsp:cNvSpPr/>
      </dsp:nvSpPr>
      <dsp:spPr>
        <a:xfrm rot="5400000">
          <a:off x="5027111" y="-46997"/>
          <a:ext cx="535746" cy="49835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hu-HU" sz="1100" kern="1200" dirty="0" smtClean="0"/>
            <a:t>Tréningeknél. Résztvevők számától függően.</a:t>
          </a:r>
          <a:endParaRPr lang="hu-HU" sz="1100" kern="1200" dirty="0"/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hu-HU" sz="1100" kern="1200" dirty="0" smtClean="0"/>
            <a:t>Minimum ár? </a:t>
          </a:r>
          <a:endParaRPr lang="hu-HU" sz="1100" kern="1200" dirty="0"/>
        </a:p>
      </dsp:txBody>
      <dsp:txXfrm rot="-5400000">
        <a:off x="2803228" y="2203039"/>
        <a:ext cx="4957361" cy="483440"/>
      </dsp:txXfrm>
    </dsp:sp>
    <dsp:sp modelId="{A6D3A124-C194-43DC-A10F-A1451ADB5EEC}">
      <dsp:nvSpPr>
        <dsp:cNvPr id="0" name=""/>
        <dsp:cNvSpPr/>
      </dsp:nvSpPr>
      <dsp:spPr>
        <a:xfrm>
          <a:off x="0" y="2109918"/>
          <a:ext cx="2803227" cy="6696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hu-HU" sz="1800" kern="1200" dirty="0" smtClean="0">
              <a:solidFill>
                <a:schemeClr val="tx1"/>
              </a:solidFill>
            </a:rPr>
            <a:t>Személyenkénti költségszámítás  </a:t>
          </a:r>
          <a:endParaRPr lang="hu-HU" sz="1800" kern="1200" dirty="0">
            <a:solidFill>
              <a:schemeClr val="tx1"/>
            </a:solidFill>
          </a:endParaRPr>
        </a:p>
      </dsp:txBody>
      <dsp:txXfrm>
        <a:off x="32691" y="2142609"/>
        <a:ext cx="2737845" cy="604300"/>
      </dsp:txXfrm>
    </dsp:sp>
    <dsp:sp modelId="{27B71AC5-F3FD-4AF7-9E22-2BBB0C34B49B}">
      <dsp:nvSpPr>
        <dsp:cNvPr id="0" name=""/>
        <dsp:cNvSpPr/>
      </dsp:nvSpPr>
      <dsp:spPr>
        <a:xfrm rot="5400000">
          <a:off x="5027111" y="656169"/>
          <a:ext cx="535746" cy="49835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100" kern="1200" dirty="0" smtClean="0"/>
            <a:t>Tanácsadó bármikor rendelkezésre áll </a:t>
          </a:r>
          <a:endParaRPr lang="hu-H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100" kern="1200" dirty="0" smtClean="0"/>
            <a:t>Előre megtervezett havi igénybevétel </a:t>
          </a:r>
          <a:endParaRPr lang="hu-HU" sz="1100" kern="1200" dirty="0"/>
        </a:p>
      </dsp:txBody>
      <dsp:txXfrm rot="-5400000">
        <a:off x="2803228" y="2906206"/>
        <a:ext cx="4957361" cy="483440"/>
      </dsp:txXfrm>
    </dsp:sp>
    <dsp:sp modelId="{F878A594-31CD-45F6-9242-3D07DEDD21B2}">
      <dsp:nvSpPr>
        <dsp:cNvPr id="0" name=""/>
        <dsp:cNvSpPr/>
      </dsp:nvSpPr>
      <dsp:spPr>
        <a:xfrm>
          <a:off x="0" y="2813085"/>
          <a:ext cx="2803227" cy="6696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hu-HU" sz="1800" kern="1200" dirty="0" smtClean="0">
              <a:solidFill>
                <a:schemeClr val="tx1"/>
              </a:solidFill>
            </a:rPr>
            <a:t>Átalánydíjak </a:t>
          </a:r>
          <a:endParaRPr lang="hu-HU" sz="1800" kern="1200" dirty="0">
            <a:solidFill>
              <a:schemeClr val="tx1"/>
            </a:solidFill>
          </a:endParaRPr>
        </a:p>
      </dsp:txBody>
      <dsp:txXfrm>
        <a:off x="32691" y="2845776"/>
        <a:ext cx="2737845" cy="604300"/>
      </dsp:txXfrm>
    </dsp:sp>
    <dsp:sp modelId="{3E8D236A-20C8-45BE-8DB4-737833A5350F}">
      <dsp:nvSpPr>
        <dsp:cNvPr id="0" name=""/>
        <dsp:cNvSpPr/>
      </dsp:nvSpPr>
      <dsp:spPr>
        <a:xfrm rot="5400000">
          <a:off x="5027111" y="1359336"/>
          <a:ext cx="535746" cy="49835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100" kern="1200" dirty="0" smtClean="0"/>
            <a:t>Jól meghatározható feladat elvégzéséhez </a:t>
          </a:r>
          <a:endParaRPr lang="hu-H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100" kern="1200" dirty="0" smtClean="0"/>
            <a:t>Rövid távú vs. </a:t>
          </a:r>
          <a:r>
            <a:rPr lang="hu-HU" sz="1100" kern="1200" dirty="0" err="1" smtClean="0"/>
            <a:t>hosszútávú</a:t>
          </a:r>
          <a:r>
            <a:rPr lang="hu-HU" sz="1100" kern="1200" dirty="0" smtClean="0"/>
            <a:t> orientáció? </a:t>
          </a:r>
          <a:endParaRPr lang="hu-HU" sz="1100" kern="1200" dirty="0"/>
        </a:p>
      </dsp:txBody>
      <dsp:txXfrm rot="-5400000">
        <a:off x="2803228" y="3609373"/>
        <a:ext cx="4957361" cy="483440"/>
      </dsp:txXfrm>
    </dsp:sp>
    <dsp:sp modelId="{3DC04213-39C1-4908-ADF4-9A87BFBBE147}">
      <dsp:nvSpPr>
        <dsp:cNvPr id="0" name=""/>
        <dsp:cNvSpPr/>
      </dsp:nvSpPr>
      <dsp:spPr>
        <a:xfrm>
          <a:off x="0" y="3516252"/>
          <a:ext cx="2803227" cy="6696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smtClean="0">
              <a:solidFill>
                <a:schemeClr val="tx1"/>
              </a:solidFill>
            </a:rPr>
            <a:t>Sikerdíj </a:t>
          </a:r>
          <a:endParaRPr lang="hu-HU" sz="1800" kern="1200" dirty="0">
            <a:solidFill>
              <a:schemeClr val="tx1"/>
            </a:solidFill>
          </a:endParaRPr>
        </a:p>
      </dsp:txBody>
      <dsp:txXfrm>
        <a:off x="32691" y="3548943"/>
        <a:ext cx="2737845" cy="604300"/>
      </dsp:txXfrm>
    </dsp:sp>
    <dsp:sp modelId="{2BABA60E-DAB0-45D9-BBB7-34259D7BC5B2}">
      <dsp:nvSpPr>
        <dsp:cNvPr id="0" name=""/>
        <dsp:cNvSpPr/>
      </dsp:nvSpPr>
      <dsp:spPr>
        <a:xfrm rot="5400000">
          <a:off x="5027111" y="2062503"/>
          <a:ext cx="535746" cy="49835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100" kern="1200" dirty="0" smtClean="0"/>
            <a:t>Projekt pénzügyi eredményessége könnyen mérhető </a:t>
          </a:r>
          <a:endParaRPr lang="hu-H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100" kern="1200" dirty="0" smtClean="0"/>
            <a:t>Pl. marketing tanácsadás </a:t>
          </a:r>
          <a:endParaRPr lang="hu-HU" sz="1100" kern="1200" dirty="0"/>
        </a:p>
      </dsp:txBody>
      <dsp:txXfrm rot="-5400000">
        <a:off x="2803228" y="4312540"/>
        <a:ext cx="4957361" cy="483440"/>
      </dsp:txXfrm>
    </dsp:sp>
    <dsp:sp modelId="{A2B59037-A92E-4C15-AE69-0FF4962E5458}">
      <dsp:nvSpPr>
        <dsp:cNvPr id="0" name=""/>
        <dsp:cNvSpPr/>
      </dsp:nvSpPr>
      <dsp:spPr>
        <a:xfrm>
          <a:off x="0" y="4219419"/>
          <a:ext cx="2803227" cy="6696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smtClean="0">
              <a:solidFill>
                <a:schemeClr val="tx1"/>
              </a:solidFill>
            </a:rPr>
            <a:t>Jutalék</a:t>
          </a:r>
          <a:endParaRPr lang="hu-HU" sz="1800" kern="1200" dirty="0">
            <a:solidFill>
              <a:schemeClr val="tx1"/>
            </a:solidFill>
          </a:endParaRPr>
        </a:p>
      </dsp:txBody>
      <dsp:txXfrm>
        <a:off x="32691" y="4252110"/>
        <a:ext cx="2737845" cy="604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 alt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4765CB-D84A-44DB-B446-E3522A15BF2D}" type="datetimeFigureOut">
              <a:rPr lang="hu-HU" altLang="hu-HU"/>
              <a:pPr/>
              <a:t>2019. 10. 10.</a:t>
            </a:fld>
            <a:endParaRPr lang="hu-HU" alt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 alt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05B109-10F2-43BC-8413-590EC7FC534F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279195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 alt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3D9E0A-E6D3-4986-BAD6-14E8FACC12B5}" type="datetimeFigureOut">
              <a:rPr lang="hu-HU" altLang="hu-HU"/>
              <a:pPr/>
              <a:t>2019. 10. 10.</a:t>
            </a:fld>
            <a:endParaRPr lang="hu-HU" alt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u-HU" noProof="0" smtClean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hu-HU" altLang="hu-HU" smtClean="0"/>
              <a:t>Mintaszöveg szerkesztése</a:t>
            </a:r>
          </a:p>
          <a:p>
            <a:pPr lvl="1"/>
            <a:r>
              <a:rPr lang="hu-HU" altLang="hu-HU" smtClean="0"/>
              <a:t>Második szint</a:t>
            </a:r>
          </a:p>
          <a:p>
            <a:pPr lvl="2"/>
            <a:r>
              <a:rPr lang="hu-HU" altLang="hu-HU" smtClean="0"/>
              <a:t>Harmadik szint</a:t>
            </a:r>
          </a:p>
          <a:p>
            <a:pPr lvl="3"/>
            <a:r>
              <a:rPr lang="hu-HU" altLang="hu-HU" smtClean="0"/>
              <a:t>Negyedik szint</a:t>
            </a:r>
          </a:p>
          <a:p>
            <a:pPr lvl="4"/>
            <a:r>
              <a:rPr lang="hu-HU" altLang="hu-HU" smtClean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 alt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437AFB-CC87-462B-8B09-A5CF489ECB4B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660733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37AFB-CC87-462B-8B09-A5CF489ECB4B}" type="slidenum">
              <a:rPr lang="hu-HU" altLang="hu-HU" smtClean="0"/>
              <a:pPr/>
              <a:t>1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90995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79838" y="3860800"/>
            <a:ext cx="5184775" cy="4587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hu-HU" altLang="hu-HU" noProof="0" smtClean="0"/>
              <a:t>Mintacím szerkesztése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79838" y="4797425"/>
            <a:ext cx="5184775" cy="576263"/>
          </a:xfr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hu-HU" altLang="hu-HU" noProof="0" smtClean="0"/>
              <a:t>Kattintson ide az alcím mintájának szerkesztéséhez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C8A881-5741-4E06-B22C-55ECE3271EA4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01707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5834062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5834062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2AAFB2-E762-4B36-9563-591BD306883A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26425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FAE258-C00A-4148-98B5-D1A35A4C68A5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51228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C2A491-8104-4407-84AB-B7208E8E3CAE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76633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250825" y="765175"/>
            <a:ext cx="4244975" cy="518477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765175"/>
            <a:ext cx="4244975" cy="518477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F46D7F-36C6-4246-8A05-E4BDA9F2E110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54995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EF61967-F3EF-44DA-94E6-93B624F59040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247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297DC8-0B26-42B9-B1BE-083C27E2B98E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51796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F72AD4-5435-4166-881E-87DEAD244D8D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31868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5CB926-4934-471F-99AC-1A70999B316C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15977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GB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9CE4A7-C00D-467A-914C-E045663C80EA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55600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15888"/>
            <a:ext cx="79930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 smtClean="0"/>
              <a:t>Mintacím szerkesztése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64235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 smtClean="0"/>
              <a:t>Mintaszöveg szerkesztése</a:t>
            </a:r>
          </a:p>
          <a:p>
            <a:pPr lvl="1"/>
            <a:r>
              <a:rPr lang="hu-HU" altLang="hu-HU" smtClean="0"/>
              <a:t>Második szint</a:t>
            </a:r>
          </a:p>
          <a:p>
            <a:pPr lvl="2"/>
            <a:r>
              <a:rPr lang="hu-HU" altLang="hu-HU" smtClean="0"/>
              <a:t>Harmadik szint</a:t>
            </a:r>
          </a:p>
          <a:p>
            <a:pPr lvl="3"/>
            <a:r>
              <a:rPr lang="hu-HU" altLang="hu-HU" smtClean="0"/>
              <a:t>Negyedik szint</a:t>
            </a:r>
          </a:p>
          <a:p>
            <a:pPr lvl="4"/>
            <a:r>
              <a:rPr lang="hu-HU" altLang="hu-HU" smtClean="0"/>
              <a:t>Ötödik szint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0293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4299"/>
                </a:solidFill>
              </a:defRPr>
            </a:lvl1pPr>
          </a:lstStyle>
          <a:p>
            <a:fld id="{A598C8E5-28D8-4326-97A0-D45C1430E4C4}" type="slidenum">
              <a:rPr lang="hu-HU" altLang="hu-HU"/>
              <a:pPr/>
              <a:t>‹#›</a:t>
            </a:fld>
            <a:endParaRPr lang="hu-HU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anose="020B0603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anose="020B0603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anose="020B0603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anose="020B0603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anose="020B0603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anose="020B0603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anose="020B0603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anose="020B0603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0042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04299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004299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04299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0042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hu-HU" altLang="hu-HU" dirty="0" smtClean="0"/>
              <a:t>Bevezetés a tanácsadásba</a:t>
            </a:r>
            <a:endParaRPr lang="hu-HU" altLang="hu-HU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altLang="hu-HU" sz="1400" dirty="0" smtClean="0"/>
              <a:t>Alapvető dokumentumok</a:t>
            </a:r>
          </a:p>
          <a:p>
            <a:endParaRPr lang="hu-HU" altLang="hu-HU" sz="1400" dirty="0"/>
          </a:p>
          <a:p>
            <a:r>
              <a:rPr lang="hu-HU" altLang="hu-HU" sz="1400" dirty="0" smtClean="0"/>
              <a:t>Ruzsa Csaba Roland</a:t>
            </a:r>
            <a:endParaRPr lang="hu-HU" altLang="hu-HU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ím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hu-HU" smtClean="0"/>
              <a:t>Árképzési kérdések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hu-HU" sz="2400" dirty="0" smtClean="0"/>
              <a:t>Ügyfél: </a:t>
            </a:r>
          </a:p>
          <a:p>
            <a:pPr lvl="1">
              <a:defRPr/>
            </a:pPr>
            <a:r>
              <a:rPr lang="hu-HU" sz="2400" dirty="0" smtClean="0"/>
              <a:t>Méret</a:t>
            </a:r>
          </a:p>
          <a:p>
            <a:pPr lvl="1">
              <a:defRPr/>
            </a:pPr>
            <a:r>
              <a:rPr lang="hu-HU" sz="2400" dirty="0" smtClean="0"/>
              <a:t>Iparág </a:t>
            </a:r>
          </a:p>
          <a:p>
            <a:pPr lvl="1">
              <a:defRPr/>
            </a:pPr>
            <a:r>
              <a:rPr lang="hu-HU" sz="2400" dirty="0" smtClean="0"/>
              <a:t>Helyszín</a:t>
            </a:r>
          </a:p>
          <a:p>
            <a:pPr lvl="1">
              <a:defRPr/>
            </a:pPr>
            <a:r>
              <a:rPr lang="hu-HU" sz="2400" dirty="0" smtClean="0"/>
              <a:t>Kereslet, tanácsadó igénybevételének oka </a:t>
            </a:r>
          </a:p>
          <a:p>
            <a:pPr>
              <a:defRPr/>
            </a:pPr>
            <a:r>
              <a:rPr lang="hu-HU" sz="2400" dirty="0" smtClean="0"/>
              <a:t>Tanácsadó: </a:t>
            </a:r>
          </a:p>
          <a:p>
            <a:pPr lvl="1">
              <a:defRPr/>
            </a:pPr>
            <a:r>
              <a:rPr lang="hu-HU" sz="2400" dirty="0" smtClean="0"/>
              <a:t>Szakmai múltja, tapasztalata </a:t>
            </a:r>
          </a:p>
          <a:p>
            <a:pPr lvl="1">
              <a:defRPr/>
            </a:pPr>
            <a:r>
              <a:rPr lang="hu-HU" sz="2400" dirty="0" smtClean="0"/>
              <a:t>Személyisége </a:t>
            </a:r>
          </a:p>
          <a:p>
            <a:pPr lvl="1">
              <a:defRPr/>
            </a:pPr>
            <a:r>
              <a:rPr lang="hu-HU" sz="2400" dirty="0" smtClean="0"/>
              <a:t>Szolgáltatás jellege, egyedisége</a:t>
            </a:r>
          </a:p>
          <a:p>
            <a:pPr>
              <a:defRPr/>
            </a:pPr>
            <a:r>
              <a:rPr lang="hu-HU" sz="2400" dirty="0" smtClean="0"/>
              <a:t>Konkurencia</a:t>
            </a:r>
          </a:p>
          <a:p>
            <a:r>
              <a:rPr lang="hu-HU" sz="2400" dirty="0" smtClean="0"/>
              <a:t>Mi alapján képezzünk árat?</a:t>
            </a:r>
          </a:p>
          <a:p>
            <a:pPr lvl="1"/>
            <a:r>
              <a:rPr lang="hu-HU" sz="2400" dirty="0" smtClean="0"/>
              <a:t>Költségek </a:t>
            </a:r>
            <a:r>
              <a:rPr lang="hu-HU" sz="2400" dirty="0"/>
              <a:t>alapján </a:t>
            </a:r>
          </a:p>
          <a:p>
            <a:pPr lvl="1"/>
            <a:r>
              <a:rPr lang="hu-HU" sz="2400" dirty="0"/>
              <a:t>Piaci viszonyok alapján </a:t>
            </a:r>
          </a:p>
          <a:p>
            <a:pPr lvl="1"/>
            <a:r>
              <a:rPr lang="hu-HU" sz="2400" dirty="0"/>
              <a:t>Vevői érték alapján</a:t>
            </a:r>
          </a:p>
          <a:p>
            <a:pPr>
              <a:defRPr/>
            </a:pPr>
            <a:endParaRPr lang="hu-HU" sz="2400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10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02614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ím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hu-HU" smtClean="0"/>
              <a:t>Árképzés költség alapon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63705"/>
              </p:ext>
            </p:extLst>
          </p:nvPr>
        </p:nvGraphicFramePr>
        <p:xfrm>
          <a:off x="500063" y="1643063"/>
          <a:ext cx="821537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7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189"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Megnevezés 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Hét 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Nap 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r>
                        <a:rPr lang="hu-HU" b="1" dirty="0" smtClean="0"/>
                        <a:t>Összes idő (5 nap/</a:t>
                      </a:r>
                      <a:r>
                        <a:rPr lang="hu-HU" b="1" baseline="0" dirty="0" smtClean="0"/>
                        <a:t> hét) 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52 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260 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r>
                        <a:rPr lang="hu-HU" dirty="0" smtClean="0"/>
                        <a:t> - Éves szabadság 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25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r>
                        <a:rPr lang="hu-HU" dirty="0" smtClean="0"/>
                        <a:t> - Fizetett ünnep 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r>
                        <a:rPr lang="hu-HU" dirty="0" smtClean="0"/>
                        <a:t> - Betegszabadság,</a:t>
                      </a:r>
                      <a:r>
                        <a:rPr lang="hu-HU" baseline="0" dirty="0" smtClean="0"/>
                        <a:t>  szülési szabadság 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15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r>
                        <a:rPr lang="hu-HU" b="1" dirty="0" smtClean="0"/>
                        <a:t>Rendelkezésre álló idő 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210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r>
                        <a:rPr lang="hu-HU" dirty="0" smtClean="0"/>
                        <a:t> - továbbképzés, konferencia,</a:t>
                      </a:r>
                      <a:r>
                        <a:rPr lang="hu-HU" baseline="0" dirty="0" smtClean="0"/>
                        <a:t> módszerek kidolgozása 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r>
                        <a:rPr lang="hu-HU" dirty="0" smtClean="0"/>
                        <a:t> - ügyfélszerzés,</a:t>
                      </a:r>
                      <a:r>
                        <a:rPr lang="hu-HU" baseline="0" dirty="0" smtClean="0"/>
                        <a:t> marketing, pro </a:t>
                      </a:r>
                      <a:r>
                        <a:rPr lang="hu-HU" baseline="0" dirty="0" err="1" smtClean="0"/>
                        <a:t>bono</a:t>
                      </a:r>
                      <a:r>
                        <a:rPr lang="hu-HU" baseline="0" dirty="0" smtClean="0"/>
                        <a:t> tevékenységek  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r>
                        <a:rPr lang="hu-HU" b="1" dirty="0" smtClean="0"/>
                        <a:t>Kiszámlázható idő 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150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11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22601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ím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hu-HU" smtClean="0"/>
              <a:t>Árképzés költség alapon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hu-HU" sz="2400" dirty="0" smtClean="0"/>
              <a:t>Kereseti igény nettó 300 000 Ft.  - cég költsége 623 225 Ft éves szinten: 7 478 700+ működési költségek: 10 000 </a:t>
            </a:r>
            <a:r>
              <a:rPr lang="hu-HU" sz="2400" dirty="0" err="1" smtClean="0"/>
              <a:t>000</a:t>
            </a:r>
            <a:r>
              <a:rPr lang="hu-HU" sz="2400" dirty="0" smtClean="0"/>
              <a:t> Ft. </a:t>
            </a:r>
          </a:p>
          <a:p>
            <a:pPr>
              <a:defRPr/>
            </a:pPr>
            <a:r>
              <a:rPr lang="hu-HU" sz="2400" dirty="0" smtClean="0"/>
              <a:t>Napidíj: 10 000 </a:t>
            </a:r>
            <a:r>
              <a:rPr lang="hu-HU" sz="2400" dirty="0" err="1" smtClean="0"/>
              <a:t>000</a:t>
            </a:r>
            <a:r>
              <a:rPr lang="hu-HU" sz="2400" dirty="0" smtClean="0"/>
              <a:t> Ft. / 150 nap = </a:t>
            </a:r>
            <a:r>
              <a:rPr lang="hu-HU" sz="2400" b="1" dirty="0" smtClean="0"/>
              <a:t>67 000 Ft / nap /8 óra= 8300 Ft/ óra</a:t>
            </a:r>
          </a:p>
          <a:p>
            <a:pPr>
              <a:defRPr/>
            </a:pPr>
            <a:r>
              <a:rPr lang="hu-HU" sz="2400" b="1" dirty="0" smtClean="0"/>
              <a:t>A modellben nincs benne a tulajdonosi profit és a beruházási érték, stb. Bértényező </a:t>
            </a:r>
            <a:r>
              <a:rPr lang="hu-HU" sz="2400" dirty="0" smtClean="0"/>
              <a:t>( Összes árbevétel/ összes bérköltség&gt; 2) </a:t>
            </a:r>
          </a:p>
          <a:p>
            <a:pPr>
              <a:defRPr/>
            </a:pPr>
            <a:r>
              <a:rPr lang="hu-HU" sz="2400" dirty="0" smtClean="0"/>
              <a:t>Profit: 10% = 1 000 </a:t>
            </a:r>
            <a:r>
              <a:rPr lang="hu-HU" sz="2400" dirty="0" err="1" smtClean="0"/>
              <a:t>000</a:t>
            </a:r>
            <a:r>
              <a:rPr lang="hu-HU" sz="2400" dirty="0" smtClean="0"/>
              <a:t> Ft = további 830 Ft az óradíjban. 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12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32059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ím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hu-HU" dirty="0" err="1" smtClean="0"/>
              <a:t>Chargeability</a:t>
            </a:r>
            <a:endParaRPr lang="hu-HU" dirty="0" smtClean="0"/>
          </a:p>
        </p:txBody>
      </p:sp>
      <p:sp>
        <p:nvSpPr>
          <p:cNvPr id="17411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14425"/>
          </a:xfrm>
        </p:spPr>
        <p:txBody>
          <a:bodyPr/>
          <a:lstStyle/>
          <a:p>
            <a:r>
              <a:rPr lang="hu-HU" sz="2400" dirty="0" smtClean="0"/>
              <a:t>Mennyi az előző példában a tanácsadó </a:t>
            </a:r>
            <a:r>
              <a:rPr lang="hu-HU" sz="2400" dirty="0" err="1" smtClean="0"/>
              <a:t>chargeablity-je</a:t>
            </a:r>
            <a:r>
              <a:rPr lang="hu-HU" sz="2400" dirty="0" smtClean="0"/>
              <a:t>? 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64201"/>
              </p:ext>
            </p:extLst>
          </p:nvPr>
        </p:nvGraphicFramePr>
        <p:xfrm>
          <a:off x="1285875" y="3143250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Kiszámlázott napok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Összes munkanap 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>
                          <a:solidFill>
                            <a:schemeClr val="tx1"/>
                          </a:solidFill>
                        </a:rPr>
                        <a:t>Chargebility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150 nap  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260 nap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57%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13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56676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ím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hu-HU" smtClean="0"/>
              <a:t>Árképzési struktúra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84551654"/>
              </p:ext>
            </p:extLst>
          </p:nvPr>
        </p:nvGraphicFramePr>
        <p:xfrm>
          <a:off x="714348" y="1397000"/>
          <a:ext cx="7786742" cy="4889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14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4391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sz="2400" dirty="0" smtClean="0"/>
              <a:t>50-50%-os felelősség </a:t>
            </a:r>
          </a:p>
          <a:p>
            <a:pPr>
              <a:lnSpc>
                <a:spcPct val="90000"/>
              </a:lnSpc>
            </a:pPr>
            <a:r>
              <a:rPr lang="hu-HU" sz="2400" dirty="0" smtClean="0"/>
              <a:t>Szabad akaratból </a:t>
            </a:r>
          </a:p>
          <a:p>
            <a:pPr>
              <a:lnSpc>
                <a:spcPct val="90000"/>
              </a:lnSpc>
            </a:pPr>
            <a:r>
              <a:rPr lang="hu-HU" sz="2400" dirty="0" smtClean="0"/>
              <a:t>Mindkét félnek adnia kell valamit </a:t>
            </a:r>
          </a:p>
          <a:p>
            <a:pPr>
              <a:lnSpc>
                <a:spcPct val="90000"/>
              </a:lnSpc>
            </a:pPr>
            <a:r>
              <a:rPr lang="hu-HU" sz="2400" dirty="0" smtClean="0"/>
              <a:t>Minden igénynek van létjogosultsága</a:t>
            </a:r>
          </a:p>
          <a:p>
            <a:pPr>
              <a:lnSpc>
                <a:spcPct val="90000"/>
              </a:lnSpc>
            </a:pPr>
            <a:r>
              <a:rPr lang="hu-HU" sz="2400" dirty="0" smtClean="0"/>
              <a:t>Nemet mondhatunk</a:t>
            </a:r>
          </a:p>
          <a:p>
            <a:pPr>
              <a:lnSpc>
                <a:spcPct val="90000"/>
              </a:lnSpc>
            </a:pPr>
            <a:r>
              <a:rPr lang="hu-HU" sz="2400" dirty="0" smtClean="0"/>
              <a:t>Nem mindig kapjuk meg amit akarunk </a:t>
            </a:r>
          </a:p>
          <a:p>
            <a:pPr>
              <a:lnSpc>
                <a:spcPct val="90000"/>
              </a:lnSpc>
            </a:pPr>
            <a:r>
              <a:rPr lang="hu-HU" sz="2400" dirty="0" smtClean="0"/>
              <a:t>Arra nem lehet szerződni, hogy más ember változtassa meg az érzéseit 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Ajánlatadási és szerződéskötési alapelvek</a:t>
            </a:r>
            <a:endParaRPr lang="en-GB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15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11035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sz="2400" dirty="0" smtClean="0"/>
              <a:t>Nem kérhetünk olyasmit, amivel a másik fél nem rendelkezik</a:t>
            </a:r>
          </a:p>
          <a:p>
            <a:pPr>
              <a:lnSpc>
                <a:spcPct val="90000"/>
              </a:lnSpc>
            </a:pPr>
            <a:r>
              <a:rPr lang="hu-HU" sz="2400" dirty="0" smtClean="0"/>
              <a:t>Nem ígérhetünk olyasmit, amivel a mi nem rendelkezünk </a:t>
            </a:r>
          </a:p>
          <a:p>
            <a:pPr>
              <a:lnSpc>
                <a:spcPct val="90000"/>
              </a:lnSpc>
            </a:pPr>
            <a:r>
              <a:rPr lang="hu-HU" sz="2400" dirty="0" smtClean="0"/>
              <a:t>Csak jelen levő kompetens emberekkel szerződhetünk </a:t>
            </a:r>
          </a:p>
          <a:p>
            <a:pPr>
              <a:lnSpc>
                <a:spcPct val="90000"/>
              </a:lnSpc>
            </a:pPr>
            <a:r>
              <a:rPr lang="hu-HU" sz="2400" dirty="0" smtClean="0"/>
              <a:t>Lehetőleg írásban </a:t>
            </a:r>
          </a:p>
          <a:p>
            <a:pPr>
              <a:lnSpc>
                <a:spcPct val="90000"/>
              </a:lnSpc>
            </a:pPr>
            <a:r>
              <a:rPr lang="hu-HU" sz="2400" dirty="0" smtClean="0"/>
              <a:t>A szerződések újratárgyalhatóak </a:t>
            </a:r>
          </a:p>
          <a:p>
            <a:pPr>
              <a:lnSpc>
                <a:spcPct val="90000"/>
              </a:lnSpc>
            </a:pPr>
            <a:r>
              <a:rPr lang="hu-HU" sz="2400" dirty="0" smtClean="0"/>
              <a:t>Határozott időtartam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hu-HU" dirty="0" smtClean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Ajánlatadási és szerződéskötési alapelvek</a:t>
            </a:r>
            <a:endParaRPr lang="en-GB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16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7311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Apró részletek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 smtClean="0"/>
              <a:t>Érvényességi időtartam</a:t>
            </a:r>
          </a:p>
          <a:p>
            <a:r>
              <a:rPr lang="hu-HU" sz="2400" dirty="0" smtClean="0"/>
              <a:t>Nyelvezet (annak és arra, amit kér)</a:t>
            </a:r>
          </a:p>
          <a:p>
            <a:r>
              <a:rPr lang="hu-HU" sz="2400" dirty="0" smtClean="0"/>
              <a:t>Ár vs. beruházás </a:t>
            </a:r>
          </a:p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17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87506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Jogi aspektusok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 smtClean="0"/>
              <a:t>Megbízási és vállalkozási szerződés együtt </a:t>
            </a:r>
          </a:p>
          <a:p>
            <a:r>
              <a:rPr lang="hu-HU" sz="2400" dirty="0" smtClean="0"/>
              <a:t>Bizalmi jogviszony </a:t>
            </a:r>
          </a:p>
          <a:p>
            <a:r>
              <a:rPr lang="hu-HU" sz="2400" dirty="0" smtClean="0"/>
              <a:t>Minimum standardok </a:t>
            </a:r>
          </a:p>
          <a:p>
            <a:pPr lvl="1"/>
            <a:r>
              <a:rPr lang="hu-HU" sz="2400" dirty="0" smtClean="0"/>
              <a:t>Szerződő felek, kapcsolattartók és résztvevők </a:t>
            </a:r>
          </a:p>
          <a:p>
            <a:pPr lvl="1"/>
            <a:r>
              <a:rPr lang="hu-HU" sz="2400" dirty="0" smtClean="0"/>
              <a:t>Kötelezettségek, feladatok </a:t>
            </a:r>
          </a:p>
          <a:p>
            <a:pPr lvl="1"/>
            <a:r>
              <a:rPr lang="hu-HU" sz="2400" dirty="0" smtClean="0"/>
              <a:t>A teljesítés üteme (határidők, részteljesítések)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18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43459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Jogi aspektusok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 smtClean="0"/>
              <a:t>Minimum standardok </a:t>
            </a:r>
          </a:p>
          <a:p>
            <a:pPr lvl="1"/>
            <a:r>
              <a:rPr lang="hu-HU" sz="2400" dirty="0" smtClean="0"/>
              <a:t>Ellenszolgáltatás  (részei és határideje) </a:t>
            </a:r>
          </a:p>
          <a:p>
            <a:pPr lvl="1"/>
            <a:r>
              <a:rPr lang="hu-HU" sz="2400" dirty="0" smtClean="0"/>
              <a:t>További kötelezettségek (pl. helyszínek,  eszközök</a:t>
            </a:r>
          </a:p>
          <a:p>
            <a:pPr lvl="1"/>
            <a:r>
              <a:rPr lang="hu-HU" sz="2400" dirty="0" smtClean="0"/>
              <a:t>Késedelem jogkövetkezményei (mindkét oldalon) </a:t>
            </a:r>
          </a:p>
          <a:p>
            <a:pPr lvl="1"/>
            <a:r>
              <a:rPr lang="hu-HU" sz="2400" dirty="0" smtClean="0"/>
              <a:t>Jogviszony idő előtti megszűnése </a:t>
            </a:r>
          </a:p>
          <a:p>
            <a:pPr lvl="1"/>
            <a:r>
              <a:rPr lang="hu-HU" sz="2400" dirty="0" smtClean="0"/>
              <a:t>Szellemi alkotások sorsa</a:t>
            </a:r>
          </a:p>
          <a:p>
            <a:pPr lvl="1"/>
            <a:r>
              <a:rPr lang="hu-HU" sz="2400" dirty="0" smtClean="0"/>
              <a:t>Kártérítési felelősség </a:t>
            </a:r>
          </a:p>
          <a:p>
            <a:pPr lvl="1"/>
            <a:r>
              <a:rPr lang="hu-HU" sz="2400" dirty="0" smtClean="0"/>
              <a:t>Jogviták rendezése </a:t>
            </a:r>
          </a:p>
          <a:p>
            <a:pPr lvl="1"/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19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88436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ím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hu-HU" smtClean="0"/>
              <a:t>A folyamat meghatározó tényezői </a:t>
            </a:r>
          </a:p>
        </p:txBody>
      </p:sp>
      <p:sp>
        <p:nvSpPr>
          <p:cNvPr id="4099" name="Tartalom helye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 smtClean="0"/>
              <a:t>Ügyfél </a:t>
            </a:r>
          </a:p>
          <a:p>
            <a:pPr lvl="1"/>
            <a:r>
              <a:rPr lang="hu-HU" sz="2400" dirty="0" smtClean="0"/>
              <a:t>Mérete </a:t>
            </a:r>
          </a:p>
          <a:p>
            <a:pPr lvl="1"/>
            <a:r>
              <a:rPr lang="hu-HU" sz="2400" dirty="0" smtClean="0"/>
              <a:t>Iparága </a:t>
            </a:r>
          </a:p>
          <a:p>
            <a:pPr lvl="1"/>
            <a:r>
              <a:rPr lang="hu-HU" sz="2400" dirty="0" smtClean="0"/>
              <a:t>Elvárásai</a:t>
            </a:r>
          </a:p>
          <a:p>
            <a:r>
              <a:rPr lang="hu-HU" sz="2400" dirty="0" smtClean="0"/>
              <a:t>Szolgáltatás jellege </a:t>
            </a:r>
          </a:p>
          <a:p>
            <a:r>
              <a:rPr lang="hu-HU" sz="2400" dirty="0" smtClean="0"/>
              <a:t>Határidő</a:t>
            </a:r>
          </a:p>
          <a:p>
            <a:r>
              <a:rPr lang="hu-HU" sz="2400" dirty="0" smtClean="0"/>
              <a:t>Vállalási összeg</a:t>
            </a:r>
          </a:p>
          <a:p>
            <a:endParaRPr lang="hu-HU" dirty="0" smtClean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2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48838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hu-HU" smtClean="0"/>
              <a:t>Az ajánlat 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400" dirty="0" smtClean="0"/>
              <a:t>Milyen lépések fognak történni a tanácsadás folyamán</a:t>
            </a:r>
          </a:p>
          <a:p>
            <a:r>
              <a:rPr lang="hu-HU" sz="2400" dirty="0" smtClean="0"/>
              <a:t>Probléma körülírása (az elemzés határai) </a:t>
            </a:r>
          </a:p>
          <a:p>
            <a:r>
              <a:rPr lang="hu-HU" sz="2400" dirty="0" smtClean="0"/>
              <a:t>Mivel nem fogunk foglalkozni a megbízás során</a:t>
            </a:r>
          </a:p>
          <a:p>
            <a:r>
              <a:rPr lang="hu-HU" sz="2400" dirty="0" smtClean="0"/>
              <a:t>Projekt céljai (milyen változásokat remélünk) </a:t>
            </a:r>
          </a:p>
          <a:p>
            <a:pPr lvl="1"/>
            <a:r>
              <a:rPr lang="hu-HU" sz="2400" dirty="0" smtClean="0"/>
              <a:t>Előnyök, de nem varázslat </a:t>
            </a:r>
            <a:endParaRPr lang="hu-HU" sz="2400" dirty="0"/>
          </a:p>
          <a:p>
            <a:endParaRPr lang="hu-HU" sz="2400" dirty="0" smtClean="0"/>
          </a:p>
          <a:p>
            <a:r>
              <a:rPr lang="hu-HU" sz="2400" dirty="0" smtClean="0"/>
              <a:t>A </a:t>
            </a:r>
            <a:r>
              <a:rPr lang="hu-HU" sz="2400" dirty="0"/>
              <a:t>célok három területe:</a:t>
            </a:r>
          </a:p>
          <a:p>
            <a:pPr lvl="1"/>
            <a:r>
              <a:rPr lang="hu-HU" sz="2400" dirty="0"/>
              <a:t>Üzleti célok </a:t>
            </a:r>
          </a:p>
          <a:p>
            <a:pPr lvl="1"/>
            <a:r>
              <a:rPr lang="hu-HU" sz="2400" dirty="0"/>
              <a:t>Tanulási cél </a:t>
            </a:r>
          </a:p>
          <a:p>
            <a:pPr lvl="1"/>
            <a:r>
              <a:rPr lang="hu-HU" sz="2400" dirty="0"/>
              <a:t>Szervezetfejlesztési célok </a:t>
            </a:r>
          </a:p>
          <a:p>
            <a:pPr lvl="1"/>
            <a:endParaRPr lang="hu-HU" sz="2400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3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87015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hu-HU" smtClean="0"/>
              <a:t>Példák a célokra 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sz="2400" dirty="0" smtClean="0"/>
              <a:t>Célunk, hogy megnöveljük a marketingosztály rugalmasságát a változó fogyasztói követelmények teljesítésében</a:t>
            </a:r>
          </a:p>
          <a:p>
            <a:pPr>
              <a:lnSpc>
                <a:spcPct val="90000"/>
              </a:lnSpc>
            </a:pPr>
            <a:endParaRPr lang="hu-HU" sz="2400" dirty="0" smtClean="0"/>
          </a:p>
          <a:p>
            <a:pPr>
              <a:lnSpc>
                <a:spcPct val="90000"/>
              </a:lnSpc>
            </a:pPr>
            <a:r>
              <a:rPr lang="hu-HU" sz="2400" dirty="0" smtClean="0"/>
              <a:t>A marketingosztály váljon hatékonyabbá saját piaci reakcióképességének felmérésében és az osztály jövőbeli átszervezésében </a:t>
            </a:r>
          </a:p>
          <a:p>
            <a:pPr>
              <a:lnSpc>
                <a:spcPct val="90000"/>
              </a:lnSpc>
            </a:pPr>
            <a:endParaRPr lang="hu-HU" sz="2400" dirty="0" smtClean="0"/>
          </a:p>
          <a:p>
            <a:pPr>
              <a:lnSpc>
                <a:spcPct val="90000"/>
              </a:lnSpc>
            </a:pPr>
            <a:r>
              <a:rPr lang="hu-HU" sz="2400" dirty="0" smtClean="0"/>
              <a:t>A projekt célja, hogy javítsa az együttműködést a piackutatási osztály és az egyes termékekért felelős igazgatók között 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4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27929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hu-HU" smtClean="0"/>
              <a:t>Az ajánlat további részei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400" dirty="0" smtClean="0"/>
              <a:t>A keresett információ jellege (technikai, termelési, folyamatok, emberek, feladatok, felelősségek)</a:t>
            </a:r>
          </a:p>
          <a:p>
            <a:pPr lvl="1"/>
            <a:r>
              <a:rPr lang="hu-HU" sz="2400" dirty="0" smtClean="0"/>
              <a:t>A projektben szükségünk lesz a napi nyilvántartásokra és a csoport forgalmának összevetésének eljárására</a:t>
            </a:r>
          </a:p>
          <a:p>
            <a:pPr lvl="1"/>
            <a:r>
              <a:rPr lang="hu-HU" sz="2400" dirty="0" smtClean="0"/>
              <a:t>A marketingosztály definiálja, hogy az új termék bevezetése során ki a felelős az egyes mérföldkövekhez kapcsolódó döntésekben. 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5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76659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hu-HU" smtClean="0"/>
              <a:t>Az ajánlat további részei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hu-HU" sz="2800" dirty="0" smtClean="0"/>
              <a:t>Bevezetés – eddigi tevékenységek </a:t>
            </a:r>
          </a:p>
          <a:p>
            <a:pPr>
              <a:lnSpc>
                <a:spcPct val="80000"/>
              </a:lnSpc>
            </a:pPr>
            <a:r>
              <a:rPr lang="hu-HU" sz="2800" dirty="0" smtClean="0"/>
              <a:t>Szerepünk a projektben (szándék, szellem, felelősség) </a:t>
            </a:r>
          </a:p>
          <a:p>
            <a:pPr>
              <a:lnSpc>
                <a:spcPct val="80000"/>
              </a:lnSpc>
            </a:pPr>
            <a:r>
              <a:rPr lang="hu-HU" sz="2800" dirty="0" smtClean="0"/>
              <a:t>A termék (mi és milyen formában) </a:t>
            </a:r>
          </a:p>
          <a:p>
            <a:pPr>
              <a:lnSpc>
                <a:spcPct val="80000"/>
              </a:lnSpc>
            </a:pPr>
            <a:r>
              <a:rPr lang="hu-HU" sz="2800" dirty="0" smtClean="0"/>
              <a:t>Az ügyféltől elvárt támogatás és részvétel </a:t>
            </a:r>
          </a:p>
          <a:p>
            <a:pPr>
              <a:lnSpc>
                <a:spcPct val="80000"/>
              </a:lnSpc>
            </a:pPr>
            <a:r>
              <a:rPr lang="hu-HU" sz="2800" dirty="0" smtClean="0"/>
              <a:t>Időzítés (kezdés, befejezés, mérföldkövek) </a:t>
            </a:r>
          </a:p>
          <a:p>
            <a:pPr>
              <a:lnSpc>
                <a:spcPct val="80000"/>
              </a:lnSpc>
            </a:pPr>
            <a:r>
              <a:rPr lang="hu-HU" sz="2800" dirty="0" smtClean="0"/>
              <a:t>Ár</a:t>
            </a:r>
          </a:p>
          <a:p>
            <a:pPr>
              <a:lnSpc>
                <a:spcPct val="80000"/>
              </a:lnSpc>
            </a:pPr>
            <a:r>
              <a:rPr lang="hu-HU" sz="2800" dirty="0" smtClean="0"/>
              <a:t>Titoktartás </a:t>
            </a:r>
          </a:p>
          <a:p>
            <a:pPr>
              <a:lnSpc>
                <a:spcPct val="80000"/>
              </a:lnSpc>
            </a:pPr>
            <a:r>
              <a:rPr lang="hu-HU" sz="2800" dirty="0" smtClean="0"/>
              <a:t>Visszacsatolás módja </a:t>
            </a:r>
          </a:p>
          <a:p>
            <a:pPr>
              <a:lnSpc>
                <a:spcPct val="80000"/>
              </a:lnSpc>
            </a:pPr>
            <a:r>
              <a:rPr lang="hu-HU" sz="2800" dirty="0" smtClean="0"/>
              <a:t>Referencia </a:t>
            </a:r>
          </a:p>
          <a:p>
            <a:pPr>
              <a:lnSpc>
                <a:spcPct val="80000"/>
              </a:lnSpc>
            </a:pPr>
            <a:r>
              <a:rPr lang="hu-HU" sz="2800" dirty="0" smtClean="0"/>
              <a:t>Önéletrajzok 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6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87387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ím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eaLnBrk="1" hangingPunct="1"/>
            <a:r>
              <a:rPr lang="hu-HU" smtClean="0"/>
              <a:t>Projekttervezés</a:t>
            </a:r>
          </a:p>
        </p:txBody>
      </p:sp>
      <p:sp>
        <p:nvSpPr>
          <p:cNvPr id="40963" name="Tartalom helye 2"/>
          <p:cNvSpPr>
            <a:spLocks noGrp="1"/>
          </p:cNvSpPr>
          <p:nvPr>
            <p:ph sz="half" idx="4294967295"/>
          </p:nvPr>
        </p:nvSpPr>
        <p:spPr>
          <a:xfrm>
            <a:off x="323528" y="1020763"/>
            <a:ext cx="6912768" cy="4525963"/>
          </a:xfrm>
        </p:spPr>
        <p:txBody>
          <a:bodyPr/>
          <a:lstStyle/>
          <a:p>
            <a:pPr eaLnBrk="1" hangingPunct="1"/>
            <a:r>
              <a:rPr lang="hu-HU" sz="2800" dirty="0" smtClean="0"/>
              <a:t>Időtartam, határidők mérföldkövek</a:t>
            </a:r>
          </a:p>
          <a:p>
            <a:pPr eaLnBrk="1" hangingPunct="1"/>
            <a:r>
              <a:rPr lang="hu-HU" sz="2800" dirty="0" smtClean="0"/>
              <a:t>Felelősök</a:t>
            </a:r>
          </a:p>
          <a:p>
            <a:pPr eaLnBrk="1" hangingPunct="1"/>
            <a:r>
              <a:rPr lang="hu-HU" sz="2800" dirty="0" smtClean="0"/>
              <a:t>Erőforrások.</a:t>
            </a:r>
          </a:p>
          <a:p>
            <a:pPr eaLnBrk="1" hangingPunct="1"/>
            <a:r>
              <a:rPr lang="hu-HU" sz="2800" dirty="0" smtClean="0"/>
              <a:t>Kimenet</a:t>
            </a:r>
          </a:p>
          <a:p>
            <a:pPr eaLnBrk="1" hangingPunct="1"/>
            <a:r>
              <a:rPr lang="hu-HU" sz="2800" dirty="0" smtClean="0"/>
              <a:t>Kockázat </a:t>
            </a:r>
          </a:p>
          <a:p>
            <a:pPr eaLnBrk="1" hangingPunct="1"/>
            <a:r>
              <a:rPr lang="hu-HU" sz="2800" dirty="0" smtClean="0"/>
              <a:t>Megtérülés</a:t>
            </a:r>
          </a:p>
          <a:p>
            <a:pPr eaLnBrk="1" hangingPunct="1"/>
            <a:r>
              <a:rPr lang="hu-HU" sz="2800" dirty="0" smtClean="0"/>
              <a:t>Minőség.</a:t>
            </a:r>
          </a:p>
          <a:p>
            <a:pPr eaLnBrk="1" hangingPunct="1"/>
            <a:r>
              <a:rPr lang="hu-HU" sz="2800" dirty="0" smtClean="0"/>
              <a:t>Szervezet</a:t>
            </a:r>
          </a:p>
        </p:txBody>
      </p:sp>
      <p:sp>
        <p:nvSpPr>
          <p:cNvPr id="6" name="Élőláb helye 5"/>
          <p:cNvSpPr txBox="1">
            <a:spLocks noGrp="1"/>
          </p:cNvSpPr>
          <p:nvPr/>
        </p:nvSpPr>
        <p:spPr>
          <a:xfrm>
            <a:off x="1500188" y="6356350"/>
            <a:ext cx="62865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200">
                <a:solidFill>
                  <a:schemeClr val="tx1">
                    <a:tint val="75000"/>
                  </a:schemeClr>
                </a:solidFill>
                <a:latin typeface="+mn-lt"/>
              </a:rPr>
              <a:t>A tanácsadás folyamata</a:t>
            </a:r>
          </a:p>
        </p:txBody>
      </p:sp>
      <p:sp>
        <p:nvSpPr>
          <p:cNvPr id="7" name="Dia számának helye 6"/>
          <p:cNvSpPr txBox="1">
            <a:spLocks noGrp="1"/>
          </p:cNvSpPr>
          <p:nvPr/>
        </p:nvSpPr>
        <p:spPr>
          <a:xfrm>
            <a:off x="8001000" y="6356350"/>
            <a:ext cx="6858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0DBBE09-31EF-419D-BAFA-88D111165BEE}" type="slidenum">
              <a:rPr lang="hu-HU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hu-HU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9" name="Picture 9" descr="DP%20Gantt%20Winter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95451" y="1772816"/>
            <a:ext cx="5622925" cy="3857625"/>
          </a:xfrm>
          <a:noFill/>
        </p:spPr>
      </p:pic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72AD4-5435-4166-881E-87DEAD244D8D}" type="slidenum">
              <a:rPr lang="hu-HU" altLang="hu-HU" smtClean="0"/>
              <a:pPr/>
              <a:t>7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96471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ím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hu-HU" smtClean="0"/>
              <a:t>Időtervezés</a:t>
            </a:r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8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91912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ím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hu-HU" smtClean="0"/>
              <a:t>Az ár</a:t>
            </a:r>
          </a:p>
        </p:txBody>
      </p:sp>
      <p:sp>
        <p:nvSpPr>
          <p:cNvPr id="1229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 smtClean="0"/>
              <a:t>Csak a felszámítható szolgáltatások termelnek árbevételt </a:t>
            </a:r>
          </a:p>
          <a:p>
            <a:r>
              <a:rPr lang="hu-HU" sz="2400" dirty="0" smtClean="0"/>
              <a:t>A költségeket innen kell fedezni</a:t>
            </a:r>
          </a:p>
          <a:p>
            <a:r>
              <a:rPr lang="hu-HU" sz="2400" dirty="0" smtClean="0"/>
              <a:t>Kiszámlázni azt: </a:t>
            </a:r>
          </a:p>
          <a:p>
            <a:pPr lvl="1"/>
            <a:r>
              <a:rPr lang="hu-HU" sz="2400" dirty="0" smtClean="0"/>
              <a:t>Amit közvetlenül az ügyfélnek végzünk (nem feltétlenül csak az ügyfél telephelyén)</a:t>
            </a:r>
          </a:p>
          <a:p>
            <a:pPr lvl="1"/>
            <a:r>
              <a:rPr lang="hu-HU" sz="2400" dirty="0" smtClean="0"/>
              <a:t>Utazási díj? </a:t>
            </a:r>
          </a:p>
          <a:p>
            <a:pPr lvl="1"/>
            <a:r>
              <a:rPr lang="hu-HU" sz="2400" dirty="0" smtClean="0"/>
              <a:t>Ajánlathoz szükséges rövid helyzetfelmérés díja? </a:t>
            </a:r>
          </a:p>
          <a:p>
            <a:pPr lvl="1"/>
            <a:endParaRPr lang="hu-HU" dirty="0" smtClean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9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83920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TK_prezentacio_sablon_1021_3">
  <a:themeElements>
    <a:clrScheme name="KTK_prezentacio_sablon_1021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TK_prezentacio_sablon_1021_3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KTK_prezentacio_sablon_1021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KTK_prezentacio_sablon_1021_3</Template>
  <TotalTime>33</TotalTime>
  <Words>756</Words>
  <Application>Microsoft Office PowerPoint</Application>
  <PresentationFormat>Diavetítés a képernyőre (4:3 oldalarány)</PresentationFormat>
  <Paragraphs>197</Paragraphs>
  <Slides>19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2" baseType="lpstr">
      <vt:lpstr>Arial</vt:lpstr>
      <vt:lpstr>Trebuchet MS</vt:lpstr>
      <vt:lpstr>KTK_prezentacio_sablon_1021_3</vt:lpstr>
      <vt:lpstr>Bevezetés a tanácsadásba</vt:lpstr>
      <vt:lpstr>A folyamat meghatározó tényezői </vt:lpstr>
      <vt:lpstr>Az ajánlat </vt:lpstr>
      <vt:lpstr>Példák a célokra </vt:lpstr>
      <vt:lpstr>Az ajánlat további részei</vt:lpstr>
      <vt:lpstr>Az ajánlat további részei</vt:lpstr>
      <vt:lpstr>Projekttervezés</vt:lpstr>
      <vt:lpstr>Időtervezés</vt:lpstr>
      <vt:lpstr>Az ár</vt:lpstr>
      <vt:lpstr>Árképzési kérdések</vt:lpstr>
      <vt:lpstr>Árképzés költség alapon</vt:lpstr>
      <vt:lpstr>Árképzés költség alapon</vt:lpstr>
      <vt:lpstr>Chargeability</vt:lpstr>
      <vt:lpstr>Árképzési struktúra</vt:lpstr>
      <vt:lpstr>Ajánlatadási és szerződéskötési alapelvek</vt:lpstr>
      <vt:lpstr>Ajánlatadási és szerződéskötési alapelvek</vt:lpstr>
      <vt:lpstr>Apró részletek</vt:lpstr>
      <vt:lpstr>Jogi aspektusok</vt:lpstr>
      <vt:lpstr>Jogi aspektusok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Bevezetés a tanácsadásba</dc:title>
  <dc:creator>Schmuck Roland</dc:creator>
  <cp:lastModifiedBy>user</cp:lastModifiedBy>
  <cp:revision>9</cp:revision>
  <dcterms:created xsi:type="dcterms:W3CDTF">2016-09-03T09:16:28Z</dcterms:created>
  <dcterms:modified xsi:type="dcterms:W3CDTF">2019-10-10T15:04:05Z</dcterms:modified>
</cp:coreProperties>
</file>