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2"/>
  </p:notesMasterIdLst>
  <p:handoutMasterIdLst>
    <p:handoutMasterId r:id="rId43"/>
  </p:handoutMasterIdLst>
  <p:sldIdLst>
    <p:sldId id="303" r:id="rId2"/>
    <p:sldId id="257" r:id="rId3"/>
    <p:sldId id="259" r:id="rId4"/>
    <p:sldId id="295" r:id="rId5"/>
    <p:sldId id="278" r:id="rId6"/>
    <p:sldId id="263" r:id="rId7"/>
    <p:sldId id="275" r:id="rId8"/>
    <p:sldId id="302" r:id="rId9"/>
    <p:sldId id="297" r:id="rId10"/>
    <p:sldId id="276" r:id="rId11"/>
    <p:sldId id="277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0" r:id="rId37"/>
    <p:sldId id="273" r:id="rId38"/>
    <p:sldId id="296" r:id="rId39"/>
    <p:sldId id="301" r:id="rId40"/>
    <p:sldId id="274" r:id="rId41"/>
  </p:sldIdLst>
  <p:sldSz cx="9144000" cy="6858000" type="screen4x3"/>
  <p:notesSz cx="6669088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51" autoAdjust="0"/>
  </p:normalViewPr>
  <p:slideViewPr>
    <p:cSldViewPr>
      <p:cViewPr varScale="1">
        <p:scale>
          <a:sx n="73" d="100"/>
          <a:sy n="73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7A2481-926F-43BE-A896-3FE0DF7968F3}" type="datetimeFigureOut">
              <a:rPr lang="hu-HU"/>
              <a:pPr/>
              <a:t>2019. 10. 10.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2FE7A-4115-4F41-BEB0-024199984267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60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471DFE-1AB0-4904-9E25-D29AA88F2B69}" type="datetimeFigureOut">
              <a:rPr lang="hu-HU"/>
              <a:pPr/>
              <a:t>2019. 10. 10.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82D2D0-BD4E-44D5-B2CB-A80E3DBDD30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569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FF79B-7F68-4E6A-9831-C24D68293EA3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2036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51804-EDF7-425C-9A85-0FFE4BCEF000}" type="slidenum">
              <a:rPr lang="hu-HU"/>
              <a:pPr/>
              <a:t>27</a:t>
            </a:fld>
            <a:endParaRPr lang="hu-HU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12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EE590-C09F-4B93-9EAE-2FC035AA79E8}" type="slidenum">
              <a:rPr lang="hu-HU"/>
              <a:pPr/>
              <a:t>28</a:t>
            </a:fld>
            <a:endParaRPr lang="hu-HU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777607" y="10340"/>
            <a:ext cx="2891481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777607" y="9452711"/>
            <a:ext cx="2891481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US" sz="1000" i="1">
                <a:latin typeface="Times New Roman" pitchFamily="18" charset="0"/>
              </a:rPr>
              <a:t>11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-1544" y="9452711"/>
            <a:ext cx="2889939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-1544" y="10340"/>
            <a:ext cx="2889939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3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7762" cy="3719513"/>
          </a:xfrm>
          <a:ln w="12700" cap="flat">
            <a:solidFill>
              <a:schemeClr val="tx1"/>
            </a:solidFill>
          </a:ln>
        </p:spPr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7668" y="4728941"/>
            <a:ext cx="4890665" cy="4410116"/>
          </a:xfrm>
          <a:ln/>
        </p:spPr>
        <p:txBody>
          <a:bodyPr lIns="90487" tIns="44450" rIns="90487" bIns="44450"/>
          <a:lstStyle/>
          <a:p>
            <a:pPr defTabSz="7620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71D8A-2461-4BB0-BD7F-6EC377B0FD7A}" type="slidenum">
              <a:rPr lang="hu-HU"/>
              <a:pPr/>
              <a:t>29</a:t>
            </a:fld>
            <a:endParaRPr lang="hu-HU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Jelen esetben a csomópont jelképezi a tevékenységet, nem pedig az él. </a:t>
            </a:r>
          </a:p>
          <a:p>
            <a:endParaRPr lang="hu-HU"/>
          </a:p>
          <a:p>
            <a:r>
              <a:rPr lang="hu-HU"/>
              <a:t>(vigyázat alapvető különbség az AoA és az AoN rendszerek között)</a:t>
            </a:r>
          </a:p>
          <a:p>
            <a:r>
              <a:rPr lang="hu-HU"/>
              <a:t>Jelen esetben is balról jobbra tervezünk, mely az idő múlását, és a függőségi viszonyokat jelképezi.</a:t>
            </a:r>
          </a:p>
        </p:txBody>
      </p:sp>
    </p:spTree>
    <p:extLst>
      <p:ext uri="{BB962C8B-B14F-4D97-AF65-F5344CB8AC3E}">
        <p14:creationId xmlns:p14="http://schemas.microsoft.com/office/powerpoint/2010/main" val="290980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B98D6-B0C1-4050-931A-A6E9834110C0}" type="slidenum">
              <a:rPr lang="hu-HU"/>
              <a:pPr/>
              <a:t>30</a:t>
            </a:fld>
            <a:endParaRPr lang="hu-HU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777607" y="10340"/>
            <a:ext cx="2891481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777607" y="9452711"/>
            <a:ext cx="2891481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US" sz="1000" i="1">
                <a:latin typeface="Times New Roman" pitchFamily="18" charset="0"/>
              </a:rPr>
              <a:t>45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-1544" y="9452711"/>
            <a:ext cx="2889939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-1544" y="10340"/>
            <a:ext cx="2889939" cy="461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7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7762" cy="3719513"/>
          </a:xfrm>
          <a:ln w="12700" cap="flat">
            <a:solidFill>
              <a:schemeClr val="tx1"/>
            </a:solidFill>
          </a:ln>
        </p:spPr>
      </p:sp>
      <p:sp>
        <p:nvSpPr>
          <p:cNvPr id="177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7668" y="4728941"/>
            <a:ext cx="4890665" cy="4410116"/>
          </a:xfrm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/>
              <a:t>We can calculate the earliest possible starting times and earliest possible finishing times for each activity.</a:t>
            </a:r>
          </a:p>
        </p:txBody>
      </p:sp>
    </p:spTree>
    <p:extLst>
      <p:ext uri="{BB962C8B-B14F-4D97-AF65-F5344CB8AC3E}">
        <p14:creationId xmlns:p14="http://schemas.microsoft.com/office/powerpoint/2010/main" val="75744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594DF-650A-42E9-B529-9665CCFAD6CD}" type="slidenum">
              <a:rPr lang="hu-HU"/>
              <a:pPr/>
              <a:t>31</a:t>
            </a:fld>
            <a:endParaRPr lang="hu-HU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47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34BC2-9002-48BA-B880-402BEDCD8197}" type="slidenum">
              <a:rPr lang="hu-HU"/>
              <a:pPr/>
              <a:t>32</a:t>
            </a:fld>
            <a:endParaRPr lang="hu-HU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05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42E4B-9263-4384-98F4-D7708E33CA32}" type="slidenum">
              <a:rPr lang="hu-HU"/>
              <a:pPr/>
              <a:t>33</a:t>
            </a:fld>
            <a:endParaRPr lang="hu-H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6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B3509-DCE9-48A4-8ABC-9AD301371D69}" type="slidenum">
              <a:rPr lang="hu-HU"/>
              <a:pPr/>
              <a:t>34</a:t>
            </a:fld>
            <a:endParaRPr lang="hu-HU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61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EA334-3DBE-4CF3-B3A3-C915DA6E899F}" type="slidenum">
              <a:rPr lang="hu-HU"/>
              <a:pPr/>
              <a:t>35</a:t>
            </a:fld>
            <a:endParaRPr lang="hu-H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Természetesen a zölddel jelölt tartalékidők hatnak egymásra. Ha valamelyik tevékenység szabad tartalékidején felül a teljes tartalékidejéből is felhasznál, akkor a többi tevékenység tartalékidejét csökkenteni fogja. </a:t>
            </a:r>
          </a:p>
        </p:txBody>
      </p:sp>
    </p:spTree>
    <p:extLst>
      <p:ext uri="{BB962C8B-B14F-4D97-AF65-F5344CB8AC3E}">
        <p14:creationId xmlns:p14="http://schemas.microsoft.com/office/powerpoint/2010/main" val="10385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</a:t>
            </a:r>
            <a:r>
              <a:rPr lang="hu-HU" baseline="0" dirty="0" smtClean="0"/>
              <a:t> a kakukktojás? Miben hasonlítanak, közös vonások? (fogalom) Mi a különbség? (fajtái)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D2D0-BD4E-44D5-B2CB-A80E3DBDD300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9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Miért van szükség projektekre?</a:t>
            </a:r>
            <a:r>
              <a:rPr lang="hu-HU" baseline="0" dirty="0" smtClean="0"/>
              <a:t> (Ugrásszerű fejlődés, előrelépés)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D2D0-BD4E-44D5-B2CB-A80E3DBDD300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55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Bizonytalanság=nem megismerhető ismeretlen</a:t>
            </a:r>
          </a:p>
          <a:p>
            <a:r>
              <a:rPr lang="hu-HU" dirty="0" smtClean="0"/>
              <a:t>Kockázat=megismerhető (becsülhető) ismeretlen</a:t>
            </a:r>
          </a:p>
          <a:p>
            <a:r>
              <a:rPr lang="hu-HU" dirty="0" smtClean="0"/>
              <a:t>Bizonytalanság</a:t>
            </a:r>
            <a:r>
              <a:rPr lang="hu-HU" baseline="0" dirty="0" smtClean="0"/>
              <a:t> vs. Költségek viszonya ábrán!</a:t>
            </a:r>
          </a:p>
          <a:p>
            <a:r>
              <a:rPr lang="hu-HU" baseline="0" dirty="0" smtClean="0"/>
              <a:t>Milyen kockázati tényezők vannak? (Minőség, </a:t>
            </a:r>
            <a:r>
              <a:rPr lang="hu-HU" baseline="0" dirty="0" err="1" smtClean="0"/>
              <a:t>ktg</a:t>
            </a:r>
            <a:r>
              <a:rPr lang="hu-HU" baseline="0" dirty="0" smtClean="0"/>
              <a:t>, kommunikáció, emberi erőforrás, lehatárolás (megvalósíthatóság), szerződési feltételek, fenntarthatóság, idő stb.</a:t>
            </a:r>
          </a:p>
          <a:p>
            <a:r>
              <a:rPr lang="hu-HU" baseline="0" dirty="0" smtClean="0"/>
              <a:t>MULTIPLIKÁTOR HATÁS!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D2D0-BD4E-44D5-B2CB-A80E3DBDD300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29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0A55E-CC44-48A8-81A2-FEA2CD3B4347}" type="slidenum">
              <a:rPr lang="hu-HU"/>
              <a:pPr/>
              <a:t>22</a:t>
            </a:fld>
            <a:endParaRPr lang="hu-HU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Koordináta rendszerben ábrázolt vonalas tervezési módszer. Kiváló projektek tervezésére és áttekintésére. Segítségével könnyen meghatározható, hogy adott időpillanatban milyen tevékenységek zajlanak. Párhuzamosan futó feladatokat is jól szemlélteti, megmutatja, milyen terhelések érik a szervezetet.</a:t>
            </a:r>
          </a:p>
          <a:p>
            <a:endParaRPr lang="hu-HU"/>
          </a:p>
          <a:p>
            <a:r>
              <a:rPr lang="hu-HU"/>
              <a:t>Kifinomultabb alkalmazások terv és tényadatokat külön jelölik, megjelölik a felelősöket, és erőforrásokat rendelnek a feladatokhoz, ezáltal egy komplex tervezési módszer nyújtanak. </a:t>
            </a:r>
          </a:p>
          <a:p>
            <a:endParaRPr lang="hu-HU"/>
          </a:p>
          <a:p>
            <a:r>
              <a:rPr lang="hu-HU"/>
              <a:t>A derékszögű koordináta-rendszer pozitív felét használjuk.</a:t>
            </a:r>
          </a:p>
          <a:p>
            <a:endParaRPr lang="hu-HU"/>
          </a:p>
          <a:p>
            <a:r>
              <a:rPr lang="hu-HU"/>
              <a:t>Vízszintes tengely: Idő </a:t>
            </a:r>
          </a:p>
          <a:p>
            <a:r>
              <a:rPr lang="hu-HU"/>
              <a:t>Függőleges tengely: Feladatok </a:t>
            </a:r>
          </a:p>
          <a:p>
            <a:r>
              <a:rPr lang="hu-HU"/>
              <a:t>Kockák kiterjedése az időtartamot jelöli. </a:t>
            </a:r>
          </a:p>
          <a:p>
            <a:r>
              <a:rPr lang="hu-HU"/>
              <a:t>Színek több mindent jelölhetnek. Jelen esetben az egyes szakaszok színei különbözőek. </a:t>
            </a:r>
          </a:p>
          <a:p>
            <a:endParaRPr lang="hu-HU"/>
          </a:p>
          <a:p>
            <a:r>
              <a:rPr lang="hu-HU"/>
              <a:t>Számos szoftveres alkalmazás segíti a használatát. </a:t>
            </a:r>
          </a:p>
        </p:txBody>
      </p:sp>
    </p:spTree>
    <p:extLst>
      <p:ext uri="{BB962C8B-B14F-4D97-AF65-F5344CB8AC3E}">
        <p14:creationId xmlns:p14="http://schemas.microsoft.com/office/powerpoint/2010/main" val="413525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3A06E-F4EA-47CB-9899-B23B39E275A7}" type="slidenum">
              <a:rPr lang="hu-HU"/>
              <a:pPr/>
              <a:t>23</a:t>
            </a:fld>
            <a:endParaRPr lang="hu-HU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hu-HU" dirty="0"/>
              <a:t>ÁBRA: TRITON ROBOTICS- ROBOTIC VESSEL PROJEKT GANTT DIAGRAMM </a:t>
            </a:r>
          </a:p>
          <a:p>
            <a:pPr marL="228600" indent="-228600">
              <a:buFontTx/>
              <a:buAutoNum type="arabicPeriod"/>
            </a:pPr>
            <a:endParaRPr lang="hu-HU" dirty="0"/>
          </a:p>
          <a:p>
            <a:pPr marL="228600" indent="-228600"/>
            <a:r>
              <a:rPr lang="hu-HU" dirty="0"/>
              <a:t>Mobil robot-hajó, víz alatti monitorozást végez. </a:t>
            </a:r>
            <a:r>
              <a:rPr lang="hu-HU" dirty="0" err="1"/>
              <a:t>AQUA-t</a:t>
            </a:r>
            <a:r>
              <a:rPr lang="hu-HU" dirty="0"/>
              <a:t>, egy másik robotot figyel rögzíti, hogy az mit csinál a tenger fenekén. A projekt költségvetése 4650 $. Az ábra külön fázisokra van bontva, megjelöl felelősöket és külön színekkel jelöli a már megvalósult és a még meg nem valósult fázisokat. </a:t>
            </a:r>
          </a:p>
          <a:p>
            <a:pPr marL="228600" indent="-228600"/>
            <a:endParaRPr lang="hu-HU" dirty="0"/>
          </a:p>
          <a:p>
            <a:pPr marL="228600" indent="-228600"/>
            <a:r>
              <a:rPr lang="hu-HU" dirty="0"/>
              <a:t>2. ÁBRA: USA KÖRNYEZETVÉDELMI ÜGYNÖKSÉG INFORMÁCIÓS STRATÉGIA GANTT DIAGRAMM.</a:t>
            </a:r>
          </a:p>
          <a:p>
            <a:pPr marL="228600" indent="-228600"/>
            <a:endParaRPr lang="hu-HU" dirty="0"/>
          </a:p>
          <a:p>
            <a:pPr marL="228600" indent="-228600"/>
            <a:r>
              <a:rPr lang="hu-HU" dirty="0"/>
              <a:t>Az ügynökség az iható ivóvíz megőrzésre és az ehhez kapcsolódó projektekre koncentrál. Céljuk a lakosság egészségének megőrzése.  92-es stratégiáját újította meg, mivel azóta számos IT és vízminőségi változás történt. A stratégia célja, hogy azonosítsa a teendőket. Ennek a folyamatát mutatja be a </a:t>
            </a:r>
            <a:r>
              <a:rPr lang="hu-HU" dirty="0" err="1"/>
              <a:t>diagramm</a:t>
            </a:r>
            <a:r>
              <a:rPr lang="hu-HU" dirty="0"/>
              <a:t>.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109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FE646-00F6-4971-9C16-0C43A31F58F4}" type="slidenum">
              <a:rPr lang="hu-HU"/>
              <a:pPr/>
              <a:t>24</a:t>
            </a:fld>
            <a:endParaRPr lang="hu-HU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Logikai hálók módszerének lényege: </a:t>
            </a:r>
          </a:p>
          <a:p>
            <a:r>
              <a:rPr lang="hu-HU" dirty="0"/>
              <a:t>Több bonyolult részfeladat van a cél, hogy egy egységes végeredményt hozzunk létre. Logikai hálóval áttekinthetővé és érthetővé tesszük a folyamatot. Az ábra bemutatja, hogyan kapcsolódnak egymáshoz az egyes </a:t>
            </a:r>
            <a:r>
              <a:rPr lang="hu-HU" dirty="0" err="1"/>
              <a:t>al-feladatok</a:t>
            </a:r>
            <a:r>
              <a:rPr lang="hu-HU" dirty="0"/>
              <a:t>, melyik megvalósulása feltétele a másiknak. Egyszerűen meghatározható az időszükséglet, illetve a rendszerben lévő puffer-idők. </a:t>
            </a:r>
          </a:p>
          <a:p>
            <a:endParaRPr lang="hu-HU" dirty="0"/>
          </a:p>
          <a:p>
            <a:r>
              <a:rPr lang="hu-HU" dirty="0"/>
              <a:t>Az ábra a tevékenység élű hálók jelölésmódszereit mutatja be.</a:t>
            </a:r>
          </a:p>
          <a:p>
            <a:endParaRPr lang="hu-HU" dirty="0"/>
          </a:p>
          <a:p>
            <a:r>
              <a:rPr lang="hu-HU" dirty="0"/>
              <a:t>Alapfogalmak: </a:t>
            </a:r>
          </a:p>
          <a:p>
            <a:endParaRPr lang="hu-HU" dirty="0"/>
          </a:p>
          <a:p>
            <a:r>
              <a:rPr lang="hu-HU" dirty="0"/>
              <a:t>TPT: teljes projekt idő</a:t>
            </a:r>
          </a:p>
          <a:p>
            <a:r>
              <a:rPr lang="hu-HU" dirty="0"/>
              <a:t>EST: legkorábbi kezdési időpont</a:t>
            </a:r>
          </a:p>
          <a:p>
            <a:r>
              <a:rPr lang="hu-HU" dirty="0"/>
              <a:t>EFT: legkorábbi befejezési időpont</a:t>
            </a:r>
          </a:p>
          <a:p>
            <a:r>
              <a:rPr lang="hu-HU" dirty="0"/>
              <a:t>LFT: legkésőbbi befejezési időpont</a:t>
            </a:r>
          </a:p>
          <a:p>
            <a:r>
              <a:rPr lang="hu-HU" dirty="0"/>
              <a:t>LST (</a:t>
            </a:r>
            <a:r>
              <a:rPr lang="hu-HU" dirty="0" err="1"/>
              <a:t>elesté</a:t>
            </a:r>
            <a:r>
              <a:rPr lang="hu-HU" dirty="0"/>
              <a:t>): legkésőbbi kezdési időpont</a:t>
            </a:r>
          </a:p>
          <a:p>
            <a:r>
              <a:rPr lang="hu-HU" dirty="0"/>
              <a:t>EET: legkorábbi esemény időpont</a:t>
            </a:r>
          </a:p>
          <a:p>
            <a:r>
              <a:rPr lang="hu-HU" dirty="0"/>
              <a:t>LET: legkésőbbi esemény időpont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455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28C1D-1C5F-4176-AF2E-826712C93ED4}" type="slidenum">
              <a:rPr lang="hu-HU"/>
              <a:pPr/>
              <a:t>25</a:t>
            </a:fld>
            <a:endParaRPr lang="hu-HU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Legkorábbi kezdési időpontokat számoljuk, az első csomópontból indulunk és előrefelé haladunk. </a:t>
            </a:r>
          </a:p>
          <a:p>
            <a:endParaRPr lang="hu-HU" dirty="0"/>
          </a:p>
          <a:p>
            <a:r>
              <a:rPr lang="hu-HU" dirty="0"/>
              <a:t>Egy esemény nem valósulhat meg addig, amíg az előtte lévők meg nem valósultak (értsd: a csomópontba mutató nyilak mindegyike be kell hogy fejeződjön akkor indulhat a következő tevékenység) </a:t>
            </a:r>
          </a:p>
          <a:p>
            <a:endParaRPr lang="hu-HU" dirty="0"/>
          </a:p>
          <a:p>
            <a:r>
              <a:rPr lang="hu-HU" dirty="0"/>
              <a:t>A 8-as csomópont </a:t>
            </a:r>
            <a:r>
              <a:rPr lang="hu-HU" dirty="0" err="1"/>
              <a:t>LET-je</a:t>
            </a:r>
            <a:r>
              <a:rPr lang="hu-HU" dirty="0"/>
              <a:t> azért 38, mert előtte a 7-es, 3-as és </a:t>
            </a:r>
            <a:r>
              <a:rPr lang="hu-HU" dirty="0" err="1"/>
              <a:t>és</a:t>
            </a:r>
            <a:r>
              <a:rPr lang="hu-HU" dirty="0"/>
              <a:t> 2-es csomópontokból irányuló tevékenységeknek is be kellett fejeződnie. Ezek közül a legkésőbbi pedig : 38 (16+15=31; 20+10=20; 35+3=38)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13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51871-2376-4D88-9424-F56DAD707512}" type="slidenum">
              <a:rPr lang="hu-HU"/>
              <a:pPr/>
              <a:t>26</a:t>
            </a:fld>
            <a:endParaRPr lang="hu-HU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Legkésőbbi befejezési időpontokat számoljuk, az utolsó csomópontból indulunk és visszafelé haladunk. </a:t>
            </a:r>
          </a:p>
          <a:p>
            <a:r>
              <a:rPr lang="hu-HU" dirty="0"/>
              <a:t>Logika: mikor kell legkésőbb az eseménynek megvalósulnia, hogy a belőle kiinduló tevékenységek ne szenvedjenek csúszást. </a:t>
            </a:r>
          </a:p>
          <a:p>
            <a:r>
              <a:rPr lang="hu-HU" dirty="0"/>
              <a:t>Kérdés: 7-as csomópontnak miért 35 a </a:t>
            </a:r>
            <a:r>
              <a:rPr lang="hu-HU" dirty="0" err="1"/>
              <a:t>LET-je</a:t>
            </a:r>
            <a:r>
              <a:rPr lang="hu-HU" dirty="0"/>
              <a:t> (51-16) és miért nem 36 (39-3) ? </a:t>
            </a:r>
          </a:p>
          <a:p>
            <a:r>
              <a:rPr lang="hu-HU" dirty="0"/>
              <a:t>Válasz: Ahhoz hogy 11-es esemény legkésőbb az 51. hétre véget érjen, 7-es eseményidőnek legkésőbb a 35. hétre be kell fejeződnie, ha a 36. héten fejeződne be, akkor 11-es csomópont csúszna 1 hetet. </a:t>
            </a:r>
          </a:p>
          <a:p>
            <a:endParaRPr lang="hu-HU" dirty="0"/>
          </a:p>
          <a:p>
            <a:r>
              <a:rPr lang="hu-HU" dirty="0"/>
              <a:t>Teljes tartalék idő</a:t>
            </a:r>
          </a:p>
          <a:p>
            <a:r>
              <a:rPr lang="hu-HU" dirty="0"/>
              <a:t>„Az a teljes időmennyiség, amivel egy tevékenység kiterjedhet, vagy késhet a teljes projekt időre (TPT) gyakorolt hatás nélkül.”</a:t>
            </a:r>
          </a:p>
          <a:p>
            <a:r>
              <a:rPr lang="hu-HU" dirty="0"/>
              <a:t>Teljes tartalék idő = </a:t>
            </a:r>
            <a:r>
              <a:rPr lang="hu-HU" dirty="0" err="1"/>
              <a:t>LETj</a:t>
            </a:r>
            <a:r>
              <a:rPr lang="hu-HU" dirty="0"/>
              <a:t> - </a:t>
            </a:r>
            <a:r>
              <a:rPr lang="hu-HU" dirty="0" err="1"/>
              <a:t>EETi</a:t>
            </a:r>
            <a:r>
              <a:rPr lang="hu-HU" dirty="0"/>
              <a:t> - D</a:t>
            </a:r>
          </a:p>
          <a:p>
            <a:endParaRPr lang="hu-HU" dirty="0"/>
          </a:p>
          <a:p>
            <a:r>
              <a:rPr lang="hu-HU" dirty="0"/>
              <a:t>Szabad tartalék idő</a:t>
            </a:r>
          </a:p>
          <a:p>
            <a:r>
              <a:rPr lang="hu-HU" dirty="0"/>
              <a:t>„Az a teljes időmennyiség, amivel egy tevékenységidő megnőhet, illetve a tevékenység csúszhat, anélkül, hogy hatással lenne bármely soron következő tevékenység legkorábbi kezdetére.” (hiszen a tartalékidők felhasználása befolyásolja a soron következő feladatok tartalékidejét is)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Kritikus út: kritikus tevékenységek lánca, ahol</a:t>
            </a:r>
          </a:p>
          <a:p>
            <a:endParaRPr lang="hu-HU" dirty="0"/>
          </a:p>
          <a:p>
            <a:pPr>
              <a:buFontTx/>
              <a:buChar char="•"/>
            </a:pPr>
            <a:r>
              <a:rPr lang="hu-HU" dirty="0"/>
              <a:t>Mindig zéró tartalékidő</a:t>
            </a:r>
          </a:p>
          <a:p>
            <a:pPr>
              <a:buFontTx/>
              <a:buChar char="•"/>
            </a:pPr>
            <a:r>
              <a:rPr lang="hu-HU" dirty="0"/>
              <a:t>Első csomópontnál kezdődik</a:t>
            </a:r>
          </a:p>
          <a:p>
            <a:pPr>
              <a:buFontTx/>
              <a:buChar char="•"/>
            </a:pPr>
            <a:r>
              <a:rPr lang="hu-HU" dirty="0"/>
              <a:t>Folyamatos</a:t>
            </a:r>
          </a:p>
          <a:p>
            <a:pPr>
              <a:buFontTx/>
              <a:buChar char="•"/>
            </a:pPr>
            <a:r>
              <a:rPr lang="hu-HU" dirty="0"/>
              <a:t>Az utolsó csomópontnál végződik</a:t>
            </a:r>
          </a:p>
          <a:p>
            <a:pPr>
              <a:buFontTx/>
              <a:buChar char="•"/>
            </a:pPr>
            <a:r>
              <a:rPr lang="hu-HU" dirty="0"/>
              <a:t>Ha itt csúszás van, akkor TPT is nő</a:t>
            </a:r>
          </a:p>
          <a:p>
            <a:endParaRPr lang="hu-HU" dirty="0"/>
          </a:p>
          <a:p>
            <a:r>
              <a:rPr lang="hu-HU" dirty="0"/>
              <a:t>A kritikus út kapcsán kifejlesztettek olyan módszereket is, ahol erőforrás-allokációt is tudnak menedzselni. 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r>
              <a:rPr lang="hu-HU" dirty="0"/>
              <a:t>E tevékenység 9 hét extra idő </a:t>
            </a:r>
          </a:p>
          <a:p>
            <a:r>
              <a:rPr lang="hu-HU" dirty="0"/>
              <a:t>D tevékenység 0 hét extra idő– KRITIKUS</a:t>
            </a:r>
          </a:p>
        </p:txBody>
      </p:sp>
    </p:spTree>
    <p:extLst>
      <p:ext uri="{BB962C8B-B14F-4D97-AF65-F5344CB8AC3E}">
        <p14:creationId xmlns:p14="http://schemas.microsoft.com/office/powerpoint/2010/main" val="92246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CC3D7-8497-4BD4-8CB4-423A1A0F1B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86ED47-4E3F-458F-A8B3-F01C89C375F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08725"/>
            <a:ext cx="173831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268538" y="6308725"/>
            <a:ext cx="48244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99A2-1ACE-4F12-8CB8-E0BA6DA2AB1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6913562" cy="98107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4465637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08725"/>
            <a:ext cx="173831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268538" y="6308725"/>
            <a:ext cx="48244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235825" y="6308725"/>
            <a:ext cx="1450975" cy="476250"/>
          </a:xfrm>
        </p:spPr>
        <p:txBody>
          <a:bodyPr/>
          <a:lstStyle>
            <a:lvl1pPr>
              <a:defRPr/>
            </a:lvl1pPr>
          </a:lstStyle>
          <a:p>
            <a:fld id="{27484479-9D4A-4BC0-9D7A-AE046A1C4EC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D624E3-2B4F-414F-A955-0D95D03FF278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1" hasCustomPrompt="1"/>
          </p:nvPr>
        </p:nvSpPr>
        <p:spPr>
          <a:xfrm>
            <a:off x="3214678" y="6357958"/>
            <a:ext cx="2857492" cy="285772"/>
          </a:xfrm>
        </p:spPr>
        <p:txBody>
          <a:bodyPr/>
          <a:lstStyle>
            <a:lvl1pPr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 smtClean="0"/>
              <a:t>Projektmenedzsment</a:t>
            </a:r>
            <a:endParaRPr lang="hu-HU" dirty="0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357958"/>
            <a:ext cx="2857492" cy="285772"/>
          </a:xfrm>
        </p:spPr>
        <p:txBody>
          <a:bodyPr/>
          <a:lstStyle>
            <a:lvl1pPr algn="l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 smtClean="0"/>
              <a:t>2011. március 28.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A43620-234E-41BA-A023-61D9EED25A7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2CDD8-4459-4568-BAC3-ABCF9B8A973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18D081-CB22-495E-9C2A-94C2B858B0A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123230-EF9F-46B9-904B-F7C5B0FDDAF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29D5F1-40A7-4225-BECB-8E3F10A81A4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F5535E-DA7E-4FC5-B482-227E5D973CF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88C33D-1B3F-4A0A-B9EC-C50360A2D30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34440D20-39D6-4FB2-8299-F1D8007CB36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791815"/>
          </a:xfrm>
        </p:spPr>
        <p:txBody>
          <a:bodyPr/>
          <a:lstStyle/>
          <a:p>
            <a:r>
              <a:rPr lang="hu-HU" altLang="hu-HU" sz="1400" dirty="0" smtClean="0"/>
              <a:t>Projektmenedzsment</a:t>
            </a:r>
          </a:p>
          <a:p>
            <a:endParaRPr lang="hu-HU" altLang="hu-HU" sz="1400" dirty="0" smtClean="0"/>
          </a:p>
          <a:p>
            <a:r>
              <a:rPr lang="hu-HU" altLang="hu-HU" sz="1400" dirty="0" smtClean="0"/>
              <a:t>Ruzsa </a:t>
            </a:r>
            <a:r>
              <a:rPr lang="hu-HU" altLang="hu-HU" sz="1400" smtClean="0"/>
              <a:t>Csaba Roland</a:t>
            </a:r>
            <a:endParaRPr lang="hu-HU" altLang="hu-HU" sz="1400" dirty="0"/>
          </a:p>
        </p:txBody>
      </p:sp>
    </p:spTree>
    <p:extLst>
      <p:ext uri="{BB962C8B-B14F-4D97-AF65-F5344CB8AC3E}">
        <p14:creationId xmlns:p14="http://schemas.microsoft.com/office/powerpoint/2010/main" val="32227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Bizonytalansági faktorok a projekteknél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928670"/>
            <a:ext cx="8642350" cy="5021280"/>
          </a:xfrm>
        </p:spPr>
        <p:txBody>
          <a:bodyPr/>
          <a:lstStyle/>
          <a:p>
            <a:r>
              <a:rPr lang="hu-HU" sz="2400" dirty="0" smtClean="0"/>
              <a:t>Bonyolult, komplex feladat, nincs megoldási algoritmus </a:t>
            </a:r>
            <a:r>
              <a:rPr lang="hu-HU" sz="2400" dirty="0" smtClean="0">
                <a:sym typeface="Wingdings" pitchFamily="2" charset="2"/>
              </a:rPr>
              <a:t> a projekt természetes velejárója a bizonytalanság</a:t>
            </a:r>
          </a:p>
          <a:p>
            <a:r>
              <a:rPr lang="hu-HU" sz="2400" dirty="0" smtClean="0">
                <a:sym typeface="Wingdings" pitchFamily="2" charset="2"/>
              </a:rPr>
              <a:t>A cél, hogy a bizonytalanságot csökkentsük</a:t>
            </a:r>
          </a:p>
          <a:p>
            <a:r>
              <a:rPr lang="hu-HU" sz="2400" dirty="0" smtClean="0">
                <a:sym typeface="Wingdings" pitchFamily="2" charset="2"/>
              </a:rPr>
              <a:t>Meg lehessen mondani: mikor, mi, mennyibe, hogyan?</a:t>
            </a:r>
          </a:p>
          <a:p>
            <a:r>
              <a:rPr lang="hu-HU" sz="2400" dirty="0" smtClean="0">
                <a:sym typeface="Wingdings" pitchFamily="2" charset="2"/>
              </a:rPr>
              <a:t>Tervezhetővé kell tenni (pl. Pécs + régészeti leletek)</a:t>
            </a:r>
          </a:p>
          <a:p>
            <a:r>
              <a:rPr lang="hu-HU" sz="2400" dirty="0" smtClean="0">
                <a:sym typeface="Wingdings" pitchFamily="2" charset="2"/>
              </a:rPr>
              <a:t>Tervezni kell a bizonytalant is</a:t>
            </a:r>
          </a:p>
          <a:p>
            <a:r>
              <a:rPr lang="hu-HU" sz="2400" dirty="0" smtClean="0">
                <a:sym typeface="Wingdings" pitchFamily="2" charset="2"/>
              </a:rPr>
              <a:t>Ha változás van  szcenáriók (forgatókönyvek)</a:t>
            </a:r>
            <a:endParaRPr lang="hu-HU" sz="2400" dirty="0" smtClean="0"/>
          </a:p>
          <a:p>
            <a:endParaRPr lang="hu-H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71942"/>
            <a:ext cx="3143272" cy="22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Szcenáriók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Flexibilitásra van szükség!</a:t>
            </a:r>
          </a:p>
          <a:p>
            <a:r>
              <a:rPr lang="hu-HU" sz="2400" dirty="0" smtClean="0"/>
              <a:t>Alacsony valószínűségi eseményekre is kell terv</a:t>
            </a:r>
          </a:p>
          <a:p>
            <a:pPr lvl="1"/>
            <a:r>
              <a:rPr lang="hu-H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Pl. oroszok kilőnek rakétákat </a:t>
            </a:r>
            <a:r>
              <a:rPr lang="hu-HU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 katasztrófaterv</a:t>
            </a:r>
            <a:endParaRPr lang="hu-HU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sz="2400" dirty="0" smtClean="0"/>
              <a:t>Nem jó a reaktív gondolkodásmód, már késő</a:t>
            </a:r>
          </a:p>
          <a:p>
            <a:r>
              <a:rPr lang="hu-HU" sz="2400" dirty="0" smtClean="0"/>
              <a:t>Preventívnek vagy proaktívnak kell lenni</a:t>
            </a:r>
            <a:endParaRPr lang="hu-HU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429000"/>
            <a:ext cx="3643338" cy="253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Projektek fajtái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600" b="1" dirty="0" smtClean="0"/>
              <a:t>Méret alapján</a:t>
            </a:r>
          </a:p>
          <a:p>
            <a:pPr lvl="1"/>
            <a:r>
              <a:rPr lang="hu-HU" sz="2500" u="sng" dirty="0" smtClean="0"/>
              <a:t>Jövedelem</a:t>
            </a:r>
            <a:r>
              <a:rPr lang="hu-HU" sz="2500" dirty="0" smtClean="0"/>
              <a:t>projekt (egy éven belül megtérül)</a:t>
            </a:r>
          </a:p>
          <a:p>
            <a:pPr lvl="1"/>
            <a:r>
              <a:rPr lang="hu-HU" sz="2500" u="sng" dirty="0" smtClean="0"/>
              <a:t>Tőke</a:t>
            </a:r>
            <a:r>
              <a:rPr lang="hu-HU" sz="2500" dirty="0" smtClean="0"/>
              <a:t>projekt (több időszakon átível </a:t>
            </a:r>
            <a:r>
              <a:rPr lang="hu-HU" sz="2500" dirty="0" smtClean="0">
                <a:sym typeface="Wingdings" pitchFamily="2" charset="2"/>
              </a:rPr>
              <a:t> MÉRFÖLDKÖVEK)</a:t>
            </a:r>
            <a:endParaRPr lang="hu-HU" sz="2500" dirty="0" smtClean="0"/>
          </a:p>
          <a:p>
            <a:r>
              <a:rPr lang="hu-HU" sz="2600" b="1" dirty="0" smtClean="0"/>
              <a:t>Feladatok alapján</a:t>
            </a:r>
          </a:p>
          <a:p>
            <a:pPr lvl="1"/>
            <a:r>
              <a:rPr lang="hu-HU" sz="2500" u="sng" dirty="0" smtClean="0"/>
              <a:t>Beruházási</a:t>
            </a:r>
            <a:r>
              <a:rPr lang="hu-HU" sz="2500" dirty="0" smtClean="0"/>
              <a:t> projekt </a:t>
            </a:r>
            <a:r>
              <a:rPr lang="hu-HU" sz="2500" dirty="0" smtClean="0">
                <a:sym typeface="Wingdings" pitchFamily="2" charset="2"/>
              </a:rPr>
              <a:t> materiális jellegű, pl. nagy építkezés (modellezhető, de prototípus nem lehetséges)  kihasználhatóság kérdése</a:t>
            </a:r>
          </a:p>
          <a:p>
            <a:pPr lvl="1"/>
            <a:r>
              <a:rPr lang="hu-HU" sz="2500" u="sng" dirty="0" smtClean="0"/>
              <a:t>K+F</a:t>
            </a:r>
            <a:r>
              <a:rPr lang="hu-HU" sz="2500" dirty="0" smtClean="0"/>
              <a:t> projektek </a:t>
            </a:r>
            <a:r>
              <a:rPr lang="hu-HU" sz="2500" dirty="0" smtClean="0">
                <a:sym typeface="Wingdings" pitchFamily="2" charset="2"/>
              </a:rPr>
              <a:t> cél egyértelmű (pl. H1N1 elleni vakcina), döntő eleme van a kreativitásnak</a:t>
            </a:r>
          </a:p>
          <a:p>
            <a:pPr lvl="1"/>
            <a:r>
              <a:rPr lang="hu-HU" sz="2500" u="sng" dirty="0" smtClean="0">
                <a:sym typeface="Wingdings" pitchFamily="2" charset="2"/>
              </a:rPr>
              <a:t>Szellemi szolgáltatás </a:t>
            </a:r>
            <a:r>
              <a:rPr lang="hu-HU" sz="2500" dirty="0" smtClean="0">
                <a:sym typeface="Wingdings" pitchFamily="2" charset="2"/>
              </a:rPr>
              <a:t> nehezen mérhető (pl. elégedettségi vizsgálat)</a:t>
            </a:r>
            <a:endParaRPr lang="hu-HU" sz="2500" dirty="0" smtClean="0"/>
          </a:p>
          <a:p>
            <a:endParaRPr lang="hu-HU" sz="25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Projektek fajtái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71546"/>
            <a:ext cx="8929718" cy="5184775"/>
          </a:xfrm>
        </p:spPr>
        <p:txBody>
          <a:bodyPr/>
          <a:lstStyle/>
          <a:p>
            <a:r>
              <a:rPr lang="hu-HU" sz="2800" b="1" dirty="0" smtClean="0"/>
              <a:t>Eseményjellegű projektek</a:t>
            </a:r>
          </a:p>
          <a:p>
            <a:pPr lvl="1"/>
            <a:r>
              <a:rPr lang="hu-HU" sz="2800" dirty="0" smtClean="0"/>
              <a:t>Pl. EKF, olimpia</a:t>
            </a:r>
          </a:p>
          <a:p>
            <a:pPr lvl="1"/>
            <a:r>
              <a:rPr lang="hu-HU" sz="2800" dirty="0" smtClean="0"/>
              <a:t>Gyakran megaprojektek </a:t>
            </a:r>
            <a:r>
              <a:rPr lang="hu-HU" sz="2800" dirty="0" smtClean="0">
                <a:sym typeface="Wingdings" pitchFamily="2" charset="2"/>
              </a:rPr>
              <a:t> több kis projektből áll</a:t>
            </a:r>
          </a:p>
          <a:p>
            <a:pPr lvl="1"/>
            <a:r>
              <a:rPr lang="hu-HU" sz="2800" dirty="0" smtClean="0">
                <a:sym typeface="Wingdings" pitchFamily="2" charset="2"/>
              </a:rPr>
              <a:t>A három célból a végső időpont a lényeg</a:t>
            </a:r>
          </a:p>
          <a:p>
            <a:pPr lvl="1"/>
            <a:r>
              <a:rPr lang="hu-HU" sz="2800" dirty="0" smtClean="0">
                <a:sym typeface="Wingdings" pitchFamily="2" charset="2"/>
              </a:rPr>
              <a:t>Célja: az eseményen kívül másra is fel lehessen használni (pl. épületek, utak)</a:t>
            </a:r>
          </a:p>
          <a:p>
            <a:pPr lvl="1"/>
            <a:r>
              <a:rPr lang="hu-HU" sz="2800" dirty="0" smtClean="0">
                <a:sym typeface="Wingdings" pitchFamily="2" charset="2"/>
              </a:rPr>
              <a:t>Folyamatos kihasználás kell biztosítani, hosszú távú, fenntartható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"/>
            <a:ext cx="1924049" cy="206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Kutatás, fejlesztés</a:t>
            </a:r>
            <a:endParaRPr lang="hu-HU" dirty="0"/>
          </a:p>
        </p:txBody>
      </p:sp>
      <p:sp>
        <p:nvSpPr>
          <p:cNvPr id="7" name="Dia számának helye 4"/>
          <p:cNvSpPr txBox="1">
            <a:spLocks/>
          </p:cNvSpPr>
          <p:nvPr/>
        </p:nvSpPr>
        <p:spPr bwMode="auto">
          <a:xfrm>
            <a:off x="4361688" y="1026372"/>
            <a:ext cx="457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9CAFC-DBDE-436E-B493-E2B39EC652EE}" type="slidenum">
              <a:rPr kumimoji="0" lang="hu-HU" sz="15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u-HU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artalom helye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hu-HU" sz="2600" dirty="0" smtClean="0"/>
              <a:t>Alapkutatás: bizonytalan</a:t>
            </a:r>
          </a:p>
          <a:p>
            <a:r>
              <a:rPr lang="hu-HU" sz="2600" dirty="0" smtClean="0"/>
              <a:t>Termékfejlesztés: egy minta továbbfejlesztése</a:t>
            </a:r>
            <a:endParaRPr lang="hu-HU" sz="2600" dirty="0"/>
          </a:p>
        </p:txBody>
      </p:sp>
      <p:cxnSp>
        <p:nvCxnSpPr>
          <p:cNvPr id="9" name="Egyenes összekötő nyíllal 8"/>
          <p:cNvCxnSpPr/>
          <p:nvPr/>
        </p:nvCxnSpPr>
        <p:spPr>
          <a:xfrm rot="5400000" flipH="1" flipV="1">
            <a:off x="-285784" y="4357694"/>
            <a:ext cx="34290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1428728" y="6072206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zögletes összekötő 10"/>
          <p:cNvCxnSpPr/>
          <p:nvPr/>
        </p:nvCxnSpPr>
        <p:spPr>
          <a:xfrm flipV="1">
            <a:off x="1428728" y="4500570"/>
            <a:ext cx="1857388" cy="78581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zögletes összekötő 11"/>
          <p:cNvCxnSpPr/>
          <p:nvPr/>
        </p:nvCxnSpPr>
        <p:spPr>
          <a:xfrm flipV="1">
            <a:off x="2428860" y="3714752"/>
            <a:ext cx="1857388" cy="785818"/>
          </a:xfrm>
          <a:prstGeom prst="bentConnector3">
            <a:avLst>
              <a:gd name="adj1" fmla="val 4913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/>
          <p:nvPr/>
        </p:nvCxnSpPr>
        <p:spPr>
          <a:xfrm flipV="1">
            <a:off x="3357554" y="2928934"/>
            <a:ext cx="1857388" cy="78581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V="1">
            <a:off x="1428728" y="2643182"/>
            <a:ext cx="3214710" cy="264320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571472" y="300037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K+F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143768" y="614364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idő</a:t>
            </a:r>
            <a:endParaRPr lang="hu-HU" dirty="0"/>
          </a:p>
        </p:txBody>
      </p:sp>
      <p:cxnSp>
        <p:nvCxnSpPr>
          <p:cNvPr id="17" name="Egyenes összekötő nyíllal 16"/>
          <p:cNvCxnSpPr/>
          <p:nvPr/>
        </p:nvCxnSpPr>
        <p:spPr>
          <a:xfrm rot="10800000">
            <a:off x="3500430" y="407194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4286248" y="4714884"/>
            <a:ext cx="28889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500" dirty="0" smtClean="0"/>
              <a:t>Paradigmaváltások</a:t>
            </a:r>
            <a:endParaRPr lang="hu-HU" sz="25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Projektmegvalósítás fázisai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smtClean="0"/>
              <a:t>Koncepció</a:t>
            </a:r>
          </a:p>
          <a:p>
            <a:pPr lvl="1"/>
            <a:r>
              <a:rPr lang="hu-HU" sz="2200" dirty="0" smtClean="0"/>
              <a:t>Megvalósíthatósági tanulmányok készítése (célfa, problémafa)</a:t>
            </a:r>
          </a:p>
          <a:p>
            <a:pPr lvl="1"/>
            <a:r>
              <a:rPr lang="hu-HU" sz="2200" dirty="0" smtClean="0"/>
              <a:t>Költség, idő tervezése (tól-ig határok)</a:t>
            </a:r>
          </a:p>
          <a:p>
            <a:pPr lvl="1"/>
            <a:r>
              <a:rPr lang="hu-HU" sz="2200" dirty="0" smtClean="0"/>
              <a:t>Tudás felmérése (milyen </a:t>
            </a:r>
            <a:r>
              <a:rPr lang="hu-HU" sz="2200" dirty="0" err="1" smtClean="0"/>
              <a:t>core</a:t>
            </a:r>
            <a:r>
              <a:rPr lang="hu-HU" sz="2200" dirty="0" smtClean="0"/>
              <a:t> </a:t>
            </a:r>
            <a:r>
              <a:rPr lang="hu-HU" sz="2200" dirty="0" err="1" smtClean="0"/>
              <a:t>competence</a:t>
            </a:r>
            <a:r>
              <a:rPr lang="hu-HU" sz="2200" dirty="0" smtClean="0"/>
              <a:t> van vagy nincs?)</a:t>
            </a:r>
          </a:p>
          <a:p>
            <a:r>
              <a:rPr lang="hu-HU" sz="2400" b="1" dirty="0" smtClean="0"/>
              <a:t>Tervezés</a:t>
            </a:r>
          </a:p>
          <a:p>
            <a:pPr lvl="1"/>
            <a:r>
              <a:rPr lang="hu-HU" sz="2200" dirty="0" smtClean="0"/>
              <a:t>Pl. inflációt is bele kell venni a tervbe</a:t>
            </a:r>
          </a:p>
          <a:p>
            <a:r>
              <a:rPr lang="hu-HU" sz="2400" b="1" dirty="0" smtClean="0"/>
              <a:t>Szervezés, végrehajtás </a:t>
            </a:r>
            <a:r>
              <a:rPr lang="hu-HU" sz="2200" i="1" dirty="0" smtClean="0"/>
              <a:t>(következő </a:t>
            </a:r>
            <a:r>
              <a:rPr lang="hu-HU" sz="2200" i="1" dirty="0" err="1" smtClean="0"/>
              <a:t>slide</a:t>
            </a:r>
            <a:r>
              <a:rPr lang="hu-HU" sz="2200" i="1" dirty="0" smtClean="0"/>
              <a:t>)</a:t>
            </a:r>
          </a:p>
          <a:p>
            <a:r>
              <a:rPr lang="hu-HU" sz="2400" b="1" dirty="0" smtClean="0"/>
              <a:t>Befejezés</a:t>
            </a:r>
          </a:p>
          <a:p>
            <a:pPr lvl="1"/>
            <a:r>
              <a:rPr lang="hu-HU" sz="2200" dirty="0" smtClean="0"/>
              <a:t>Elemzés, értékelés</a:t>
            </a:r>
          </a:p>
          <a:p>
            <a:pPr>
              <a:buNone/>
            </a:pPr>
            <a:r>
              <a:rPr lang="hu-HU" sz="2200" dirty="0" smtClean="0"/>
              <a:t>+ </a:t>
            </a:r>
            <a:r>
              <a:rPr lang="hu-HU" sz="2400" b="1" dirty="0" smtClean="0"/>
              <a:t>Adminisztráció</a:t>
            </a:r>
            <a:r>
              <a:rPr lang="hu-HU" sz="2200" dirty="0" smtClean="0"/>
              <a:t> </a:t>
            </a:r>
            <a:r>
              <a:rPr lang="hu-HU" sz="2200" dirty="0" smtClean="0">
                <a:sym typeface="Wingdings" pitchFamily="2" charset="2"/>
              </a:rPr>
              <a:t> folyamatos, szükséges rossz (fontos, hogy bizonyítani tudjuk, jól jártunk el)</a:t>
            </a:r>
          </a:p>
          <a:p>
            <a:endParaRPr lang="hu-HU" sz="2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Fázisok - Végrehajtás</a:t>
            </a:r>
            <a:endParaRPr lang="hu-HU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571472" y="2285992"/>
            <a:ext cx="3857652" cy="1588"/>
          </a:xfrm>
          <a:prstGeom prst="straightConnector1">
            <a:avLst/>
          </a:prstGeom>
          <a:ln w="38100" cap="sq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4572000" y="2285992"/>
            <a:ext cx="3857652" cy="1588"/>
          </a:xfrm>
          <a:prstGeom prst="straightConnector1">
            <a:avLst/>
          </a:prstGeom>
          <a:ln w="38100" cap="sq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5400000">
            <a:off x="3964777" y="2321711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285852" y="1714488"/>
            <a:ext cx="1420582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dirty="0" smtClean="0"/>
              <a:t>Tervezés</a:t>
            </a:r>
            <a:endParaRPr lang="hu-HU" sz="25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643570" y="1714488"/>
            <a:ext cx="2028119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dirty="0" smtClean="0"/>
              <a:t>Megvalósítás</a:t>
            </a:r>
            <a:endParaRPr lang="hu-HU" sz="2500" dirty="0"/>
          </a:p>
        </p:txBody>
      </p:sp>
      <p:sp>
        <p:nvSpPr>
          <p:cNvPr id="12" name="Téglalap 11"/>
          <p:cNvSpPr/>
          <p:nvPr/>
        </p:nvSpPr>
        <p:spPr>
          <a:xfrm>
            <a:off x="1571604" y="3643314"/>
            <a:ext cx="6286544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/>
          <p:cNvCxnSpPr/>
          <p:nvPr/>
        </p:nvCxnSpPr>
        <p:spPr>
          <a:xfrm rot="10800000" flipV="1">
            <a:off x="1571604" y="3643314"/>
            <a:ext cx="6286544" cy="24288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357422" y="4071942"/>
            <a:ext cx="1420582" cy="477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sz="2500" dirty="0" smtClean="0"/>
              <a:t>Tervezés</a:t>
            </a:r>
            <a:endParaRPr lang="hu-HU" sz="25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857752" y="5000636"/>
            <a:ext cx="2028119" cy="477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sz="2500" dirty="0" smtClean="0"/>
              <a:t>Megvalósítás</a:t>
            </a:r>
            <a:endParaRPr lang="hu-HU" sz="25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16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smtClean="0"/>
              <a:t>Tevékenységek meghatározása </a:t>
            </a:r>
            <a:r>
              <a:rPr lang="hu-HU" sz="2300" dirty="0" smtClean="0"/>
              <a:t>(8&lt; … &lt;80 óra)</a:t>
            </a:r>
          </a:p>
          <a:p>
            <a:pPr lvl="1"/>
            <a:r>
              <a:rPr lang="hu-HU" sz="2300" dirty="0" smtClean="0"/>
              <a:t>Személyorientált: hatáskörökhöz rendelve</a:t>
            </a:r>
          </a:p>
          <a:p>
            <a:pPr lvl="1"/>
            <a:r>
              <a:rPr lang="hu-HU" sz="2300" dirty="0" smtClean="0"/>
              <a:t>Feladatorientált: amíg meg nem oldható egy-egy tevékenység</a:t>
            </a:r>
          </a:p>
          <a:p>
            <a:pPr lvl="1"/>
            <a:r>
              <a:rPr lang="hu-HU" sz="2300" dirty="0" smtClean="0"/>
              <a:t>De! nem kell 3M szintre lebontani</a:t>
            </a:r>
          </a:p>
          <a:p>
            <a:r>
              <a:rPr lang="hu-HU" sz="2400" b="1" dirty="0" smtClean="0"/>
              <a:t>Erőforrás-tervezés</a:t>
            </a:r>
            <a:r>
              <a:rPr lang="hu-HU" sz="2300" dirty="0" smtClean="0"/>
              <a:t> (megjelenik az idő szerepe)</a:t>
            </a:r>
          </a:p>
          <a:p>
            <a:pPr lvl="1"/>
            <a:r>
              <a:rPr lang="hu-HU" sz="2300" dirty="0" smtClean="0"/>
              <a:t>Ha egy ember dolgozik a gödör ásásán </a:t>
            </a:r>
            <a:r>
              <a:rPr lang="hu-HU" sz="2300" dirty="0" smtClean="0">
                <a:sym typeface="Wingdings" pitchFamily="2" charset="2"/>
              </a:rPr>
              <a:t> 3 hét</a:t>
            </a:r>
          </a:p>
          <a:p>
            <a:pPr lvl="1"/>
            <a:r>
              <a:rPr lang="hu-HU" sz="2300" dirty="0" smtClean="0">
                <a:sym typeface="Wingdings" pitchFamily="2" charset="2"/>
              </a:rPr>
              <a:t>Ha 3 ember  1 hét</a:t>
            </a:r>
          </a:p>
          <a:p>
            <a:pPr lvl="1"/>
            <a:r>
              <a:rPr lang="hu-HU" sz="2300" dirty="0" smtClean="0">
                <a:sym typeface="Wingdings" pitchFamily="2" charset="2"/>
              </a:rPr>
              <a:t>Ha 1 gép + 2 ember  1 nap</a:t>
            </a:r>
          </a:p>
          <a:p>
            <a:pPr lvl="1"/>
            <a:r>
              <a:rPr lang="hu-HU" sz="2300" dirty="0" smtClean="0">
                <a:sym typeface="Wingdings" pitchFamily="2" charset="2"/>
              </a:rPr>
              <a:t>KONFLIKTUS forrása: élőmunka felszabadítása</a:t>
            </a:r>
            <a:endParaRPr lang="hu-HU" sz="2300" dirty="0" smtClean="0"/>
          </a:p>
          <a:p>
            <a:r>
              <a:rPr lang="hu-HU" sz="2400" b="1" dirty="0" smtClean="0"/>
              <a:t>Tér problémája</a:t>
            </a:r>
          </a:p>
          <a:p>
            <a:pPr lvl="1"/>
            <a:r>
              <a:rPr lang="hu-HU" sz="2300" dirty="0" smtClean="0"/>
              <a:t>Gödröd akarok a hegyoldalba, de a gépek nem tudnak odamenni, ha nincs út </a:t>
            </a:r>
            <a:r>
              <a:rPr lang="hu-HU" sz="2300" dirty="0" smtClean="0">
                <a:sym typeface="Wingdings" pitchFamily="2" charset="2"/>
              </a:rPr>
              <a:t> előbb utat kell építeni</a:t>
            </a:r>
            <a:endParaRPr lang="hu-HU" sz="2300" dirty="0" smtClean="0"/>
          </a:p>
          <a:p>
            <a:endParaRPr lang="hu-HU" sz="23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emberi erőforrás…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521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hu-HU" sz="2400" b="1" dirty="0" smtClean="0"/>
              <a:t>Problémái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Nem tárolható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Heti 5 nap, napi 8 óra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Munkát kell adni neki, hogy </a:t>
            </a:r>
            <a:br>
              <a:rPr lang="hu-HU" sz="2400" dirty="0" smtClean="0"/>
            </a:br>
            <a:r>
              <a:rPr lang="hu-HU" sz="2400" dirty="0" smtClean="0"/>
              <a:t>folyamatosan tudjon dolgozni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Nem hullámozhatnak a feladatok</a:t>
            </a:r>
          </a:p>
          <a:p>
            <a:r>
              <a:rPr lang="hu-HU" sz="2400" dirty="0" smtClean="0"/>
              <a:t>A túlórát és kényszerszabadságot csak </a:t>
            </a:r>
            <a:br>
              <a:rPr lang="hu-HU" sz="2400" dirty="0" smtClean="0"/>
            </a:br>
            <a:r>
              <a:rPr lang="hu-HU" sz="2400" dirty="0" smtClean="0"/>
              <a:t>korlátozottan lehet használni (</a:t>
            </a:r>
            <a:r>
              <a:rPr lang="hu-HU" sz="2400" dirty="0" err="1" smtClean="0"/>
              <a:t>ktg</a:t>
            </a:r>
            <a:r>
              <a:rPr lang="hu-HU" sz="2400" dirty="0" smtClean="0"/>
              <a:t> és törvény miatt)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SIMÍTÁS</a:t>
            </a:r>
          </a:p>
          <a:p>
            <a:pPr>
              <a:lnSpc>
                <a:spcPct val="150000"/>
              </a:lnSpc>
            </a:pPr>
            <a:endParaRPr lang="hu-HU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000108"/>
            <a:ext cx="292895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18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Simítás</a:t>
            </a:r>
            <a:endParaRPr lang="hu-HU" dirty="0"/>
          </a:p>
        </p:txBody>
      </p:sp>
      <p:cxnSp>
        <p:nvCxnSpPr>
          <p:cNvPr id="7" name="Egyenes összekötő nyíllal 6"/>
          <p:cNvCxnSpPr/>
          <p:nvPr/>
        </p:nvCxnSpPr>
        <p:spPr>
          <a:xfrm rot="5400000" flipH="1" flipV="1">
            <a:off x="-107189" y="3250405"/>
            <a:ext cx="3071834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1428728" y="4786322"/>
            <a:ext cx="621510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5400000">
            <a:off x="1786712" y="3642520"/>
            <a:ext cx="228601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5537207" y="3678239"/>
            <a:ext cx="221457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1428728" y="3214686"/>
            <a:ext cx="521497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abadkézi sokszög 11"/>
          <p:cNvSpPr/>
          <p:nvPr/>
        </p:nvSpPr>
        <p:spPr>
          <a:xfrm>
            <a:off x="2951747" y="2291349"/>
            <a:ext cx="3705727" cy="1637718"/>
          </a:xfrm>
          <a:custGeom>
            <a:avLst/>
            <a:gdLst>
              <a:gd name="connsiteX0" fmla="*/ 0 w 3705727"/>
              <a:gd name="connsiteY0" fmla="*/ 917073 h 1753937"/>
              <a:gd name="connsiteX1" fmla="*/ 352927 w 3705727"/>
              <a:gd name="connsiteY1" fmla="*/ 259347 h 1753937"/>
              <a:gd name="connsiteX2" fmla="*/ 1074821 w 3705727"/>
              <a:gd name="connsiteY2" fmla="*/ 114968 h 1753937"/>
              <a:gd name="connsiteX3" fmla="*/ 1507958 w 3705727"/>
              <a:gd name="connsiteY3" fmla="*/ 949157 h 1753937"/>
              <a:gd name="connsiteX4" fmla="*/ 2261937 w 3705727"/>
              <a:gd name="connsiteY4" fmla="*/ 1751263 h 1753937"/>
              <a:gd name="connsiteX5" fmla="*/ 3705727 w 3705727"/>
              <a:gd name="connsiteY5" fmla="*/ 933115 h 17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5727" h="1753937">
                <a:moveTo>
                  <a:pt x="0" y="917073"/>
                </a:moveTo>
                <a:cubicBezTo>
                  <a:pt x="86895" y="655052"/>
                  <a:pt x="173790" y="393031"/>
                  <a:pt x="352927" y="259347"/>
                </a:cubicBezTo>
                <a:cubicBezTo>
                  <a:pt x="532064" y="125663"/>
                  <a:pt x="882316" y="0"/>
                  <a:pt x="1074821" y="114968"/>
                </a:cubicBezTo>
                <a:cubicBezTo>
                  <a:pt x="1267326" y="229936"/>
                  <a:pt x="1310105" y="676441"/>
                  <a:pt x="1507958" y="949157"/>
                </a:cubicBezTo>
                <a:cubicBezTo>
                  <a:pt x="1705811" y="1221873"/>
                  <a:pt x="1895642" y="1753937"/>
                  <a:pt x="2261937" y="1751263"/>
                </a:cubicBezTo>
                <a:cubicBezTo>
                  <a:pt x="2628232" y="1748589"/>
                  <a:pt x="3166979" y="1340852"/>
                  <a:pt x="3705727" y="933115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786710" y="48577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Idő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214282" y="17144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Erőforrás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357290" y="5214950"/>
            <a:ext cx="1484702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b="1" dirty="0" smtClean="0"/>
              <a:t>Csúszás</a:t>
            </a:r>
            <a:endParaRPr lang="hu-HU" sz="2500" b="1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643702" y="5214950"/>
            <a:ext cx="1683474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b="1" dirty="0" smtClean="0"/>
              <a:t>Határidő</a:t>
            </a:r>
            <a:endParaRPr lang="hu-HU" sz="2500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072066" y="4000504"/>
            <a:ext cx="135732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Kényszer-szabadság</a:t>
            </a:r>
            <a:endParaRPr lang="hu-HU" sz="2000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3500430" y="1571612"/>
            <a:ext cx="107157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Túlóra</a:t>
            </a:r>
            <a:endParaRPr lang="hu-HU" sz="2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19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fogalma, fajtái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418536"/>
            <a:ext cx="3071801" cy="200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785794"/>
            <a:ext cx="2786050" cy="163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357166"/>
            <a:ext cx="2631220" cy="17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00306"/>
            <a:ext cx="24955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2571744"/>
            <a:ext cx="25146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D:\gábor\Eszti pendrive\Gábor\aikido\dojo\Pécs 2011 edzőtábor\Pécs\172867_10150425281490503_10150143608510503_17564196_5800157_o.jpg"/>
          <p:cNvPicPr>
            <a:picLocks noChangeAspect="1" noChangeArrowheads="1"/>
          </p:cNvPicPr>
          <p:nvPr/>
        </p:nvPicPr>
        <p:blipFill>
          <a:blip r:embed="rId8" cstate="print"/>
          <a:srcRect l="2874" t="2769" r="2298" b="5859"/>
          <a:stretch>
            <a:fillRect/>
          </a:stretch>
        </p:blipFill>
        <p:spPr bwMode="auto">
          <a:xfrm>
            <a:off x="6000760" y="4214818"/>
            <a:ext cx="2571737" cy="1714483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43240" y="4643446"/>
            <a:ext cx="2413415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72198" y="2214554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86116" y="642918"/>
            <a:ext cx="2466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Ütemezés – logikai kapcsolatok</a:t>
            </a:r>
            <a:endParaRPr lang="hu-H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33950" y="2114544"/>
            <a:ext cx="15240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 dirty="0">
                <a:solidFill>
                  <a:schemeClr val="hlink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48332" y="3624274"/>
            <a:ext cx="26416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>
                <a:solidFill>
                  <a:schemeClr val="hlink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53258" y="5429264"/>
            <a:ext cx="13462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>
                <a:solidFill>
                  <a:schemeClr val="hlink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29058" y="5429264"/>
            <a:ext cx="13716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>
                <a:solidFill>
                  <a:schemeClr val="hlink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05532" y="4233874"/>
            <a:ext cx="26416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>
                <a:solidFill>
                  <a:schemeClr val="hlink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57950" y="2571744"/>
            <a:ext cx="14986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0" lang="hu-HU" b="1">
                <a:solidFill>
                  <a:schemeClr val="hlink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6105532" y="4157674"/>
            <a:ext cx="2209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hu-HU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300658" y="5657864"/>
            <a:ext cx="1752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285720" y="2071678"/>
            <a:ext cx="4123245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b="1" dirty="0" smtClean="0"/>
              <a:t>Normál (soros) sorrend</a:t>
            </a:r>
            <a:endParaRPr lang="hu-HU" sz="2500" b="1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0" y="3643314"/>
            <a:ext cx="5333511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b="1" dirty="0" smtClean="0"/>
              <a:t>Átlapolt (párhuzamos) sorrend</a:t>
            </a:r>
            <a:endParaRPr lang="hu-HU" sz="2500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85720" y="5429264"/>
            <a:ext cx="3470822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500" b="1" dirty="0" smtClean="0"/>
              <a:t>Késleltetett sorrend</a:t>
            </a:r>
            <a:endParaRPr lang="hu-HU" sz="2500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20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Ütemtervek – </a:t>
            </a:r>
            <a:r>
              <a:rPr lang="hu-HU" dirty="0" err="1" smtClean="0"/>
              <a:t>Gantt-diagram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>
                <a:latin typeface="+mj-lt"/>
                <a:cs typeface="Arial" pitchFamily="34" charset="0"/>
              </a:rPr>
              <a:t>A szervezeti folyamatrendszer elemeinek időbeli ütemezési eljárása, táblázatszerű kétdimenziós megjelenítéssel.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solidFill>
                  <a:srgbClr val="CC3300"/>
                </a:solidFill>
                <a:latin typeface="+mj-lt"/>
                <a:cs typeface="Arial" pitchFamily="34" charset="0"/>
              </a:rPr>
              <a:t>Előnyei: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solidFill>
                  <a:srgbClr val="CC3300"/>
                </a:solidFill>
                <a:latin typeface="+mj-lt"/>
                <a:cs typeface="Arial" pitchFamily="34" charset="0"/>
              </a:rPr>
              <a:t>		</a:t>
            </a:r>
            <a:r>
              <a:rPr lang="hu-HU" sz="2400" dirty="0" smtClean="0">
                <a:latin typeface="+mj-lt"/>
                <a:cs typeface="Arial" pitchFamily="34" charset="0"/>
              </a:rPr>
              <a:t>a. Gyorsan feldolgozható, áttekinthető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latin typeface="+mj-lt"/>
                <a:cs typeface="Arial" pitchFamily="34" charset="0"/>
              </a:rPr>
              <a:t>		b. Leolvashatók a tevékenységadatok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latin typeface="+mj-lt"/>
                <a:cs typeface="Arial" pitchFamily="34" charset="0"/>
              </a:rPr>
              <a:t>		c. A tevékenységsorrend meghatározott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latin typeface="+mj-lt"/>
                <a:cs typeface="Arial" pitchFamily="34" charset="0"/>
              </a:rPr>
              <a:t>		d. Lehetőség van dinamikus tervezésre</a:t>
            </a:r>
          </a:p>
          <a:p>
            <a:pPr algn="just">
              <a:buSzPct val="90000"/>
              <a:buNone/>
            </a:pPr>
            <a:r>
              <a:rPr lang="hu-HU" sz="2400" dirty="0" smtClean="0">
                <a:solidFill>
                  <a:srgbClr val="CC3300"/>
                </a:solidFill>
                <a:latin typeface="+mj-lt"/>
                <a:cs typeface="Arial" pitchFamily="34" charset="0"/>
              </a:rPr>
              <a:t>Hátrányai:</a:t>
            </a:r>
          </a:p>
          <a:p>
            <a:pPr lvl="1" algn="just">
              <a:buSzPct val="90000"/>
            </a:pPr>
            <a:r>
              <a:rPr lang="hu-HU" sz="2400" dirty="0" smtClean="0">
                <a:latin typeface="+mj-lt"/>
                <a:cs typeface="Arial" pitchFamily="34" charset="0"/>
              </a:rPr>
              <a:t>Nem jeleníti meg a logikai kapcsolatokat</a:t>
            </a:r>
          </a:p>
          <a:p>
            <a:pPr lvl="1" algn="just">
              <a:buSzPct val="90000"/>
            </a:pPr>
            <a:r>
              <a:rPr lang="hu-HU" sz="2400" dirty="0" smtClean="0">
                <a:latin typeface="+mj-lt"/>
                <a:cs typeface="Arial" pitchFamily="34" charset="0"/>
              </a:rPr>
              <a:t>Az aktualizálás nehézkes</a:t>
            </a:r>
          </a:p>
          <a:p>
            <a:pPr lvl="1" algn="just">
              <a:buSzPct val="90000"/>
            </a:pPr>
            <a:r>
              <a:rPr lang="hu-HU" sz="2400" dirty="0" smtClean="0">
                <a:latin typeface="+mj-lt"/>
                <a:cs typeface="Arial" pitchFamily="34" charset="0"/>
              </a:rPr>
              <a:t>Optimalizálás csak próbálgatással történik</a:t>
            </a:r>
            <a:endParaRPr lang="hu-HU" sz="2400" dirty="0">
              <a:latin typeface="+mj-lt"/>
              <a:cs typeface="Arial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21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Gantt</a:t>
            </a:r>
            <a:r>
              <a:rPr lang="hu-HU" dirty="0" smtClean="0"/>
              <a:t> diagram</a:t>
            </a:r>
            <a:endParaRPr lang="hu-HU" dirty="0"/>
          </a:p>
        </p:txBody>
      </p:sp>
      <p:graphicFrame>
        <p:nvGraphicFramePr>
          <p:cNvPr id="161037" name="Group 269"/>
          <p:cNvGraphicFramePr>
            <a:graphicFrameLocks noGrp="1"/>
          </p:cNvGraphicFramePr>
          <p:nvPr>
            <p:ph idx="1"/>
          </p:nvPr>
        </p:nvGraphicFramePr>
        <p:xfrm>
          <a:off x="501647" y="1428736"/>
          <a:ext cx="8642353" cy="4682880"/>
        </p:xfrm>
        <a:graphic>
          <a:graphicData uri="http://schemas.openxmlformats.org/drawingml/2006/table">
            <a:tbl>
              <a:tblPr/>
              <a:tblGrid>
                <a:gridCol w="57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8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51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IDŐPONT (HÉT) 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Tevékenység 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Tervezés 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Megvalósítás 1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Megvalósítás 2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Megvalósítás 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Befejezés 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Visszacsatolás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4514" marR="94514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Jelentés</a:t>
                      </a:r>
                    </a:p>
                  </a:txBody>
                  <a:tcPr marL="94514" marR="9451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8F8F8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026" marR="960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1038" name="Line 270"/>
          <p:cNvSpPr>
            <a:spLocks noChangeShapeType="1"/>
          </p:cNvSpPr>
          <p:nvPr/>
        </p:nvSpPr>
        <p:spPr bwMode="auto">
          <a:xfrm>
            <a:off x="6072198" y="2500306"/>
            <a:ext cx="0" cy="360045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 rot="16200000">
            <a:off x="-1547423" y="3976291"/>
            <a:ext cx="3571900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500" b="1" dirty="0" smtClean="0"/>
              <a:t>Tevékenységek</a:t>
            </a:r>
            <a:endParaRPr lang="hu-HU" sz="25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285952" y="857232"/>
            <a:ext cx="6858048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500" b="1" dirty="0" smtClean="0"/>
              <a:t>Idővonal</a:t>
            </a:r>
            <a:endParaRPr lang="hu-HU" sz="2500" b="1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22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10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10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38" grpId="0" animBg="1"/>
      <p:bldP spid="16103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Gantt</a:t>
            </a:r>
            <a:r>
              <a:rPr lang="hu-HU" dirty="0" smtClean="0"/>
              <a:t> diagram</a:t>
            </a:r>
            <a:endParaRPr lang="hu-HU" dirty="0"/>
          </a:p>
        </p:txBody>
      </p:sp>
      <p:pic>
        <p:nvPicPr>
          <p:cNvPr id="163849" name="Picture 9" descr="DP%20Gantt%20Win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1350963"/>
            <a:ext cx="8064500" cy="4738687"/>
          </a:xfrm>
          <a:noFill/>
          <a:ln/>
        </p:spPr>
      </p:pic>
      <p:pic>
        <p:nvPicPr>
          <p:cNvPr id="163859" name="Picture 19" descr="final_gantt_is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268413"/>
            <a:ext cx="8135938" cy="4827587"/>
          </a:xfrm>
          <a:prstGeom prst="rect">
            <a:avLst/>
          </a:prstGeo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2CDD8-4459-4568-BAC3-ABCF9B8A9730}" type="slidenum">
              <a:rPr lang="hu-HU" smtClean="0"/>
              <a:pPr/>
              <a:t>23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Hálótervezés</a:t>
            </a:r>
            <a:endParaRPr lang="hu-HU" dirty="0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1187450" y="1989138"/>
            <a:ext cx="1800225" cy="1800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2051050" y="19891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2051050" y="29241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2987675" y="2924175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6516688" y="1989138"/>
            <a:ext cx="1800225" cy="180022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380288" y="19891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7380288" y="29241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124075" y="2349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15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2124075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60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331913" y="27082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07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4284663" y="24923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M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4284663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32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7451725" y="24209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EET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7451725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LET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647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CS.P. CÍM-KE</a:t>
            </a:r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 flipH="1">
            <a:off x="6372225" y="2924175"/>
            <a:ext cx="936625" cy="1657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5292725" y="45815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CSOMÓPONT</a:t>
            </a:r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H="1">
            <a:off x="4427538" y="3357563"/>
            <a:ext cx="144462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2700338" y="5300663"/>
            <a:ext cx="344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TEVÉKENYSÉG IDŐTARTAMA</a:t>
            </a:r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 flipH="1">
            <a:off x="1547813" y="2708275"/>
            <a:ext cx="3024187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323850" y="4581525"/>
            <a:ext cx="2735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/>
              <a:t>TEVÉKENYSÉG NEVE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24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2400" cy="6477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hu-HU"/>
              <a:t>ODAFELE TÖRTÉNŐ ELEMZÉS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2197100"/>
            <a:ext cx="7056438" cy="3240088"/>
            <a:chOff x="703" y="1933"/>
            <a:chExt cx="4445" cy="2041"/>
          </a:xfrm>
        </p:grpSpPr>
        <p:sp>
          <p:nvSpPr>
            <p:cNvPr id="152581" name="Oval 5"/>
            <p:cNvSpPr>
              <a:spLocks noChangeArrowheads="1"/>
            </p:cNvSpPr>
            <p:nvPr/>
          </p:nvSpPr>
          <p:spPr bwMode="auto">
            <a:xfrm>
              <a:off x="2608" y="1933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>
              <a:off x="2926" y="1933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>
              <a:off x="2926" y="225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84" name="Oval 8"/>
            <p:cNvSpPr>
              <a:spLocks noChangeArrowheads="1"/>
            </p:cNvSpPr>
            <p:nvPr/>
          </p:nvSpPr>
          <p:spPr bwMode="auto">
            <a:xfrm>
              <a:off x="703" y="2750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1021" y="275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1021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87" name="Oval 11"/>
            <p:cNvSpPr>
              <a:spLocks noChangeArrowheads="1"/>
            </p:cNvSpPr>
            <p:nvPr/>
          </p:nvSpPr>
          <p:spPr bwMode="auto">
            <a:xfrm>
              <a:off x="1701" y="2750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2019" y="275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>
              <a:off x="2019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0" name="Oval 14"/>
            <p:cNvSpPr>
              <a:spLocks noChangeArrowheads="1"/>
            </p:cNvSpPr>
            <p:nvPr/>
          </p:nvSpPr>
          <p:spPr bwMode="auto">
            <a:xfrm>
              <a:off x="2653" y="2750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2971" y="275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>
              <a:off x="2971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3" name="Oval 17"/>
            <p:cNvSpPr>
              <a:spLocks noChangeArrowheads="1"/>
            </p:cNvSpPr>
            <p:nvPr/>
          </p:nvSpPr>
          <p:spPr bwMode="auto">
            <a:xfrm>
              <a:off x="3515" y="2750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>
              <a:off x="3833" y="275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>
              <a:off x="3833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6" name="Oval 20"/>
            <p:cNvSpPr>
              <a:spLocks noChangeArrowheads="1"/>
            </p:cNvSpPr>
            <p:nvPr/>
          </p:nvSpPr>
          <p:spPr bwMode="auto">
            <a:xfrm>
              <a:off x="4513" y="2750"/>
              <a:ext cx="635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2597" name="Line 21"/>
            <p:cNvSpPr>
              <a:spLocks noChangeShapeType="1"/>
            </p:cNvSpPr>
            <p:nvPr/>
          </p:nvSpPr>
          <p:spPr bwMode="auto">
            <a:xfrm>
              <a:off x="4831" y="275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4831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>
              <a:off x="1338" y="306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>
              <a:off x="2336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3288" y="30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>
              <a:off x="4150" y="306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1020" y="3339"/>
              <a:ext cx="13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>
              <a:off x="1156" y="3974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 flipV="1">
              <a:off x="4604" y="3385"/>
              <a:ext cx="181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3107" y="3339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7" name="Line 31"/>
            <p:cNvSpPr>
              <a:spLocks noChangeShapeType="1"/>
            </p:cNvSpPr>
            <p:nvPr/>
          </p:nvSpPr>
          <p:spPr bwMode="auto">
            <a:xfrm>
              <a:off x="3424" y="3793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 flipV="1">
              <a:off x="4468" y="3385"/>
              <a:ext cx="22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 flipV="1">
              <a:off x="1111" y="2205"/>
              <a:ext cx="59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1701" y="220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3243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3651" y="2251"/>
              <a:ext cx="31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 flipV="1">
              <a:off x="2064" y="2614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>
              <a:off x="2154" y="2614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>
              <a:off x="3651" y="2614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42988" y="2270125"/>
            <a:ext cx="6553200" cy="3606800"/>
            <a:chOff x="748" y="1979"/>
            <a:chExt cx="4128" cy="2272"/>
          </a:xfrm>
        </p:grpSpPr>
        <p:sp>
          <p:nvSpPr>
            <p:cNvPr id="152617" name="Text Box 41"/>
            <p:cNvSpPr txBox="1">
              <a:spLocks noChangeArrowheads="1"/>
            </p:cNvSpPr>
            <p:nvPr/>
          </p:nvSpPr>
          <p:spPr bwMode="auto">
            <a:xfrm>
              <a:off x="748" y="293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</a:t>
              </a:r>
            </a:p>
          </p:txBody>
        </p:sp>
        <p:sp>
          <p:nvSpPr>
            <p:cNvPr id="152618" name="Text Box 42"/>
            <p:cNvSpPr txBox="1">
              <a:spLocks noChangeArrowheads="1"/>
            </p:cNvSpPr>
            <p:nvPr/>
          </p:nvSpPr>
          <p:spPr bwMode="auto">
            <a:xfrm>
              <a:off x="1746" y="293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</a:t>
              </a:r>
            </a:p>
          </p:txBody>
        </p:sp>
        <p:sp>
          <p:nvSpPr>
            <p:cNvPr id="152619" name="Text Box 43"/>
            <p:cNvSpPr txBox="1">
              <a:spLocks noChangeArrowheads="1"/>
            </p:cNvSpPr>
            <p:nvPr/>
          </p:nvSpPr>
          <p:spPr bwMode="auto">
            <a:xfrm>
              <a:off x="2699" y="293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7</a:t>
              </a:r>
            </a:p>
          </p:txBody>
        </p:sp>
        <p:sp>
          <p:nvSpPr>
            <p:cNvPr id="152620" name="Text Box 44"/>
            <p:cNvSpPr txBox="1">
              <a:spLocks noChangeArrowheads="1"/>
            </p:cNvSpPr>
            <p:nvPr/>
          </p:nvSpPr>
          <p:spPr bwMode="auto">
            <a:xfrm>
              <a:off x="3560" y="293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8</a:t>
              </a:r>
            </a:p>
          </p:txBody>
        </p:sp>
        <p:sp>
          <p:nvSpPr>
            <p:cNvPr id="152621" name="Text Box 45"/>
            <p:cNvSpPr txBox="1">
              <a:spLocks noChangeArrowheads="1"/>
            </p:cNvSpPr>
            <p:nvPr/>
          </p:nvSpPr>
          <p:spPr bwMode="auto">
            <a:xfrm>
              <a:off x="4558" y="293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11</a:t>
              </a:r>
            </a:p>
          </p:txBody>
        </p:sp>
        <p:sp>
          <p:nvSpPr>
            <p:cNvPr id="152622" name="Text Box 46"/>
            <p:cNvSpPr txBox="1">
              <a:spLocks noChangeArrowheads="1"/>
            </p:cNvSpPr>
            <p:nvPr/>
          </p:nvSpPr>
          <p:spPr bwMode="auto">
            <a:xfrm>
              <a:off x="2653" y="211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2</a:t>
              </a:r>
            </a:p>
          </p:txBody>
        </p:sp>
        <p:sp>
          <p:nvSpPr>
            <p:cNvPr id="152623" name="Text Box 47"/>
            <p:cNvSpPr txBox="1">
              <a:spLocks noChangeArrowheads="1"/>
            </p:cNvSpPr>
            <p:nvPr/>
          </p:nvSpPr>
          <p:spPr bwMode="auto">
            <a:xfrm>
              <a:off x="1383" y="279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B</a:t>
              </a:r>
            </a:p>
          </p:txBody>
        </p:sp>
        <p:sp>
          <p:nvSpPr>
            <p:cNvPr id="152624" name="Text Box 48"/>
            <p:cNvSpPr txBox="1">
              <a:spLocks noChangeArrowheads="1"/>
            </p:cNvSpPr>
            <p:nvPr/>
          </p:nvSpPr>
          <p:spPr bwMode="auto">
            <a:xfrm>
              <a:off x="2562" y="3748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C</a:t>
              </a:r>
            </a:p>
          </p:txBody>
        </p:sp>
        <p:sp>
          <p:nvSpPr>
            <p:cNvPr id="152625" name="Text Box 49"/>
            <p:cNvSpPr txBox="1">
              <a:spLocks noChangeArrowheads="1"/>
            </p:cNvSpPr>
            <p:nvPr/>
          </p:nvSpPr>
          <p:spPr bwMode="auto">
            <a:xfrm>
              <a:off x="3379" y="19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J</a:t>
              </a:r>
            </a:p>
          </p:txBody>
        </p:sp>
        <p:sp>
          <p:nvSpPr>
            <p:cNvPr id="152626" name="Text Box 50"/>
            <p:cNvSpPr txBox="1">
              <a:spLocks noChangeArrowheads="1"/>
            </p:cNvSpPr>
            <p:nvPr/>
          </p:nvSpPr>
          <p:spPr bwMode="auto">
            <a:xfrm>
              <a:off x="1973" y="19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A</a:t>
              </a:r>
            </a:p>
          </p:txBody>
        </p:sp>
        <p:sp>
          <p:nvSpPr>
            <p:cNvPr id="152627" name="Text Box 51"/>
            <p:cNvSpPr txBox="1">
              <a:spLocks noChangeArrowheads="1"/>
            </p:cNvSpPr>
            <p:nvPr/>
          </p:nvSpPr>
          <p:spPr bwMode="auto">
            <a:xfrm>
              <a:off x="1338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20</a:t>
              </a:r>
            </a:p>
          </p:txBody>
        </p:sp>
        <p:sp>
          <p:nvSpPr>
            <p:cNvPr id="152628" name="Text Box 52"/>
            <p:cNvSpPr txBox="1">
              <a:spLocks noChangeArrowheads="1"/>
            </p:cNvSpPr>
            <p:nvPr/>
          </p:nvSpPr>
          <p:spPr bwMode="auto">
            <a:xfrm>
              <a:off x="3288" y="279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G</a:t>
              </a:r>
            </a:p>
          </p:txBody>
        </p:sp>
        <p:sp>
          <p:nvSpPr>
            <p:cNvPr id="152629" name="Text Box 53"/>
            <p:cNvSpPr txBox="1">
              <a:spLocks noChangeArrowheads="1"/>
            </p:cNvSpPr>
            <p:nvPr/>
          </p:nvSpPr>
          <p:spPr bwMode="auto">
            <a:xfrm>
              <a:off x="2381" y="279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D</a:t>
              </a:r>
            </a:p>
          </p:txBody>
        </p:sp>
        <p:sp>
          <p:nvSpPr>
            <p:cNvPr id="152630" name="Text Box 54"/>
            <p:cNvSpPr txBox="1">
              <a:spLocks noChangeArrowheads="1"/>
            </p:cNvSpPr>
            <p:nvPr/>
          </p:nvSpPr>
          <p:spPr bwMode="auto">
            <a:xfrm>
              <a:off x="4195" y="279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K</a:t>
              </a:r>
            </a:p>
          </p:txBody>
        </p:sp>
        <p:sp>
          <p:nvSpPr>
            <p:cNvPr id="152631" name="Text Box 55"/>
            <p:cNvSpPr txBox="1">
              <a:spLocks noChangeArrowheads="1"/>
            </p:cNvSpPr>
            <p:nvPr/>
          </p:nvSpPr>
          <p:spPr bwMode="auto">
            <a:xfrm>
              <a:off x="3243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</a:t>
              </a:r>
            </a:p>
          </p:txBody>
        </p:sp>
        <p:sp>
          <p:nvSpPr>
            <p:cNvPr id="152632" name="Text Box 56"/>
            <p:cNvSpPr txBox="1">
              <a:spLocks noChangeArrowheads="1"/>
            </p:cNvSpPr>
            <p:nvPr/>
          </p:nvSpPr>
          <p:spPr bwMode="auto">
            <a:xfrm>
              <a:off x="2336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15</a:t>
              </a:r>
            </a:p>
          </p:txBody>
        </p:sp>
        <p:sp>
          <p:nvSpPr>
            <p:cNvPr id="152633" name="Text Box 57"/>
            <p:cNvSpPr txBox="1">
              <a:spLocks noChangeArrowheads="1"/>
            </p:cNvSpPr>
            <p:nvPr/>
          </p:nvSpPr>
          <p:spPr bwMode="auto">
            <a:xfrm>
              <a:off x="2517" y="402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30</a:t>
              </a:r>
            </a:p>
          </p:txBody>
        </p:sp>
        <p:sp>
          <p:nvSpPr>
            <p:cNvPr id="152634" name="Text Box 58"/>
            <p:cNvSpPr txBox="1">
              <a:spLocks noChangeArrowheads="1"/>
            </p:cNvSpPr>
            <p:nvPr/>
          </p:nvSpPr>
          <p:spPr bwMode="auto">
            <a:xfrm>
              <a:off x="1927" y="225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16</a:t>
              </a:r>
            </a:p>
          </p:txBody>
        </p:sp>
        <p:sp>
          <p:nvSpPr>
            <p:cNvPr id="152635" name="Text Box 59"/>
            <p:cNvSpPr txBox="1">
              <a:spLocks noChangeArrowheads="1"/>
            </p:cNvSpPr>
            <p:nvPr/>
          </p:nvSpPr>
          <p:spPr bwMode="auto">
            <a:xfrm>
              <a:off x="3334" y="2296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15</a:t>
              </a:r>
            </a:p>
          </p:txBody>
        </p:sp>
        <p:sp>
          <p:nvSpPr>
            <p:cNvPr id="152636" name="Text Box 60"/>
            <p:cNvSpPr txBox="1">
              <a:spLocks noChangeArrowheads="1"/>
            </p:cNvSpPr>
            <p:nvPr/>
          </p:nvSpPr>
          <p:spPr bwMode="auto">
            <a:xfrm>
              <a:off x="4150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12</a:t>
              </a:r>
            </a:p>
          </p:txBody>
        </p:sp>
        <p:sp>
          <p:nvSpPr>
            <p:cNvPr id="152637" name="Text Box 61"/>
            <p:cNvSpPr txBox="1">
              <a:spLocks noChangeArrowheads="1"/>
            </p:cNvSpPr>
            <p:nvPr/>
          </p:nvSpPr>
          <p:spPr bwMode="auto">
            <a:xfrm>
              <a:off x="3787" y="356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H</a:t>
              </a:r>
            </a:p>
          </p:txBody>
        </p:sp>
        <p:sp>
          <p:nvSpPr>
            <p:cNvPr id="152638" name="Text Box 62"/>
            <p:cNvSpPr txBox="1">
              <a:spLocks noChangeArrowheads="1"/>
            </p:cNvSpPr>
            <p:nvPr/>
          </p:nvSpPr>
          <p:spPr bwMode="auto">
            <a:xfrm>
              <a:off x="3787" y="3793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16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474788" y="2335213"/>
            <a:ext cx="6553200" cy="1662112"/>
            <a:chOff x="1020" y="2024"/>
            <a:chExt cx="4128" cy="1047"/>
          </a:xfrm>
        </p:grpSpPr>
        <p:sp>
          <p:nvSpPr>
            <p:cNvPr id="152640" name="Text Box 64"/>
            <p:cNvSpPr txBox="1">
              <a:spLocks noChangeArrowheads="1"/>
            </p:cNvSpPr>
            <p:nvPr/>
          </p:nvSpPr>
          <p:spPr bwMode="auto">
            <a:xfrm>
              <a:off x="1020" y="284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0</a:t>
              </a:r>
            </a:p>
          </p:txBody>
        </p:sp>
        <p:sp>
          <p:nvSpPr>
            <p:cNvPr id="152641" name="Text Box 65"/>
            <p:cNvSpPr txBox="1">
              <a:spLocks noChangeArrowheads="1"/>
            </p:cNvSpPr>
            <p:nvPr/>
          </p:nvSpPr>
          <p:spPr bwMode="auto">
            <a:xfrm>
              <a:off x="2925" y="202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16</a:t>
              </a:r>
            </a:p>
          </p:txBody>
        </p:sp>
        <p:sp>
          <p:nvSpPr>
            <p:cNvPr id="152642" name="Text Box 66"/>
            <p:cNvSpPr txBox="1">
              <a:spLocks noChangeArrowheads="1"/>
            </p:cNvSpPr>
            <p:nvPr/>
          </p:nvSpPr>
          <p:spPr bwMode="auto">
            <a:xfrm>
              <a:off x="2018" y="284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20</a:t>
              </a:r>
            </a:p>
          </p:txBody>
        </p:sp>
        <p:sp>
          <p:nvSpPr>
            <p:cNvPr id="152643" name="Text Box 67"/>
            <p:cNvSpPr txBox="1">
              <a:spLocks noChangeArrowheads="1"/>
            </p:cNvSpPr>
            <p:nvPr/>
          </p:nvSpPr>
          <p:spPr bwMode="auto">
            <a:xfrm>
              <a:off x="2971" y="284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35</a:t>
              </a:r>
            </a:p>
          </p:txBody>
        </p:sp>
        <p:sp>
          <p:nvSpPr>
            <p:cNvPr id="152644" name="Text Box 68"/>
            <p:cNvSpPr txBox="1">
              <a:spLocks noChangeArrowheads="1"/>
            </p:cNvSpPr>
            <p:nvPr/>
          </p:nvSpPr>
          <p:spPr bwMode="auto">
            <a:xfrm>
              <a:off x="3833" y="284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38</a:t>
              </a:r>
            </a:p>
          </p:txBody>
        </p:sp>
        <p:sp>
          <p:nvSpPr>
            <p:cNvPr id="152645" name="Text Box 69"/>
            <p:cNvSpPr txBox="1">
              <a:spLocks noChangeArrowheads="1"/>
            </p:cNvSpPr>
            <p:nvPr/>
          </p:nvSpPr>
          <p:spPr bwMode="auto">
            <a:xfrm>
              <a:off x="4830" y="284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51</a:t>
              </a:r>
            </a:p>
          </p:txBody>
        </p:sp>
      </p:grpSp>
      <p:sp>
        <p:nvSpPr>
          <p:cNvPr id="152646" name="Text Box 70"/>
          <p:cNvSpPr txBox="1">
            <a:spLocks noChangeArrowheads="1"/>
          </p:cNvSpPr>
          <p:nvPr/>
        </p:nvSpPr>
        <p:spPr bwMode="auto">
          <a:xfrm>
            <a:off x="4211638" y="3205163"/>
            <a:ext cx="65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1400"/>
              <a:t>E 10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Számítási módszerek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25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772400" cy="6477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/>
              <a:t>VISSZAFELE TÖRTÉNŐ ELEMZÉS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341563"/>
            <a:ext cx="7056437" cy="3679825"/>
            <a:chOff x="703" y="1933"/>
            <a:chExt cx="4445" cy="231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03" y="1933"/>
              <a:ext cx="4445" cy="2041"/>
              <a:chOff x="703" y="1933"/>
              <a:chExt cx="4445" cy="2041"/>
            </a:xfrm>
          </p:grpSpPr>
          <p:sp>
            <p:nvSpPr>
              <p:cNvPr id="153606" name="Oval 6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07" name="Line 7"/>
              <p:cNvSpPr>
                <a:spLocks noChangeShapeType="1"/>
              </p:cNvSpPr>
              <p:nvPr/>
            </p:nvSpPr>
            <p:spPr bwMode="auto">
              <a:xfrm>
                <a:off x="2926" y="1933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08" name="Line 8"/>
              <p:cNvSpPr>
                <a:spLocks noChangeShapeType="1"/>
              </p:cNvSpPr>
              <p:nvPr/>
            </p:nvSpPr>
            <p:spPr bwMode="auto">
              <a:xfrm>
                <a:off x="2926" y="225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09" name="Oval 9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10" name="Line 10"/>
              <p:cNvSpPr>
                <a:spLocks noChangeShapeType="1"/>
              </p:cNvSpPr>
              <p:nvPr/>
            </p:nvSpPr>
            <p:spPr bwMode="auto">
              <a:xfrm>
                <a:off x="102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1" name="Line 11"/>
              <p:cNvSpPr>
                <a:spLocks noChangeShapeType="1"/>
              </p:cNvSpPr>
              <p:nvPr/>
            </p:nvSpPr>
            <p:spPr bwMode="auto">
              <a:xfrm>
                <a:off x="102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2" name="Oval 12"/>
              <p:cNvSpPr>
                <a:spLocks noChangeArrowheads="1"/>
              </p:cNvSpPr>
              <p:nvPr/>
            </p:nvSpPr>
            <p:spPr bwMode="auto">
              <a:xfrm>
                <a:off x="1701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13" name="Line 13"/>
              <p:cNvSpPr>
                <a:spLocks noChangeShapeType="1"/>
              </p:cNvSpPr>
              <p:nvPr/>
            </p:nvSpPr>
            <p:spPr bwMode="auto">
              <a:xfrm>
                <a:off x="2019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4" name="Line 14"/>
              <p:cNvSpPr>
                <a:spLocks noChangeShapeType="1"/>
              </p:cNvSpPr>
              <p:nvPr/>
            </p:nvSpPr>
            <p:spPr bwMode="auto">
              <a:xfrm>
                <a:off x="2019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5" name="Oval 15"/>
              <p:cNvSpPr>
                <a:spLocks noChangeArrowheads="1"/>
              </p:cNvSpPr>
              <p:nvPr/>
            </p:nvSpPr>
            <p:spPr bwMode="auto">
              <a:xfrm>
                <a:off x="265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16" name="Line 16"/>
              <p:cNvSpPr>
                <a:spLocks noChangeShapeType="1"/>
              </p:cNvSpPr>
              <p:nvPr/>
            </p:nvSpPr>
            <p:spPr bwMode="auto">
              <a:xfrm>
                <a:off x="297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7" name="Line 17"/>
              <p:cNvSpPr>
                <a:spLocks noChangeShapeType="1"/>
              </p:cNvSpPr>
              <p:nvPr/>
            </p:nvSpPr>
            <p:spPr bwMode="auto">
              <a:xfrm>
                <a:off x="297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18" name="Oval 18"/>
              <p:cNvSpPr>
                <a:spLocks noChangeArrowheads="1"/>
              </p:cNvSpPr>
              <p:nvPr/>
            </p:nvSpPr>
            <p:spPr bwMode="auto">
              <a:xfrm>
                <a:off x="3515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19" name="Line 19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0" name="Line 20"/>
              <p:cNvSpPr>
                <a:spLocks noChangeShapeType="1"/>
              </p:cNvSpPr>
              <p:nvPr/>
            </p:nvSpPr>
            <p:spPr bwMode="auto">
              <a:xfrm>
                <a:off x="3833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1" name="Oval 21"/>
              <p:cNvSpPr>
                <a:spLocks noChangeArrowheads="1"/>
              </p:cNvSpPr>
              <p:nvPr/>
            </p:nvSpPr>
            <p:spPr bwMode="auto">
              <a:xfrm>
                <a:off x="451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22" name="Line 22"/>
              <p:cNvSpPr>
                <a:spLocks noChangeShapeType="1"/>
              </p:cNvSpPr>
              <p:nvPr/>
            </p:nvSpPr>
            <p:spPr bwMode="auto">
              <a:xfrm>
                <a:off x="483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3" name="Line 23"/>
              <p:cNvSpPr>
                <a:spLocks noChangeShapeType="1"/>
              </p:cNvSpPr>
              <p:nvPr/>
            </p:nvSpPr>
            <p:spPr bwMode="auto">
              <a:xfrm>
                <a:off x="483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4" name="Line 24"/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5" name="Line 25"/>
              <p:cNvSpPr>
                <a:spLocks noChangeShapeType="1"/>
              </p:cNvSpPr>
              <p:nvPr/>
            </p:nvSpPr>
            <p:spPr bwMode="auto">
              <a:xfrm>
                <a:off x="2336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6" name="Line 26"/>
              <p:cNvSpPr>
                <a:spLocks noChangeShapeType="1"/>
              </p:cNvSpPr>
              <p:nvPr/>
            </p:nvSpPr>
            <p:spPr bwMode="auto">
              <a:xfrm>
                <a:off x="3288" y="306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7" name="Line 27"/>
              <p:cNvSpPr>
                <a:spLocks noChangeShapeType="1"/>
              </p:cNvSpPr>
              <p:nvPr/>
            </p:nvSpPr>
            <p:spPr bwMode="auto">
              <a:xfrm>
                <a:off x="4150" y="3067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8" name="Line 28"/>
              <p:cNvSpPr>
                <a:spLocks noChangeShapeType="1"/>
              </p:cNvSpPr>
              <p:nvPr/>
            </p:nvSpPr>
            <p:spPr bwMode="auto">
              <a:xfrm>
                <a:off x="1020" y="3339"/>
                <a:ext cx="136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29" name="Line 29"/>
              <p:cNvSpPr>
                <a:spLocks noChangeShapeType="1"/>
              </p:cNvSpPr>
              <p:nvPr/>
            </p:nvSpPr>
            <p:spPr bwMode="auto">
              <a:xfrm>
                <a:off x="1156" y="3974"/>
                <a:ext cx="3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0" name="Line 30"/>
              <p:cNvSpPr>
                <a:spLocks noChangeShapeType="1"/>
              </p:cNvSpPr>
              <p:nvPr/>
            </p:nvSpPr>
            <p:spPr bwMode="auto">
              <a:xfrm flipV="1">
                <a:off x="4604" y="3385"/>
                <a:ext cx="181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1" name="Line 31"/>
              <p:cNvSpPr>
                <a:spLocks noChangeShapeType="1"/>
              </p:cNvSpPr>
              <p:nvPr/>
            </p:nvSpPr>
            <p:spPr bwMode="auto">
              <a:xfrm>
                <a:off x="3107" y="3339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2" name="Line 32"/>
              <p:cNvSpPr>
                <a:spLocks noChangeShapeType="1"/>
              </p:cNvSpPr>
              <p:nvPr/>
            </p:nvSpPr>
            <p:spPr bwMode="auto">
              <a:xfrm>
                <a:off x="3424" y="379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3" name="Line 33"/>
              <p:cNvSpPr>
                <a:spLocks noChangeShapeType="1"/>
              </p:cNvSpPr>
              <p:nvPr/>
            </p:nvSpPr>
            <p:spPr bwMode="auto">
              <a:xfrm flipV="1">
                <a:off x="4468" y="3385"/>
                <a:ext cx="22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4" name="Line 34"/>
              <p:cNvSpPr>
                <a:spLocks noChangeShapeType="1"/>
              </p:cNvSpPr>
              <p:nvPr/>
            </p:nvSpPr>
            <p:spPr bwMode="auto">
              <a:xfrm flipV="1">
                <a:off x="1111" y="2205"/>
                <a:ext cx="59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5" name="Line 35"/>
              <p:cNvSpPr>
                <a:spLocks noChangeShapeType="1"/>
              </p:cNvSpPr>
              <p:nvPr/>
            </p:nvSpPr>
            <p:spPr bwMode="auto">
              <a:xfrm>
                <a:off x="1701" y="220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6" name="Line 36"/>
              <p:cNvSpPr>
                <a:spLocks noChangeShapeType="1"/>
              </p:cNvSpPr>
              <p:nvPr/>
            </p:nvSpPr>
            <p:spPr bwMode="auto">
              <a:xfrm>
                <a:off x="3243" y="2251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7" name="Line 37"/>
              <p:cNvSpPr>
                <a:spLocks noChangeShapeType="1"/>
              </p:cNvSpPr>
              <p:nvPr/>
            </p:nvSpPr>
            <p:spPr bwMode="auto">
              <a:xfrm>
                <a:off x="3651" y="2251"/>
                <a:ext cx="318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8" name="Line 38"/>
              <p:cNvSpPr>
                <a:spLocks noChangeShapeType="1"/>
              </p:cNvSpPr>
              <p:nvPr/>
            </p:nvSpPr>
            <p:spPr bwMode="auto">
              <a:xfrm flipV="1">
                <a:off x="2064" y="2614"/>
                <a:ext cx="9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39" name="Line 39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4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40" name="Line 40"/>
              <p:cNvSpPr>
                <a:spLocks noChangeShapeType="1"/>
              </p:cNvSpPr>
              <p:nvPr/>
            </p:nvSpPr>
            <p:spPr bwMode="auto">
              <a:xfrm>
                <a:off x="3651" y="2614"/>
                <a:ext cx="18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748" y="1979"/>
              <a:ext cx="4128" cy="2272"/>
              <a:chOff x="748" y="1979"/>
              <a:chExt cx="4128" cy="2272"/>
            </a:xfrm>
          </p:grpSpPr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748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</a:t>
                </a:r>
              </a:p>
            </p:txBody>
          </p:sp>
          <p:sp>
            <p:nvSpPr>
              <p:cNvPr id="153643" name="Text Box 43"/>
              <p:cNvSpPr txBox="1">
                <a:spLocks noChangeArrowheads="1"/>
              </p:cNvSpPr>
              <p:nvPr/>
            </p:nvSpPr>
            <p:spPr bwMode="auto">
              <a:xfrm>
                <a:off x="1746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</a:t>
                </a:r>
              </a:p>
            </p:txBody>
          </p:sp>
          <p:sp>
            <p:nvSpPr>
              <p:cNvPr id="153644" name="Text Box 44"/>
              <p:cNvSpPr txBox="1">
                <a:spLocks noChangeArrowheads="1"/>
              </p:cNvSpPr>
              <p:nvPr/>
            </p:nvSpPr>
            <p:spPr bwMode="auto">
              <a:xfrm>
                <a:off x="2699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7</a:t>
                </a:r>
              </a:p>
            </p:txBody>
          </p:sp>
          <p:sp>
            <p:nvSpPr>
              <p:cNvPr id="153645" name="Text Box 45"/>
              <p:cNvSpPr txBox="1">
                <a:spLocks noChangeArrowheads="1"/>
              </p:cNvSpPr>
              <p:nvPr/>
            </p:nvSpPr>
            <p:spPr bwMode="auto">
              <a:xfrm>
                <a:off x="3560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8</a:t>
                </a:r>
              </a:p>
            </p:txBody>
          </p:sp>
          <p:sp>
            <p:nvSpPr>
              <p:cNvPr id="153646" name="Text Box 46"/>
              <p:cNvSpPr txBox="1">
                <a:spLocks noChangeArrowheads="1"/>
              </p:cNvSpPr>
              <p:nvPr/>
            </p:nvSpPr>
            <p:spPr bwMode="auto">
              <a:xfrm>
                <a:off x="4558" y="2931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11</a:t>
                </a:r>
              </a:p>
            </p:txBody>
          </p:sp>
          <p:sp>
            <p:nvSpPr>
              <p:cNvPr id="153647" name="Text Box 47"/>
              <p:cNvSpPr txBox="1">
                <a:spLocks noChangeArrowheads="1"/>
              </p:cNvSpPr>
              <p:nvPr/>
            </p:nvSpPr>
            <p:spPr bwMode="auto">
              <a:xfrm>
                <a:off x="2653" y="211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</a:t>
                </a:r>
              </a:p>
            </p:txBody>
          </p:sp>
          <p:sp>
            <p:nvSpPr>
              <p:cNvPr id="153648" name="Text Box 48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B</a:t>
                </a:r>
              </a:p>
            </p:txBody>
          </p:sp>
          <p:sp>
            <p:nvSpPr>
              <p:cNvPr id="153649" name="Text Box 49"/>
              <p:cNvSpPr txBox="1">
                <a:spLocks noChangeArrowheads="1"/>
              </p:cNvSpPr>
              <p:nvPr/>
            </p:nvSpPr>
            <p:spPr bwMode="auto">
              <a:xfrm>
                <a:off x="2562" y="3748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C</a:t>
                </a:r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3379" y="1979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J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973" y="1979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A</a:t>
                </a:r>
              </a:p>
            </p:txBody>
          </p:sp>
          <p:sp>
            <p:nvSpPr>
              <p:cNvPr id="153652" name="Text Box 52"/>
              <p:cNvSpPr txBox="1">
                <a:spLocks noChangeArrowheads="1"/>
              </p:cNvSpPr>
              <p:nvPr/>
            </p:nvSpPr>
            <p:spPr bwMode="auto">
              <a:xfrm>
                <a:off x="1338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20</a:t>
                </a:r>
              </a:p>
            </p:txBody>
          </p:sp>
          <p:sp>
            <p:nvSpPr>
              <p:cNvPr id="153653" name="Text Box 53"/>
              <p:cNvSpPr txBox="1">
                <a:spLocks noChangeArrowheads="1"/>
              </p:cNvSpPr>
              <p:nvPr/>
            </p:nvSpPr>
            <p:spPr bwMode="auto">
              <a:xfrm>
                <a:off x="3288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G</a:t>
                </a:r>
              </a:p>
            </p:txBody>
          </p:sp>
          <p:sp>
            <p:nvSpPr>
              <p:cNvPr id="153654" name="Text Box 54"/>
              <p:cNvSpPr txBox="1">
                <a:spLocks noChangeArrowheads="1"/>
              </p:cNvSpPr>
              <p:nvPr/>
            </p:nvSpPr>
            <p:spPr bwMode="auto">
              <a:xfrm>
                <a:off x="2381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D</a:t>
                </a:r>
              </a:p>
            </p:txBody>
          </p:sp>
          <p:sp>
            <p:nvSpPr>
              <p:cNvPr id="153655" name="Text Box 55"/>
              <p:cNvSpPr txBox="1">
                <a:spLocks noChangeArrowheads="1"/>
              </p:cNvSpPr>
              <p:nvPr/>
            </p:nvSpPr>
            <p:spPr bwMode="auto">
              <a:xfrm>
                <a:off x="4195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K</a:t>
                </a:r>
              </a:p>
            </p:txBody>
          </p:sp>
          <p:sp>
            <p:nvSpPr>
              <p:cNvPr id="153656" name="Text Box 56"/>
              <p:cNvSpPr txBox="1">
                <a:spLocks noChangeArrowheads="1"/>
              </p:cNvSpPr>
              <p:nvPr/>
            </p:nvSpPr>
            <p:spPr bwMode="auto">
              <a:xfrm>
                <a:off x="3243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</a:t>
                </a:r>
              </a:p>
            </p:txBody>
          </p:sp>
          <p:sp>
            <p:nvSpPr>
              <p:cNvPr id="153657" name="Text Box 57"/>
              <p:cNvSpPr txBox="1">
                <a:spLocks noChangeArrowheads="1"/>
              </p:cNvSpPr>
              <p:nvPr/>
            </p:nvSpPr>
            <p:spPr bwMode="auto">
              <a:xfrm>
                <a:off x="2336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15</a:t>
                </a:r>
              </a:p>
            </p:txBody>
          </p:sp>
          <p:sp>
            <p:nvSpPr>
              <p:cNvPr id="153658" name="Text Box 58"/>
              <p:cNvSpPr txBox="1">
                <a:spLocks noChangeArrowheads="1"/>
              </p:cNvSpPr>
              <p:nvPr/>
            </p:nvSpPr>
            <p:spPr bwMode="auto">
              <a:xfrm>
                <a:off x="2517" y="402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30</a:t>
                </a:r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1927" y="2251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3334" y="2296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15</a:t>
                </a:r>
              </a:p>
            </p:txBody>
          </p:sp>
          <p:sp>
            <p:nvSpPr>
              <p:cNvPr id="153661" name="Text Box 61"/>
              <p:cNvSpPr txBox="1">
                <a:spLocks noChangeArrowheads="1"/>
              </p:cNvSpPr>
              <p:nvPr/>
            </p:nvSpPr>
            <p:spPr bwMode="auto">
              <a:xfrm>
                <a:off x="4150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12</a:t>
                </a:r>
              </a:p>
            </p:txBody>
          </p:sp>
          <p:sp>
            <p:nvSpPr>
              <p:cNvPr id="153662" name="Text Box 62"/>
              <p:cNvSpPr txBox="1">
                <a:spLocks noChangeArrowheads="1"/>
              </p:cNvSpPr>
              <p:nvPr/>
            </p:nvSpPr>
            <p:spPr bwMode="auto">
              <a:xfrm>
                <a:off x="3787" y="3566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H</a:t>
                </a:r>
              </a:p>
            </p:txBody>
          </p:sp>
          <p:sp>
            <p:nvSpPr>
              <p:cNvPr id="153663" name="Text Box 63"/>
              <p:cNvSpPr txBox="1">
                <a:spLocks noChangeArrowheads="1"/>
              </p:cNvSpPr>
              <p:nvPr/>
            </p:nvSpPr>
            <p:spPr bwMode="auto">
              <a:xfrm>
                <a:off x="3787" y="3793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</p:grp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1020" y="2024"/>
              <a:ext cx="4128" cy="1047"/>
              <a:chOff x="1020" y="2024"/>
              <a:chExt cx="4128" cy="1047"/>
            </a:xfrm>
          </p:grpSpPr>
          <p:sp>
            <p:nvSpPr>
              <p:cNvPr id="153665" name="Text Box 65"/>
              <p:cNvSpPr txBox="1">
                <a:spLocks noChangeArrowheads="1"/>
              </p:cNvSpPr>
              <p:nvPr/>
            </p:nvSpPr>
            <p:spPr bwMode="auto">
              <a:xfrm>
                <a:off x="1020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0</a:t>
                </a:r>
              </a:p>
            </p:txBody>
          </p:sp>
          <p:sp>
            <p:nvSpPr>
              <p:cNvPr id="153666" name="Text Box 66"/>
              <p:cNvSpPr txBox="1">
                <a:spLocks noChangeArrowheads="1"/>
              </p:cNvSpPr>
              <p:nvPr/>
            </p:nvSpPr>
            <p:spPr bwMode="auto">
              <a:xfrm>
                <a:off x="2925" y="2024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  <p:sp>
            <p:nvSpPr>
              <p:cNvPr id="153667" name="Text Box 67"/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20</a:t>
                </a:r>
              </a:p>
            </p:txBody>
          </p:sp>
          <p:sp>
            <p:nvSpPr>
              <p:cNvPr id="153668" name="Text Box 68"/>
              <p:cNvSpPr txBox="1">
                <a:spLocks noChangeArrowheads="1"/>
              </p:cNvSpPr>
              <p:nvPr/>
            </p:nvSpPr>
            <p:spPr bwMode="auto">
              <a:xfrm>
                <a:off x="2971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35</a:t>
                </a:r>
              </a:p>
            </p:txBody>
          </p:sp>
          <p:sp>
            <p:nvSpPr>
              <p:cNvPr id="153669" name="Text Box 69"/>
              <p:cNvSpPr txBox="1">
                <a:spLocks noChangeArrowheads="1"/>
              </p:cNvSpPr>
              <p:nvPr/>
            </p:nvSpPr>
            <p:spPr bwMode="auto">
              <a:xfrm>
                <a:off x="3833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38</a:t>
                </a:r>
              </a:p>
            </p:txBody>
          </p:sp>
          <p:sp>
            <p:nvSpPr>
              <p:cNvPr id="153670" name="Text Box 70"/>
              <p:cNvSpPr txBox="1">
                <a:spLocks noChangeArrowheads="1"/>
              </p:cNvSpPr>
              <p:nvPr/>
            </p:nvSpPr>
            <p:spPr bwMode="auto">
              <a:xfrm>
                <a:off x="4830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51</a:t>
                </a:r>
              </a:p>
            </p:txBody>
          </p:sp>
        </p:grp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403350" y="2846388"/>
            <a:ext cx="6553200" cy="1662112"/>
            <a:chOff x="1020" y="2251"/>
            <a:chExt cx="4128" cy="1047"/>
          </a:xfrm>
        </p:grpSpPr>
        <p:sp>
          <p:nvSpPr>
            <p:cNvPr id="153672" name="Text Box 72"/>
            <p:cNvSpPr txBox="1">
              <a:spLocks noChangeArrowheads="1"/>
            </p:cNvSpPr>
            <p:nvPr/>
          </p:nvSpPr>
          <p:spPr bwMode="auto">
            <a:xfrm>
              <a:off x="4830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51</a:t>
              </a:r>
            </a:p>
          </p:txBody>
        </p:sp>
        <p:sp>
          <p:nvSpPr>
            <p:cNvPr id="153673" name="Text Box 73"/>
            <p:cNvSpPr txBox="1">
              <a:spLocks noChangeArrowheads="1"/>
            </p:cNvSpPr>
            <p:nvPr/>
          </p:nvSpPr>
          <p:spPr bwMode="auto">
            <a:xfrm>
              <a:off x="3833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39</a:t>
              </a:r>
            </a:p>
          </p:txBody>
        </p:sp>
        <p:sp>
          <p:nvSpPr>
            <p:cNvPr id="153674" name="Text Box 74"/>
            <p:cNvSpPr txBox="1">
              <a:spLocks noChangeArrowheads="1"/>
            </p:cNvSpPr>
            <p:nvPr/>
          </p:nvSpPr>
          <p:spPr bwMode="auto">
            <a:xfrm>
              <a:off x="2971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35</a:t>
              </a:r>
            </a:p>
          </p:txBody>
        </p:sp>
        <p:sp>
          <p:nvSpPr>
            <p:cNvPr id="153675" name="Text Box 75"/>
            <p:cNvSpPr txBox="1">
              <a:spLocks noChangeArrowheads="1"/>
            </p:cNvSpPr>
            <p:nvPr/>
          </p:nvSpPr>
          <p:spPr bwMode="auto">
            <a:xfrm>
              <a:off x="2018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20</a:t>
              </a:r>
            </a:p>
          </p:txBody>
        </p:sp>
        <p:sp>
          <p:nvSpPr>
            <p:cNvPr id="153676" name="Text Box 76"/>
            <p:cNvSpPr txBox="1">
              <a:spLocks noChangeArrowheads="1"/>
            </p:cNvSpPr>
            <p:nvPr/>
          </p:nvSpPr>
          <p:spPr bwMode="auto">
            <a:xfrm>
              <a:off x="1020" y="306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0</a:t>
              </a:r>
            </a:p>
          </p:txBody>
        </p:sp>
        <p:sp>
          <p:nvSpPr>
            <p:cNvPr id="153677" name="Text Box 77"/>
            <p:cNvSpPr txBox="1">
              <a:spLocks noChangeArrowheads="1"/>
            </p:cNvSpPr>
            <p:nvPr/>
          </p:nvSpPr>
          <p:spPr bwMode="auto">
            <a:xfrm>
              <a:off x="2925" y="225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24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900113" y="2341563"/>
            <a:ext cx="7056437" cy="3679825"/>
            <a:chOff x="703" y="1933"/>
            <a:chExt cx="4445" cy="2318"/>
          </a:xfrm>
        </p:grpSpPr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703" y="1933"/>
              <a:ext cx="4445" cy="2041"/>
              <a:chOff x="703" y="1933"/>
              <a:chExt cx="4445" cy="2041"/>
            </a:xfrm>
          </p:grpSpPr>
          <p:sp>
            <p:nvSpPr>
              <p:cNvPr id="153680" name="Oval 80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81" name="Line 81"/>
              <p:cNvSpPr>
                <a:spLocks noChangeShapeType="1"/>
              </p:cNvSpPr>
              <p:nvPr/>
            </p:nvSpPr>
            <p:spPr bwMode="auto">
              <a:xfrm>
                <a:off x="2926" y="1933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2" name="Line 82"/>
              <p:cNvSpPr>
                <a:spLocks noChangeShapeType="1"/>
              </p:cNvSpPr>
              <p:nvPr/>
            </p:nvSpPr>
            <p:spPr bwMode="auto">
              <a:xfrm>
                <a:off x="2926" y="225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3" name="Oval 83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84" name="Line 84"/>
              <p:cNvSpPr>
                <a:spLocks noChangeShapeType="1"/>
              </p:cNvSpPr>
              <p:nvPr/>
            </p:nvSpPr>
            <p:spPr bwMode="auto">
              <a:xfrm>
                <a:off x="102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5" name="Line 85"/>
              <p:cNvSpPr>
                <a:spLocks noChangeShapeType="1"/>
              </p:cNvSpPr>
              <p:nvPr/>
            </p:nvSpPr>
            <p:spPr bwMode="auto">
              <a:xfrm>
                <a:off x="102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6" name="Oval 86"/>
              <p:cNvSpPr>
                <a:spLocks noChangeArrowheads="1"/>
              </p:cNvSpPr>
              <p:nvPr/>
            </p:nvSpPr>
            <p:spPr bwMode="auto">
              <a:xfrm>
                <a:off x="1701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87" name="Line 87"/>
              <p:cNvSpPr>
                <a:spLocks noChangeShapeType="1"/>
              </p:cNvSpPr>
              <p:nvPr/>
            </p:nvSpPr>
            <p:spPr bwMode="auto">
              <a:xfrm>
                <a:off x="2019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8" name="Line 88"/>
              <p:cNvSpPr>
                <a:spLocks noChangeShapeType="1"/>
              </p:cNvSpPr>
              <p:nvPr/>
            </p:nvSpPr>
            <p:spPr bwMode="auto">
              <a:xfrm>
                <a:off x="2019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89" name="Oval 89"/>
              <p:cNvSpPr>
                <a:spLocks noChangeArrowheads="1"/>
              </p:cNvSpPr>
              <p:nvPr/>
            </p:nvSpPr>
            <p:spPr bwMode="auto">
              <a:xfrm>
                <a:off x="265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90" name="Line 90"/>
              <p:cNvSpPr>
                <a:spLocks noChangeShapeType="1"/>
              </p:cNvSpPr>
              <p:nvPr/>
            </p:nvSpPr>
            <p:spPr bwMode="auto">
              <a:xfrm>
                <a:off x="297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1" name="Line 91"/>
              <p:cNvSpPr>
                <a:spLocks noChangeShapeType="1"/>
              </p:cNvSpPr>
              <p:nvPr/>
            </p:nvSpPr>
            <p:spPr bwMode="auto">
              <a:xfrm>
                <a:off x="297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2" name="Oval 92"/>
              <p:cNvSpPr>
                <a:spLocks noChangeArrowheads="1"/>
              </p:cNvSpPr>
              <p:nvPr/>
            </p:nvSpPr>
            <p:spPr bwMode="auto">
              <a:xfrm>
                <a:off x="3515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93" name="Line 93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4" name="Line 94"/>
              <p:cNvSpPr>
                <a:spLocks noChangeShapeType="1"/>
              </p:cNvSpPr>
              <p:nvPr/>
            </p:nvSpPr>
            <p:spPr bwMode="auto">
              <a:xfrm>
                <a:off x="3833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5" name="Oval 95"/>
              <p:cNvSpPr>
                <a:spLocks noChangeArrowheads="1"/>
              </p:cNvSpPr>
              <p:nvPr/>
            </p:nvSpPr>
            <p:spPr bwMode="auto">
              <a:xfrm>
                <a:off x="4513" y="2750"/>
                <a:ext cx="635" cy="5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53696" name="Line 96"/>
              <p:cNvSpPr>
                <a:spLocks noChangeShapeType="1"/>
              </p:cNvSpPr>
              <p:nvPr/>
            </p:nvSpPr>
            <p:spPr bwMode="auto">
              <a:xfrm>
                <a:off x="4831" y="2750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7" name="Line 97"/>
              <p:cNvSpPr>
                <a:spLocks noChangeShapeType="1"/>
              </p:cNvSpPr>
              <p:nvPr/>
            </p:nvSpPr>
            <p:spPr bwMode="auto">
              <a:xfrm>
                <a:off x="4831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8" name="Line 98"/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699" name="Line 99"/>
              <p:cNvSpPr>
                <a:spLocks noChangeShapeType="1"/>
              </p:cNvSpPr>
              <p:nvPr/>
            </p:nvSpPr>
            <p:spPr bwMode="auto">
              <a:xfrm>
                <a:off x="2336" y="306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0" name="Line 100"/>
              <p:cNvSpPr>
                <a:spLocks noChangeShapeType="1"/>
              </p:cNvSpPr>
              <p:nvPr/>
            </p:nvSpPr>
            <p:spPr bwMode="auto">
              <a:xfrm>
                <a:off x="3288" y="306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1" name="Line 101"/>
              <p:cNvSpPr>
                <a:spLocks noChangeShapeType="1"/>
              </p:cNvSpPr>
              <p:nvPr/>
            </p:nvSpPr>
            <p:spPr bwMode="auto">
              <a:xfrm>
                <a:off x="4150" y="3067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2" name="Line 102"/>
              <p:cNvSpPr>
                <a:spLocks noChangeShapeType="1"/>
              </p:cNvSpPr>
              <p:nvPr/>
            </p:nvSpPr>
            <p:spPr bwMode="auto">
              <a:xfrm>
                <a:off x="1020" y="3339"/>
                <a:ext cx="136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3" name="Line 103"/>
              <p:cNvSpPr>
                <a:spLocks noChangeShapeType="1"/>
              </p:cNvSpPr>
              <p:nvPr/>
            </p:nvSpPr>
            <p:spPr bwMode="auto">
              <a:xfrm>
                <a:off x="1156" y="3974"/>
                <a:ext cx="3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4" name="Line 104"/>
              <p:cNvSpPr>
                <a:spLocks noChangeShapeType="1"/>
              </p:cNvSpPr>
              <p:nvPr/>
            </p:nvSpPr>
            <p:spPr bwMode="auto">
              <a:xfrm flipV="1">
                <a:off x="4604" y="3385"/>
                <a:ext cx="181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5" name="Line 105"/>
              <p:cNvSpPr>
                <a:spLocks noChangeShapeType="1"/>
              </p:cNvSpPr>
              <p:nvPr/>
            </p:nvSpPr>
            <p:spPr bwMode="auto">
              <a:xfrm>
                <a:off x="3107" y="3339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6" name="Line 106"/>
              <p:cNvSpPr>
                <a:spLocks noChangeShapeType="1"/>
              </p:cNvSpPr>
              <p:nvPr/>
            </p:nvSpPr>
            <p:spPr bwMode="auto">
              <a:xfrm>
                <a:off x="3424" y="379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7" name="Line 107"/>
              <p:cNvSpPr>
                <a:spLocks noChangeShapeType="1"/>
              </p:cNvSpPr>
              <p:nvPr/>
            </p:nvSpPr>
            <p:spPr bwMode="auto">
              <a:xfrm flipV="1">
                <a:off x="4468" y="3385"/>
                <a:ext cx="22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8" name="Line 108"/>
              <p:cNvSpPr>
                <a:spLocks noChangeShapeType="1"/>
              </p:cNvSpPr>
              <p:nvPr/>
            </p:nvSpPr>
            <p:spPr bwMode="auto">
              <a:xfrm flipV="1">
                <a:off x="1111" y="2205"/>
                <a:ext cx="59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09" name="Line 109"/>
              <p:cNvSpPr>
                <a:spLocks noChangeShapeType="1"/>
              </p:cNvSpPr>
              <p:nvPr/>
            </p:nvSpPr>
            <p:spPr bwMode="auto">
              <a:xfrm>
                <a:off x="1701" y="220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10" name="Line 110"/>
              <p:cNvSpPr>
                <a:spLocks noChangeShapeType="1"/>
              </p:cNvSpPr>
              <p:nvPr/>
            </p:nvSpPr>
            <p:spPr bwMode="auto">
              <a:xfrm>
                <a:off x="3243" y="2251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11" name="Line 111"/>
              <p:cNvSpPr>
                <a:spLocks noChangeShapeType="1"/>
              </p:cNvSpPr>
              <p:nvPr/>
            </p:nvSpPr>
            <p:spPr bwMode="auto">
              <a:xfrm>
                <a:off x="3651" y="2251"/>
                <a:ext cx="318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12" name="Line 112"/>
              <p:cNvSpPr>
                <a:spLocks noChangeShapeType="1"/>
              </p:cNvSpPr>
              <p:nvPr/>
            </p:nvSpPr>
            <p:spPr bwMode="auto">
              <a:xfrm flipV="1">
                <a:off x="2064" y="2614"/>
                <a:ext cx="9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13" name="Line 113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4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714" name="Line 114"/>
              <p:cNvSpPr>
                <a:spLocks noChangeShapeType="1"/>
              </p:cNvSpPr>
              <p:nvPr/>
            </p:nvSpPr>
            <p:spPr bwMode="auto">
              <a:xfrm>
                <a:off x="3651" y="2614"/>
                <a:ext cx="18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9" name="Group 115"/>
            <p:cNvGrpSpPr>
              <a:grpSpLocks/>
            </p:cNvGrpSpPr>
            <p:nvPr/>
          </p:nvGrpSpPr>
          <p:grpSpPr bwMode="auto">
            <a:xfrm>
              <a:off x="748" y="1979"/>
              <a:ext cx="4128" cy="2272"/>
              <a:chOff x="748" y="1979"/>
              <a:chExt cx="4128" cy="2272"/>
            </a:xfrm>
          </p:grpSpPr>
          <p:sp>
            <p:nvSpPr>
              <p:cNvPr id="153716" name="Text Box 116"/>
              <p:cNvSpPr txBox="1">
                <a:spLocks noChangeArrowheads="1"/>
              </p:cNvSpPr>
              <p:nvPr/>
            </p:nvSpPr>
            <p:spPr bwMode="auto">
              <a:xfrm>
                <a:off x="748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</a:t>
                </a:r>
              </a:p>
            </p:txBody>
          </p:sp>
          <p:sp>
            <p:nvSpPr>
              <p:cNvPr id="153717" name="Text Box 117"/>
              <p:cNvSpPr txBox="1">
                <a:spLocks noChangeArrowheads="1"/>
              </p:cNvSpPr>
              <p:nvPr/>
            </p:nvSpPr>
            <p:spPr bwMode="auto">
              <a:xfrm>
                <a:off x="1746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</a:t>
                </a:r>
              </a:p>
            </p:txBody>
          </p:sp>
          <p:sp>
            <p:nvSpPr>
              <p:cNvPr id="153718" name="Text Box 118"/>
              <p:cNvSpPr txBox="1">
                <a:spLocks noChangeArrowheads="1"/>
              </p:cNvSpPr>
              <p:nvPr/>
            </p:nvSpPr>
            <p:spPr bwMode="auto">
              <a:xfrm>
                <a:off x="2699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7</a:t>
                </a:r>
              </a:p>
            </p:txBody>
          </p:sp>
          <p:sp>
            <p:nvSpPr>
              <p:cNvPr id="153719" name="Text Box 119"/>
              <p:cNvSpPr txBox="1">
                <a:spLocks noChangeArrowheads="1"/>
              </p:cNvSpPr>
              <p:nvPr/>
            </p:nvSpPr>
            <p:spPr bwMode="auto">
              <a:xfrm>
                <a:off x="3560" y="29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8</a:t>
                </a:r>
              </a:p>
            </p:txBody>
          </p:sp>
          <p:sp>
            <p:nvSpPr>
              <p:cNvPr id="153720" name="Text Box 120"/>
              <p:cNvSpPr txBox="1">
                <a:spLocks noChangeArrowheads="1"/>
              </p:cNvSpPr>
              <p:nvPr/>
            </p:nvSpPr>
            <p:spPr bwMode="auto">
              <a:xfrm>
                <a:off x="4558" y="2931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11</a:t>
                </a:r>
              </a:p>
            </p:txBody>
          </p:sp>
          <p:sp>
            <p:nvSpPr>
              <p:cNvPr id="153721" name="Text Box 121"/>
              <p:cNvSpPr txBox="1">
                <a:spLocks noChangeArrowheads="1"/>
              </p:cNvSpPr>
              <p:nvPr/>
            </p:nvSpPr>
            <p:spPr bwMode="auto">
              <a:xfrm>
                <a:off x="2653" y="211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</a:t>
                </a:r>
              </a:p>
            </p:txBody>
          </p:sp>
          <p:sp>
            <p:nvSpPr>
              <p:cNvPr id="153722" name="Text Box 122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B</a:t>
                </a:r>
              </a:p>
            </p:txBody>
          </p:sp>
          <p:sp>
            <p:nvSpPr>
              <p:cNvPr id="153723" name="Text Box 123"/>
              <p:cNvSpPr txBox="1">
                <a:spLocks noChangeArrowheads="1"/>
              </p:cNvSpPr>
              <p:nvPr/>
            </p:nvSpPr>
            <p:spPr bwMode="auto">
              <a:xfrm>
                <a:off x="2562" y="3748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C</a:t>
                </a:r>
              </a:p>
            </p:txBody>
          </p:sp>
          <p:sp>
            <p:nvSpPr>
              <p:cNvPr id="153724" name="Text Box 124"/>
              <p:cNvSpPr txBox="1">
                <a:spLocks noChangeArrowheads="1"/>
              </p:cNvSpPr>
              <p:nvPr/>
            </p:nvSpPr>
            <p:spPr bwMode="auto">
              <a:xfrm>
                <a:off x="3379" y="1979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J</a:t>
                </a:r>
              </a:p>
            </p:txBody>
          </p:sp>
          <p:sp>
            <p:nvSpPr>
              <p:cNvPr id="153725" name="Text Box 125"/>
              <p:cNvSpPr txBox="1">
                <a:spLocks noChangeArrowheads="1"/>
              </p:cNvSpPr>
              <p:nvPr/>
            </p:nvSpPr>
            <p:spPr bwMode="auto">
              <a:xfrm>
                <a:off x="1973" y="1979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A</a:t>
                </a:r>
              </a:p>
            </p:txBody>
          </p:sp>
          <p:sp>
            <p:nvSpPr>
              <p:cNvPr id="153726" name="Text Box 126"/>
              <p:cNvSpPr txBox="1">
                <a:spLocks noChangeArrowheads="1"/>
              </p:cNvSpPr>
              <p:nvPr/>
            </p:nvSpPr>
            <p:spPr bwMode="auto">
              <a:xfrm>
                <a:off x="1338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20</a:t>
                </a:r>
              </a:p>
            </p:txBody>
          </p:sp>
          <p:sp>
            <p:nvSpPr>
              <p:cNvPr id="153727" name="Text Box 127"/>
              <p:cNvSpPr txBox="1">
                <a:spLocks noChangeArrowheads="1"/>
              </p:cNvSpPr>
              <p:nvPr/>
            </p:nvSpPr>
            <p:spPr bwMode="auto">
              <a:xfrm>
                <a:off x="3288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G</a:t>
                </a:r>
              </a:p>
            </p:txBody>
          </p:sp>
          <p:sp>
            <p:nvSpPr>
              <p:cNvPr id="153728" name="Text Box 128"/>
              <p:cNvSpPr txBox="1">
                <a:spLocks noChangeArrowheads="1"/>
              </p:cNvSpPr>
              <p:nvPr/>
            </p:nvSpPr>
            <p:spPr bwMode="auto">
              <a:xfrm>
                <a:off x="2381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D</a:t>
                </a:r>
              </a:p>
            </p:txBody>
          </p:sp>
          <p:sp>
            <p:nvSpPr>
              <p:cNvPr id="153729" name="Text Box 129"/>
              <p:cNvSpPr txBox="1">
                <a:spLocks noChangeArrowheads="1"/>
              </p:cNvSpPr>
              <p:nvPr/>
            </p:nvSpPr>
            <p:spPr bwMode="auto">
              <a:xfrm>
                <a:off x="4195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K</a:t>
                </a:r>
              </a:p>
            </p:txBody>
          </p:sp>
          <p:sp>
            <p:nvSpPr>
              <p:cNvPr id="153730" name="Text Box 130"/>
              <p:cNvSpPr txBox="1">
                <a:spLocks noChangeArrowheads="1"/>
              </p:cNvSpPr>
              <p:nvPr/>
            </p:nvSpPr>
            <p:spPr bwMode="auto">
              <a:xfrm>
                <a:off x="3243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</a:t>
                </a:r>
              </a:p>
            </p:txBody>
          </p:sp>
          <p:sp>
            <p:nvSpPr>
              <p:cNvPr id="153731" name="Text Box 131"/>
              <p:cNvSpPr txBox="1">
                <a:spLocks noChangeArrowheads="1"/>
              </p:cNvSpPr>
              <p:nvPr/>
            </p:nvSpPr>
            <p:spPr bwMode="auto">
              <a:xfrm>
                <a:off x="2336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15</a:t>
                </a:r>
              </a:p>
            </p:txBody>
          </p:sp>
          <p:sp>
            <p:nvSpPr>
              <p:cNvPr id="153732" name="Text Box 132"/>
              <p:cNvSpPr txBox="1">
                <a:spLocks noChangeArrowheads="1"/>
              </p:cNvSpPr>
              <p:nvPr/>
            </p:nvSpPr>
            <p:spPr bwMode="auto">
              <a:xfrm>
                <a:off x="2517" y="402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30</a:t>
                </a:r>
              </a:p>
            </p:txBody>
          </p:sp>
          <p:sp>
            <p:nvSpPr>
              <p:cNvPr id="153733" name="Text Box 133"/>
              <p:cNvSpPr txBox="1">
                <a:spLocks noChangeArrowheads="1"/>
              </p:cNvSpPr>
              <p:nvPr/>
            </p:nvSpPr>
            <p:spPr bwMode="auto">
              <a:xfrm>
                <a:off x="1927" y="2251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  <p:sp>
            <p:nvSpPr>
              <p:cNvPr id="153734" name="Text Box 134"/>
              <p:cNvSpPr txBox="1">
                <a:spLocks noChangeArrowheads="1"/>
              </p:cNvSpPr>
              <p:nvPr/>
            </p:nvSpPr>
            <p:spPr bwMode="auto">
              <a:xfrm>
                <a:off x="3334" y="2296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15</a:t>
                </a:r>
              </a:p>
            </p:txBody>
          </p:sp>
          <p:sp>
            <p:nvSpPr>
              <p:cNvPr id="153735" name="Text Box 135"/>
              <p:cNvSpPr txBox="1">
                <a:spLocks noChangeArrowheads="1"/>
              </p:cNvSpPr>
              <p:nvPr/>
            </p:nvSpPr>
            <p:spPr bwMode="auto">
              <a:xfrm>
                <a:off x="4150" y="306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12</a:t>
                </a:r>
              </a:p>
            </p:txBody>
          </p:sp>
          <p:sp>
            <p:nvSpPr>
              <p:cNvPr id="153736" name="Text Box 136"/>
              <p:cNvSpPr txBox="1">
                <a:spLocks noChangeArrowheads="1"/>
              </p:cNvSpPr>
              <p:nvPr/>
            </p:nvSpPr>
            <p:spPr bwMode="auto">
              <a:xfrm>
                <a:off x="3787" y="3566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H</a:t>
                </a:r>
              </a:p>
            </p:txBody>
          </p:sp>
          <p:sp>
            <p:nvSpPr>
              <p:cNvPr id="153737" name="Text Box 137"/>
              <p:cNvSpPr txBox="1">
                <a:spLocks noChangeArrowheads="1"/>
              </p:cNvSpPr>
              <p:nvPr/>
            </p:nvSpPr>
            <p:spPr bwMode="auto">
              <a:xfrm>
                <a:off x="3787" y="3793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</p:grpSp>
        <p:grpSp>
          <p:nvGrpSpPr>
            <p:cNvPr id="10" name="Group 138"/>
            <p:cNvGrpSpPr>
              <a:grpSpLocks/>
            </p:cNvGrpSpPr>
            <p:nvPr/>
          </p:nvGrpSpPr>
          <p:grpSpPr bwMode="auto">
            <a:xfrm>
              <a:off x="1020" y="2024"/>
              <a:ext cx="4128" cy="1047"/>
              <a:chOff x="1020" y="2024"/>
              <a:chExt cx="4128" cy="1047"/>
            </a:xfrm>
          </p:grpSpPr>
          <p:sp>
            <p:nvSpPr>
              <p:cNvPr id="153739" name="Text Box 139"/>
              <p:cNvSpPr txBox="1">
                <a:spLocks noChangeArrowheads="1"/>
              </p:cNvSpPr>
              <p:nvPr/>
            </p:nvSpPr>
            <p:spPr bwMode="auto">
              <a:xfrm>
                <a:off x="1020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0</a:t>
                </a:r>
              </a:p>
            </p:txBody>
          </p:sp>
          <p:sp>
            <p:nvSpPr>
              <p:cNvPr id="153740" name="Text Box 140"/>
              <p:cNvSpPr txBox="1">
                <a:spLocks noChangeArrowheads="1"/>
              </p:cNvSpPr>
              <p:nvPr/>
            </p:nvSpPr>
            <p:spPr bwMode="auto">
              <a:xfrm>
                <a:off x="2925" y="2024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16</a:t>
                </a:r>
              </a:p>
            </p:txBody>
          </p:sp>
          <p:sp>
            <p:nvSpPr>
              <p:cNvPr id="153741" name="Text Box 141"/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20</a:t>
                </a:r>
              </a:p>
            </p:txBody>
          </p:sp>
          <p:sp>
            <p:nvSpPr>
              <p:cNvPr id="153742" name="Text Box 142"/>
              <p:cNvSpPr txBox="1">
                <a:spLocks noChangeArrowheads="1"/>
              </p:cNvSpPr>
              <p:nvPr/>
            </p:nvSpPr>
            <p:spPr bwMode="auto">
              <a:xfrm>
                <a:off x="2971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35</a:t>
                </a:r>
              </a:p>
            </p:txBody>
          </p:sp>
          <p:sp>
            <p:nvSpPr>
              <p:cNvPr id="153743" name="Text Box 143"/>
              <p:cNvSpPr txBox="1">
                <a:spLocks noChangeArrowheads="1"/>
              </p:cNvSpPr>
              <p:nvPr/>
            </p:nvSpPr>
            <p:spPr bwMode="auto">
              <a:xfrm>
                <a:off x="3833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38</a:t>
                </a:r>
              </a:p>
            </p:txBody>
          </p:sp>
          <p:sp>
            <p:nvSpPr>
              <p:cNvPr id="153744" name="Text Box 144"/>
              <p:cNvSpPr txBox="1">
                <a:spLocks noChangeArrowheads="1"/>
              </p:cNvSpPr>
              <p:nvPr/>
            </p:nvSpPr>
            <p:spPr bwMode="auto">
              <a:xfrm>
                <a:off x="4830" y="2840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/>
                  <a:t>51</a:t>
                </a:r>
              </a:p>
            </p:txBody>
          </p:sp>
        </p:grpSp>
      </p:grpSp>
      <p:sp>
        <p:nvSpPr>
          <p:cNvPr id="153745" name="Text Box 145"/>
          <p:cNvSpPr txBox="1">
            <a:spLocks noChangeArrowheads="1"/>
          </p:cNvSpPr>
          <p:nvPr/>
        </p:nvSpPr>
        <p:spPr bwMode="auto">
          <a:xfrm>
            <a:off x="4140200" y="3349625"/>
            <a:ext cx="65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1400"/>
              <a:t>E 10</a:t>
            </a:r>
          </a:p>
        </p:txBody>
      </p: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1908175" y="4149725"/>
            <a:ext cx="5400675" cy="1150938"/>
            <a:chOff x="1202" y="2614"/>
            <a:chExt cx="3402" cy="725"/>
          </a:xfrm>
        </p:grpSpPr>
        <p:sp>
          <p:nvSpPr>
            <p:cNvPr id="153749" name="Line 149"/>
            <p:cNvSpPr>
              <a:spLocks noChangeShapeType="1"/>
            </p:cNvSpPr>
            <p:nvPr/>
          </p:nvSpPr>
          <p:spPr bwMode="auto">
            <a:xfrm>
              <a:off x="1202" y="2614"/>
              <a:ext cx="163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3751" name="Line 151"/>
            <p:cNvSpPr>
              <a:spLocks noChangeShapeType="1"/>
            </p:cNvSpPr>
            <p:nvPr/>
          </p:nvSpPr>
          <p:spPr bwMode="auto">
            <a:xfrm>
              <a:off x="2835" y="2614"/>
              <a:ext cx="453" cy="7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3753" name="Line 153"/>
            <p:cNvSpPr>
              <a:spLocks noChangeShapeType="1"/>
            </p:cNvSpPr>
            <p:nvPr/>
          </p:nvSpPr>
          <p:spPr bwMode="auto">
            <a:xfrm>
              <a:off x="3288" y="3339"/>
              <a:ext cx="104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3754" name="Line 154"/>
            <p:cNvSpPr>
              <a:spLocks noChangeShapeType="1"/>
            </p:cNvSpPr>
            <p:nvPr/>
          </p:nvSpPr>
          <p:spPr bwMode="auto">
            <a:xfrm flipV="1">
              <a:off x="4332" y="2886"/>
              <a:ext cx="272" cy="4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53756" name="Text Box 156"/>
          <p:cNvSpPr txBox="1">
            <a:spLocks noChangeArrowheads="1"/>
          </p:cNvSpPr>
          <p:nvPr/>
        </p:nvSpPr>
        <p:spPr bwMode="auto">
          <a:xfrm>
            <a:off x="5219700" y="4868863"/>
            <a:ext cx="1655763" cy="366712"/>
          </a:xfrm>
          <a:prstGeom prst="rect">
            <a:avLst/>
          </a:prstGeom>
          <a:solidFill>
            <a:srgbClr val="FF0000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/>
              <a:t>KRITIKUS ÚT</a:t>
            </a:r>
          </a:p>
        </p:txBody>
      </p:sp>
      <p:sp>
        <p:nvSpPr>
          <p:cNvPr id="12" name="Cím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Számítási módszerek</a:t>
            </a:r>
            <a:endParaRPr lang="en-GB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26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53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537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6" grpId="0" animBg="1"/>
      <p:bldP spid="15375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2232025"/>
          </a:xfrm>
        </p:spPr>
        <p:txBody>
          <a:bodyPr/>
          <a:lstStyle/>
          <a:p>
            <a:r>
              <a:rPr lang="hu-HU"/>
              <a:t>Teljes tartalékidő: ennyi idővel gazdálkodhat egy tevékenység a TPT-re gyakorolt hatás nélkül.</a:t>
            </a:r>
          </a:p>
          <a:p>
            <a:r>
              <a:rPr lang="hu-HU"/>
              <a:t>Példa: J teljes tart. ideje = 8 hét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4438" y="3789363"/>
            <a:ext cx="4259262" cy="2493962"/>
            <a:chOff x="2634" y="2432"/>
            <a:chExt cx="1750" cy="1131"/>
          </a:xfrm>
        </p:grpSpPr>
        <p:sp>
          <p:nvSpPr>
            <p:cNvPr id="156677" name="Oval 5"/>
            <p:cNvSpPr>
              <a:spLocks noChangeArrowheads="1"/>
            </p:cNvSpPr>
            <p:nvPr/>
          </p:nvSpPr>
          <p:spPr bwMode="auto">
            <a:xfrm>
              <a:off x="2634" y="2432"/>
              <a:ext cx="583" cy="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>
              <a:off x="2926" y="2432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2926" y="2687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0" name="Oval 8"/>
            <p:cNvSpPr>
              <a:spLocks noChangeArrowheads="1"/>
            </p:cNvSpPr>
            <p:nvPr/>
          </p:nvSpPr>
          <p:spPr bwMode="auto">
            <a:xfrm>
              <a:off x="3467" y="3088"/>
              <a:ext cx="583" cy="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3759" y="3088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3759" y="3343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4050" y="3343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>
              <a:off x="3217" y="2688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3592" y="2688"/>
              <a:ext cx="29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3508" y="3234"/>
              <a:ext cx="209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8</a:t>
              </a: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2675" y="2578"/>
              <a:ext cx="20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2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3342" y="2469"/>
              <a:ext cx="20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J</a:t>
              </a: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3301" y="2724"/>
              <a:ext cx="29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15</a:t>
              </a:r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2925" y="2505"/>
              <a:ext cx="29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16</a:t>
              </a:r>
            </a:p>
          </p:txBody>
        </p: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3759" y="3161"/>
              <a:ext cx="29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/>
                <a:t>38</a:t>
              </a:r>
            </a:p>
          </p:txBody>
        </p:sp>
        <p:sp>
          <p:nvSpPr>
            <p:cNvPr id="156692" name="Text Box 20"/>
            <p:cNvSpPr txBox="1">
              <a:spLocks noChangeArrowheads="1"/>
            </p:cNvSpPr>
            <p:nvPr/>
          </p:nvSpPr>
          <p:spPr bwMode="auto">
            <a:xfrm>
              <a:off x="3759" y="3344"/>
              <a:ext cx="29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39</a:t>
              </a: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2925" y="2688"/>
              <a:ext cx="29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24</a:t>
              </a:r>
            </a:p>
          </p:txBody>
        </p:sp>
      </p:grp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Tartalékidők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27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4325" y="1570038"/>
            <a:ext cx="8369300" cy="3992562"/>
            <a:chOff x="230" y="933"/>
            <a:chExt cx="5272" cy="2515"/>
          </a:xfrm>
        </p:grpSpPr>
        <p:sp>
          <p:nvSpPr>
            <p:cNvPr id="172036" name="Rectangle 4"/>
            <p:cNvSpPr>
              <a:spLocks noChangeArrowheads="1"/>
            </p:cNvSpPr>
            <p:nvPr/>
          </p:nvSpPr>
          <p:spPr bwMode="auto">
            <a:xfrm>
              <a:off x="230" y="933"/>
              <a:ext cx="527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defTabSz="762000" eaLnBrk="0" hangingPunct="0">
                <a:tabLst>
                  <a:tab pos="660400" algn="ctr"/>
                  <a:tab pos="2857500" algn="ctr"/>
                  <a:tab pos="5816600" algn="ctr"/>
                  <a:tab pos="6769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Megelőző </a:t>
              </a:r>
            </a:p>
            <a:p>
              <a:pPr defTabSz="762000" eaLnBrk="0" hangingPunct="0">
                <a:tabLst>
                  <a:tab pos="660400" algn="ctr"/>
                  <a:tab pos="2857500" algn="ctr"/>
                  <a:tab pos="5816600" algn="ctr"/>
                  <a:tab pos="6769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Tevékenység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Leírás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Tevékenység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Időtartam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2037" name="Rectangle 5"/>
            <p:cNvSpPr>
              <a:spLocks noChangeArrowheads="1"/>
            </p:cNvSpPr>
            <p:nvPr/>
          </p:nvSpPr>
          <p:spPr bwMode="auto">
            <a:xfrm>
              <a:off x="443" y="1390"/>
              <a:ext cx="4984" cy="20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A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Munkaerő kiválasztás.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—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12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B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Hely kiválasztása és felmérése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—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9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C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Felszerelések kiválasztása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A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10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D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Végső építési terv és layout elkészítése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B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10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E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Felszerelések kiszállítása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B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24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F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Jelentkezők interjúja, pozíciók betöltése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A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10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	 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nővér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 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adminisztráció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 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karbantartó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 </a:t>
              </a: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és biztonsági pozíciókba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G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Műszerek megvásárlása és kiszállítása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C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35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H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Kórház megépítése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D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40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I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Információs rendszer kialakítása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A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15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J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Műszerek installálása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E,G,H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4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762000" indent="-762000" defTabSz="762000" eaLnBrk="0" hangingPunct="0">
                <a:tabLst>
                  <a:tab pos="287338" algn="ctr"/>
                  <a:tab pos="966788" algn="l"/>
                  <a:tab pos="5435600" algn="ctr"/>
                  <a:tab pos="6388100" algn="l"/>
                </a:tabLst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K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Személyzet betanítása</a:t>
              </a: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	F,I,J	</a:t>
              </a:r>
              <a:r>
                <a:rPr lang="hu-HU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6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373" y="1349"/>
              <a:ext cx="5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28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06400" y="1482725"/>
            <a:ext cx="8269288" cy="43942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3366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68525" y="1836738"/>
            <a:ext cx="5659438" cy="3824287"/>
            <a:chOff x="1366" y="1157"/>
            <a:chExt cx="3044" cy="269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02" y="2363"/>
              <a:ext cx="408" cy="273"/>
              <a:chOff x="4002" y="2363"/>
              <a:chExt cx="408" cy="273"/>
            </a:xfrm>
          </p:grpSpPr>
          <p:sp>
            <p:nvSpPr>
              <p:cNvPr id="174089" name="Freeform 9"/>
              <p:cNvSpPr>
                <a:spLocks/>
              </p:cNvSpPr>
              <p:nvPr/>
            </p:nvSpPr>
            <p:spPr bwMode="auto">
              <a:xfrm>
                <a:off x="4002" y="2363"/>
                <a:ext cx="408" cy="273"/>
              </a:xfrm>
              <a:custGeom>
                <a:avLst/>
                <a:gdLst/>
                <a:ahLst/>
                <a:cxnLst>
                  <a:cxn ang="0">
                    <a:pos x="407" y="272"/>
                  </a:cxn>
                  <a:cxn ang="0">
                    <a:pos x="407" y="0"/>
                  </a:cxn>
                  <a:cxn ang="0">
                    <a:pos x="0" y="0"/>
                  </a:cxn>
                  <a:cxn ang="0">
                    <a:pos x="0" y="272"/>
                  </a:cxn>
                  <a:cxn ang="0">
                    <a:pos x="407" y="272"/>
                  </a:cxn>
                </a:cxnLst>
                <a:rect l="0" t="0" r="r" b="b"/>
                <a:pathLst>
                  <a:path w="408" h="273">
                    <a:moveTo>
                      <a:pt x="407" y="272"/>
                    </a:moveTo>
                    <a:lnTo>
                      <a:pt x="407" y="0"/>
                    </a:lnTo>
                    <a:lnTo>
                      <a:pt x="0" y="0"/>
                    </a:lnTo>
                    <a:lnTo>
                      <a:pt x="0" y="272"/>
                    </a:lnTo>
                    <a:lnTo>
                      <a:pt x="407" y="27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4090" name="Rectangle 10"/>
              <p:cNvSpPr>
                <a:spLocks noChangeArrowheads="1"/>
              </p:cNvSpPr>
              <p:nvPr/>
            </p:nvSpPr>
            <p:spPr bwMode="auto">
              <a:xfrm>
                <a:off x="4002" y="2413"/>
                <a:ext cx="35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Finish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66" y="2363"/>
              <a:ext cx="408" cy="273"/>
              <a:chOff x="1366" y="2363"/>
              <a:chExt cx="408" cy="273"/>
            </a:xfrm>
          </p:grpSpPr>
          <p:sp>
            <p:nvSpPr>
              <p:cNvPr id="174092" name="Freeform 12"/>
              <p:cNvSpPr>
                <a:spLocks/>
              </p:cNvSpPr>
              <p:nvPr/>
            </p:nvSpPr>
            <p:spPr bwMode="auto">
              <a:xfrm>
                <a:off x="1366" y="2363"/>
                <a:ext cx="408" cy="273"/>
              </a:xfrm>
              <a:custGeom>
                <a:avLst/>
                <a:gdLst/>
                <a:ahLst/>
                <a:cxnLst>
                  <a:cxn ang="0">
                    <a:pos x="407" y="272"/>
                  </a:cxn>
                  <a:cxn ang="0">
                    <a:pos x="407" y="0"/>
                  </a:cxn>
                  <a:cxn ang="0">
                    <a:pos x="0" y="0"/>
                  </a:cxn>
                  <a:cxn ang="0">
                    <a:pos x="0" y="272"/>
                  </a:cxn>
                  <a:cxn ang="0">
                    <a:pos x="407" y="272"/>
                  </a:cxn>
                </a:cxnLst>
                <a:rect l="0" t="0" r="r" b="b"/>
                <a:pathLst>
                  <a:path w="408" h="273">
                    <a:moveTo>
                      <a:pt x="407" y="272"/>
                    </a:moveTo>
                    <a:lnTo>
                      <a:pt x="407" y="0"/>
                    </a:lnTo>
                    <a:lnTo>
                      <a:pt x="0" y="0"/>
                    </a:lnTo>
                    <a:lnTo>
                      <a:pt x="0" y="272"/>
                    </a:lnTo>
                    <a:lnTo>
                      <a:pt x="407" y="27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4093" name="Rectangle 13"/>
              <p:cNvSpPr>
                <a:spLocks noChangeArrowheads="1"/>
              </p:cNvSpPr>
              <p:nvPr/>
            </p:nvSpPr>
            <p:spPr bwMode="auto">
              <a:xfrm>
                <a:off x="1402" y="2413"/>
                <a:ext cx="287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Start</a:t>
                </a:r>
              </a:p>
            </p:txBody>
          </p:sp>
        </p:grp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2040" y="3174"/>
              <a:ext cx="363" cy="3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>
              <a:off x="2095" y="3057"/>
              <a:ext cx="2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2780" y="3057"/>
              <a:ext cx="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 flipV="1">
              <a:off x="2725" y="3154"/>
              <a:ext cx="942" cy="4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>
              <a:off x="3409" y="3057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>
              <a:off x="3332" y="2624"/>
              <a:ext cx="327" cy="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>
              <a:off x="3925" y="2027"/>
              <a:ext cx="229" cy="3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>
              <a:off x="2774" y="1887"/>
              <a:ext cx="8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2" name="Line 22"/>
            <p:cNvSpPr>
              <a:spLocks noChangeShapeType="1"/>
            </p:cNvSpPr>
            <p:nvPr/>
          </p:nvSpPr>
          <p:spPr bwMode="auto">
            <a:xfrm>
              <a:off x="2752" y="1398"/>
              <a:ext cx="913" cy="3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3" name="Line 23"/>
            <p:cNvSpPr>
              <a:spLocks noChangeShapeType="1"/>
            </p:cNvSpPr>
            <p:nvPr/>
          </p:nvSpPr>
          <p:spPr bwMode="auto">
            <a:xfrm flipV="1">
              <a:off x="2049" y="1414"/>
              <a:ext cx="354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>
              <a:off x="2104" y="1887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5" name="Line 25"/>
            <p:cNvSpPr>
              <a:spLocks noChangeShapeType="1"/>
            </p:cNvSpPr>
            <p:nvPr/>
          </p:nvSpPr>
          <p:spPr bwMode="auto">
            <a:xfrm>
              <a:off x="2063" y="2013"/>
              <a:ext cx="362" cy="3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6" name="Line 26"/>
            <p:cNvSpPr>
              <a:spLocks noChangeShapeType="1"/>
            </p:cNvSpPr>
            <p:nvPr/>
          </p:nvSpPr>
          <p:spPr bwMode="auto">
            <a:xfrm flipV="1">
              <a:off x="3830" y="2092"/>
              <a:ext cx="0" cy="8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07" name="Line 27"/>
            <p:cNvSpPr>
              <a:spLocks noChangeShapeType="1"/>
            </p:cNvSpPr>
            <p:nvPr/>
          </p:nvSpPr>
          <p:spPr bwMode="auto">
            <a:xfrm>
              <a:off x="2773" y="2500"/>
              <a:ext cx="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642" y="1699"/>
              <a:ext cx="376" cy="378"/>
              <a:chOff x="3642" y="1699"/>
              <a:chExt cx="376" cy="378"/>
            </a:xfrm>
          </p:grpSpPr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642" y="1699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0" name="Rectangle 30"/>
              <p:cNvSpPr>
                <a:spLocks noChangeArrowheads="1"/>
              </p:cNvSpPr>
              <p:nvPr/>
            </p:nvSpPr>
            <p:spPr bwMode="auto">
              <a:xfrm>
                <a:off x="3755" y="1733"/>
                <a:ext cx="149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K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6 </a:t>
                </a:r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2388" y="1157"/>
              <a:ext cx="376" cy="2692"/>
              <a:chOff x="2388" y="1157"/>
              <a:chExt cx="376" cy="2692"/>
            </a:xfrm>
          </p:grpSpPr>
          <p:sp>
            <p:nvSpPr>
              <p:cNvPr id="174112" name="Oval 32"/>
              <p:cNvSpPr>
                <a:spLocks noChangeArrowheads="1"/>
              </p:cNvSpPr>
              <p:nvPr/>
            </p:nvSpPr>
            <p:spPr bwMode="auto">
              <a:xfrm>
                <a:off x="2388" y="3471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3" name="Oval 33"/>
              <p:cNvSpPr>
                <a:spLocks noChangeArrowheads="1"/>
              </p:cNvSpPr>
              <p:nvPr/>
            </p:nvSpPr>
            <p:spPr bwMode="auto">
              <a:xfrm>
                <a:off x="2388" y="2868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4" name="Oval 34"/>
              <p:cNvSpPr>
                <a:spLocks noChangeArrowheads="1"/>
              </p:cNvSpPr>
              <p:nvPr/>
            </p:nvSpPr>
            <p:spPr bwMode="auto">
              <a:xfrm>
                <a:off x="2388" y="1157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5" name="Oval 35"/>
              <p:cNvSpPr>
                <a:spLocks noChangeArrowheads="1"/>
              </p:cNvSpPr>
              <p:nvPr/>
            </p:nvSpPr>
            <p:spPr bwMode="auto">
              <a:xfrm>
                <a:off x="2388" y="1699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6" name="Oval 36"/>
              <p:cNvSpPr>
                <a:spLocks noChangeArrowheads="1"/>
              </p:cNvSpPr>
              <p:nvPr/>
            </p:nvSpPr>
            <p:spPr bwMode="auto">
              <a:xfrm>
                <a:off x="2388" y="2311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17" name="Rectangle 37"/>
              <p:cNvSpPr>
                <a:spLocks noChangeArrowheads="1"/>
              </p:cNvSpPr>
              <p:nvPr/>
            </p:nvSpPr>
            <p:spPr bwMode="auto">
              <a:xfrm>
                <a:off x="2475" y="1191"/>
                <a:ext cx="203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I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15 </a:t>
                </a:r>
              </a:p>
            </p:txBody>
          </p:sp>
          <p:sp>
            <p:nvSpPr>
              <p:cNvPr id="174118" name="Rectangle 38"/>
              <p:cNvSpPr>
                <a:spLocks noChangeArrowheads="1"/>
              </p:cNvSpPr>
              <p:nvPr/>
            </p:nvSpPr>
            <p:spPr bwMode="auto">
              <a:xfrm>
                <a:off x="2475" y="1733"/>
                <a:ext cx="203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F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10 </a:t>
                </a:r>
              </a:p>
            </p:txBody>
          </p:sp>
          <p:sp>
            <p:nvSpPr>
              <p:cNvPr id="174119" name="Rectangle 39"/>
              <p:cNvSpPr>
                <a:spLocks noChangeArrowheads="1"/>
              </p:cNvSpPr>
              <p:nvPr/>
            </p:nvSpPr>
            <p:spPr bwMode="auto">
              <a:xfrm>
                <a:off x="2475" y="2346"/>
                <a:ext cx="203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C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10 </a:t>
                </a:r>
              </a:p>
            </p:txBody>
          </p:sp>
          <p:sp>
            <p:nvSpPr>
              <p:cNvPr id="174120" name="Rectangle 40"/>
              <p:cNvSpPr>
                <a:spLocks noChangeArrowheads="1"/>
              </p:cNvSpPr>
              <p:nvPr/>
            </p:nvSpPr>
            <p:spPr bwMode="auto">
              <a:xfrm>
                <a:off x="2475" y="2902"/>
                <a:ext cx="203" cy="3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D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10 </a:t>
                </a:r>
              </a:p>
            </p:txBody>
          </p:sp>
          <p:sp>
            <p:nvSpPr>
              <p:cNvPr id="174121" name="Rectangle 41"/>
              <p:cNvSpPr>
                <a:spLocks noChangeArrowheads="1"/>
              </p:cNvSpPr>
              <p:nvPr/>
            </p:nvSpPr>
            <p:spPr bwMode="auto">
              <a:xfrm>
                <a:off x="2475" y="3505"/>
                <a:ext cx="203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E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24 </a:t>
                </a:r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034" y="2312"/>
              <a:ext cx="377" cy="935"/>
              <a:chOff x="3034" y="2312"/>
              <a:chExt cx="377" cy="935"/>
            </a:xfrm>
          </p:grpSpPr>
          <p:sp>
            <p:nvSpPr>
              <p:cNvPr id="174123" name="Oval 43"/>
              <p:cNvSpPr>
                <a:spLocks noChangeArrowheads="1"/>
              </p:cNvSpPr>
              <p:nvPr/>
            </p:nvSpPr>
            <p:spPr bwMode="auto">
              <a:xfrm>
                <a:off x="3035" y="2312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24" name="Oval 44"/>
              <p:cNvSpPr>
                <a:spLocks noChangeArrowheads="1"/>
              </p:cNvSpPr>
              <p:nvPr/>
            </p:nvSpPr>
            <p:spPr bwMode="auto">
              <a:xfrm>
                <a:off x="3034" y="2869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25" name="Rectangle 45"/>
              <p:cNvSpPr>
                <a:spLocks noChangeArrowheads="1"/>
              </p:cNvSpPr>
              <p:nvPr/>
            </p:nvSpPr>
            <p:spPr bwMode="auto">
              <a:xfrm>
                <a:off x="3121" y="2346"/>
                <a:ext cx="202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G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35 </a:t>
                </a:r>
              </a:p>
            </p:txBody>
          </p:sp>
          <p:sp>
            <p:nvSpPr>
              <p:cNvPr id="174126" name="Rectangle 46"/>
              <p:cNvSpPr>
                <a:spLocks noChangeArrowheads="1"/>
              </p:cNvSpPr>
              <p:nvPr/>
            </p:nvSpPr>
            <p:spPr bwMode="auto">
              <a:xfrm>
                <a:off x="3121" y="2903"/>
                <a:ext cx="202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H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40 </a:t>
                </a:r>
              </a:p>
            </p:txBody>
          </p:sp>
        </p:grp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3642" y="2869"/>
              <a:ext cx="376" cy="378"/>
              <a:chOff x="3642" y="2869"/>
              <a:chExt cx="376" cy="378"/>
            </a:xfrm>
          </p:grpSpPr>
          <p:sp>
            <p:nvSpPr>
              <p:cNvPr id="174128" name="Oval 48"/>
              <p:cNvSpPr>
                <a:spLocks noChangeArrowheads="1"/>
              </p:cNvSpPr>
              <p:nvPr/>
            </p:nvSpPr>
            <p:spPr bwMode="auto">
              <a:xfrm>
                <a:off x="3642" y="2869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29" name="Rectangle 49"/>
              <p:cNvSpPr>
                <a:spLocks noChangeArrowheads="1"/>
              </p:cNvSpPr>
              <p:nvPr/>
            </p:nvSpPr>
            <p:spPr bwMode="auto">
              <a:xfrm>
                <a:off x="3755" y="2903"/>
                <a:ext cx="149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J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4 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715" y="1700"/>
              <a:ext cx="376" cy="1547"/>
              <a:chOff x="1715" y="1700"/>
              <a:chExt cx="376" cy="1547"/>
            </a:xfrm>
          </p:grpSpPr>
          <p:sp>
            <p:nvSpPr>
              <p:cNvPr id="174131" name="Oval 51"/>
              <p:cNvSpPr>
                <a:spLocks noChangeArrowheads="1"/>
              </p:cNvSpPr>
              <p:nvPr/>
            </p:nvSpPr>
            <p:spPr bwMode="auto">
              <a:xfrm>
                <a:off x="1715" y="1700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32" name="Oval 52"/>
              <p:cNvSpPr>
                <a:spLocks noChangeArrowheads="1"/>
              </p:cNvSpPr>
              <p:nvPr/>
            </p:nvSpPr>
            <p:spPr bwMode="auto">
              <a:xfrm>
                <a:off x="1715" y="2868"/>
                <a:ext cx="376" cy="376"/>
              </a:xfrm>
              <a:prstGeom prst="ellipse">
                <a:avLst/>
              </a:prstGeom>
              <a:solidFill>
                <a:srgbClr val="F4EFE4"/>
              </a:solidFill>
              <a:ln w="38100">
                <a:solidFill>
                  <a:srgbClr val="D9C6B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4133" name="Rectangle 53"/>
              <p:cNvSpPr>
                <a:spLocks noChangeArrowheads="1"/>
              </p:cNvSpPr>
              <p:nvPr/>
            </p:nvSpPr>
            <p:spPr bwMode="auto">
              <a:xfrm>
                <a:off x="1801" y="1734"/>
                <a:ext cx="203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A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12 </a:t>
                </a:r>
              </a:p>
            </p:txBody>
          </p:sp>
          <p:sp>
            <p:nvSpPr>
              <p:cNvPr id="174134" name="Rectangle 54"/>
              <p:cNvSpPr>
                <a:spLocks noChangeArrowheads="1"/>
              </p:cNvSpPr>
              <p:nvPr/>
            </p:nvSpPr>
            <p:spPr bwMode="auto">
              <a:xfrm>
                <a:off x="1828" y="2903"/>
                <a:ext cx="149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5087" tIns="31750" rIns="65087" bIns="31750">
                <a:spAutoFit/>
              </a:bodyPr>
              <a:lstStyle/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B</a:t>
                </a:r>
              </a:p>
              <a:p>
                <a:pPr algn="ctr" defTabSz="373063" eaLnBrk="0" hangingPunct="0"/>
                <a:r>
                  <a:rPr lang="en-US" sz="1400" b="1">
                    <a:solidFill>
                      <a:srgbClr val="000000"/>
                    </a:solidFill>
                  </a:rPr>
                  <a:t>9 </a:t>
                </a:r>
              </a:p>
            </p:txBody>
          </p:sp>
        </p:grpSp>
        <p:sp>
          <p:nvSpPr>
            <p:cNvPr id="174135" name="Line 55"/>
            <p:cNvSpPr>
              <a:spLocks noChangeShapeType="1"/>
            </p:cNvSpPr>
            <p:nvPr/>
          </p:nvSpPr>
          <p:spPr bwMode="auto">
            <a:xfrm flipV="1">
              <a:off x="1595" y="2060"/>
              <a:ext cx="177" cy="2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36" name="Line 56"/>
            <p:cNvSpPr>
              <a:spLocks noChangeShapeType="1"/>
            </p:cNvSpPr>
            <p:nvPr/>
          </p:nvSpPr>
          <p:spPr bwMode="auto">
            <a:xfrm>
              <a:off x="1595" y="2646"/>
              <a:ext cx="173" cy="2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feladatok sorrendben</a:t>
            </a:r>
            <a:endParaRPr lang="en-GB" dirty="0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29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28670"/>
            <a:ext cx="8642350" cy="5184775"/>
          </a:xfrm>
        </p:spPr>
        <p:txBody>
          <a:bodyPr/>
          <a:lstStyle/>
          <a:p>
            <a:r>
              <a:rPr lang="hu-HU" sz="2800" dirty="0" smtClean="0"/>
              <a:t>Időben lehatárolt (kezdete és vége;</a:t>
            </a:r>
            <a:br>
              <a:rPr lang="hu-HU" sz="2800" dirty="0" smtClean="0"/>
            </a:br>
            <a:r>
              <a:rPr lang="hu-HU" sz="2800" dirty="0" smtClean="0"/>
              <a:t> határidő)</a:t>
            </a:r>
          </a:p>
          <a:p>
            <a:r>
              <a:rPr lang="hu-HU" sz="2800" dirty="0" smtClean="0"/>
              <a:t>Gyakorlati vonatkozású</a:t>
            </a:r>
          </a:p>
          <a:p>
            <a:r>
              <a:rPr lang="hu-HU" sz="2800" dirty="0" smtClean="0"/>
              <a:t>Nem oldható meg rutinszerűen</a:t>
            </a:r>
          </a:p>
          <a:p>
            <a:r>
              <a:rPr lang="hu-HU" sz="2800" dirty="0" smtClean="0"/>
              <a:t>Egyedi probléma (nincs mögöttes tudás)</a:t>
            </a:r>
          </a:p>
          <a:p>
            <a:r>
              <a:rPr lang="hu-HU" sz="2800" dirty="0" smtClean="0"/>
              <a:t>Összetett, bonyolult, rosszul strukturált problémáknál (komplex)</a:t>
            </a:r>
          </a:p>
          <a:p>
            <a:r>
              <a:rPr lang="hu-HU" sz="2800" dirty="0" smtClean="0"/>
              <a:t>Nagy jelentőségű (vagy nagy méretű)</a:t>
            </a:r>
          </a:p>
          <a:p>
            <a:r>
              <a:rPr lang="hu-HU" sz="2800" dirty="0" smtClean="0"/>
              <a:t>Költségkeret</a:t>
            </a:r>
          </a:p>
          <a:p>
            <a:r>
              <a:rPr lang="hu-HU" sz="2800" dirty="0" smtClean="0"/>
              <a:t>Cél: minőségi és mennyiségi paraméterekkel jól mérhető kimenete legyen</a:t>
            </a:r>
          </a:p>
          <a:p>
            <a:endParaRPr lang="hu-H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000107"/>
            <a:ext cx="2746550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63" name="Rectangle 335"/>
          <p:cNvSpPr>
            <a:spLocks noChangeArrowheads="1"/>
          </p:cNvSpPr>
          <p:nvPr/>
        </p:nvSpPr>
        <p:spPr bwMode="auto">
          <a:xfrm>
            <a:off x="250825" y="1412875"/>
            <a:ext cx="8569325" cy="46799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250825" y="1484313"/>
            <a:ext cx="8410575" cy="4618037"/>
            <a:chOff x="654" y="605"/>
            <a:chExt cx="4807" cy="3519"/>
          </a:xfrm>
        </p:grpSpPr>
        <p:sp>
          <p:nvSpPr>
            <p:cNvPr id="176352" name="Line 224"/>
            <p:cNvSpPr>
              <a:spLocks noChangeShapeType="1"/>
            </p:cNvSpPr>
            <p:nvPr/>
          </p:nvSpPr>
          <p:spPr bwMode="auto">
            <a:xfrm flipV="1">
              <a:off x="1711" y="1795"/>
              <a:ext cx="419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3" name="Line 225"/>
            <p:cNvSpPr>
              <a:spLocks noChangeShapeType="1"/>
            </p:cNvSpPr>
            <p:nvPr/>
          </p:nvSpPr>
          <p:spPr bwMode="auto">
            <a:xfrm>
              <a:off x="1711" y="2423"/>
              <a:ext cx="411" cy="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4" name="Line 226"/>
            <p:cNvSpPr>
              <a:spLocks noChangeShapeType="1"/>
            </p:cNvSpPr>
            <p:nvPr/>
          </p:nvSpPr>
          <p:spPr bwMode="auto">
            <a:xfrm>
              <a:off x="2527" y="1803"/>
              <a:ext cx="318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5" name="Line 227"/>
            <p:cNvSpPr>
              <a:spLocks noChangeShapeType="1"/>
            </p:cNvSpPr>
            <p:nvPr/>
          </p:nvSpPr>
          <p:spPr bwMode="auto">
            <a:xfrm>
              <a:off x="3334" y="2323"/>
              <a:ext cx="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6" name="Line 228"/>
            <p:cNvSpPr>
              <a:spLocks noChangeShapeType="1"/>
            </p:cNvSpPr>
            <p:nvPr/>
          </p:nvSpPr>
          <p:spPr bwMode="auto">
            <a:xfrm flipV="1">
              <a:off x="2530" y="1078"/>
              <a:ext cx="32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7" name="Line 229"/>
            <p:cNvSpPr>
              <a:spLocks noChangeShapeType="1"/>
            </p:cNvSpPr>
            <p:nvPr/>
          </p:nvSpPr>
          <p:spPr bwMode="auto">
            <a:xfrm>
              <a:off x="2609" y="1606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8" name="Line 230"/>
            <p:cNvSpPr>
              <a:spLocks noChangeShapeType="1"/>
            </p:cNvSpPr>
            <p:nvPr/>
          </p:nvSpPr>
          <p:spPr bwMode="auto">
            <a:xfrm>
              <a:off x="3334" y="1606"/>
              <a:ext cx="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59" name="Line 231"/>
            <p:cNvSpPr>
              <a:spLocks noChangeShapeType="1"/>
            </p:cNvSpPr>
            <p:nvPr/>
          </p:nvSpPr>
          <p:spPr bwMode="auto">
            <a:xfrm>
              <a:off x="3307" y="1009"/>
              <a:ext cx="927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0" name="Line 232"/>
            <p:cNvSpPr>
              <a:spLocks noChangeShapeType="1"/>
            </p:cNvSpPr>
            <p:nvPr/>
          </p:nvSpPr>
          <p:spPr bwMode="auto">
            <a:xfrm>
              <a:off x="4690" y="1808"/>
              <a:ext cx="411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1" name="Line 233"/>
            <p:cNvSpPr>
              <a:spLocks noChangeShapeType="1"/>
            </p:cNvSpPr>
            <p:nvPr/>
          </p:nvSpPr>
          <p:spPr bwMode="auto">
            <a:xfrm flipV="1">
              <a:off x="4490" y="1882"/>
              <a:ext cx="0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2" name="Line 234"/>
            <p:cNvSpPr>
              <a:spLocks noChangeShapeType="1"/>
            </p:cNvSpPr>
            <p:nvPr/>
          </p:nvSpPr>
          <p:spPr bwMode="auto">
            <a:xfrm>
              <a:off x="3967" y="2526"/>
              <a:ext cx="318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3" name="Line 235"/>
            <p:cNvSpPr>
              <a:spLocks noChangeShapeType="1"/>
            </p:cNvSpPr>
            <p:nvPr/>
          </p:nvSpPr>
          <p:spPr bwMode="auto">
            <a:xfrm>
              <a:off x="3329" y="3041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4" name="Line 236"/>
            <p:cNvSpPr>
              <a:spLocks noChangeShapeType="1"/>
            </p:cNvSpPr>
            <p:nvPr/>
          </p:nvSpPr>
          <p:spPr bwMode="auto">
            <a:xfrm>
              <a:off x="4051" y="3043"/>
              <a:ext cx="1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5" name="Line 237"/>
            <p:cNvSpPr>
              <a:spLocks noChangeShapeType="1"/>
            </p:cNvSpPr>
            <p:nvPr/>
          </p:nvSpPr>
          <p:spPr bwMode="auto">
            <a:xfrm flipV="1">
              <a:off x="3305" y="3163"/>
              <a:ext cx="93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6" name="Line 238"/>
            <p:cNvSpPr>
              <a:spLocks noChangeShapeType="1"/>
            </p:cNvSpPr>
            <p:nvPr/>
          </p:nvSpPr>
          <p:spPr bwMode="auto">
            <a:xfrm>
              <a:off x="2611" y="3041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7" name="Line 239"/>
            <p:cNvSpPr>
              <a:spLocks noChangeShapeType="1"/>
            </p:cNvSpPr>
            <p:nvPr/>
          </p:nvSpPr>
          <p:spPr bwMode="auto">
            <a:xfrm>
              <a:off x="2532" y="3243"/>
              <a:ext cx="330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8" name="Oval 240"/>
            <p:cNvSpPr>
              <a:spLocks noChangeArrowheads="1"/>
            </p:cNvSpPr>
            <p:nvPr/>
          </p:nvSpPr>
          <p:spPr bwMode="auto">
            <a:xfrm>
              <a:off x="2775" y="1325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69" name="Freeform 241"/>
            <p:cNvSpPr>
              <a:spLocks/>
            </p:cNvSpPr>
            <p:nvPr/>
          </p:nvSpPr>
          <p:spPr bwMode="auto">
            <a:xfrm>
              <a:off x="2967" y="1331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370" name="Oval 242"/>
            <p:cNvSpPr>
              <a:spLocks noChangeArrowheads="1"/>
            </p:cNvSpPr>
            <p:nvPr/>
          </p:nvSpPr>
          <p:spPr bwMode="auto">
            <a:xfrm>
              <a:off x="2783" y="1335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1" name="Line 243"/>
            <p:cNvSpPr>
              <a:spLocks noChangeShapeType="1"/>
            </p:cNvSpPr>
            <p:nvPr/>
          </p:nvSpPr>
          <p:spPr bwMode="auto">
            <a:xfrm>
              <a:off x="2787" y="1608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2" name="Line 244"/>
            <p:cNvSpPr>
              <a:spLocks noChangeShapeType="1"/>
            </p:cNvSpPr>
            <p:nvPr/>
          </p:nvSpPr>
          <p:spPr bwMode="auto">
            <a:xfrm>
              <a:off x="3156" y="1608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3" name="Line 245"/>
            <p:cNvSpPr>
              <a:spLocks noChangeShapeType="1"/>
            </p:cNvSpPr>
            <p:nvPr/>
          </p:nvSpPr>
          <p:spPr bwMode="auto">
            <a:xfrm>
              <a:off x="2970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4" name="Line 246"/>
            <p:cNvSpPr>
              <a:spLocks noChangeShapeType="1"/>
            </p:cNvSpPr>
            <p:nvPr/>
          </p:nvSpPr>
          <p:spPr bwMode="auto">
            <a:xfrm>
              <a:off x="3149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5" name="Oval 247"/>
            <p:cNvSpPr>
              <a:spLocks noChangeArrowheads="1"/>
            </p:cNvSpPr>
            <p:nvPr/>
          </p:nvSpPr>
          <p:spPr bwMode="auto">
            <a:xfrm>
              <a:off x="4218" y="2763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6" name="Freeform 248"/>
            <p:cNvSpPr>
              <a:spLocks/>
            </p:cNvSpPr>
            <p:nvPr/>
          </p:nvSpPr>
          <p:spPr bwMode="auto">
            <a:xfrm>
              <a:off x="4410" y="2769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377" name="Oval 249"/>
            <p:cNvSpPr>
              <a:spLocks noChangeArrowheads="1"/>
            </p:cNvSpPr>
            <p:nvPr/>
          </p:nvSpPr>
          <p:spPr bwMode="auto">
            <a:xfrm>
              <a:off x="4226" y="2773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8" name="Line 250"/>
            <p:cNvSpPr>
              <a:spLocks noChangeShapeType="1"/>
            </p:cNvSpPr>
            <p:nvPr/>
          </p:nvSpPr>
          <p:spPr bwMode="auto">
            <a:xfrm>
              <a:off x="4230" y="3046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79" name="Line 251"/>
            <p:cNvSpPr>
              <a:spLocks noChangeShapeType="1"/>
            </p:cNvSpPr>
            <p:nvPr/>
          </p:nvSpPr>
          <p:spPr bwMode="auto">
            <a:xfrm>
              <a:off x="4599" y="3046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0" name="Line 252"/>
            <p:cNvSpPr>
              <a:spLocks noChangeShapeType="1"/>
            </p:cNvSpPr>
            <p:nvPr/>
          </p:nvSpPr>
          <p:spPr bwMode="auto">
            <a:xfrm>
              <a:off x="4413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1" name="Line 253"/>
            <p:cNvSpPr>
              <a:spLocks noChangeShapeType="1"/>
            </p:cNvSpPr>
            <p:nvPr/>
          </p:nvSpPr>
          <p:spPr bwMode="auto">
            <a:xfrm>
              <a:off x="4592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2" name="Oval 254"/>
            <p:cNvSpPr>
              <a:spLocks noChangeArrowheads="1"/>
            </p:cNvSpPr>
            <p:nvPr/>
          </p:nvSpPr>
          <p:spPr bwMode="auto">
            <a:xfrm>
              <a:off x="2775" y="2038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3" name="Freeform 255"/>
            <p:cNvSpPr>
              <a:spLocks/>
            </p:cNvSpPr>
            <p:nvPr/>
          </p:nvSpPr>
          <p:spPr bwMode="auto">
            <a:xfrm>
              <a:off x="2967" y="2044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384" name="Oval 256"/>
            <p:cNvSpPr>
              <a:spLocks noChangeArrowheads="1"/>
            </p:cNvSpPr>
            <p:nvPr/>
          </p:nvSpPr>
          <p:spPr bwMode="auto">
            <a:xfrm>
              <a:off x="2783" y="2048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5" name="Line 257"/>
            <p:cNvSpPr>
              <a:spLocks noChangeShapeType="1"/>
            </p:cNvSpPr>
            <p:nvPr/>
          </p:nvSpPr>
          <p:spPr bwMode="auto">
            <a:xfrm>
              <a:off x="2787" y="2321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6" name="Line 258"/>
            <p:cNvSpPr>
              <a:spLocks noChangeShapeType="1"/>
            </p:cNvSpPr>
            <p:nvPr/>
          </p:nvSpPr>
          <p:spPr bwMode="auto">
            <a:xfrm>
              <a:off x="3156" y="2321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7" name="Line 259"/>
            <p:cNvSpPr>
              <a:spLocks noChangeShapeType="1"/>
            </p:cNvSpPr>
            <p:nvPr/>
          </p:nvSpPr>
          <p:spPr bwMode="auto">
            <a:xfrm>
              <a:off x="2970" y="2077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8" name="Line 260"/>
            <p:cNvSpPr>
              <a:spLocks noChangeShapeType="1"/>
            </p:cNvSpPr>
            <p:nvPr/>
          </p:nvSpPr>
          <p:spPr bwMode="auto">
            <a:xfrm>
              <a:off x="3149" y="2077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89" name="Oval 261"/>
            <p:cNvSpPr>
              <a:spLocks noChangeArrowheads="1"/>
            </p:cNvSpPr>
            <p:nvPr/>
          </p:nvSpPr>
          <p:spPr bwMode="auto">
            <a:xfrm>
              <a:off x="3498" y="2038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0" name="Freeform 262"/>
            <p:cNvSpPr>
              <a:spLocks/>
            </p:cNvSpPr>
            <p:nvPr/>
          </p:nvSpPr>
          <p:spPr bwMode="auto">
            <a:xfrm>
              <a:off x="3690" y="2044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391" name="Oval 263"/>
            <p:cNvSpPr>
              <a:spLocks noChangeArrowheads="1"/>
            </p:cNvSpPr>
            <p:nvPr/>
          </p:nvSpPr>
          <p:spPr bwMode="auto">
            <a:xfrm>
              <a:off x="3506" y="2048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2" name="Line 264"/>
            <p:cNvSpPr>
              <a:spLocks noChangeShapeType="1"/>
            </p:cNvSpPr>
            <p:nvPr/>
          </p:nvSpPr>
          <p:spPr bwMode="auto">
            <a:xfrm>
              <a:off x="3510" y="2321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3" name="Line 265"/>
            <p:cNvSpPr>
              <a:spLocks noChangeShapeType="1"/>
            </p:cNvSpPr>
            <p:nvPr/>
          </p:nvSpPr>
          <p:spPr bwMode="auto">
            <a:xfrm>
              <a:off x="3879" y="2321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4" name="Line 266"/>
            <p:cNvSpPr>
              <a:spLocks noChangeShapeType="1"/>
            </p:cNvSpPr>
            <p:nvPr/>
          </p:nvSpPr>
          <p:spPr bwMode="auto">
            <a:xfrm>
              <a:off x="3693" y="2077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5" name="Line 267"/>
            <p:cNvSpPr>
              <a:spLocks noChangeShapeType="1"/>
            </p:cNvSpPr>
            <p:nvPr/>
          </p:nvSpPr>
          <p:spPr bwMode="auto">
            <a:xfrm>
              <a:off x="3872" y="2077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6" name="Oval 268"/>
            <p:cNvSpPr>
              <a:spLocks noChangeArrowheads="1"/>
            </p:cNvSpPr>
            <p:nvPr/>
          </p:nvSpPr>
          <p:spPr bwMode="auto">
            <a:xfrm>
              <a:off x="2775" y="3506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7" name="Freeform 269"/>
            <p:cNvSpPr>
              <a:spLocks/>
            </p:cNvSpPr>
            <p:nvPr/>
          </p:nvSpPr>
          <p:spPr bwMode="auto">
            <a:xfrm>
              <a:off x="2967" y="3512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398" name="Oval 270"/>
            <p:cNvSpPr>
              <a:spLocks noChangeArrowheads="1"/>
            </p:cNvSpPr>
            <p:nvPr/>
          </p:nvSpPr>
          <p:spPr bwMode="auto">
            <a:xfrm>
              <a:off x="2783" y="3516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399" name="Line 271"/>
            <p:cNvSpPr>
              <a:spLocks noChangeShapeType="1"/>
            </p:cNvSpPr>
            <p:nvPr/>
          </p:nvSpPr>
          <p:spPr bwMode="auto">
            <a:xfrm>
              <a:off x="2787" y="3789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0" name="Line 272"/>
            <p:cNvSpPr>
              <a:spLocks noChangeShapeType="1"/>
            </p:cNvSpPr>
            <p:nvPr/>
          </p:nvSpPr>
          <p:spPr bwMode="auto">
            <a:xfrm>
              <a:off x="3156" y="3789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1" name="Line 273"/>
            <p:cNvSpPr>
              <a:spLocks noChangeShapeType="1"/>
            </p:cNvSpPr>
            <p:nvPr/>
          </p:nvSpPr>
          <p:spPr bwMode="auto">
            <a:xfrm>
              <a:off x="2970" y="3545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2" name="Line 274"/>
            <p:cNvSpPr>
              <a:spLocks noChangeShapeType="1"/>
            </p:cNvSpPr>
            <p:nvPr/>
          </p:nvSpPr>
          <p:spPr bwMode="auto">
            <a:xfrm>
              <a:off x="3149" y="3545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3" name="Oval 275"/>
            <p:cNvSpPr>
              <a:spLocks noChangeArrowheads="1"/>
            </p:cNvSpPr>
            <p:nvPr/>
          </p:nvSpPr>
          <p:spPr bwMode="auto">
            <a:xfrm>
              <a:off x="3498" y="2763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4" name="Freeform 276"/>
            <p:cNvSpPr>
              <a:spLocks/>
            </p:cNvSpPr>
            <p:nvPr/>
          </p:nvSpPr>
          <p:spPr bwMode="auto">
            <a:xfrm>
              <a:off x="3690" y="2769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05" name="Oval 277"/>
            <p:cNvSpPr>
              <a:spLocks noChangeArrowheads="1"/>
            </p:cNvSpPr>
            <p:nvPr/>
          </p:nvSpPr>
          <p:spPr bwMode="auto">
            <a:xfrm>
              <a:off x="3506" y="2773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6" name="Line 278"/>
            <p:cNvSpPr>
              <a:spLocks noChangeShapeType="1"/>
            </p:cNvSpPr>
            <p:nvPr/>
          </p:nvSpPr>
          <p:spPr bwMode="auto">
            <a:xfrm>
              <a:off x="3510" y="3046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7" name="Line 279"/>
            <p:cNvSpPr>
              <a:spLocks noChangeShapeType="1"/>
            </p:cNvSpPr>
            <p:nvPr/>
          </p:nvSpPr>
          <p:spPr bwMode="auto">
            <a:xfrm>
              <a:off x="3879" y="3046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8" name="Line 280"/>
            <p:cNvSpPr>
              <a:spLocks noChangeShapeType="1"/>
            </p:cNvSpPr>
            <p:nvPr/>
          </p:nvSpPr>
          <p:spPr bwMode="auto">
            <a:xfrm>
              <a:off x="3693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09" name="Line 281"/>
            <p:cNvSpPr>
              <a:spLocks noChangeShapeType="1"/>
            </p:cNvSpPr>
            <p:nvPr/>
          </p:nvSpPr>
          <p:spPr bwMode="auto">
            <a:xfrm>
              <a:off x="3872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0" name="Oval 282"/>
            <p:cNvSpPr>
              <a:spLocks noChangeArrowheads="1"/>
            </p:cNvSpPr>
            <p:nvPr/>
          </p:nvSpPr>
          <p:spPr bwMode="auto">
            <a:xfrm>
              <a:off x="2775" y="2763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1" name="Freeform 283"/>
            <p:cNvSpPr>
              <a:spLocks/>
            </p:cNvSpPr>
            <p:nvPr/>
          </p:nvSpPr>
          <p:spPr bwMode="auto">
            <a:xfrm>
              <a:off x="2967" y="2769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12" name="Oval 284"/>
            <p:cNvSpPr>
              <a:spLocks noChangeArrowheads="1"/>
            </p:cNvSpPr>
            <p:nvPr/>
          </p:nvSpPr>
          <p:spPr bwMode="auto">
            <a:xfrm>
              <a:off x="2783" y="2773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3" name="Line 285"/>
            <p:cNvSpPr>
              <a:spLocks noChangeShapeType="1"/>
            </p:cNvSpPr>
            <p:nvPr/>
          </p:nvSpPr>
          <p:spPr bwMode="auto">
            <a:xfrm>
              <a:off x="2787" y="3046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4" name="Line 286"/>
            <p:cNvSpPr>
              <a:spLocks noChangeShapeType="1"/>
            </p:cNvSpPr>
            <p:nvPr/>
          </p:nvSpPr>
          <p:spPr bwMode="auto">
            <a:xfrm>
              <a:off x="3156" y="3046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5" name="Line 287"/>
            <p:cNvSpPr>
              <a:spLocks noChangeShapeType="1"/>
            </p:cNvSpPr>
            <p:nvPr/>
          </p:nvSpPr>
          <p:spPr bwMode="auto">
            <a:xfrm>
              <a:off x="2970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6" name="Line 288"/>
            <p:cNvSpPr>
              <a:spLocks noChangeShapeType="1"/>
            </p:cNvSpPr>
            <p:nvPr/>
          </p:nvSpPr>
          <p:spPr bwMode="auto">
            <a:xfrm>
              <a:off x="3149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7" name="Oval 289"/>
            <p:cNvSpPr>
              <a:spLocks noChangeArrowheads="1"/>
            </p:cNvSpPr>
            <p:nvPr/>
          </p:nvSpPr>
          <p:spPr bwMode="auto">
            <a:xfrm>
              <a:off x="2053" y="2763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18" name="Freeform 290"/>
            <p:cNvSpPr>
              <a:spLocks/>
            </p:cNvSpPr>
            <p:nvPr/>
          </p:nvSpPr>
          <p:spPr bwMode="auto">
            <a:xfrm>
              <a:off x="2245" y="2769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19" name="Oval 291"/>
            <p:cNvSpPr>
              <a:spLocks noChangeArrowheads="1"/>
            </p:cNvSpPr>
            <p:nvPr/>
          </p:nvSpPr>
          <p:spPr bwMode="auto">
            <a:xfrm>
              <a:off x="2061" y="2773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0" name="Line 292"/>
            <p:cNvSpPr>
              <a:spLocks noChangeShapeType="1"/>
            </p:cNvSpPr>
            <p:nvPr/>
          </p:nvSpPr>
          <p:spPr bwMode="auto">
            <a:xfrm>
              <a:off x="2065" y="3046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1" name="Line 293"/>
            <p:cNvSpPr>
              <a:spLocks noChangeShapeType="1"/>
            </p:cNvSpPr>
            <p:nvPr/>
          </p:nvSpPr>
          <p:spPr bwMode="auto">
            <a:xfrm>
              <a:off x="2434" y="3046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2" name="Line 294"/>
            <p:cNvSpPr>
              <a:spLocks noChangeShapeType="1"/>
            </p:cNvSpPr>
            <p:nvPr/>
          </p:nvSpPr>
          <p:spPr bwMode="auto">
            <a:xfrm>
              <a:off x="2248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3" name="Line 295"/>
            <p:cNvSpPr>
              <a:spLocks noChangeShapeType="1"/>
            </p:cNvSpPr>
            <p:nvPr/>
          </p:nvSpPr>
          <p:spPr bwMode="auto">
            <a:xfrm>
              <a:off x="2427" y="2802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4" name="Oval 296"/>
            <p:cNvSpPr>
              <a:spLocks noChangeArrowheads="1"/>
            </p:cNvSpPr>
            <p:nvPr/>
          </p:nvSpPr>
          <p:spPr bwMode="auto">
            <a:xfrm>
              <a:off x="2053" y="1325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5" name="Freeform 297"/>
            <p:cNvSpPr>
              <a:spLocks/>
            </p:cNvSpPr>
            <p:nvPr/>
          </p:nvSpPr>
          <p:spPr bwMode="auto">
            <a:xfrm>
              <a:off x="2245" y="1331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26" name="Oval 298"/>
            <p:cNvSpPr>
              <a:spLocks noChangeArrowheads="1"/>
            </p:cNvSpPr>
            <p:nvPr/>
          </p:nvSpPr>
          <p:spPr bwMode="auto">
            <a:xfrm>
              <a:off x="2061" y="1335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7" name="Line 299"/>
            <p:cNvSpPr>
              <a:spLocks noChangeShapeType="1"/>
            </p:cNvSpPr>
            <p:nvPr/>
          </p:nvSpPr>
          <p:spPr bwMode="auto">
            <a:xfrm>
              <a:off x="2065" y="1608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8" name="Line 300"/>
            <p:cNvSpPr>
              <a:spLocks noChangeShapeType="1"/>
            </p:cNvSpPr>
            <p:nvPr/>
          </p:nvSpPr>
          <p:spPr bwMode="auto">
            <a:xfrm>
              <a:off x="2434" y="1608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29" name="Line 301"/>
            <p:cNvSpPr>
              <a:spLocks noChangeShapeType="1"/>
            </p:cNvSpPr>
            <p:nvPr/>
          </p:nvSpPr>
          <p:spPr bwMode="auto">
            <a:xfrm>
              <a:off x="2248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0" name="Line 302"/>
            <p:cNvSpPr>
              <a:spLocks noChangeShapeType="1"/>
            </p:cNvSpPr>
            <p:nvPr/>
          </p:nvSpPr>
          <p:spPr bwMode="auto">
            <a:xfrm>
              <a:off x="2427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1" name="Oval 303"/>
            <p:cNvSpPr>
              <a:spLocks noChangeArrowheads="1"/>
            </p:cNvSpPr>
            <p:nvPr/>
          </p:nvSpPr>
          <p:spPr bwMode="auto">
            <a:xfrm>
              <a:off x="4218" y="1325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2" name="Freeform 304"/>
            <p:cNvSpPr>
              <a:spLocks/>
            </p:cNvSpPr>
            <p:nvPr/>
          </p:nvSpPr>
          <p:spPr bwMode="auto">
            <a:xfrm>
              <a:off x="4410" y="1331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33" name="Oval 305"/>
            <p:cNvSpPr>
              <a:spLocks noChangeArrowheads="1"/>
            </p:cNvSpPr>
            <p:nvPr/>
          </p:nvSpPr>
          <p:spPr bwMode="auto">
            <a:xfrm>
              <a:off x="4226" y="1335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4" name="Line 306"/>
            <p:cNvSpPr>
              <a:spLocks noChangeShapeType="1"/>
            </p:cNvSpPr>
            <p:nvPr/>
          </p:nvSpPr>
          <p:spPr bwMode="auto">
            <a:xfrm>
              <a:off x="4230" y="1608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5" name="Line 307"/>
            <p:cNvSpPr>
              <a:spLocks noChangeShapeType="1"/>
            </p:cNvSpPr>
            <p:nvPr/>
          </p:nvSpPr>
          <p:spPr bwMode="auto">
            <a:xfrm>
              <a:off x="4599" y="1608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6" name="Line 308"/>
            <p:cNvSpPr>
              <a:spLocks noChangeShapeType="1"/>
            </p:cNvSpPr>
            <p:nvPr/>
          </p:nvSpPr>
          <p:spPr bwMode="auto">
            <a:xfrm>
              <a:off x="4413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7" name="Line 309"/>
            <p:cNvSpPr>
              <a:spLocks noChangeShapeType="1"/>
            </p:cNvSpPr>
            <p:nvPr/>
          </p:nvSpPr>
          <p:spPr bwMode="auto">
            <a:xfrm>
              <a:off x="4592" y="136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8" name="Oval 310"/>
            <p:cNvSpPr>
              <a:spLocks noChangeArrowheads="1"/>
            </p:cNvSpPr>
            <p:nvPr/>
          </p:nvSpPr>
          <p:spPr bwMode="auto">
            <a:xfrm>
              <a:off x="2775" y="605"/>
              <a:ext cx="557" cy="557"/>
            </a:xfrm>
            <a:prstGeom prst="ellipse">
              <a:avLst/>
            </a:prstGeom>
            <a:solidFill>
              <a:srgbClr val="EE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39" name="Freeform 311"/>
            <p:cNvSpPr>
              <a:spLocks/>
            </p:cNvSpPr>
            <p:nvPr/>
          </p:nvSpPr>
          <p:spPr bwMode="auto">
            <a:xfrm>
              <a:off x="2967" y="611"/>
              <a:ext cx="184" cy="545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0" y="20"/>
                </a:cxn>
                <a:cxn ang="0">
                  <a:pos x="40" y="4"/>
                </a:cxn>
                <a:cxn ang="0">
                  <a:pos x="87" y="0"/>
                </a:cxn>
                <a:cxn ang="0">
                  <a:pos x="133" y="7"/>
                </a:cxn>
                <a:cxn ang="0">
                  <a:pos x="175" y="18"/>
                </a:cxn>
                <a:cxn ang="0">
                  <a:pos x="183" y="23"/>
                </a:cxn>
                <a:cxn ang="0">
                  <a:pos x="183" y="525"/>
                </a:cxn>
                <a:cxn ang="0">
                  <a:pos x="163" y="536"/>
                </a:cxn>
                <a:cxn ang="0">
                  <a:pos x="125" y="543"/>
                </a:cxn>
                <a:cxn ang="0">
                  <a:pos x="87" y="544"/>
                </a:cxn>
                <a:cxn ang="0">
                  <a:pos x="80" y="544"/>
                </a:cxn>
                <a:cxn ang="0">
                  <a:pos x="50" y="543"/>
                </a:cxn>
                <a:cxn ang="0">
                  <a:pos x="16" y="535"/>
                </a:cxn>
                <a:cxn ang="0">
                  <a:pos x="0" y="533"/>
                </a:cxn>
              </a:cxnLst>
              <a:rect l="0" t="0" r="r" b="b"/>
              <a:pathLst>
                <a:path w="184" h="545">
                  <a:moveTo>
                    <a:pt x="0" y="533"/>
                  </a:moveTo>
                  <a:lnTo>
                    <a:pt x="0" y="20"/>
                  </a:lnTo>
                  <a:lnTo>
                    <a:pt x="40" y="4"/>
                  </a:lnTo>
                  <a:lnTo>
                    <a:pt x="87" y="0"/>
                  </a:lnTo>
                  <a:lnTo>
                    <a:pt x="133" y="7"/>
                  </a:lnTo>
                  <a:lnTo>
                    <a:pt x="175" y="18"/>
                  </a:lnTo>
                  <a:lnTo>
                    <a:pt x="183" y="23"/>
                  </a:lnTo>
                  <a:lnTo>
                    <a:pt x="183" y="525"/>
                  </a:lnTo>
                  <a:lnTo>
                    <a:pt x="163" y="536"/>
                  </a:lnTo>
                  <a:lnTo>
                    <a:pt x="125" y="543"/>
                  </a:lnTo>
                  <a:lnTo>
                    <a:pt x="87" y="544"/>
                  </a:lnTo>
                  <a:lnTo>
                    <a:pt x="80" y="544"/>
                  </a:lnTo>
                  <a:lnTo>
                    <a:pt x="50" y="543"/>
                  </a:lnTo>
                  <a:lnTo>
                    <a:pt x="16" y="535"/>
                  </a:lnTo>
                  <a:lnTo>
                    <a:pt x="0" y="533"/>
                  </a:lnTo>
                </a:path>
              </a:pathLst>
            </a:custGeom>
            <a:solidFill>
              <a:srgbClr val="EEEED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76440" name="Oval 312"/>
            <p:cNvSpPr>
              <a:spLocks noChangeArrowheads="1"/>
            </p:cNvSpPr>
            <p:nvPr/>
          </p:nvSpPr>
          <p:spPr bwMode="auto">
            <a:xfrm>
              <a:off x="2783" y="615"/>
              <a:ext cx="541" cy="541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41" name="Line 313"/>
            <p:cNvSpPr>
              <a:spLocks noChangeShapeType="1"/>
            </p:cNvSpPr>
            <p:nvPr/>
          </p:nvSpPr>
          <p:spPr bwMode="auto">
            <a:xfrm>
              <a:off x="2787" y="888"/>
              <a:ext cx="17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42" name="Line 314"/>
            <p:cNvSpPr>
              <a:spLocks noChangeShapeType="1"/>
            </p:cNvSpPr>
            <p:nvPr/>
          </p:nvSpPr>
          <p:spPr bwMode="auto">
            <a:xfrm>
              <a:off x="3156" y="888"/>
              <a:ext cx="164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43" name="Line 315"/>
            <p:cNvSpPr>
              <a:spLocks noChangeShapeType="1"/>
            </p:cNvSpPr>
            <p:nvPr/>
          </p:nvSpPr>
          <p:spPr bwMode="auto">
            <a:xfrm>
              <a:off x="2970" y="64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44" name="Line 316"/>
            <p:cNvSpPr>
              <a:spLocks noChangeShapeType="1"/>
            </p:cNvSpPr>
            <p:nvPr/>
          </p:nvSpPr>
          <p:spPr bwMode="auto">
            <a:xfrm>
              <a:off x="3149" y="644"/>
              <a:ext cx="0" cy="4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45" name="Rectangle 317"/>
            <p:cNvSpPr>
              <a:spLocks noChangeArrowheads="1"/>
            </p:cNvSpPr>
            <p:nvPr/>
          </p:nvSpPr>
          <p:spPr bwMode="auto">
            <a:xfrm>
              <a:off x="2218" y="1361"/>
              <a:ext cx="233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A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76446" name="Rectangle 318"/>
            <p:cNvSpPr>
              <a:spLocks noChangeArrowheads="1"/>
            </p:cNvSpPr>
            <p:nvPr/>
          </p:nvSpPr>
          <p:spPr bwMode="auto">
            <a:xfrm>
              <a:off x="4407" y="1362"/>
              <a:ext cx="187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K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76447" name="Rectangle 319"/>
            <p:cNvSpPr>
              <a:spLocks noChangeArrowheads="1"/>
            </p:cNvSpPr>
            <p:nvPr/>
          </p:nvSpPr>
          <p:spPr bwMode="auto">
            <a:xfrm>
              <a:off x="2939" y="2074"/>
              <a:ext cx="232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C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6448" name="Rectangle 320"/>
            <p:cNvSpPr>
              <a:spLocks noChangeArrowheads="1"/>
            </p:cNvSpPr>
            <p:nvPr/>
          </p:nvSpPr>
          <p:spPr bwMode="auto">
            <a:xfrm>
              <a:off x="3667" y="2074"/>
              <a:ext cx="232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G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35</a:t>
              </a:r>
            </a:p>
          </p:txBody>
        </p:sp>
        <p:sp>
          <p:nvSpPr>
            <p:cNvPr id="176449" name="Rectangle 321"/>
            <p:cNvSpPr>
              <a:spLocks noChangeArrowheads="1"/>
            </p:cNvSpPr>
            <p:nvPr/>
          </p:nvSpPr>
          <p:spPr bwMode="auto">
            <a:xfrm>
              <a:off x="4416" y="2799"/>
              <a:ext cx="168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J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6450" name="Rectangle 322"/>
            <p:cNvSpPr>
              <a:spLocks noChangeArrowheads="1"/>
            </p:cNvSpPr>
            <p:nvPr/>
          </p:nvSpPr>
          <p:spPr bwMode="auto">
            <a:xfrm>
              <a:off x="3665" y="2799"/>
              <a:ext cx="233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H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76451" name="Rectangle 323"/>
            <p:cNvSpPr>
              <a:spLocks noChangeArrowheads="1"/>
            </p:cNvSpPr>
            <p:nvPr/>
          </p:nvSpPr>
          <p:spPr bwMode="auto">
            <a:xfrm>
              <a:off x="2243" y="2801"/>
              <a:ext cx="187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B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76452" name="Rectangle 324"/>
            <p:cNvSpPr>
              <a:spLocks noChangeArrowheads="1"/>
            </p:cNvSpPr>
            <p:nvPr/>
          </p:nvSpPr>
          <p:spPr bwMode="auto">
            <a:xfrm>
              <a:off x="2938" y="2801"/>
              <a:ext cx="232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D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6453" name="Rectangle 325"/>
            <p:cNvSpPr>
              <a:spLocks noChangeArrowheads="1"/>
            </p:cNvSpPr>
            <p:nvPr/>
          </p:nvSpPr>
          <p:spPr bwMode="auto">
            <a:xfrm>
              <a:off x="2941" y="3545"/>
              <a:ext cx="233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E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176454" name="Rectangle 326"/>
            <p:cNvSpPr>
              <a:spLocks noChangeArrowheads="1"/>
            </p:cNvSpPr>
            <p:nvPr/>
          </p:nvSpPr>
          <p:spPr bwMode="auto">
            <a:xfrm>
              <a:off x="2064" y="1434"/>
              <a:ext cx="497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0        12</a:t>
              </a:r>
            </a:p>
          </p:txBody>
        </p:sp>
        <p:sp>
          <p:nvSpPr>
            <p:cNvPr id="176455" name="Rectangle 327"/>
            <p:cNvSpPr>
              <a:spLocks noChangeArrowheads="1"/>
            </p:cNvSpPr>
            <p:nvPr/>
          </p:nvSpPr>
          <p:spPr bwMode="auto">
            <a:xfrm>
              <a:off x="2941" y="643"/>
              <a:ext cx="233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I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76456" name="Rectangle 328"/>
            <p:cNvSpPr>
              <a:spLocks noChangeArrowheads="1"/>
            </p:cNvSpPr>
            <p:nvPr/>
          </p:nvSpPr>
          <p:spPr bwMode="auto">
            <a:xfrm>
              <a:off x="2939" y="1360"/>
              <a:ext cx="232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F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6457" name="Rectangle 329"/>
            <p:cNvSpPr>
              <a:spLocks noChangeArrowheads="1"/>
            </p:cNvSpPr>
            <p:nvPr/>
          </p:nvSpPr>
          <p:spPr bwMode="auto">
            <a:xfrm>
              <a:off x="654" y="972"/>
              <a:ext cx="1411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hu-HU" sz="2000" b="1">
                  <a:solidFill>
                    <a:schemeClr val="bg1"/>
                  </a:solidFill>
                </a:rPr>
                <a:t>Legkorábbi kezdés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76458" name="Line 330"/>
            <p:cNvSpPr>
              <a:spLocks noChangeShapeType="1"/>
            </p:cNvSpPr>
            <p:nvPr/>
          </p:nvSpPr>
          <p:spPr bwMode="auto">
            <a:xfrm>
              <a:off x="1576" y="1229"/>
              <a:ext cx="485" cy="24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59" name="Rectangle 331"/>
            <p:cNvSpPr>
              <a:spLocks noChangeArrowheads="1"/>
            </p:cNvSpPr>
            <p:nvPr/>
          </p:nvSpPr>
          <p:spPr bwMode="auto">
            <a:xfrm>
              <a:off x="3534" y="905"/>
              <a:ext cx="1579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hu-HU" sz="2000" b="1">
                  <a:solidFill>
                    <a:schemeClr val="bg1"/>
                  </a:solidFill>
                </a:rPr>
                <a:t>Legkorábbi befejezés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76460" name="Line 332"/>
            <p:cNvSpPr>
              <a:spLocks noChangeShapeType="1"/>
            </p:cNvSpPr>
            <p:nvPr/>
          </p:nvSpPr>
          <p:spPr bwMode="auto">
            <a:xfrm flipH="1">
              <a:off x="2603" y="1037"/>
              <a:ext cx="938" cy="41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6461" name="Rectangle 333"/>
            <p:cNvSpPr>
              <a:spLocks noChangeArrowheads="1"/>
            </p:cNvSpPr>
            <p:nvPr/>
          </p:nvSpPr>
          <p:spPr bwMode="auto">
            <a:xfrm>
              <a:off x="4966" y="2227"/>
              <a:ext cx="495" cy="28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22222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b="1">
                  <a:solidFill>
                    <a:schemeClr val="bg1"/>
                  </a:solidFill>
                </a:rPr>
                <a:t>Finish</a:t>
              </a:r>
            </a:p>
          </p:txBody>
        </p:sp>
        <p:sp>
          <p:nvSpPr>
            <p:cNvPr id="176462" name="Rectangle 334"/>
            <p:cNvSpPr>
              <a:spLocks noChangeArrowheads="1"/>
            </p:cNvSpPr>
            <p:nvPr/>
          </p:nvSpPr>
          <p:spPr bwMode="auto">
            <a:xfrm>
              <a:off x="1283" y="2200"/>
              <a:ext cx="408" cy="28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22222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b="1">
                  <a:solidFill>
                    <a:schemeClr val="bg1"/>
                  </a:solidFill>
                </a:rPr>
                <a:t>Start</a:t>
              </a:r>
            </a:p>
          </p:txBody>
        </p:sp>
      </p:grp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háló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30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3" name="Rectangle 407"/>
          <p:cNvSpPr>
            <a:spLocks noChangeArrowheads="1"/>
          </p:cNvSpPr>
          <p:nvPr/>
        </p:nvSpPr>
        <p:spPr bwMode="auto">
          <a:xfrm>
            <a:off x="250825" y="1268413"/>
            <a:ext cx="8569325" cy="482441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" name="Group 272"/>
          <p:cNvGrpSpPr>
            <a:grpSpLocks/>
          </p:cNvGrpSpPr>
          <p:nvPr/>
        </p:nvGrpSpPr>
        <p:grpSpPr bwMode="auto">
          <a:xfrm>
            <a:off x="1651000" y="1484313"/>
            <a:ext cx="6418263" cy="4619625"/>
            <a:chOff x="1711" y="605"/>
            <a:chExt cx="4043" cy="3519"/>
          </a:xfrm>
        </p:grpSpPr>
        <p:grpSp>
          <p:nvGrpSpPr>
            <p:cNvPr id="3" name="Group 273"/>
            <p:cNvGrpSpPr>
              <a:grpSpLocks/>
            </p:cNvGrpSpPr>
            <p:nvPr/>
          </p:nvGrpSpPr>
          <p:grpSpPr bwMode="auto">
            <a:xfrm>
              <a:off x="1711" y="1009"/>
              <a:ext cx="3390" cy="2634"/>
              <a:chOff x="1711" y="1009"/>
              <a:chExt cx="3390" cy="2634"/>
            </a:xfrm>
          </p:grpSpPr>
          <p:sp>
            <p:nvSpPr>
              <p:cNvPr id="178450" name="Line 274"/>
              <p:cNvSpPr>
                <a:spLocks noChangeShapeType="1"/>
              </p:cNvSpPr>
              <p:nvPr/>
            </p:nvSpPr>
            <p:spPr bwMode="auto">
              <a:xfrm flipV="1">
                <a:off x="1711" y="1795"/>
                <a:ext cx="419" cy="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1" name="Line 275"/>
              <p:cNvSpPr>
                <a:spLocks noChangeShapeType="1"/>
              </p:cNvSpPr>
              <p:nvPr/>
            </p:nvSpPr>
            <p:spPr bwMode="auto">
              <a:xfrm>
                <a:off x="1711" y="2423"/>
                <a:ext cx="411" cy="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2" name="Line 276"/>
              <p:cNvSpPr>
                <a:spLocks noChangeShapeType="1"/>
              </p:cNvSpPr>
              <p:nvPr/>
            </p:nvSpPr>
            <p:spPr bwMode="auto">
              <a:xfrm>
                <a:off x="2527" y="1803"/>
                <a:ext cx="318" cy="3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3" name="Line 277"/>
              <p:cNvSpPr>
                <a:spLocks noChangeShapeType="1"/>
              </p:cNvSpPr>
              <p:nvPr/>
            </p:nvSpPr>
            <p:spPr bwMode="auto">
              <a:xfrm>
                <a:off x="3334" y="2323"/>
                <a:ext cx="1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4" name="Line 278"/>
              <p:cNvSpPr>
                <a:spLocks noChangeShapeType="1"/>
              </p:cNvSpPr>
              <p:nvPr/>
            </p:nvSpPr>
            <p:spPr bwMode="auto">
              <a:xfrm flipV="1">
                <a:off x="2530" y="1078"/>
                <a:ext cx="32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2609" y="1606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6" name="Line 280"/>
              <p:cNvSpPr>
                <a:spLocks noChangeShapeType="1"/>
              </p:cNvSpPr>
              <p:nvPr/>
            </p:nvSpPr>
            <p:spPr bwMode="auto">
              <a:xfrm>
                <a:off x="3334" y="1606"/>
                <a:ext cx="8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7" name="Line 281"/>
              <p:cNvSpPr>
                <a:spLocks noChangeShapeType="1"/>
              </p:cNvSpPr>
              <p:nvPr/>
            </p:nvSpPr>
            <p:spPr bwMode="auto">
              <a:xfrm>
                <a:off x="3307" y="1009"/>
                <a:ext cx="927" cy="4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8" name="Line 282"/>
              <p:cNvSpPr>
                <a:spLocks noChangeShapeType="1"/>
              </p:cNvSpPr>
              <p:nvPr/>
            </p:nvSpPr>
            <p:spPr bwMode="auto">
              <a:xfrm>
                <a:off x="4690" y="1808"/>
                <a:ext cx="411" cy="4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 flipV="1">
                <a:off x="4490" y="1882"/>
                <a:ext cx="0" cy="8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967" y="2526"/>
                <a:ext cx="318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329" y="3041"/>
                <a:ext cx="1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4051" y="3043"/>
                <a:ext cx="1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 flipV="1">
                <a:off x="3305" y="3163"/>
                <a:ext cx="9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4" name="Line 288"/>
              <p:cNvSpPr>
                <a:spLocks noChangeShapeType="1"/>
              </p:cNvSpPr>
              <p:nvPr/>
            </p:nvSpPr>
            <p:spPr bwMode="auto">
              <a:xfrm>
                <a:off x="2611" y="3041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5" name="Line 289"/>
              <p:cNvSpPr>
                <a:spLocks noChangeShapeType="1"/>
              </p:cNvSpPr>
              <p:nvPr/>
            </p:nvSpPr>
            <p:spPr bwMode="auto">
              <a:xfrm>
                <a:off x="2532" y="3243"/>
                <a:ext cx="33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4" name="Group 290"/>
            <p:cNvGrpSpPr>
              <a:grpSpLocks/>
            </p:cNvGrpSpPr>
            <p:nvPr/>
          </p:nvGrpSpPr>
          <p:grpSpPr bwMode="auto">
            <a:xfrm>
              <a:off x="2775" y="1325"/>
              <a:ext cx="557" cy="557"/>
              <a:chOff x="2775" y="1325"/>
              <a:chExt cx="557" cy="557"/>
            </a:xfrm>
          </p:grpSpPr>
          <p:sp>
            <p:nvSpPr>
              <p:cNvPr id="178467" name="Oval 291"/>
              <p:cNvSpPr>
                <a:spLocks noChangeArrowheads="1"/>
              </p:cNvSpPr>
              <p:nvPr/>
            </p:nvSpPr>
            <p:spPr bwMode="auto">
              <a:xfrm>
                <a:off x="2775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68" name="Freeform 292"/>
              <p:cNvSpPr>
                <a:spLocks/>
              </p:cNvSpPr>
              <p:nvPr/>
            </p:nvSpPr>
            <p:spPr bwMode="auto">
              <a:xfrm>
                <a:off x="2967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469" name="Oval 293"/>
              <p:cNvSpPr>
                <a:spLocks noChangeArrowheads="1"/>
              </p:cNvSpPr>
              <p:nvPr/>
            </p:nvSpPr>
            <p:spPr bwMode="auto">
              <a:xfrm>
                <a:off x="2783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0" name="Line 294"/>
              <p:cNvSpPr>
                <a:spLocks noChangeShapeType="1"/>
              </p:cNvSpPr>
              <p:nvPr/>
            </p:nvSpPr>
            <p:spPr bwMode="auto">
              <a:xfrm>
                <a:off x="2787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1" name="Line 295"/>
              <p:cNvSpPr>
                <a:spLocks noChangeShapeType="1"/>
              </p:cNvSpPr>
              <p:nvPr/>
            </p:nvSpPr>
            <p:spPr bwMode="auto">
              <a:xfrm>
                <a:off x="3156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2" name="Line 296"/>
              <p:cNvSpPr>
                <a:spLocks noChangeShapeType="1"/>
              </p:cNvSpPr>
              <p:nvPr/>
            </p:nvSpPr>
            <p:spPr bwMode="auto">
              <a:xfrm>
                <a:off x="2970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3" name="Line 297"/>
              <p:cNvSpPr>
                <a:spLocks noChangeShapeType="1"/>
              </p:cNvSpPr>
              <p:nvPr/>
            </p:nvSpPr>
            <p:spPr bwMode="auto">
              <a:xfrm>
                <a:off x="3149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" name="Group 298"/>
            <p:cNvGrpSpPr>
              <a:grpSpLocks/>
            </p:cNvGrpSpPr>
            <p:nvPr/>
          </p:nvGrpSpPr>
          <p:grpSpPr bwMode="auto">
            <a:xfrm>
              <a:off x="4218" y="2763"/>
              <a:ext cx="557" cy="557"/>
              <a:chOff x="4218" y="2763"/>
              <a:chExt cx="557" cy="557"/>
            </a:xfrm>
          </p:grpSpPr>
          <p:sp>
            <p:nvSpPr>
              <p:cNvPr id="178475" name="Oval 299"/>
              <p:cNvSpPr>
                <a:spLocks noChangeArrowheads="1"/>
              </p:cNvSpPr>
              <p:nvPr/>
            </p:nvSpPr>
            <p:spPr bwMode="auto">
              <a:xfrm>
                <a:off x="4218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6" name="Freeform 300"/>
              <p:cNvSpPr>
                <a:spLocks/>
              </p:cNvSpPr>
              <p:nvPr/>
            </p:nvSpPr>
            <p:spPr bwMode="auto">
              <a:xfrm>
                <a:off x="4410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477" name="Oval 301"/>
              <p:cNvSpPr>
                <a:spLocks noChangeArrowheads="1"/>
              </p:cNvSpPr>
              <p:nvPr/>
            </p:nvSpPr>
            <p:spPr bwMode="auto">
              <a:xfrm>
                <a:off x="4226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8" name="Line 302"/>
              <p:cNvSpPr>
                <a:spLocks noChangeShapeType="1"/>
              </p:cNvSpPr>
              <p:nvPr/>
            </p:nvSpPr>
            <p:spPr bwMode="auto">
              <a:xfrm>
                <a:off x="4230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79" name="Line 303"/>
              <p:cNvSpPr>
                <a:spLocks noChangeShapeType="1"/>
              </p:cNvSpPr>
              <p:nvPr/>
            </p:nvSpPr>
            <p:spPr bwMode="auto">
              <a:xfrm>
                <a:off x="4599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0" name="Line 304"/>
              <p:cNvSpPr>
                <a:spLocks noChangeShapeType="1"/>
              </p:cNvSpPr>
              <p:nvPr/>
            </p:nvSpPr>
            <p:spPr bwMode="auto">
              <a:xfrm>
                <a:off x="4413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1" name="Line 305"/>
              <p:cNvSpPr>
                <a:spLocks noChangeShapeType="1"/>
              </p:cNvSpPr>
              <p:nvPr/>
            </p:nvSpPr>
            <p:spPr bwMode="auto">
              <a:xfrm>
                <a:off x="4592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" name="Group 306"/>
            <p:cNvGrpSpPr>
              <a:grpSpLocks/>
            </p:cNvGrpSpPr>
            <p:nvPr/>
          </p:nvGrpSpPr>
          <p:grpSpPr bwMode="auto">
            <a:xfrm>
              <a:off x="2775" y="2038"/>
              <a:ext cx="557" cy="557"/>
              <a:chOff x="2775" y="2038"/>
              <a:chExt cx="557" cy="557"/>
            </a:xfrm>
          </p:grpSpPr>
          <p:sp>
            <p:nvSpPr>
              <p:cNvPr id="178483" name="Oval 307"/>
              <p:cNvSpPr>
                <a:spLocks noChangeArrowheads="1"/>
              </p:cNvSpPr>
              <p:nvPr/>
            </p:nvSpPr>
            <p:spPr bwMode="auto">
              <a:xfrm>
                <a:off x="2775" y="2038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4" name="Freeform 308"/>
              <p:cNvSpPr>
                <a:spLocks/>
              </p:cNvSpPr>
              <p:nvPr/>
            </p:nvSpPr>
            <p:spPr bwMode="auto">
              <a:xfrm>
                <a:off x="2967" y="2044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485" name="Oval 309"/>
              <p:cNvSpPr>
                <a:spLocks noChangeArrowheads="1"/>
              </p:cNvSpPr>
              <p:nvPr/>
            </p:nvSpPr>
            <p:spPr bwMode="auto">
              <a:xfrm>
                <a:off x="2783" y="2048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6" name="Line 310"/>
              <p:cNvSpPr>
                <a:spLocks noChangeShapeType="1"/>
              </p:cNvSpPr>
              <p:nvPr/>
            </p:nvSpPr>
            <p:spPr bwMode="auto">
              <a:xfrm>
                <a:off x="2787" y="2321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7" name="Line 311"/>
              <p:cNvSpPr>
                <a:spLocks noChangeShapeType="1"/>
              </p:cNvSpPr>
              <p:nvPr/>
            </p:nvSpPr>
            <p:spPr bwMode="auto">
              <a:xfrm>
                <a:off x="3156" y="2321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8" name="Line 312"/>
              <p:cNvSpPr>
                <a:spLocks noChangeShapeType="1"/>
              </p:cNvSpPr>
              <p:nvPr/>
            </p:nvSpPr>
            <p:spPr bwMode="auto">
              <a:xfrm>
                <a:off x="2970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89" name="Line 313"/>
              <p:cNvSpPr>
                <a:spLocks noChangeShapeType="1"/>
              </p:cNvSpPr>
              <p:nvPr/>
            </p:nvSpPr>
            <p:spPr bwMode="auto">
              <a:xfrm>
                <a:off x="3149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" name="Group 314"/>
            <p:cNvGrpSpPr>
              <a:grpSpLocks/>
            </p:cNvGrpSpPr>
            <p:nvPr/>
          </p:nvGrpSpPr>
          <p:grpSpPr bwMode="auto">
            <a:xfrm>
              <a:off x="3498" y="2038"/>
              <a:ext cx="557" cy="557"/>
              <a:chOff x="3498" y="2038"/>
              <a:chExt cx="557" cy="557"/>
            </a:xfrm>
          </p:grpSpPr>
          <p:sp>
            <p:nvSpPr>
              <p:cNvPr id="178491" name="Oval 315"/>
              <p:cNvSpPr>
                <a:spLocks noChangeArrowheads="1"/>
              </p:cNvSpPr>
              <p:nvPr/>
            </p:nvSpPr>
            <p:spPr bwMode="auto">
              <a:xfrm>
                <a:off x="3498" y="2038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92" name="Freeform 316"/>
              <p:cNvSpPr>
                <a:spLocks/>
              </p:cNvSpPr>
              <p:nvPr/>
            </p:nvSpPr>
            <p:spPr bwMode="auto">
              <a:xfrm>
                <a:off x="3690" y="2044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493" name="Oval 317"/>
              <p:cNvSpPr>
                <a:spLocks noChangeArrowheads="1"/>
              </p:cNvSpPr>
              <p:nvPr/>
            </p:nvSpPr>
            <p:spPr bwMode="auto">
              <a:xfrm>
                <a:off x="3506" y="2048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94" name="Line 318"/>
              <p:cNvSpPr>
                <a:spLocks noChangeShapeType="1"/>
              </p:cNvSpPr>
              <p:nvPr/>
            </p:nvSpPr>
            <p:spPr bwMode="auto">
              <a:xfrm>
                <a:off x="3510" y="2321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95" name="Line 319"/>
              <p:cNvSpPr>
                <a:spLocks noChangeShapeType="1"/>
              </p:cNvSpPr>
              <p:nvPr/>
            </p:nvSpPr>
            <p:spPr bwMode="auto">
              <a:xfrm>
                <a:off x="3879" y="2321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96" name="Line 320"/>
              <p:cNvSpPr>
                <a:spLocks noChangeShapeType="1"/>
              </p:cNvSpPr>
              <p:nvPr/>
            </p:nvSpPr>
            <p:spPr bwMode="auto">
              <a:xfrm>
                <a:off x="3693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497" name="Line 321"/>
              <p:cNvSpPr>
                <a:spLocks noChangeShapeType="1"/>
              </p:cNvSpPr>
              <p:nvPr/>
            </p:nvSpPr>
            <p:spPr bwMode="auto">
              <a:xfrm>
                <a:off x="3872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" name="Group 322"/>
            <p:cNvGrpSpPr>
              <a:grpSpLocks/>
            </p:cNvGrpSpPr>
            <p:nvPr/>
          </p:nvGrpSpPr>
          <p:grpSpPr bwMode="auto">
            <a:xfrm>
              <a:off x="2775" y="3506"/>
              <a:ext cx="557" cy="557"/>
              <a:chOff x="2775" y="3506"/>
              <a:chExt cx="557" cy="557"/>
            </a:xfrm>
          </p:grpSpPr>
          <p:sp>
            <p:nvSpPr>
              <p:cNvPr id="178499" name="Oval 323"/>
              <p:cNvSpPr>
                <a:spLocks noChangeArrowheads="1"/>
              </p:cNvSpPr>
              <p:nvPr/>
            </p:nvSpPr>
            <p:spPr bwMode="auto">
              <a:xfrm>
                <a:off x="2775" y="3506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0" name="Freeform 324"/>
              <p:cNvSpPr>
                <a:spLocks/>
              </p:cNvSpPr>
              <p:nvPr/>
            </p:nvSpPr>
            <p:spPr bwMode="auto">
              <a:xfrm>
                <a:off x="2967" y="3512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01" name="Oval 325"/>
              <p:cNvSpPr>
                <a:spLocks noChangeArrowheads="1"/>
              </p:cNvSpPr>
              <p:nvPr/>
            </p:nvSpPr>
            <p:spPr bwMode="auto">
              <a:xfrm>
                <a:off x="2783" y="3516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2" name="Line 326"/>
              <p:cNvSpPr>
                <a:spLocks noChangeShapeType="1"/>
              </p:cNvSpPr>
              <p:nvPr/>
            </p:nvSpPr>
            <p:spPr bwMode="auto">
              <a:xfrm>
                <a:off x="2787" y="3789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3" name="Line 327"/>
              <p:cNvSpPr>
                <a:spLocks noChangeShapeType="1"/>
              </p:cNvSpPr>
              <p:nvPr/>
            </p:nvSpPr>
            <p:spPr bwMode="auto">
              <a:xfrm>
                <a:off x="3156" y="3789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4" name="Line 328"/>
              <p:cNvSpPr>
                <a:spLocks noChangeShapeType="1"/>
              </p:cNvSpPr>
              <p:nvPr/>
            </p:nvSpPr>
            <p:spPr bwMode="auto">
              <a:xfrm>
                <a:off x="2970" y="3545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5" name="Line 329"/>
              <p:cNvSpPr>
                <a:spLocks noChangeShapeType="1"/>
              </p:cNvSpPr>
              <p:nvPr/>
            </p:nvSpPr>
            <p:spPr bwMode="auto">
              <a:xfrm>
                <a:off x="3149" y="3545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9" name="Group 330"/>
            <p:cNvGrpSpPr>
              <a:grpSpLocks/>
            </p:cNvGrpSpPr>
            <p:nvPr/>
          </p:nvGrpSpPr>
          <p:grpSpPr bwMode="auto">
            <a:xfrm>
              <a:off x="3498" y="2763"/>
              <a:ext cx="557" cy="557"/>
              <a:chOff x="3498" y="2763"/>
              <a:chExt cx="557" cy="557"/>
            </a:xfrm>
          </p:grpSpPr>
          <p:sp>
            <p:nvSpPr>
              <p:cNvPr id="178507" name="Oval 331"/>
              <p:cNvSpPr>
                <a:spLocks noChangeArrowheads="1"/>
              </p:cNvSpPr>
              <p:nvPr/>
            </p:nvSpPr>
            <p:spPr bwMode="auto">
              <a:xfrm>
                <a:off x="3498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08" name="Freeform 332"/>
              <p:cNvSpPr>
                <a:spLocks/>
              </p:cNvSpPr>
              <p:nvPr/>
            </p:nvSpPr>
            <p:spPr bwMode="auto">
              <a:xfrm>
                <a:off x="3690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09" name="Oval 333"/>
              <p:cNvSpPr>
                <a:spLocks noChangeArrowheads="1"/>
              </p:cNvSpPr>
              <p:nvPr/>
            </p:nvSpPr>
            <p:spPr bwMode="auto">
              <a:xfrm>
                <a:off x="3506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0" name="Line 334"/>
              <p:cNvSpPr>
                <a:spLocks noChangeShapeType="1"/>
              </p:cNvSpPr>
              <p:nvPr/>
            </p:nvSpPr>
            <p:spPr bwMode="auto">
              <a:xfrm>
                <a:off x="3510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1" name="Line 335"/>
              <p:cNvSpPr>
                <a:spLocks noChangeShapeType="1"/>
              </p:cNvSpPr>
              <p:nvPr/>
            </p:nvSpPr>
            <p:spPr bwMode="auto">
              <a:xfrm>
                <a:off x="3879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2" name="Line 336"/>
              <p:cNvSpPr>
                <a:spLocks noChangeShapeType="1"/>
              </p:cNvSpPr>
              <p:nvPr/>
            </p:nvSpPr>
            <p:spPr bwMode="auto">
              <a:xfrm>
                <a:off x="3693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3" name="Line 337"/>
              <p:cNvSpPr>
                <a:spLocks noChangeShapeType="1"/>
              </p:cNvSpPr>
              <p:nvPr/>
            </p:nvSpPr>
            <p:spPr bwMode="auto">
              <a:xfrm>
                <a:off x="3872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0" name="Group 338"/>
            <p:cNvGrpSpPr>
              <a:grpSpLocks/>
            </p:cNvGrpSpPr>
            <p:nvPr/>
          </p:nvGrpSpPr>
          <p:grpSpPr bwMode="auto">
            <a:xfrm>
              <a:off x="2775" y="2763"/>
              <a:ext cx="557" cy="557"/>
              <a:chOff x="2775" y="2763"/>
              <a:chExt cx="557" cy="557"/>
            </a:xfrm>
          </p:grpSpPr>
          <p:sp>
            <p:nvSpPr>
              <p:cNvPr id="178515" name="Oval 339"/>
              <p:cNvSpPr>
                <a:spLocks noChangeArrowheads="1"/>
              </p:cNvSpPr>
              <p:nvPr/>
            </p:nvSpPr>
            <p:spPr bwMode="auto">
              <a:xfrm>
                <a:off x="2775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6" name="Freeform 340"/>
              <p:cNvSpPr>
                <a:spLocks/>
              </p:cNvSpPr>
              <p:nvPr/>
            </p:nvSpPr>
            <p:spPr bwMode="auto">
              <a:xfrm>
                <a:off x="2967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17" name="Oval 341"/>
              <p:cNvSpPr>
                <a:spLocks noChangeArrowheads="1"/>
              </p:cNvSpPr>
              <p:nvPr/>
            </p:nvSpPr>
            <p:spPr bwMode="auto">
              <a:xfrm>
                <a:off x="2783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8" name="Line 342"/>
              <p:cNvSpPr>
                <a:spLocks noChangeShapeType="1"/>
              </p:cNvSpPr>
              <p:nvPr/>
            </p:nvSpPr>
            <p:spPr bwMode="auto">
              <a:xfrm>
                <a:off x="2787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19" name="Line 343"/>
              <p:cNvSpPr>
                <a:spLocks noChangeShapeType="1"/>
              </p:cNvSpPr>
              <p:nvPr/>
            </p:nvSpPr>
            <p:spPr bwMode="auto">
              <a:xfrm>
                <a:off x="3156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0" name="Line 344"/>
              <p:cNvSpPr>
                <a:spLocks noChangeShapeType="1"/>
              </p:cNvSpPr>
              <p:nvPr/>
            </p:nvSpPr>
            <p:spPr bwMode="auto">
              <a:xfrm>
                <a:off x="2970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1" name="Line 345"/>
              <p:cNvSpPr>
                <a:spLocks noChangeShapeType="1"/>
              </p:cNvSpPr>
              <p:nvPr/>
            </p:nvSpPr>
            <p:spPr bwMode="auto">
              <a:xfrm>
                <a:off x="3149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1" name="Group 346"/>
            <p:cNvGrpSpPr>
              <a:grpSpLocks/>
            </p:cNvGrpSpPr>
            <p:nvPr/>
          </p:nvGrpSpPr>
          <p:grpSpPr bwMode="auto">
            <a:xfrm>
              <a:off x="2053" y="2763"/>
              <a:ext cx="557" cy="557"/>
              <a:chOff x="2053" y="2763"/>
              <a:chExt cx="557" cy="557"/>
            </a:xfrm>
          </p:grpSpPr>
          <p:sp>
            <p:nvSpPr>
              <p:cNvPr id="178523" name="Oval 347"/>
              <p:cNvSpPr>
                <a:spLocks noChangeArrowheads="1"/>
              </p:cNvSpPr>
              <p:nvPr/>
            </p:nvSpPr>
            <p:spPr bwMode="auto">
              <a:xfrm>
                <a:off x="2053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4" name="Freeform 348"/>
              <p:cNvSpPr>
                <a:spLocks/>
              </p:cNvSpPr>
              <p:nvPr/>
            </p:nvSpPr>
            <p:spPr bwMode="auto">
              <a:xfrm>
                <a:off x="2245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25" name="Oval 349"/>
              <p:cNvSpPr>
                <a:spLocks noChangeArrowheads="1"/>
              </p:cNvSpPr>
              <p:nvPr/>
            </p:nvSpPr>
            <p:spPr bwMode="auto">
              <a:xfrm>
                <a:off x="2061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6" name="Line 350"/>
              <p:cNvSpPr>
                <a:spLocks noChangeShapeType="1"/>
              </p:cNvSpPr>
              <p:nvPr/>
            </p:nvSpPr>
            <p:spPr bwMode="auto">
              <a:xfrm>
                <a:off x="2065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7" name="Line 351"/>
              <p:cNvSpPr>
                <a:spLocks noChangeShapeType="1"/>
              </p:cNvSpPr>
              <p:nvPr/>
            </p:nvSpPr>
            <p:spPr bwMode="auto">
              <a:xfrm>
                <a:off x="2434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8" name="Line 352"/>
              <p:cNvSpPr>
                <a:spLocks noChangeShapeType="1"/>
              </p:cNvSpPr>
              <p:nvPr/>
            </p:nvSpPr>
            <p:spPr bwMode="auto">
              <a:xfrm>
                <a:off x="2248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29" name="Line 353"/>
              <p:cNvSpPr>
                <a:spLocks noChangeShapeType="1"/>
              </p:cNvSpPr>
              <p:nvPr/>
            </p:nvSpPr>
            <p:spPr bwMode="auto">
              <a:xfrm>
                <a:off x="2427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2" name="Group 354"/>
            <p:cNvGrpSpPr>
              <a:grpSpLocks/>
            </p:cNvGrpSpPr>
            <p:nvPr/>
          </p:nvGrpSpPr>
          <p:grpSpPr bwMode="auto">
            <a:xfrm>
              <a:off x="2053" y="1325"/>
              <a:ext cx="557" cy="557"/>
              <a:chOff x="2053" y="1325"/>
              <a:chExt cx="557" cy="557"/>
            </a:xfrm>
          </p:grpSpPr>
          <p:sp>
            <p:nvSpPr>
              <p:cNvPr id="178531" name="Oval 355"/>
              <p:cNvSpPr>
                <a:spLocks noChangeArrowheads="1"/>
              </p:cNvSpPr>
              <p:nvPr/>
            </p:nvSpPr>
            <p:spPr bwMode="auto">
              <a:xfrm>
                <a:off x="2053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32" name="Freeform 356"/>
              <p:cNvSpPr>
                <a:spLocks/>
              </p:cNvSpPr>
              <p:nvPr/>
            </p:nvSpPr>
            <p:spPr bwMode="auto">
              <a:xfrm>
                <a:off x="2245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33" name="Oval 357"/>
              <p:cNvSpPr>
                <a:spLocks noChangeArrowheads="1"/>
              </p:cNvSpPr>
              <p:nvPr/>
            </p:nvSpPr>
            <p:spPr bwMode="auto">
              <a:xfrm>
                <a:off x="2061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34" name="Line 358"/>
              <p:cNvSpPr>
                <a:spLocks noChangeShapeType="1"/>
              </p:cNvSpPr>
              <p:nvPr/>
            </p:nvSpPr>
            <p:spPr bwMode="auto">
              <a:xfrm>
                <a:off x="2065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35" name="Line 359"/>
              <p:cNvSpPr>
                <a:spLocks noChangeShapeType="1"/>
              </p:cNvSpPr>
              <p:nvPr/>
            </p:nvSpPr>
            <p:spPr bwMode="auto">
              <a:xfrm>
                <a:off x="2434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36" name="Line 360"/>
              <p:cNvSpPr>
                <a:spLocks noChangeShapeType="1"/>
              </p:cNvSpPr>
              <p:nvPr/>
            </p:nvSpPr>
            <p:spPr bwMode="auto">
              <a:xfrm>
                <a:off x="2248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37" name="Line 361"/>
              <p:cNvSpPr>
                <a:spLocks noChangeShapeType="1"/>
              </p:cNvSpPr>
              <p:nvPr/>
            </p:nvSpPr>
            <p:spPr bwMode="auto">
              <a:xfrm>
                <a:off x="2427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3" name="Group 362"/>
            <p:cNvGrpSpPr>
              <a:grpSpLocks/>
            </p:cNvGrpSpPr>
            <p:nvPr/>
          </p:nvGrpSpPr>
          <p:grpSpPr bwMode="auto">
            <a:xfrm>
              <a:off x="4218" y="1325"/>
              <a:ext cx="557" cy="557"/>
              <a:chOff x="4218" y="1325"/>
              <a:chExt cx="557" cy="557"/>
            </a:xfrm>
          </p:grpSpPr>
          <p:sp>
            <p:nvSpPr>
              <p:cNvPr id="178539" name="Oval 363"/>
              <p:cNvSpPr>
                <a:spLocks noChangeArrowheads="1"/>
              </p:cNvSpPr>
              <p:nvPr/>
            </p:nvSpPr>
            <p:spPr bwMode="auto">
              <a:xfrm>
                <a:off x="4218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0" name="Freeform 364"/>
              <p:cNvSpPr>
                <a:spLocks/>
              </p:cNvSpPr>
              <p:nvPr/>
            </p:nvSpPr>
            <p:spPr bwMode="auto">
              <a:xfrm>
                <a:off x="4410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41" name="Oval 365"/>
              <p:cNvSpPr>
                <a:spLocks noChangeArrowheads="1"/>
              </p:cNvSpPr>
              <p:nvPr/>
            </p:nvSpPr>
            <p:spPr bwMode="auto">
              <a:xfrm>
                <a:off x="4226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2" name="Line 366"/>
              <p:cNvSpPr>
                <a:spLocks noChangeShapeType="1"/>
              </p:cNvSpPr>
              <p:nvPr/>
            </p:nvSpPr>
            <p:spPr bwMode="auto">
              <a:xfrm>
                <a:off x="4230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3" name="Line 367"/>
              <p:cNvSpPr>
                <a:spLocks noChangeShapeType="1"/>
              </p:cNvSpPr>
              <p:nvPr/>
            </p:nvSpPr>
            <p:spPr bwMode="auto">
              <a:xfrm>
                <a:off x="4599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4" name="Line 368"/>
              <p:cNvSpPr>
                <a:spLocks noChangeShapeType="1"/>
              </p:cNvSpPr>
              <p:nvPr/>
            </p:nvSpPr>
            <p:spPr bwMode="auto">
              <a:xfrm>
                <a:off x="4413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5" name="Line 369"/>
              <p:cNvSpPr>
                <a:spLocks noChangeShapeType="1"/>
              </p:cNvSpPr>
              <p:nvPr/>
            </p:nvSpPr>
            <p:spPr bwMode="auto">
              <a:xfrm>
                <a:off x="4592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4" name="Group 370"/>
            <p:cNvGrpSpPr>
              <a:grpSpLocks/>
            </p:cNvGrpSpPr>
            <p:nvPr/>
          </p:nvGrpSpPr>
          <p:grpSpPr bwMode="auto">
            <a:xfrm>
              <a:off x="2775" y="605"/>
              <a:ext cx="557" cy="557"/>
              <a:chOff x="2775" y="605"/>
              <a:chExt cx="557" cy="557"/>
            </a:xfrm>
          </p:grpSpPr>
          <p:sp>
            <p:nvSpPr>
              <p:cNvPr id="178547" name="Oval 371"/>
              <p:cNvSpPr>
                <a:spLocks noChangeArrowheads="1"/>
              </p:cNvSpPr>
              <p:nvPr/>
            </p:nvSpPr>
            <p:spPr bwMode="auto">
              <a:xfrm>
                <a:off x="2775" y="60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48" name="Freeform 372"/>
              <p:cNvSpPr>
                <a:spLocks/>
              </p:cNvSpPr>
              <p:nvPr/>
            </p:nvSpPr>
            <p:spPr bwMode="auto">
              <a:xfrm>
                <a:off x="2967" y="61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78549" name="Oval 373"/>
              <p:cNvSpPr>
                <a:spLocks noChangeArrowheads="1"/>
              </p:cNvSpPr>
              <p:nvPr/>
            </p:nvSpPr>
            <p:spPr bwMode="auto">
              <a:xfrm>
                <a:off x="2783" y="61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50" name="Line 374"/>
              <p:cNvSpPr>
                <a:spLocks noChangeShapeType="1"/>
              </p:cNvSpPr>
              <p:nvPr/>
            </p:nvSpPr>
            <p:spPr bwMode="auto">
              <a:xfrm>
                <a:off x="2787" y="88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51" name="Line 375"/>
              <p:cNvSpPr>
                <a:spLocks noChangeShapeType="1"/>
              </p:cNvSpPr>
              <p:nvPr/>
            </p:nvSpPr>
            <p:spPr bwMode="auto">
              <a:xfrm>
                <a:off x="3156" y="88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52" name="Line 376"/>
              <p:cNvSpPr>
                <a:spLocks noChangeShapeType="1"/>
              </p:cNvSpPr>
              <p:nvPr/>
            </p:nvSpPr>
            <p:spPr bwMode="auto">
              <a:xfrm>
                <a:off x="2970" y="64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78553" name="Line 377"/>
              <p:cNvSpPr>
                <a:spLocks noChangeShapeType="1"/>
              </p:cNvSpPr>
              <p:nvPr/>
            </p:nvSpPr>
            <p:spPr bwMode="auto">
              <a:xfrm>
                <a:off x="3149" y="64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178554" name="Rectangle 378"/>
            <p:cNvSpPr>
              <a:spLocks noChangeArrowheads="1"/>
            </p:cNvSpPr>
            <p:nvPr/>
          </p:nvSpPr>
          <p:spPr bwMode="auto">
            <a:xfrm>
              <a:off x="2206" y="1361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A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78555" name="Rectangle 379"/>
            <p:cNvSpPr>
              <a:spLocks noChangeArrowheads="1"/>
            </p:cNvSpPr>
            <p:nvPr/>
          </p:nvSpPr>
          <p:spPr bwMode="auto">
            <a:xfrm>
              <a:off x="4398" y="1362"/>
              <a:ext cx="20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K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78556" name="Rectangle 380"/>
            <p:cNvSpPr>
              <a:spLocks noChangeArrowheads="1"/>
            </p:cNvSpPr>
            <p:nvPr/>
          </p:nvSpPr>
          <p:spPr bwMode="auto">
            <a:xfrm>
              <a:off x="2927" y="2073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C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8557" name="Rectangle 381"/>
            <p:cNvSpPr>
              <a:spLocks noChangeArrowheads="1"/>
            </p:cNvSpPr>
            <p:nvPr/>
          </p:nvSpPr>
          <p:spPr bwMode="auto">
            <a:xfrm>
              <a:off x="3655" y="2073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G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35</a:t>
              </a:r>
            </a:p>
          </p:txBody>
        </p:sp>
        <p:sp>
          <p:nvSpPr>
            <p:cNvPr id="178558" name="Rectangle 382"/>
            <p:cNvSpPr>
              <a:spLocks noChangeArrowheads="1"/>
            </p:cNvSpPr>
            <p:nvPr/>
          </p:nvSpPr>
          <p:spPr bwMode="auto">
            <a:xfrm>
              <a:off x="4408" y="2799"/>
              <a:ext cx="185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J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8559" name="Rectangle 383"/>
            <p:cNvSpPr>
              <a:spLocks noChangeArrowheads="1"/>
            </p:cNvSpPr>
            <p:nvPr/>
          </p:nvSpPr>
          <p:spPr bwMode="auto">
            <a:xfrm>
              <a:off x="3654" y="2799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H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78560" name="Rectangle 384"/>
            <p:cNvSpPr>
              <a:spLocks noChangeArrowheads="1"/>
            </p:cNvSpPr>
            <p:nvPr/>
          </p:nvSpPr>
          <p:spPr bwMode="auto">
            <a:xfrm>
              <a:off x="2234" y="2800"/>
              <a:ext cx="20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B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78561" name="Rectangle 385"/>
            <p:cNvSpPr>
              <a:spLocks noChangeArrowheads="1"/>
            </p:cNvSpPr>
            <p:nvPr/>
          </p:nvSpPr>
          <p:spPr bwMode="auto">
            <a:xfrm>
              <a:off x="2926" y="2801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D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8562" name="Rectangle 386"/>
            <p:cNvSpPr>
              <a:spLocks noChangeArrowheads="1"/>
            </p:cNvSpPr>
            <p:nvPr/>
          </p:nvSpPr>
          <p:spPr bwMode="auto">
            <a:xfrm>
              <a:off x="2930" y="3545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E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178563" name="Rectangle 387"/>
            <p:cNvSpPr>
              <a:spLocks noChangeArrowheads="1"/>
            </p:cNvSpPr>
            <p:nvPr/>
          </p:nvSpPr>
          <p:spPr bwMode="auto">
            <a:xfrm>
              <a:off x="2064" y="1433"/>
              <a:ext cx="54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0        12</a:t>
              </a:r>
            </a:p>
          </p:txBody>
        </p:sp>
        <p:sp>
          <p:nvSpPr>
            <p:cNvPr id="178564" name="Rectangle 388"/>
            <p:cNvSpPr>
              <a:spLocks noChangeArrowheads="1"/>
            </p:cNvSpPr>
            <p:nvPr/>
          </p:nvSpPr>
          <p:spPr bwMode="auto">
            <a:xfrm>
              <a:off x="2930" y="642"/>
              <a:ext cx="256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I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78565" name="Rectangle 389"/>
            <p:cNvSpPr>
              <a:spLocks noChangeArrowheads="1"/>
            </p:cNvSpPr>
            <p:nvPr/>
          </p:nvSpPr>
          <p:spPr bwMode="auto">
            <a:xfrm>
              <a:off x="2927" y="1360"/>
              <a:ext cx="256" cy="5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F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78566" name="Rectangle 390"/>
            <p:cNvSpPr>
              <a:spLocks noChangeArrowheads="1"/>
            </p:cNvSpPr>
            <p:nvPr/>
          </p:nvSpPr>
          <p:spPr bwMode="auto">
            <a:xfrm>
              <a:off x="2758" y="716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12       27</a:t>
              </a:r>
            </a:p>
          </p:txBody>
        </p:sp>
        <p:sp>
          <p:nvSpPr>
            <p:cNvPr id="178567" name="Rectangle 391"/>
            <p:cNvSpPr>
              <a:spLocks noChangeArrowheads="1"/>
            </p:cNvSpPr>
            <p:nvPr/>
          </p:nvSpPr>
          <p:spPr bwMode="auto">
            <a:xfrm>
              <a:off x="2763" y="1436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12       22</a:t>
              </a:r>
            </a:p>
          </p:txBody>
        </p:sp>
        <p:sp>
          <p:nvSpPr>
            <p:cNvPr id="178568" name="Rectangle 392"/>
            <p:cNvSpPr>
              <a:spLocks noChangeArrowheads="1"/>
            </p:cNvSpPr>
            <p:nvPr/>
          </p:nvSpPr>
          <p:spPr bwMode="auto">
            <a:xfrm>
              <a:off x="4203" y="1433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63       69</a:t>
              </a:r>
            </a:p>
          </p:txBody>
        </p:sp>
        <p:sp>
          <p:nvSpPr>
            <p:cNvPr id="178569" name="Rectangle 393"/>
            <p:cNvSpPr>
              <a:spLocks noChangeArrowheads="1"/>
            </p:cNvSpPr>
            <p:nvPr/>
          </p:nvSpPr>
          <p:spPr bwMode="auto">
            <a:xfrm>
              <a:off x="3480" y="2151"/>
              <a:ext cx="5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22       57</a:t>
              </a:r>
            </a:p>
          </p:txBody>
        </p:sp>
        <p:sp>
          <p:nvSpPr>
            <p:cNvPr id="178570" name="Rectangle 394"/>
            <p:cNvSpPr>
              <a:spLocks noChangeArrowheads="1"/>
            </p:cNvSpPr>
            <p:nvPr/>
          </p:nvSpPr>
          <p:spPr bwMode="auto">
            <a:xfrm>
              <a:off x="4202" y="2874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59       63</a:t>
              </a:r>
            </a:p>
          </p:txBody>
        </p:sp>
        <p:sp>
          <p:nvSpPr>
            <p:cNvPr id="178571" name="Rectangle 395"/>
            <p:cNvSpPr>
              <a:spLocks noChangeArrowheads="1"/>
            </p:cNvSpPr>
            <p:nvPr/>
          </p:nvSpPr>
          <p:spPr bwMode="auto">
            <a:xfrm>
              <a:off x="3483" y="2874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19       59</a:t>
              </a:r>
            </a:p>
          </p:txBody>
        </p:sp>
        <p:sp>
          <p:nvSpPr>
            <p:cNvPr id="178572" name="Rectangle 396"/>
            <p:cNvSpPr>
              <a:spLocks noChangeArrowheads="1"/>
            </p:cNvSpPr>
            <p:nvPr/>
          </p:nvSpPr>
          <p:spPr bwMode="auto">
            <a:xfrm>
              <a:off x="2790" y="3615"/>
              <a:ext cx="54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9        33</a:t>
              </a:r>
            </a:p>
          </p:txBody>
        </p:sp>
        <p:sp>
          <p:nvSpPr>
            <p:cNvPr id="178573" name="Rectangle 397"/>
            <p:cNvSpPr>
              <a:spLocks noChangeArrowheads="1"/>
            </p:cNvSpPr>
            <p:nvPr/>
          </p:nvSpPr>
          <p:spPr bwMode="auto">
            <a:xfrm>
              <a:off x="2066" y="2876"/>
              <a:ext cx="517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0         9</a:t>
              </a:r>
            </a:p>
          </p:txBody>
        </p:sp>
        <p:sp>
          <p:nvSpPr>
            <p:cNvPr id="178574" name="Rectangle 398"/>
            <p:cNvSpPr>
              <a:spLocks noChangeArrowheads="1"/>
            </p:cNvSpPr>
            <p:nvPr/>
          </p:nvSpPr>
          <p:spPr bwMode="auto">
            <a:xfrm>
              <a:off x="2789" y="2874"/>
              <a:ext cx="54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9        19</a:t>
              </a:r>
            </a:p>
          </p:txBody>
        </p:sp>
        <p:sp>
          <p:nvSpPr>
            <p:cNvPr id="178575" name="Rectangle 399"/>
            <p:cNvSpPr>
              <a:spLocks noChangeArrowheads="1"/>
            </p:cNvSpPr>
            <p:nvPr/>
          </p:nvSpPr>
          <p:spPr bwMode="auto">
            <a:xfrm>
              <a:off x="2760" y="2149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12       22</a:t>
              </a:r>
            </a:p>
          </p:txBody>
        </p:sp>
        <p:sp>
          <p:nvSpPr>
            <p:cNvPr id="178576" name="Rectangle 400"/>
            <p:cNvSpPr>
              <a:spLocks noChangeArrowheads="1"/>
            </p:cNvSpPr>
            <p:nvPr/>
          </p:nvSpPr>
          <p:spPr bwMode="auto">
            <a:xfrm>
              <a:off x="4208" y="1583"/>
              <a:ext cx="57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63       69</a:t>
              </a:r>
            </a:p>
          </p:txBody>
        </p:sp>
        <p:sp>
          <p:nvSpPr>
            <p:cNvPr id="178577" name="Rectangle 401"/>
            <p:cNvSpPr>
              <a:spLocks noChangeArrowheads="1"/>
            </p:cNvSpPr>
            <p:nvPr/>
          </p:nvSpPr>
          <p:spPr bwMode="auto">
            <a:xfrm>
              <a:off x="3278" y="1375"/>
              <a:ext cx="746" cy="7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hu-HU" sz="2000" b="1">
                  <a:solidFill>
                    <a:schemeClr val="bg1"/>
                  </a:solidFill>
                </a:rPr>
                <a:t>Leg-</a:t>
              </a:r>
            </a:p>
            <a:p>
              <a:pPr algn="ctr" defTabSz="762000" eaLnBrk="0" hangingPunct="0"/>
              <a:r>
                <a:rPr lang="hu-HU" sz="2000" b="1">
                  <a:solidFill>
                    <a:schemeClr val="bg1"/>
                  </a:solidFill>
                </a:rPr>
                <a:t>Későbbi</a:t>
              </a:r>
            </a:p>
            <a:p>
              <a:pPr algn="ctr" defTabSz="762000" eaLnBrk="0" hangingPunct="0"/>
              <a:r>
                <a:rPr lang="hu-HU" sz="2000" b="1">
                  <a:solidFill>
                    <a:schemeClr val="bg1"/>
                  </a:solidFill>
                </a:rPr>
                <a:t>Kezd.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78578" name="Line 402"/>
            <p:cNvSpPr>
              <a:spLocks noChangeShapeType="1"/>
            </p:cNvSpPr>
            <p:nvPr/>
          </p:nvSpPr>
          <p:spPr bwMode="auto">
            <a:xfrm flipV="1">
              <a:off x="3880" y="1701"/>
              <a:ext cx="357" cy="12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8579" name="Rectangle 403"/>
            <p:cNvSpPr>
              <a:spLocks noChangeArrowheads="1"/>
            </p:cNvSpPr>
            <p:nvPr/>
          </p:nvSpPr>
          <p:spPr bwMode="auto">
            <a:xfrm>
              <a:off x="4706" y="1547"/>
              <a:ext cx="1048" cy="5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hu-HU" sz="2000" b="1">
                  <a:solidFill>
                    <a:schemeClr val="bg1"/>
                  </a:solidFill>
                </a:rPr>
                <a:t>Legkésőbbi </a:t>
              </a:r>
            </a:p>
            <a:p>
              <a:pPr algn="ctr" defTabSz="762000" eaLnBrk="0" hangingPunct="0"/>
              <a:r>
                <a:rPr lang="hu-HU" sz="2000" b="1">
                  <a:solidFill>
                    <a:schemeClr val="bg1"/>
                  </a:solidFill>
                </a:rPr>
                <a:t>bef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78580" name="Line 404"/>
            <p:cNvSpPr>
              <a:spLocks noChangeShapeType="1"/>
            </p:cNvSpPr>
            <p:nvPr/>
          </p:nvSpPr>
          <p:spPr bwMode="auto">
            <a:xfrm flipH="1" flipV="1">
              <a:off x="4757" y="1723"/>
              <a:ext cx="213" cy="13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8581" name="Rectangle 405"/>
          <p:cNvSpPr>
            <a:spLocks noChangeArrowheads="1"/>
          </p:cNvSpPr>
          <p:nvPr/>
        </p:nvSpPr>
        <p:spPr bwMode="auto">
          <a:xfrm>
            <a:off x="6818313" y="3752850"/>
            <a:ext cx="866775" cy="376238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78582" name="Rectangle 406"/>
          <p:cNvSpPr>
            <a:spLocks noChangeArrowheads="1"/>
          </p:cNvSpPr>
          <p:nvPr/>
        </p:nvSpPr>
        <p:spPr bwMode="auto">
          <a:xfrm>
            <a:off x="971550" y="3429000"/>
            <a:ext cx="714375" cy="376238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5" name="Cím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háló</a:t>
            </a:r>
            <a:endParaRPr lang="en-GB" dirty="0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31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03" name="Rectangle 143"/>
          <p:cNvSpPr>
            <a:spLocks noChangeArrowheads="1"/>
          </p:cNvSpPr>
          <p:nvPr/>
        </p:nvSpPr>
        <p:spPr bwMode="auto">
          <a:xfrm>
            <a:off x="250825" y="1268413"/>
            <a:ext cx="8569325" cy="482441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1413" y="1412875"/>
            <a:ext cx="5381625" cy="4573588"/>
            <a:chOff x="1711" y="605"/>
            <a:chExt cx="3390" cy="352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11" y="1009"/>
              <a:ext cx="3390" cy="2634"/>
              <a:chOff x="1711" y="1009"/>
              <a:chExt cx="3390" cy="2634"/>
            </a:xfrm>
          </p:grpSpPr>
          <p:sp>
            <p:nvSpPr>
              <p:cNvPr id="220166" name="Line 6"/>
              <p:cNvSpPr>
                <a:spLocks noChangeShapeType="1"/>
              </p:cNvSpPr>
              <p:nvPr/>
            </p:nvSpPr>
            <p:spPr bwMode="auto">
              <a:xfrm flipV="1">
                <a:off x="1711" y="1795"/>
                <a:ext cx="419" cy="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67" name="Line 7"/>
              <p:cNvSpPr>
                <a:spLocks noChangeShapeType="1"/>
              </p:cNvSpPr>
              <p:nvPr/>
            </p:nvSpPr>
            <p:spPr bwMode="auto">
              <a:xfrm>
                <a:off x="1711" y="2423"/>
                <a:ext cx="411" cy="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68" name="Line 8"/>
              <p:cNvSpPr>
                <a:spLocks noChangeShapeType="1"/>
              </p:cNvSpPr>
              <p:nvPr/>
            </p:nvSpPr>
            <p:spPr bwMode="auto">
              <a:xfrm>
                <a:off x="2527" y="1803"/>
                <a:ext cx="318" cy="3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69" name="Line 9"/>
              <p:cNvSpPr>
                <a:spLocks noChangeShapeType="1"/>
              </p:cNvSpPr>
              <p:nvPr/>
            </p:nvSpPr>
            <p:spPr bwMode="auto">
              <a:xfrm>
                <a:off x="3334" y="2323"/>
                <a:ext cx="1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0" name="Line 10"/>
              <p:cNvSpPr>
                <a:spLocks noChangeShapeType="1"/>
              </p:cNvSpPr>
              <p:nvPr/>
            </p:nvSpPr>
            <p:spPr bwMode="auto">
              <a:xfrm flipV="1">
                <a:off x="2530" y="1078"/>
                <a:ext cx="32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1" name="Line 11"/>
              <p:cNvSpPr>
                <a:spLocks noChangeShapeType="1"/>
              </p:cNvSpPr>
              <p:nvPr/>
            </p:nvSpPr>
            <p:spPr bwMode="auto">
              <a:xfrm>
                <a:off x="2609" y="1606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>
                <a:off x="3334" y="1606"/>
                <a:ext cx="8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3" name="Line 13"/>
              <p:cNvSpPr>
                <a:spLocks noChangeShapeType="1"/>
              </p:cNvSpPr>
              <p:nvPr/>
            </p:nvSpPr>
            <p:spPr bwMode="auto">
              <a:xfrm>
                <a:off x="3307" y="1009"/>
                <a:ext cx="927" cy="4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4" name="Line 14"/>
              <p:cNvSpPr>
                <a:spLocks noChangeShapeType="1"/>
              </p:cNvSpPr>
              <p:nvPr/>
            </p:nvSpPr>
            <p:spPr bwMode="auto">
              <a:xfrm>
                <a:off x="4690" y="1808"/>
                <a:ext cx="411" cy="4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5" name="Line 15"/>
              <p:cNvSpPr>
                <a:spLocks noChangeShapeType="1"/>
              </p:cNvSpPr>
              <p:nvPr/>
            </p:nvSpPr>
            <p:spPr bwMode="auto">
              <a:xfrm flipV="1">
                <a:off x="4490" y="1882"/>
                <a:ext cx="0" cy="8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6" name="Line 16"/>
              <p:cNvSpPr>
                <a:spLocks noChangeShapeType="1"/>
              </p:cNvSpPr>
              <p:nvPr/>
            </p:nvSpPr>
            <p:spPr bwMode="auto">
              <a:xfrm>
                <a:off x="3967" y="2526"/>
                <a:ext cx="318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7" name="Line 17"/>
              <p:cNvSpPr>
                <a:spLocks noChangeShapeType="1"/>
              </p:cNvSpPr>
              <p:nvPr/>
            </p:nvSpPr>
            <p:spPr bwMode="auto">
              <a:xfrm>
                <a:off x="3329" y="3041"/>
                <a:ext cx="1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8" name="Line 18"/>
              <p:cNvSpPr>
                <a:spLocks noChangeShapeType="1"/>
              </p:cNvSpPr>
              <p:nvPr/>
            </p:nvSpPr>
            <p:spPr bwMode="auto">
              <a:xfrm>
                <a:off x="4051" y="3043"/>
                <a:ext cx="1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79" name="Line 19"/>
              <p:cNvSpPr>
                <a:spLocks noChangeShapeType="1"/>
              </p:cNvSpPr>
              <p:nvPr/>
            </p:nvSpPr>
            <p:spPr bwMode="auto">
              <a:xfrm flipV="1">
                <a:off x="3305" y="3163"/>
                <a:ext cx="9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0" name="Line 20"/>
              <p:cNvSpPr>
                <a:spLocks noChangeShapeType="1"/>
              </p:cNvSpPr>
              <p:nvPr/>
            </p:nvSpPr>
            <p:spPr bwMode="auto">
              <a:xfrm>
                <a:off x="2611" y="3041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1" name="Line 21"/>
              <p:cNvSpPr>
                <a:spLocks noChangeShapeType="1"/>
              </p:cNvSpPr>
              <p:nvPr/>
            </p:nvSpPr>
            <p:spPr bwMode="auto">
              <a:xfrm>
                <a:off x="2532" y="3243"/>
                <a:ext cx="33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775" y="1325"/>
              <a:ext cx="557" cy="557"/>
              <a:chOff x="2775" y="1325"/>
              <a:chExt cx="557" cy="557"/>
            </a:xfrm>
          </p:grpSpPr>
          <p:sp>
            <p:nvSpPr>
              <p:cNvPr id="220183" name="Oval 23"/>
              <p:cNvSpPr>
                <a:spLocks noChangeArrowheads="1"/>
              </p:cNvSpPr>
              <p:nvPr/>
            </p:nvSpPr>
            <p:spPr bwMode="auto">
              <a:xfrm>
                <a:off x="2775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4" name="Freeform 24"/>
              <p:cNvSpPr>
                <a:spLocks/>
              </p:cNvSpPr>
              <p:nvPr/>
            </p:nvSpPr>
            <p:spPr bwMode="auto">
              <a:xfrm>
                <a:off x="2967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185" name="Oval 25"/>
              <p:cNvSpPr>
                <a:spLocks noChangeArrowheads="1"/>
              </p:cNvSpPr>
              <p:nvPr/>
            </p:nvSpPr>
            <p:spPr bwMode="auto">
              <a:xfrm>
                <a:off x="2783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6" name="Line 26"/>
              <p:cNvSpPr>
                <a:spLocks noChangeShapeType="1"/>
              </p:cNvSpPr>
              <p:nvPr/>
            </p:nvSpPr>
            <p:spPr bwMode="auto">
              <a:xfrm>
                <a:off x="2787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7" name="Line 27"/>
              <p:cNvSpPr>
                <a:spLocks noChangeShapeType="1"/>
              </p:cNvSpPr>
              <p:nvPr/>
            </p:nvSpPr>
            <p:spPr bwMode="auto">
              <a:xfrm>
                <a:off x="3156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8" name="Line 28"/>
              <p:cNvSpPr>
                <a:spLocks noChangeShapeType="1"/>
              </p:cNvSpPr>
              <p:nvPr/>
            </p:nvSpPr>
            <p:spPr bwMode="auto">
              <a:xfrm>
                <a:off x="2970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89" name="Line 29"/>
              <p:cNvSpPr>
                <a:spLocks noChangeShapeType="1"/>
              </p:cNvSpPr>
              <p:nvPr/>
            </p:nvSpPr>
            <p:spPr bwMode="auto">
              <a:xfrm>
                <a:off x="3149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4218" y="2763"/>
              <a:ext cx="557" cy="557"/>
              <a:chOff x="4218" y="2763"/>
              <a:chExt cx="557" cy="557"/>
            </a:xfrm>
          </p:grpSpPr>
          <p:sp>
            <p:nvSpPr>
              <p:cNvPr id="220191" name="Oval 31"/>
              <p:cNvSpPr>
                <a:spLocks noChangeArrowheads="1"/>
              </p:cNvSpPr>
              <p:nvPr/>
            </p:nvSpPr>
            <p:spPr bwMode="auto">
              <a:xfrm>
                <a:off x="4218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92" name="Freeform 32"/>
              <p:cNvSpPr>
                <a:spLocks/>
              </p:cNvSpPr>
              <p:nvPr/>
            </p:nvSpPr>
            <p:spPr bwMode="auto">
              <a:xfrm>
                <a:off x="4410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193" name="Oval 33"/>
              <p:cNvSpPr>
                <a:spLocks noChangeArrowheads="1"/>
              </p:cNvSpPr>
              <p:nvPr/>
            </p:nvSpPr>
            <p:spPr bwMode="auto">
              <a:xfrm>
                <a:off x="4226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94" name="Line 34"/>
              <p:cNvSpPr>
                <a:spLocks noChangeShapeType="1"/>
              </p:cNvSpPr>
              <p:nvPr/>
            </p:nvSpPr>
            <p:spPr bwMode="auto">
              <a:xfrm>
                <a:off x="4230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95" name="Line 35"/>
              <p:cNvSpPr>
                <a:spLocks noChangeShapeType="1"/>
              </p:cNvSpPr>
              <p:nvPr/>
            </p:nvSpPr>
            <p:spPr bwMode="auto">
              <a:xfrm>
                <a:off x="4599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96" name="Line 36"/>
              <p:cNvSpPr>
                <a:spLocks noChangeShapeType="1"/>
              </p:cNvSpPr>
              <p:nvPr/>
            </p:nvSpPr>
            <p:spPr bwMode="auto">
              <a:xfrm>
                <a:off x="4413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197" name="Line 37"/>
              <p:cNvSpPr>
                <a:spLocks noChangeShapeType="1"/>
              </p:cNvSpPr>
              <p:nvPr/>
            </p:nvSpPr>
            <p:spPr bwMode="auto">
              <a:xfrm>
                <a:off x="4592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775" y="2038"/>
              <a:ext cx="557" cy="557"/>
              <a:chOff x="2775" y="2038"/>
              <a:chExt cx="557" cy="557"/>
            </a:xfrm>
          </p:grpSpPr>
          <p:sp>
            <p:nvSpPr>
              <p:cNvPr id="220199" name="Oval 39"/>
              <p:cNvSpPr>
                <a:spLocks noChangeArrowheads="1"/>
              </p:cNvSpPr>
              <p:nvPr/>
            </p:nvSpPr>
            <p:spPr bwMode="auto">
              <a:xfrm>
                <a:off x="2775" y="2038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0" name="Freeform 40"/>
              <p:cNvSpPr>
                <a:spLocks/>
              </p:cNvSpPr>
              <p:nvPr/>
            </p:nvSpPr>
            <p:spPr bwMode="auto">
              <a:xfrm>
                <a:off x="2967" y="2044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01" name="Oval 41"/>
              <p:cNvSpPr>
                <a:spLocks noChangeArrowheads="1"/>
              </p:cNvSpPr>
              <p:nvPr/>
            </p:nvSpPr>
            <p:spPr bwMode="auto">
              <a:xfrm>
                <a:off x="2783" y="2048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2" name="Line 42"/>
              <p:cNvSpPr>
                <a:spLocks noChangeShapeType="1"/>
              </p:cNvSpPr>
              <p:nvPr/>
            </p:nvSpPr>
            <p:spPr bwMode="auto">
              <a:xfrm>
                <a:off x="2787" y="2321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3" name="Line 43"/>
              <p:cNvSpPr>
                <a:spLocks noChangeShapeType="1"/>
              </p:cNvSpPr>
              <p:nvPr/>
            </p:nvSpPr>
            <p:spPr bwMode="auto">
              <a:xfrm>
                <a:off x="3156" y="2321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4" name="Line 44"/>
              <p:cNvSpPr>
                <a:spLocks noChangeShapeType="1"/>
              </p:cNvSpPr>
              <p:nvPr/>
            </p:nvSpPr>
            <p:spPr bwMode="auto">
              <a:xfrm>
                <a:off x="2970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5" name="Line 45"/>
              <p:cNvSpPr>
                <a:spLocks noChangeShapeType="1"/>
              </p:cNvSpPr>
              <p:nvPr/>
            </p:nvSpPr>
            <p:spPr bwMode="auto">
              <a:xfrm>
                <a:off x="3149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498" y="2038"/>
              <a:ext cx="557" cy="557"/>
              <a:chOff x="3498" y="2038"/>
              <a:chExt cx="557" cy="557"/>
            </a:xfrm>
          </p:grpSpPr>
          <p:sp>
            <p:nvSpPr>
              <p:cNvPr id="220207" name="Oval 47"/>
              <p:cNvSpPr>
                <a:spLocks noChangeArrowheads="1"/>
              </p:cNvSpPr>
              <p:nvPr/>
            </p:nvSpPr>
            <p:spPr bwMode="auto">
              <a:xfrm>
                <a:off x="3498" y="2038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08" name="Freeform 48"/>
              <p:cNvSpPr>
                <a:spLocks/>
              </p:cNvSpPr>
              <p:nvPr/>
            </p:nvSpPr>
            <p:spPr bwMode="auto">
              <a:xfrm>
                <a:off x="3690" y="2044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09" name="Oval 49"/>
              <p:cNvSpPr>
                <a:spLocks noChangeArrowheads="1"/>
              </p:cNvSpPr>
              <p:nvPr/>
            </p:nvSpPr>
            <p:spPr bwMode="auto">
              <a:xfrm>
                <a:off x="3506" y="2048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0" name="Line 50"/>
              <p:cNvSpPr>
                <a:spLocks noChangeShapeType="1"/>
              </p:cNvSpPr>
              <p:nvPr/>
            </p:nvSpPr>
            <p:spPr bwMode="auto">
              <a:xfrm>
                <a:off x="3510" y="2321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1" name="Line 51"/>
              <p:cNvSpPr>
                <a:spLocks noChangeShapeType="1"/>
              </p:cNvSpPr>
              <p:nvPr/>
            </p:nvSpPr>
            <p:spPr bwMode="auto">
              <a:xfrm>
                <a:off x="3879" y="2321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2" name="Line 52"/>
              <p:cNvSpPr>
                <a:spLocks noChangeShapeType="1"/>
              </p:cNvSpPr>
              <p:nvPr/>
            </p:nvSpPr>
            <p:spPr bwMode="auto">
              <a:xfrm>
                <a:off x="3693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3" name="Line 53"/>
              <p:cNvSpPr>
                <a:spLocks noChangeShapeType="1"/>
              </p:cNvSpPr>
              <p:nvPr/>
            </p:nvSpPr>
            <p:spPr bwMode="auto">
              <a:xfrm>
                <a:off x="3872" y="2077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2775" y="3506"/>
              <a:ext cx="557" cy="557"/>
              <a:chOff x="2775" y="3506"/>
              <a:chExt cx="557" cy="557"/>
            </a:xfrm>
          </p:grpSpPr>
          <p:sp>
            <p:nvSpPr>
              <p:cNvPr id="220215" name="Oval 55"/>
              <p:cNvSpPr>
                <a:spLocks noChangeArrowheads="1"/>
              </p:cNvSpPr>
              <p:nvPr/>
            </p:nvSpPr>
            <p:spPr bwMode="auto">
              <a:xfrm>
                <a:off x="2775" y="3506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6" name="Freeform 56"/>
              <p:cNvSpPr>
                <a:spLocks/>
              </p:cNvSpPr>
              <p:nvPr/>
            </p:nvSpPr>
            <p:spPr bwMode="auto">
              <a:xfrm>
                <a:off x="2967" y="3512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17" name="Oval 57"/>
              <p:cNvSpPr>
                <a:spLocks noChangeArrowheads="1"/>
              </p:cNvSpPr>
              <p:nvPr/>
            </p:nvSpPr>
            <p:spPr bwMode="auto">
              <a:xfrm>
                <a:off x="2783" y="3516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8" name="Line 58"/>
              <p:cNvSpPr>
                <a:spLocks noChangeShapeType="1"/>
              </p:cNvSpPr>
              <p:nvPr/>
            </p:nvSpPr>
            <p:spPr bwMode="auto">
              <a:xfrm>
                <a:off x="2787" y="3789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19" name="Line 59"/>
              <p:cNvSpPr>
                <a:spLocks noChangeShapeType="1"/>
              </p:cNvSpPr>
              <p:nvPr/>
            </p:nvSpPr>
            <p:spPr bwMode="auto">
              <a:xfrm>
                <a:off x="3156" y="3789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0" name="Line 60"/>
              <p:cNvSpPr>
                <a:spLocks noChangeShapeType="1"/>
              </p:cNvSpPr>
              <p:nvPr/>
            </p:nvSpPr>
            <p:spPr bwMode="auto">
              <a:xfrm>
                <a:off x="2970" y="3545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1" name="Line 61"/>
              <p:cNvSpPr>
                <a:spLocks noChangeShapeType="1"/>
              </p:cNvSpPr>
              <p:nvPr/>
            </p:nvSpPr>
            <p:spPr bwMode="auto">
              <a:xfrm>
                <a:off x="3149" y="3545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498" y="2763"/>
              <a:ext cx="557" cy="557"/>
              <a:chOff x="3498" y="2763"/>
              <a:chExt cx="557" cy="557"/>
            </a:xfrm>
          </p:grpSpPr>
          <p:sp>
            <p:nvSpPr>
              <p:cNvPr id="220223" name="Oval 63"/>
              <p:cNvSpPr>
                <a:spLocks noChangeArrowheads="1"/>
              </p:cNvSpPr>
              <p:nvPr/>
            </p:nvSpPr>
            <p:spPr bwMode="auto">
              <a:xfrm>
                <a:off x="3498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4" name="Freeform 64"/>
              <p:cNvSpPr>
                <a:spLocks/>
              </p:cNvSpPr>
              <p:nvPr/>
            </p:nvSpPr>
            <p:spPr bwMode="auto">
              <a:xfrm>
                <a:off x="3690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25" name="Oval 65"/>
              <p:cNvSpPr>
                <a:spLocks noChangeArrowheads="1"/>
              </p:cNvSpPr>
              <p:nvPr/>
            </p:nvSpPr>
            <p:spPr bwMode="auto">
              <a:xfrm>
                <a:off x="3506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6" name="Line 66"/>
              <p:cNvSpPr>
                <a:spLocks noChangeShapeType="1"/>
              </p:cNvSpPr>
              <p:nvPr/>
            </p:nvSpPr>
            <p:spPr bwMode="auto">
              <a:xfrm>
                <a:off x="3510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7" name="Line 67"/>
              <p:cNvSpPr>
                <a:spLocks noChangeShapeType="1"/>
              </p:cNvSpPr>
              <p:nvPr/>
            </p:nvSpPr>
            <p:spPr bwMode="auto">
              <a:xfrm>
                <a:off x="3879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8" name="Line 68"/>
              <p:cNvSpPr>
                <a:spLocks noChangeShapeType="1"/>
              </p:cNvSpPr>
              <p:nvPr/>
            </p:nvSpPr>
            <p:spPr bwMode="auto">
              <a:xfrm>
                <a:off x="3693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29" name="Line 69"/>
              <p:cNvSpPr>
                <a:spLocks noChangeShapeType="1"/>
              </p:cNvSpPr>
              <p:nvPr/>
            </p:nvSpPr>
            <p:spPr bwMode="auto">
              <a:xfrm>
                <a:off x="3872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775" y="2763"/>
              <a:ext cx="557" cy="557"/>
              <a:chOff x="2775" y="2763"/>
              <a:chExt cx="557" cy="557"/>
            </a:xfrm>
          </p:grpSpPr>
          <p:sp>
            <p:nvSpPr>
              <p:cNvPr id="220231" name="Oval 71"/>
              <p:cNvSpPr>
                <a:spLocks noChangeArrowheads="1"/>
              </p:cNvSpPr>
              <p:nvPr/>
            </p:nvSpPr>
            <p:spPr bwMode="auto">
              <a:xfrm>
                <a:off x="2775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32" name="Freeform 72"/>
              <p:cNvSpPr>
                <a:spLocks/>
              </p:cNvSpPr>
              <p:nvPr/>
            </p:nvSpPr>
            <p:spPr bwMode="auto">
              <a:xfrm>
                <a:off x="2967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33" name="Oval 73"/>
              <p:cNvSpPr>
                <a:spLocks noChangeArrowheads="1"/>
              </p:cNvSpPr>
              <p:nvPr/>
            </p:nvSpPr>
            <p:spPr bwMode="auto">
              <a:xfrm>
                <a:off x="2783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34" name="Line 74"/>
              <p:cNvSpPr>
                <a:spLocks noChangeShapeType="1"/>
              </p:cNvSpPr>
              <p:nvPr/>
            </p:nvSpPr>
            <p:spPr bwMode="auto">
              <a:xfrm>
                <a:off x="2787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35" name="Line 75"/>
              <p:cNvSpPr>
                <a:spLocks noChangeShapeType="1"/>
              </p:cNvSpPr>
              <p:nvPr/>
            </p:nvSpPr>
            <p:spPr bwMode="auto">
              <a:xfrm>
                <a:off x="3156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36" name="Line 76"/>
              <p:cNvSpPr>
                <a:spLocks noChangeShapeType="1"/>
              </p:cNvSpPr>
              <p:nvPr/>
            </p:nvSpPr>
            <p:spPr bwMode="auto">
              <a:xfrm>
                <a:off x="2970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37" name="Line 77"/>
              <p:cNvSpPr>
                <a:spLocks noChangeShapeType="1"/>
              </p:cNvSpPr>
              <p:nvPr/>
            </p:nvSpPr>
            <p:spPr bwMode="auto">
              <a:xfrm>
                <a:off x="3149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2053" y="2763"/>
              <a:ext cx="557" cy="557"/>
              <a:chOff x="2053" y="2763"/>
              <a:chExt cx="557" cy="557"/>
            </a:xfrm>
          </p:grpSpPr>
          <p:sp>
            <p:nvSpPr>
              <p:cNvPr id="220239" name="Oval 79"/>
              <p:cNvSpPr>
                <a:spLocks noChangeArrowheads="1"/>
              </p:cNvSpPr>
              <p:nvPr/>
            </p:nvSpPr>
            <p:spPr bwMode="auto">
              <a:xfrm>
                <a:off x="2053" y="2763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0" name="Freeform 80"/>
              <p:cNvSpPr>
                <a:spLocks/>
              </p:cNvSpPr>
              <p:nvPr/>
            </p:nvSpPr>
            <p:spPr bwMode="auto">
              <a:xfrm>
                <a:off x="2245" y="2769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41" name="Oval 81"/>
              <p:cNvSpPr>
                <a:spLocks noChangeArrowheads="1"/>
              </p:cNvSpPr>
              <p:nvPr/>
            </p:nvSpPr>
            <p:spPr bwMode="auto">
              <a:xfrm>
                <a:off x="2061" y="2773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2" name="Line 82"/>
              <p:cNvSpPr>
                <a:spLocks noChangeShapeType="1"/>
              </p:cNvSpPr>
              <p:nvPr/>
            </p:nvSpPr>
            <p:spPr bwMode="auto">
              <a:xfrm>
                <a:off x="2065" y="3046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3" name="Line 83"/>
              <p:cNvSpPr>
                <a:spLocks noChangeShapeType="1"/>
              </p:cNvSpPr>
              <p:nvPr/>
            </p:nvSpPr>
            <p:spPr bwMode="auto">
              <a:xfrm>
                <a:off x="2434" y="3046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4" name="Line 84"/>
              <p:cNvSpPr>
                <a:spLocks noChangeShapeType="1"/>
              </p:cNvSpPr>
              <p:nvPr/>
            </p:nvSpPr>
            <p:spPr bwMode="auto">
              <a:xfrm>
                <a:off x="2248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5" name="Line 85"/>
              <p:cNvSpPr>
                <a:spLocks noChangeShapeType="1"/>
              </p:cNvSpPr>
              <p:nvPr/>
            </p:nvSpPr>
            <p:spPr bwMode="auto">
              <a:xfrm>
                <a:off x="2427" y="2802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>
              <a:off x="2053" y="1325"/>
              <a:ext cx="557" cy="557"/>
              <a:chOff x="2053" y="1325"/>
              <a:chExt cx="557" cy="557"/>
            </a:xfrm>
          </p:grpSpPr>
          <p:sp>
            <p:nvSpPr>
              <p:cNvPr id="220247" name="Oval 87"/>
              <p:cNvSpPr>
                <a:spLocks noChangeArrowheads="1"/>
              </p:cNvSpPr>
              <p:nvPr/>
            </p:nvSpPr>
            <p:spPr bwMode="auto">
              <a:xfrm>
                <a:off x="2053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48" name="Freeform 88"/>
              <p:cNvSpPr>
                <a:spLocks/>
              </p:cNvSpPr>
              <p:nvPr/>
            </p:nvSpPr>
            <p:spPr bwMode="auto">
              <a:xfrm>
                <a:off x="2245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49" name="Oval 89"/>
              <p:cNvSpPr>
                <a:spLocks noChangeArrowheads="1"/>
              </p:cNvSpPr>
              <p:nvPr/>
            </p:nvSpPr>
            <p:spPr bwMode="auto">
              <a:xfrm>
                <a:off x="2061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0" name="Line 90"/>
              <p:cNvSpPr>
                <a:spLocks noChangeShapeType="1"/>
              </p:cNvSpPr>
              <p:nvPr/>
            </p:nvSpPr>
            <p:spPr bwMode="auto">
              <a:xfrm>
                <a:off x="2065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1" name="Line 91"/>
              <p:cNvSpPr>
                <a:spLocks noChangeShapeType="1"/>
              </p:cNvSpPr>
              <p:nvPr/>
            </p:nvSpPr>
            <p:spPr bwMode="auto">
              <a:xfrm>
                <a:off x="2434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2" name="Line 92"/>
              <p:cNvSpPr>
                <a:spLocks noChangeShapeType="1"/>
              </p:cNvSpPr>
              <p:nvPr/>
            </p:nvSpPr>
            <p:spPr bwMode="auto">
              <a:xfrm>
                <a:off x="2248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3" name="Line 93"/>
              <p:cNvSpPr>
                <a:spLocks noChangeShapeType="1"/>
              </p:cNvSpPr>
              <p:nvPr/>
            </p:nvSpPr>
            <p:spPr bwMode="auto">
              <a:xfrm>
                <a:off x="2427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3" name="Group 94"/>
            <p:cNvGrpSpPr>
              <a:grpSpLocks/>
            </p:cNvGrpSpPr>
            <p:nvPr/>
          </p:nvGrpSpPr>
          <p:grpSpPr bwMode="auto">
            <a:xfrm>
              <a:off x="4218" y="1325"/>
              <a:ext cx="557" cy="557"/>
              <a:chOff x="4218" y="1325"/>
              <a:chExt cx="557" cy="557"/>
            </a:xfrm>
          </p:grpSpPr>
          <p:sp>
            <p:nvSpPr>
              <p:cNvPr id="220255" name="Oval 95"/>
              <p:cNvSpPr>
                <a:spLocks noChangeArrowheads="1"/>
              </p:cNvSpPr>
              <p:nvPr/>
            </p:nvSpPr>
            <p:spPr bwMode="auto">
              <a:xfrm>
                <a:off x="4218" y="132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6" name="Freeform 96"/>
              <p:cNvSpPr>
                <a:spLocks/>
              </p:cNvSpPr>
              <p:nvPr/>
            </p:nvSpPr>
            <p:spPr bwMode="auto">
              <a:xfrm>
                <a:off x="4410" y="133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57" name="Oval 97"/>
              <p:cNvSpPr>
                <a:spLocks noChangeArrowheads="1"/>
              </p:cNvSpPr>
              <p:nvPr/>
            </p:nvSpPr>
            <p:spPr bwMode="auto">
              <a:xfrm>
                <a:off x="4226" y="133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8" name="Line 98"/>
              <p:cNvSpPr>
                <a:spLocks noChangeShapeType="1"/>
              </p:cNvSpPr>
              <p:nvPr/>
            </p:nvSpPr>
            <p:spPr bwMode="auto">
              <a:xfrm>
                <a:off x="4230" y="160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59" name="Line 99"/>
              <p:cNvSpPr>
                <a:spLocks noChangeShapeType="1"/>
              </p:cNvSpPr>
              <p:nvPr/>
            </p:nvSpPr>
            <p:spPr bwMode="auto">
              <a:xfrm>
                <a:off x="4599" y="160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0" name="Line 100"/>
              <p:cNvSpPr>
                <a:spLocks noChangeShapeType="1"/>
              </p:cNvSpPr>
              <p:nvPr/>
            </p:nvSpPr>
            <p:spPr bwMode="auto">
              <a:xfrm>
                <a:off x="4413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1" name="Line 101"/>
              <p:cNvSpPr>
                <a:spLocks noChangeShapeType="1"/>
              </p:cNvSpPr>
              <p:nvPr/>
            </p:nvSpPr>
            <p:spPr bwMode="auto">
              <a:xfrm>
                <a:off x="4592" y="136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4" name="Group 102"/>
            <p:cNvGrpSpPr>
              <a:grpSpLocks/>
            </p:cNvGrpSpPr>
            <p:nvPr/>
          </p:nvGrpSpPr>
          <p:grpSpPr bwMode="auto">
            <a:xfrm>
              <a:off x="2775" y="605"/>
              <a:ext cx="557" cy="557"/>
              <a:chOff x="2775" y="605"/>
              <a:chExt cx="557" cy="557"/>
            </a:xfrm>
          </p:grpSpPr>
          <p:sp>
            <p:nvSpPr>
              <p:cNvPr id="220263" name="Oval 103"/>
              <p:cNvSpPr>
                <a:spLocks noChangeArrowheads="1"/>
              </p:cNvSpPr>
              <p:nvPr/>
            </p:nvSpPr>
            <p:spPr bwMode="auto">
              <a:xfrm>
                <a:off x="2775" y="605"/>
                <a:ext cx="557" cy="557"/>
              </a:xfrm>
              <a:prstGeom prst="ellipse">
                <a:avLst/>
              </a:prstGeom>
              <a:solidFill>
                <a:srgbClr val="EE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4" name="Freeform 104"/>
              <p:cNvSpPr>
                <a:spLocks/>
              </p:cNvSpPr>
              <p:nvPr/>
            </p:nvSpPr>
            <p:spPr bwMode="auto">
              <a:xfrm>
                <a:off x="2967" y="611"/>
                <a:ext cx="184" cy="545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20"/>
                  </a:cxn>
                  <a:cxn ang="0">
                    <a:pos x="40" y="4"/>
                  </a:cxn>
                  <a:cxn ang="0">
                    <a:pos x="87" y="0"/>
                  </a:cxn>
                  <a:cxn ang="0">
                    <a:pos x="133" y="7"/>
                  </a:cxn>
                  <a:cxn ang="0">
                    <a:pos x="175" y="18"/>
                  </a:cxn>
                  <a:cxn ang="0">
                    <a:pos x="183" y="23"/>
                  </a:cxn>
                  <a:cxn ang="0">
                    <a:pos x="183" y="525"/>
                  </a:cxn>
                  <a:cxn ang="0">
                    <a:pos x="163" y="536"/>
                  </a:cxn>
                  <a:cxn ang="0">
                    <a:pos x="125" y="543"/>
                  </a:cxn>
                  <a:cxn ang="0">
                    <a:pos x="87" y="544"/>
                  </a:cxn>
                  <a:cxn ang="0">
                    <a:pos x="80" y="544"/>
                  </a:cxn>
                  <a:cxn ang="0">
                    <a:pos x="50" y="543"/>
                  </a:cxn>
                  <a:cxn ang="0">
                    <a:pos x="16" y="535"/>
                  </a:cxn>
                  <a:cxn ang="0">
                    <a:pos x="0" y="533"/>
                  </a:cxn>
                </a:cxnLst>
                <a:rect l="0" t="0" r="r" b="b"/>
                <a:pathLst>
                  <a:path w="184" h="545">
                    <a:moveTo>
                      <a:pt x="0" y="533"/>
                    </a:moveTo>
                    <a:lnTo>
                      <a:pt x="0" y="20"/>
                    </a:lnTo>
                    <a:lnTo>
                      <a:pt x="40" y="4"/>
                    </a:lnTo>
                    <a:lnTo>
                      <a:pt x="87" y="0"/>
                    </a:lnTo>
                    <a:lnTo>
                      <a:pt x="133" y="7"/>
                    </a:lnTo>
                    <a:lnTo>
                      <a:pt x="175" y="18"/>
                    </a:lnTo>
                    <a:lnTo>
                      <a:pt x="183" y="23"/>
                    </a:lnTo>
                    <a:lnTo>
                      <a:pt x="183" y="525"/>
                    </a:lnTo>
                    <a:lnTo>
                      <a:pt x="163" y="536"/>
                    </a:lnTo>
                    <a:lnTo>
                      <a:pt x="125" y="543"/>
                    </a:lnTo>
                    <a:lnTo>
                      <a:pt x="87" y="544"/>
                    </a:lnTo>
                    <a:lnTo>
                      <a:pt x="80" y="544"/>
                    </a:lnTo>
                    <a:lnTo>
                      <a:pt x="50" y="543"/>
                    </a:lnTo>
                    <a:lnTo>
                      <a:pt x="16" y="535"/>
                    </a:lnTo>
                    <a:lnTo>
                      <a:pt x="0" y="533"/>
                    </a:lnTo>
                  </a:path>
                </a:pathLst>
              </a:custGeom>
              <a:solidFill>
                <a:srgbClr val="EEEEDC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0265" name="Oval 105"/>
              <p:cNvSpPr>
                <a:spLocks noChangeArrowheads="1"/>
              </p:cNvSpPr>
              <p:nvPr/>
            </p:nvSpPr>
            <p:spPr bwMode="auto">
              <a:xfrm>
                <a:off x="2783" y="615"/>
                <a:ext cx="541" cy="541"/>
              </a:xfrm>
              <a:prstGeom prst="ellips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6" name="Line 106"/>
              <p:cNvSpPr>
                <a:spLocks noChangeShapeType="1"/>
              </p:cNvSpPr>
              <p:nvPr/>
            </p:nvSpPr>
            <p:spPr bwMode="auto">
              <a:xfrm>
                <a:off x="2787" y="88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7" name="Line 107"/>
              <p:cNvSpPr>
                <a:spLocks noChangeShapeType="1"/>
              </p:cNvSpPr>
              <p:nvPr/>
            </p:nvSpPr>
            <p:spPr bwMode="auto">
              <a:xfrm>
                <a:off x="3156" y="888"/>
                <a:ext cx="164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8" name="Line 108"/>
              <p:cNvSpPr>
                <a:spLocks noChangeShapeType="1"/>
              </p:cNvSpPr>
              <p:nvPr/>
            </p:nvSpPr>
            <p:spPr bwMode="auto">
              <a:xfrm>
                <a:off x="2970" y="64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0269" name="Line 109"/>
              <p:cNvSpPr>
                <a:spLocks noChangeShapeType="1"/>
              </p:cNvSpPr>
              <p:nvPr/>
            </p:nvSpPr>
            <p:spPr bwMode="auto">
              <a:xfrm>
                <a:off x="3149" y="644"/>
                <a:ext cx="0" cy="487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20270" name="Rectangle 110"/>
            <p:cNvSpPr>
              <a:spLocks noChangeArrowheads="1"/>
            </p:cNvSpPr>
            <p:nvPr/>
          </p:nvSpPr>
          <p:spPr bwMode="auto">
            <a:xfrm>
              <a:off x="2206" y="1362"/>
              <a:ext cx="25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A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220271" name="Rectangle 111"/>
            <p:cNvSpPr>
              <a:spLocks noChangeArrowheads="1"/>
            </p:cNvSpPr>
            <p:nvPr/>
          </p:nvSpPr>
          <p:spPr bwMode="auto">
            <a:xfrm>
              <a:off x="4398" y="1362"/>
              <a:ext cx="20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K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20272" name="Rectangle 112"/>
            <p:cNvSpPr>
              <a:spLocks noChangeArrowheads="1"/>
            </p:cNvSpPr>
            <p:nvPr/>
          </p:nvSpPr>
          <p:spPr bwMode="auto">
            <a:xfrm>
              <a:off x="2927" y="2074"/>
              <a:ext cx="25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C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20273" name="Rectangle 113"/>
            <p:cNvSpPr>
              <a:spLocks noChangeArrowheads="1"/>
            </p:cNvSpPr>
            <p:nvPr/>
          </p:nvSpPr>
          <p:spPr bwMode="auto">
            <a:xfrm>
              <a:off x="3655" y="2074"/>
              <a:ext cx="25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G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35</a:t>
              </a:r>
            </a:p>
          </p:txBody>
        </p:sp>
        <p:sp>
          <p:nvSpPr>
            <p:cNvPr id="220274" name="Rectangle 114"/>
            <p:cNvSpPr>
              <a:spLocks noChangeArrowheads="1"/>
            </p:cNvSpPr>
            <p:nvPr/>
          </p:nvSpPr>
          <p:spPr bwMode="auto">
            <a:xfrm>
              <a:off x="4408" y="2799"/>
              <a:ext cx="185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J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0275" name="Rectangle 115"/>
            <p:cNvSpPr>
              <a:spLocks noChangeArrowheads="1"/>
            </p:cNvSpPr>
            <p:nvPr/>
          </p:nvSpPr>
          <p:spPr bwMode="auto">
            <a:xfrm>
              <a:off x="3654" y="2799"/>
              <a:ext cx="25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H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220276" name="Rectangle 116"/>
            <p:cNvSpPr>
              <a:spLocks noChangeArrowheads="1"/>
            </p:cNvSpPr>
            <p:nvPr/>
          </p:nvSpPr>
          <p:spPr bwMode="auto">
            <a:xfrm>
              <a:off x="2234" y="2800"/>
              <a:ext cx="20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B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20277" name="Rectangle 117"/>
            <p:cNvSpPr>
              <a:spLocks noChangeArrowheads="1"/>
            </p:cNvSpPr>
            <p:nvPr/>
          </p:nvSpPr>
          <p:spPr bwMode="auto">
            <a:xfrm>
              <a:off x="2926" y="2801"/>
              <a:ext cx="256" cy="5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D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20278" name="Rectangle 118"/>
            <p:cNvSpPr>
              <a:spLocks noChangeArrowheads="1"/>
            </p:cNvSpPr>
            <p:nvPr/>
          </p:nvSpPr>
          <p:spPr bwMode="auto">
            <a:xfrm>
              <a:off x="2930" y="3545"/>
              <a:ext cx="256" cy="5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E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220279" name="Rectangle 119"/>
            <p:cNvSpPr>
              <a:spLocks noChangeArrowheads="1"/>
            </p:cNvSpPr>
            <p:nvPr/>
          </p:nvSpPr>
          <p:spPr bwMode="auto">
            <a:xfrm>
              <a:off x="2064" y="1434"/>
              <a:ext cx="54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0        12</a:t>
              </a:r>
            </a:p>
          </p:txBody>
        </p:sp>
        <p:sp>
          <p:nvSpPr>
            <p:cNvPr id="220280" name="Rectangle 120"/>
            <p:cNvSpPr>
              <a:spLocks noChangeArrowheads="1"/>
            </p:cNvSpPr>
            <p:nvPr/>
          </p:nvSpPr>
          <p:spPr bwMode="auto">
            <a:xfrm>
              <a:off x="2930" y="642"/>
              <a:ext cx="256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I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220281" name="Rectangle 121"/>
            <p:cNvSpPr>
              <a:spLocks noChangeArrowheads="1"/>
            </p:cNvSpPr>
            <p:nvPr/>
          </p:nvSpPr>
          <p:spPr bwMode="auto">
            <a:xfrm>
              <a:off x="2927" y="1360"/>
              <a:ext cx="256" cy="5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F</a:t>
              </a:r>
            </a:p>
            <a:p>
              <a:pPr algn="ctr" defTabSz="762000" eaLnBrk="0" hangingPunct="0"/>
              <a:endParaRPr lang="en-US" sz="1200" b="1">
                <a:solidFill>
                  <a:srgbClr val="000000"/>
                </a:solidFill>
              </a:endParaRPr>
            </a:p>
            <a:p>
              <a:pPr algn="ctr" defTabSz="762000" eaLnBrk="0" hangingPunct="0"/>
              <a:r>
                <a:rPr lang="en-US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20282" name="Rectangle 122"/>
            <p:cNvSpPr>
              <a:spLocks noChangeArrowheads="1"/>
            </p:cNvSpPr>
            <p:nvPr/>
          </p:nvSpPr>
          <p:spPr bwMode="auto">
            <a:xfrm>
              <a:off x="2758" y="716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12       27</a:t>
              </a:r>
            </a:p>
          </p:txBody>
        </p:sp>
        <p:sp>
          <p:nvSpPr>
            <p:cNvPr id="220283" name="Rectangle 123"/>
            <p:cNvSpPr>
              <a:spLocks noChangeArrowheads="1"/>
            </p:cNvSpPr>
            <p:nvPr/>
          </p:nvSpPr>
          <p:spPr bwMode="auto">
            <a:xfrm>
              <a:off x="2763" y="1436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12       22</a:t>
              </a:r>
            </a:p>
          </p:txBody>
        </p:sp>
        <p:sp>
          <p:nvSpPr>
            <p:cNvPr id="220284" name="Rectangle 124"/>
            <p:cNvSpPr>
              <a:spLocks noChangeArrowheads="1"/>
            </p:cNvSpPr>
            <p:nvPr/>
          </p:nvSpPr>
          <p:spPr bwMode="auto">
            <a:xfrm>
              <a:off x="4203" y="1434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63       69</a:t>
              </a:r>
            </a:p>
          </p:txBody>
        </p:sp>
        <p:sp>
          <p:nvSpPr>
            <p:cNvPr id="220285" name="Rectangle 125"/>
            <p:cNvSpPr>
              <a:spLocks noChangeArrowheads="1"/>
            </p:cNvSpPr>
            <p:nvPr/>
          </p:nvSpPr>
          <p:spPr bwMode="auto">
            <a:xfrm>
              <a:off x="3480" y="2150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22       57</a:t>
              </a:r>
            </a:p>
          </p:txBody>
        </p:sp>
        <p:sp>
          <p:nvSpPr>
            <p:cNvPr id="220286" name="Rectangle 126"/>
            <p:cNvSpPr>
              <a:spLocks noChangeArrowheads="1"/>
            </p:cNvSpPr>
            <p:nvPr/>
          </p:nvSpPr>
          <p:spPr bwMode="auto">
            <a:xfrm>
              <a:off x="4202" y="2874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59       63</a:t>
              </a:r>
            </a:p>
          </p:txBody>
        </p:sp>
        <p:sp>
          <p:nvSpPr>
            <p:cNvPr id="220287" name="Rectangle 127"/>
            <p:cNvSpPr>
              <a:spLocks noChangeArrowheads="1"/>
            </p:cNvSpPr>
            <p:nvPr/>
          </p:nvSpPr>
          <p:spPr bwMode="auto">
            <a:xfrm>
              <a:off x="3483" y="2874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19       59</a:t>
              </a:r>
            </a:p>
          </p:txBody>
        </p:sp>
        <p:sp>
          <p:nvSpPr>
            <p:cNvPr id="220288" name="Rectangle 128"/>
            <p:cNvSpPr>
              <a:spLocks noChangeArrowheads="1"/>
            </p:cNvSpPr>
            <p:nvPr/>
          </p:nvSpPr>
          <p:spPr bwMode="auto">
            <a:xfrm>
              <a:off x="2790" y="3616"/>
              <a:ext cx="54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9        33</a:t>
              </a:r>
            </a:p>
          </p:txBody>
        </p:sp>
        <p:sp>
          <p:nvSpPr>
            <p:cNvPr id="220289" name="Rectangle 129"/>
            <p:cNvSpPr>
              <a:spLocks noChangeArrowheads="1"/>
            </p:cNvSpPr>
            <p:nvPr/>
          </p:nvSpPr>
          <p:spPr bwMode="auto">
            <a:xfrm>
              <a:off x="2066" y="2876"/>
              <a:ext cx="51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0         9</a:t>
              </a:r>
            </a:p>
          </p:txBody>
        </p:sp>
        <p:sp>
          <p:nvSpPr>
            <p:cNvPr id="220290" name="Rectangle 130"/>
            <p:cNvSpPr>
              <a:spLocks noChangeArrowheads="1"/>
            </p:cNvSpPr>
            <p:nvPr/>
          </p:nvSpPr>
          <p:spPr bwMode="auto">
            <a:xfrm>
              <a:off x="2789" y="2874"/>
              <a:ext cx="54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9        19</a:t>
              </a:r>
            </a:p>
          </p:txBody>
        </p:sp>
        <p:sp>
          <p:nvSpPr>
            <p:cNvPr id="220291" name="Rectangle 131"/>
            <p:cNvSpPr>
              <a:spLocks noChangeArrowheads="1"/>
            </p:cNvSpPr>
            <p:nvPr/>
          </p:nvSpPr>
          <p:spPr bwMode="auto">
            <a:xfrm>
              <a:off x="2760" y="2149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12       22</a:t>
              </a:r>
            </a:p>
          </p:txBody>
        </p:sp>
        <p:sp>
          <p:nvSpPr>
            <p:cNvPr id="220292" name="Rectangle 132"/>
            <p:cNvSpPr>
              <a:spLocks noChangeArrowheads="1"/>
            </p:cNvSpPr>
            <p:nvPr/>
          </p:nvSpPr>
          <p:spPr bwMode="auto">
            <a:xfrm>
              <a:off x="2758" y="876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48       63</a:t>
              </a:r>
            </a:p>
          </p:txBody>
        </p:sp>
        <p:sp>
          <p:nvSpPr>
            <p:cNvPr id="220293" name="Rectangle 133"/>
            <p:cNvSpPr>
              <a:spLocks noChangeArrowheads="1"/>
            </p:cNvSpPr>
            <p:nvPr/>
          </p:nvSpPr>
          <p:spPr bwMode="auto">
            <a:xfrm>
              <a:off x="2758" y="1589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53       63</a:t>
              </a:r>
            </a:p>
          </p:txBody>
        </p:sp>
        <p:sp>
          <p:nvSpPr>
            <p:cNvPr id="220294" name="Rectangle 134"/>
            <p:cNvSpPr>
              <a:spLocks noChangeArrowheads="1"/>
            </p:cNvSpPr>
            <p:nvPr/>
          </p:nvSpPr>
          <p:spPr bwMode="auto">
            <a:xfrm>
              <a:off x="4208" y="1583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63       69</a:t>
              </a:r>
            </a:p>
          </p:txBody>
        </p:sp>
        <p:sp>
          <p:nvSpPr>
            <p:cNvPr id="220295" name="Rectangle 135"/>
            <p:cNvSpPr>
              <a:spLocks noChangeArrowheads="1"/>
            </p:cNvSpPr>
            <p:nvPr/>
          </p:nvSpPr>
          <p:spPr bwMode="auto">
            <a:xfrm>
              <a:off x="2759" y="2313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14       24</a:t>
              </a:r>
            </a:p>
          </p:txBody>
        </p:sp>
        <p:sp>
          <p:nvSpPr>
            <p:cNvPr id="220296" name="Rectangle 136"/>
            <p:cNvSpPr>
              <a:spLocks noChangeArrowheads="1"/>
            </p:cNvSpPr>
            <p:nvPr/>
          </p:nvSpPr>
          <p:spPr bwMode="auto">
            <a:xfrm>
              <a:off x="3484" y="2308"/>
              <a:ext cx="57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24       59</a:t>
              </a:r>
            </a:p>
          </p:txBody>
        </p:sp>
        <p:sp>
          <p:nvSpPr>
            <p:cNvPr id="220297" name="Rectangle 137"/>
            <p:cNvSpPr>
              <a:spLocks noChangeArrowheads="1"/>
            </p:cNvSpPr>
            <p:nvPr/>
          </p:nvSpPr>
          <p:spPr bwMode="auto">
            <a:xfrm>
              <a:off x="2789" y="3034"/>
              <a:ext cx="54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9        19</a:t>
              </a:r>
            </a:p>
          </p:txBody>
        </p:sp>
        <p:sp>
          <p:nvSpPr>
            <p:cNvPr id="220298" name="Rectangle 138"/>
            <p:cNvSpPr>
              <a:spLocks noChangeArrowheads="1"/>
            </p:cNvSpPr>
            <p:nvPr/>
          </p:nvSpPr>
          <p:spPr bwMode="auto">
            <a:xfrm>
              <a:off x="3487" y="3027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19       59</a:t>
              </a:r>
            </a:p>
          </p:txBody>
        </p:sp>
        <p:sp>
          <p:nvSpPr>
            <p:cNvPr id="220299" name="Rectangle 139"/>
            <p:cNvSpPr>
              <a:spLocks noChangeArrowheads="1"/>
            </p:cNvSpPr>
            <p:nvPr/>
          </p:nvSpPr>
          <p:spPr bwMode="auto">
            <a:xfrm>
              <a:off x="2759" y="3775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35       59</a:t>
              </a:r>
            </a:p>
          </p:txBody>
        </p:sp>
        <p:sp>
          <p:nvSpPr>
            <p:cNvPr id="220300" name="Rectangle 140"/>
            <p:cNvSpPr>
              <a:spLocks noChangeArrowheads="1"/>
            </p:cNvSpPr>
            <p:nvPr/>
          </p:nvSpPr>
          <p:spPr bwMode="auto">
            <a:xfrm>
              <a:off x="4207" y="3027"/>
              <a:ext cx="57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defTabSz="762000" eaLnBrk="0" hangingPunct="0"/>
              <a:r>
                <a:rPr lang="en-US" sz="1400" b="1">
                  <a:solidFill>
                    <a:srgbClr val="000000"/>
                  </a:solidFill>
                </a:rPr>
                <a:t>59       63</a:t>
              </a:r>
            </a:p>
          </p:txBody>
        </p:sp>
      </p:grpSp>
      <p:sp>
        <p:nvSpPr>
          <p:cNvPr id="220301" name="Rectangle 141"/>
          <p:cNvSpPr>
            <a:spLocks noChangeArrowheads="1"/>
          </p:cNvSpPr>
          <p:nvPr/>
        </p:nvSpPr>
        <p:spPr bwMode="auto">
          <a:xfrm>
            <a:off x="7451725" y="3573463"/>
            <a:ext cx="866775" cy="376237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220302" name="Rectangle 142"/>
          <p:cNvSpPr>
            <a:spLocks noChangeArrowheads="1"/>
          </p:cNvSpPr>
          <p:nvPr/>
        </p:nvSpPr>
        <p:spPr bwMode="auto">
          <a:xfrm>
            <a:off x="1403350" y="3429000"/>
            <a:ext cx="987425" cy="376238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5" name="Cím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háló</a:t>
            </a:r>
            <a:endParaRPr lang="en-GB" dirty="0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32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1628775"/>
            <a:ext cx="5616575" cy="3811588"/>
            <a:chOff x="340" y="1207"/>
            <a:chExt cx="2585" cy="2401"/>
          </a:xfrm>
        </p:grpSpPr>
        <p:sp>
          <p:nvSpPr>
            <p:cNvPr id="221189" name="Rectangle 5"/>
            <p:cNvSpPr>
              <a:spLocks noChangeArrowheads="1"/>
            </p:cNvSpPr>
            <p:nvPr/>
          </p:nvSpPr>
          <p:spPr bwMode="auto">
            <a:xfrm>
              <a:off x="340" y="1207"/>
              <a:ext cx="2585" cy="240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1190" name="Text Box 6"/>
            <p:cNvSpPr txBox="1">
              <a:spLocks noChangeArrowheads="1"/>
            </p:cNvSpPr>
            <p:nvPr/>
          </p:nvSpPr>
          <p:spPr bwMode="auto">
            <a:xfrm>
              <a:off x="509" y="1304"/>
              <a:ext cx="1690" cy="2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hu-HU" b="1">
                  <a:solidFill>
                    <a:srgbClr val="000000"/>
                  </a:solidFill>
                </a:rPr>
                <a:t>TEV</a:t>
              </a:r>
              <a:r>
                <a:rPr lang="en-US" b="1">
                  <a:solidFill>
                    <a:srgbClr val="000000"/>
                  </a:solidFill>
                </a:rPr>
                <a:t>	  </a:t>
              </a:r>
              <a:r>
                <a:rPr lang="hu-HU" b="1">
                  <a:solidFill>
                    <a:srgbClr val="000000"/>
                  </a:solidFill>
                </a:rPr>
                <a:t>IDŐ</a:t>
              </a: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 i="1">
                  <a:solidFill>
                    <a:srgbClr val="000000"/>
                  </a:solidFill>
                </a:rPr>
                <a:t>ES</a:t>
              </a: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 i="1">
                  <a:solidFill>
                    <a:srgbClr val="000000"/>
                  </a:solidFill>
                </a:rPr>
                <a:t>LS</a:t>
              </a:r>
              <a:r>
                <a:rPr lang="en-US" b="1">
                  <a:solidFill>
                    <a:srgbClr val="000000"/>
                  </a:solidFill>
                </a:rPr>
                <a:t>	    </a:t>
              </a:r>
              <a:r>
                <a:rPr lang="hu-HU" b="1">
                  <a:solidFill>
                    <a:srgbClr val="000000"/>
                  </a:solidFill>
                </a:rPr>
                <a:t>TART</a:t>
              </a:r>
              <a:endParaRPr lang="en-US" sz="900" b="1">
                <a:solidFill>
                  <a:srgbClr val="000000"/>
                </a:solidFill>
              </a:endParaRP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sz="900" b="1">
                  <a:solidFill>
                    <a:srgbClr val="000000"/>
                  </a:solidFill>
                </a:rPr>
                <a:t>	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A	12	0	2	2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>
                  <a:solidFill>
                    <a:srgbClr val="F05C3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	9	0	0	0</a:t>
              </a:r>
              <a:endParaRPr lang="en-US" b="1">
                <a:solidFill>
                  <a:srgbClr val="000000"/>
                </a:solidFill>
              </a:endParaRP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C	10	12	14	2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>
                  <a:solidFill>
                    <a:srgbClr val="F05C3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	10	9	9	0</a:t>
              </a:r>
              <a:endParaRPr lang="en-US" b="1">
                <a:solidFill>
                  <a:srgbClr val="000000"/>
                </a:solidFill>
              </a:endParaRP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E	24	9	35	26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F	10	12	53	41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G	35	22	24	2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>
                  <a:solidFill>
                    <a:srgbClr val="F05C3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	40	19	19	0</a:t>
              </a:r>
              <a:endParaRPr lang="en-US" b="1">
                <a:solidFill>
                  <a:srgbClr val="000000"/>
                </a:solidFill>
              </a:endParaRP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I	15	12	48	36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000000"/>
                  </a:solidFill>
                </a:rPr>
                <a:t>	</a:t>
              </a:r>
              <a:r>
                <a:rPr lang="en-US" b="1">
                  <a:solidFill>
                    <a:srgbClr val="F05C3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	4	59	59	0</a:t>
              </a:r>
            </a:p>
            <a:p>
              <a:pPr defTabSz="762000" eaLnBrk="0" hangingPunct="0">
                <a:tabLst>
                  <a:tab pos="455613" algn="r"/>
                  <a:tab pos="1257300" algn="r"/>
                  <a:tab pos="2060575" algn="r"/>
                  <a:tab pos="2624138" algn="r"/>
                  <a:tab pos="3198813" algn="r"/>
                </a:tabLst>
              </a:pPr>
              <a:r>
                <a:rPr lang="en-US" b="1">
                  <a:solidFill>
                    <a:srgbClr val="F05C3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K	6	63	63	0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 flipV="1">
              <a:off x="579" y="1525"/>
              <a:ext cx="2210" cy="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Tartalékidő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33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53" name="Rectangle 149"/>
          <p:cNvSpPr>
            <a:spLocks noChangeArrowheads="1"/>
          </p:cNvSpPr>
          <p:nvPr/>
        </p:nvSpPr>
        <p:spPr bwMode="auto">
          <a:xfrm>
            <a:off x="250825" y="1268413"/>
            <a:ext cx="8569325" cy="482441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kritikus út</a:t>
            </a:r>
            <a:endParaRPr lang="hu-HU" dirty="0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 flipV="1">
            <a:off x="2022475" y="2895600"/>
            <a:ext cx="677863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3341688" y="2905125"/>
            <a:ext cx="512762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4643438" y="3587750"/>
            <a:ext cx="252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 flipV="1">
            <a:off x="3346450" y="1955800"/>
            <a:ext cx="515938" cy="439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3473450" y="2647950"/>
            <a:ext cx="25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7" name="Line 13"/>
          <p:cNvSpPr>
            <a:spLocks noChangeShapeType="1"/>
          </p:cNvSpPr>
          <p:nvPr/>
        </p:nvSpPr>
        <p:spPr bwMode="auto">
          <a:xfrm>
            <a:off x="4643438" y="2647950"/>
            <a:ext cx="1412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4600575" y="1865313"/>
            <a:ext cx="1497013" cy="608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5665788" y="3852863"/>
            <a:ext cx="514350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V="1">
            <a:off x="4597400" y="4689475"/>
            <a:ext cx="150495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3349625" y="4794250"/>
            <a:ext cx="53181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27" name="Oval 23"/>
          <p:cNvSpPr>
            <a:spLocks noChangeArrowheads="1"/>
          </p:cNvSpPr>
          <p:nvPr/>
        </p:nvSpPr>
        <p:spPr bwMode="auto">
          <a:xfrm>
            <a:off x="3741738" y="2279650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28" name="Freeform 24"/>
          <p:cNvSpPr>
            <a:spLocks/>
          </p:cNvSpPr>
          <p:nvPr/>
        </p:nvSpPr>
        <p:spPr bwMode="auto">
          <a:xfrm>
            <a:off x="4051300" y="2287588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29" name="Oval 25"/>
          <p:cNvSpPr>
            <a:spLocks noChangeArrowheads="1"/>
          </p:cNvSpPr>
          <p:nvPr/>
        </p:nvSpPr>
        <p:spPr bwMode="auto">
          <a:xfrm>
            <a:off x="3754438" y="2292350"/>
            <a:ext cx="873125" cy="709613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>
            <a:off x="3760788" y="264953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>
            <a:off x="4356100" y="264953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4056063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3" name="Line 29"/>
          <p:cNvSpPr>
            <a:spLocks noChangeShapeType="1"/>
          </p:cNvSpPr>
          <p:nvPr/>
        </p:nvSpPr>
        <p:spPr bwMode="auto">
          <a:xfrm>
            <a:off x="4344988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4" name="Oval 30"/>
          <p:cNvSpPr>
            <a:spLocks noChangeArrowheads="1"/>
          </p:cNvSpPr>
          <p:nvPr/>
        </p:nvSpPr>
        <p:spPr bwMode="auto">
          <a:xfrm>
            <a:off x="6072188" y="4164013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5" name="Freeform 31"/>
          <p:cNvSpPr>
            <a:spLocks/>
          </p:cNvSpPr>
          <p:nvPr/>
        </p:nvSpPr>
        <p:spPr bwMode="auto">
          <a:xfrm>
            <a:off x="6381750" y="4171950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>
            <a:off x="6091238" y="453548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7" name="Line 33"/>
          <p:cNvSpPr>
            <a:spLocks noChangeShapeType="1"/>
          </p:cNvSpPr>
          <p:nvPr/>
        </p:nvSpPr>
        <p:spPr bwMode="auto">
          <a:xfrm>
            <a:off x="6686550" y="453548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8" name="Line 34"/>
          <p:cNvSpPr>
            <a:spLocks noChangeShapeType="1"/>
          </p:cNvSpPr>
          <p:nvPr/>
        </p:nvSpPr>
        <p:spPr bwMode="auto">
          <a:xfrm>
            <a:off x="6386513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6675438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3741738" y="3213100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1" name="Freeform 37"/>
          <p:cNvSpPr>
            <a:spLocks/>
          </p:cNvSpPr>
          <p:nvPr/>
        </p:nvSpPr>
        <p:spPr bwMode="auto">
          <a:xfrm>
            <a:off x="4051300" y="3221038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3754438" y="3227388"/>
            <a:ext cx="873125" cy="708025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3" name="Line 39"/>
          <p:cNvSpPr>
            <a:spLocks noChangeShapeType="1"/>
          </p:cNvSpPr>
          <p:nvPr/>
        </p:nvSpPr>
        <p:spPr bwMode="auto">
          <a:xfrm>
            <a:off x="3760788" y="3584575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4" name="Line 40"/>
          <p:cNvSpPr>
            <a:spLocks noChangeShapeType="1"/>
          </p:cNvSpPr>
          <p:nvPr/>
        </p:nvSpPr>
        <p:spPr bwMode="auto">
          <a:xfrm>
            <a:off x="4356100" y="3584575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5" name="Line 41"/>
          <p:cNvSpPr>
            <a:spLocks noChangeShapeType="1"/>
          </p:cNvSpPr>
          <p:nvPr/>
        </p:nvSpPr>
        <p:spPr bwMode="auto">
          <a:xfrm>
            <a:off x="4056063" y="32654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>
            <a:off x="4344988" y="32654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7" name="Oval 43"/>
          <p:cNvSpPr>
            <a:spLocks noChangeArrowheads="1"/>
          </p:cNvSpPr>
          <p:nvPr/>
        </p:nvSpPr>
        <p:spPr bwMode="auto">
          <a:xfrm>
            <a:off x="4908550" y="3213100"/>
            <a:ext cx="900113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48" name="Freeform 44"/>
          <p:cNvSpPr>
            <a:spLocks/>
          </p:cNvSpPr>
          <p:nvPr/>
        </p:nvSpPr>
        <p:spPr bwMode="auto">
          <a:xfrm>
            <a:off x="5219700" y="3221038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49" name="Oval 45"/>
          <p:cNvSpPr>
            <a:spLocks noChangeArrowheads="1"/>
          </p:cNvSpPr>
          <p:nvPr/>
        </p:nvSpPr>
        <p:spPr bwMode="auto">
          <a:xfrm>
            <a:off x="4921250" y="3227388"/>
            <a:ext cx="874713" cy="708025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0" name="Line 46"/>
          <p:cNvSpPr>
            <a:spLocks noChangeShapeType="1"/>
          </p:cNvSpPr>
          <p:nvPr/>
        </p:nvSpPr>
        <p:spPr bwMode="auto">
          <a:xfrm>
            <a:off x="4929188" y="3584575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1" name="Line 47"/>
          <p:cNvSpPr>
            <a:spLocks noChangeShapeType="1"/>
          </p:cNvSpPr>
          <p:nvPr/>
        </p:nvSpPr>
        <p:spPr bwMode="auto">
          <a:xfrm>
            <a:off x="5524500" y="3584575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2" name="Line 48"/>
          <p:cNvSpPr>
            <a:spLocks noChangeShapeType="1"/>
          </p:cNvSpPr>
          <p:nvPr/>
        </p:nvSpPr>
        <p:spPr bwMode="auto">
          <a:xfrm>
            <a:off x="5224463" y="32654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3" name="Line 49"/>
          <p:cNvSpPr>
            <a:spLocks noChangeShapeType="1"/>
          </p:cNvSpPr>
          <p:nvPr/>
        </p:nvSpPr>
        <p:spPr bwMode="auto">
          <a:xfrm>
            <a:off x="5513388" y="32654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4" name="Oval 50"/>
          <p:cNvSpPr>
            <a:spLocks noChangeArrowheads="1"/>
          </p:cNvSpPr>
          <p:nvPr/>
        </p:nvSpPr>
        <p:spPr bwMode="auto">
          <a:xfrm>
            <a:off x="3741738" y="5138738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5" name="Freeform 51"/>
          <p:cNvSpPr>
            <a:spLocks/>
          </p:cNvSpPr>
          <p:nvPr/>
        </p:nvSpPr>
        <p:spPr bwMode="auto">
          <a:xfrm>
            <a:off x="4051300" y="5146675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56" name="Oval 52"/>
          <p:cNvSpPr>
            <a:spLocks noChangeArrowheads="1"/>
          </p:cNvSpPr>
          <p:nvPr/>
        </p:nvSpPr>
        <p:spPr bwMode="auto">
          <a:xfrm>
            <a:off x="3754438" y="5151438"/>
            <a:ext cx="873125" cy="709612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7" name="Line 53"/>
          <p:cNvSpPr>
            <a:spLocks noChangeShapeType="1"/>
          </p:cNvSpPr>
          <p:nvPr/>
        </p:nvSpPr>
        <p:spPr bwMode="auto">
          <a:xfrm>
            <a:off x="3760788" y="5510213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8" name="Line 54"/>
          <p:cNvSpPr>
            <a:spLocks noChangeShapeType="1"/>
          </p:cNvSpPr>
          <p:nvPr/>
        </p:nvSpPr>
        <p:spPr bwMode="auto">
          <a:xfrm>
            <a:off x="4356100" y="5510213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59" name="Line 55"/>
          <p:cNvSpPr>
            <a:spLocks noChangeShapeType="1"/>
          </p:cNvSpPr>
          <p:nvPr/>
        </p:nvSpPr>
        <p:spPr bwMode="auto">
          <a:xfrm>
            <a:off x="4056063" y="518953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0" name="Line 56"/>
          <p:cNvSpPr>
            <a:spLocks noChangeShapeType="1"/>
          </p:cNvSpPr>
          <p:nvPr/>
        </p:nvSpPr>
        <p:spPr bwMode="auto">
          <a:xfrm>
            <a:off x="4344988" y="518953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4908550" y="4164013"/>
            <a:ext cx="900113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2" name="Freeform 58"/>
          <p:cNvSpPr>
            <a:spLocks/>
          </p:cNvSpPr>
          <p:nvPr/>
        </p:nvSpPr>
        <p:spPr bwMode="auto">
          <a:xfrm>
            <a:off x="5219700" y="4171950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63" name="Line 59"/>
          <p:cNvSpPr>
            <a:spLocks noChangeShapeType="1"/>
          </p:cNvSpPr>
          <p:nvPr/>
        </p:nvSpPr>
        <p:spPr bwMode="auto">
          <a:xfrm>
            <a:off x="4929188" y="453548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4" name="Line 60"/>
          <p:cNvSpPr>
            <a:spLocks noChangeShapeType="1"/>
          </p:cNvSpPr>
          <p:nvPr/>
        </p:nvSpPr>
        <p:spPr bwMode="auto">
          <a:xfrm>
            <a:off x="5524500" y="453548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5" name="Line 61"/>
          <p:cNvSpPr>
            <a:spLocks noChangeShapeType="1"/>
          </p:cNvSpPr>
          <p:nvPr/>
        </p:nvSpPr>
        <p:spPr bwMode="auto">
          <a:xfrm>
            <a:off x="5224463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6" name="Line 62"/>
          <p:cNvSpPr>
            <a:spLocks noChangeShapeType="1"/>
          </p:cNvSpPr>
          <p:nvPr/>
        </p:nvSpPr>
        <p:spPr bwMode="auto">
          <a:xfrm>
            <a:off x="5513388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7" name="Oval 63"/>
          <p:cNvSpPr>
            <a:spLocks noChangeArrowheads="1"/>
          </p:cNvSpPr>
          <p:nvPr/>
        </p:nvSpPr>
        <p:spPr bwMode="auto">
          <a:xfrm>
            <a:off x="3741738" y="4164013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68" name="Freeform 64"/>
          <p:cNvSpPr>
            <a:spLocks/>
          </p:cNvSpPr>
          <p:nvPr/>
        </p:nvSpPr>
        <p:spPr bwMode="auto">
          <a:xfrm>
            <a:off x="4051300" y="4171950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69" name="Line 65"/>
          <p:cNvSpPr>
            <a:spLocks noChangeShapeType="1"/>
          </p:cNvSpPr>
          <p:nvPr/>
        </p:nvSpPr>
        <p:spPr bwMode="auto">
          <a:xfrm>
            <a:off x="3760788" y="453548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0" name="Line 66"/>
          <p:cNvSpPr>
            <a:spLocks noChangeShapeType="1"/>
          </p:cNvSpPr>
          <p:nvPr/>
        </p:nvSpPr>
        <p:spPr bwMode="auto">
          <a:xfrm>
            <a:off x="4356100" y="453548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1" name="Line 67"/>
          <p:cNvSpPr>
            <a:spLocks noChangeShapeType="1"/>
          </p:cNvSpPr>
          <p:nvPr/>
        </p:nvSpPr>
        <p:spPr bwMode="auto">
          <a:xfrm>
            <a:off x="4056063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2" name="Line 68"/>
          <p:cNvSpPr>
            <a:spLocks noChangeShapeType="1"/>
          </p:cNvSpPr>
          <p:nvPr/>
        </p:nvSpPr>
        <p:spPr bwMode="auto">
          <a:xfrm>
            <a:off x="4344988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3" name="Oval 69"/>
          <p:cNvSpPr>
            <a:spLocks noChangeArrowheads="1"/>
          </p:cNvSpPr>
          <p:nvPr/>
        </p:nvSpPr>
        <p:spPr bwMode="auto">
          <a:xfrm>
            <a:off x="2574925" y="4164013"/>
            <a:ext cx="900113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4" name="Freeform 70"/>
          <p:cNvSpPr>
            <a:spLocks/>
          </p:cNvSpPr>
          <p:nvPr/>
        </p:nvSpPr>
        <p:spPr bwMode="auto">
          <a:xfrm>
            <a:off x="2886075" y="4171950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75" name="Line 71"/>
          <p:cNvSpPr>
            <a:spLocks noChangeShapeType="1"/>
          </p:cNvSpPr>
          <p:nvPr/>
        </p:nvSpPr>
        <p:spPr bwMode="auto">
          <a:xfrm>
            <a:off x="2595563" y="453548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6" name="Line 72"/>
          <p:cNvSpPr>
            <a:spLocks noChangeShapeType="1"/>
          </p:cNvSpPr>
          <p:nvPr/>
        </p:nvSpPr>
        <p:spPr bwMode="auto">
          <a:xfrm>
            <a:off x="3190875" y="453548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7" name="Line 73"/>
          <p:cNvSpPr>
            <a:spLocks noChangeShapeType="1"/>
          </p:cNvSpPr>
          <p:nvPr/>
        </p:nvSpPr>
        <p:spPr bwMode="auto">
          <a:xfrm>
            <a:off x="2890838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8" name="Line 74"/>
          <p:cNvSpPr>
            <a:spLocks noChangeShapeType="1"/>
          </p:cNvSpPr>
          <p:nvPr/>
        </p:nvSpPr>
        <p:spPr bwMode="auto">
          <a:xfrm>
            <a:off x="3179763" y="4214813"/>
            <a:ext cx="0" cy="6397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79" name="Oval 75"/>
          <p:cNvSpPr>
            <a:spLocks noChangeArrowheads="1"/>
          </p:cNvSpPr>
          <p:nvPr/>
        </p:nvSpPr>
        <p:spPr bwMode="auto">
          <a:xfrm>
            <a:off x="2574925" y="2279650"/>
            <a:ext cx="900113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0" name="Freeform 76"/>
          <p:cNvSpPr>
            <a:spLocks/>
          </p:cNvSpPr>
          <p:nvPr/>
        </p:nvSpPr>
        <p:spPr bwMode="auto">
          <a:xfrm>
            <a:off x="2886075" y="2287588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81" name="Oval 77"/>
          <p:cNvSpPr>
            <a:spLocks noChangeArrowheads="1"/>
          </p:cNvSpPr>
          <p:nvPr/>
        </p:nvSpPr>
        <p:spPr bwMode="auto">
          <a:xfrm>
            <a:off x="2587625" y="2292350"/>
            <a:ext cx="874713" cy="709613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2" name="Line 78"/>
          <p:cNvSpPr>
            <a:spLocks noChangeShapeType="1"/>
          </p:cNvSpPr>
          <p:nvPr/>
        </p:nvSpPr>
        <p:spPr bwMode="auto">
          <a:xfrm>
            <a:off x="2595563" y="264953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3" name="Line 79"/>
          <p:cNvSpPr>
            <a:spLocks noChangeShapeType="1"/>
          </p:cNvSpPr>
          <p:nvPr/>
        </p:nvSpPr>
        <p:spPr bwMode="auto">
          <a:xfrm>
            <a:off x="3190875" y="264953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4" name="Line 80"/>
          <p:cNvSpPr>
            <a:spLocks noChangeShapeType="1"/>
          </p:cNvSpPr>
          <p:nvPr/>
        </p:nvSpPr>
        <p:spPr bwMode="auto">
          <a:xfrm>
            <a:off x="2890838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5" name="Line 81"/>
          <p:cNvSpPr>
            <a:spLocks noChangeShapeType="1"/>
          </p:cNvSpPr>
          <p:nvPr/>
        </p:nvSpPr>
        <p:spPr bwMode="auto">
          <a:xfrm>
            <a:off x="3179763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6" name="Oval 82"/>
          <p:cNvSpPr>
            <a:spLocks noChangeArrowheads="1"/>
          </p:cNvSpPr>
          <p:nvPr/>
        </p:nvSpPr>
        <p:spPr bwMode="auto">
          <a:xfrm>
            <a:off x="6072188" y="2279650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7" name="Freeform 83"/>
          <p:cNvSpPr>
            <a:spLocks/>
          </p:cNvSpPr>
          <p:nvPr/>
        </p:nvSpPr>
        <p:spPr bwMode="auto">
          <a:xfrm>
            <a:off x="6381750" y="2287588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88" name="Line 84"/>
          <p:cNvSpPr>
            <a:spLocks noChangeShapeType="1"/>
          </p:cNvSpPr>
          <p:nvPr/>
        </p:nvSpPr>
        <p:spPr bwMode="auto">
          <a:xfrm>
            <a:off x="6091238" y="2649538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89" name="Line 85"/>
          <p:cNvSpPr>
            <a:spLocks noChangeShapeType="1"/>
          </p:cNvSpPr>
          <p:nvPr/>
        </p:nvSpPr>
        <p:spPr bwMode="auto">
          <a:xfrm>
            <a:off x="6686550" y="2649538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0" name="Line 86"/>
          <p:cNvSpPr>
            <a:spLocks noChangeShapeType="1"/>
          </p:cNvSpPr>
          <p:nvPr/>
        </p:nvSpPr>
        <p:spPr bwMode="auto">
          <a:xfrm>
            <a:off x="6386513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1" name="Line 87"/>
          <p:cNvSpPr>
            <a:spLocks noChangeShapeType="1"/>
          </p:cNvSpPr>
          <p:nvPr/>
        </p:nvSpPr>
        <p:spPr bwMode="auto">
          <a:xfrm>
            <a:off x="6675438" y="2330450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2" name="Oval 88"/>
          <p:cNvSpPr>
            <a:spLocks noChangeArrowheads="1"/>
          </p:cNvSpPr>
          <p:nvPr/>
        </p:nvSpPr>
        <p:spPr bwMode="auto">
          <a:xfrm>
            <a:off x="3741738" y="1335088"/>
            <a:ext cx="898525" cy="730250"/>
          </a:xfrm>
          <a:prstGeom prst="ellipse">
            <a:avLst/>
          </a:prstGeom>
          <a:solidFill>
            <a:srgbClr val="EEFF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3" name="Freeform 89"/>
          <p:cNvSpPr>
            <a:spLocks/>
          </p:cNvSpPr>
          <p:nvPr/>
        </p:nvSpPr>
        <p:spPr bwMode="auto">
          <a:xfrm>
            <a:off x="4051300" y="1343025"/>
            <a:ext cx="296863" cy="714375"/>
          </a:xfrm>
          <a:custGeom>
            <a:avLst/>
            <a:gdLst/>
            <a:ahLst/>
            <a:cxnLst>
              <a:cxn ang="0">
                <a:pos x="0" y="533"/>
              </a:cxn>
              <a:cxn ang="0">
                <a:pos x="0" y="20"/>
              </a:cxn>
              <a:cxn ang="0">
                <a:pos x="40" y="4"/>
              </a:cxn>
              <a:cxn ang="0">
                <a:pos x="87" y="0"/>
              </a:cxn>
              <a:cxn ang="0">
                <a:pos x="133" y="7"/>
              </a:cxn>
              <a:cxn ang="0">
                <a:pos x="175" y="18"/>
              </a:cxn>
              <a:cxn ang="0">
                <a:pos x="183" y="23"/>
              </a:cxn>
              <a:cxn ang="0">
                <a:pos x="183" y="525"/>
              </a:cxn>
              <a:cxn ang="0">
                <a:pos x="163" y="536"/>
              </a:cxn>
              <a:cxn ang="0">
                <a:pos x="125" y="543"/>
              </a:cxn>
              <a:cxn ang="0">
                <a:pos x="87" y="544"/>
              </a:cxn>
              <a:cxn ang="0">
                <a:pos x="80" y="544"/>
              </a:cxn>
              <a:cxn ang="0">
                <a:pos x="50" y="543"/>
              </a:cxn>
              <a:cxn ang="0">
                <a:pos x="16" y="535"/>
              </a:cxn>
              <a:cxn ang="0">
                <a:pos x="0" y="533"/>
              </a:cxn>
            </a:cxnLst>
            <a:rect l="0" t="0" r="r" b="b"/>
            <a:pathLst>
              <a:path w="184" h="545">
                <a:moveTo>
                  <a:pt x="0" y="533"/>
                </a:moveTo>
                <a:lnTo>
                  <a:pt x="0" y="20"/>
                </a:lnTo>
                <a:lnTo>
                  <a:pt x="40" y="4"/>
                </a:lnTo>
                <a:lnTo>
                  <a:pt x="87" y="0"/>
                </a:lnTo>
                <a:lnTo>
                  <a:pt x="133" y="7"/>
                </a:lnTo>
                <a:lnTo>
                  <a:pt x="175" y="18"/>
                </a:lnTo>
                <a:lnTo>
                  <a:pt x="183" y="23"/>
                </a:lnTo>
                <a:lnTo>
                  <a:pt x="183" y="525"/>
                </a:lnTo>
                <a:lnTo>
                  <a:pt x="163" y="536"/>
                </a:lnTo>
                <a:lnTo>
                  <a:pt x="125" y="543"/>
                </a:lnTo>
                <a:lnTo>
                  <a:pt x="87" y="544"/>
                </a:lnTo>
                <a:lnTo>
                  <a:pt x="80" y="544"/>
                </a:lnTo>
                <a:lnTo>
                  <a:pt x="50" y="543"/>
                </a:lnTo>
                <a:lnTo>
                  <a:pt x="16" y="535"/>
                </a:lnTo>
                <a:lnTo>
                  <a:pt x="0" y="533"/>
                </a:lnTo>
              </a:path>
            </a:pathLst>
          </a:custGeom>
          <a:solidFill>
            <a:srgbClr val="EEEED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5194" name="Oval 90"/>
          <p:cNvSpPr>
            <a:spLocks noChangeArrowheads="1"/>
          </p:cNvSpPr>
          <p:nvPr/>
        </p:nvSpPr>
        <p:spPr bwMode="auto">
          <a:xfrm>
            <a:off x="3754438" y="1347788"/>
            <a:ext cx="873125" cy="709612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5" name="Line 91"/>
          <p:cNvSpPr>
            <a:spLocks noChangeShapeType="1"/>
          </p:cNvSpPr>
          <p:nvPr/>
        </p:nvSpPr>
        <p:spPr bwMode="auto">
          <a:xfrm>
            <a:off x="3760788" y="1706563"/>
            <a:ext cx="284162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6" name="Line 92"/>
          <p:cNvSpPr>
            <a:spLocks noChangeShapeType="1"/>
          </p:cNvSpPr>
          <p:nvPr/>
        </p:nvSpPr>
        <p:spPr bwMode="auto">
          <a:xfrm>
            <a:off x="4356100" y="1706563"/>
            <a:ext cx="265113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7" name="Line 93"/>
          <p:cNvSpPr>
            <a:spLocks noChangeShapeType="1"/>
          </p:cNvSpPr>
          <p:nvPr/>
        </p:nvSpPr>
        <p:spPr bwMode="auto">
          <a:xfrm>
            <a:off x="4056063" y="13858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8" name="Line 94"/>
          <p:cNvSpPr>
            <a:spLocks noChangeShapeType="1"/>
          </p:cNvSpPr>
          <p:nvPr/>
        </p:nvSpPr>
        <p:spPr bwMode="auto">
          <a:xfrm>
            <a:off x="4344988" y="1385888"/>
            <a:ext cx="0" cy="6381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5199" name="Rectangle 95"/>
          <p:cNvSpPr>
            <a:spLocks noChangeArrowheads="1"/>
          </p:cNvSpPr>
          <p:nvPr/>
        </p:nvSpPr>
        <p:spPr bwMode="auto">
          <a:xfrm>
            <a:off x="2825750" y="2325688"/>
            <a:ext cx="406400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A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75200" name="Rectangle 96"/>
          <p:cNvSpPr>
            <a:spLocks noChangeArrowheads="1"/>
          </p:cNvSpPr>
          <p:nvPr/>
        </p:nvSpPr>
        <p:spPr bwMode="auto">
          <a:xfrm>
            <a:off x="6364288" y="2327275"/>
            <a:ext cx="327025" cy="76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K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5201" name="Rectangle 97"/>
          <p:cNvSpPr>
            <a:spLocks noChangeArrowheads="1"/>
          </p:cNvSpPr>
          <p:nvPr/>
        </p:nvSpPr>
        <p:spPr bwMode="auto">
          <a:xfrm>
            <a:off x="3990975" y="3260725"/>
            <a:ext cx="406400" cy="76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C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202" name="Rectangle 98"/>
          <p:cNvSpPr>
            <a:spLocks noChangeArrowheads="1"/>
          </p:cNvSpPr>
          <p:nvPr/>
        </p:nvSpPr>
        <p:spPr bwMode="auto">
          <a:xfrm>
            <a:off x="5165725" y="3260725"/>
            <a:ext cx="406400" cy="76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G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75203" name="Rectangle 99"/>
          <p:cNvSpPr>
            <a:spLocks noChangeArrowheads="1"/>
          </p:cNvSpPr>
          <p:nvPr/>
        </p:nvSpPr>
        <p:spPr bwMode="auto">
          <a:xfrm>
            <a:off x="6381750" y="4211638"/>
            <a:ext cx="293688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J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5204" name="Rectangle 100"/>
          <p:cNvSpPr>
            <a:spLocks noChangeArrowheads="1"/>
          </p:cNvSpPr>
          <p:nvPr/>
        </p:nvSpPr>
        <p:spPr bwMode="auto">
          <a:xfrm>
            <a:off x="5164138" y="4211638"/>
            <a:ext cx="406400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H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75205" name="Rectangle 101"/>
          <p:cNvSpPr>
            <a:spLocks noChangeArrowheads="1"/>
          </p:cNvSpPr>
          <p:nvPr/>
        </p:nvSpPr>
        <p:spPr bwMode="auto">
          <a:xfrm>
            <a:off x="2870200" y="4213225"/>
            <a:ext cx="327025" cy="76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B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5206" name="Rectangle 102"/>
          <p:cNvSpPr>
            <a:spLocks noChangeArrowheads="1"/>
          </p:cNvSpPr>
          <p:nvPr/>
        </p:nvSpPr>
        <p:spPr bwMode="auto">
          <a:xfrm>
            <a:off x="3989388" y="4214813"/>
            <a:ext cx="406400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D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207" name="Rectangle 103"/>
          <p:cNvSpPr>
            <a:spLocks noChangeArrowheads="1"/>
          </p:cNvSpPr>
          <p:nvPr/>
        </p:nvSpPr>
        <p:spPr bwMode="auto">
          <a:xfrm>
            <a:off x="3995738" y="5189538"/>
            <a:ext cx="406400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E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75208" name="Rectangle 104"/>
          <p:cNvSpPr>
            <a:spLocks noChangeArrowheads="1"/>
          </p:cNvSpPr>
          <p:nvPr/>
        </p:nvSpPr>
        <p:spPr bwMode="auto">
          <a:xfrm>
            <a:off x="2593975" y="2422525"/>
            <a:ext cx="869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0        12</a:t>
            </a:r>
          </a:p>
        </p:txBody>
      </p:sp>
      <p:sp>
        <p:nvSpPr>
          <p:cNvPr id="175209" name="Rectangle 105"/>
          <p:cNvSpPr>
            <a:spLocks noChangeArrowheads="1"/>
          </p:cNvSpPr>
          <p:nvPr/>
        </p:nvSpPr>
        <p:spPr bwMode="auto">
          <a:xfrm>
            <a:off x="3995738" y="1384300"/>
            <a:ext cx="406400" cy="76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I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75210" name="Rectangle 106"/>
          <p:cNvSpPr>
            <a:spLocks noChangeArrowheads="1"/>
          </p:cNvSpPr>
          <p:nvPr/>
        </p:nvSpPr>
        <p:spPr bwMode="auto">
          <a:xfrm>
            <a:off x="3990975" y="2325688"/>
            <a:ext cx="406400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F</a:t>
            </a:r>
          </a:p>
          <a:p>
            <a:pPr algn="ctr" defTabSz="762000" eaLnBrk="0" hangingPunct="0"/>
            <a:endParaRPr lang="en-US" sz="1200" b="1">
              <a:solidFill>
                <a:srgbClr val="000000"/>
              </a:solidFill>
            </a:endParaRPr>
          </a:p>
          <a:p>
            <a:pPr algn="ctr" defTabSz="762000" eaLnBrk="0" hangingPunct="0"/>
            <a:r>
              <a:rPr lang="en-US" sz="16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211" name="Rectangle 107"/>
          <p:cNvSpPr>
            <a:spLocks noChangeArrowheads="1"/>
          </p:cNvSpPr>
          <p:nvPr/>
        </p:nvSpPr>
        <p:spPr bwMode="auto">
          <a:xfrm>
            <a:off x="3714750" y="1481138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12       27</a:t>
            </a:r>
          </a:p>
        </p:txBody>
      </p:sp>
      <p:sp>
        <p:nvSpPr>
          <p:cNvPr id="175212" name="Rectangle 108"/>
          <p:cNvSpPr>
            <a:spLocks noChangeArrowheads="1"/>
          </p:cNvSpPr>
          <p:nvPr/>
        </p:nvSpPr>
        <p:spPr bwMode="auto">
          <a:xfrm>
            <a:off x="3722688" y="2424113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12       22</a:t>
            </a:r>
          </a:p>
        </p:txBody>
      </p:sp>
      <p:sp>
        <p:nvSpPr>
          <p:cNvPr id="175213" name="Rectangle 109"/>
          <p:cNvSpPr>
            <a:spLocks noChangeArrowheads="1"/>
          </p:cNvSpPr>
          <p:nvPr/>
        </p:nvSpPr>
        <p:spPr bwMode="auto">
          <a:xfrm>
            <a:off x="6048375" y="2422525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63       69</a:t>
            </a:r>
          </a:p>
        </p:txBody>
      </p:sp>
      <p:sp>
        <p:nvSpPr>
          <p:cNvPr id="175214" name="Rectangle 110"/>
          <p:cNvSpPr>
            <a:spLocks noChangeArrowheads="1"/>
          </p:cNvSpPr>
          <p:nvPr/>
        </p:nvSpPr>
        <p:spPr bwMode="auto">
          <a:xfrm>
            <a:off x="4879975" y="3360738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22       57</a:t>
            </a:r>
          </a:p>
        </p:txBody>
      </p:sp>
      <p:sp>
        <p:nvSpPr>
          <p:cNvPr id="175215" name="Rectangle 111"/>
          <p:cNvSpPr>
            <a:spLocks noChangeArrowheads="1"/>
          </p:cNvSpPr>
          <p:nvPr/>
        </p:nvSpPr>
        <p:spPr bwMode="auto">
          <a:xfrm>
            <a:off x="6045200" y="4310063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59       63</a:t>
            </a:r>
          </a:p>
        </p:txBody>
      </p:sp>
      <p:sp>
        <p:nvSpPr>
          <p:cNvPr id="175216" name="Rectangle 112"/>
          <p:cNvSpPr>
            <a:spLocks noChangeArrowheads="1"/>
          </p:cNvSpPr>
          <p:nvPr/>
        </p:nvSpPr>
        <p:spPr bwMode="auto">
          <a:xfrm>
            <a:off x="4884738" y="4310063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19       59</a:t>
            </a:r>
          </a:p>
        </p:txBody>
      </p:sp>
      <p:sp>
        <p:nvSpPr>
          <p:cNvPr id="175217" name="Rectangle 113"/>
          <p:cNvSpPr>
            <a:spLocks noChangeArrowheads="1"/>
          </p:cNvSpPr>
          <p:nvPr/>
        </p:nvSpPr>
        <p:spPr bwMode="auto">
          <a:xfrm>
            <a:off x="3765550" y="5283200"/>
            <a:ext cx="869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9        33</a:t>
            </a:r>
          </a:p>
        </p:txBody>
      </p:sp>
      <p:sp>
        <p:nvSpPr>
          <p:cNvPr id="175218" name="Rectangle 114"/>
          <p:cNvSpPr>
            <a:spLocks noChangeArrowheads="1"/>
          </p:cNvSpPr>
          <p:nvPr/>
        </p:nvSpPr>
        <p:spPr bwMode="auto">
          <a:xfrm>
            <a:off x="2597150" y="4313238"/>
            <a:ext cx="820738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0         9</a:t>
            </a:r>
          </a:p>
        </p:txBody>
      </p:sp>
      <p:sp>
        <p:nvSpPr>
          <p:cNvPr id="175219" name="Rectangle 115"/>
          <p:cNvSpPr>
            <a:spLocks noChangeArrowheads="1"/>
          </p:cNvSpPr>
          <p:nvPr/>
        </p:nvSpPr>
        <p:spPr bwMode="auto">
          <a:xfrm>
            <a:off x="3763963" y="4310063"/>
            <a:ext cx="869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9        19</a:t>
            </a:r>
          </a:p>
        </p:txBody>
      </p:sp>
      <p:sp>
        <p:nvSpPr>
          <p:cNvPr id="175220" name="Rectangle 116"/>
          <p:cNvSpPr>
            <a:spLocks noChangeArrowheads="1"/>
          </p:cNvSpPr>
          <p:nvPr/>
        </p:nvSpPr>
        <p:spPr bwMode="auto">
          <a:xfrm>
            <a:off x="3717925" y="3359150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12       22</a:t>
            </a:r>
          </a:p>
        </p:txBody>
      </p:sp>
      <p:sp>
        <p:nvSpPr>
          <p:cNvPr id="175221" name="Rectangle 117"/>
          <p:cNvSpPr>
            <a:spLocks noChangeArrowheads="1"/>
          </p:cNvSpPr>
          <p:nvPr/>
        </p:nvSpPr>
        <p:spPr bwMode="auto">
          <a:xfrm>
            <a:off x="3714750" y="1689100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48       63</a:t>
            </a:r>
          </a:p>
        </p:txBody>
      </p:sp>
      <p:sp>
        <p:nvSpPr>
          <p:cNvPr id="175222" name="Rectangle 118"/>
          <p:cNvSpPr>
            <a:spLocks noChangeArrowheads="1"/>
          </p:cNvSpPr>
          <p:nvPr/>
        </p:nvSpPr>
        <p:spPr bwMode="auto">
          <a:xfrm>
            <a:off x="2595563" y="2628900"/>
            <a:ext cx="869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2        14</a:t>
            </a:r>
          </a:p>
        </p:txBody>
      </p:sp>
      <p:sp>
        <p:nvSpPr>
          <p:cNvPr id="175223" name="Rectangle 119"/>
          <p:cNvSpPr>
            <a:spLocks noChangeArrowheads="1"/>
          </p:cNvSpPr>
          <p:nvPr/>
        </p:nvSpPr>
        <p:spPr bwMode="auto">
          <a:xfrm>
            <a:off x="3714750" y="2625725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53       63</a:t>
            </a:r>
          </a:p>
        </p:txBody>
      </p:sp>
      <p:sp>
        <p:nvSpPr>
          <p:cNvPr id="175224" name="Rectangle 120"/>
          <p:cNvSpPr>
            <a:spLocks noChangeArrowheads="1"/>
          </p:cNvSpPr>
          <p:nvPr/>
        </p:nvSpPr>
        <p:spPr bwMode="auto">
          <a:xfrm>
            <a:off x="6056313" y="2617788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63       69</a:t>
            </a:r>
          </a:p>
        </p:txBody>
      </p:sp>
      <p:sp>
        <p:nvSpPr>
          <p:cNvPr id="175225" name="Rectangle 121"/>
          <p:cNvSpPr>
            <a:spLocks noChangeArrowheads="1"/>
          </p:cNvSpPr>
          <p:nvPr/>
        </p:nvSpPr>
        <p:spPr bwMode="auto">
          <a:xfrm>
            <a:off x="3716338" y="3573463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14       24</a:t>
            </a:r>
          </a:p>
        </p:txBody>
      </p:sp>
      <p:sp>
        <p:nvSpPr>
          <p:cNvPr id="175226" name="Rectangle 122"/>
          <p:cNvSpPr>
            <a:spLocks noChangeArrowheads="1"/>
          </p:cNvSpPr>
          <p:nvPr/>
        </p:nvSpPr>
        <p:spPr bwMode="auto">
          <a:xfrm>
            <a:off x="4886325" y="3568700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24       59</a:t>
            </a:r>
          </a:p>
        </p:txBody>
      </p:sp>
      <p:sp>
        <p:nvSpPr>
          <p:cNvPr id="175227" name="Rectangle 123"/>
          <p:cNvSpPr>
            <a:spLocks noChangeArrowheads="1"/>
          </p:cNvSpPr>
          <p:nvPr/>
        </p:nvSpPr>
        <p:spPr bwMode="auto">
          <a:xfrm>
            <a:off x="2595563" y="4521200"/>
            <a:ext cx="820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0         9</a:t>
            </a:r>
          </a:p>
        </p:txBody>
      </p:sp>
      <p:sp>
        <p:nvSpPr>
          <p:cNvPr id="175228" name="Rectangle 124"/>
          <p:cNvSpPr>
            <a:spLocks noChangeArrowheads="1"/>
          </p:cNvSpPr>
          <p:nvPr/>
        </p:nvSpPr>
        <p:spPr bwMode="auto">
          <a:xfrm>
            <a:off x="3763963" y="4518025"/>
            <a:ext cx="869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9        19</a:t>
            </a:r>
          </a:p>
        </p:txBody>
      </p:sp>
      <p:sp>
        <p:nvSpPr>
          <p:cNvPr id="175229" name="Rectangle 125"/>
          <p:cNvSpPr>
            <a:spLocks noChangeArrowheads="1"/>
          </p:cNvSpPr>
          <p:nvPr/>
        </p:nvSpPr>
        <p:spPr bwMode="auto">
          <a:xfrm>
            <a:off x="4891088" y="4511675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19       59</a:t>
            </a:r>
          </a:p>
        </p:txBody>
      </p:sp>
      <p:sp>
        <p:nvSpPr>
          <p:cNvPr id="175230" name="Rectangle 126"/>
          <p:cNvSpPr>
            <a:spLocks noChangeArrowheads="1"/>
          </p:cNvSpPr>
          <p:nvPr/>
        </p:nvSpPr>
        <p:spPr bwMode="auto">
          <a:xfrm>
            <a:off x="3716338" y="5491163"/>
            <a:ext cx="919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35       59</a:t>
            </a:r>
          </a:p>
        </p:txBody>
      </p:sp>
      <p:sp>
        <p:nvSpPr>
          <p:cNvPr id="175231" name="Rectangle 127"/>
          <p:cNvSpPr>
            <a:spLocks noChangeArrowheads="1"/>
          </p:cNvSpPr>
          <p:nvPr/>
        </p:nvSpPr>
        <p:spPr bwMode="auto">
          <a:xfrm>
            <a:off x="6054725" y="4511675"/>
            <a:ext cx="919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sz="1400" b="1">
                <a:solidFill>
                  <a:srgbClr val="000000"/>
                </a:solidFill>
              </a:rPr>
              <a:t>59       63</a:t>
            </a:r>
          </a:p>
        </p:txBody>
      </p:sp>
      <p:sp>
        <p:nvSpPr>
          <p:cNvPr id="175244" name="Rectangle 140"/>
          <p:cNvSpPr>
            <a:spLocks noChangeArrowheads="1"/>
          </p:cNvSpPr>
          <p:nvPr/>
        </p:nvSpPr>
        <p:spPr bwMode="auto">
          <a:xfrm>
            <a:off x="7280275" y="3462338"/>
            <a:ext cx="866775" cy="376237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75245" name="Rectangle 141"/>
          <p:cNvSpPr>
            <a:spLocks noChangeArrowheads="1"/>
          </p:cNvSpPr>
          <p:nvPr/>
        </p:nvSpPr>
        <p:spPr bwMode="auto">
          <a:xfrm>
            <a:off x="1331913" y="3425825"/>
            <a:ext cx="714375" cy="376238"/>
          </a:xfrm>
          <a:prstGeom prst="rect">
            <a:avLst/>
          </a:prstGeom>
          <a:solidFill>
            <a:schemeClr val="tx1"/>
          </a:solidFill>
          <a:ln w="12700">
            <a:solidFill>
              <a:srgbClr val="222222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 eaLnBrk="0" hangingPunct="0"/>
            <a:r>
              <a:rPr lang="en-US" b="1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2022475" y="2276475"/>
            <a:ext cx="5475288" cy="2593975"/>
            <a:chOff x="1274" y="1444"/>
            <a:chExt cx="3449" cy="1634"/>
          </a:xfrm>
        </p:grpSpPr>
        <p:sp>
          <p:nvSpPr>
            <p:cNvPr id="175112" name="Line 8"/>
            <p:cNvSpPr>
              <a:spLocks noChangeShapeType="1"/>
            </p:cNvSpPr>
            <p:nvPr/>
          </p:nvSpPr>
          <p:spPr bwMode="auto">
            <a:xfrm>
              <a:off x="1274" y="2342"/>
              <a:ext cx="419" cy="346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>
              <a:off x="4305" y="1835"/>
              <a:ext cx="418" cy="346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4101" y="1896"/>
              <a:ext cx="0" cy="737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2920" y="2853"/>
              <a:ext cx="164" cy="0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>
              <a:off x="3655" y="2854"/>
              <a:ext cx="160" cy="0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125" name="Line 21"/>
            <p:cNvSpPr>
              <a:spLocks noChangeShapeType="1"/>
            </p:cNvSpPr>
            <p:nvPr/>
          </p:nvSpPr>
          <p:spPr bwMode="auto">
            <a:xfrm>
              <a:off x="2190" y="2853"/>
              <a:ext cx="158" cy="0"/>
            </a:xfrm>
            <a:prstGeom prst="lin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42" name="Text Box 138"/>
            <p:cNvSpPr txBox="1">
              <a:spLocks noChangeArrowheads="1"/>
            </p:cNvSpPr>
            <p:nvPr/>
          </p:nvSpPr>
          <p:spPr bwMode="auto">
            <a:xfrm>
              <a:off x="1742" y="2271"/>
              <a:ext cx="652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762000" eaLnBrk="0" hangingPunct="0"/>
              <a:r>
                <a:rPr lang="hu-HU" sz="1600" b="1">
                  <a:solidFill>
                    <a:srgbClr val="F05C3F"/>
                  </a:solidFill>
                </a:rPr>
                <a:t>Kritikus út</a:t>
              </a:r>
              <a:endParaRPr lang="en-US" sz="1600" b="1">
                <a:solidFill>
                  <a:srgbClr val="F05C3F"/>
                </a:solidFill>
              </a:endParaRPr>
            </a:p>
          </p:txBody>
        </p:sp>
        <p:sp>
          <p:nvSpPr>
            <p:cNvPr id="175243" name="Line 139"/>
            <p:cNvSpPr>
              <a:spLocks noChangeShapeType="1"/>
            </p:cNvSpPr>
            <p:nvPr/>
          </p:nvSpPr>
          <p:spPr bwMode="auto">
            <a:xfrm flipH="1" flipV="1">
              <a:off x="2151" y="2554"/>
              <a:ext cx="69" cy="281"/>
            </a:xfrm>
            <a:prstGeom prst="line">
              <a:avLst/>
            </a:prstGeom>
            <a:noFill/>
            <a:ln w="3810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46" name="Oval 142"/>
            <p:cNvSpPr>
              <a:spLocks noChangeArrowheads="1"/>
            </p:cNvSpPr>
            <p:nvPr/>
          </p:nvSpPr>
          <p:spPr bwMode="auto">
            <a:xfrm>
              <a:off x="1630" y="2631"/>
              <a:ext cx="551" cy="447"/>
            </a:xfrm>
            <a:prstGeom prst="ellips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47" name="Oval 143"/>
            <p:cNvSpPr>
              <a:spLocks noChangeArrowheads="1"/>
            </p:cNvSpPr>
            <p:nvPr/>
          </p:nvSpPr>
          <p:spPr bwMode="auto">
            <a:xfrm>
              <a:off x="2365" y="2631"/>
              <a:ext cx="550" cy="447"/>
            </a:xfrm>
            <a:prstGeom prst="ellips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48" name="Oval 144"/>
            <p:cNvSpPr>
              <a:spLocks noChangeArrowheads="1"/>
            </p:cNvSpPr>
            <p:nvPr/>
          </p:nvSpPr>
          <p:spPr bwMode="auto">
            <a:xfrm>
              <a:off x="3100" y="2631"/>
              <a:ext cx="551" cy="447"/>
            </a:xfrm>
            <a:prstGeom prst="ellips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49" name="Oval 145"/>
            <p:cNvSpPr>
              <a:spLocks noChangeArrowheads="1"/>
            </p:cNvSpPr>
            <p:nvPr/>
          </p:nvSpPr>
          <p:spPr bwMode="auto">
            <a:xfrm>
              <a:off x="3833" y="2631"/>
              <a:ext cx="550" cy="447"/>
            </a:xfrm>
            <a:prstGeom prst="ellips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5250" name="Oval 146"/>
            <p:cNvSpPr>
              <a:spLocks noChangeArrowheads="1"/>
            </p:cNvSpPr>
            <p:nvPr/>
          </p:nvSpPr>
          <p:spPr bwMode="auto">
            <a:xfrm>
              <a:off x="3833" y="1444"/>
              <a:ext cx="550" cy="447"/>
            </a:xfrm>
            <a:prstGeom prst="ellipse">
              <a:avLst/>
            </a:prstGeom>
            <a:noFill/>
            <a:ln w="57150">
              <a:solidFill>
                <a:srgbClr val="F05C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34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848" name="Picture 712" descr="PROJEKT G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412875"/>
            <a:ext cx="8785225" cy="4630738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Gantt</a:t>
            </a:r>
            <a:r>
              <a:rPr lang="hu-HU" dirty="0" smtClean="0"/>
              <a:t> diagram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35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9144000" cy="489585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Gantt</a:t>
            </a:r>
            <a:r>
              <a:rPr lang="hu-HU" dirty="0" smtClean="0"/>
              <a:t> diagram előnyei és hátrányai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36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720" y="1000108"/>
            <a:ext cx="8642350" cy="5184775"/>
          </a:xfrm>
        </p:spPr>
        <p:txBody>
          <a:bodyPr/>
          <a:lstStyle/>
          <a:p>
            <a:r>
              <a:rPr lang="hu-HU" sz="2400" dirty="0" smtClean="0"/>
              <a:t>Tartalékidő</a:t>
            </a:r>
          </a:p>
          <a:p>
            <a:r>
              <a:rPr lang="hu-HU" sz="2400" dirty="0" smtClean="0"/>
              <a:t>Látszattevékenység</a:t>
            </a:r>
          </a:p>
          <a:p>
            <a:r>
              <a:rPr lang="hu-HU" sz="2400" dirty="0" smtClean="0"/>
              <a:t>Kritikus út: azon</a:t>
            </a:r>
            <a:r>
              <a:rPr lang="hu-HU" sz="2400" dirty="0" smtClean="0">
                <a:solidFill>
                  <a:srgbClr val="CC3300"/>
                </a:solidFill>
              </a:rPr>
              <a:t> </a:t>
            </a:r>
            <a:r>
              <a:rPr lang="hu-HU" sz="2400" dirty="0" smtClean="0"/>
              <a:t>tevékenységek láncolata, melyek kihatnak a projekt teljes átfutási idejére</a:t>
            </a:r>
          </a:p>
          <a:p>
            <a:r>
              <a:rPr lang="hu-HU" sz="2400" dirty="0" smtClean="0"/>
              <a:t>Mérföldkő: kulcsfontosságú esemény a projekt „életében”.</a:t>
            </a:r>
          </a:p>
          <a:p>
            <a:pPr marL="1676400" lvl="3" indent="-239713" defTabSz="957263">
              <a:buFont typeface="Wingdings" pitchFamily="2" charset="2"/>
              <a:buChar char="æ"/>
            </a:pPr>
            <a:r>
              <a:rPr lang="hu-HU" sz="2400" dirty="0" smtClean="0"/>
              <a:t>fontos fázisok lezárása</a:t>
            </a:r>
          </a:p>
          <a:p>
            <a:pPr marL="1676400" lvl="3" indent="-239713" defTabSz="957263">
              <a:buFont typeface="Wingdings" pitchFamily="2" charset="2"/>
              <a:buChar char="æ"/>
            </a:pPr>
            <a:r>
              <a:rPr lang="hu-HU" sz="2400" dirty="0" smtClean="0"/>
              <a:t>döntő fontosságú egyedi események</a:t>
            </a:r>
          </a:p>
          <a:p>
            <a:pPr marL="1676400" lvl="3" indent="-239713" defTabSz="957263">
              <a:buFont typeface="Wingdings" pitchFamily="2" charset="2"/>
              <a:buChar char="æ"/>
            </a:pPr>
            <a:r>
              <a:rPr lang="hu-HU" sz="2400" dirty="0" smtClean="0"/>
              <a:t>fontosabb döntési pontok</a:t>
            </a:r>
          </a:p>
          <a:p>
            <a:pPr marL="1676400" lvl="3" indent="-239713" defTabSz="957263">
              <a:buFont typeface="Wingdings" pitchFamily="2" charset="2"/>
              <a:buChar char="æ"/>
            </a:pPr>
            <a:r>
              <a:rPr lang="hu-HU" sz="2400" dirty="0" smtClean="0"/>
              <a:t>elszámolási periódusok</a:t>
            </a:r>
          </a:p>
          <a:p>
            <a:r>
              <a:rPr lang="hu-HU" sz="2400" dirty="0" smtClean="0"/>
              <a:t>Visszafordíthatatlansági pont (</a:t>
            </a:r>
            <a:r>
              <a:rPr lang="hu-HU" sz="2400" dirty="0" err="1" smtClean="0"/>
              <a:t>point</a:t>
            </a:r>
            <a:r>
              <a:rPr lang="hu-HU" sz="2400" dirty="0" smtClean="0"/>
              <a:t> of no </a:t>
            </a:r>
            <a:r>
              <a:rPr lang="hu-HU" sz="2400" dirty="0" err="1" smtClean="0"/>
              <a:t>return</a:t>
            </a:r>
            <a:r>
              <a:rPr lang="hu-HU" sz="2400" dirty="0" smtClean="0"/>
              <a:t>)</a:t>
            </a:r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37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200" dirty="0"/>
              <a:t>Az általános és a pályázati </a:t>
            </a:r>
            <a:r>
              <a:rPr lang="hu-HU" sz="3200" dirty="0" smtClean="0"/>
              <a:t>projektek</a:t>
            </a:r>
            <a:endParaRPr lang="hu-HU" sz="40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96975"/>
            <a:ext cx="8642350" cy="494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38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2736850"/>
          </a:xfrm>
        </p:spPr>
        <p:txBody>
          <a:bodyPr/>
          <a:lstStyle/>
          <a:p>
            <a:r>
              <a:rPr lang="hu-HU" sz="2600" dirty="0"/>
              <a:t>Igénymegfogalmazás –előterjesztés </a:t>
            </a:r>
          </a:p>
          <a:p>
            <a:r>
              <a:rPr lang="hu-HU" sz="2600" dirty="0"/>
              <a:t>Projektalapító okirat </a:t>
            </a:r>
          </a:p>
          <a:p>
            <a:r>
              <a:rPr lang="hu-HU" sz="2600" dirty="0"/>
              <a:t>Megvalósíthatósági tanulmány </a:t>
            </a:r>
          </a:p>
          <a:p>
            <a:r>
              <a:rPr lang="hu-HU" sz="2600" dirty="0"/>
              <a:t>Projektszerződés 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dirty="0" smtClean="0"/>
              <a:t>A legnagyobb jelentőséggel bíró projektdokumentumok</a:t>
            </a:r>
            <a:endParaRPr lang="en-GB" sz="2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39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hu-HU" sz="3600"/>
              <a:t>A projektek közös ismérvei (PMBoK Guide)</a:t>
            </a:r>
            <a:endParaRPr lang="hu-HU" sz="3600">
              <a:solidFill>
                <a:srgbClr val="CC0000"/>
              </a:solidFill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164156"/>
          </a:xfrm>
        </p:spPr>
        <p:txBody>
          <a:bodyPr/>
          <a:lstStyle/>
          <a:p>
            <a:pPr marL="609600" indent="-609600" algn="ctr">
              <a:buFontTx/>
              <a:buAutoNum type="arabicPeriod"/>
            </a:pPr>
            <a:r>
              <a:rPr lang="hu-HU" sz="2800" dirty="0"/>
              <a:t>Tervszerűség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Időbeli korlát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Egyediség - Újdonság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Ideiglenes jelleg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Stratégiai szemlélet – Társadalmi jelleg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Cél- és eredményszemlélet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Komplexitás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Erőforráskorlátok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Csapatmunka</a:t>
            </a:r>
          </a:p>
          <a:p>
            <a:pPr marL="609600" indent="-609600" algn="ctr">
              <a:buFontTx/>
              <a:buAutoNum type="arabicPeriod"/>
            </a:pPr>
            <a:r>
              <a:rPr lang="hu-HU" sz="2800" dirty="0"/>
              <a:t>Külső </a:t>
            </a:r>
            <a:r>
              <a:rPr lang="hu-HU" sz="2800" dirty="0" smtClean="0"/>
              <a:t>meghatározottság</a:t>
            </a:r>
            <a:endParaRPr lang="hu-HU" sz="28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– projektterv készítésének menete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1000108"/>
            <a:ext cx="8642350" cy="4949842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a.	Feladatlebontási struktúra elkészítése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b.	Erőforrás-tervezés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c.	Logikai kapcsolatok meghatározása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d.	Mérföldkövek és döntési pontok rögzítése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e.	Időtervezés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f.	Költségtervezés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g.	Kockázat elemzés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h.	Tanulmánytervek készítése</a:t>
            </a:r>
          </a:p>
          <a:p>
            <a:pPr marL="533400" indent="-533400">
              <a:lnSpc>
                <a:spcPct val="120000"/>
              </a:lnSpc>
              <a:buFont typeface="Arial" charset="0"/>
              <a:buNone/>
            </a:pPr>
            <a:r>
              <a:rPr lang="hu-HU" sz="2200" dirty="0" smtClean="0"/>
              <a:t>i.	Döntés a projektvariánsokról</a:t>
            </a:r>
          </a:p>
          <a:p>
            <a:endParaRPr lang="hu-HU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143248"/>
            <a:ext cx="3692897" cy="245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40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Tanácsadási projektek sajátosságai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 smtClean="0"/>
              <a:t>Tudásintenzív</a:t>
            </a:r>
            <a:r>
              <a:rPr lang="hu-HU" sz="2400" dirty="0" smtClean="0"/>
              <a:t>, szellemi szolgáltatás</a:t>
            </a:r>
          </a:p>
          <a:p>
            <a:r>
              <a:rPr lang="hu-HU" sz="2400" dirty="0" smtClean="0"/>
              <a:t>Tanácsadók időfelhasználása </a:t>
            </a:r>
            <a:r>
              <a:rPr lang="hu-HU" sz="2400" dirty="0" smtClean="0">
                <a:sym typeface="Wingdings" pitchFamily="2" charset="2"/>
              </a:rPr>
              <a:t> drága szolgáltatás</a:t>
            </a:r>
          </a:p>
          <a:p>
            <a:r>
              <a:rPr lang="hu-HU" sz="2400" dirty="0" smtClean="0">
                <a:sym typeface="Wingdings" pitchFamily="2" charset="2"/>
              </a:rPr>
              <a:t>Átlagon felüli kockázat  bizalom fontossága</a:t>
            </a:r>
          </a:p>
          <a:p>
            <a:pPr lvl="1"/>
            <a:r>
              <a:rPr lang="hu-HU" sz="2400" dirty="0" smtClean="0">
                <a:sym typeface="Wingdings" pitchFamily="2" charset="2"/>
              </a:rPr>
              <a:t>Tanácsadó: ismeretlen körülmények, feladatok</a:t>
            </a:r>
          </a:p>
          <a:p>
            <a:pPr lvl="1"/>
            <a:r>
              <a:rPr lang="hu-HU" sz="2400" dirty="0" smtClean="0">
                <a:sym typeface="Wingdings" pitchFamily="2" charset="2"/>
              </a:rPr>
              <a:t>Ügyfél: a végeredmény számít</a:t>
            </a:r>
          </a:p>
          <a:p>
            <a:pPr lvl="1"/>
            <a:r>
              <a:rPr lang="hu-HU" sz="2400" dirty="0" smtClean="0">
                <a:sym typeface="Wingdings" pitchFamily="2" charset="2"/>
              </a:rPr>
              <a:t>A tanácsadó hozzájuthat a bizalmas információkhoz</a:t>
            </a:r>
          </a:p>
          <a:p>
            <a:r>
              <a:rPr lang="hu-HU" sz="2400" dirty="0" smtClean="0"/>
              <a:t>Fontos: szoros együttműködés, elkötelezettség</a:t>
            </a:r>
          </a:p>
          <a:p>
            <a:r>
              <a:rPr lang="hu-HU" sz="2400" dirty="0" smtClean="0"/>
              <a:t>Összehangolt tanácsadói team</a:t>
            </a:r>
            <a:endParaRPr lang="hu-H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4286256"/>
            <a:ext cx="2643206" cy="197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célkombinációi</a:t>
            </a:r>
            <a:endParaRPr lang="hu-HU" dirty="0"/>
          </a:p>
        </p:txBody>
      </p:sp>
      <p:sp>
        <p:nvSpPr>
          <p:cNvPr id="7" name="Dia számának helye 4"/>
          <p:cNvSpPr txBox="1">
            <a:spLocks/>
          </p:cNvSpPr>
          <p:nvPr/>
        </p:nvSpPr>
        <p:spPr bwMode="auto">
          <a:xfrm>
            <a:off x="4361688" y="1026372"/>
            <a:ext cx="457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9CAFC-DBDE-436E-B493-E2B39EC652EE}" type="slidenum">
              <a:rPr kumimoji="0" lang="hu-HU" sz="15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u-HU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>
            <a:off x="2357422" y="2285992"/>
            <a:ext cx="3929090" cy="3214710"/>
          </a:xfrm>
          <a:prstGeom prst="triangl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9000000"/>
            </a:lightRig>
          </a:scene3d>
          <a:sp3d extrusionH="190500" prstMaterial="powder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3357554" y="1643050"/>
            <a:ext cx="194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3000" dirty="0" smtClean="0"/>
              <a:t>Eredmény</a:t>
            </a:r>
            <a:endParaRPr lang="hu-HU" sz="3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786446" y="5572140"/>
            <a:ext cx="185738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3000" dirty="0" smtClean="0"/>
              <a:t>Költség</a:t>
            </a:r>
            <a:endParaRPr lang="hu-HU" sz="3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42910" y="5572140"/>
            <a:ext cx="1912703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3000" dirty="0" smtClean="0"/>
              <a:t>Időtartam</a:t>
            </a:r>
            <a:endParaRPr lang="hu-HU" sz="3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Projektszervezet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1357298"/>
            <a:ext cx="8642350" cy="4592652"/>
          </a:xfrm>
        </p:spPr>
        <p:txBody>
          <a:bodyPr/>
          <a:lstStyle/>
          <a:p>
            <a:r>
              <a:rPr lang="hu-HU" sz="2400" dirty="0" smtClean="0"/>
              <a:t>Projektszervezet: duális szervezet, mert a projekt ráépül ideiglenesen az eredeti szervezetre (</a:t>
            </a:r>
            <a:r>
              <a:rPr lang="hu-HU" sz="2400" dirty="0" err="1" smtClean="0"/>
              <a:t>primális</a:t>
            </a:r>
            <a:r>
              <a:rPr lang="hu-HU" sz="2400" dirty="0" smtClean="0"/>
              <a:t> pl. funkcionális stb., és erre épül rá)</a:t>
            </a:r>
          </a:p>
          <a:p>
            <a:pPr>
              <a:buNone/>
            </a:pPr>
            <a:endParaRPr lang="hu-HU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143248"/>
            <a:ext cx="5143536" cy="267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624E3-2B4F-414F-A955-0D95D03FF278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598468"/>
          </a:xfrm>
        </p:spPr>
        <p:txBody>
          <a:bodyPr>
            <a:noAutofit/>
          </a:bodyPr>
          <a:lstStyle/>
          <a:p>
            <a:r>
              <a:rPr lang="hu-HU" sz="2400" dirty="0"/>
              <a:t>A Funkcionális- (</a:t>
            </a:r>
            <a:r>
              <a:rPr lang="hu-HU" sz="2400" dirty="0" err="1"/>
              <a:t>Projektteam</a:t>
            </a:r>
            <a:r>
              <a:rPr lang="hu-HU" sz="2400" dirty="0"/>
              <a:t>) és a Hibrid projektszervezet konfigurációi </a:t>
            </a: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68413"/>
            <a:ext cx="8280400" cy="4897437"/>
          </a:xfrm>
          <a:prstGeom prst="rect">
            <a:avLst/>
          </a:prstGeo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14375"/>
          </a:xfrm>
        </p:spPr>
        <p:txBody>
          <a:bodyPr/>
          <a:lstStyle/>
          <a:p>
            <a:r>
              <a:rPr lang="hu-HU" sz="4000" dirty="0" smtClean="0"/>
              <a:t>Projektszervezet</a:t>
            </a:r>
            <a:endParaRPr lang="hu-HU" sz="4000" dirty="0">
              <a:solidFill>
                <a:srgbClr val="CC3300"/>
              </a:solidFill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259387"/>
          </a:xfrm>
        </p:spPr>
        <p:txBody>
          <a:bodyPr/>
          <a:lstStyle/>
          <a:p>
            <a:pPr algn="ctr">
              <a:buFontTx/>
              <a:buNone/>
            </a:pPr>
            <a:r>
              <a:rPr lang="hu-HU" dirty="0"/>
              <a:t>A projektszervezet előnyei és hátrányai :</a:t>
            </a:r>
          </a:p>
        </p:txBody>
      </p:sp>
      <p:pic>
        <p:nvPicPr>
          <p:cNvPr id="427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557338"/>
            <a:ext cx="8785225" cy="4824412"/>
          </a:xfrm>
          <a:prstGeom prst="rect">
            <a:avLst/>
          </a:prstGeo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99A2-1ACE-4F12-8CB8-E0BA6DA2AB12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217</TotalTime>
  <Words>2002</Words>
  <Application>Microsoft Office PowerPoint</Application>
  <PresentationFormat>Diavetítés a képernyőre (4:3 oldalarány)</PresentationFormat>
  <Paragraphs>719</Paragraphs>
  <Slides>40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Times New Roman</vt:lpstr>
      <vt:lpstr>Trebuchet MS</vt:lpstr>
      <vt:lpstr>Wingdings</vt:lpstr>
      <vt:lpstr>KTK_prezentacio_sablon_1021_3</vt:lpstr>
      <vt:lpstr>Bevezetés a tanácsadásba</vt:lpstr>
      <vt:lpstr>Projekt fogalma, fajtái</vt:lpstr>
      <vt:lpstr>Projekt fogalma</vt:lpstr>
      <vt:lpstr>A projektek közös ismérvei (PMBoK Guide)</vt:lpstr>
      <vt:lpstr>Tanácsadási projektek sajátosságai</vt:lpstr>
      <vt:lpstr>A projekt célkombinációi</vt:lpstr>
      <vt:lpstr>Projektszervezet</vt:lpstr>
      <vt:lpstr>A Funkcionális- (Projektteam) és a Hibrid projektszervezet konfigurációi </vt:lpstr>
      <vt:lpstr>Projektszervezet</vt:lpstr>
      <vt:lpstr>Bizonytalansági faktorok a projekteknél</vt:lpstr>
      <vt:lpstr>Szcenáriók</vt:lpstr>
      <vt:lpstr>Projektek fajtái 1.</vt:lpstr>
      <vt:lpstr>Projektek fajtái 2.</vt:lpstr>
      <vt:lpstr>Kutatás, fejlesztés</vt:lpstr>
      <vt:lpstr>Projektmegvalósítás fázisai</vt:lpstr>
      <vt:lpstr>Fázisok - Végrehajtás</vt:lpstr>
      <vt:lpstr>Projekttervezés</vt:lpstr>
      <vt:lpstr>Az emberi erőforrás…</vt:lpstr>
      <vt:lpstr>Simítás</vt:lpstr>
      <vt:lpstr>Ütemezés – logikai kapcsolatok</vt:lpstr>
      <vt:lpstr>Ütemtervek – Gantt-diagram</vt:lpstr>
      <vt:lpstr>Gantt diagram</vt:lpstr>
      <vt:lpstr>Gantt diagram</vt:lpstr>
      <vt:lpstr>Hálótervezés</vt:lpstr>
      <vt:lpstr>Számítási módszerek</vt:lpstr>
      <vt:lpstr>Számítási módszerek</vt:lpstr>
      <vt:lpstr>Tartalékidők</vt:lpstr>
      <vt:lpstr>Feladat</vt:lpstr>
      <vt:lpstr>A feladatok sorrendben</vt:lpstr>
      <vt:lpstr>A háló</vt:lpstr>
      <vt:lpstr>A háló</vt:lpstr>
      <vt:lpstr>A háló</vt:lpstr>
      <vt:lpstr>Tartalékidő</vt:lpstr>
      <vt:lpstr>A kritikus út</vt:lpstr>
      <vt:lpstr>Gantt diagram</vt:lpstr>
      <vt:lpstr>A Gantt diagram előnyei és hátrányai</vt:lpstr>
      <vt:lpstr>További alapfogalmak</vt:lpstr>
      <vt:lpstr>Az általános és a pályázati projektek</vt:lpstr>
      <vt:lpstr>A legnagyobb jelentőséggel bíró projektdokumentumok</vt:lpstr>
      <vt:lpstr>Összefoglalás – projektterv készítésének menete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Balogh Gábor</dc:creator>
  <cp:lastModifiedBy>user</cp:lastModifiedBy>
  <cp:revision>52</cp:revision>
  <dcterms:created xsi:type="dcterms:W3CDTF">2011-03-27T20:28:05Z</dcterms:created>
  <dcterms:modified xsi:type="dcterms:W3CDTF">2019-10-10T15:05:32Z</dcterms:modified>
</cp:coreProperties>
</file>