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1" r:id="rId9"/>
    <p:sldId id="276" r:id="rId10"/>
    <p:sldId id="262" r:id="rId11"/>
    <p:sldId id="264" r:id="rId12"/>
    <p:sldId id="265" r:id="rId13"/>
    <p:sldId id="267" r:id="rId14"/>
    <p:sldId id="273" r:id="rId15"/>
    <p:sldId id="266" r:id="rId16"/>
    <p:sldId id="268" r:id="rId17"/>
    <p:sldId id="263" r:id="rId18"/>
    <p:sldId id="269" r:id="rId19"/>
    <p:sldId id="270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Automated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TDD Nedir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sorunu çözümlediğimize nasıl karar veririz?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Integration Test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sz="2000" dirty="0" smtClean="0"/>
              <a:t>Eğer kod bloğu;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Database(Repository)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Network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System.IO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812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bazında kazanımlar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İstikrar(</a:t>
            </a:r>
            <a:r>
              <a:rPr lang="tr-TR" dirty="0"/>
              <a:t>Stability</a:t>
            </a:r>
            <a:r>
              <a:rPr lang="tr-TR" dirty="0" smtClean="0"/>
              <a:t>)</a:t>
            </a:r>
            <a:endParaRPr lang="tr-TR" dirty="0"/>
          </a:p>
          <a:p>
            <a:pPr lvl="1">
              <a:lnSpc>
                <a:spcPct val="200000"/>
              </a:lnSpc>
            </a:pPr>
            <a:r>
              <a:rPr lang="tr-TR" dirty="0" smtClean="0"/>
              <a:t>Yazılan </a:t>
            </a:r>
            <a:r>
              <a:rPr lang="tr-TR" dirty="0" smtClean="0"/>
              <a:t>testler zamanla projeye ait bir dökümantasyon ve spesifikasyon.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Yazılan kodun tekrarlı test edilebilir olması kodun güvenilir olmasını sağlıyor.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Yapısal olarak bağımlılıkları ayırmaya zorladığı için kod kalitesinin artmasını ve geliştirilebilir yapının sürdürülebilir olmasını sağlıyor.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29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kodlama kazanımları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lnSpc>
                <a:spcPct val="200000"/>
              </a:lnSpc>
            </a:pPr>
            <a:r>
              <a:rPr lang="tr-TR" dirty="0" smtClean="0"/>
              <a:t>Tamamen otomatize olması gerekliliği beraberinde Continuous Deployment altyapısı sağlıyor.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9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TDD Prensipleri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449" y="1978611"/>
            <a:ext cx="70775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TDD Prensipleri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 — </a:t>
            </a:r>
            <a:r>
              <a:rPr lang="tr-TR" dirty="0" smtClean="0"/>
              <a:t>Test edilecek metodla ilgili neye ihtiyacın olduğunu ve methodu nasıl kullanacağını belirle(spesifications). Bu beklentilerini deneyleyen koşulları yaz.</a:t>
            </a:r>
          </a:p>
          <a:p>
            <a:pPr fontAlgn="base"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/>
              <a:t> — </a:t>
            </a:r>
            <a:r>
              <a:rPr lang="tr-TR" dirty="0" smtClean="0"/>
              <a:t>Yazdığın testi geçebilecek en basit kodu yaz, fazlası değil. </a:t>
            </a:r>
            <a:endParaRPr lang="en-US" dirty="0"/>
          </a:p>
          <a:p>
            <a:pPr fontAlgn="base"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</a:rPr>
              <a:t>Refactor</a:t>
            </a:r>
            <a:r>
              <a:rPr lang="en-US" dirty="0"/>
              <a:t> — </a:t>
            </a:r>
            <a:r>
              <a:rPr lang="tr-TR" dirty="0" smtClean="0"/>
              <a:t>Testi geçen kodunu yeniden gözden geçir ve gereksiz kod bloklarından arındırmaya çalış. Tekrar test et ve çalıştığını gör.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293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TDD Prensipleri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tr-TR" dirty="0"/>
              <a:t>Kent Beck Test-Driven Development By Example isimli kitabında TDD için atılması gereken adımların şu şekilde olması gerektiğini </a:t>
            </a:r>
            <a:r>
              <a:rPr lang="tr-TR" dirty="0" smtClean="0"/>
              <a:t>yazıyor;</a:t>
            </a:r>
          </a:p>
          <a:p>
            <a:pPr lvl="2">
              <a:lnSpc>
                <a:spcPct val="160000"/>
              </a:lnSpc>
            </a:pPr>
            <a:r>
              <a:rPr lang="en-US" sz="1800" dirty="0" smtClean="0"/>
              <a:t>Quickly </a:t>
            </a:r>
            <a:r>
              <a:rPr lang="en-US" sz="1800" dirty="0"/>
              <a:t>add a test (</a:t>
            </a:r>
            <a:r>
              <a:rPr lang="en-US" sz="1800" dirty="0" err="1"/>
              <a:t>hemen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test </a:t>
            </a:r>
            <a:r>
              <a:rPr lang="en-US" sz="1800" dirty="0" err="1"/>
              <a:t>oluştur</a:t>
            </a:r>
            <a:r>
              <a:rPr lang="en-US" sz="1800" dirty="0"/>
              <a:t>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en-US" sz="1800" dirty="0"/>
              <a:t>Run all tests and see the new one fail (</a:t>
            </a:r>
            <a:r>
              <a:rPr lang="en-US" sz="1800" dirty="0" err="1"/>
              <a:t>testleri</a:t>
            </a:r>
            <a:r>
              <a:rPr lang="en-US" sz="1800" dirty="0"/>
              <a:t> </a:t>
            </a:r>
            <a:r>
              <a:rPr lang="en-US" sz="1800" dirty="0" err="1"/>
              <a:t>çalıştır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son </a:t>
            </a:r>
            <a:r>
              <a:rPr lang="en-US" sz="1800" dirty="0" err="1"/>
              <a:t>eklenen</a:t>
            </a:r>
            <a:r>
              <a:rPr lang="en-US" sz="1800" dirty="0"/>
              <a:t> </a:t>
            </a:r>
            <a:r>
              <a:rPr lang="en-US" sz="1800" dirty="0" err="1"/>
              <a:t>testin</a:t>
            </a:r>
            <a:r>
              <a:rPr lang="en-US" sz="1800" dirty="0"/>
              <a:t> </a:t>
            </a:r>
            <a:r>
              <a:rPr lang="en-US" sz="1800" dirty="0" err="1"/>
              <a:t>çalışmadığını</a:t>
            </a:r>
            <a:r>
              <a:rPr lang="en-US" sz="1800" dirty="0"/>
              <a:t> </a:t>
            </a:r>
            <a:r>
              <a:rPr lang="en-US" sz="1800" dirty="0" err="1"/>
              <a:t>gör</a:t>
            </a:r>
            <a:r>
              <a:rPr lang="en-US" sz="1800" dirty="0"/>
              <a:t>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tr-TR" sz="1800" dirty="0"/>
              <a:t>Make a little change (testin çalışması için ufak bir değişiklik yap; refactoring)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tr-TR" sz="1800" dirty="0" smtClean="0"/>
              <a:t>Run </a:t>
            </a:r>
            <a:r>
              <a:rPr lang="tr-TR" sz="1800" dirty="0"/>
              <a:t>all tests an see them all succeed (testleri çalıştır ve hepsinin hatasız çalışır durumda olduğunu gör)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en-US" sz="1800" dirty="0"/>
              <a:t>Refactor to remove duplication (</a:t>
            </a:r>
            <a:r>
              <a:rPr lang="en-US" sz="1800" dirty="0" err="1"/>
              <a:t>tekrarları</a:t>
            </a:r>
            <a:r>
              <a:rPr lang="en-US" sz="1800" dirty="0"/>
              <a:t> yok et)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6283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İsimlendirme Standartları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ClassName</a:t>
            </a:r>
            <a:r>
              <a:rPr lang="tr-TR" u="sng" dirty="0" smtClean="0"/>
              <a:t>Test</a:t>
            </a:r>
            <a:r>
              <a:rPr lang="tr-TR" dirty="0" smtClean="0"/>
              <a:t>.cs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MethodName_SystemUnderTestScenerio_ExpectedBehaviour()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for_ClassName</a:t>
            </a:r>
          </a:p>
          <a:p>
            <a:pPr lvl="2">
              <a:lnSpc>
                <a:spcPct val="200000"/>
              </a:lnSpc>
            </a:pPr>
            <a:r>
              <a:rPr lang="tr-TR" sz="1600" dirty="0" smtClean="0"/>
              <a:t>MethodName.cs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90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Frameworks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Nunit(JUnit)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xUnit.net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MbUnit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MSTest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Fixtures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Arrange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Act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Assert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1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Automation Tools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Manual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Visual Studio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Resharper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Testdriven .Net</a:t>
            </a:r>
          </a:p>
          <a:p>
            <a:pPr lvl="2">
              <a:lnSpc>
                <a:spcPct val="150000"/>
              </a:lnSpc>
            </a:pP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smtClean="0"/>
              <a:t>Auto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TeamCity(Continuous Deplyment)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Ncrunch</a:t>
            </a:r>
            <a:r>
              <a:rPr lang="tr-TR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62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TDD(Test Driven Development)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1999 yılında, Kent Back tarafından ortaya atılan yazılım metodolojilerinin geliştirilmesi ve müşteri ihtiyaçlar karşısında </a:t>
            </a:r>
            <a:r>
              <a:rPr lang="tr-TR" dirty="0" smtClean="0"/>
              <a:t>sürdürülebilir </a:t>
            </a:r>
            <a:r>
              <a:rPr lang="tr-TR" dirty="0" smtClean="0"/>
              <a:t>yapıda mimariler oraya koyulması amacı ile tasarlanmış bir </a:t>
            </a:r>
            <a:r>
              <a:rPr lang="tr-TR" u="sng" dirty="0" smtClean="0"/>
              <a:t>yazılım geliştirme sürecidir.</a:t>
            </a:r>
          </a:p>
          <a:p>
            <a:pPr lvl="1"/>
            <a:endParaRPr lang="tr-TR" u="sng" dirty="0" smtClean="0"/>
          </a:p>
          <a:p>
            <a:pPr lvl="1"/>
            <a:r>
              <a:rPr lang="tr-TR" dirty="0"/>
              <a:t>Kent </a:t>
            </a:r>
            <a:r>
              <a:rPr lang="tr-TR" dirty="0" smtClean="0"/>
              <a:t>Beck </a:t>
            </a:r>
            <a:r>
              <a:rPr lang="tr-TR" dirty="0"/>
              <a:t>Test-Driven Development By Example2 isimli kitabında test güdümlü yazılımı şu şekilde </a:t>
            </a:r>
            <a:r>
              <a:rPr lang="tr-TR" dirty="0" smtClean="0"/>
              <a:t>tanımlıyor;</a:t>
            </a:r>
          </a:p>
          <a:p>
            <a:pPr lvl="1"/>
            <a:endParaRPr lang="tr-TR" dirty="0" smtClean="0"/>
          </a:p>
          <a:p>
            <a:pPr marL="292608" lvl="1" algn="ctr">
              <a:buNone/>
            </a:pPr>
            <a:r>
              <a:rPr lang="en-US" b="1" i="1" dirty="0" smtClean="0"/>
              <a:t>Test-driven development is a set of techniques that any software engineer can follow, which encourage simple design and test suites that inspire confidence. </a:t>
            </a:r>
            <a:endParaRPr lang="tr-TR" b="1" i="1" dirty="0" smtClean="0"/>
          </a:p>
          <a:p>
            <a:pPr marL="292608" lvl="1" algn="ctr">
              <a:buNone/>
            </a:pPr>
            <a:endParaRPr lang="tr-TR" b="1" i="1" dirty="0" smtClean="0"/>
          </a:p>
          <a:p>
            <a:pPr marL="292608" lvl="1" algn="ctr">
              <a:buNone/>
            </a:pPr>
            <a:r>
              <a:rPr lang="tr-TR" b="1" i="1" dirty="0" smtClean="0"/>
              <a:t>Test güdümlü yazılım, yazılım mühendislerinin kullanabileceği iyi design ve testleri destekleyen ve dolaylı olarak güven artıran metotlardır.</a:t>
            </a:r>
          </a:p>
          <a:p>
            <a:pPr lvl="1"/>
            <a:endParaRPr lang="tr-TR" u="sng" dirty="0"/>
          </a:p>
          <a:p>
            <a:pPr lvl="1"/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6552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Yardımcı Kütüphaneler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NUnit</a:t>
            </a:r>
            <a:endParaRPr lang="tr-TR" dirty="0" smtClean="0"/>
          </a:p>
          <a:p>
            <a:pPr lvl="1">
              <a:lnSpc>
                <a:spcPct val="200000"/>
              </a:lnSpc>
            </a:pPr>
            <a:r>
              <a:rPr lang="tr-TR" dirty="0" smtClean="0"/>
              <a:t>Moq	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FluentAssertion</a:t>
            </a:r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8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Github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>
              <a:lnSpc>
                <a:spcPct val="200000"/>
              </a:lnSpc>
            </a:pPr>
            <a:r>
              <a:rPr lang="tr-TR" u="sng" spc="300" dirty="0" smtClean="0">
                <a:solidFill>
                  <a:srgbClr val="0070C0"/>
                </a:solidFill>
              </a:rPr>
              <a:t>https</a:t>
            </a:r>
            <a:r>
              <a:rPr lang="tr-TR" u="sng" spc="300" dirty="0">
                <a:solidFill>
                  <a:srgbClr val="0070C0"/>
                </a:solidFill>
              </a:rPr>
              <a:t>://github.com/neziry/TDD-Kaynak</a:t>
            </a:r>
          </a:p>
        </p:txBody>
      </p:sp>
    </p:spTree>
    <p:extLst>
      <p:ext uri="{BB962C8B-B14F-4D97-AF65-F5344CB8AC3E}">
        <p14:creationId xmlns:p14="http://schemas.microsoft.com/office/powerpoint/2010/main" val="3771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Zorluklar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Klasik yazılım geliştirme yaklaşımı ile tamamen zıt bir bakış açısı(TDD </a:t>
            </a:r>
            <a:r>
              <a:rPr lang="tr-TR" dirty="0"/>
              <a:t>geleneksel yazılım tarzını tamamen tersine </a:t>
            </a:r>
            <a:r>
              <a:rPr lang="tr-TR" dirty="0" smtClean="0"/>
              <a:t>çevirir</a:t>
            </a:r>
            <a:r>
              <a:rPr lang="tr-T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Fazlaca pratik ihtiyacı</a:t>
            </a:r>
            <a:endParaRPr lang="tr-TR" dirty="0" smtClean="0"/>
          </a:p>
          <a:p>
            <a:pPr lvl="1">
              <a:lnSpc>
                <a:spcPct val="200000"/>
              </a:lnSpc>
            </a:pPr>
            <a:r>
              <a:rPr lang="tr-TR" dirty="0" smtClean="0"/>
              <a:t>Geliştirme sürecinde klasik yönteme göre daha fazla zaman </a:t>
            </a:r>
            <a:r>
              <a:rPr lang="tr-TR" dirty="0" smtClean="0"/>
              <a:t>maliyeti (arayüz testleri?)</a:t>
            </a:r>
          </a:p>
          <a:p>
            <a:pPr lvl="1">
              <a:lnSpc>
                <a:spcPct val="200000"/>
              </a:lnSpc>
            </a:pP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4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Avantajlar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tr-TR" dirty="0" smtClean="0"/>
              <a:t>Code First yaklaşımı ile koddan beklenti net olarak belirlenir. Kod yazmadan önce bir plana sahip oluruz.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Detaylı bir döküman sağlar.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Daha az debugger. Assertionlar sayesinde muhtemel hataları öngörme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Yazılan kodlar</a:t>
            </a:r>
            <a:r>
              <a:rPr lang="tr-TR" dirty="0" smtClean="0"/>
              <a:t> düzenli olarak hızlıca test edilebilir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Gereksiz(Fazlalık) kod bloklarını daha kolay farkedilmesini sağlar(Refactoring)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Daha modüler, esnek ve genişletilebilir mimari sağlar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7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Unit Test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Yazılımın test edilebilir en küçük parçası</a:t>
            </a:r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2" y="2333672"/>
            <a:ext cx="4979468" cy="35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Unit Test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U</a:t>
            </a:r>
            <a:r>
              <a:rPr lang="it-IT" dirty="0" smtClean="0"/>
              <a:t>nit </a:t>
            </a:r>
            <a:r>
              <a:rPr lang="it-IT" dirty="0" smtClean="0"/>
              <a:t>test </a:t>
            </a:r>
            <a:r>
              <a:rPr lang="it-IT" dirty="0"/>
              <a:t>ile </a:t>
            </a:r>
            <a:r>
              <a:rPr lang="it-IT" u="sng" dirty="0"/>
              <a:t>kendi içinde bütün olan bir kod ünitesi</a:t>
            </a:r>
            <a:r>
              <a:rPr lang="it-IT" dirty="0"/>
              <a:t> test </a:t>
            </a:r>
            <a:r>
              <a:rPr lang="it-IT" dirty="0" smtClean="0"/>
              <a:t>edilir</a:t>
            </a:r>
            <a:r>
              <a:rPr lang="tr-TR" dirty="0" smtClean="0"/>
              <a:t>.(Method bazında)</a:t>
            </a:r>
          </a:p>
          <a:p>
            <a:pPr lvl="1"/>
            <a:r>
              <a:rPr lang="tr-TR" dirty="0" smtClean="0"/>
              <a:t>Unit test ile test edilen sınıfın işlevlerini doğru olarak yerine getirip getirmediği test edilir.</a:t>
            </a:r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2892933"/>
            <a:ext cx="7820526" cy="2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Taklit nesne anlamına gelir.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Nesnenin sahte bir örneğini oluşturur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Nesne davranışlarını kontrol edebilir.</a:t>
            </a:r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smtClean="0"/>
              <a:t>Mock&lt;IRepository</a:t>
            </a:r>
            <a:r>
              <a:rPr lang="tr-TR" dirty="0"/>
              <a:t>&gt; mock = new </a:t>
            </a:r>
            <a:r>
              <a:rPr lang="tr-TR" dirty="0" smtClean="0"/>
              <a:t>Mock&lt;IRepository&gt;();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Mock&lt;IEmailService </a:t>
            </a:r>
            <a:r>
              <a:rPr lang="tr-TR" dirty="0" smtClean="0"/>
              <a:t>&gt; </a:t>
            </a:r>
            <a:r>
              <a:rPr lang="tr-TR" dirty="0"/>
              <a:t>mock = new </a:t>
            </a:r>
            <a:r>
              <a:rPr lang="tr-TR" dirty="0" smtClean="0"/>
              <a:t>Mock&lt;IEmailService&gt;();</a:t>
            </a:r>
            <a:endParaRPr lang="tr-TR" dirty="0"/>
          </a:p>
          <a:p>
            <a:pPr lvl="1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749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Doubles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Mock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Bağlı</a:t>
            </a:r>
            <a:r>
              <a:rPr lang="tr-TR" dirty="0"/>
              <a:t>(Couple)</a:t>
            </a:r>
            <a:r>
              <a:rPr lang="tr-TR" dirty="0" smtClean="0"/>
              <a:t> </a:t>
            </a:r>
            <a:r>
              <a:rPr lang="tr-TR" dirty="0"/>
              <a:t>bulunduğu </a:t>
            </a:r>
            <a:r>
              <a:rPr lang="tr-TR" dirty="0" smtClean="0"/>
              <a:t>kaynağın çalışıp çalışmadığı ile ilgilenir.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Stub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Bağlı bulunduğu kaynak bir dönüş değerine sahip </a:t>
            </a:r>
            <a:r>
              <a:rPr lang="tr-TR" dirty="0" smtClean="0"/>
              <a:t>ise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Sahte implamantasyon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Spy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Dummy</a:t>
            </a:r>
            <a:r>
              <a:rPr lang="tr-TR" dirty="0"/>
              <a:t> 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Fake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78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Test birim değil alt bileşenlerle birlikte tasarlanır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Testleri uçtan uca diğer bileşenlerin davranışları ile test eder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Birim testlere göre doğrulama daha yüksektir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Birim testlere göre çalışması daha uzun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Sürekli çalıştırılması geliştirme sürecinde zaman kaybına neden olabilir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306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</TotalTime>
  <Words>535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Automated Testing </vt:lpstr>
      <vt:lpstr>TDD(Test Driven Development) Nedir?</vt:lpstr>
      <vt:lpstr>Zorluklar</vt:lpstr>
      <vt:lpstr>Avantajlar </vt:lpstr>
      <vt:lpstr>Unit Test </vt:lpstr>
      <vt:lpstr>Unit Test </vt:lpstr>
      <vt:lpstr>Test Doubles</vt:lpstr>
      <vt:lpstr>Test Doubles </vt:lpstr>
      <vt:lpstr>Integration Test</vt:lpstr>
      <vt:lpstr>Integration Test</vt:lpstr>
      <vt:lpstr>Proje bazında kazanımlar</vt:lpstr>
      <vt:lpstr>Test kodlama kazanımları</vt:lpstr>
      <vt:lpstr>TDD Prensipleri</vt:lpstr>
      <vt:lpstr>TDD Prensipleri</vt:lpstr>
      <vt:lpstr>TDD Prensipleri</vt:lpstr>
      <vt:lpstr>İsimlendirme Standartları</vt:lpstr>
      <vt:lpstr>Frameworks</vt:lpstr>
      <vt:lpstr>Fixtures</vt:lpstr>
      <vt:lpstr>Automation Tools</vt:lpstr>
      <vt:lpstr>Yardımcı Kütüphaneler 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</dc:title>
  <dc:creator>selcen eşrefoğlu</dc:creator>
  <cp:lastModifiedBy>selcen eşrefoğlu</cp:lastModifiedBy>
  <cp:revision>27</cp:revision>
  <dcterms:created xsi:type="dcterms:W3CDTF">2016-12-25T00:15:37Z</dcterms:created>
  <dcterms:modified xsi:type="dcterms:W3CDTF">2016-12-26T01:20:51Z</dcterms:modified>
</cp:coreProperties>
</file>