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5" r:id="rId8"/>
    <p:sldId id="271" r:id="rId9"/>
    <p:sldId id="276" r:id="rId10"/>
    <p:sldId id="262" r:id="rId11"/>
    <p:sldId id="264" r:id="rId12"/>
    <p:sldId id="265" r:id="rId13"/>
    <p:sldId id="267" r:id="rId14"/>
    <p:sldId id="273" r:id="rId15"/>
    <p:sldId id="266" r:id="rId16"/>
    <p:sldId id="268" r:id="rId17"/>
    <p:sldId id="263" r:id="rId18"/>
    <p:sldId id="269" r:id="rId19"/>
    <p:sldId id="270" r:id="rId20"/>
    <p:sldId id="272" r:id="rId21"/>
    <p:sldId id="274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8104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708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729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888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9574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477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415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365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375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12/26/2016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645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400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8446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Automated Testing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TDD Nedir?</a:t>
            </a:r>
          </a:p>
          <a:p>
            <a:r>
              <a:rPr lang="tr-TR" dirty="0" smtClean="0"/>
              <a:t>Bir sorunu çözümlediğimize nasıl karar veririz?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68023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Integration Test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200000"/>
              </a:lnSpc>
            </a:pPr>
            <a:r>
              <a:rPr lang="tr-TR" sz="2000" dirty="0" smtClean="0"/>
              <a:t>Eğer kod bloğu;</a:t>
            </a:r>
          </a:p>
          <a:p>
            <a:pPr lvl="2">
              <a:lnSpc>
                <a:spcPct val="200000"/>
              </a:lnSpc>
            </a:pPr>
            <a:r>
              <a:rPr lang="tr-TR" sz="1800" dirty="0" smtClean="0"/>
              <a:t>Database(Repository)</a:t>
            </a:r>
          </a:p>
          <a:p>
            <a:pPr lvl="2">
              <a:lnSpc>
                <a:spcPct val="200000"/>
              </a:lnSpc>
            </a:pPr>
            <a:r>
              <a:rPr lang="tr-TR" sz="1800" dirty="0" smtClean="0"/>
              <a:t>Network</a:t>
            </a:r>
          </a:p>
          <a:p>
            <a:pPr lvl="2">
              <a:lnSpc>
                <a:spcPct val="200000"/>
              </a:lnSpc>
            </a:pPr>
            <a:r>
              <a:rPr lang="tr-TR" sz="1800" dirty="0" smtClean="0"/>
              <a:t>System.IO</a:t>
            </a:r>
            <a:endParaRPr lang="tr-TR" sz="1800" dirty="0"/>
          </a:p>
        </p:txBody>
      </p:sp>
    </p:spTree>
    <p:extLst>
      <p:ext uri="{BB962C8B-B14F-4D97-AF65-F5344CB8AC3E}">
        <p14:creationId xmlns:p14="http://schemas.microsoft.com/office/powerpoint/2010/main" val="1812419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Proje bazında kazanımlar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200000"/>
              </a:lnSpc>
            </a:pPr>
            <a:r>
              <a:rPr lang="tr-TR" dirty="0" smtClean="0"/>
              <a:t>İstikrar(</a:t>
            </a:r>
            <a:r>
              <a:rPr lang="tr-TR" dirty="0"/>
              <a:t>Stability</a:t>
            </a:r>
            <a:r>
              <a:rPr lang="tr-TR" dirty="0" smtClean="0"/>
              <a:t>)</a:t>
            </a:r>
            <a:endParaRPr lang="tr-TR" dirty="0"/>
          </a:p>
          <a:p>
            <a:pPr lvl="1">
              <a:lnSpc>
                <a:spcPct val="200000"/>
              </a:lnSpc>
            </a:pPr>
            <a:r>
              <a:rPr lang="tr-TR" dirty="0" smtClean="0"/>
              <a:t>Yazılan testler zamanla projeye ait bir dökümantasyon ve spesifikasyon.</a:t>
            </a:r>
          </a:p>
          <a:p>
            <a:pPr lvl="1">
              <a:lnSpc>
                <a:spcPct val="200000"/>
              </a:lnSpc>
            </a:pPr>
            <a:r>
              <a:rPr lang="tr-TR" dirty="0" smtClean="0"/>
              <a:t>Yazılan kodun tekrarlı test edilebilir olması kodun güvenilir olmasını sağlıyor.</a:t>
            </a:r>
          </a:p>
          <a:p>
            <a:pPr lvl="1">
              <a:lnSpc>
                <a:spcPct val="200000"/>
              </a:lnSpc>
            </a:pPr>
            <a:r>
              <a:rPr lang="tr-TR" dirty="0" smtClean="0"/>
              <a:t>Yapısal olarak bağımlılıkları ayırmaya zorladığı için kod kalitesinin artmasını ve geliştirilebilir yapının sürdürülebilir olmasını sağlıyor.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9295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Test kodlama kazanımları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ctr">
              <a:lnSpc>
                <a:spcPct val="200000"/>
              </a:lnSpc>
            </a:pPr>
            <a:r>
              <a:rPr lang="tr-TR" dirty="0" smtClean="0"/>
              <a:t>Tamamen otomatize olması gerekliliği beraberinde Continuous Deployment altyapısı sağlıyor.</a:t>
            </a:r>
          </a:p>
          <a:p>
            <a:pPr lvl="1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84909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TDD Prensipleri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3449" y="1978611"/>
            <a:ext cx="7077576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45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TDD Prensipleri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lnSpc>
                <a:spcPct val="200000"/>
              </a:lnSpc>
            </a:pPr>
            <a:r>
              <a:rPr lang="en-US" b="1" dirty="0">
                <a:solidFill>
                  <a:srgbClr val="FF0000"/>
                </a:solidFill>
              </a:rPr>
              <a:t>Red</a:t>
            </a:r>
            <a:r>
              <a:rPr lang="en-US" dirty="0"/>
              <a:t> — </a:t>
            </a:r>
            <a:r>
              <a:rPr lang="tr-TR" dirty="0" smtClean="0"/>
              <a:t>Test edilecek metodla ilgili neye ihtiyacın olduğunu ve methodu nasıl kullanacağını belirle(spesifications). Bu beklentilerini deneyleyen koşulları yaz.</a:t>
            </a:r>
          </a:p>
          <a:p>
            <a:pPr fontAlgn="base">
              <a:lnSpc>
                <a:spcPct val="200000"/>
              </a:lnSpc>
            </a:pPr>
            <a:r>
              <a:rPr lang="en-US" b="1" dirty="0" smtClean="0">
                <a:solidFill>
                  <a:srgbClr val="00B050"/>
                </a:solidFill>
              </a:rPr>
              <a:t>Green</a:t>
            </a:r>
            <a:r>
              <a:rPr lang="en-US" dirty="0"/>
              <a:t> — </a:t>
            </a:r>
            <a:r>
              <a:rPr lang="tr-TR" dirty="0" smtClean="0"/>
              <a:t>Yazdığın testi geçebilecek en basit kodu yaz, fazlası değil. </a:t>
            </a:r>
            <a:endParaRPr lang="en-US" dirty="0"/>
          </a:p>
          <a:p>
            <a:pPr fontAlgn="base">
              <a:lnSpc>
                <a:spcPct val="200000"/>
              </a:lnSpc>
            </a:pPr>
            <a:r>
              <a:rPr lang="en-US" b="1" dirty="0">
                <a:solidFill>
                  <a:srgbClr val="0070C0"/>
                </a:solidFill>
              </a:rPr>
              <a:t>Refactor</a:t>
            </a:r>
            <a:r>
              <a:rPr lang="en-US" dirty="0"/>
              <a:t> — </a:t>
            </a:r>
            <a:r>
              <a:rPr lang="tr-TR" dirty="0" smtClean="0"/>
              <a:t>Testi geçen kodunu yeniden gözden geçir ve gereksiz kod bloklarından arındırmaya çalış. Tekrar test et ve çalıştığını gör.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229309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TDD Prensipleri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60000"/>
              </a:lnSpc>
            </a:pPr>
            <a:r>
              <a:rPr lang="tr-TR" dirty="0"/>
              <a:t>Kent Beck Test-Driven Development By Example isimli kitabında TDD için atılması gereken adımların şu şekilde olması gerektiğini </a:t>
            </a:r>
            <a:r>
              <a:rPr lang="tr-TR" dirty="0" smtClean="0"/>
              <a:t>yazıyor;</a:t>
            </a:r>
          </a:p>
          <a:p>
            <a:pPr lvl="2">
              <a:lnSpc>
                <a:spcPct val="160000"/>
              </a:lnSpc>
            </a:pPr>
            <a:r>
              <a:rPr lang="en-US" sz="1800" dirty="0" smtClean="0"/>
              <a:t>Quickly </a:t>
            </a:r>
            <a:r>
              <a:rPr lang="en-US" sz="1800" dirty="0"/>
              <a:t>add a test (</a:t>
            </a:r>
            <a:r>
              <a:rPr lang="en-US" sz="1800" dirty="0" err="1"/>
              <a:t>hemen</a:t>
            </a:r>
            <a:r>
              <a:rPr lang="en-US" sz="1800" dirty="0"/>
              <a:t> </a:t>
            </a:r>
            <a:r>
              <a:rPr lang="en-US" sz="1800" dirty="0" err="1"/>
              <a:t>bir</a:t>
            </a:r>
            <a:r>
              <a:rPr lang="en-US" sz="1800" dirty="0"/>
              <a:t> test </a:t>
            </a:r>
            <a:r>
              <a:rPr lang="en-US" sz="1800" dirty="0" err="1"/>
              <a:t>oluştur</a:t>
            </a:r>
            <a:r>
              <a:rPr lang="en-US" sz="1800" dirty="0"/>
              <a:t>) </a:t>
            </a:r>
            <a:endParaRPr lang="tr-TR" sz="1800" dirty="0" smtClean="0"/>
          </a:p>
          <a:p>
            <a:pPr lvl="2">
              <a:lnSpc>
                <a:spcPct val="160000"/>
              </a:lnSpc>
            </a:pPr>
            <a:r>
              <a:rPr lang="en-US" sz="1800" dirty="0"/>
              <a:t>Run all tests and see the new one fail (</a:t>
            </a:r>
            <a:r>
              <a:rPr lang="en-US" sz="1800" dirty="0" err="1"/>
              <a:t>testleri</a:t>
            </a:r>
            <a:r>
              <a:rPr lang="en-US" sz="1800" dirty="0"/>
              <a:t> </a:t>
            </a:r>
            <a:r>
              <a:rPr lang="en-US" sz="1800" dirty="0" err="1"/>
              <a:t>çalıştır</a:t>
            </a:r>
            <a:r>
              <a:rPr lang="en-US" sz="1800" dirty="0"/>
              <a:t> </a:t>
            </a:r>
            <a:r>
              <a:rPr lang="en-US" sz="1800" dirty="0" err="1"/>
              <a:t>ve</a:t>
            </a:r>
            <a:r>
              <a:rPr lang="en-US" sz="1800" dirty="0"/>
              <a:t> </a:t>
            </a:r>
            <a:r>
              <a:rPr lang="en-US" sz="1800" dirty="0" err="1"/>
              <a:t>en</a:t>
            </a:r>
            <a:r>
              <a:rPr lang="en-US" sz="1800" dirty="0"/>
              <a:t> son </a:t>
            </a:r>
            <a:r>
              <a:rPr lang="en-US" sz="1800" dirty="0" err="1"/>
              <a:t>eklenen</a:t>
            </a:r>
            <a:r>
              <a:rPr lang="en-US" sz="1800" dirty="0"/>
              <a:t> </a:t>
            </a:r>
            <a:r>
              <a:rPr lang="en-US" sz="1800" dirty="0" err="1"/>
              <a:t>testin</a:t>
            </a:r>
            <a:r>
              <a:rPr lang="en-US" sz="1800" dirty="0"/>
              <a:t> </a:t>
            </a:r>
            <a:r>
              <a:rPr lang="en-US" sz="1800" dirty="0" err="1"/>
              <a:t>çalışmadığını</a:t>
            </a:r>
            <a:r>
              <a:rPr lang="en-US" sz="1800" dirty="0"/>
              <a:t> </a:t>
            </a:r>
            <a:r>
              <a:rPr lang="en-US" sz="1800" dirty="0" err="1"/>
              <a:t>gör</a:t>
            </a:r>
            <a:r>
              <a:rPr lang="en-US" sz="1800" dirty="0"/>
              <a:t>) </a:t>
            </a:r>
            <a:endParaRPr lang="tr-TR" sz="1800" dirty="0" smtClean="0"/>
          </a:p>
          <a:p>
            <a:pPr lvl="2">
              <a:lnSpc>
                <a:spcPct val="160000"/>
              </a:lnSpc>
            </a:pPr>
            <a:r>
              <a:rPr lang="tr-TR" sz="1800" dirty="0"/>
              <a:t>Make a little change (testin çalışması için ufak bir değişiklik yap; refactoring) </a:t>
            </a:r>
            <a:endParaRPr lang="tr-TR" sz="1800" dirty="0" smtClean="0"/>
          </a:p>
          <a:p>
            <a:pPr lvl="2">
              <a:lnSpc>
                <a:spcPct val="160000"/>
              </a:lnSpc>
            </a:pPr>
            <a:r>
              <a:rPr lang="tr-TR" sz="1800" dirty="0" smtClean="0"/>
              <a:t>Run </a:t>
            </a:r>
            <a:r>
              <a:rPr lang="tr-TR" sz="1800" dirty="0"/>
              <a:t>all tests an see them all succeed (testleri çalıştır ve hepsinin hatasız çalışır durumda olduğunu gör) </a:t>
            </a:r>
            <a:endParaRPr lang="tr-TR" sz="1800" dirty="0" smtClean="0"/>
          </a:p>
          <a:p>
            <a:pPr lvl="2">
              <a:lnSpc>
                <a:spcPct val="160000"/>
              </a:lnSpc>
            </a:pPr>
            <a:r>
              <a:rPr lang="en-US" sz="1800" dirty="0"/>
              <a:t>Refactor to remove duplication (</a:t>
            </a:r>
            <a:r>
              <a:rPr lang="en-US" sz="1800" dirty="0" err="1"/>
              <a:t>tekrarları</a:t>
            </a:r>
            <a:r>
              <a:rPr lang="en-US" sz="1800" dirty="0"/>
              <a:t> yok et) </a:t>
            </a:r>
            <a:endParaRPr lang="tr-TR" sz="1800" dirty="0"/>
          </a:p>
        </p:txBody>
      </p:sp>
    </p:spTree>
    <p:extLst>
      <p:ext uri="{BB962C8B-B14F-4D97-AF65-F5344CB8AC3E}">
        <p14:creationId xmlns:p14="http://schemas.microsoft.com/office/powerpoint/2010/main" val="162839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İsimlendirme Standartları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200000"/>
              </a:lnSpc>
            </a:pPr>
            <a:r>
              <a:rPr lang="tr-TR" dirty="0" smtClean="0"/>
              <a:t>ClassName</a:t>
            </a:r>
            <a:r>
              <a:rPr lang="tr-TR" u="sng" dirty="0" smtClean="0"/>
              <a:t>Test</a:t>
            </a:r>
            <a:r>
              <a:rPr lang="tr-TR" dirty="0" smtClean="0"/>
              <a:t>.cs</a:t>
            </a:r>
          </a:p>
          <a:p>
            <a:pPr lvl="1">
              <a:lnSpc>
                <a:spcPct val="200000"/>
              </a:lnSpc>
            </a:pPr>
            <a:r>
              <a:rPr lang="tr-TR" dirty="0" smtClean="0"/>
              <a:t>MethodName_SystemUnderTestScenerio_ExpectedBehaviour()</a:t>
            </a:r>
          </a:p>
          <a:p>
            <a:pPr lvl="1">
              <a:lnSpc>
                <a:spcPct val="200000"/>
              </a:lnSpc>
            </a:pPr>
            <a:r>
              <a:rPr lang="tr-TR" dirty="0" smtClean="0"/>
              <a:t>for_ClassName</a:t>
            </a:r>
          </a:p>
          <a:p>
            <a:pPr lvl="2">
              <a:lnSpc>
                <a:spcPct val="200000"/>
              </a:lnSpc>
            </a:pPr>
            <a:r>
              <a:rPr lang="tr-TR" sz="1600" dirty="0" smtClean="0"/>
              <a:t>MethodName.cs</a:t>
            </a:r>
            <a:endParaRPr lang="tr-TR" sz="1600" dirty="0"/>
          </a:p>
        </p:txBody>
      </p:sp>
    </p:spTree>
    <p:extLst>
      <p:ext uri="{BB962C8B-B14F-4D97-AF65-F5344CB8AC3E}">
        <p14:creationId xmlns:p14="http://schemas.microsoft.com/office/powerpoint/2010/main" val="99024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Frameworks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200000"/>
              </a:lnSpc>
            </a:pPr>
            <a:r>
              <a:rPr lang="tr-TR" dirty="0" smtClean="0"/>
              <a:t>Nunit(JUnit)</a:t>
            </a:r>
          </a:p>
          <a:p>
            <a:pPr lvl="1">
              <a:lnSpc>
                <a:spcPct val="200000"/>
              </a:lnSpc>
            </a:pPr>
            <a:r>
              <a:rPr lang="tr-TR" dirty="0" smtClean="0"/>
              <a:t>xUnit.net</a:t>
            </a:r>
          </a:p>
          <a:p>
            <a:pPr lvl="1">
              <a:lnSpc>
                <a:spcPct val="200000"/>
              </a:lnSpc>
            </a:pPr>
            <a:r>
              <a:rPr lang="tr-TR" dirty="0" smtClean="0"/>
              <a:t>MbUnit</a:t>
            </a:r>
          </a:p>
          <a:p>
            <a:pPr lvl="1">
              <a:lnSpc>
                <a:spcPct val="200000"/>
              </a:lnSpc>
            </a:pPr>
            <a:r>
              <a:rPr lang="tr-TR" dirty="0" smtClean="0"/>
              <a:t>MSTest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7673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Fixtures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tr-TR" dirty="0" smtClean="0"/>
              <a:t>Arrange</a:t>
            </a:r>
          </a:p>
          <a:p>
            <a:pPr lvl="2">
              <a:lnSpc>
                <a:spcPct val="150000"/>
              </a:lnSpc>
            </a:pPr>
            <a:r>
              <a:rPr lang="tr-TR" dirty="0" smtClean="0"/>
              <a:t>Test methodu için ihtiyacımız olan tanımlamalar burada gerçeklenir. Bu tanımlamalar bağımlılıkların initialize edilmesi, mock tanımları ve requirement tanımlamaları. Kısacası test için ihtiyacımı olan tanımlamaların tümü burada yer alır.</a:t>
            </a:r>
            <a:endParaRPr lang="tr-TR" dirty="0" smtClean="0"/>
          </a:p>
          <a:p>
            <a:pPr lvl="1">
              <a:lnSpc>
                <a:spcPct val="150000"/>
              </a:lnSpc>
            </a:pPr>
            <a:r>
              <a:rPr lang="tr-TR" dirty="0" smtClean="0"/>
              <a:t>Act</a:t>
            </a:r>
          </a:p>
          <a:p>
            <a:pPr lvl="2">
              <a:lnSpc>
                <a:spcPct val="150000"/>
              </a:lnSpc>
            </a:pPr>
            <a:r>
              <a:rPr lang="tr-TR" dirty="0" smtClean="0"/>
              <a:t>Test edilecek ünite burada invoke edilir.</a:t>
            </a:r>
            <a:endParaRPr lang="tr-TR" dirty="0" smtClean="0"/>
          </a:p>
          <a:p>
            <a:pPr lvl="1">
              <a:lnSpc>
                <a:spcPct val="150000"/>
              </a:lnSpc>
            </a:pPr>
            <a:r>
              <a:rPr lang="tr-TR" dirty="0" smtClean="0"/>
              <a:t>Assert</a:t>
            </a:r>
          </a:p>
          <a:p>
            <a:pPr lvl="2">
              <a:lnSpc>
                <a:spcPct val="150000"/>
              </a:lnSpc>
            </a:pPr>
            <a:r>
              <a:rPr lang="tr-TR" dirty="0" smtClean="0"/>
              <a:t>Testimizin kabul kriterleri burada tanımlanır. </a:t>
            </a:r>
            <a:endParaRPr lang="tr-T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1073" y="3116179"/>
            <a:ext cx="7038474" cy="250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14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Automation Tools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tr-TR" dirty="0" smtClean="0"/>
              <a:t>Manual</a:t>
            </a:r>
          </a:p>
          <a:p>
            <a:pPr lvl="2">
              <a:lnSpc>
                <a:spcPct val="150000"/>
              </a:lnSpc>
            </a:pPr>
            <a:r>
              <a:rPr lang="tr-TR" dirty="0" smtClean="0"/>
              <a:t>Visual Studio</a:t>
            </a:r>
          </a:p>
          <a:p>
            <a:pPr lvl="2">
              <a:lnSpc>
                <a:spcPct val="150000"/>
              </a:lnSpc>
            </a:pPr>
            <a:r>
              <a:rPr lang="tr-TR" dirty="0" smtClean="0"/>
              <a:t>Resharper</a:t>
            </a:r>
          </a:p>
          <a:p>
            <a:pPr lvl="2">
              <a:lnSpc>
                <a:spcPct val="150000"/>
              </a:lnSpc>
            </a:pPr>
            <a:r>
              <a:rPr lang="tr-TR" dirty="0" smtClean="0"/>
              <a:t>Testdriven .Net</a:t>
            </a:r>
          </a:p>
          <a:p>
            <a:pPr lvl="2">
              <a:lnSpc>
                <a:spcPct val="150000"/>
              </a:lnSpc>
            </a:pPr>
            <a:endParaRPr lang="tr-TR" dirty="0"/>
          </a:p>
          <a:p>
            <a:pPr lvl="1">
              <a:lnSpc>
                <a:spcPct val="150000"/>
              </a:lnSpc>
            </a:pPr>
            <a:r>
              <a:rPr lang="tr-TR" dirty="0" smtClean="0"/>
              <a:t>Auto</a:t>
            </a:r>
          </a:p>
          <a:p>
            <a:pPr lvl="2">
              <a:lnSpc>
                <a:spcPct val="150000"/>
              </a:lnSpc>
            </a:pPr>
            <a:r>
              <a:rPr lang="tr-TR" dirty="0" smtClean="0"/>
              <a:t>TeamCity(Continuous Deplyment)</a:t>
            </a:r>
          </a:p>
          <a:p>
            <a:pPr lvl="2">
              <a:lnSpc>
                <a:spcPct val="150000"/>
              </a:lnSpc>
            </a:pPr>
            <a:r>
              <a:rPr lang="tr-TR" dirty="0" smtClean="0"/>
              <a:t>Ncrunch	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7621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TDD(Test Driven Development) Nedir?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tr-TR" dirty="0" smtClean="0"/>
              <a:t>1999 yılında, Kent Back tarafından ortaya atılan yazılım metodolojilerinin geliştirilmesi ve müşteri ihtiyaçlar karşısında sürdürülebilir yapıda mimariler oraya koyulması amacı ile tasarlanmış bir </a:t>
            </a:r>
            <a:r>
              <a:rPr lang="tr-TR" u="sng" dirty="0" smtClean="0"/>
              <a:t>yazılım geliştirme sürecidir.</a:t>
            </a:r>
          </a:p>
          <a:p>
            <a:pPr lvl="1"/>
            <a:endParaRPr lang="tr-TR" u="sng" dirty="0" smtClean="0"/>
          </a:p>
          <a:p>
            <a:pPr lvl="1"/>
            <a:r>
              <a:rPr lang="tr-TR" dirty="0"/>
              <a:t>Kent </a:t>
            </a:r>
            <a:r>
              <a:rPr lang="tr-TR" dirty="0" smtClean="0"/>
              <a:t>Beck </a:t>
            </a:r>
            <a:r>
              <a:rPr lang="tr-TR" dirty="0"/>
              <a:t>Test-Driven Development By Example2 isimli kitabında test güdümlü yazılımı şu şekilde </a:t>
            </a:r>
            <a:r>
              <a:rPr lang="tr-TR" dirty="0" smtClean="0"/>
              <a:t>tanımlıyor;</a:t>
            </a:r>
          </a:p>
          <a:p>
            <a:pPr lvl="1"/>
            <a:endParaRPr lang="tr-TR" dirty="0" smtClean="0"/>
          </a:p>
          <a:p>
            <a:pPr marL="292608" lvl="1" algn="ctr">
              <a:buNone/>
            </a:pPr>
            <a:r>
              <a:rPr lang="en-US" b="1" i="1" dirty="0" smtClean="0"/>
              <a:t>Test-driven development is a set of techniques that any software engineer can follow, which encourage simple design and test suites that inspire confidence. </a:t>
            </a:r>
            <a:endParaRPr lang="tr-TR" b="1" i="1" dirty="0" smtClean="0"/>
          </a:p>
          <a:p>
            <a:pPr marL="292608" lvl="1" algn="ctr">
              <a:buNone/>
            </a:pPr>
            <a:endParaRPr lang="tr-TR" b="1" i="1" dirty="0" smtClean="0"/>
          </a:p>
          <a:p>
            <a:pPr marL="292608" lvl="1" algn="ctr">
              <a:buNone/>
            </a:pPr>
            <a:r>
              <a:rPr lang="tr-TR" b="1" i="1" dirty="0" smtClean="0"/>
              <a:t>Test güdümlü yazılım, yazılım mühendislerinin kullanabileceği iyi design ve testleri destekleyen ve dolaylı olarak güven artıran metotlardır.</a:t>
            </a:r>
          </a:p>
          <a:p>
            <a:pPr lvl="1"/>
            <a:endParaRPr lang="tr-TR" u="sng" dirty="0"/>
          </a:p>
          <a:p>
            <a:pPr lvl="1"/>
            <a:endParaRPr lang="tr-TR" u="sng" dirty="0"/>
          </a:p>
        </p:txBody>
      </p:sp>
    </p:spTree>
    <p:extLst>
      <p:ext uri="{BB962C8B-B14F-4D97-AF65-F5344CB8AC3E}">
        <p14:creationId xmlns:p14="http://schemas.microsoft.com/office/powerpoint/2010/main" val="3655236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Yardımcı Kütüphaneler	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200000"/>
              </a:lnSpc>
            </a:pPr>
            <a:r>
              <a:rPr lang="tr-TR" dirty="0" smtClean="0"/>
              <a:t>NUnit</a:t>
            </a:r>
          </a:p>
          <a:p>
            <a:pPr lvl="1">
              <a:lnSpc>
                <a:spcPct val="200000"/>
              </a:lnSpc>
            </a:pPr>
            <a:r>
              <a:rPr lang="tr-TR" dirty="0" smtClean="0"/>
              <a:t>Moq	</a:t>
            </a:r>
          </a:p>
          <a:p>
            <a:pPr lvl="1">
              <a:lnSpc>
                <a:spcPct val="200000"/>
              </a:lnSpc>
            </a:pPr>
            <a:r>
              <a:rPr lang="tr-TR" dirty="0" smtClean="0"/>
              <a:t>FluentAssertion</a:t>
            </a:r>
          </a:p>
          <a:p>
            <a:pPr lvl="1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9184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Github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tr-TR" dirty="0" smtClean="0"/>
          </a:p>
          <a:p>
            <a:pPr algn="ctr"/>
            <a:endParaRPr lang="tr-TR" dirty="0"/>
          </a:p>
          <a:p>
            <a:pPr algn="ctr"/>
            <a:endParaRPr lang="tr-TR" dirty="0" smtClean="0"/>
          </a:p>
          <a:p>
            <a:pPr algn="ctr"/>
            <a:endParaRPr lang="tr-TR" dirty="0"/>
          </a:p>
          <a:p>
            <a:pPr algn="ctr">
              <a:lnSpc>
                <a:spcPct val="200000"/>
              </a:lnSpc>
            </a:pPr>
            <a:r>
              <a:rPr lang="tr-TR" u="sng" spc="300" dirty="0" smtClean="0">
                <a:solidFill>
                  <a:srgbClr val="0070C0"/>
                </a:solidFill>
              </a:rPr>
              <a:t>https</a:t>
            </a:r>
            <a:r>
              <a:rPr lang="tr-TR" u="sng" spc="300" dirty="0">
                <a:solidFill>
                  <a:srgbClr val="0070C0"/>
                </a:solidFill>
              </a:rPr>
              <a:t>://github.com/neziry/TDD-Kaynak</a:t>
            </a:r>
          </a:p>
        </p:txBody>
      </p:sp>
    </p:spTree>
    <p:extLst>
      <p:ext uri="{BB962C8B-B14F-4D97-AF65-F5344CB8AC3E}">
        <p14:creationId xmlns:p14="http://schemas.microsoft.com/office/powerpoint/2010/main" val="3771640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Zorluklar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200000"/>
              </a:lnSpc>
            </a:pPr>
            <a:r>
              <a:rPr lang="tr-TR" dirty="0" smtClean="0"/>
              <a:t>Klasik yazılım geliştirme yaklaşımı ile tamamen zıt bir bakış açısı(TDD </a:t>
            </a:r>
            <a:r>
              <a:rPr lang="tr-TR" dirty="0"/>
              <a:t>geleneksel yazılım tarzını tamamen tersine </a:t>
            </a:r>
            <a:r>
              <a:rPr lang="tr-TR" dirty="0" smtClean="0"/>
              <a:t>çevirir)</a:t>
            </a:r>
          </a:p>
          <a:p>
            <a:pPr lvl="1">
              <a:lnSpc>
                <a:spcPct val="200000"/>
              </a:lnSpc>
            </a:pPr>
            <a:r>
              <a:rPr lang="tr-TR" dirty="0" smtClean="0"/>
              <a:t>Fazlaca pratik ihtiyacı</a:t>
            </a:r>
          </a:p>
          <a:p>
            <a:pPr lvl="1">
              <a:lnSpc>
                <a:spcPct val="200000"/>
              </a:lnSpc>
            </a:pPr>
            <a:r>
              <a:rPr lang="tr-TR" dirty="0" smtClean="0"/>
              <a:t>Geliştirme sürecinde klasik yönteme göre daha fazla zaman maliyeti (arayüz testleri?)</a:t>
            </a:r>
          </a:p>
          <a:p>
            <a:pPr lvl="1">
              <a:lnSpc>
                <a:spcPct val="200000"/>
              </a:lnSpc>
            </a:pPr>
            <a:endParaRPr lang="tr-TR" dirty="0" smtClean="0"/>
          </a:p>
          <a:p>
            <a:pPr lvl="1"/>
            <a:endParaRPr lang="tr-TR" dirty="0" smtClean="0"/>
          </a:p>
          <a:p>
            <a:pPr lvl="1"/>
            <a:endParaRPr lang="tr-TR" dirty="0"/>
          </a:p>
          <a:p>
            <a:pPr lvl="2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6340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Avantajlar	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200000"/>
              </a:lnSpc>
            </a:pPr>
            <a:r>
              <a:rPr lang="tr-TR" dirty="0" smtClean="0"/>
              <a:t>Code First yaklaşımı ile koddan beklenti net olarak belirlenir. Kod yazmadan önce bir plana sahip oluruz.</a:t>
            </a:r>
          </a:p>
          <a:p>
            <a:pPr lvl="1">
              <a:lnSpc>
                <a:spcPct val="200000"/>
              </a:lnSpc>
            </a:pPr>
            <a:r>
              <a:rPr lang="tr-TR" dirty="0" smtClean="0"/>
              <a:t>Detaylı bir döküman sağlar.</a:t>
            </a:r>
          </a:p>
          <a:p>
            <a:pPr lvl="1">
              <a:lnSpc>
                <a:spcPct val="200000"/>
              </a:lnSpc>
            </a:pPr>
            <a:r>
              <a:rPr lang="tr-TR" dirty="0" smtClean="0"/>
              <a:t>Daha az debugger. Assertionlar sayesinde muhtemel hataları öngörme</a:t>
            </a:r>
          </a:p>
          <a:p>
            <a:pPr lvl="1">
              <a:lnSpc>
                <a:spcPct val="200000"/>
              </a:lnSpc>
            </a:pPr>
            <a:r>
              <a:rPr lang="tr-TR" dirty="0" smtClean="0"/>
              <a:t>Yazılan kodlar düzenli olarak hızlıca test edilebilir</a:t>
            </a:r>
          </a:p>
          <a:p>
            <a:pPr lvl="1">
              <a:lnSpc>
                <a:spcPct val="200000"/>
              </a:lnSpc>
            </a:pPr>
            <a:r>
              <a:rPr lang="tr-TR" dirty="0" smtClean="0"/>
              <a:t>Gereksiz(Fazlalık) kod bloklarını daha kolay farkedilmesini sağlar(Refactoring)</a:t>
            </a:r>
          </a:p>
          <a:p>
            <a:pPr lvl="1">
              <a:lnSpc>
                <a:spcPct val="200000"/>
              </a:lnSpc>
            </a:pPr>
            <a:r>
              <a:rPr lang="tr-TR" dirty="0" smtClean="0"/>
              <a:t>Daha modüler, esnek ve genişletilebilir mimari sağlar</a:t>
            </a:r>
          </a:p>
          <a:p>
            <a:pPr lvl="1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5871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Unit Test	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tr-TR" dirty="0" smtClean="0"/>
              <a:t>Yazılımın test edilebilir en küçük parçası</a:t>
            </a:r>
          </a:p>
          <a:p>
            <a:pPr lvl="1"/>
            <a:endParaRPr lang="tr-T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3722" y="2333672"/>
            <a:ext cx="4979468" cy="353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76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Unit Test	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tr-TR" dirty="0" smtClean="0"/>
              <a:t>U</a:t>
            </a:r>
            <a:r>
              <a:rPr lang="it-IT" dirty="0" smtClean="0"/>
              <a:t>nit test </a:t>
            </a:r>
            <a:r>
              <a:rPr lang="it-IT" dirty="0"/>
              <a:t>ile </a:t>
            </a:r>
            <a:r>
              <a:rPr lang="it-IT" u="sng" dirty="0"/>
              <a:t>kendi içinde bütün olan bir kod ünitesi</a:t>
            </a:r>
            <a:r>
              <a:rPr lang="it-IT" dirty="0"/>
              <a:t> test </a:t>
            </a:r>
            <a:r>
              <a:rPr lang="it-IT" dirty="0" smtClean="0"/>
              <a:t>edilir</a:t>
            </a:r>
            <a:r>
              <a:rPr lang="tr-TR" dirty="0" smtClean="0"/>
              <a:t>.(Method bazında)</a:t>
            </a:r>
          </a:p>
          <a:p>
            <a:pPr lvl="1"/>
            <a:r>
              <a:rPr lang="tr-TR" dirty="0" smtClean="0"/>
              <a:t>Unit test ile test edilen sınıfın işlevlerini doğru olarak yerine getirip getirmediği test edilir.</a:t>
            </a:r>
          </a:p>
          <a:p>
            <a:pPr lvl="1"/>
            <a:endParaRPr lang="tr-T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011" y="2892933"/>
            <a:ext cx="7820526" cy="2437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050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Test Doubles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tr-TR" dirty="0" smtClean="0"/>
          </a:p>
          <a:p>
            <a:pPr lvl="1">
              <a:lnSpc>
                <a:spcPct val="150000"/>
              </a:lnSpc>
            </a:pPr>
            <a:r>
              <a:rPr lang="tr-TR" dirty="0" smtClean="0"/>
              <a:t>Taklit nesne anlamına gelir.</a:t>
            </a:r>
          </a:p>
          <a:p>
            <a:pPr lvl="1">
              <a:lnSpc>
                <a:spcPct val="150000"/>
              </a:lnSpc>
            </a:pPr>
            <a:r>
              <a:rPr lang="tr-TR" dirty="0" smtClean="0"/>
              <a:t>Nesnenin sahte bir örneğini oluşturur</a:t>
            </a:r>
          </a:p>
          <a:p>
            <a:pPr lvl="1">
              <a:lnSpc>
                <a:spcPct val="150000"/>
              </a:lnSpc>
            </a:pPr>
            <a:r>
              <a:rPr lang="tr-TR" dirty="0" smtClean="0"/>
              <a:t>Nesne davranışlarını kontrol edebilir.</a:t>
            </a:r>
          </a:p>
          <a:p>
            <a:pPr lvl="1">
              <a:lnSpc>
                <a:spcPct val="150000"/>
              </a:lnSpc>
            </a:pPr>
            <a:endParaRPr lang="tr-TR" dirty="0"/>
          </a:p>
          <a:p>
            <a:pPr lvl="1">
              <a:lnSpc>
                <a:spcPct val="150000"/>
              </a:lnSpc>
            </a:pPr>
            <a:r>
              <a:rPr lang="tr-TR" dirty="0" smtClean="0"/>
              <a:t>Mock&lt;IRepository</a:t>
            </a:r>
            <a:r>
              <a:rPr lang="tr-TR" dirty="0"/>
              <a:t>&gt; mock = new </a:t>
            </a:r>
            <a:r>
              <a:rPr lang="tr-TR" dirty="0" smtClean="0"/>
              <a:t>Mock&lt;IRepository&gt;();</a:t>
            </a:r>
          </a:p>
          <a:p>
            <a:pPr lvl="1">
              <a:lnSpc>
                <a:spcPct val="150000"/>
              </a:lnSpc>
            </a:pPr>
            <a:r>
              <a:rPr lang="tr-TR" dirty="0"/>
              <a:t>Mock&lt;IEmailService </a:t>
            </a:r>
            <a:r>
              <a:rPr lang="tr-TR" dirty="0" smtClean="0"/>
              <a:t>&gt; </a:t>
            </a:r>
            <a:r>
              <a:rPr lang="tr-TR" dirty="0"/>
              <a:t>mock = new </a:t>
            </a:r>
            <a:r>
              <a:rPr lang="tr-TR" dirty="0" smtClean="0"/>
              <a:t>Mock&lt;IEmailService&gt;();</a:t>
            </a:r>
            <a:endParaRPr lang="tr-TR" dirty="0"/>
          </a:p>
          <a:p>
            <a:pPr lvl="1">
              <a:lnSpc>
                <a:spcPct val="150000"/>
              </a:lnSpc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37495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Test Doubles	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tr-TR" dirty="0" smtClean="0"/>
              <a:t>Mock</a:t>
            </a:r>
          </a:p>
          <a:p>
            <a:pPr lvl="2">
              <a:lnSpc>
                <a:spcPct val="150000"/>
              </a:lnSpc>
            </a:pPr>
            <a:r>
              <a:rPr lang="tr-TR" dirty="0" smtClean="0"/>
              <a:t>Bağlı</a:t>
            </a:r>
            <a:r>
              <a:rPr lang="tr-TR" dirty="0"/>
              <a:t>(Couple)</a:t>
            </a:r>
            <a:r>
              <a:rPr lang="tr-TR" dirty="0" smtClean="0"/>
              <a:t> </a:t>
            </a:r>
            <a:r>
              <a:rPr lang="tr-TR" dirty="0"/>
              <a:t>bulunduğu </a:t>
            </a:r>
            <a:r>
              <a:rPr lang="tr-TR" dirty="0" smtClean="0"/>
              <a:t>kaynağın çalışıp çalışmadığı ile ilgilenir.</a:t>
            </a:r>
          </a:p>
          <a:p>
            <a:pPr lvl="1">
              <a:lnSpc>
                <a:spcPct val="150000"/>
              </a:lnSpc>
            </a:pPr>
            <a:r>
              <a:rPr lang="tr-TR" dirty="0" smtClean="0"/>
              <a:t>Stub</a:t>
            </a:r>
          </a:p>
          <a:p>
            <a:pPr lvl="2">
              <a:lnSpc>
                <a:spcPct val="150000"/>
              </a:lnSpc>
            </a:pPr>
            <a:r>
              <a:rPr lang="tr-TR" dirty="0" smtClean="0"/>
              <a:t>Bağlı bulunduğu kaynak bir dönüş değerine sahip ise</a:t>
            </a:r>
          </a:p>
          <a:p>
            <a:pPr lvl="2">
              <a:lnSpc>
                <a:spcPct val="150000"/>
              </a:lnSpc>
            </a:pPr>
            <a:r>
              <a:rPr lang="tr-TR" dirty="0" smtClean="0"/>
              <a:t>Sahte implamantasyon</a:t>
            </a:r>
          </a:p>
          <a:p>
            <a:pPr lvl="1">
              <a:lnSpc>
                <a:spcPct val="150000"/>
              </a:lnSpc>
            </a:pPr>
            <a:r>
              <a:rPr lang="tr-TR" dirty="0" smtClean="0"/>
              <a:t>Spy</a:t>
            </a:r>
          </a:p>
          <a:p>
            <a:pPr lvl="1">
              <a:lnSpc>
                <a:spcPct val="150000"/>
              </a:lnSpc>
            </a:pPr>
            <a:r>
              <a:rPr lang="tr-TR" dirty="0" smtClean="0"/>
              <a:t>Dummy</a:t>
            </a:r>
            <a:r>
              <a:rPr lang="tr-TR" dirty="0"/>
              <a:t> </a:t>
            </a:r>
            <a:endParaRPr lang="tr-TR" dirty="0" smtClean="0"/>
          </a:p>
          <a:p>
            <a:pPr lvl="1">
              <a:lnSpc>
                <a:spcPct val="150000"/>
              </a:lnSpc>
            </a:pPr>
            <a:r>
              <a:rPr lang="tr-TR" dirty="0" smtClean="0"/>
              <a:t>Fake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2782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Integration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tr-TR" dirty="0" smtClean="0"/>
              <a:t>Test birim değil alt bileşenlerle birlikte tasarlanır</a:t>
            </a:r>
          </a:p>
          <a:p>
            <a:pPr lvl="1">
              <a:lnSpc>
                <a:spcPct val="150000"/>
              </a:lnSpc>
            </a:pPr>
            <a:r>
              <a:rPr lang="tr-TR" dirty="0" smtClean="0"/>
              <a:t>Testleri uçtan uca diğer bileşenlerin davranışları ile test eder</a:t>
            </a:r>
          </a:p>
          <a:p>
            <a:pPr lvl="1">
              <a:lnSpc>
                <a:spcPct val="150000"/>
              </a:lnSpc>
            </a:pPr>
            <a:r>
              <a:rPr lang="tr-TR" dirty="0" smtClean="0"/>
              <a:t>Birim testlere göre doğrulama daha yüksektir</a:t>
            </a:r>
          </a:p>
          <a:p>
            <a:pPr lvl="1">
              <a:lnSpc>
                <a:spcPct val="150000"/>
              </a:lnSpc>
            </a:pPr>
            <a:r>
              <a:rPr lang="tr-TR" dirty="0" smtClean="0"/>
              <a:t>Birim testlere göre çalışması daha uzun</a:t>
            </a:r>
          </a:p>
          <a:p>
            <a:pPr lvl="1">
              <a:lnSpc>
                <a:spcPct val="150000"/>
              </a:lnSpc>
            </a:pPr>
            <a:r>
              <a:rPr lang="tr-TR" dirty="0" smtClean="0"/>
              <a:t>Sürekli çalıştırılması geliştirme sürecinde zaman kaybına neden olabilir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2230604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1024</TotalTime>
  <Words>580</Words>
  <Application>Microsoft Office PowerPoint</Application>
  <PresentationFormat>Widescreen</PresentationFormat>
  <Paragraphs>112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Calibri</vt:lpstr>
      <vt:lpstr>Calibri Light</vt:lpstr>
      <vt:lpstr>Retrospect</vt:lpstr>
      <vt:lpstr>Automated Testing </vt:lpstr>
      <vt:lpstr>TDD(Test Driven Development) Nedir?</vt:lpstr>
      <vt:lpstr>Zorluklar</vt:lpstr>
      <vt:lpstr>Avantajlar </vt:lpstr>
      <vt:lpstr>Unit Test </vt:lpstr>
      <vt:lpstr>Unit Test </vt:lpstr>
      <vt:lpstr>Test Doubles</vt:lpstr>
      <vt:lpstr>Test Doubles </vt:lpstr>
      <vt:lpstr>Integration Test</vt:lpstr>
      <vt:lpstr>Integration Test</vt:lpstr>
      <vt:lpstr>Proje bazında kazanımlar</vt:lpstr>
      <vt:lpstr>Test kodlama kazanımları</vt:lpstr>
      <vt:lpstr>TDD Prensipleri</vt:lpstr>
      <vt:lpstr>TDD Prensipleri</vt:lpstr>
      <vt:lpstr>TDD Prensipleri</vt:lpstr>
      <vt:lpstr>İsimlendirme Standartları</vt:lpstr>
      <vt:lpstr>Frameworks</vt:lpstr>
      <vt:lpstr>Fixtures</vt:lpstr>
      <vt:lpstr>Automation Tools</vt:lpstr>
      <vt:lpstr>Yardımcı Kütüphaneler </vt:lpstr>
      <vt:lpstr>Github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Testing</dc:title>
  <dc:creator>selcen eşrefoğlu</dc:creator>
  <cp:lastModifiedBy>selcen eşrefoğlu</cp:lastModifiedBy>
  <cp:revision>29</cp:revision>
  <dcterms:created xsi:type="dcterms:W3CDTF">2016-12-25T00:15:37Z</dcterms:created>
  <dcterms:modified xsi:type="dcterms:W3CDTF">2016-12-26T19:34:08Z</dcterms:modified>
</cp:coreProperties>
</file>