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2"/>
  </p:sldMasterIdLst>
  <p:notesMasterIdLst>
    <p:notesMasterId r:id="rId15"/>
  </p:notesMasterIdLst>
  <p:handoutMasterIdLst>
    <p:handoutMasterId r:id="rId16"/>
  </p:handoutMasterIdLst>
  <p:sldIdLst>
    <p:sldId id="269" r:id="rId3"/>
    <p:sldId id="265" r:id="rId4"/>
    <p:sldId id="270" r:id="rId5"/>
    <p:sldId id="271" r:id="rId6"/>
    <p:sldId id="276" r:id="rId7"/>
    <p:sldId id="272" r:id="rId8"/>
    <p:sldId id="273" r:id="rId9"/>
    <p:sldId id="278" r:id="rId10"/>
    <p:sldId id="277" r:id="rId11"/>
    <p:sldId id="279" r:id="rId12"/>
    <p:sldId id="274" r:id="rId13"/>
    <p:sldId id="275" r:id="rId14"/>
  </p:sldIdLst>
  <p:sldSz cx="9144000" cy="6858000" type="screen4x3"/>
  <p:notesSz cx="6946900" cy="92837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showAnimation="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CC00"/>
    <a:srgbClr val="CCCC00"/>
    <a:srgbClr val="00CC66"/>
    <a:srgbClr val="FF0066"/>
    <a:srgbClr val="0066CC"/>
    <a:srgbClr val="FFCC00"/>
    <a:srgbClr val="000080"/>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00" autoAdjust="0"/>
  </p:normalViewPr>
  <p:slideViewPr>
    <p:cSldViewPr>
      <p:cViewPr varScale="1">
        <p:scale>
          <a:sx n="114" d="100"/>
          <a:sy n="114" d="100"/>
        </p:scale>
        <p:origin x="1560"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581" name="Rectangle 5"/>
          <p:cNvSpPr>
            <a:spLocks noGrp="1" noChangeArrowheads="1"/>
          </p:cNvSpPr>
          <p:nvPr>
            <p:ph type="hdr" sz="quarter"/>
          </p:nvPr>
        </p:nvSpPr>
        <p:spPr bwMode="auto">
          <a:xfrm>
            <a:off x="0" y="0"/>
            <a:ext cx="3009900"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738" tIns="46368" rIns="92738" bIns="46368" numCol="1" anchor="t" anchorCtr="0" compatLnSpc="1">
            <a:prstTxWarp prst="textNoShape">
              <a:avLst/>
            </a:prstTxWarp>
          </a:bodyPr>
          <a:lstStyle>
            <a:lvl1pPr defTabSz="925513" eaLnBrk="0" hangingPunct="0">
              <a:defRPr sz="1200">
                <a:latin typeface="Times New Roman" pitchFamily="18" charset="0"/>
              </a:defRPr>
            </a:lvl1pPr>
          </a:lstStyle>
          <a:p>
            <a:endParaRPr lang="en-US"/>
          </a:p>
        </p:txBody>
      </p:sp>
      <p:sp>
        <p:nvSpPr>
          <p:cNvPr id="24580" name="Rectangle 4"/>
          <p:cNvSpPr>
            <a:spLocks noGrp="1" noChangeArrowheads="1"/>
          </p:cNvSpPr>
          <p:nvPr>
            <p:ph type="dt" sz="quarter" idx="1"/>
          </p:nvPr>
        </p:nvSpPr>
        <p:spPr bwMode="auto">
          <a:xfrm>
            <a:off x="3937000" y="0"/>
            <a:ext cx="3009900"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738" tIns="46368" rIns="92738" bIns="46368" numCol="1" anchor="t" anchorCtr="0" compatLnSpc="1">
            <a:prstTxWarp prst="textNoShape">
              <a:avLst/>
            </a:prstTxWarp>
          </a:bodyPr>
          <a:lstStyle>
            <a:lvl1pPr algn="r" defTabSz="925513" eaLnBrk="0" hangingPunct="0">
              <a:defRPr sz="1200">
                <a:latin typeface="Times New Roman" pitchFamily="18" charset="0"/>
              </a:defRPr>
            </a:lvl1pPr>
          </a:lstStyle>
          <a:p>
            <a:endParaRPr lang="en-US"/>
          </a:p>
        </p:txBody>
      </p:sp>
      <p:sp>
        <p:nvSpPr>
          <p:cNvPr id="24579" name="Rectangle 3"/>
          <p:cNvSpPr>
            <a:spLocks noGrp="1" noChangeArrowheads="1"/>
          </p:cNvSpPr>
          <p:nvPr>
            <p:ph type="ftr" sz="quarter" idx="2"/>
          </p:nvPr>
        </p:nvSpPr>
        <p:spPr bwMode="auto">
          <a:xfrm>
            <a:off x="0" y="8820150"/>
            <a:ext cx="3009900"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738" tIns="46368" rIns="92738" bIns="46368" numCol="1" anchor="b" anchorCtr="0" compatLnSpc="1">
            <a:prstTxWarp prst="textNoShape">
              <a:avLst/>
            </a:prstTxWarp>
          </a:bodyPr>
          <a:lstStyle>
            <a:lvl1pPr defTabSz="925513" eaLnBrk="0" hangingPunct="0">
              <a:defRPr sz="1200">
                <a:latin typeface="Times New Roman" pitchFamily="18" charset="0"/>
              </a:defRPr>
            </a:lvl1pPr>
          </a:lstStyle>
          <a:p>
            <a:endParaRPr lang="en-US"/>
          </a:p>
        </p:txBody>
      </p:sp>
      <p:sp>
        <p:nvSpPr>
          <p:cNvPr id="24578" name="Rectangle 2"/>
          <p:cNvSpPr>
            <a:spLocks noGrp="1" noChangeArrowheads="1"/>
          </p:cNvSpPr>
          <p:nvPr>
            <p:ph type="sldNum" sz="quarter" idx="3"/>
          </p:nvPr>
        </p:nvSpPr>
        <p:spPr bwMode="auto">
          <a:xfrm>
            <a:off x="3937000" y="8820150"/>
            <a:ext cx="3009900"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738" tIns="46368" rIns="92738" bIns="46368" numCol="1" anchor="b" anchorCtr="0" compatLnSpc="1">
            <a:prstTxWarp prst="textNoShape">
              <a:avLst/>
            </a:prstTxWarp>
          </a:bodyPr>
          <a:lstStyle>
            <a:lvl1pPr algn="r" defTabSz="925513" eaLnBrk="0" hangingPunct="0">
              <a:defRPr sz="1200">
                <a:latin typeface="Times New Roman" pitchFamily="18" charset="0"/>
              </a:defRPr>
            </a:lvl1pPr>
          </a:lstStyle>
          <a:p>
            <a:fld id="{1BE50EDB-AC75-4AEA-8EAA-CCD811F8ADD8}" type="slidenum">
              <a:rPr lang="en-US"/>
              <a:pPr/>
              <a:t>‹#›</a:t>
            </a:fld>
            <a:endParaRPr lang="en-US"/>
          </a:p>
        </p:txBody>
      </p:sp>
    </p:spTree>
    <p:extLst>
      <p:ext uri="{BB962C8B-B14F-4D97-AF65-F5344CB8AC3E}">
        <p14:creationId xmlns:p14="http://schemas.microsoft.com/office/powerpoint/2010/main" val="10591990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3009900"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321" tIns="0" rIns="19321" bIns="0" numCol="1" anchor="t" anchorCtr="0" compatLnSpc="1">
            <a:prstTxWarp prst="textNoShape">
              <a:avLst/>
            </a:prstTxWarp>
          </a:bodyPr>
          <a:lstStyle>
            <a:lvl1pPr defTabSz="925513" eaLnBrk="0" hangingPunct="0">
              <a:defRPr sz="1200"/>
            </a:lvl1pPr>
          </a:lstStyle>
          <a:p>
            <a:endParaRPr lang="en-US"/>
          </a:p>
        </p:txBody>
      </p:sp>
      <p:sp>
        <p:nvSpPr>
          <p:cNvPr id="2051" name="Rectangle 3"/>
          <p:cNvSpPr>
            <a:spLocks noGrp="1" noChangeArrowheads="1"/>
          </p:cNvSpPr>
          <p:nvPr>
            <p:ph type="dt" idx="1"/>
          </p:nvPr>
        </p:nvSpPr>
        <p:spPr bwMode="auto">
          <a:xfrm>
            <a:off x="3937000" y="0"/>
            <a:ext cx="3009900"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321" tIns="0" rIns="19321" bIns="0" numCol="1" anchor="t" anchorCtr="0" compatLnSpc="1">
            <a:prstTxWarp prst="textNoShape">
              <a:avLst/>
            </a:prstTxWarp>
          </a:bodyPr>
          <a:lstStyle>
            <a:lvl1pPr algn="r" defTabSz="925513" eaLnBrk="0" hangingPunct="0">
              <a:defRPr sz="1200"/>
            </a:lvl1pPr>
          </a:lstStyle>
          <a:p>
            <a:endParaRPr lang="en-US"/>
          </a:p>
        </p:txBody>
      </p:sp>
      <p:sp>
        <p:nvSpPr>
          <p:cNvPr id="2052" name="Rectangle 4"/>
          <p:cNvSpPr>
            <a:spLocks noGrp="1" noRot="1" noChangeAspect="1" noChangeArrowheads="1" noTextEdit="1"/>
          </p:cNvSpPr>
          <p:nvPr>
            <p:ph type="sldImg" idx="2"/>
          </p:nvPr>
        </p:nvSpPr>
        <p:spPr bwMode="auto">
          <a:xfrm>
            <a:off x="1152525" y="696913"/>
            <a:ext cx="4641850" cy="3481387"/>
          </a:xfrm>
          <a:prstGeom prst="rect">
            <a:avLst/>
          </a:prstGeom>
          <a:noFill/>
          <a:ln w="12700">
            <a:solidFill>
              <a:schemeClr val="tx1"/>
            </a:solidFill>
            <a:miter lim="800000"/>
            <a:headEnd/>
            <a:tailEnd/>
          </a:ln>
        </p:spPr>
      </p:sp>
      <p:sp>
        <p:nvSpPr>
          <p:cNvPr id="2053" name="Rectangle 5"/>
          <p:cNvSpPr>
            <a:spLocks noGrp="1" noChangeArrowheads="1"/>
          </p:cNvSpPr>
          <p:nvPr>
            <p:ph type="body" sz="quarter" idx="3"/>
          </p:nvPr>
        </p:nvSpPr>
        <p:spPr bwMode="auto">
          <a:xfrm>
            <a:off x="925513" y="4410075"/>
            <a:ext cx="5095875" cy="417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382" tIns="46692" rIns="93382" bIns="46692" numCol="1" anchor="t" anchorCtr="0" compatLnSpc="1">
            <a:prstTxWarp prst="textNoShape">
              <a:avLst/>
            </a:prstTxWarp>
          </a:bodyPr>
          <a:lstStyle/>
          <a:p>
            <a:pPr lvl="0"/>
            <a:r>
              <a:rPr lang="en-US"/>
              <a:t>Cliquer pour modifier les styles du texte du masque</a:t>
            </a:r>
          </a:p>
          <a:p>
            <a:pPr lvl="1"/>
            <a:r>
              <a:rPr lang="en-US"/>
              <a:t>Deuxième niveau</a:t>
            </a:r>
          </a:p>
          <a:p>
            <a:pPr lvl="2"/>
            <a:r>
              <a:rPr lang="en-US"/>
              <a:t>Troisième niveau</a:t>
            </a:r>
          </a:p>
          <a:p>
            <a:pPr lvl="3"/>
            <a:r>
              <a:rPr lang="en-US"/>
              <a:t>Quatrième niveau</a:t>
            </a:r>
          </a:p>
          <a:p>
            <a:pPr lvl="4"/>
            <a:r>
              <a:rPr lang="en-US"/>
              <a:t>Cinquième niveau</a:t>
            </a:r>
          </a:p>
        </p:txBody>
      </p:sp>
      <p:sp>
        <p:nvSpPr>
          <p:cNvPr id="2054" name="Rectangle 6"/>
          <p:cNvSpPr>
            <a:spLocks noGrp="1" noChangeArrowheads="1"/>
          </p:cNvSpPr>
          <p:nvPr>
            <p:ph type="ftr" sz="quarter" idx="4"/>
          </p:nvPr>
        </p:nvSpPr>
        <p:spPr bwMode="auto">
          <a:xfrm>
            <a:off x="0" y="8820150"/>
            <a:ext cx="3009900"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321" tIns="0" rIns="19321" bIns="0" numCol="1" anchor="b" anchorCtr="0" compatLnSpc="1">
            <a:prstTxWarp prst="textNoShape">
              <a:avLst/>
            </a:prstTxWarp>
          </a:bodyPr>
          <a:lstStyle>
            <a:lvl1pPr defTabSz="925513" eaLnBrk="0" hangingPunct="0">
              <a:defRPr sz="1200"/>
            </a:lvl1pPr>
          </a:lstStyle>
          <a:p>
            <a:endParaRPr lang="en-US"/>
          </a:p>
        </p:txBody>
      </p:sp>
      <p:sp>
        <p:nvSpPr>
          <p:cNvPr id="2055" name="Rectangle 7"/>
          <p:cNvSpPr>
            <a:spLocks noGrp="1" noChangeArrowheads="1"/>
          </p:cNvSpPr>
          <p:nvPr>
            <p:ph type="sldNum" sz="quarter" idx="5"/>
          </p:nvPr>
        </p:nvSpPr>
        <p:spPr bwMode="auto">
          <a:xfrm>
            <a:off x="3937000" y="8820150"/>
            <a:ext cx="3009900"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321" tIns="0" rIns="19321" bIns="0" numCol="1" anchor="b" anchorCtr="0" compatLnSpc="1">
            <a:prstTxWarp prst="textNoShape">
              <a:avLst/>
            </a:prstTxWarp>
          </a:bodyPr>
          <a:lstStyle>
            <a:lvl1pPr algn="r" defTabSz="925513" eaLnBrk="0" hangingPunct="0">
              <a:defRPr sz="1200"/>
            </a:lvl1pPr>
          </a:lstStyle>
          <a:p>
            <a:fld id="{7334DB1E-72AC-4459-BE7D-F5156C6DB140}" type="slidenum">
              <a:rPr lang="en-US"/>
              <a:pPr/>
              <a:t>‹#›</a:t>
            </a:fld>
            <a:endParaRPr lang="en-US"/>
          </a:p>
        </p:txBody>
      </p:sp>
    </p:spTree>
    <p:extLst>
      <p:ext uri="{BB962C8B-B14F-4D97-AF65-F5344CB8AC3E}">
        <p14:creationId xmlns:p14="http://schemas.microsoft.com/office/powerpoint/2010/main" val="427430977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7334DB1E-72AC-4459-BE7D-F5156C6DB140}" type="slidenum">
              <a:rPr lang="en-US" smtClean="0"/>
              <a:pPr/>
              <a:t>1</a:t>
            </a:fld>
            <a:endParaRPr lang="en-US"/>
          </a:p>
        </p:txBody>
      </p:sp>
    </p:spTree>
    <p:extLst>
      <p:ext uri="{BB962C8B-B14F-4D97-AF65-F5344CB8AC3E}">
        <p14:creationId xmlns:p14="http://schemas.microsoft.com/office/powerpoint/2010/main" val="4941171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2345EC5-7369-4EB9-83B9-C88FAC5238CE}" type="datetime1">
              <a:rPr lang="fr-FR" smtClean="0"/>
              <a:t>13/12/2020</a:t>
            </a:fld>
            <a:endParaRPr lang="en-US"/>
          </a:p>
        </p:txBody>
      </p:sp>
      <p:sp>
        <p:nvSpPr>
          <p:cNvPr id="5" name="Footer Placeholder 4"/>
          <p:cNvSpPr>
            <a:spLocks noGrp="1"/>
          </p:cNvSpPr>
          <p:nvPr>
            <p:ph type="ftr" sz="quarter" idx="11"/>
          </p:nvPr>
        </p:nvSpPr>
        <p:spPr/>
        <p:txBody>
          <a:bodyPr/>
          <a:lstStyle/>
          <a:p>
            <a:r>
              <a:rPr lang="en-US"/>
              <a:t>The Battle of Neighborhoods in Benin ----  Jamiil Toure Ali</a:t>
            </a:r>
          </a:p>
        </p:txBody>
      </p:sp>
      <p:sp>
        <p:nvSpPr>
          <p:cNvPr id="6" name="Slide Number Placeholder 5"/>
          <p:cNvSpPr>
            <a:spLocks noGrp="1"/>
          </p:cNvSpPr>
          <p:nvPr>
            <p:ph type="sldNum" sz="quarter" idx="12"/>
          </p:nvPr>
        </p:nvSpPr>
        <p:spPr/>
        <p:txBody>
          <a:bodyPr/>
          <a:lstStyle/>
          <a:p>
            <a:fld id="{E7330DCD-7FF9-41D5-8332-79F90B6F9D9F}" type="slidenum">
              <a:rPr lang="en-US" smtClean="0"/>
              <a:pPr/>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59674831"/>
      </p:ext>
    </p:extLst>
  </p:cSld>
  <p:clrMapOvr>
    <a:masterClrMapping/>
  </p:clrMapOvr>
  <p:hf hdr="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91440" rIns="45720" bIns="9144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2345EC5-7369-4EB9-83B9-C88FAC5238CE}" type="datetime1">
              <a:rPr lang="fr-FR" smtClean="0"/>
              <a:t>13/12/2020</a:t>
            </a:fld>
            <a:endParaRPr lang="en-US"/>
          </a:p>
        </p:txBody>
      </p:sp>
      <p:sp>
        <p:nvSpPr>
          <p:cNvPr id="5" name="Footer Placeholder 4"/>
          <p:cNvSpPr>
            <a:spLocks noGrp="1"/>
          </p:cNvSpPr>
          <p:nvPr>
            <p:ph type="ftr" sz="quarter" idx="11"/>
          </p:nvPr>
        </p:nvSpPr>
        <p:spPr/>
        <p:txBody>
          <a:bodyPr/>
          <a:lstStyle/>
          <a:p>
            <a:r>
              <a:rPr lang="en-US"/>
              <a:t>The Battle of Neighborhoods in Benin ----  Jamiil Toure Ali</a:t>
            </a:r>
          </a:p>
        </p:txBody>
      </p:sp>
      <p:sp>
        <p:nvSpPr>
          <p:cNvPr id="6" name="Slide Number Placeholder 5"/>
          <p:cNvSpPr>
            <a:spLocks noGrp="1"/>
          </p:cNvSpPr>
          <p:nvPr>
            <p:ph type="sldNum" sz="quarter" idx="12"/>
          </p:nvPr>
        </p:nvSpPr>
        <p:spPr/>
        <p:txBody>
          <a:bodyPr/>
          <a:lstStyle/>
          <a:p>
            <a:fld id="{E7330DCD-7FF9-41D5-8332-79F90B6F9D9F}" type="slidenum">
              <a:rPr lang="en-US" smtClean="0"/>
              <a:pPr/>
              <a:t>‹#›</a:t>
            </a:fld>
            <a:endParaRPr lang="en-US"/>
          </a:p>
        </p:txBody>
      </p:sp>
    </p:spTree>
    <p:extLst>
      <p:ext uri="{BB962C8B-B14F-4D97-AF65-F5344CB8AC3E}">
        <p14:creationId xmlns:p14="http://schemas.microsoft.com/office/powerpoint/2010/main" val="3213692471"/>
      </p:ext>
    </p:extLst>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2302"/>
            <a:ext cx="1971675"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412302"/>
            <a:ext cx="5800725" cy="5759898"/>
          </a:xfrm>
        </p:spPr>
        <p:txBody>
          <a:bodyPr vert="eaVert" lIns="45720" tIns="91440" rIns="45720" bIns="9144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2345EC5-7369-4EB9-83B9-C88FAC5238CE}" type="datetime1">
              <a:rPr lang="fr-FR" smtClean="0"/>
              <a:t>13/12/2020</a:t>
            </a:fld>
            <a:endParaRPr lang="en-US"/>
          </a:p>
        </p:txBody>
      </p:sp>
      <p:sp>
        <p:nvSpPr>
          <p:cNvPr id="5" name="Footer Placeholder 4"/>
          <p:cNvSpPr>
            <a:spLocks noGrp="1"/>
          </p:cNvSpPr>
          <p:nvPr>
            <p:ph type="ftr" sz="quarter" idx="11"/>
          </p:nvPr>
        </p:nvSpPr>
        <p:spPr/>
        <p:txBody>
          <a:bodyPr/>
          <a:lstStyle/>
          <a:p>
            <a:r>
              <a:rPr lang="en-US"/>
              <a:t>The Battle of Neighborhoods in Benin ----  Jamiil Toure Ali</a:t>
            </a:r>
          </a:p>
        </p:txBody>
      </p:sp>
      <p:sp>
        <p:nvSpPr>
          <p:cNvPr id="6" name="Slide Number Placeholder 5"/>
          <p:cNvSpPr>
            <a:spLocks noGrp="1"/>
          </p:cNvSpPr>
          <p:nvPr>
            <p:ph type="sldNum" sz="quarter" idx="12"/>
          </p:nvPr>
        </p:nvSpPr>
        <p:spPr/>
        <p:txBody>
          <a:bodyPr/>
          <a:lstStyle/>
          <a:p>
            <a:fld id="{E7330DCD-7FF9-41D5-8332-79F90B6F9D9F}" type="slidenum">
              <a:rPr lang="en-US" smtClean="0"/>
              <a:pPr/>
              <a:t>‹#›</a:t>
            </a:fld>
            <a:endParaRPr lang="en-US"/>
          </a:p>
        </p:txBody>
      </p:sp>
    </p:spTree>
    <p:extLst>
      <p:ext uri="{BB962C8B-B14F-4D97-AF65-F5344CB8AC3E}">
        <p14:creationId xmlns:p14="http://schemas.microsoft.com/office/powerpoint/2010/main" val="3931841521"/>
      </p:ext>
    </p:extLst>
  </p:cSld>
  <p:clrMapOvr>
    <a:masterClrMapping/>
  </p:clrMapOvr>
  <p:hf hdr="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2345EC5-7369-4EB9-83B9-C88FAC5238CE}" type="datetime1">
              <a:rPr lang="fr-FR" smtClean="0"/>
              <a:t>13/12/2020</a:t>
            </a:fld>
            <a:endParaRPr lang="en-US"/>
          </a:p>
        </p:txBody>
      </p:sp>
      <p:sp>
        <p:nvSpPr>
          <p:cNvPr id="5" name="Footer Placeholder 4"/>
          <p:cNvSpPr>
            <a:spLocks noGrp="1"/>
          </p:cNvSpPr>
          <p:nvPr>
            <p:ph type="ftr" sz="quarter" idx="11"/>
          </p:nvPr>
        </p:nvSpPr>
        <p:spPr/>
        <p:txBody>
          <a:bodyPr/>
          <a:lstStyle/>
          <a:p>
            <a:r>
              <a:rPr lang="en-US"/>
              <a:t>The Battle of Neighborhoods in Benin ----  Jamiil Toure Ali</a:t>
            </a:r>
          </a:p>
        </p:txBody>
      </p:sp>
      <p:sp>
        <p:nvSpPr>
          <p:cNvPr id="6" name="Slide Number Placeholder 5"/>
          <p:cNvSpPr>
            <a:spLocks noGrp="1"/>
          </p:cNvSpPr>
          <p:nvPr>
            <p:ph type="sldNum" sz="quarter" idx="12"/>
          </p:nvPr>
        </p:nvSpPr>
        <p:spPr/>
        <p:txBody>
          <a:bodyPr/>
          <a:lstStyle/>
          <a:p>
            <a:fld id="{E7330DCD-7FF9-41D5-8332-79F90B6F9D9F}" type="slidenum">
              <a:rPr lang="en-US" smtClean="0"/>
              <a:pPr/>
              <a:t>‹#›</a:t>
            </a:fld>
            <a:endParaRPr lang="en-US"/>
          </a:p>
        </p:txBody>
      </p:sp>
    </p:spTree>
    <p:extLst>
      <p:ext uri="{BB962C8B-B14F-4D97-AF65-F5344CB8AC3E}">
        <p14:creationId xmlns:p14="http://schemas.microsoft.com/office/powerpoint/2010/main" val="3834117188"/>
      </p:ext>
    </p:extLst>
  </p:cSld>
  <p:clrMapOvr>
    <a:masterClrMapping/>
  </p:clrMapOvr>
  <p:hf hdr="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2345EC5-7369-4EB9-83B9-C88FAC5238CE}" type="datetime1">
              <a:rPr lang="fr-FR" smtClean="0"/>
              <a:t>13/12/2020</a:t>
            </a:fld>
            <a:endParaRPr lang="en-US"/>
          </a:p>
        </p:txBody>
      </p:sp>
      <p:sp>
        <p:nvSpPr>
          <p:cNvPr id="5" name="Footer Placeholder 4"/>
          <p:cNvSpPr>
            <a:spLocks noGrp="1"/>
          </p:cNvSpPr>
          <p:nvPr>
            <p:ph type="ftr" sz="quarter" idx="11"/>
          </p:nvPr>
        </p:nvSpPr>
        <p:spPr/>
        <p:txBody>
          <a:bodyPr/>
          <a:lstStyle/>
          <a:p>
            <a:r>
              <a:rPr lang="en-US"/>
              <a:t>The Battle of Neighborhoods in Benin ----  Jamiil Toure Ali</a:t>
            </a:r>
          </a:p>
        </p:txBody>
      </p:sp>
      <p:sp>
        <p:nvSpPr>
          <p:cNvPr id="6" name="Slide Number Placeholder 5"/>
          <p:cNvSpPr>
            <a:spLocks noGrp="1"/>
          </p:cNvSpPr>
          <p:nvPr>
            <p:ph type="sldNum" sz="quarter" idx="12"/>
          </p:nvPr>
        </p:nvSpPr>
        <p:spPr/>
        <p:txBody>
          <a:bodyPr/>
          <a:lstStyle/>
          <a:p>
            <a:fld id="{E7330DCD-7FF9-41D5-8332-79F90B6F9D9F}" type="slidenum">
              <a:rPr lang="en-US" smtClean="0"/>
              <a:pPr/>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5305331"/>
      </p:ext>
    </p:extLst>
  </p:cSld>
  <p:clrMapOvr>
    <a:masterClrMapping/>
  </p:clrMapOvr>
  <p:hf hdr="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845735"/>
            <a:ext cx="370332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845735"/>
            <a:ext cx="370332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2345EC5-7369-4EB9-83B9-C88FAC5238CE}" type="datetime1">
              <a:rPr lang="fr-FR" smtClean="0"/>
              <a:t>13/12/2020</a:t>
            </a:fld>
            <a:endParaRPr lang="en-US"/>
          </a:p>
        </p:txBody>
      </p:sp>
      <p:sp>
        <p:nvSpPr>
          <p:cNvPr id="6" name="Footer Placeholder 5"/>
          <p:cNvSpPr>
            <a:spLocks noGrp="1"/>
          </p:cNvSpPr>
          <p:nvPr>
            <p:ph type="ftr" sz="quarter" idx="11"/>
          </p:nvPr>
        </p:nvSpPr>
        <p:spPr/>
        <p:txBody>
          <a:bodyPr/>
          <a:lstStyle/>
          <a:p>
            <a:r>
              <a:rPr lang="en-US"/>
              <a:t>The Battle of Neighborhoods in Benin ----  Jamiil Toure Ali</a:t>
            </a:r>
          </a:p>
        </p:txBody>
      </p:sp>
      <p:sp>
        <p:nvSpPr>
          <p:cNvPr id="7" name="Slide Number Placeholder 6"/>
          <p:cNvSpPr>
            <a:spLocks noGrp="1"/>
          </p:cNvSpPr>
          <p:nvPr>
            <p:ph type="sldNum" sz="quarter" idx="12"/>
          </p:nvPr>
        </p:nvSpPr>
        <p:spPr/>
        <p:txBody>
          <a:bodyPr/>
          <a:lstStyle/>
          <a:p>
            <a:fld id="{E7330DCD-7FF9-41D5-8332-79F90B6F9D9F}" type="slidenum">
              <a:rPr lang="en-US" smtClean="0"/>
              <a:pPr/>
              <a:t>‹#›</a:t>
            </a:fld>
            <a:endParaRPr lang="en-US"/>
          </a:p>
        </p:txBody>
      </p:sp>
    </p:spTree>
    <p:extLst>
      <p:ext uri="{BB962C8B-B14F-4D97-AF65-F5344CB8AC3E}">
        <p14:creationId xmlns:p14="http://schemas.microsoft.com/office/powerpoint/2010/main" val="1521102062"/>
      </p:ext>
    </p:extLst>
  </p:cSld>
  <p:clrMapOvr>
    <a:masterClrMapping/>
  </p:clrMapOvr>
  <p:hf hdr="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lumMod val="9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2960" y="2582334"/>
            <a:ext cx="370332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lumMod val="9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440" y="2582334"/>
            <a:ext cx="370332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2345EC5-7369-4EB9-83B9-C88FAC5238CE}" type="datetime1">
              <a:rPr lang="fr-FR" smtClean="0"/>
              <a:t>13/12/2020</a:t>
            </a:fld>
            <a:endParaRPr lang="en-US"/>
          </a:p>
        </p:txBody>
      </p:sp>
      <p:sp>
        <p:nvSpPr>
          <p:cNvPr id="8" name="Footer Placeholder 7"/>
          <p:cNvSpPr>
            <a:spLocks noGrp="1"/>
          </p:cNvSpPr>
          <p:nvPr>
            <p:ph type="ftr" sz="quarter" idx="11"/>
          </p:nvPr>
        </p:nvSpPr>
        <p:spPr/>
        <p:txBody>
          <a:bodyPr/>
          <a:lstStyle/>
          <a:p>
            <a:r>
              <a:rPr lang="en-US"/>
              <a:t>The Battle of Neighborhoods in Benin ----  Jamiil Toure Ali</a:t>
            </a:r>
          </a:p>
        </p:txBody>
      </p:sp>
      <p:sp>
        <p:nvSpPr>
          <p:cNvPr id="9" name="Slide Number Placeholder 8"/>
          <p:cNvSpPr>
            <a:spLocks noGrp="1"/>
          </p:cNvSpPr>
          <p:nvPr>
            <p:ph type="sldNum" sz="quarter" idx="12"/>
          </p:nvPr>
        </p:nvSpPr>
        <p:spPr/>
        <p:txBody>
          <a:bodyPr/>
          <a:lstStyle/>
          <a:p>
            <a:fld id="{E7330DCD-7FF9-41D5-8332-79F90B6F9D9F}" type="slidenum">
              <a:rPr lang="en-US" smtClean="0"/>
              <a:pPr/>
              <a:t>‹#›</a:t>
            </a:fld>
            <a:endParaRPr lang="en-US"/>
          </a:p>
        </p:txBody>
      </p:sp>
    </p:spTree>
    <p:extLst>
      <p:ext uri="{BB962C8B-B14F-4D97-AF65-F5344CB8AC3E}">
        <p14:creationId xmlns:p14="http://schemas.microsoft.com/office/powerpoint/2010/main" val="1348320893"/>
      </p:ext>
    </p:extLst>
  </p:cSld>
  <p:clrMapOvr>
    <a:masterClrMapping/>
  </p:clrMapOvr>
  <p:hf hd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2345EC5-7369-4EB9-83B9-C88FAC5238CE}" type="datetime1">
              <a:rPr lang="fr-FR" smtClean="0"/>
              <a:t>13/12/2020</a:t>
            </a:fld>
            <a:endParaRPr lang="en-US"/>
          </a:p>
        </p:txBody>
      </p:sp>
      <p:sp>
        <p:nvSpPr>
          <p:cNvPr id="4" name="Footer Placeholder 3"/>
          <p:cNvSpPr>
            <a:spLocks noGrp="1"/>
          </p:cNvSpPr>
          <p:nvPr>
            <p:ph type="ftr" sz="quarter" idx="11"/>
          </p:nvPr>
        </p:nvSpPr>
        <p:spPr/>
        <p:txBody>
          <a:bodyPr/>
          <a:lstStyle/>
          <a:p>
            <a:r>
              <a:rPr lang="en-US"/>
              <a:t>The Battle of Neighborhoods in Benin ----  Jamiil Toure Ali</a:t>
            </a:r>
          </a:p>
        </p:txBody>
      </p:sp>
      <p:sp>
        <p:nvSpPr>
          <p:cNvPr id="5" name="Slide Number Placeholder 4"/>
          <p:cNvSpPr>
            <a:spLocks noGrp="1"/>
          </p:cNvSpPr>
          <p:nvPr>
            <p:ph type="sldNum" sz="quarter" idx="12"/>
          </p:nvPr>
        </p:nvSpPr>
        <p:spPr/>
        <p:txBody>
          <a:bodyPr/>
          <a:lstStyle/>
          <a:p>
            <a:fld id="{E7330DCD-7FF9-41D5-8332-79F90B6F9D9F}" type="slidenum">
              <a:rPr lang="en-US" smtClean="0"/>
              <a:pPr/>
              <a:t>‹#›</a:t>
            </a:fld>
            <a:endParaRPr lang="en-US"/>
          </a:p>
        </p:txBody>
      </p:sp>
    </p:spTree>
    <p:extLst>
      <p:ext uri="{BB962C8B-B14F-4D97-AF65-F5344CB8AC3E}">
        <p14:creationId xmlns:p14="http://schemas.microsoft.com/office/powerpoint/2010/main" val="3214740694"/>
      </p:ext>
    </p:extLst>
  </p:cSld>
  <p:clrMapOvr>
    <a:masterClrMapping/>
  </p:clrMapOvr>
  <p:hf hdr="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C2345EC5-7369-4EB9-83B9-C88FAC5238CE}" type="datetime1">
              <a:rPr lang="fr-FR" smtClean="0"/>
              <a:t>13/12/2020</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a:t>The Battle of Neighborhoods in Benin ----  Jamiil Toure Ali</a:t>
            </a:r>
          </a:p>
        </p:txBody>
      </p:sp>
      <p:sp>
        <p:nvSpPr>
          <p:cNvPr id="9" name="Slide Number Placeholder 8"/>
          <p:cNvSpPr>
            <a:spLocks noGrp="1"/>
          </p:cNvSpPr>
          <p:nvPr>
            <p:ph type="sldNum" sz="quarter" idx="12"/>
          </p:nvPr>
        </p:nvSpPr>
        <p:spPr/>
        <p:txBody>
          <a:bodyPr/>
          <a:lstStyle/>
          <a:p>
            <a:fld id="{E7330DCD-7FF9-41D5-8332-79F90B6F9D9F}" type="slidenum">
              <a:rPr lang="en-US" smtClean="0"/>
              <a:pPr/>
              <a:t>‹#›</a:t>
            </a:fld>
            <a:endParaRPr lang="en-US"/>
          </a:p>
        </p:txBody>
      </p:sp>
    </p:spTree>
    <p:extLst>
      <p:ext uri="{BB962C8B-B14F-4D97-AF65-F5344CB8AC3E}">
        <p14:creationId xmlns:p14="http://schemas.microsoft.com/office/powerpoint/2010/main" val="3833018584"/>
      </p:ext>
    </p:extLst>
  </p:cSld>
  <p:clrMapOvr>
    <a:masterClrMapping/>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 y="0"/>
            <a:ext cx="3038093"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600450" y="731520"/>
            <a:ext cx="486918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C2345EC5-7369-4EB9-83B9-C88FAC5238CE}" type="datetime1">
              <a:rPr lang="fr-FR" smtClean="0"/>
              <a:t>13/12/2020</a:t>
            </a:fld>
            <a:endParaRPr 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r>
              <a:rPr lang="en-US"/>
              <a:t>The Battle of Neighborhoods in Benin ----  Jamiil Toure Ali</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E7330DCD-7FF9-41D5-8332-79F90B6F9D9F}" type="slidenum">
              <a:rPr lang="en-US" smtClean="0"/>
              <a:pPr/>
              <a:t>‹#›</a:t>
            </a:fld>
            <a:endParaRPr lang="en-US"/>
          </a:p>
        </p:txBody>
      </p:sp>
    </p:spTree>
    <p:extLst>
      <p:ext uri="{BB962C8B-B14F-4D97-AF65-F5344CB8AC3E}">
        <p14:creationId xmlns:p14="http://schemas.microsoft.com/office/powerpoint/2010/main" val="2627015327"/>
      </p:ext>
    </p:extLst>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5234" cy="822960"/>
          </a:xfrm>
        </p:spPr>
        <p:txBody>
          <a:bodyPr tIns="0" bIns="0" anchor="b">
            <a:noAutofit/>
          </a:bodyPr>
          <a:lstStyle>
            <a:lvl1pPr>
              <a:defRPr sz="3600" b="0">
                <a:solidFill>
                  <a:schemeClr val="tx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4915076"/>
          </a:xfrm>
          <a:solidFill>
            <a:schemeClr val="bg1">
              <a:lumMod val="50000"/>
              <a:lumOff val="5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22959" y="5907023"/>
            <a:ext cx="7589520" cy="594360"/>
          </a:xfrm>
        </p:spPr>
        <p:txBody>
          <a:bodyPr lIns="91440" tIns="0" rIns="91440" bIns="0">
            <a:normAutofit/>
          </a:bodyPr>
          <a:lstStyle>
            <a:lvl1pPr marL="0" indent="0">
              <a:spcBef>
                <a:spcPts val="0"/>
              </a:spcBef>
              <a:spcAft>
                <a:spcPts val="600"/>
              </a:spcAft>
              <a:buNone/>
              <a:defRPr sz="15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tx2"/>
                </a:solidFill>
              </a:defRPr>
            </a:lvl1pPr>
          </a:lstStyle>
          <a:p>
            <a:fld id="{C2345EC5-7369-4EB9-83B9-C88FAC5238CE}" type="datetime1">
              <a:rPr lang="fr-FR" smtClean="0"/>
              <a:t>13/12/2020</a:t>
            </a:fld>
            <a:endParaRPr lang="en-US"/>
          </a:p>
        </p:txBody>
      </p:sp>
      <p:sp>
        <p:nvSpPr>
          <p:cNvPr id="6" name="Footer Placeholder 5"/>
          <p:cNvSpPr>
            <a:spLocks noGrp="1"/>
          </p:cNvSpPr>
          <p:nvPr>
            <p:ph type="ftr" sz="quarter" idx="11"/>
          </p:nvPr>
        </p:nvSpPr>
        <p:spPr/>
        <p:txBody>
          <a:bodyPr/>
          <a:lstStyle>
            <a:lvl1pPr>
              <a:defRPr>
                <a:solidFill>
                  <a:schemeClr val="tx2"/>
                </a:solidFill>
              </a:defRPr>
            </a:lvl1pPr>
          </a:lstStyle>
          <a:p>
            <a:r>
              <a:rPr lang="en-US"/>
              <a:t>The Battle of Neighborhoods in Benin ----  Jamiil Toure Ali</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E7330DCD-7FF9-41D5-8332-79F90B6F9D9F}" type="slidenum">
              <a:rPr lang="en-US" smtClean="0"/>
              <a:pPr/>
              <a:t>‹#›</a:t>
            </a:fld>
            <a:endParaRPr lang="en-US"/>
          </a:p>
        </p:txBody>
      </p:sp>
    </p:spTree>
    <p:extLst>
      <p:ext uri="{BB962C8B-B14F-4D97-AF65-F5344CB8AC3E}">
        <p14:creationId xmlns:p14="http://schemas.microsoft.com/office/powerpoint/2010/main" val="943275462"/>
      </p:ext>
    </p:extLst>
  </p:cSld>
  <p:clrMapOvr>
    <a:masterClrMapping/>
  </p:clrMapOvr>
  <p:hf hd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7" name="Rectangle 6"/>
          <p:cNvSpPr/>
          <p:nvPr/>
        </p:nvSpPr>
        <p:spPr>
          <a:xfrm>
            <a:off x="12" y="6400800"/>
            <a:ext cx="9143989"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9144001"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C2345EC5-7369-4EB9-83B9-C88FAC5238CE}" type="datetime1">
              <a:rPr lang="fr-FR" smtClean="0"/>
              <a:t>13/12/2020</a:t>
            </a:fld>
            <a:endParaRPr lang="en-US"/>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a:t>The Battle of Neighborhoods in Benin ----  Jamiil Toure Ali</a:t>
            </a:r>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E7330DCD-7FF9-41D5-8332-79F90B6F9D9F}" type="slidenum">
              <a:rPr lang="en-US" smtClean="0"/>
              <a:pPr/>
              <a:t>‹#›</a:t>
            </a:fld>
            <a:endParaRPr lang="en-US"/>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6176632"/>
      </p:ext>
    </p:extLst>
  </p:cSld>
  <p:clrMap bg1="dk1" tx1="lt1" bg2="dk2" tx2="lt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hf hdr="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3"/>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3"/>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5" name="Rectangle 3"/>
          <p:cNvSpPr>
            <a:spLocks noGrp="1" noChangeArrowheads="1"/>
          </p:cNvSpPr>
          <p:nvPr>
            <p:ph type="ctrTitle"/>
          </p:nvPr>
        </p:nvSpPr>
        <p:spPr>
          <a:xfrm>
            <a:off x="1371600" y="1371600"/>
            <a:ext cx="6728792" cy="1905000"/>
          </a:xfrm>
        </p:spPr>
        <p:txBody>
          <a:bodyPr>
            <a:normAutofit fontScale="90000"/>
          </a:bodyPr>
          <a:lstStyle/>
          <a:p>
            <a:r>
              <a:rPr lang="en-US" dirty="0"/>
              <a:t>The battle of Neighborhoods in Benin</a:t>
            </a:r>
          </a:p>
        </p:txBody>
      </p:sp>
      <p:sp>
        <p:nvSpPr>
          <p:cNvPr id="23554" name="Rectangle 2"/>
          <p:cNvSpPr>
            <a:spLocks noGrp="1" noChangeArrowheads="1"/>
          </p:cNvSpPr>
          <p:nvPr>
            <p:ph type="subTitle" idx="1"/>
          </p:nvPr>
        </p:nvSpPr>
        <p:spPr/>
        <p:txBody>
          <a:bodyPr/>
          <a:lstStyle/>
          <a:p>
            <a:r>
              <a:rPr lang="en-US" dirty="0"/>
              <a:t>Jonathan Ramos</a:t>
            </a:r>
          </a:p>
        </p:txBody>
      </p:sp>
      <p:sp>
        <p:nvSpPr>
          <p:cNvPr id="3" name="Espace réservé du numéro de diapositive 2"/>
          <p:cNvSpPr>
            <a:spLocks noGrp="1"/>
          </p:cNvSpPr>
          <p:nvPr>
            <p:ph type="sldNum" sz="quarter" idx="12"/>
          </p:nvPr>
        </p:nvSpPr>
        <p:spPr/>
        <p:txBody>
          <a:bodyPr/>
          <a:lstStyle/>
          <a:p>
            <a:fld id="{53922862-7E23-44BA-B04A-C7BA9F2390F9}" type="slidenum">
              <a:rPr lang="en-US" smtClean="0"/>
              <a:pPr/>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77689" y="496722"/>
            <a:ext cx="7543800" cy="972657"/>
          </a:xfrm>
        </p:spPr>
        <p:txBody>
          <a:bodyPr/>
          <a:lstStyle/>
          <a:p>
            <a:r>
              <a:rPr lang="en-US" dirty="0"/>
              <a:t>Results (4/4)</a:t>
            </a:r>
            <a:endParaRPr lang="fr-FR" dirty="0"/>
          </a:p>
        </p:txBody>
      </p:sp>
      <p:pic>
        <p:nvPicPr>
          <p:cNvPr id="6" name="Espace réservé du contenu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03573" y="2368804"/>
            <a:ext cx="7543800" cy="3631919"/>
          </a:xfrm>
        </p:spPr>
      </p:pic>
      <p:sp>
        <p:nvSpPr>
          <p:cNvPr id="8" name="Espace réservé du numéro de diapositive 7"/>
          <p:cNvSpPr>
            <a:spLocks noGrp="1"/>
          </p:cNvSpPr>
          <p:nvPr>
            <p:ph type="sldNum" sz="quarter" idx="12"/>
          </p:nvPr>
        </p:nvSpPr>
        <p:spPr/>
        <p:txBody>
          <a:bodyPr/>
          <a:lstStyle/>
          <a:p>
            <a:fld id="{A0261568-C5F0-4789-9AD0-DFEB010D2F94}" type="slidenum">
              <a:rPr lang="en-US" smtClean="0"/>
              <a:pPr/>
              <a:t>10</a:t>
            </a:fld>
            <a:endParaRPr lang="en-US"/>
          </a:p>
        </p:txBody>
      </p:sp>
      <p:sp>
        <p:nvSpPr>
          <p:cNvPr id="5" name="ZoneTexte 4"/>
          <p:cNvSpPr txBox="1"/>
          <p:nvPr/>
        </p:nvSpPr>
        <p:spPr>
          <a:xfrm>
            <a:off x="1082896" y="1703650"/>
            <a:ext cx="6978207" cy="646331"/>
          </a:xfrm>
          <a:prstGeom prst="rect">
            <a:avLst/>
          </a:prstGeom>
          <a:noFill/>
        </p:spPr>
        <p:txBody>
          <a:bodyPr wrap="square" rtlCol="0">
            <a:spAutoFit/>
          </a:bodyPr>
          <a:lstStyle/>
          <a:p>
            <a:r>
              <a:rPr lang="en-US" dirty="0">
                <a:latin typeface="+mn-lt"/>
              </a:rPr>
              <a:t>On a map we have the following view of  the clustered neighborhoods within a radius of 50000 in </a:t>
            </a:r>
            <a:r>
              <a:rPr lang="en-US" dirty="0" err="1">
                <a:latin typeface="+mn-lt"/>
              </a:rPr>
              <a:t>Banikoara</a:t>
            </a:r>
            <a:r>
              <a:rPr lang="en-US" dirty="0">
                <a:latin typeface="+mn-lt"/>
              </a:rPr>
              <a:t>.</a:t>
            </a:r>
            <a:endParaRPr lang="fr-FR" dirty="0">
              <a:latin typeface="+mn-lt"/>
            </a:endParaRPr>
          </a:p>
        </p:txBody>
      </p:sp>
    </p:spTree>
    <p:extLst>
      <p:ext uri="{BB962C8B-B14F-4D97-AF65-F5344CB8AC3E}">
        <p14:creationId xmlns:p14="http://schemas.microsoft.com/office/powerpoint/2010/main" val="38879167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dirty="0"/>
              <a:t>Discussion </a:t>
            </a:r>
          </a:p>
        </p:txBody>
      </p:sp>
      <p:sp>
        <p:nvSpPr>
          <p:cNvPr id="21507" name="Rectangle 3"/>
          <p:cNvSpPr>
            <a:spLocks noGrp="1" noChangeArrowheads="1"/>
          </p:cNvSpPr>
          <p:nvPr>
            <p:ph idx="1"/>
          </p:nvPr>
        </p:nvSpPr>
        <p:spPr>
          <a:xfrm>
            <a:off x="899592" y="1737361"/>
            <a:ext cx="7344816" cy="4320480"/>
          </a:xfrm>
        </p:spPr>
        <p:txBody>
          <a:bodyPr>
            <a:normAutofit/>
          </a:bodyPr>
          <a:lstStyle/>
          <a:p>
            <a:r>
              <a:rPr lang="en-US" sz="1800" dirty="0"/>
              <a:t>Quality of our dataset used for the geocoding of department, borough and neighborhood.  sample dataset meaning we were limited in our search. With full list gear this study toward a comparison between the city of Cotonou and Parakou</a:t>
            </a:r>
          </a:p>
          <a:p>
            <a:r>
              <a:rPr lang="en-US" sz="1800" dirty="0"/>
              <a:t>Foursquare API to obtain the venues of each region. Too big radius. Query within a radius of 500 for concise and accurate result. Nevertheless necessary to geocode venues and places in the whole territory of Benin. </a:t>
            </a:r>
          </a:p>
          <a:p>
            <a:r>
              <a:rPr lang="en-US" sz="1800" dirty="0"/>
              <a:t>Clustered the neighborhood based on the frequency of occurrences of venues using K-means. Best if the choice of k was done using the elbow method. Plus due to the number of parameter to consider in characterizing small or big business we found in our clusters certain of our affirmation needs to be carefully scrutinize with more data at hand.</a:t>
            </a:r>
          </a:p>
        </p:txBody>
      </p:sp>
      <p:sp>
        <p:nvSpPr>
          <p:cNvPr id="3" name="Espace réservé du numéro de diapositive 2"/>
          <p:cNvSpPr>
            <a:spLocks noGrp="1"/>
          </p:cNvSpPr>
          <p:nvPr>
            <p:ph type="sldNum" sz="quarter" idx="12"/>
          </p:nvPr>
        </p:nvSpPr>
        <p:spPr/>
        <p:txBody>
          <a:bodyPr/>
          <a:lstStyle/>
          <a:p>
            <a:fld id="{A0261568-C5F0-4789-9AD0-DFEB010D2F94}" type="slidenum">
              <a:rPr lang="en-US" smtClean="0"/>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dirty="0"/>
              <a:t>Conclusion</a:t>
            </a:r>
          </a:p>
        </p:txBody>
      </p:sp>
      <p:sp>
        <p:nvSpPr>
          <p:cNvPr id="22531" name="Rectangle 3"/>
          <p:cNvSpPr>
            <a:spLocks noGrp="1" noChangeArrowheads="1"/>
          </p:cNvSpPr>
          <p:nvPr>
            <p:ph idx="1"/>
          </p:nvPr>
        </p:nvSpPr>
        <p:spPr>
          <a:xfrm>
            <a:off x="899592" y="1772816"/>
            <a:ext cx="7344816" cy="4392488"/>
          </a:xfrm>
        </p:spPr>
        <p:txBody>
          <a:bodyPr/>
          <a:lstStyle/>
          <a:p>
            <a:r>
              <a:rPr lang="en-US" sz="1800" dirty="0"/>
              <a:t>Banikoara northern part of Benin is the center of small business activities that revolves mainly around Food &amp; Drinks Shop, Plaza and Markets. </a:t>
            </a:r>
          </a:p>
          <a:p>
            <a:r>
              <a:rPr lang="en-US" sz="1800" dirty="0"/>
              <a:t>Abomey-</a:t>
            </a:r>
            <a:r>
              <a:rPr lang="en-US" sz="1800" dirty="0" err="1"/>
              <a:t>Calavi</a:t>
            </a:r>
            <a:r>
              <a:rPr lang="en-US" sz="1800" dirty="0"/>
              <a:t> southern part we abounds of venues of Big Business such as : Shopping mall, Resort and Hotels </a:t>
            </a:r>
          </a:p>
          <a:p>
            <a:r>
              <a:rPr lang="en-US" sz="1800" dirty="0"/>
              <a:t>As a result, investors and Beninese are invited to explore for business opportunities in the north Benin this with respect of feasibility study and good marketing strategies for both winning party your business profits and the development of Benin.</a:t>
            </a:r>
          </a:p>
        </p:txBody>
      </p:sp>
      <p:sp>
        <p:nvSpPr>
          <p:cNvPr id="3" name="Espace réservé du numéro de diapositive 2"/>
          <p:cNvSpPr>
            <a:spLocks noGrp="1"/>
          </p:cNvSpPr>
          <p:nvPr>
            <p:ph type="sldNum" sz="quarter" idx="12"/>
          </p:nvPr>
        </p:nvSpPr>
        <p:spPr/>
        <p:txBody>
          <a:bodyPr/>
          <a:lstStyle/>
          <a:p>
            <a:fld id="{A0261568-C5F0-4789-9AD0-DFEB010D2F94}" type="slidenum">
              <a:rPr lang="en-US" smtClean="0"/>
              <a:pPr/>
              <a:t>12</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32" name="Rectangle 12"/>
          <p:cNvSpPr>
            <a:spLocks noGrp="1" noChangeArrowheads="1"/>
          </p:cNvSpPr>
          <p:nvPr>
            <p:ph type="title"/>
          </p:nvPr>
        </p:nvSpPr>
        <p:spPr/>
        <p:txBody>
          <a:bodyPr/>
          <a:lstStyle/>
          <a:p>
            <a:r>
              <a:rPr lang="en-US" dirty="0"/>
              <a:t>Outline</a:t>
            </a:r>
          </a:p>
        </p:txBody>
      </p:sp>
      <p:sp>
        <p:nvSpPr>
          <p:cNvPr id="5133" name="Rectangle 13"/>
          <p:cNvSpPr>
            <a:spLocks noGrp="1" noChangeArrowheads="1"/>
          </p:cNvSpPr>
          <p:nvPr>
            <p:ph idx="1"/>
          </p:nvPr>
        </p:nvSpPr>
        <p:spPr>
          <a:xfrm>
            <a:off x="822959" y="1988840"/>
            <a:ext cx="7543801" cy="4023360"/>
          </a:xfrm>
        </p:spPr>
        <p:txBody>
          <a:bodyPr/>
          <a:lstStyle/>
          <a:p>
            <a:r>
              <a:rPr lang="en-US" dirty="0"/>
              <a:t>Introduction</a:t>
            </a:r>
          </a:p>
          <a:p>
            <a:r>
              <a:rPr lang="en-US" dirty="0"/>
              <a:t>Goals </a:t>
            </a:r>
          </a:p>
          <a:p>
            <a:r>
              <a:rPr lang="en-US" dirty="0"/>
              <a:t>Methodology</a:t>
            </a:r>
          </a:p>
          <a:p>
            <a:r>
              <a:rPr lang="en-US" dirty="0"/>
              <a:t>Results</a:t>
            </a:r>
          </a:p>
          <a:p>
            <a:r>
              <a:rPr lang="en-US" dirty="0"/>
              <a:t>Discussion</a:t>
            </a:r>
          </a:p>
          <a:p>
            <a:r>
              <a:rPr lang="en-US" dirty="0"/>
              <a:t>Conclusion</a:t>
            </a:r>
          </a:p>
        </p:txBody>
      </p:sp>
      <p:sp>
        <p:nvSpPr>
          <p:cNvPr id="3" name="Espace réservé du numéro de diapositive 2"/>
          <p:cNvSpPr>
            <a:spLocks noGrp="1"/>
          </p:cNvSpPr>
          <p:nvPr>
            <p:ph type="sldNum" sz="quarter" idx="12"/>
          </p:nvPr>
        </p:nvSpPr>
        <p:spPr/>
        <p:txBody>
          <a:bodyPr/>
          <a:lstStyle/>
          <a:p>
            <a:fld id="{A0261568-C5F0-4789-9AD0-DFEB010D2F94}" type="slidenum">
              <a:rPr lang="en-US" smtClean="0"/>
              <a:pPr/>
              <a:t>2</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grpId="0" nodeType="afterEffect">
                                  <p:stCondLst>
                                    <p:cond delay="0"/>
                                  </p:stCondLst>
                                  <p:childTnLst>
                                    <p:set>
                                      <p:cBhvr>
                                        <p:cTn id="6" dur="1" fill="hold">
                                          <p:stCondLst>
                                            <p:cond delay="0"/>
                                          </p:stCondLst>
                                        </p:cTn>
                                        <p:tgtEl>
                                          <p:spTgt spid="5132"/>
                                        </p:tgtEl>
                                        <p:attrNameLst>
                                          <p:attrName>style.visibility</p:attrName>
                                        </p:attrNameLst>
                                      </p:cBhvr>
                                      <p:to>
                                        <p:strVal val="visible"/>
                                      </p:to>
                                    </p:set>
                                    <p:anim calcmode="lin" valueType="num">
                                      <p:cBhvr additive="base">
                                        <p:cTn id="7" dur="500" fill="hold"/>
                                        <p:tgtEl>
                                          <p:spTgt spid="5132"/>
                                        </p:tgtEl>
                                        <p:attrNameLst>
                                          <p:attrName>ppt_x</p:attrName>
                                        </p:attrNameLst>
                                      </p:cBhvr>
                                      <p:tavLst>
                                        <p:tav tm="0">
                                          <p:val>
                                            <p:strVal val="#ppt_x"/>
                                          </p:val>
                                        </p:tav>
                                        <p:tav tm="100000">
                                          <p:val>
                                            <p:strVal val="#ppt_x"/>
                                          </p:val>
                                        </p:tav>
                                      </p:tavLst>
                                    </p:anim>
                                    <p:anim calcmode="lin" valueType="num">
                                      <p:cBhvr additive="base">
                                        <p:cTn id="8" dur="500" fill="hold"/>
                                        <p:tgtEl>
                                          <p:spTgt spid="513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32"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dirty="0"/>
              <a:t>Introduction</a:t>
            </a:r>
          </a:p>
        </p:txBody>
      </p:sp>
      <p:sp>
        <p:nvSpPr>
          <p:cNvPr id="17411" name="Rectangle 3"/>
          <p:cNvSpPr>
            <a:spLocks noGrp="1" noChangeArrowheads="1"/>
          </p:cNvSpPr>
          <p:nvPr>
            <p:ph idx="1"/>
          </p:nvPr>
        </p:nvSpPr>
        <p:spPr/>
        <p:txBody>
          <a:bodyPr/>
          <a:lstStyle/>
          <a:p>
            <a:r>
              <a:rPr lang="en-US" dirty="0"/>
              <a:t>Benin occupation of lands</a:t>
            </a:r>
          </a:p>
          <a:p>
            <a:pPr lvl="1"/>
            <a:r>
              <a:rPr lang="en-US" dirty="0"/>
              <a:t>Growth of many activities in big cities</a:t>
            </a:r>
          </a:p>
          <a:p>
            <a:pPr lvl="1"/>
            <a:r>
              <a:rPr lang="en-US" dirty="0"/>
              <a:t>Geographic positions of those cities</a:t>
            </a:r>
          </a:p>
          <a:p>
            <a:pPr lvl="1"/>
            <a:r>
              <a:rPr lang="en-US" dirty="0"/>
              <a:t>Investors and Beninese preferred place of investments</a:t>
            </a:r>
          </a:p>
          <a:p>
            <a:pPr lvl="1"/>
            <a:r>
              <a:rPr lang="en-US" dirty="0"/>
              <a:t>Contrast between the north and south in term of the growth of infrastructures and services</a:t>
            </a:r>
          </a:p>
        </p:txBody>
      </p:sp>
      <p:sp>
        <p:nvSpPr>
          <p:cNvPr id="3" name="Espace réservé du numéro de diapositive 2"/>
          <p:cNvSpPr>
            <a:spLocks noGrp="1"/>
          </p:cNvSpPr>
          <p:nvPr>
            <p:ph type="sldNum" sz="quarter" idx="12"/>
          </p:nvPr>
        </p:nvSpPr>
        <p:spPr/>
        <p:txBody>
          <a:bodyPr/>
          <a:lstStyle/>
          <a:p>
            <a:fld id="{A0261568-C5F0-4789-9AD0-DFEB010D2F94}" type="slidenum">
              <a:rPr lang="en-US" smtClean="0"/>
              <a:pPr/>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dirty="0"/>
              <a:t>Goals</a:t>
            </a:r>
          </a:p>
        </p:txBody>
      </p:sp>
      <p:sp>
        <p:nvSpPr>
          <p:cNvPr id="18435" name="Rectangle 3"/>
          <p:cNvSpPr>
            <a:spLocks noGrp="1" noChangeArrowheads="1"/>
          </p:cNvSpPr>
          <p:nvPr>
            <p:ph idx="1"/>
          </p:nvPr>
        </p:nvSpPr>
        <p:spPr>
          <a:xfrm>
            <a:off x="899592" y="1916832"/>
            <a:ext cx="7344816" cy="4032448"/>
          </a:xfrm>
        </p:spPr>
        <p:txBody>
          <a:bodyPr>
            <a:normAutofit/>
          </a:bodyPr>
          <a:lstStyle/>
          <a:p>
            <a:r>
              <a:rPr lang="en-US" sz="1800" dirty="0"/>
              <a:t>The goals is to </a:t>
            </a:r>
          </a:p>
          <a:p>
            <a:pPr lvl="1"/>
            <a:r>
              <a:rPr lang="en-US" sz="1800" dirty="0"/>
              <a:t>Identify the venues in the neighborhood of two chosen regions one Banikoara (north) and another Abomey-</a:t>
            </a:r>
            <a:r>
              <a:rPr lang="en-US" sz="1800" dirty="0" err="1"/>
              <a:t>Calavi</a:t>
            </a:r>
            <a:r>
              <a:rPr lang="en-US" sz="1800" dirty="0"/>
              <a:t>(south)</a:t>
            </a:r>
          </a:p>
          <a:p>
            <a:pPr marL="457200" lvl="1" indent="0">
              <a:buNone/>
            </a:pPr>
            <a:endParaRPr lang="en-US" sz="1800" dirty="0"/>
          </a:p>
          <a:p>
            <a:pPr lvl="1"/>
            <a:r>
              <a:rPr lang="en-US" sz="1800" dirty="0"/>
              <a:t>Quantify the abounds of venues within these two selected regions</a:t>
            </a:r>
          </a:p>
          <a:p>
            <a:pPr marL="457200" lvl="1" indent="0">
              <a:buNone/>
            </a:pPr>
            <a:endParaRPr lang="en-US" sz="1800" dirty="0"/>
          </a:p>
          <a:p>
            <a:pPr lvl="1"/>
            <a:r>
              <a:rPr lang="en-US" sz="1800" dirty="0"/>
              <a:t>Highlight the potentiality and needs to develops big business in the north</a:t>
            </a:r>
          </a:p>
          <a:p>
            <a:pPr marL="457200" lvl="1" indent="0">
              <a:buNone/>
            </a:pPr>
            <a:endParaRPr lang="en-US" sz="1800" dirty="0"/>
          </a:p>
          <a:p>
            <a:pPr marL="285750" lvl="1"/>
            <a:r>
              <a:rPr lang="en-US" sz="1800" dirty="0"/>
              <a:t>The goal is of interest for Beninese, investors and entrepreneurs</a:t>
            </a:r>
          </a:p>
          <a:p>
            <a:pPr marL="457200" lvl="1" indent="0">
              <a:buNone/>
            </a:pPr>
            <a:r>
              <a:rPr lang="en-US" dirty="0"/>
              <a:t> </a:t>
            </a:r>
          </a:p>
        </p:txBody>
      </p:sp>
      <p:sp>
        <p:nvSpPr>
          <p:cNvPr id="3" name="Espace réservé du numéro de diapositive 2"/>
          <p:cNvSpPr>
            <a:spLocks noGrp="1"/>
          </p:cNvSpPr>
          <p:nvPr>
            <p:ph type="sldNum" sz="quarter" idx="12"/>
          </p:nvPr>
        </p:nvSpPr>
        <p:spPr/>
        <p:txBody>
          <a:bodyPr/>
          <a:lstStyle/>
          <a:p>
            <a:fld id="{A0261568-C5F0-4789-9AD0-DFEB010D2F94}" type="slidenum">
              <a:rPr lang="en-US" smtClean="0"/>
              <a:pPr/>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200400" y="188639"/>
            <a:ext cx="1371600" cy="504056"/>
          </a:xfrm>
        </p:spPr>
        <p:txBody>
          <a:bodyPr/>
          <a:lstStyle/>
          <a:p>
            <a:r>
              <a:rPr lang="en-US" sz="2400" dirty="0"/>
              <a:t>Goals</a:t>
            </a:r>
            <a:endParaRPr lang="fr-FR" sz="2400" dirty="0"/>
          </a:p>
        </p:txBody>
      </p:sp>
      <p:pic>
        <p:nvPicPr>
          <p:cNvPr id="3" name="Espace réservé du contenu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01983" y="2708920"/>
            <a:ext cx="2000529" cy="3524742"/>
          </a:xfrm>
        </p:spPr>
      </p:pic>
      <p:sp>
        <p:nvSpPr>
          <p:cNvPr id="4" name="Espace réservé du texte 3"/>
          <p:cNvSpPr>
            <a:spLocks noGrp="1"/>
          </p:cNvSpPr>
          <p:nvPr>
            <p:ph type="body" sz="half" idx="2"/>
          </p:nvPr>
        </p:nvSpPr>
        <p:spPr>
          <a:xfrm>
            <a:off x="3597991" y="836712"/>
            <a:ext cx="4608512" cy="1584175"/>
          </a:xfrm>
        </p:spPr>
        <p:txBody>
          <a:bodyPr>
            <a:normAutofit/>
          </a:bodyPr>
          <a:lstStyle/>
          <a:p>
            <a:r>
              <a:rPr lang="en-US" sz="1800" dirty="0"/>
              <a:t>On the map we could see the geographic position of Banikoara and Abomey-</a:t>
            </a:r>
            <a:r>
              <a:rPr lang="en-US" sz="1800" dirty="0" err="1"/>
              <a:t>Calavi</a:t>
            </a:r>
            <a:r>
              <a:rPr lang="en-US" sz="1800" dirty="0"/>
              <a:t> each with their respective neighborhood. We obtained the information about the neighborhoods on  the website of geopostcodes.com .</a:t>
            </a:r>
            <a:endParaRPr lang="fr-FR" sz="1800" dirty="0"/>
          </a:p>
        </p:txBody>
      </p:sp>
      <p:sp>
        <p:nvSpPr>
          <p:cNvPr id="9" name="Espace réservé du numéro de diapositive 8"/>
          <p:cNvSpPr>
            <a:spLocks noGrp="1"/>
          </p:cNvSpPr>
          <p:nvPr>
            <p:ph type="sldNum" sz="quarter" idx="12"/>
          </p:nvPr>
        </p:nvSpPr>
        <p:spPr/>
        <p:txBody>
          <a:bodyPr/>
          <a:lstStyle/>
          <a:p>
            <a:fld id="{C7FCF1D4-D6DE-4DF2-ACD4-00CA08308030}" type="slidenum">
              <a:rPr lang="en-US" smtClean="0"/>
              <a:pPr/>
              <a:t>5</a:t>
            </a:fld>
            <a:endParaRPr lang="en-US"/>
          </a:p>
        </p:txBody>
      </p:sp>
    </p:spTree>
    <p:extLst>
      <p:ext uri="{BB962C8B-B14F-4D97-AF65-F5344CB8AC3E}">
        <p14:creationId xmlns:p14="http://schemas.microsoft.com/office/powerpoint/2010/main" val="26254523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dirty="0"/>
              <a:t>Methodology</a:t>
            </a:r>
          </a:p>
        </p:txBody>
      </p:sp>
      <p:sp>
        <p:nvSpPr>
          <p:cNvPr id="19459" name="Rectangle 3"/>
          <p:cNvSpPr>
            <a:spLocks noGrp="1" noChangeArrowheads="1"/>
          </p:cNvSpPr>
          <p:nvPr>
            <p:ph idx="1"/>
          </p:nvPr>
        </p:nvSpPr>
        <p:spPr>
          <a:xfrm>
            <a:off x="899592" y="1978479"/>
            <a:ext cx="7344816" cy="4248472"/>
          </a:xfrm>
        </p:spPr>
        <p:txBody>
          <a:bodyPr>
            <a:normAutofit/>
          </a:bodyPr>
          <a:lstStyle/>
          <a:p>
            <a:r>
              <a:rPr lang="en-US" sz="1800" dirty="0"/>
              <a:t>We scrape the information available on Wikipedia about the department borough and region of Benin and create a data frame</a:t>
            </a:r>
          </a:p>
          <a:p>
            <a:r>
              <a:rPr lang="en-US" sz="1800" dirty="0"/>
              <a:t>We download a sample of dataset about the department and their neighborhood available at the website geopostcodes.com and merged it with the data frame obtained from Wikipedia</a:t>
            </a:r>
          </a:p>
          <a:p>
            <a:r>
              <a:rPr lang="en-US" sz="1800" dirty="0"/>
              <a:t>After creating respective data frame for Banikoara and Abomey-</a:t>
            </a:r>
            <a:r>
              <a:rPr lang="en-US" sz="1800" dirty="0" err="1"/>
              <a:t>Calavi</a:t>
            </a:r>
            <a:r>
              <a:rPr lang="en-US" sz="1800" dirty="0"/>
              <a:t>, we collected (via Foursquare API ) the venues within those regions in a radius of 50000 and clustered the neighborhood based on the frequency of occurrence of venues</a:t>
            </a:r>
          </a:p>
          <a:p>
            <a:pPr marL="0" indent="0">
              <a:buNone/>
            </a:pPr>
            <a:endParaRPr lang="en-US" dirty="0"/>
          </a:p>
        </p:txBody>
      </p:sp>
      <p:sp>
        <p:nvSpPr>
          <p:cNvPr id="4" name="Espace réservé du numéro de diapositive 3"/>
          <p:cNvSpPr>
            <a:spLocks noGrp="1"/>
          </p:cNvSpPr>
          <p:nvPr>
            <p:ph type="sldNum" sz="quarter" idx="12"/>
          </p:nvPr>
        </p:nvSpPr>
        <p:spPr/>
        <p:txBody>
          <a:bodyPr/>
          <a:lstStyle/>
          <a:p>
            <a:fld id="{A0261568-C5F0-4789-9AD0-DFEB010D2F94}" type="slidenum">
              <a:rPr lang="en-US" smtClean="0"/>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dirty="0"/>
              <a:t>Results (1/4)</a:t>
            </a:r>
          </a:p>
        </p:txBody>
      </p:sp>
      <p:pic>
        <p:nvPicPr>
          <p:cNvPr id="4" name="Espace réservé du conten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36083" y="2161200"/>
            <a:ext cx="6439799" cy="2359693"/>
          </a:xfrm>
        </p:spPr>
      </p:pic>
      <p:sp>
        <p:nvSpPr>
          <p:cNvPr id="10" name="Espace réservé du numéro de diapositive 9"/>
          <p:cNvSpPr>
            <a:spLocks noGrp="1"/>
          </p:cNvSpPr>
          <p:nvPr>
            <p:ph type="sldNum" sz="quarter" idx="12"/>
          </p:nvPr>
        </p:nvSpPr>
        <p:spPr/>
        <p:txBody>
          <a:bodyPr/>
          <a:lstStyle/>
          <a:p>
            <a:fld id="{A0261568-C5F0-4789-9AD0-DFEB010D2F94}" type="slidenum">
              <a:rPr lang="en-US" smtClean="0"/>
              <a:pPr/>
              <a:t>7</a:t>
            </a:fld>
            <a:endParaRPr lang="en-US"/>
          </a:p>
        </p:txBody>
      </p:sp>
      <p:pic>
        <p:nvPicPr>
          <p:cNvPr id="5" name="Imag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36084" y="4587166"/>
            <a:ext cx="6439799" cy="533474"/>
          </a:xfrm>
          <a:prstGeom prst="rect">
            <a:avLst/>
          </a:prstGeom>
        </p:spPr>
      </p:pic>
      <p:sp>
        <p:nvSpPr>
          <p:cNvPr id="8" name="ZoneTexte 7"/>
          <p:cNvSpPr txBox="1"/>
          <p:nvPr/>
        </p:nvSpPr>
        <p:spPr>
          <a:xfrm>
            <a:off x="1223145" y="1744298"/>
            <a:ext cx="6512768" cy="369332"/>
          </a:xfrm>
          <a:prstGeom prst="rect">
            <a:avLst/>
          </a:prstGeom>
          <a:noFill/>
        </p:spPr>
        <p:txBody>
          <a:bodyPr wrap="square" rtlCol="0">
            <a:spAutoFit/>
          </a:bodyPr>
          <a:lstStyle/>
          <a:p>
            <a:r>
              <a:rPr lang="en-US" sz="1800" dirty="0">
                <a:latin typeface="+mj-lt"/>
              </a:rPr>
              <a:t>Run k-means to cluster the neighborhood into 2 clusters.</a:t>
            </a:r>
            <a:endParaRPr lang="fr-FR" sz="1800" dirty="0">
              <a:latin typeface="+mj-lt"/>
            </a:endParaRPr>
          </a:p>
        </p:txBody>
      </p:sp>
      <p:sp>
        <p:nvSpPr>
          <p:cNvPr id="11" name="ZoneTexte 10"/>
          <p:cNvSpPr txBox="1"/>
          <p:nvPr/>
        </p:nvSpPr>
        <p:spPr>
          <a:xfrm>
            <a:off x="1236084" y="5120640"/>
            <a:ext cx="6486891" cy="646331"/>
          </a:xfrm>
          <a:prstGeom prst="rect">
            <a:avLst/>
          </a:prstGeom>
          <a:noFill/>
        </p:spPr>
        <p:txBody>
          <a:bodyPr wrap="square" rtlCol="0">
            <a:spAutoFit/>
          </a:bodyPr>
          <a:lstStyle/>
          <a:p>
            <a:r>
              <a:rPr lang="en-US" sz="1800" dirty="0">
                <a:latin typeface="+mj-lt"/>
              </a:rPr>
              <a:t>From the clustering of neighborhood in Abomey-</a:t>
            </a:r>
            <a:r>
              <a:rPr lang="en-US" sz="1800" dirty="0" err="1">
                <a:latin typeface="+mj-lt"/>
              </a:rPr>
              <a:t>Calavi</a:t>
            </a:r>
            <a:r>
              <a:rPr lang="en-US" sz="1800" dirty="0">
                <a:latin typeface="+mj-lt"/>
              </a:rPr>
              <a:t> we have more of big business such as shopping mall, resort and hotels venue.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00100" y="307457"/>
            <a:ext cx="7543800" cy="1044665"/>
          </a:xfrm>
        </p:spPr>
        <p:txBody>
          <a:bodyPr/>
          <a:lstStyle/>
          <a:p>
            <a:r>
              <a:rPr lang="en-US" dirty="0"/>
              <a:t>Results (2/4)</a:t>
            </a:r>
            <a:endParaRPr lang="fr-FR" dirty="0"/>
          </a:p>
        </p:txBody>
      </p:sp>
      <p:pic>
        <p:nvPicPr>
          <p:cNvPr id="4" name="Espace réservé du conten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6004" y="2420888"/>
            <a:ext cx="7543800" cy="3674221"/>
          </a:xfrm>
        </p:spPr>
      </p:pic>
      <p:sp>
        <p:nvSpPr>
          <p:cNvPr id="7" name="Espace réservé du numéro de diapositive 6"/>
          <p:cNvSpPr>
            <a:spLocks noGrp="1"/>
          </p:cNvSpPr>
          <p:nvPr>
            <p:ph type="sldNum" sz="quarter" idx="12"/>
          </p:nvPr>
        </p:nvSpPr>
        <p:spPr/>
        <p:txBody>
          <a:bodyPr/>
          <a:lstStyle/>
          <a:p>
            <a:fld id="{A0261568-C5F0-4789-9AD0-DFEB010D2F94}" type="slidenum">
              <a:rPr lang="en-US" smtClean="0"/>
              <a:pPr/>
              <a:t>8</a:t>
            </a:fld>
            <a:endParaRPr lang="en-US"/>
          </a:p>
        </p:txBody>
      </p:sp>
      <p:sp>
        <p:nvSpPr>
          <p:cNvPr id="5" name="ZoneTexte 4"/>
          <p:cNvSpPr txBox="1"/>
          <p:nvPr/>
        </p:nvSpPr>
        <p:spPr>
          <a:xfrm>
            <a:off x="1075656" y="1733045"/>
            <a:ext cx="7064496" cy="646331"/>
          </a:xfrm>
          <a:prstGeom prst="rect">
            <a:avLst/>
          </a:prstGeom>
          <a:noFill/>
        </p:spPr>
        <p:txBody>
          <a:bodyPr wrap="square" rtlCol="0">
            <a:spAutoFit/>
          </a:bodyPr>
          <a:lstStyle/>
          <a:p>
            <a:r>
              <a:rPr lang="en-US" sz="1800" dirty="0">
                <a:latin typeface="+mn-lt"/>
              </a:rPr>
              <a:t>On a map we have the following view of  the clustered neighborhoods within a radius of 50000 in Abomey-</a:t>
            </a:r>
            <a:r>
              <a:rPr lang="en-US" sz="1800" dirty="0" err="1">
                <a:latin typeface="+mn-lt"/>
              </a:rPr>
              <a:t>Calavi</a:t>
            </a:r>
            <a:r>
              <a:rPr lang="en-US" sz="1800" dirty="0">
                <a:latin typeface="+mn-lt"/>
              </a:rPr>
              <a:t>.</a:t>
            </a:r>
            <a:endParaRPr lang="fr-FR" sz="1800" dirty="0">
              <a:latin typeface="+mn-lt"/>
            </a:endParaRPr>
          </a:p>
        </p:txBody>
      </p:sp>
    </p:spTree>
    <p:extLst>
      <p:ext uri="{BB962C8B-B14F-4D97-AF65-F5344CB8AC3E}">
        <p14:creationId xmlns:p14="http://schemas.microsoft.com/office/powerpoint/2010/main" val="28719135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dirty="0"/>
              <a:t>Results (3/4)</a:t>
            </a:r>
          </a:p>
        </p:txBody>
      </p:sp>
      <p:pic>
        <p:nvPicPr>
          <p:cNvPr id="3" name="Espace réservé du contenu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66723" y="2169435"/>
            <a:ext cx="6295511" cy="1587724"/>
          </a:xfrm>
        </p:spPr>
      </p:pic>
      <p:sp>
        <p:nvSpPr>
          <p:cNvPr id="9" name="Espace réservé du numéro de diapositive 8"/>
          <p:cNvSpPr>
            <a:spLocks noGrp="1"/>
          </p:cNvSpPr>
          <p:nvPr>
            <p:ph type="sldNum" sz="quarter" idx="12"/>
          </p:nvPr>
        </p:nvSpPr>
        <p:spPr/>
        <p:txBody>
          <a:bodyPr/>
          <a:lstStyle/>
          <a:p>
            <a:fld id="{A0261568-C5F0-4789-9AD0-DFEB010D2F94}" type="slidenum">
              <a:rPr lang="en-US" smtClean="0"/>
              <a:pPr/>
              <a:t>9</a:t>
            </a:fld>
            <a:endParaRPr lang="en-US"/>
          </a:p>
        </p:txBody>
      </p:sp>
      <p:sp>
        <p:nvSpPr>
          <p:cNvPr id="8" name="ZoneTexte 7"/>
          <p:cNvSpPr txBox="1"/>
          <p:nvPr/>
        </p:nvSpPr>
        <p:spPr>
          <a:xfrm>
            <a:off x="1475656" y="1755909"/>
            <a:ext cx="6512768" cy="369332"/>
          </a:xfrm>
          <a:prstGeom prst="rect">
            <a:avLst/>
          </a:prstGeom>
          <a:noFill/>
        </p:spPr>
        <p:txBody>
          <a:bodyPr wrap="square" rtlCol="0">
            <a:spAutoFit/>
          </a:bodyPr>
          <a:lstStyle/>
          <a:p>
            <a:r>
              <a:rPr lang="en-US" sz="1800" dirty="0">
                <a:latin typeface="+mj-lt"/>
              </a:rPr>
              <a:t>Run k-means to cluster the neighborhood into 2 </a:t>
            </a:r>
            <a:r>
              <a:rPr lang="en-US" dirty="0">
                <a:latin typeface="+mj-lt"/>
              </a:rPr>
              <a:t>clusters.</a:t>
            </a:r>
            <a:endParaRPr lang="fr-FR" sz="1800" dirty="0">
              <a:latin typeface="+mj-lt"/>
            </a:endParaRPr>
          </a:p>
        </p:txBody>
      </p:sp>
      <p:sp>
        <p:nvSpPr>
          <p:cNvPr id="11" name="ZoneTexte 10"/>
          <p:cNvSpPr txBox="1"/>
          <p:nvPr/>
        </p:nvSpPr>
        <p:spPr>
          <a:xfrm>
            <a:off x="1488594" y="5367304"/>
            <a:ext cx="6486891" cy="646331"/>
          </a:xfrm>
          <a:prstGeom prst="rect">
            <a:avLst/>
          </a:prstGeom>
          <a:noFill/>
        </p:spPr>
        <p:txBody>
          <a:bodyPr wrap="square" rtlCol="0">
            <a:spAutoFit/>
          </a:bodyPr>
          <a:lstStyle/>
          <a:p>
            <a:r>
              <a:rPr lang="en-US" sz="1800" dirty="0">
                <a:solidFill>
                  <a:schemeClr val="tx2"/>
                </a:solidFill>
                <a:latin typeface="+mj-lt"/>
              </a:rPr>
              <a:t>From the clustering of neighborhood in Banikoara we have more of small business such as of Food &amp; Drinks shop, Plaza and Markets. </a:t>
            </a:r>
          </a:p>
        </p:txBody>
      </p:sp>
      <p:pic>
        <p:nvPicPr>
          <p:cNvPr id="6" name="Imag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7811" y="3806948"/>
            <a:ext cx="6468378" cy="1552792"/>
          </a:xfrm>
          <a:prstGeom prst="rect">
            <a:avLst/>
          </a:prstGeom>
        </p:spPr>
      </p:pic>
    </p:spTree>
    <p:extLst>
      <p:ext uri="{BB962C8B-B14F-4D97-AF65-F5344CB8AC3E}">
        <p14:creationId xmlns:p14="http://schemas.microsoft.com/office/powerpoint/2010/main" val="1327342753"/>
      </p:ext>
    </p:extLst>
  </p:cSld>
  <p:clrMapOvr>
    <a:masterClrMapping/>
  </p:clrMapOvr>
</p:sld>
</file>

<file path=ppt/theme/theme1.xml><?xml version="1.0" encoding="utf-8"?>
<a:theme xmlns:a="http://schemas.openxmlformats.org/drawingml/2006/main" name="Retrospect">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E3DA18C2-75F1-4980-A5F0-165F6F71DE6D}"/>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820043F4-0B1A-4C7F-8BBD-224BA1C1259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Retrospect</Template>
  <TotalTime>235</TotalTime>
  <Words>605</Words>
  <Application>Microsoft Office PowerPoint</Application>
  <PresentationFormat>On-screen Show (4:3)</PresentationFormat>
  <Paragraphs>62</Paragraphs>
  <Slides>12</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Calibri</vt:lpstr>
      <vt:lpstr>Calibri Light</vt:lpstr>
      <vt:lpstr>Times New Roman</vt:lpstr>
      <vt:lpstr>Retrospect</vt:lpstr>
      <vt:lpstr>The battle of Neighborhoods in Benin</vt:lpstr>
      <vt:lpstr>Outline</vt:lpstr>
      <vt:lpstr>Introduction</vt:lpstr>
      <vt:lpstr>Goals</vt:lpstr>
      <vt:lpstr>Goals</vt:lpstr>
      <vt:lpstr>Methodology</vt:lpstr>
      <vt:lpstr>Results (1/4)</vt:lpstr>
      <vt:lpstr>Results (2/4)</vt:lpstr>
      <vt:lpstr>Results (3/4)</vt:lpstr>
      <vt:lpstr>Results (4/4)</vt:lpstr>
      <vt:lpstr>Discussion </vt:lpstr>
      <vt:lpstr>Conclusion</vt:lpstr>
    </vt:vector>
  </TitlesOfParts>
  <Manager/>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battle of Neighborhood in Benin</dc:title>
  <dc:subject/>
  <dc:creator>Microsoft</dc:creator>
  <cp:keywords/>
  <dc:description/>
  <cp:lastModifiedBy>Johnny Ramos</cp:lastModifiedBy>
  <cp:revision>18</cp:revision>
  <dcterms:created xsi:type="dcterms:W3CDTF">2019-03-28T19:09:04Z</dcterms:created>
  <dcterms:modified xsi:type="dcterms:W3CDTF">2020-12-13T20:08:36Z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TC010184371036</vt:lpwstr>
  </property>
</Properties>
</file>