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66" r:id="rId3"/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4630400" cy="8229600"/>
  <p:notesSz cx="8229600" cy="14630400"/>
  <p:embeddedFontLst>
    <p:embeddedFont>
      <p:font typeface="Gelasio Semi Bold" pitchFamily="34" charset="0"/>
      <p:regular r:id="rId18"/>
    </p:embeddedFont>
    <p:embeddedFont>
      <p:font typeface="Gelasio Semi Bold" pitchFamily="34" charset="-122"/>
      <p:regular r:id="rId19"/>
    </p:embeddedFont>
    <p:embeddedFont>
      <p:font typeface="Gelasio Semi Bold" pitchFamily="34" charset="-120"/>
      <p:regular r:id="rId20"/>
    </p:embeddedFont>
    <p:embeddedFont>
      <p:font typeface="Gelasio" pitchFamily="34" charset="0"/>
      <p:bold r:id="rId21"/>
    </p:embeddedFont>
    <p:embeddedFont>
      <p:font typeface="Gelasio" pitchFamily="34" charset="-122"/>
      <p:bold r:id="rId22"/>
    </p:embeddedFont>
    <p:embeddedFont>
      <p:font typeface="Gelasio" pitchFamily="34" charset="-120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  <p:embeddedFont>
      <p:font typeface="Georgia" panose="02040502050405020303" charset="0"/>
      <p:regular r:id="rId28"/>
      <p:bold r:id="rId29"/>
      <p:italic r:id="rId30"/>
      <p:boldItalic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font" Target="fonts/font14.fntdata"/><Relationship Id="rId30" Type="http://schemas.openxmlformats.org/officeDocument/2006/relationships/font" Target="fonts/font13.fntdata"/><Relationship Id="rId3" Type="http://schemas.openxmlformats.org/officeDocument/2006/relationships/slide" Target="slides/slide1.xml"/><Relationship Id="rId29" Type="http://schemas.openxmlformats.org/officeDocument/2006/relationships/font" Target="fonts/font12.fntdata"/><Relationship Id="rId28" Type="http://schemas.openxmlformats.org/officeDocument/2006/relationships/font" Target="fonts/font11.fntdata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15845" y="924560"/>
            <a:ext cx="9998710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GB" altLang="en-US" sz="4450">
                <a:latin typeface="Georgia" panose="02040502050405020303" charset="0"/>
                <a:cs typeface="Georgia" panose="02040502050405020303" charset="0"/>
              </a:rPr>
              <a:t>PROGRAMMING FUNDAMENTALS</a:t>
            </a:r>
            <a:endParaRPr lang="en-GB" altLang="en-US" sz="4450"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GB" altLang="en-US" sz="4450">
                <a:latin typeface="Georgia" panose="02040502050405020303" charset="0"/>
                <a:cs typeface="Georgia" panose="02040502050405020303" charset="0"/>
              </a:rPr>
              <a:t>FINAL PROJECT</a:t>
            </a:r>
            <a:endParaRPr lang="en-GB" altLang="en-US" sz="445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43730" y="3063240"/>
            <a:ext cx="5638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Presented to:    Mr. Adeel Khalid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43730" y="3784600"/>
            <a:ext cx="2408555" cy="586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Presented By: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52285" y="3784600"/>
            <a:ext cx="512635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Hajra Bashir FA24B1-CS-036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Noor Fatima FA24B1-CS-010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Misbah Ali FA24B1-CS-090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Sara Gul FA24B1-CS-001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Sadia Shabbir FA24B1-CS-013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GB" altLang="en-US" sz="2800">
                <a:latin typeface="Georgia" panose="02040502050405020303" charset="0"/>
                <a:cs typeface="Georgia" panose="02040502050405020303" charset="0"/>
              </a:rPr>
              <a:t>Hoor-Ul-Ain FA24B1-CS-025</a:t>
            </a:r>
            <a:endParaRPr lang="en-GB" altLang="en-US" sz="28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2232" y="560308"/>
            <a:ext cx="5253514" cy="6360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Program Limitations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944" y="1603296"/>
            <a:ext cx="1307306" cy="11725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3589" y="2131338"/>
            <a:ext cx="120015" cy="407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70728" y="1806773"/>
            <a:ext cx="2544008" cy="3180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Limited Search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870728" y="2246828"/>
            <a:ext cx="4795599" cy="3255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program only supports searching by roll number.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name="adj" fmla="val 267096"/>
            </a:avLst>
          </a:prstGeom>
          <a:solidFill>
            <a:srgbClr val="D4CEC3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291" y="2826663"/>
            <a:ext cx="2614732" cy="11725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36444" y="3209330"/>
            <a:ext cx="154186" cy="407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4500" y="3030141"/>
            <a:ext cx="2544008" cy="3180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No Sorting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524500" y="3470196"/>
            <a:ext cx="4342686" cy="3255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Students are listed in the order they were added.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71862" y="4015026"/>
            <a:ext cx="8495467" cy="11430"/>
          </a:xfrm>
          <a:prstGeom prst="roundRect">
            <a:avLst>
              <a:gd name="adj" fmla="val 267096"/>
            </a:avLst>
          </a:prstGeom>
          <a:solidFill>
            <a:srgbClr val="D4CEC3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518" y="4050030"/>
            <a:ext cx="3922157" cy="117252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36921" y="4432697"/>
            <a:ext cx="153353" cy="407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8153" y="4253508"/>
            <a:ext cx="2544008" cy="3180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No Encryption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178153" y="4693563"/>
            <a:ext cx="3138964" cy="3255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 data is stored in plain text.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25515" y="5238393"/>
            <a:ext cx="7841813" cy="11430"/>
          </a:xfrm>
          <a:prstGeom prst="roundRect">
            <a:avLst>
              <a:gd name="adj" fmla="val 267096"/>
            </a:avLst>
          </a:prstGeom>
          <a:solidFill>
            <a:srgbClr val="D4CEC3"/>
          </a:solidFill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865" y="5273397"/>
            <a:ext cx="5229463" cy="117252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34301" y="5656064"/>
            <a:ext cx="158591" cy="407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31806" y="5476875"/>
            <a:ext cx="2544008" cy="3180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Single User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831806" y="5916930"/>
            <a:ext cx="4900970" cy="3255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program doesn't handle concurrent modifications.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79168" y="6461760"/>
            <a:ext cx="7188160" cy="11430"/>
          </a:xfrm>
          <a:prstGeom prst="roundRect">
            <a:avLst>
              <a:gd name="adj" fmla="val 267096"/>
            </a:avLst>
          </a:prstGeom>
          <a:solidFill>
            <a:srgbClr val="D4CEC3"/>
          </a:solidFill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2" y="6496764"/>
            <a:ext cx="6536888" cy="117252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40135" y="6879431"/>
            <a:ext cx="146923" cy="4070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85578" y="6700242"/>
            <a:ext cx="2544008" cy="3180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No Undo/Redo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485578" y="7140297"/>
            <a:ext cx="4165521" cy="3255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There is no way to undo accidental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620470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</p:spPr>
      </p:sp>
      <p:sp>
        <p:nvSpPr>
          <p:cNvPr id="4" name="Text 2"/>
          <p:cNvSpPr/>
          <p:nvPr/>
        </p:nvSpPr>
        <p:spPr>
          <a:xfrm>
            <a:off x="1020604" y="3048953"/>
            <a:ext cx="1337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Dynamic Memory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610790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Replace the static array with dynamic memory for scalability.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</p:spPr>
      </p:sp>
      <p:sp>
        <p:nvSpPr>
          <p:cNvPr id="9" name="Text 7"/>
          <p:cNvSpPr/>
          <p:nvPr/>
        </p:nvSpPr>
        <p:spPr>
          <a:xfrm>
            <a:off x="1020604" y="4469249"/>
            <a:ext cx="171807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445531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Handle file operation failures more robustly.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4CEC3"/>
          </a:solidFill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</p:spPr>
      </p:sp>
      <p:sp>
        <p:nvSpPr>
          <p:cNvPr id="14" name="Text 12"/>
          <p:cNvSpPr/>
          <p:nvPr/>
        </p:nvSpPr>
        <p:spPr>
          <a:xfrm>
            <a:off x="1020604" y="5889546"/>
            <a:ext cx="170855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Modular Design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55637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Separate file operations and student management logic.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80160" y="1050290"/>
            <a:ext cx="8547735" cy="16129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84237"/>
                </a:solidFill>
                <a:latin typeface="Georgia" panose="02040502050405020303" charset="0"/>
                <a:ea typeface="Gelasio Semi Bold" pitchFamily="34" charset="-122"/>
                <a:cs typeface="Georgia" panose="02040502050405020303" charset="0"/>
              </a:rPr>
              <a:t>Student Information System in C</a:t>
            </a:r>
            <a:endParaRPr lang="en-US" sz="4450" b="1" dirty="0">
              <a:solidFill>
                <a:srgbClr val="484237"/>
              </a:solidFill>
              <a:latin typeface="Georgia" panose="02040502050405020303" charset="0"/>
              <a:ea typeface="Gelasio Semi Bold" pitchFamily="34" charset="-122"/>
              <a:cs typeface="Georgia" panose="02040502050405020303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80160" y="3229610"/>
            <a:ext cx="7061200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746558"/>
                </a:solidFill>
                <a:latin typeface="Georgia" panose="02040502050405020303" charset="0"/>
                <a:ea typeface="Gelasio" pitchFamily="34" charset="-122"/>
                <a:cs typeface="Georgia" panose="02040502050405020303" charset="0"/>
              </a:rPr>
              <a:t>The SIS is a menu-driven program designed to manage student records efficiently, offering features like adding, viewing, updating, and deleting student information.</a:t>
            </a:r>
            <a:endParaRPr lang="en-US" sz="2400" dirty="0">
              <a:solidFill>
                <a:srgbClr val="746558"/>
              </a:solidFill>
              <a:latin typeface="Georgia" panose="02040502050405020303" charset="0"/>
              <a:ea typeface="Gelasio" pitchFamily="34" charset="-122"/>
              <a:cs typeface="Georgia" panose="02040502050405020303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280190" y="5632053"/>
            <a:ext cx="1255990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8" name="Picture 7" descr="s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6370" y="2663190"/>
            <a:ext cx="5574030" cy="2928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Program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Functionality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SIS provides a user-friendly interface for managing student records. It utilizes a structured approach with a menu-driven system to guide users through various operations.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program offers features such as adding new students, viewing existing student information, updating student details, deleting student records, and listing all students.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09823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Structure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 rot="10800000" flipV="1">
            <a:off x="207645" y="4004945"/>
            <a:ext cx="1076960" cy="9639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solidFill>
                <a:schemeClr val="tx1"/>
              </a:solidFill>
              <a:latin typeface="Georgia" panose="02040502050405020303" charset="0"/>
              <a:ea typeface="Gelasio Semi Bold" pitchFamily="34" charset="-122"/>
              <a:cs typeface="Georgia" panose="02040502050405020303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240232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Student Structure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92743"/>
            <a:ext cx="2927747" cy="254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program utilizes a Student structure to represent individual student records. This structure contains fields for storing the student's roll number, name, age, and course.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 rot="10800000" flipV="1">
            <a:off x="4458970" y="2402205"/>
            <a:ext cx="850900" cy="11055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chemeClr val="tx1"/>
                </a:solidFill>
                <a:latin typeface="Georgia" panose="02040502050405020303" charset="0"/>
                <a:ea typeface="Gelasio Semi Bold" pitchFamily="34" charset="-122"/>
                <a:cs typeface="Georgia" panose="02040502050405020303" charset="0"/>
              </a:rPr>
              <a:t>2</a:t>
            </a:r>
            <a:endParaRPr lang="en-US" sz="2650" dirty="0">
              <a:solidFill>
                <a:schemeClr val="tx1"/>
              </a:solidFill>
              <a:latin typeface="Georgia" panose="02040502050405020303" charset="0"/>
              <a:ea typeface="Gelasio Semi Bold" pitchFamily="34" charset="-122"/>
              <a:cs typeface="Georgia" panose="02040502050405020303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240232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Storage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2892743"/>
            <a:ext cx="2927747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Student data is stored in a static array, providing a simple and efficient way to manage a limited number of records.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-918210" y="3967480"/>
            <a:ext cx="2538095" cy="35229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9427766" y="240220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File Handling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427845" y="2893060"/>
            <a:ext cx="4110990" cy="1701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program uses binary files to store student data persistently. This ensures that data is saved even after the program is closed.</a:t>
            </a:r>
            <a:endParaRPr lang="en-US" sz="1750" dirty="0"/>
          </a:p>
        </p:txBody>
      </p:sp>
      <p:sp>
        <p:nvSpPr>
          <p:cNvPr id="16" name="Text Box 15"/>
          <p:cNvSpPr txBox="1"/>
          <p:nvPr/>
        </p:nvSpPr>
        <p:spPr>
          <a:xfrm>
            <a:off x="8783955" y="2268220"/>
            <a:ext cx="938530" cy="100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650">
                <a:latin typeface="Georgia" panose="02040502050405020303" charset="0"/>
                <a:cs typeface="Georgia" panose="02040502050405020303" charset="0"/>
              </a:rPr>
              <a:t>3</a:t>
            </a:r>
            <a:endParaRPr lang="en-GB" altLang="en-US" sz="2650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93750" y="2268220"/>
            <a:ext cx="1003935" cy="807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650">
                <a:latin typeface="Georgia" panose="02040502050405020303" charset="0"/>
                <a:cs typeface="Georgia" panose="02040502050405020303" charset="0"/>
              </a:rPr>
              <a:t>1</a:t>
            </a:r>
            <a:endParaRPr lang="en-GB" altLang="en-US" sz="265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11590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Adding a Student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</p:spPr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Input Details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1080" y="5621655"/>
            <a:ext cx="3742690" cy="16040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add_student function prompts the user to enter the student's roll number, name, age, and course.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</p:spPr>
      </p:sp>
      <p:sp>
        <p:nvSpPr>
          <p:cNvPr id="8" name="Text 5"/>
          <p:cNvSpPr/>
          <p:nvPr/>
        </p:nvSpPr>
        <p:spPr>
          <a:xfrm>
            <a:off x="5443776" y="5267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Array Storage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855" y="5621655"/>
            <a:ext cx="3742690" cy="13519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new student's details are added to the students array, and the student_count is incremented.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EEE8DD"/>
          </a:solidFill>
        </p:spPr>
      </p:sp>
      <p:sp>
        <p:nvSpPr>
          <p:cNvPr id="11" name="Text 8"/>
          <p:cNvSpPr/>
          <p:nvPr/>
        </p:nvSpPr>
        <p:spPr>
          <a:xfrm>
            <a:off x="9866948" y="5267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File Persistence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313" y="5621853"/>
            <a:ext cx="374273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updated student data is written to the students.dat file in binary format, ensuring data persistence.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Viewing a Student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Roll Number Input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view_student function prompts the user to enter the roll number of the student they wish to view.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Retrieval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function searches the students array for a matching roll number. If found, it displays the student's details.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84010" y="222242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Updating a Student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1284010" y="406515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Roll Number Input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284010" y="4555569"/>
            <a:ext cx="3608070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update_student function prompts the user to enter the roll number of the student they wish to update.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6847046" y="406515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Modification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6847046" y="4555569"/>
            <a:ext cx="360818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function allows the user to modify the student's name, age, and course. The updated data is then written to the file.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867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Deleting a Student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4CEC3"/>
          </a:solidFill>
        </p:spPr>
      </p:sp>
      <p:sp>
        <p:nvSpPr>
          <p:cNvPr id="5" name="Shape 2"/>
          <p:cNvSpPr/>
          <p:nvPr/>
        </p:nvSpPr>
        <p:spPr>
          <a:xfrm>
            <a:off x="68450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</p:spPr>
      </p:sp>
      <p:sp>
        <p:nvSpPr>
          <p:cNvPr id="6" name="Shape 3"/>
          <p:cNvSpPr/>
          <p:nvPr/>
        </p:nvSpPr>
        <p:spPr>
          <a:xfrm>
            <a:off x="63652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7" name="Text 4"/>
          <p:cNvSpPr/>
          <p:nvPr/>
        </p:nvSpPr>
        <p:spPr>
          <a:xfrm>
            <a:off x="6540103" y="2247781"/>
            <a:ext cx="16049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213443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Roll Number Input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624852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delete_student function prompts the user to enter the roll number of the student they wish to delete.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</p:spPr>
      </p:sp>
      <p:sp>
        <p:nvSpPr>
          <p:cNvPr id="11" name="Shape 8"/>
          <p:cNvSpPr/>
          <p:nvPr/>
        </p:nvSpPr>
        <p:spPr>
          <a:xfrm>
            <a:off x="63652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2" name="Text 9"/>
          <p:cNvSpPr/>
          <p:nvPr/>
        </p:nvSpPr>
        <p:spPr>
          <a:xfrm>
            <a:off x="6517243" y="4144447"/>
            <a:ext cx="20621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403109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Array Removal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4521517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function removes the student from the students array by shifting subsequent students to the left.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4CEC3"/>
          </a:solidFill>
        </p:spPr>
      </p:sp>
      <p:sp>
        <p:nvSpPr>
          <p:cNvPr id="16" name="Shape 13"/>
          <p:cNvSpPr/>
          <p:nvPr/>
        </p:nvSpPr>
        <p:spPr>
          <a:xfrm>
            <a:off x="63652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</p:spPr>
      </p:sp>
      <p:sp>
        <p:nvSpPr>
          <p:cNvPr id="17" name="Text 14"/>
          <p:cNvSpPr/>
          <p:nvPr/>
        </p:nvSpPr>
        <p:spPr>
          <a:xfrm>
            <a:off x="6517838" y="6041112"/>
            <a:ext cx="205026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592776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File Update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6418183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updated student data is written to the students.dat file, effectively deleting the specified student.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6663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Listing All Students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71557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94239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Retrieval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432810"/>
            <a:ext cx="608218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list_students function iterates through the students array and displays the details of each student.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530090"/>
            <a:ext cx="1134070" cy="20327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75690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Output Format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247323"/>
            <a:ext cx="608218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student information is presented in a clear and organized format, making it easy for users to read and understand.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3380</Words>
  <Application>WPS Presentation</Application>
  <PresentationFormat>On-screen Show (16:9)</PresentationFormat>
  <Paragraphs>164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Gelasio Semi Bold</vt:lpstr>
      <vt:lpstr>Gelasio Semi Bold</vt:lpstr>
      <vt:lpstr>Gelasio Semi Bold</vt:lpstr>
      <vt:lpstr>Gelasio</vt:lpstr>
      <vt:lpstr>Gelasio</vt:lpstr>
      <vt:lpstr>Gelasio</vt:lpstr>
      <vt:lpstr>Gelasio Bold</vt:lpstr>
      <vt:lpstr>Segoe Print</vt:lpstr>
      <vt:lpstr>Gelasio Bold</vt:lpstr>
      <vt:lpstr>Gelasio Bold</vt:lpstr>
      <vt:lpstr>Calibri</vt:lpstr>
      <vt:lpstr>Microsoft YaHei</vt:lpstr>
      <vt:lpstr>Arial Unicode MS</vt:lpstr>
      <vt:lpstr>MingLiU-ExtB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owner</cp:lastModifiedBy>
  <cp:revision>11</cp:revision>
  <dcterms:created xsi:type="dcterms:W3CDTF">2025-01-16T18:26:00Z</dcterms:created>
  <dcterms:modified xsi:type="dcterms:W3CDTF">2025-01-16T20:35:49Z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4E21261B150D4961AA8CFE1FD1633B87_13</vt:lpwstr>
  </property>
  <property fmtid="{D5CDD505-2E9C-101B-9397-08002B2CF9AE}" pid="3" name="KSOProductBuildVer">
    <vt:lpwstr>2057-12.2.0.19805</vt:lpwstr>
  </property>
</Properties>
</file>