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281"/>
  </p:normalViewPr>
  <p:slideViewPr>
    <p:cSldViewPr snapToGrid="0" snapToObjects="1">
      <p:cViewPr varScale="1">
        <p:scale>
          <a:sx n="121" d="100"/>
          <a:sy n="121" d="100"/>
        </p:scale>
        <p:origin x="200" y="3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5/22/23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5/22/23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5/22/23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5/22/23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5/22/23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5/22/23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5/22/23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5/22/23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5/22/23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5/22/23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5/22/23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a:pPr/>
              <a:t>5/22/23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a:pPr/>
              <a:t>5/22/23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a:pPr/>
              <a:t>5/22/23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a:pPr/>
              <a:t>5/22/23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5/22/23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a:pPr/>
              <a:t>5/22/23</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a:pPr/>
              <a:t>5/22/23</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69357-B197-C894-E7E4-EAD0CD6185E3}"/>
              </a:ext>
            </a:extLst>
          </p:cNvPr>
          <p:cNvSpPr>
            <a:spLocks noGrp="1"/>
          </p:cNvSpPr>
          <p:nvPr>
            <p:ph type="ctrTitle"/>
          </p:nvPr>
        </p:nvSpPr>
        <p:spPr>
          <a:xfrm>
            <a:off x="1751012" y="1066800"/>
            <a:ext cx="8676222" cy="1571298"/>
          </a:xfrm>
        </p:spPr>
        <p:txBody>
          <a:bodyPr/>
          <a:lstStyle/>
          <a:p>
            <a:r>
              <a:rPr lang="en-US" dirty="0"/>
              <a:t>Spring AOP</a:t>
            </a:r>
          </a:p>
        </p:txBody>
      </p:sp>
      <p:sp>
        <p:nvSpPr>
          <p:cNvPr id="3" name="Subtitle 2">
            <a:extLst>
              <a:ext uri="{FF2B5EF4-FFF2-40B4-BE49-F238E27FC236}">
                <a16:creationId xmlns:a16="http://schemas.microsoft.com/office/drawing/2014/main" id="{5A265DCE-9B3B-645B-914F-F8EB184760F7}"/>
              </a:ext>
            </a:extLst>
          </p:cNvPr>
          <p:cNvSpPr>
            <a:spLocks noGrp="1"/>
          </p:cNvSpPr>
          <p:nvPr>
            <p:ph type="subTitle" idx="1"/>
          </p:nvPr>
        </p:nvSpPr>
        <p:spPr>
          <a:xfrm>
            <a:off x="1757889" y="3429000"/>
            <a:ext cx="8676222" cy="1905000"/>
          </a:xfrm>
        </p:spPr>
        <p:txBody>
          <a:bodyPr/>
          <a:lstStyle/>
          <a:p>
            <a:r>
              <a:rPr lang="en-US" dirty="0"/>
              <a:t>Spring Aspect Oriented Programming</a:t>
            </a:r>
          </a:p>
          <a:p>
            <a:r>
              <a:rPr lang="en-US" dirty="0" err="1"/>
              <a:t>Implementasi</a:t>
            </a:r>
            <a:r>
              <a:rPr lang="en-US" dirty="0"/>
              <a:t> AOP </a:t>
            </a:r>
            <a:r>
              <a:rPr lang="en-US" dirty="0" err="1"/>
              <a:t>dengan</a:t>
            </a:r>
            <a:r>
              <a:rPr lang="en-US" dirty="0"/>
              <a:t> menggunakan framework spring</a:t>
            </a:r>
          </a:p>
        </p:txBody>
      </p:sp>
    </p:spTree>
    <p:extLst>
      <p:ext uri="{BB962C8B-B14F-4D97-AF65-F5344CB8AC3E}">
        <p14:creationId xmlns:p14="http://schemas.microsoft.com/office/powerpoint/2010/main" val="61885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7B74E-1389-BBB8-9813-449DB92A6037}"/>
              </a:ext>
            </a:extLst>
          </p:cNvPr>
          <p:cNvSpPr>
            <a:spLocks noGrp="1"/>
          </p:cNvSpPr>
          <p:nvPr>
            <p:ph type="title"/>
          </p:nvPr>
        </p:nvSpPr>
        <p:spPr>
          <a:xfrm>
            <a:off x="1141413" y="609600"/>
            <a:ext cx="9905998" cy="1261241"/>
          </a:xfrm>
        </p:spPr>
        <p:txBody>
          <a:bodyPr/>
          <a:lstStyle/>
          <a:p>
            <a:r>
              <a:rPr lang="en-US"/>
              <a:t>Pengertian AOP dan Spring AOP</a:t>
            </a:r>
          </a:p>
        </p:txBody>
      </p:sp>
      <p:sp>
        <p:nvSpPr>
          <p:cNvPr id="3" name="Content Placeholder 2">
            <a:extLst>
              <a:ext uri="{FF2B5EF4-FFF2-40B4-BE49-F238E27FC236}">
                <a16:creationId xmlns:a16="http://schemas.microsoft.com/office/drawing/2014/main" id="{EC62101C-18E7-AEDD-16FB-5EBCE944159C}"/>
              </a:ext>
            </a:extLst>
          </p:cNvPr>
          <p:cNvSpPr>
            <a:spLocks noGrp="1"/>
          </p:cNvSpPr>
          <p:nvPr>
            <p:ph idx="1"/>
          </p:nvPr>
        </p:nvSpPr>
        <p:spPr>
          <a:xfrm>
            <a:off x="1141413" y="1576553"/>
            <a:ext cx="9905998" cy="4214648"/>
          </a:xfrm>
        </p:spPr>
        <p:txBody>
          <a:bodyPr/>
          <a:lstStyle/>
          <a:p>
            <a:pPr algn="just">
              <a:buFont typeface="Arial" panose="020B0604020202020204" pitchFamily="34" charset="0"/>
              <a:buChar char="•"/>
            </a:pPr>
            <a:r>
              <a:rPr lang="en-US" cap="none"/>
              <a:t>Pemrograman berorientasi aspek (AOP) adalah paradigma pemrograman yang bertujuan untuk meningkatkan modularitas dengan memungkinkan pemisahan masalah lintas sektoral. Dilakukan dengan menambahkan logika ke kode yang ada tanpa memodifikasi kode itu sendiri, dibuat secara terpisah menentukan kode mana yang dimodifikasi melalui spesifikasi "pointcut", seperti "logging". Yang memungkinkan logika yang tidak penting bagi proses bisnis(seperti logging tersebut) untuk ditambahkan ke program tanpa mengacaukan inti kode ke fungsionalitas.</a:t>
            </a:r>
          </a:p>
          <a:p>
            <a:pPr algn="just">
              <a:buFont typeface="Arial" panose="020B0604020202020204" pitchFamily="34" charset="0"/>
              <a:buChar char="•"/>
            </a:pPr>
            <a:r>
              <a:rPr lang="en-US" cap="none"/>
              <a:t>Spring AOP atau dikenal sebagai Spring Aspect Oriented Programming adalah implementasi AOP dengan menggunakan framework spring.</a:t>
            </a:r>
          </a:p>
        </p:txBody>
      </p:sp>
    </p:spTree>
    <p:extLst>
      <p:ext uri="{BB962C8B-B14F-4D97-AF65-F5344CB8AC3E}">
        <p14:creationId xmlns:p14="http://schemas.microsoft.com/office/powerpoint/2010/main" val="2721227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7B74E-1389-BBB8-9813-449DB92A6037}"/>
              </a:ext>
            </a:extLst>
          </p:cNvPr>
          <p:cNvSpPr>
            <a:spLocks noGrp="1"/>
          </p:cNvSpPr>
          <p:nvPr>
            <p:ph type="title"/>
          </p:nvPr>
        </p:nvSpPr>
        <p:spPr>
          <a:xfrm>
            <a:off x="1141413" y="609600"/>
            <a:ext cx="9905998" cy="1261241"/>
          </a:xfrm>
        </p:spPr>
        <p:txBody>
          <a:bodyPr/>
          <a:lstStyle/>
          <a:p>
            <a:r>
              <a:rPr lang="en-US"/>
              <a:t>Bagian-Bagian AOP</a:t>
            </a:r>
          </a:p>
        </p:txBody>
      </p:sp>
      <p:sp>
        <p:nvSpPr>
          <p:cNvPr id="3" name="Content Placeholder 2">
            <a:extLst>
              <a:ext uri="{FF2B5EF4-FFF2-40B4-BE49-F238E27FC236}">
                <a16:creationId xmlns:a16="http://schemas.microsoft.com/office/drawing/2014/main" id="{EC62101C-18E7-AEDD-16FB-5EBCE944159C}"/>
              </a:ext>
            </a:extLst>
          </p:cNvPr>
          <p:cNvSpPr>
            <a:spLocks noGrp="1"/>
          </p:cNvSpPr>
          <p:nvPr>
            <p:ph idx="1"/>
          </p:nvPr>
        </p:nvSpPr>
        <p:spPr>
          <a:xfrm>
            <a:off x="1141413" y="1576553"/>
            <a:ext cx="9905998" cy="4214648"/>
          </a:xfrm>
        </p:spPr>
        <p:txBody>
          <a:bodyPr>
            <a:normAutofit fontScale="85000" lnSpcReduction="20000"/>
          </a:bodyPr>
          <a:lstStyle/>
          <a:p>
            <a:pPr algn="just">
              <a:buFont typeface="Arial" panose="020B0604020202020204" pitchFamily="34" charset="0"/>
              <a:buChar char="•"/>
            </a:pPr>
            <a:r>
              <a:rPr lang="en-US" cap="none"/>
              <a:t>Aspect, adalah bagian code yang akan kita masukan ke dalam code utama. Aspect diimplementasikan menggunakan class java yang dipasang anotasi @Aspect.</a:t>
            </a:r>
          </a:p>
          <a:p>
            <a:pPr algn="just">
              <a:buFont typeface="Arial" panose="020B0604020202020204" pitchFamily="34" charset="0"/>
              <a:buChar char="•"/>
            </a:pPr>
            <a:r>
              <a:rPr lang="en-US" cap="none"/>
              <a:t>Join Point, adalah bagian atau point tempat aspect dieksekusi. Pada spring AOP joinpoint ini berupa methode tempat aspect akan dieksekusi.</a:t>
            </a:r>
          </a:p>
          <a:p>
            <a:pPr algn="just">
              <a:buFont typeface="Arial" panose="020B0604020202020204" pitchFamily="34" charset="0"/>
              <a:buChar char="•"/>
            </a:pPr>
            <a:r>
              <a:rPr lang="en-US" cap="none"/>
              <a:t>Advice, adalah bagian utama dan terpenting dari AOP. Advice adalah tempat aksi yang diambil oleh aspect pada join point. Advice bisa terletak sebelum joint point, sesudah, atau pada ketika joint point dieksekusi. Umumnya advice berupa interceptor yang mengatur semua intercept pada join point.</a:t>
            </a:r>
          </a:p>
          <a:p>
            <a:pPr algn="just">
              <a:buFont typeface="Arial" panose="020B0604020202020204" pitchFamily="34" charset="0"/>
              <a:buChar char="•"/>
            </a:pPr>
            <a:r>
              <a:rPr lang="en-US" cap="none"/>
              <a:t>Pointcut, adalah ekpresion atau predicate yang cocok dengan joint point. Biasanya berupa regex. Advice akan dikaitkan dengan ekspresi pointcut dan dijalankan pada join point.</a:t>
            </a:r>
          </a:p>
          <a:p>
            <a:pPr algn="just">
              <a:buFont typeface="Arial" panose="020B0604020202020204" pitchFamily="34" charset="0"/>
              <a:buChar char="•"/>
            </a:pPr>
            <a:r>
              <a:rPr lang="en-US" cap="none"/>
              <a:t>Target Object, adalah object yang dikenakan advice. Khusus pada spring aop mengimplementasikan menggunakan runtime proxies. Dengan demikian object ini selalu berupa proxy object.</a:t>
            </a:r>
          </a:p>
          <a:p>
            <a:pPr algn="just">
              <a:buFont typeface="Arial" panose="020B0604020202020204" pitchFamily="34" charset="0"/>
              <a:buChar char="•"/>
            </a:pPr>
            <a:r>
              <a:rPr lang="en-US" cap="none"/>
              <a:t>AOP Proxy, Object yang dibuat oleh AOP framework untuk mengimplementasikan aspect kontrak. Pada spring framework AOP berupa JDK dynamic proxy atau CGLIB proxy.</a:t>
            </a:r>
          </a:p>
        </p:txBody>
      </p:sp>
    </p:spTree>
    <p:extLst>
      <p:ext uri="{BB962C8B-B14F-4D97-AF65-F5344CB8AC3E}">
        <p14:creationId xmlns:p14="http://schemas.microsoft.com/office/powerpoint/2010/main" val="3562212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7B74E-1389-BBB8-9813-449DB92A6037}"/>
              </a:ext>
            </a:extLst>
          </p:cNvPr>
          <p:cNvSpPr>
            <a:spLocks noGrp="1"/>
          </p:cNvSpPr>
          <p:nvPr>
            <p:ph type="title"/>
          </p:nvPr>
        </p:nvSpPr>
        <p:spPr>
          <a:xfrm>
            <a:off x="1141413" y="609600"/>
            <a:ext cx="9905998" cy="1261241"/>
          </a:xfrm>
        </p:spPr>
        <p:txBody>
          <a:bodyPr/>
          <a:lstStyle/>
          <a:p>
            <a:r>
              <a:rPr lang="en-US"/>
              <a:t>Jenis-Jenis Advice</a:t>
            </a:r>
          </a:p>
        </p:txBody>
      </p:sp>
      <p:sp>
        <p:nvSpPr>
          <p:cNvPr id="3" name="Content Placeholder 2">
            <a:extLst>
              <a:ext uri="{FF2B5EF4-FFF2-40B4-BE49-F238E27FC236}">
                <a16:creationId xmlns:a16="http://schemas.microsoft.com/office/drawing/2014/main" id="{EC62101C-18E7-AEDD-16FB-5EBCE944159C}"/>
              </a:ext>
            </a:extLst>
          </p:cNvPr>
          <p:cNvSpPr>
            <a:spLocks noGrp="1"/>
          </p:cNvSpPr>
          <p:nvPr>
            <p:ph idx="1"/>
          </p:nvPr>
        </p:nvSpPr>
        <p:spPr>
          <a:xfrm>
            <a:off x="1141413" y="1576553"/>
            <a:ext cx="9905998" cy="4214648"/>
          </a:xfrm>
        </p:spPr>
        <p:txBody>
          <a:bodyPr>
            <a:normAutofit fontScale="92500" lnSpcReduction="20000"/>
          </a:bodyPr>
          <a:lstStyle/>
          <a:p>
            <a:pPr algn="just">
              <a:buFont typeface="Arial" panose="020B0604020202020204" pitchFamily="34" charset="0"/>
              <a:buChar char="•"/>
            </a:pPr>
            <a:r>
              <a:rPr lang="en-US" cap="none"/>
              <a:t>Before Advice, advice yang dijalankan sebelum code yang ada pada join point. Advice ini tidak memiliki kemampuan untuk mencegah flow proses dieksekusi. @Before adalah anotasi yang digunakan untuk menyatakan advice ini.</a:t>
            </a:r>
          </a:p>
          <a:p>
            <a:pPr algn="just">
              <a:buFont typeface="Arial" panose="020B0604020202020204" pitchFamily="34" charset="0"/>
              <a:buChar char="•"/>
            </a:pPr>
            <a:r>
              <a:rPr lang="en-US" cap="none"/>
              <a:t>After Returning Advice, advice ini akan dieksekusi jika method pada joint point dieksekusi dengan hasil sukses. Jadi, aspect akan dieksekusi jika code utama tidak ada error. @AfterReturning adalah anotasi yang digunakan.</a:t>
            </a:r>
          </a:p>
          <a:p>
            <a:pPr algn="just">
              <a:buFont typeface="Arial" panose="020B0604020202020204" pitchFamily="34" charset="0"/>
              <a:buChar char="•"/>
            </a:pPr>
            <a:r>
              <a:rPr lang="en-US" cap="none"/>
              <a:t>After Throwing Advice, advice ini akan dieksekusi jika methode pada join point menghasilkan error.@AfterThrowing digunakan untuk menyatakan jenis advice ini.</a:t>
            </a:r>
          </a:p>
          <a:p>
            <a:pPr algn="just">
              <a:buFont typeface="Arial" panose="020B0604020202020204" pitchFamily="34" charset="0"/>
              <a:buChar char="•"/>
            </a:pPr>
            <a:r>
              <a:rPr lang="en-US" cap="none"/>
              <a:t>After Advice, advice ini akan dieksekusi setelah join point baik error atau success. @After adalah anotasi yang digunakan.</a:t>
            </a:r>
          </a:p>
          <a:p>
            <a:pPr algn="just">
              <a:buFont typeface="Arial" panose="020B0604020202020204" pitchFamily="34" charset="0"/>
              <a:buChar char="•"/>
            </a:pPr>
            <a:r>
              <a:rPr lang="en-US" cap="none"/>
              <a:t>Around Advice, advice ini dieksekusi di sekeliling join point yaitu sebelum method dan sesudah method. @Around adalah anotasi yang digunakan.</a:t>
            </a:r>
          </a:p>
        </p:txBody>
      </p:sp>
    </p:spTree>
    <p:extLst>
      <p:ext uri="{BB962C8B-B14F-4D97-AF65-F5344CB8AC3E}">
        <p14:creationId xmlns:p14="http://schemas.microsoft.com/office/powerpoint/2010/main" val="2331034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7B74E-1389-BBB8-9813-449DB92A6037}"/>
              </a:ext>
            </a:extLst>
          </p:cNvPr>
          <p:cNvSpPr>
            <a:spLocks noGrp="1"/>
          </p:cNvSpPr>
          <p:nvPr>
            <p:ph type="title"/>
          </p:nvPr>
        </p:nvSpPr>
        <p:spPr>
          <a:xfrm>
            <a:off x="1141413" y="609600"/>
            <a:ext cx="9905998" cy="1261241"/>
          </a:xfrm>
        </p:spPr>
        <p:txBody>
          <a:bodyPr/>
          <a:lstStyle/>
          <a:p>
            <a:r>
              <a:rPr lang="en-US"/>
              <a:t>Referensi</a:t>
            </a:r>
          </a:p>
        </p:txBody>
      </p:sp>
      <p:sp>
        <p:nvSpPr>
          <p:cNvPr id="3" name="Content Placeholder 2">
            <a:extLst>
              <a:ext uri="{FF2B5EF4-FFF2-40B4-BE49-F238E27FC236}">
                <a16:creationId xmlns:a16="http://schemas.microsoft.com/office/drawing/2014/main" id="{EC62101C-18E7-AEDD-16FB-5EBCE944159C}"/>
              </a:ext>
            </a:extLst>
          </p:cNvPr>
          <p:cNvSpPr>
            <a:spLocks noGrp="1"/>
          </p:cNvSpPr>
          <p:nvPr>
            <p:ph idx="1"/>
          </p:nvPr>
        </p:nvSpPr>
        <p:spPr>
          <a:xfrm>
            <a:off x="1141413" y="1713187"/>
            <a:ext cx="9905998" cy="1261242"/>
          </a:xfrm>
        </p:spPr>
        <p:txBody>
          <a:bodyPr>
            <a:normAutofit/>
          </a:bodyPr>
          <a:lstStyle/>
          <a:p>
            <a:pPr algn="just">
              <a:buFont typeface="Arial" panose="020B0604020202020204" pitchFamily="34" charset="0"/>
              <a:buChar char="•"/>
            </a:pPr>
            <a:r>
              <a:rPr lang="en-US" cap="none"/>
              <a:t>https://en.wikipedia.org/wiki/Aspect-oriented_programming</a:t>
            </a:r>
          </a:p>
          <a:p>
            <a:pPr algn="just">
              <a:buFont typeface="Arial" panose="020B0604020202020204" pitchFamily="34" charset="0"/>
              <a:buChar char="•"/>
            </a:pPr>
            <a:r>
              <a:rPr lang="en-US" cap="none"/>
              <a:t>https://medium.com/the-legend/spring-aop-68b0c944a0d6</a:t>
            </a:r>
          </a:p>
          <a:p>
            <a:pPr algn="just">
              <a:buFont typeface="Arial" panose="020B0604020202020204" pitchFamily="34" charset="0"/>
              <a:buChar char="•"/>
            </a:pPr>
            <a:endParaRPr lang="en-US" cap="none"/>
          </a:p>
        </p:txBody>
      </p:sp>
      <p:sp>
        <p:nvSpPr>
          <p:cNvPr id="4" name="Title 1">
            <a:extLst>
              <a:ext uri="{FF2B5EF4-FFF2-40B4-BE49-F238E27FC236}">
                <a16:creationId xmlns:a16="http://schemas.microsoft.com/office/drawing/2014/main" id="{F6A6958F-86D3-BC9B-96EB-AE5E1C2F3F95}"/>
              </a:ext>
            </a:extLst>
          </p:cNvPr>
          <p:cNvSpPr txBox="1">
            <a:spLocks/>
          </p:cNvSpPr>
          <p:nvPr/>
        </p:nvSpPr>
        <p:spPr>
          <a:xfrm>
            <a:off x="1141413" y="3570892"/>
            <a:ext cx="9905998" cy="425668"/>
          </a:xfrm>
          <a:prstGeom prst="rect">
            <a:avLst/>
          </a:prstGeom>
        </p:spPr>
        <p:txBody>
          <a:bodyPr vert="horz" lIns="91440" tIns="45720" rIns="91440" bIns="45720" rtlCol="0" anchor="ctr">
            <a:normAutofit fontScale="85000" lnSpcReduction="20000"/>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Demo Implementasi</a:t>
            </a:r>
          </a:p>
        </p:txBody>
      </p:sp>
      <p:sp>
        <p:nvSpPr>
          <p:cNvPr id="5" name="Content Placeholder 2">
            <a:extLst>
              <a:ext uri="{FF2B5EF4-FFF2-40B4-BE49-F238E27FC236}">
                <a16:creationId xmlns:a16="http://schemas.microsoft.com/office/drawing/2014/main" id="{50D614F1-AC55-3F0F-8EEB-619B1A541B5C}"/>
              </a:ext>
            </a:extLst>
          </p:cNvPr>
          <p:cNvSpPr txBox="1">
            <a:spLocks/>
          </p:cNvSpPr>
          <p:nvPr/>
        </p:nvSpPr>
        <p:spPr>
          <a:xfrm>
            <a:off x="1141413" y="3662857"/>
            <a:ext cx="9905998" cy="1261242"/>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algn="just">
              <a:buFont typeface="Arial" panose="020B0604020202020204" pitchFamily="34" charset="0"/>
              <a:buChar char="•"/>
            </a:pPr>
            <a:r>
              <a:rPr lang="en-US" cap="none"/>
              <a:t>https://github.com/nfajardwiputra/spring-aop</a:t>
            </a:r>
          </a:p>
        </p:txBody>
      </p:sp>
    </p:spTree>
    <p:extLst>
      <p:ext uri="{BB962C8B-B14F-4D97-AF65-F5344CB8AC3E}">
        <p14:creationId xmlns:p14="http://schemas.microsoft.com/office/powerpoint/2010/main" val="42160153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Mesh</Template>
  <TotalTime>45</TotalTime>
  <Words>471</Words>
  <Application>Microsoft Macintosh PowerPoint</Application>
  <PresentationFormat>Widescreen</PresentationFormat>
  <Paragraphs>24</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Century Gothic</vt:lpstr>
      <vt:lpstr>Mesh</vt:lpstr>
      <vt:lpstr>Spring AOP</vt:lpstr>
      <vt:lpstr>Pengertian AOP dan Spring AOP</vt:lpstr>
      <vt:lpstr>Bagian-Bagian AOP</vt:lpstr>
      <vt:lpstr>Jenis-Jenis Advice</vt:lpstr>
      <vt:lpstr>Referensi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4</cp:revision>
  <dcterms:created xsi:type="dcterms:W3CDTF">2023-05-22T02:52:04Z</dcterms:created>
  <dcterms:modified xsi:type="dcterms:W3CDTF">2023-05-22T03:37:14Z</dcterms:modified>
</cp:coreProperties>
</file>