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41538" indent="-16843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283075" indent="-3368675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26200" indent="-5054600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567738" indent="-6738938" algn="l" defTabSz="4283075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C0C0C0"/>
    <a:srgbClr val="800000"/>
    <a:srgbClr val="AD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" d="100"/>
          <a:sy n="23" d="100"/>
        </p:scale>
        <p:origin x="1152" y="-3228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AC6055-BED3-441F-92AC-38E57413D38A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212813-4D2C-4304-B632-E381897A0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546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751E58-F098-4B7F-81BC-F51406B70D95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B0FF67-A9B4-4059-8354-4C13D880E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FF67-A9B4-4059-8354-4C13D880E8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6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5BB259-A352-4EB3-8ABF-134E29B1E5F0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CB18A-6215-42ED-A7FE-5DA8FD9891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77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00C68-3E00-4B4A-BA1B-53F232C24194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79339-7917-4FB0-8D37-95B264CFEF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77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D94DF-45C0-4A2C-AB74-4DB596A15330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D5CE7-82CC-41A6-AE7B-D0798A301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C3835-CEE0-4505-9665-5573C790ED16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1E98A-5D60-40D6-BF00-4DF54A5FF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C548E-AB30-45E3-9EFD-4ABD517D5FFB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7857C-95ED-4269-88F6-BCF7AA1AD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0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EA653-160A-48A7-96FE-D81DDD2A6265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E7984-147F-49C9-BD08-BE497C1013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6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9FB84D-DD03-420E-8CB9-41B71FB842D0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33126-1F96-423D-BF98-E9824842C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1E4B5-FC98-4F60-98B5-0E1785FC4AC2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E915-8297-443A-953B-35155E6AB3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3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0B8E-EA66-4125-B228-E7659303DF53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4597E-C535-4E8F-80AD-4D354F086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6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4866A-E706-4541-8880-33314C2B233F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9845-A231-4EFA-9396-68124E94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08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3EE76A-02DB-42FA-91C2-3E760E39DD17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061C2-CB17-4CD5-8C6C-23DA029C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56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>
              <a:defRPr sz="5600">
                <a:solidFill>
                  <a:srgbClr val="898989"/>
                </a:solidFill>
              </a:defRPr>
            </a:lvl1pPr>
          </a:lstStyle>
          <a:p>
            <a:fld id="{FEA6808C-36B9-4536-83CF-D3C352952614}" type="datetime1">
              <a:rPr lang="en-US" altLang="en-US"/>
              <a:pPr/>
              <a:t>4/24/2016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>
              <a:defRPr sz="5600">
                <a:solidFill>
                  <a:srgbClr val="898989"/>
                </a:solidFill>
              </a:defRPr>
            </a:lvl1pPr>
          </a:lstStyle>
          <a:p>
            <a:fld id="{A68FA986-9025-422E-95D2-95CF4553E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ＭＳ Ｐゴシック" charset="0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ＭＳ Ｐゴシック" charset="0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ＭＳ Ｐゴシック" charset="0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6"/>
          <p:cNvGrpSpPr>
            <a:grpSpLocks/>
          </p:cNvGrpSpPr>
          <p:nvPr/>
        </p:nvGrpSpPr>
        <p:grpSpPr bwMode="auto">
          <a:xfrm>
            <a:off x="-19050" y="171450"/>
            <a:ext cx="31089600" cy="43891200"/>
            <a:chOff x="0" y="0"/>
            <a:chExt cx="31089600" cy="438912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363" name="Title 10"/>
          <p:cNvSpPr>
            <a:spLocks noGrp="1"/>
          </p:cNvSpPr>
          <p:nvPr>
            <p:ph type="title"/>
          </p:nvPr>
        </p:nvSpPr>
        <p:spPr>
          <a:xfrm>
            <a:off x="1295400" y="914400"/>
            <a:ext cx="21869400" cy="3768725"/>
          </a:xfrm>
        </p:spPr>
        <p:txBody>
          <a:bodyPr/>
          <a:lstStyle/>
          <a:p>
            <a:pPr eaLnBrk="1" hangingPunct="1"/>
            <a:r>
              <a:rPr lang="en-US" altLang="en-US" sz="9900" dirty="0" smtClean="0">
                <a:ea typeface="ＭＳ Ｐゴシック" panose="020B0600070205080204" pitchFamily="34" charset="-128"/>
              </a:rPr>
              <a:t>State Farm Distracted Driver Detection</a:t>
            </a:r>
            <a:r>
              <a:rPr lang="en-US" altLang="en-US" sz="11900" dirty="0" smtClean="0">
                <a:ea typeface="ＭＳ Ｐゴシック" panose="020B0600070205080204" pitchFamily="34" charset="-128"/>
              </a:rPr>
              <a:t/>
            </a:r>
            <a:br>
              <a:rPr lang="en-US" altLang="en-US" sz="11900" dirty="0" smtClean="0">
                <a:ea typeface="ＭＳ Ｐゴシック" panose="020B0600070205080204" pitchFamily="34" charset="-128"/>
              </a:rPr>
            </a:br>
            <a:r>
              <a:rPr lang="en-US" altLang="en-US" sz="7600" dirty="0" err="1" smtClean="0">
                <a:ea typeface="ＭＳ Ｐゴシック" panose="020B0600070205080204" pitchFamily="34" charset="-128"/>
              </a:rPr>
              <a:t>Nishaat</a:t>
            </a:r>
            <a:r>
              <a:rPr lang="en-US" altLang="en-US" sz="76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7600" dirty="0" err="1" smtClean="0">
                <a:ea typeface="ＭＳ Ｐゴシック" panose="020B0600070205080204" pitchFamily="34" charset="-128"/>
              </a:rPr>
              <a:t>Farheen</a:t>
            </a:r>
            <a:r>
              <a:rPr lang="en-US" altLang="en-US" sz="7600" dirty="0" smtClean="0">
                <a:ea typeface="ＭＳ Ｐゴシック" panose="020B0600070205080204" pitchFamily="34" charset="-128"/>
              </a:rPr>
              <a:t>, Mohit Ravi, </a:t>
            </a:r>
            <a:r>
              <a:rPr lang="en-US" altLang="en-US" sz="7600" dirty="0" err="1" smtClean="0">
                <a:ea typeface="ＭＳ Ｐゴシック" panose="020B0600070205080204" pitchFamily="34" charset="-128"/>
              </a:rPr>
              <a:t>Lanyin</a:t>
            </a:r>
            <a:r>
              <a:rPr lang="en-US" altLang="en-US" sz="7600" dirty="0" smtClean="0">
                <a:ea typeface="ＭＳ Ｐゴシック" panose="020B0600070205080204" pitchFamily="34" charset="-128"/>
              </a:rPr>
              <a:t> Zhang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Content Placeholder 12"/>
          <p:cNvSpPr>
            <a:spLocks noGrp="1"/>
          </p:cNvSpPr>
          <p:nvPr>
            <p:ph sz="half" idx="2"/>
          </p:nvPr>
        </p:nvSpPr>
        <p:spPr>
          <a:xfrm>
            <a:off x="15986125" y="18957926"/>
            <a:ext cx="13731875" cy="17019482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9100" dirty="0" smtClean="0">
                <a:ea typeface="ＭＳ Ｐゴシック" panose="020B0600070205080204" pitchFamily="34" charset="-128"/>
              </a:rPr>
              <a:t>Results </a:t>
            </a:r>
            <a:r>
              <a:rPr lang="en-US" altLang="en-US" sz="9100" dirty="0" smtClean="0">
                <a:ea typeface="ＭＳ Ｐゴシック" panose="020B0600070205080204" pitchFamily="34" charset="-128"/>
              </a:rPr>
              <a:t>&amp; </a:t>
            </a:r>
            <a:r>
              <a:rPr lang="en-US" altLang="en-US" sz="9100" dirty="0" smtClean="0">
                <a:ea typeface="ＭＳ Ｐゴシック" panose="020B0600070205080204" pitchFamily="34" charset="-128"/>
              </a:rPr>
              <a:t>Evaluation</a:t>
            </a:r>
          </a:p>
          <a:p>
            <a:pPr eaLnBrk="1" hangingPunct="1"/>
            <a:r>
              <a:rPr lang="en-US" altLang="en-US" sz="5400" dirty="0" smtClean="0">
                <a:ea typeface="ＭＳ Ｐゴシック" panose="020B0600070205080204" pitchFamily="34" charset="-128"/>
              </a:rPr>
              <a:t>Ran Classification algorithms on extracted features to predict the final class</a:t>
            </a:r>
            <a:r>
              <a:rPr lang="en-US" altLang="en-US" sz="5400" dirty="0">
                <a:ea typeface="ＭＳ Ｐゴシック" panose="020B0600070205080204" pitchFamily="34" charset="-128"/>
              </a:rPr>
              <a:t> </a:t>
            </a:r>
            <a:r>
              <a:rPr lang="en-US" altLang="en-US" sz="5400" dirty="0" smtClean="0">
                <a:ea typeface="ＭＳ Ｐゴシック" panose="020B0600070205080204" pitchFamily="34" charset="-128"/>
              </a:rPr>
              <a:t>on Test Images.</a:t>
            </a:r>
          </a:p>
          <a:p>
            <a:pPr eaLnBrk="1" hangingPunct="1"/>
            <a:r>
              <a:rPr lang="en-US" altLang="en-US" sz="5400" dirty="0" smtClean="0">
                <a:ea typeface="ＭＳ Ｐゴシック" panose="020B0600070205080204" pitchFamily="34" charset="-128"/>
              </a:rPr>
              <a:t>Accuracy = (Correct Class/Total No of Samples)</a:t>
            </a:r>
          </a:p>
          <a:p>
            <a:pPr eaLnBrk="1" hangingPunct="1"/>
            <a:endParaRPr lang="en-US" altLang="en-US" sz="66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66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6600" dirty="0" smtClean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5365" name="Content Placeholder 12"/>
          <p:cNvSpPr txBox="1">
            <a:spLocks/>
          </p:cNvSpPr>
          <p:nvPr/>
        </p:nvSpPr>
        <p:spPr bwMode="auto">
          <a:xfrm>
            <a:off x="1355726" y="6076951"/>
            <a:ext cx="14036674" cy="7258049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en-US" sz="9600" dirty="0" smtClean="0">
                <a:latin typeface="Calibri" panose="020F0502020204030204" pitchFamily="34" charset="0"/>
              </a:rPr>
              <a:t>Introduction</a:t>
            </a:r>
          </a:p>
          <a:p>
            <a:pPr marL="1143000" indent="-11430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err="1" smtClean="0">
                <a:latin typeface="Calibri" panose="020F0502020204030204" pitchFamily="34" charset="0"/>
              </a:rPr>
              <a:t>StateFarm</a:t>
            </a:r>
            <a:r>
              <a:rPr lang="en-US" altLang="en-US" sz="5400" dirty="0" smtClean="0">
                <a:latin typeface="Calibri" panose="020F0502020204030204" pitchFamily="34" charset="0"/>
              </a:rPr>
              <a:t> wants to test if dashboard cams can automatically detect distracted drivers.</a:t>
            </a:r>
          </a:p>
          <a:p>
            <a:pPr marL="1143000" indent="-11430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Dashboard cams can help in fighting insurance fraud, having a record of your accident and getting out of a traffic violations you didn’t commit.</a:t>
            </a:r>
            <a:endParaRPr lang="en-US" altLang="en-US" sz="5400" dirty="0">
              <a:latin typeface="Calibri" panose="020F0502020204030204" pitchFamily="34" charset="0"/>
            </a:endParaRPr>
          </a:p>
        </p:txBody>
      </p:sp>
      <p:sp>
        <p:nvSpPr>
          <p:cNvPr id="15367" name="Content Placeholder 12"/>
          <p:cNvSpPr txBox="1">
            <a:spLocks/>
          </p:cNvSpPr>
          <p:nvPr/>
        </p:nvSpPr>
        <p:spPr bwMode="auto">
          <a:xfrm>
            <a:off x="15986125" y="36663209"/>
            <a:ext cx="13731875" cy="5584433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9100" dirty="0">
                <a:latin typeface="Calibri" panose="020F0502020204030204" pitchFamily="34" charset="0"/>
              </a:rPr>
              <a:t>Conclusion</a:t>
            </a:r>
          </a:p>
          <a:p>
            <a:pPr marL="685800" indent="-6858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We </a:t>
            </a:r>
            <a:r>
              <a:rPr lang="en-US" altLang="en-US" sz="5400" dirty="0">
                <a:latin typeface="Calibri" panose="020F0502020204030204" pitchFamily="34" charset="0"/>
              </a:rPr>
              <a:t>conclude that Logistic Regression is giving the best Accuracy and Least </a:t>
            </a:r>
            <a:r>
              <a:rPr lang="en-US" altLang="en-US" sz="5400" dirty="0" err="1">
                <a:latin typeface="Calibri" panose="020F0502020204030204" pitchFamily="34" charset="0"/>
              </a:rPr>
              <a:t>Logloss</a:t>
            </a:r>
            <a:r>
              <a:rPr lang="en-US" altLang="en-US" sz="5400" dirty="0">
                <a:latin typeface="Calibri" panose="020F0502020204030204" pitchFamily="34" charset="0"/>
              </a:rPr>
              <a:t>.</a:t>
            </a:r>
          </a:p>
          <a:p>
            <a:pPr marL="685800" indent="-6858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>
                <a:latin typeface="Calibri" panose="020F0502020204030204" pitchFamily="34" charset="0"/>
              </a:rPr>
              <a:t>This model Is </a:t>
            </a:r>
            <a:r>
              <a:rPr lang="en-US" altLang="en-US" sz="5400" dirty="0" smtClean="0">
                <a:latin typeface="Calibri" panose="020F0502020204030204" pitchFamily="34" charset="0"/>
              </a:rPr>
              <a:t>deployed on a local web interface for demo. </a:t>
            </a:r>
            <a:endParaRPr lang="en-US" altLang="en-US" sz="5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23850600" y="3581400"/>
            <a:ext cx="617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3200" dirty="0" smtClean="0">
                <a:solidFill>
                  <a:srgbClr val="ADAFAA"/>
                </a:solidFill>
              </a:rPr>
              <a:t>Statistical Learning </a:t>
            </a:r>
            <a:r>
              <a:rPr lang="en-US" altLang="en-US" sz="3200" dirty="0">
                <a:solidFill>
                  <a:srgbClr val="ADAFAA"/>
                </a:solidFill>
              </a:rPr>
              <a:t>&amp; Analytics</a:t>
            </a:r>
          </a:p>
          <a:p>
            <a:pPr algn="ctr" defTabSz="914400" eaLnBrk="1" hangingPunct="1"/>
            <a:r>
              <a:rPr lang="en-US" altLang="en-US" sz="3200" dirty="0" smtClean="0">
                <a:solidFill>
                  <a:srgbClr val="ADAFAA"/>
                </a:solidFill>
              </a:rPr>
              <a:t>Spring, 2016</a:t>
            </a:r>
            <a:endParaRPr lang="en-US" altLang="en-US" sz="3200" dirty="0">
              <a:solidFill>
                <a:srgbClr val="ADAFAA"/>
              </a:solidFill>
            </a:endParaRPr>
          </a:p>
        </p:txBody>
      </p:sp>
      <p:sp>
        <p:nvSpPr>
          <p:cNvPr id="15369" name="Line 15"/>
          <p:cNvSpPr>
            <a:spLocks noChangeShapeType="1"/>
          </p:cNvSpPr>
          <p:nvPr/>
        </p:nvSpPr>
        <p:spPr bwMode="auto">
          <a:xfrm>
            <a:off x="23545800" y="762000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pic>
        <p:nvPicPr>
          <p:cNvPr id="15371" name="Picture 2" descr="Stevens-Official-PMSColor-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800" y="1060450"/>
            <a:ext cx="591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2"/>
          <p:cNvSpPr txBox="1">
            <a:spLocks/>
          </p:cNvSpPr>
          <p:nvPr/>
        </p:nvSpPr>
        <p:spPr bwMode="auto">
          <a:xfrm>
            <a:off x="1295401" y="13928725"/>
            <a:ext cx="14036674" cy="7102475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9100" dirty="0" smtClean="0">
                <a:latin typeface="Calibri" panose="020F0502020204030204" pitchFamily="34" charset="0"/>
              </a:rPr>
              <a:t>Data </a:t>
            </a:r>
            <a:r>
              <a:rPr lang="en-US" altLang="en-US" sz="9100" dirty="0" smtClean="0">
                <a:latin typeface="Calibri" panose="020F0502020204030204" pitchFamily="34" charset="0"/>
              </a:rPr>
              <a:t>Understanding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>
                <a:latin typeface="Calibri" panose="020F0502020204030204" pitchFamily="34" charset="0"/>
              </a:rPr>
              <a:t>The dataset consists of 22,000 </a:t>
            </a:r>
            <a:r>
              <a:rPr lang="en-US" altLang="en-US" sz="5400" dirty="0">
                <a:latin typeface="Calibri" panose="020F0502020204030204" pitchFamily="34" charset="0"/>
              </a:rPr>
              <a:t>Training images and 79,000 Test images.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>
                <a:latin typeface="Calibri" panose="020F0502020204030204" pitchFamily="34" charset="0"/>
              </a:rPr>
              <a:t>The response variable is divided into 10 classes. They are:</a:t>
            </a:r>
          </a:p>
          <a:p>
            <a:pPr marL="0" indent="0" eaLnBrk="1" hangingPunct="1">
              <a:spcBef>
                <a:spcPts val="600"/>
              </a:spcBef>
            </a:pPr>
            <a:r>
              <a:rPr lang="en-US" altLang="en-US" sz="5400" dirty="0">
                <a:latin typeface="Calibri" panose="020F0502020204030204" pitchFamily="34" charset="0"/>
              </a:rPr>
              <a:t>        </a:t>
            </a:r>
            <a:r>
              <a:rPr lang="en-US" altLang="en-US" sz="5400" dirty="0">
                <a:latin typeface="Calibri" panose="020F0502020204030204" pitchFamily="34" charset="0"/>
              </a:rPr>
              <a:t>   </a:t>
            </a:r>
            <a:r>
              <a:rPr lang="en-US" altLang="en-US" sz="5400" dirty="0">
                <a:latin typeface="Calibri" panose="020F0502020204030204" pitchFamily="34" charset="0"/>
              </a:rPr>
              <a:t>C0 – Safe driving, C1 – </a:t>
            </a:r>
            <a:r>
              <a:rPr lang="en-US" altLang="en-US" sz="5400" dirty="0" smtClean="0">
                <a:latin typeface="Calibri" panose="020F0502020204030204" pitchFamily="34" charset="0"/>
              </a:rPr>
              <a:t>texting ,</a:t>
            </a:r>
            <a:endParaRPr lang="en-US" altLang="en-US" sz="54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ts val="600"/>
              </a:spcBef>
            </a:pPr>
            <a:r>
              <a:rPr lang="en-US" altLang="en-US" sz="5400" dirty="0">
                <a:latin typeface="Calibri" panose="020F0502020204030204" pitchFamily="34" charset="0"/>
              </a:rPr>
              <a:t>         </a:t>
            </a:r>
            <a:r>
              <a:rPr lang="en-US" altLang="en-US" sz="5400" dirty="0">
                <a:latin typeface="Calibri" panose="020F0502020204030204" pitchFamily="34" charset="0"/>
              </a:rPr>
              <a:t>  C2 </a:t>
            </a:r>
            <a:r>
              <a:rPr lang="en-US" altLang="en-US" sz="5400" dirty="0">
                <a:latin typeface="Calibri" panose="020F0502020204030204" pitchFamily="34" charset="0"/>
              </a:rPr>
              <a:t>– talking on the phone…….. </a:t>
            </a:r>
            <a:r>
              <a:rPr lang="en-US" altLang="en-US" sz="5400" dirty="0" err="1" smtClean="0">
                <a:latin typeface="Calibri" panose="020F0502020204030204" pitchFamily="34" charset="0"/>
              </a:rPr>
              <a:t>etc</a:t>
            </a:r>
            <a:endParaRPr lang="en-US" altLang="en-US" sz="5400" dirty="0">
              <a:latin typeface="Calibri" panose="020F0502020204030204" pitchFamily="34" charset="0"/>
            </a:endParaRPr>
          </a:p>
        </p:txBody>
      </p:sp>
      <p:sp>
        <p:nvSpPr>
          <p:cNvPr id="18" name="Content Placeholder 12"/>
          <p:cNvSpPr txBox="1">
            <a:spLocks/>
          </p:cNvSpPr>
          <p:nvPr/>
        </p:nvSpPr>
        <p:spPr bwMode="auto">
          <a:xfrm>
            <a:off x="1333253" y="21605875"/>
            <a:ext cx="14059394" cy="6130925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9100" dirty="0" smtClean="0">
                <a:latin typeface="Calibri" panose="020F0502020204030204" pitchFamily="34" charset="0"/>
              </a:rPr>
              <a:t>Data </a:t>
            </a:r>
            <a:r>
              <a:rPr lang="en-US" altLang="en-US" sz="9100" dirty="0" smtClean="0">
                <a:latin typeface="Calibri" panose="020F0502020204030204" pitchFamily="34" charset="0"/>
              </a:rPr>
              <a:t>Preparation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Due to computational limitations, we used 8,000 training images to build the model and tested on 1,000 images.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Convert Images from RGB format to Grayscale format.</a:t>
            </a:r>
            <a:endParaRPr lang="en-US" altLang="en-US" sz="5400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6600" dirty="0">
              <a:latin typeface="Calibri" panose="020F0502020204030204" pitchFamily="34" charset="0"/>
            </a:endParaRPr>
          </a:p>
        </p:txBody>
      </p:sp>
      <p:sp>
        <p:nvSpPr>
          <p:cNvPr id="19" name="Content Placeholder 12"/>
          <p:cNvSpPr txBox="1">
            <a:spLocks/>
          </p:cNvSpPr>
          <p:nvPr/>
        </p:nvSpPr>
        <p:spPr bwMode="auto">
          <a:xfrm>
            <a:off x="1295400" y="28311475"/>
            <a:ext cx="14036674" cy="13936167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9100" dirty="0" smtClean="0">
                <a:latin typeface="Calibri" panose="020F0502020204030204" pitchFamily="34" charset="0"/>
              </a:rPr>
              <a:t>Modeling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>
                <a:latin typeface="Calibri" panose="020F0502020204030204" pitchFamily="34" charset="0"/>
              </a:rPr>
              <a:t>Feature extraction was performed using visual bag of words model.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>
                <a:latin typeface="Calibri" panose="020F0502020204030204" pitchFamily="34" charset="0"/>
              </a:rPr>
              <a:t>This method searches for interesting </a:t>
            </a:r>
            <a:r>
              <a:rPr lang="en-US" altLang="en-US" sz="5400" dirty="0" smtClean="0">
                <a:latin typeface="Calibri" panose="020F0502020204030204" pitchFamily="34" charset="0"/>
              </a:rPr>
              <a:t>areas of the image which is known as key-point detection.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We obtain around 100 descriptors per Image.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From the extracted descriptors, we cluster similar looking regions from all images, which are known as Visual words.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latin typeface="Calibri" panose="020F0502020204030204" pitchFamily="34" charset="0"/>
              </a:rPr>
              <a:t>K-means clustering (k=256) is used for clustering.</a:t>
            </a:r>
            <a:endParaRPr lang="en-US" altLang="en-US" sz="5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5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5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3100" dirty="0">
              <a:latin typeface="Calibri" panose="020F0502020204030204" pitchFamily="34" charset="0"/>
            </a:endParaRPr>
          </a:p>
        </p:txBody>
      </p:sp>
      <p:sp>
        <p:nvSpPr>
          <p:cNvPr id="20" name="Content Placeholder 12"/>
          <p:cNvSpPr txBox="1">
            <a:spLocks/>
          </p:cNvSpPr>
          <p:nvPr/>
        </p:nvSpPr>
        <p:spPr bwMode="auto">
          <a:xfrm>
            <a:off x="15970885" y="5959475"/>
            <a:ext cx="14036674" cy="12404726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5400" dirty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9600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9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292" y="25228160"/>
            <a:ext cx="9775508" cy="2501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59" y="6116205"/>
            <a:ext cx="12420600" cy="115621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1081" y="28239243"/>
            <a:ext cx="12858522" cy="7052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250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State Farm Distracted Driver Detection Nishaat Farheen, Mohit Ravi, Lanyin Zhang</vt:lpstr>
    </vt:vector>
  </TitlesOfParts>
  <Manager/>
  <Company>Stevens Institute of Technology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subject/>
  <dc:creator>BI&amp;A Poster</dc:creator>
  <cp:keywords/>
  <dc:description/>
  <cp:lastModifiedBy>mohit ghatikar</cp:lastModifiedBy>
  <cp:revision>82</cp:revision>
  <cp:lastPrinted>2015-02-10T22:06:34Z</cp:lastPrinted>
  <dcterms:created xsi:type="dcterms:W3CDTF">2008-04-07T13:20:48Z</dcterms:created>
  <dcterms:modified xsi:type="dcterms:W3CDTF">2016-04-25T19:47:04Z</dcterms:modified>
  <cp:category/>
</cp:coreProperties>
</file>