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9" r:id="rId6"/>
    <p:sldId id="286" r:id="rId7"/>
    <p:sldId id="287" r:id="rId8"/>
    <p:sldId id="288" r:id="rId9"/>
    <p:sldId id="285" r:id="rId10"/>
    <p:sldId id="289" r:id="rId11"/>
    <p:sldId id="283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85A0FF6D-F4E5-4FD3-9738-E6FF3A948FE8}">
          <p14:sldIdLst>
            <p14:sldId id="256"/>
          </p14:sldIdLst>
        </p14:section>
        <p14:section name="Context" id="{605E38C4-351B-402F-88B6-20B291E57639}">
          <p14:sldIdLst>
            <p14:sldId id="257"/>
            <p14:sldId id="264"/>
          </p14:sldIdLst>
        </p14:section>
        <p14:section name="Analysis" id="{0D3DB100-CA27-4E7F-BD8A-6CBC45053B91}">
          <p14:sldIdLst>
            <p14:sldId id="265"/>
            <p14:sldId id="269"/>
            <p14:sldId id="286"/>
            <p14:sldId id="287"/>
            <p14:sldId id="288"/>
            <p14:sldId id="285"/>
            <p14:sldId id="289"/>
            <p14:sldId id="283"/>
          </p14:sldIdLst>
        </p14:section>
        <p14:section name="Summary and Recommendations" id="{4A6D7216-2F1E-4D54-B499-9C237D54C502}">
          <p14:sldIdLst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1B1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8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Campaign</a:t>
            </a:r>
            <a:r>
              <a:rPr lang="en-US" sz="14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uplift (%) of each campaign’ objectives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15740161862503"/>
          <c:y val="0.1230142566191446"/>
          <c:w val="0.86518333531743963"/>
          <c:h val="0.78239454797923735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100"/>
        <c:axId val="1601109488"/>
        <c:axId val="1601107824"/>
      </c:barChart>
      <c:catAx>
        <c:axId val="160110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01107824"/>
        <c:crosses val="autoZero"/>
        <c:auto val="1"/>
        <c:lblAlgn val="ctr"/>
        <c:lblOffset val="100"/>
        <c:noMultiLvlLbl val="0"/>
      </c:catAx>
      <c:valAx>
        <c:axId val="160110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sz="1100" dirty="0"/>
                  <a:t>Conversion</a:t>
                </a:r>
                <a:r>
                  <a:rPr lang="en-ID" sz="1100" baseline="0" dirty="0"/>
                  <a:t> u</a:t>
                </a:r>
                <a:r>
                  <a:rPr lang="en-ID" sz="1100" dirty="0"/>
                  <a:t>plift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01109488"/>
        <c:crosses val="autoZero"/>
        <c:crossBetween val="between"/>
        <c:dispUnits>
          <c:builtInUnit val="hundred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Conversion uplift (%) of each campaign’ objective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60237699568453"/>
          <c:y val="0.1230142566191446"/>
          <c:w val="0.8394237593784124"/>
          <c:h val="0.795963004296061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of States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5B-42F3-AB88-CB7EED76B4C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55B-42F3-AB88-CB7EED76B4C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55B-42F3-AB88-CB7EED76B4C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55B-42F3-AB88-CB7EED76B4CC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</a:rPr>
                      <a:t>268</a:t>
                    </a:r>
                    <a:endParaRPr lang="en-US" b="1" dirty="0">
                      <a:solidFill>
                        <a:srgbClr val="FF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A55B-42F3-AB88-CB7EED76B4C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100" b="1" i="0" u="none" strike="noStrike" baseline="0" dirty="0">
                        <a:solidFill>
                          <a:schemeClr val="tx1"/>
                        </a:solidFill>
                        <a:effectLst/>
                      </a:rPr>
                      <a:t>1803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A55B-42F3-AB88-CB7EED76B4C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100" b="1" i="0" u="none" strike="noStrike" baseline="0" dirty="0">
                        <a:solidFill>
                          <a:schemeClr val="tx1"/>
                        </a:solidFill>
                        <a:effectLst/>
                      </a:rPr>
                      <a:t>2186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A55B-42F3-AB88-CB7EED76B4C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10798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A55B-42F3-AB88-CB7EED76B4C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z="1100" b="0" i="0" u="none" strike="noStrike" baseline="0" dirty="0">
                        <a:effectLst/>
                      </a:rPr>
                      <a:t>5641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A55B-42F3-AB88-CB7EED76B4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Upselling</c:v>
                </c:pt>
                <c:pt idx="1">
                  <c:v>Promo</c:v>
                </c:pt>
                <c:pt idx="2">
                  <c:v>Announcement</c:v>
                </c:pt>
                <c:pt idx="3">
                  <c:v>Education</c:v>
                </c:pt>
                <c:pt idx="4">
                  <c:v>Acquisition</c:v>
                </c:pt>
              </c:strCache>
            </c:strRef>
          </c:cat>
          <c:val>
            <c:numRef>
              <c:f>Sheet1!$B$2:$B$6</c:f>
              <c:numCache>
                <c:formatCode>0.00</c:formatCode>
                <c:ptCount val="5"/>
                <c:pt idx="0">
                  <c:v>3052.3487409999998</c:v>
                </c:pt>
                <c:pt idx="1">
                  <c:v>533.985592</c:v>
                </c:pt>
                <c:pt idx="2">
                  <c:v>169.82739900000001</c:v>
                </c:pt>
                <c:pt idx="3">
                  <c:v>168.26300800000001</c:v>
                </c:pt>
                <c:pt idx="4">
                  <c:v>155.71627599999999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5B-42F3-AB88-CB7EED76B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100"/>
        <c:axId val="1601109488"/>
        <c:axId val="1601107824"/>
      </c:barChart>
      <c:catAx>
        <c:axId val="160110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01107824"/>
        <c:crosses val="autoZero"/>
        <c:auto val="1"/>
        <c:lblAlgn val="ctr"/>
        <c:lblOffset val="100"/>
        <c:noMultiLvlLbl val="0"/>
      </c:catAx>
      <c:valAx>
        <c:axId val="160110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sz="1100" dirty="0"/>
                  <a:t>Conversion uplift (%)</a:t>
                </a:r>
              </a:p>
            </c:rich>
          </c:tx>
          <c:layout>
            <c:manualLayout>
              <c:xMode val="edge"/>
              <c:yMode val="edge"/>
              <c:x val="1.3018493378415971E-2"/>
              <c:y val="0.355205133799301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0110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Campaign</a:t>
            </a:r>
            <a:r>
              <a:rPr lang="en-US" sz="14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uplift (%) of each campaign’ objectives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15740161862503"/>
          <c:y val="0.1230142566191446"/>
          <c:w val="0.86518333531743963"/>
          <c:h val="0.78239454797923735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100"/>
        <c:axId val="1601109488"/>
        <c:axId val="1601107824"/>
      </c:barChart>
      <c:catAx>
        <c:axId val="160110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01107824"/>
        <c:crosses val="autoZero"/>
        <c:auto val="1"/>
        <c:lblAlgn val="ctr"/>
        <c:lblOffset val="100"/>
        <c:noMultiLvlLbl val="0"/>
      </c:catAx>
      <c:valAx>
        <c:axId val="160110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sz="1100" dirty="0"/>
                  <a:t>Conversion</a:t>
                </a:r>
                <a:r>
                  <a:rPr lang="en-ID" sz="1100" baseline="0" dirty="0"/>
                  <a:t> u</a:t>
                </a:r>
                <a:r>
                  <a:rPr lang="en-ID" sz="1100" dirty="0"/>
                  <a:t>plift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01109488"/>
        <c:crosses val="autoZero"/>
        <c:crossBetween val="between"/>
        <c:dispUnits>
          <c:builtInUnit val="hundred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Conversion uplift (%) of each campaign’ objective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456213764361102"/>
          <c:y val="9.3262974225585521E-2"/>
          <c:w val="0.8394237593784124"/>
          <c:h val="0.638715624445943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of States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5B-42F3-AB88-CB7EED76B4C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55B-42F3-AB88-CB7EED76B4CC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55B-42F3-AB88-CB7EED76B4C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55B-42F3-AB88-CB7EED76B4C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55B-42F3-AB88-CB7EED76B4CC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b="1" dirty="0">
                        <a:solidFill>
                          <a:srgbClr val="FF0000"/>
                        </a:solidFill>
                      </a:rPr>
                      <a:t>283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A55B-42F3-AB88-CB7EED76B4CC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sz="1100" b="1" i="0" u="none" strike="noStrike" baseline="0" dirty="0">
                        <a:solidFill>
                          <a:schemeClr val="tx1"/>
                        </a:solidFill>
                        <a:effectLst/>
                      </a:rPr>
                      <a:t>935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A55B-42F3-AB88-CB7EED76B4C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</a:rPr>
                      <a:t>173</a:t>
                    </a:r>
                    <a:endParaRPr lang="en-US" b="1" dirty="0">
                      <a:solidFill>
                        <a:srgbClr val="FF0000"/>
                      </a:solidFill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A55B-42F3-AB88-CB7EED76B4CC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b="1" dirty="0">
                        <a:solidFill>
                          <a:schemeClr val="tx1"/>
                        </a:solidFill>
                      </a:rPr>
                      <a:t>1820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A55B-42F3-AB88-CB7EED76B4CC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sz="1100" b="1" i="0" u="none" strike="noStrike" baseline="0" dirty="0">
                        <a:solidFill>
                          <a:schemeClr val="tx1"/>
                        </a:solidFill>
                        <a:effectLst/>
                      </a:rPr>
                      <a:t>11003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A55B-42F3-AB88-CB7EED76B4C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2280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4C2-42A8-809E-2BDF3529D02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78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24C2-42A8-809E-2BDF3529D02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3623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A55B-42F3-AB88-CB7EED76B4C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501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4C2-42A8-809E-2BDF3529D0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pc_joined_success_page</c:v>
                </c:pt>
                <c:pt idx="1">
                  <c:v>gopay_top_up_success</c:v>
                </c:pt>
                <c:pt idx="2">
                  <c:v>snp_buy_success</c:v>
                </c:pt>
                <c:pt idx="3">
                  <c:v>gold_buy_success</c:v>
                </c:pt>
                <c:pt idx="4">
                  <c:v>buy_success</c:v>
                </c:pt>
                <c:pt idx="5">
                  <c:v>crypto_eth_buy_success</c:v>
                </c:pt>
                <c:pt idx="6">
                  <c:v>registration_success</c:v>
                </c:pt>
                <c:pt idx="7">
                  <c:v>kyc_upload_success</c:v>
                </c:pt>
                <c:pt idx="8">
                  <c:v>top_up_success</c:v>
                </c:pt>
              </c:strCache>
            </c:strRef>
          </c:cat>
          <c:val>
            <c:numRef>
              <c:f>Sheet1!$B$2:$B$10</c:f>
              <c:numCache>
                <c:formatCode>0.00</c:formatCode>
                <c:ptCount val="9"/>
                <c:pt idx="0">
                  <c:v>3017.7483950000001</c:v>
                </c:pt>
                <c:pt idx="1">
                  <c:v>1230.347978</c:v>
                </c:pt>
                <c:pt idx="2">
                  <c:v>661.43075799999997</c:v>
                </c:pt>
                <c:pt idx="3">
                  <c:v>215.44747599999999</c:v>
                </c:pt>
                <c:pt idx="4">
                  <c:v>184.345237</c:v>
                </c:pt>
                <c:pt idx="5">
                  <c:v>141.32551900000001</c:v>
                </c:pt>
                <c:pt idx="6">
                  <c:v>140.84378599999999</c:v>
                </c:pt>
                <c:pt idx="7">
                  <c:v>135.45217299999999</c:v>
                </c:pt>
                <c:pt idx="8">
                  <c:v>119.314733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5B-42F3-AB88-CB7EED76B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100"/>
        <c:axId val="1601109488"/>
        <c:axId val="1601107824"/>
      </c:barChart>
      <c:catAx>
        <c:axId val="160110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0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01107824"/>
        <c:crosses val="autoZero"/>
        <c:auto val="1"/>
        <c:lblAlgn val="ctr"/>
        <c:lblOffset val="100"/>
        <c:noMultiLvlLbl val="0"/>
      </c:catAx>
      <c:valAx>
        <c:axId val="160110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sz="1100" dirty="0"/>
                  <a:t>Conversion uplift (%)</a:t>
                </a:r>
              </a:p>
            </c:rich>
          </c:tx>
          <c:layout>
            <c:manualLayout>
              <c:xMode val="edge"/>
              <c:yMode val="edge"/>
              <c:x val="1.3018493378415971E-2"/>
              <c:y val="0.355205133799301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0110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Types of error</a:t>
            </a:r>
            <a:r>
              <a:rPr lang="en-US" sz="14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frequency distributions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60237699568453"/>
          <c:y val="0.1230142566191446"/>
          <c:w val="0.8394237593784124"/>
          <c:h val="0.795963004296061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of States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A8-4617-8191-2F8A8ACB8296}"/>
              </c:ext>
            </c:extLst>
          </c:dPt>
          <c:dPt>
            <c:idx val="1"/>
            <c:invertIfNegative val="0"/>
            <c:bubble3D val="0"/>
            <c:spPr>
              <a:solidFill>
                <a:srgbClr val="EDB1B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FA8-4617-8191-2F8A8ACB829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A8-4617-8191-2F8A8ACB8296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sz="1100" b="0" i="0" u="none" strike="noStrike" baseline="0" dirty="0">
                        <a:solidFill>
                          <a:schemeClr val="tx1"/>
                        </a:solidFill>
                        <a:effectLst/>
                      </a:rPr>
                      <a:t>40654</a:t>
                    </a:r>
                    <a:endParaRPr lang="en-US" b="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FA8-4617-8191-2F8A8ACB829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100" b="1" i="0" u="none" strike="noStrike" baseline="0" dirty="0">
                        <a:effectLst/>
                      </a:rPr>
                      <a:t>140974</a:t>
                    </a:r>
                    <a:endParaRPr lang="en-US" b="1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2FA8-4617-8191-2F8A8ACB829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100" b="1" i="0" u="none" strike="noStrike" baseline="0" dirty="0">
                        <a:effectLst/>
                      </a:rPr>
                      <a:t>2402</a:t>
                    </a:r>
                    <a:endParaRPr lang="en-US" b="1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FA8-4617-8191-2F8A8ACB8296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b="0" dirty="0"/>
                      <a:t>98068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2FA8-4617-8191-2F8A8ACB82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Profile not reachable</c:v>
                </c:pt>
                <c:pt idx="1">
                  <c:v>Email dropped</c:v>
                </c:pt>
                <c:pt idx="2">
                  <c:v>App uninstalled (iOS)</c:v>
                </c:pt>
                <c:pt idx="3">
                  <c:v>App uninstalled (Android)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40654</c:v>
                </c:pt>
                <c:pt idx="1">
                  <c:v>140974</c:v>
                </c:pt>
                <c:pt idx="2">
                  <c:v>2402</c:v>
                </c:pt>
                <c:pt idx="3">
                  <c:v>98068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A8-4617-8191-2F8A8ACB82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100"/>
        <c:axId val="1601109488"/>
        <c:axId val="1601107824"/>
      </c:barChart>
      <c:catAx>
        <c:axId val="160110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01107824"/>
        <c:crosses val="autoZero"/>
        <c:auto val="1"/>
        <c:lblAlgn val="ctr"/>
        <c:lblOffset val="100"/>
        <c:noMultiLvlLbl val="0"/>
      </c:catAx>
      <c:valAx>
        <c:axId val="160110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sz="1100" dirty="0"/>
                  <a:t># of errors</a:t>
                </a:r>
              </a:p>
            </c:rich>
          </c:tx>
          <c:layout>
            <c:manualLayout>
              <c:xMode val="edge"/>
              <c:yMode val="edge"/>
              <c:x val="7.078175184757866E-3"/>
              <c:y val="0.352303778729412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0110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B21C3-3C6C-4B38-B900-AC7AF15BDADF}" type="datetimeFigureOut">
              <a:rPr lang="en-ID" smtClean="0"/>
              <a:t>30/04/2022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CE5EC-0DD9-435C-9BE8-669399E969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682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7781-7B21-4583-900A-6218C9941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B8032-1377-45AB-AE6F-1D74ABC25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64A91-7B79-44F5-BD60-286C1FDD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7702D57-F3A4-49EE-9DE2-66890D864DA9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58933-DD31-42FF-BE6F-C9DE84CA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76F60-CA86-47D8-A724-69FCF38C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0968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D227-1F0E-4C91-B907-2CCC2EEF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BF8C4-0856-44DD-B6F1-48E57FFBB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533AC-67D5-4B33-90E8-7153037D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9E1-DB19-450A-8E5C-28B99AE92F7A}" type="datetime1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A70D9-D1E3-4CA7-8510-50BBF6F7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7EAC-3EE1-4379-830E-EB0CBD33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4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2227F-AD69-4A9F-9819-B786E0A78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2CD46-64A8-4519-9497-5CFB39350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213D6-1344-4B14-A84C-2DBEC1B3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C1E7-012B-4D04-A3E7-6A4848EA3514}" type="datetime1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03F94-C441-4FFF-80B6-A04E43A1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2271-8866-40F0-8556-61A20E23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7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FC46-32CC-451D-96EA-B50B5FD4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26BC-D739-4D0F-9CED-3CD77EE37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8C7F4-3D70-44F0-AB1D-B11E8D18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5ABF-DF75-4C59-B49E-54828926CE0F}" type="datetime1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D6D96-B4B5-4417-BEB5-CF4AAAF8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BD32C-FC61-4223-8891-E087E97A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4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F48F-EAAC-4DAB-BC6F-3713C98D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6EC23-1E4C-450F-AD10-C833A089E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26037-64E3-4A28-BB87-03BB9673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A400-E080-44CD-A6C7-B5E4EF04C1CE}" type="datetime1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9AABB-84F5-48C4-80FE-B43E0258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BA1D-090B-4498-9404-4F5CF39D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F1E7-53BC-4F55-8992-9C994F12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8078E-9D96-4DD7-97C8-218D29851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4A228-9ACF-4F4D-91C9-B61E5F197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43B9E-6D80-40EE-9DC0-D18AEAC4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B05-3BA8-43F7-A800-2A615ACD3EED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D2DA5-60B1-4373-9125-3A7D98D4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6AE-8049-4E0D-8BD1-7F7F3F59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3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71C2-031A-475F-9F96-289183E9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CE033-28D7-485A-9186-EE8CDDAC7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A84EA-2803-4634-B3B1-CE15C000C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648E1-0D49-404F-96B4-45EE83F00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4D32B-7CAF-4C84-9482-3E78D13F7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6602B-3DA0-4006-9D77-C538ED50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F0EC-75AD-4E1C-8101-B4DE8BBF1C66}" type="datetime1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5275F-5373-4449-A838-20EE3477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7055A-7935-41F7-B872-A2EDA7E8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9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01AD-3FE4-4633-A8B9-A022E3FF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45200-818B-4345-9205-9D35EA4B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4253-8D21-4D8C-B949-A64B714BD60B}" type="datetime1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9330B-FBC5-4841-A536-9A2C1FB1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94622-B4AC-456F-891D-1AAD95F4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8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AC342F-D7E5-460E-B442-38590B1C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A8BC-ECAC-4E12-899E-7536C2EACA60}" type="datetime1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344C8-0157-449F-88C4-55C35CD3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A84CD-F55B-4B2F-820B-EB7EC88F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5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8D02-A8D6-4DDE-A728-AF60D92C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3BE48-54CB-4BA9-AC43-FFDD1BF94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F7D8B-B007-423E-8D65-1A2DBFBCC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18E9-E345-467C-AE99-51075D01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8F20-7401-4122-83BC-AFE57E31E254}" type="datetime1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3D884-AD20-492C-84CC-7D122B7E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D7536-6E21-4A32-99E6-093CC2A2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7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535B-0C65-4DB1-9C09-62A7153C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599F7-F634-460B-B464-56EB6471C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AB8A1-B31F-4847-A767-D9C167A61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F9F34-B1CF-4A17-9A15-C592929A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5D68-F6CB-4FBE-BEA3-0044293F29C4}" type="datetime1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F43B5-735D-46B8-B310-4E16AF2A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6CABD-BA49-43FA-A4C5-17D17696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27DAA-B71A-43B0-BC5C-D471412C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5F955-E24F-40B0-A368-3845869CD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F1A67-5096-466B-845E-2D582650C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FFC628A6-B468-4A81-9B84-3D2CC0073586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F9429-7548-48B9-926D-94D204BE8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AF8FE-5952-40D8-AD01-266821736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746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ED277-C2B6-4BE2-A599-75FD4F417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1054069"/>
            <a:ext cx="5272558" cy="19140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Campaign Analysis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Financial graphs on a dark display">
            <a:extLst>
              <a:ext uri="{FF2B5EF4-FFF2-40B4-BE49-F238E27FC236}">
                <a16:creationId xmlns:a16="http://schemas.microsoft.com/office/drawing/2014/main" id="{7F93FD23-5946-45F3-8B14-8590495AC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4" r="12457" b="2"/>
          <a:stretch/>
        </p:blipFill>
        <p:spPr>
          <a:xfrm>
            <a:off x="6573907" y="1166446"/>
            <a:ext cx="5163022" cy="4147108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4FE880DC-9B68-4895-8B28-611C6CB2823B}"/>
              </a:ext>
            </a:extLst>
          </p:cNvPr>
          <p:cNvSpPr txBox="1">
            <a:spLocks/>
          </p:cNvSpPr>
          <p:nvPr/>
        </p:nvSpPr>
        <p:spPr>
          <a:xfrm>
            <a:off x="823442" y="3216653"/>
            <a:ext cx="2890947" cy="68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Moch Nabil Farras Dhiya</a:t>
            </a:r>
          </a:p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Bandung Institute of Technology</a:t>
            </a:r>
          </a:p>
          <a:p>
            <a:pPr algn="l"/>
            <a:endParaRPr lang="en-ID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2594E707-2D9B-48C7-85AF-41FD70209874}"/>
              </a:ext>
            </a:extLst>
          </p:cNvPr>
          <p:cNvSpPr txBox="1">
            <a:spLocks/>
          </p:cNvSpPr>
          <p:nvPr/>
        </p:nvSpPr>
        <p:spPr>
          <a:xfrm>
            <a:off x="823442" y="4358800"/>
            <a:ext cx="3556907" cy="409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 23th, 2022</a:t>
            </a:r>
          </a:p>
        </p:txBody>
      </p:sp>
      <p:pic>
        <p:nvPicPr>
          <p:cNvPr id="26" name="Picture 2" descr="DataPath | LinkedIn">
            <a:extLst>
              <a:ext uri="{FF2B5EF4-FFF2-40B4-BE49-F238E27FC236}">
                <a16:creationId xmlns:a16="http://schemas.microsoft.com/office/drawing/2014/main" id="{A59B5A67-3A3D-4D19-A32F-5C3FA2233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044" y="13893"/>
            <a:ext cx="1483984" cy="148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1715BC3A-A72F-4907-9C79-23CC8531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6C501E1E-4B5C-4B6C-877D-06A674D1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634" y="6356349"/>
            <a:ext cx="4512732" cy="365125"/>
          </a:xfrm>
        </p:spPr>
        <p:txBody>
          <a:bodyPr/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Moch Nabil Farras Dhiya • linkedin.com/in/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moch-nabil-farras-dhiya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1736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76B9-1502-4552-927A-4453A6FC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24999" cy="65541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‘Email dropped’ is the type of error that happened the most (49.97% of total errors), followed by ‘App uninstalled (Android)’</a:t>
            </a:r>
          </a:p>
        </p:txBody>
      </p:sp>
      <p:pic>
        <p:nvPicPr>
          <p:cNvPr id="47" name="Picture 2" descr="DataPath | LinkedIn">
            <a:extLst>
              <a:ext uri="{FF2B5EF4-FFF2-40B4-BE49-F238E27FC236}">
                <a16:creationId xmlns:a16="http://schemas.microsoft.com/office/drawing/2014/main" id="{F547D7B3-0DAD-4F15-95F2-496F818F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044" y="13893"/>
            <a:ext cx="1483984" cy="148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57CA4A2B-28CB-4848-8C18-C7ACAA69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634" y="6356349"/>
            <a:ext cx="4512732" cy="365125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Moch Nabil Farras Dhiya • linkedin.com/in/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moch-nabil-farras-dhiya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52" name="Slide Number Placeholder 4">
            <a:extLst>
              <a:ext uri="{FF2B5EF4-FFF2-40B4-BE49-F238E27FC236}">
                <a16:creationId xmlns:a16="http://schemas.microsoft.com/office/drawing/2014/main" id="{DD2F0B51-0A7F-4091-8906-5490F5E9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1E4CB7-CB13-4810-BF18-BE31AFC64F93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B43288A-AA9B-4B74-B8C8-E1F814C1D107}"/>
              </a:ext>
            </a:extLst>
          </p:cNvPr>
          <p:cNvCxnSpPr>
            <a:cxnSpLocks/>
          </p:cNvCxnSpPr>
          <p:nvPr/>
        </p:nvCxnSpPr>
        <p:spPr>
          <a:xfrm>
            <a:off x="931333" y="1110343"/>
            <a:ext cx="9431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F7508B-EE0E-4265-BFA5-105F0C1D5CBE}"/>
              </a:ext>
            </a:extLst>
          </p:cNvPr>
          <p:cNvSpPr txBox="1"/>
          <p:nvPr/>
        </p:nvSpPr>
        <p:spPr>
          <a:xfrm>
            <a:off x="7980298" y="1819839"/>
            <a:ext cx="3456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large amount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campaign’ are getting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dropped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there are 2 probable reasons: (1) the campaign’ are aiming towards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wrong target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markets, and (2) the CTA or/and contents on the email are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unclear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not interactive.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“App uninstalled (Android)” error occurred 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almost every campaign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with “Push Notification” channel. This could be because user are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bothered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by the campaign notification given by the app to Android users.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CCABFDB-963A-4A15-9057-5A2BABA03646}"/>
              </a:ext>
            </a:extLst>
          </p:cNvPr>
          <p:cNvSpPr txBox="1">
            <a:spLocks/>
          </p:cNvSpPr>
          <p:nvPr/>
        </p:nvSpPr>
        <p:spPr>
          <a:xfrm>
            <a:off x="7980299" y="1233716"/>
            <a:ext cx="3456738" cy="655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</a:t>
            </a:r>
          </a:p>
        </p:txBody>
      </p:sp>
      <p:graphicFrame>
        <p:nvGraphicFramePr>
          <p:cNvPr id="12" name="Content Placeholder 33">
            <a:extLst>
              <a:ext uri="{FF2B5EF4-FFF2-40B4-BE49-F238E27FC236}">
                <a16:creationId xmlns:a16="http://schemas.microsoft.com/office/drawing/2014/main" id="{AC048828-D71B-4F28-8AF4-AFCFAF392B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2539466"/>
              </p:ext>
            </p:extLst>
          </p:nvPr>
        </p:nvGraphicFramePr>
        <p:xfrm>
          <a:off x="1002536" y="1370392"/>
          <a:ext cx="6266522" cy="4377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67B63CE-A823-45E0-869C-5521C273FE0B}"/>
              </a:ext>
            </a:extLst>
          </p:cNvPr>
          <p:cNvSpPr txBox="1"/>
          <p:nvPr/>
        </p:nvSpPr>
        <p:spPr>
          <a:xfrm>
            <a:off x="5221995" y="1889127"/>
            <a:ext cx="152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happened to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‘email’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channel –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‘web’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ID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E5708F-52B1-4976-A9F7-EB2816F12C7D}"/>
              </a:ext>
            </a:extLst>
          </p:cNvPr>
          <p:cNvSpPr txBox="1"/>
          <p:nvPr/>
        </p:nvSpPr>
        <p:spPr>
          <a:xfrm>
            <a:off x="4672114" y="2783632"/>
            <a:ext cx="1099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Mostly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happened to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iOS/Android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ID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3F47BD-CFD5-4EF4-9BB0-3255A6BAF2A3}"/>
              </a:ext>
            </a:extLst>
          </p:cNvPr>
          <p:cNvSpPr txBox="1"/>
          <p:nvPr/>
        </p:nvSpPr>
        <p:spPr>
          <a:xfrm>
            <a:off x="1833919" y="5806946"/>
            <a:ext cx="5676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Is it because of the platform? Or the number of Android users are just incomparably high compared to iOS users?</a:t>
            </a:r>
            <a:endParaRPr lang="en-ID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D9D548F-A160-4CB3-9229-119D8599B6E3}"/>
              </a:ext>
            </a:extLst>
          </p:cNvPr>
          <p:cNvSpPr/>
          <p:nvPr/>
        </p:nvSpPr>
        <p:spPr>
          <a:xfrm rot="775392">
            <a:off x="6426031" y="4394339"/>
            <a:ext cx="1411768" cy="1445685"/>
          </a:xfrm>
          <a:custGeom>
            <a:avLst/>
            <a:gdLst>
              <a:gd name="connsiteX0" fmla="*/ 0 w 1311005"/>
              <a:gd name="connsiteY0" fmla="*/ 0 h 1729648"/>
              <a:gd name="connsiteX1" fmla="*/ 1277957 w 1311005"/>
              <a:gd name="connsiteY1" fmla="*/ 716096 h 1729648"/>
              <a:gd name="connsiteX2" fmla="*/ 914400 w 1311005"/>
              <a:gd name="connsiteY2" fmla="*/ 1729648 h 172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005" h="1729648">
                <a:moveTo>
                  <a:pt x="0" y="0"/>
                </a:moveTo>
                <a:cubicBezTo>
                  <a:pt x="562778" y="213910"/>
                  <a:pt x="1125557" y="427821"/>
                  <a:pt x="1277957" y="716096"/>
                </a:cubicBezTo>
                <a:cubicBezTo>
                  <a:pt x="1430357" y="1004371"/>
                  <a:pt x="1011716" y="1601118"/>
                  <a:pt x="914400" y="1729648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8C6641-F206-49F6-A064-5DF949976C13}"/>
              </a:ext>
            </a:extLst>
          </p:cNvPr>
          <p:cNvCxnSpPr>
            <a:cxnSpLocks/>
          </p:cNvCxnSpPr>
          <p:nvPr/>
        </p:nvCxnSpPr>
        <p:spPr>
          <a:xfrm flipH="1">
            <a:off x="7131915" y="5742624"/>
            <a:ext cx="314953" cy="1990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BFAC317-906F-49B0-BA1D-1E88A2DD83BA}"/>
              </a:ext>
            </a:extLst>
          </p:cNvPr>
          <p:cNvSpPr txBox="1"/>
          <p:nvPr/>
        </p:nvSpPr>
        <p:spPr>
          <a:xfrm>
            <a:off x="5871510" y="3736046"/>
            <a:ext cx="134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+95666 errors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compared to iOS</a:t>
            </a:r>
            <a:endParaRPr lang="en-ID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05BB27-9DDC-4C74-9858-F28B1F573786}"/>
              </a:ext>
            </a:extLst>
          </p:cNvPr>
          <p:cNvCxnSpPr>
            <a:cxnSpLocks/>
          </p:cNvCxnSpPr>
          <p:nvPr/>
        </p:nvCxnSpPr>
        <p:spPr>
          <a:xfrm flipV="1">
            <a:off x="2837326" y="3277166"/>
            <a:ext cx="1722065" cy="94976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8384860-1772-4979-AE92-0F5CDAEDA825}"/>
              </a:ext>
            </a:extLst>
          </p:cNvPr>
          <p:cNvCxnSpPr>
            <a:cxnSpLocks/>
          </p:cNvCxnSpPr>
          <p:nvPr/>
        </p:nvCxnSpPr>
        <p:spPr>
          <a:xfrm flipV="1">
            <a:off x="4216026" y="2151751"/>
            <a:ext cx="999424" cy="1463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4CD1FE1-9BCF-4E83-BB9A-65D1C623FEB5}"/>
              </a:ext>
            </a:extLst>
          </p:cNvPr>
          <p:cNvCxnSpPr>
            <a:cxnSpLocks/>
          </p:cNvCxnSpPr>
          <p:nvPr/>
        </p:nvCxnSpPr>
        <p:spPr>
          <a:xfrm flipV="1">
            <a:off x="5215450" y="3673918"/>
            <a:ext cx="0" cy="113994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2A03746-510B-4E6A-B335-2BFECA9EB2CB}"/>
              </a:ext>
            </a:extLst>
          </p:cNvPr>
          <p:cNvCxnSpPr>
            <a:cxnSpLocks/>
          </p:cNvCxnSpPr>
          <p:nvPr/>
        </p:nvCxnSpPr>
        <p:spPr>
          <a:xfrm flipH="1">
            <a:off x="5771876" y="3029069"/>
            <a:ext cx="510374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D14B35CB-9DD5-4FAF-9E1C-0C27DA6C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4/23/2022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4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76B9-1502-4552-927A-4453A6FC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24999" cy="65541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11 campaigns ‘unsuccessful’ campaigns</a:t>
            </a:r>
            <a:b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campaigns with ‘Upselling’ and ‘Promo’ objective are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222D7C-BAF0-4519-A9C8-CAF7003A7BF3}"/>
              </a:ext>
            </a:extLst>
          </p:cNvPr>
          <p:cNvSpPr txBox="1"/>
          <p:nvPr/>
        </p:nvSpPr>
        <p:spPr>
          <a:xfrm>
            <a:off x="7980298" y="1819839"/>
            <a:ext cx="345673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 “Acquisition” (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Bitcoin Reminder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‘Welcome Message’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campaign) and 1 “Education” (21 Juta Bitcoin di Dunia) campaigns have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negative conversion uplift (%)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There is at least a campaign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neither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converting user nor CG conversions, i.e. </a:t>
            </a:r>
            <a:r>
              <a:rPr lang="en-ID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Usability Testing Invitation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By this metrics,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top 3 objectives with highest unsuccessful campaigns percentage are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‘Education’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(9.09%),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‘Announcement’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(7.69%),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‘Acquisition’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(7.14%).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2" descr="DataPath | LinkedIn">
            <a:extLst>
              <a:ext uri="{FF2B5EF4-FFF2-40B4-BE49-F238E27FC236}">
                <a16:creationId xmlns:a16="http://schemas.microsoft.com/office/drawing/2014/main" id="{F547D7B3-0DAD-4F15-95F2-496F818F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044" y="13893"/>
            <a:ext cx="1483984" cy="148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57CA4A2B-28CB-4848-8C18-C7ACAA69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634" y="6356349"/>
            <a:ext cx="4512732" cy="365125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Moch Nabil Farras Dhiya • linkedin.com/in/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moch-nabil-farras-dhiya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52" name="Slide Number Placeholder 4">
            <a:extLst>
              <a:ext uri="{FF2B5EF4-FFF2-40B4-BE49-F238E27FC236}">
                <a16:creationId xmlns:a16="http://schemas.microsoft.com/office/drawing/2014/main" id="{DD2F0B51-0A7F-4091-8906-5490F5E9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1E4CB7-CB13-4810-BF18-BE31AFC64F93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B43288A-AA9B-4B74-B8C8-E1F814C1D107}"/>
              </a:ext>
            </a:extLst>
          </p:cNvPr>
          <p:cNvCxnSpPr>
            <a:cxnSpLocks/>
          </p:cNvCxnSpPr>
          <p:nvPr/>
        </p:nvCxnSpPr>
        <p:spPr>
          <a:xfrm>
            <a:off x="931333" y="1110343"/>
            <a:ext cx="9431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418169-7478-41C6-BE88-4AF4AAF83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53633"/>
              </p:ext>
            </p:extLst>
          </p:nvPr>
        </p:nvGraphicFramePr>
        <p:xfrm>
          <a:off x="931333" y="3084637"/>
          <a:ext cx="6263639" cy="29699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4750">
                  <a:extLst>
                    <a:ext uri="{9D8B030D-6E8A-4147-A177-3AD203B41FA5}">
                      <a16:colId xmlns:a16="http://schemas.microsoft.com/office/drawing/2014/main" val="4086627232"/>
                    </a:ext>
                  </a:extLst>
                </a:gridCol>
                <a:gridCol w="1961532">
                  <a:extLst>
                    <a:ext uri="{9D8B030D-6E8A-4147-A177-3AD203B41FA5}">
                      <a16:colId xmlns:a16="http://schemas.microsoft.com/office/drawing/2014/main" val="882645967"/>
                    </a:ext>
                  </a:extLst>
                </a:gridCol>
                <a:gridCol w="2567357">
                  <a:extLst>
                    <a:ext uri="{9D8B030D-6E8A-4147-A177-3AD203B41FA5}">
                      <a16:colId xmlns:a16="http://schemas.microsoft.com/office/drawing/2014/main" val="3621802215"/>
                    </a:ext>
                  </a:extLst>
                </a:gridCol>
              </a:tblGrid>
              <a:tr h="9102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</a:t>
                      </a:r>
                      <a:endParaRPr lang="en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Campaign’ Conversion Rate (%)</a:t>
                      </a:r>
                      <a:endParaRPr lang="en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Unsuccesful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Campaign(s)</a:t>
                      </a:r>
                      <a:endParaRPr lang="en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710765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</a:t>
                      </a:r>
                      <a:endParaRPr lang="en-ID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1640.365478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D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176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Acquisition</a:t>
                      </a:r>
                      <a:endParaRPr lang="en-ID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1313.741855</a:t>
                      </a:r>
                      <a:endParaRPr lang="en-ID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143125"/>
                  </a:ext>
                </a:extLst>
              </a:tr>
              <a:tr h="35621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Upselling</a:t>
                      </a:r>
                      <a:endParaRPr lang="en-ID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1477.053667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ID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036731"/>
                  </a:ext>
                </a:extLst>
              </a:tr>
              <a:tr h="25999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</a:t>
                      </a:r>
                      <a:endParaRPr lang="en-ID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1477.053667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ID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13439"/>
                  </a:ext>
                </a:extLst>
              </a:tr>
              <a:tr h="34225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Announcement</a:t>
                      </a:r>
                      <a:endParaRPr lang="en-ID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1477.053667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D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000150"/>
                  </a:ext>
                </a:extLst>
              </a:tr>
              <a:tr h="3855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# of Unsuccessful Campaign(s)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604916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19DC1D56-5772-4B40-9EB5-6373942EAD19}"/>
              </a:ext>
            </a:extLst>
          </p:cNvPr>
          <p:cNvSpPr txBox="1">
            <a:spLocks/>
          </p:cNvSpPr>
          <p:nvPr/>
        </p:nvSpPr>
        <p:spPr>
          <a:xfrm>
            <a:off x="7980299" y="1233716"/>
            <a:ext cx="3456738" cy="655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</a:t>
            </a:r>
          </a:p>
        </p:txBody>
      </p: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2562CBFE-ACC4-438F-B61E-6F7D2AA8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4/23/2022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F3892B-C5CB-41DF-B71D-FCDB5D8F2515}"/>
              </a:ext>
            </a:extLst>
          </p:cNvPr>
          <p:cNvSpPr txBox="1"/>
          <p:nvPr/>
        </p:nvSpPr>
        <p:spPr>
          <a:xfrm>
            <a:off x="931333" y="1402440"/>
            <a:ext cx="6306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metrics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Campaign(s) are considered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more success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than test campaign if it has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higher conversion rate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than the test campaign on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the same objective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(if there Is no test campaign with the same objective, we then use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conversion rate of other test campaign(s)), with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positive conversion uplift (%)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 of test campaigns conversion uplifts are &gt;1000%, which are very high. If we were to use this as a comparation with real campaigns, only 1 campaign is considered success.</a:t>
            </a:r>
            <a:endParaRPr lang="en-ID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408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E913-886A-47D0-9F55-EF5EE58E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ID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1382-CF86-43BA-ADAE-6176D2829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0"/>
            <a:ext cx="10515600" cy="4462463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Analyses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and Recommendations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C214B-97B4-463B-A597-9D2F0EA2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155908B-B7C4-42E3-B970-2BA5650D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634" y="6356349"/>
            <a:ext cx="4512732" cy="365125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Moch Nabil Farras Dhiya • linkedin.com/in/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moch-nabil-farras-dhiya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pic>
        <p:nvPicPr>
          <p:cNvPr id="15" name="Picture 2" descr="DataPath | LinkedIn">
            <a:extLst>
              <a:ext uri="{FF2B5EF4-FFF2-40B4-BE49-F238E27FC236}">
                <a16:creationId xmlns:a16="http://schemas.microsoft.com/office/drawing/2014/main" id="{4836326B-561E-4D2D-A989-49E1C382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044" y="13893"/>
            <a:ext cx="1483984" cy="148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BB622ED-958C-482D-AD1F-95FD5B325131}"/>
              </a:ext>
            </a:extLst>
          </p:cNvPr>
          <p:cNvSpPr/>
          <p:nvPr/>
        </p:nvSpPr>
        <p:spPr>
          <a:xfrm>
            <a:off x="2870200" y="3200832"/>
            <a:ext cx="1422400" cy="45633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711DFB-5899-4835-9991-5320E376B31C}"/>
              </a:ext>
            </a:extLst>
          </p:cNvPr>
          <p:cNvCxnSpPr>
            <a:cxnSpLocks/>
          </p:cNvCxnSpPr>
          <p:nvPr/>
        </p:nvCxnSpPr>
        <p:spPr>
          <a:xfrm>
            <a:off x="897467" y="1110343"/>
            <a:ext cx="94657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41C2C2E3-D559-4744-8BC4-C6E3286C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4/23/2022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3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DataPath | LinkedIn">
            <a:extLst>
              <a:ext uri="{FF2B5EF4-FFF2-40B4-BE49-F238E27FC236}">
                <a16:creationId xmlns:a16="http://schemas.microsoft.com/office/drawing/2014/main" id="{F547D7B3-0DAD-4F15-95F2-496F818F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044" y="13893"/>
            <a:ext cx="1483984" cy="148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57CA4A2B-28CB-4848-8C18-C7ACAA69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634" y="6356349"/>
            <a:ext cx="4512732" cy="365125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Moch Nabil Farras Dhiya • linkedin.com/in/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moch-nabil-farras-dhiya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52" name="Slide Number Placeholder 4">
            <a:extLst>
              <a:ext uri="{FF2B5EF4-FFF2-40B4-BE49-F238E27FC236}">
                <a16:creationId xmlns:a16="http://schemas.microsoft.com/office/drawing/2014/main" id="{DD2F0B51-0A7F-4091-8906-5490F5E9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1E4CB7-CB13-4810-BF18-BE31AFC64F93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EC97EEE-2F9E-4FC9-8989-4F016AD15F6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ID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709002-A73F-44BD-B366-0B9F5D88D69C}"/>
              </a:ext>
            </a:extLst>
          </p:cNvPr>
          <p:cNvCxnSpPr>
            <a:cxnSpLocks/>
          </p:cNvCxnSpPr>
          <p:nvPr/>
        </p:nvCxnSpPr>
        <p:spPr>
          <a:xfrm>
            <a:off x="897467" y="1110343"/>
            <a:ext cx="94657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30B7B15-24DF-45D6-90A5-58DF9E35F884}"/>
              </a:ext>
            </a:extLst>
          </p:cNvPr>
          <p:cNvSpPr/>
          <p:nvPr/>
        </p:nvSpPr>
        <p:spPr>
          <a:xfrm>
            <a:off x="838200" y="1497876"/>
            <a:ext cx="2065867" cy="1937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Analyses’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735FDB-6B13-4467-BD15-A057ECB5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066" y="1498600"/>
            <a:ext cx="7790977" cy="193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 used: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 uplift (%), to determine the impact of a campaign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campaign objective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Promo, Education, and Announcement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campaign channel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Push notification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campaign OS: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iOS/Android (Though Android has higher uninstall rate)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Unsuccessful campaign: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11, e.g. Bitcoin Reminder (negative conversion uplift), ‘</a:t>
            </a:r>
            <a:r>
              <a:rPr lang="it-I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Juta Bitcoin di Dunia’, ‘</a:t>
            </a:r>
            <a:r>
              <a:rPr lang="en-ID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Usability Testing Invitation’, etc.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45894BB-436B-4578-8E5B-86FA6CBD61CC}"/>
              </a:ext>
            </a:extLst>
          </p:cNvPr>
          <p:cNvSpPr txBox="1">
            <a:spLocks/>
          </p:cNvSpPr>
          <p:nvPr/>
        </p:nvSpPr>
        <p:spPr>
          <a:xfrm>
            <a:off x="736600" y="3679556"/>
            <a:ext cx="3754805" cy="438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Abadi" panose="020B0604020104020204" pitchFamily="34" charset="0"/>
              </a:rPr>
              <a:t>Recommendations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E62B9E-1CC3-484F-933F-8F64F9780664}"/>
              </a:ext>
            </a:extLst>
          </p:cNvPr>
          <p:cNvSpPr txBox="1"/>
          <p:nvPr/>
        </p:nvSpPr>
        <p:spPr>
          <a:xfrm>
            <a:off x="838200" y="4124397"/>
            <a:ext cx="98568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‘Push Notification’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as the campaign’ channels.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Promo’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‘Education’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‘Announcement’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campaign(s) are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more likely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success (have a good user conversion rate).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Marketing team(s) in charge 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‘Email’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campaign(s) must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re-research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 right potential target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CTA/contents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used in the email to decrease errors (including email dropped).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evaluation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buy_success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” conversion event Campaigns are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recommended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(many errors).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inspection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(and maybe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on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Android app’ push notification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feature are needed, as the number of uninstalled users are incomparably higher compared to iOS.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34260E88-1F0F-4452-AECF-1093DBD5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4/23/2022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86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0C439-9D80-42EF-970E-BCC8EAE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7429B6-998D-4A89-B09B-977B849BAD1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ID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39351B-534C-4057-837B-90741188B168}"/>
              </a:ext>
            </a:extLst>
          </p:cNvPr>
          <p:cNvSpPr txBox="1">
            <a:spLocks/>
          </p:cNvSpPr>
          <p:nvPr/>
        </p:nvSpPr>
        <p:spPr>
          <a:xfrm>
            <a:off x="838200" y="1714500"/>
            <a:ext cx="10515600" cy="446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and Recommendations</a:t>
            </a:r>
            <a:b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27112F3D-10EE-4CF9-AB02-3F9A1A72EFE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1E4CB7-CB13-4810-BF18-BE31AFC64F93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48D2C19A-F2D8-4A1B-9E25-F691AAFD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4/23/2022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27E49B-5F92-481A-828C-8BDB10F7AA8A}"/>
              </a:ext>
            </a:extLst>
          </p:cNvPr>
          <p:cNvCxnSpPr>
            <a:cxnSpLocks/>
          </p:cNvCxnSpPr>
          <p:nvPr/>
        </p:nvCxnSpPr>
        <p:spPr>
          <a:xfrm>
            <a:off x="897467" y="1110343"/>
            <a:ext cx="94657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DataPath | LinkedIn">
            <a:extLst>
              <a:ext uri="{FF2B5EF4-FFF2-40B4-BE49-F238E27FC236}">
                <a16:creationId xmlns:a16="http://schemas.microsoft.com/office/drawing/2014/main" id="{6B67907F-0C3D-4FBD-A96E-D01E09A53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044" y="13893"/>
            <a:ext cx="1483984" cy="148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61C3C69-79C6-42BA-9017-FBB29E93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634" y="6356349"/>
            <a:ext cx="4512732" cy="365125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Moch Nabil Farras Dhiya • linkedin.com/in/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moch-nabil-farras-dhiya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4300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AE72-51C7-48E0-B7CC-9B23BA79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826941"/>
            <a:ext cx="9287934" cy="202848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find the best campaign in January 2019.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find the best campaign objective, channel, OS, and conversion event.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find the types of error that mostly happen to user.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find campaign(s) which are not as successful as the test campaign.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EFEFD-E323-4957-834F-CB9EDEDC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634" y="6356349"/>
            <a:ext cx="4512732" cy="365125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Moch Nabil Farras Dhiya • linkedin.com/in/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moch-nabil-farras-dhiya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C1CE5-15C9-4FB7-BA88-B358FDD4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05653-2FD8-40B9-BEC3-C5D34D680299}"/>
              </a:ext>
            </a:extLst>
          </p:cNvPr>
          <p:cNvSpPr txBox="1"/>
          <p:nvPr/>
        </p:nvSpPr>
        <p:spPr>
          <a:xfrm>
            <a:off x="838199" y="3330065"/>
            <a:ext cx="451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Objectives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 descr="DataPath | LinkedIn">
            <a:extLst>
              <a:ext uri="{FF2B5EF4-FFF2-40B4-BE49-F238E27FC236}">
                <a16:creationId xmlns:a16="http://schemas.microsoft.com/office/drawing/2014/main" id="{E4F9CA27-D178-4F6E-97C3-AD257B59B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044" y="13893"/>
            <a:ext cx="1483984" cy="148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A92F67-BDB7-4F74-8AB8-FA06295EBCAB}"/>
              </a:ext>
            </a:extLst>
          </p:cNvPr>
          <p:cNvSpPr txBox="1"/>
          <p:nvPr/>
        </p:nvSpPr>
        <p:spPr>
          <a:xfrm>
            <a:off x="838199" y="1241247"/>
            <a:ext cx="441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74A3A7E-1140-4CBC-B04F-3F6C8BCB42C1}"/>
              </a:ext>
            </a:extLst>
          </p:cNvPr>
          <p:cNvSpPr txBox="1">
            <a:spLocks/>
          </p:cNvSpPr>
          <p:nvPr/>
        </p:nvSpPr>
        <p:spPr>
          <a:xfrm>
            <a:off x="838199" y="1681304"/>
            <a:ext cx="9287934" cy="1458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Marketing campaigns are sets of strategic and organized acts used by many companies to promote a specific company goal, i.e. promoting their new products. By using various approaches and ca combination of media, they then can locate their potential customers, and build a marketing strategy for future prospects. Based on the data of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BukaToko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marketing campaign on February 2019, we want to build a good marketing strategy for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BukaToko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next month marketing campaign.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84F8BA9-FF04-4C57-A3F8-7C62824A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endParaRPr lang="en-ID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0160C8-C1B0-4BC4-8A9B-24A7D6DDF407}"/>
              </a:ext>
            </a:extLst>
          </p:cNvPr>
          <p:cNvCxnSpPr>
            <a:cxnSpLocks/>
          </p:cNvCxnSpPr>
          <p:nvPr/>
        </p:nvCxnSpPr>
        <p:spPr>
          <a:xfrm>
            <a:off x="897467" y="1110343"/>
            <a:ext cx="94657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5D6A17E8-D7C1-4162-8EE9-0861098C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4/23/2022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85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E913-886A-47D0-9F55-EF5EE58E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ID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1382-CF86-43BA-ADAE-6176D2829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0"/>
            <a:ext cx="10515600" cy="4462463"/>
          </a:xfrm>
          <a:noFill/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Analyses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and Recommendations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C214B-97B4-463B-A597-9D2F0EA2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E26AB-1CF9-4707-9FAD-3E15D09B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4/23/2022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155908B-B7C4-42E3-B970-2BA5650D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634" y="6356349"/>
            <a:ext cx="4512732" cy="365125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Moch Nabil Farras Dhiya • linkedin.com/in/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moch-nabil-farras-dhiya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pic>
        <p:nvPicPr>
          <p:cNvPr id="15" name="Picture 2" descr="DataPath | LinkedIn">
            <a:extLst>
              <a:ext uri="{FF2B5EF4-FFF2-40B4-BE49-F238E27FC236}">
                <a16:creationId xmlns:a16="http://schemas.microsoft.com/office/drawing/2014/main" id="{4836326B-561E-4D2D-A989-49E1C382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044" y="13893"/>
            <a:ext cx="1483984" cy="148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D9D4AD-B4AA-4DCC-A4BC-BECABEE02A51}"/>
              </a:ext>
            </a:extLst>
          </p:cNvPr>
          <p:cNvCxnSpPr>
            <a:cxnSpLocks/>
          </p:cNvCxnSpPr>
          <p:nvPr/>
        </p:nvCxnSpPr>
        <p:spPr>
          <a:xfrm>
            <a:off x="897467" y="1110343"/>
            <a:ext cx="94657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5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76B9-1502-4552-927A-4453A6FC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24999" cy="65541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‘Promo’, ‘Education’, and ‘Announcement’, consecutively, are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 3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campaign’ objectives</a:t>
            </a:r>
          </a:p>
        </p:txBody>
      </p:sp>
      <p:graphicFrame>
        <p:nvGraphicFramePr>
          <p:cNvPr id="34" name="Content Placeholder 33">
            <a:extLst>
              <a:ext uri="{FF2B5EF4-FFF2-40B4-BE49-F238E27FC236}">
                <a16:creationId xmlns:a16="http://schemas.microsoft.com/office/drawing/2014/main" id="{AFBBEAFE-C646-4D81-A8AA-DE64D9876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59676"/>
              </p:ext>
            </p:extLst>
          </p:nvPr>
        </p:nvGraphicFramePr>
        <p:xfrm>
          <a:off x="1007068" y="1370393"/>
          <a:ext cx="6409267" cy="4377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7" name="Picture 2" descr="DataPath | LinkedIn">
            <a:extLst>
              <a:ext uri="{FF2B5EF4-FFF2-40B4-BE49-F238E27FC236}">
                <a16:creationId xmlns:a16="http://schemas.microsoft.com/office/drawing/2014/main" id="{F547D7B3-0DAD-4F15-95F2-496F818F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044" y="13893"/>
            <a:ext cx="1483984" cy="148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57CA4A2B-28CB-4848-8C18-C7ACAA69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634" y="6356349"/>
            <a:ext cx="4512732" cy="365125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Moch Nabil Farras Dhiya • linkedin.com/in/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moch-nabil-farras-dhiya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52" name="Slide Number Placeholder 4">
            <a:extLst>
              <a:ext uri="{FF2B5EF4-FFF2-40B4-BE49-F238E27FC236}">
                <a16:creationId xmlns:a16="http://schemas.microsoft.com/office/drawing/2014/main" id="{DD2F0B51-0A7F-4091-8906-5490F5E9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1E4CB7-CB13-4810-BF18-BE31AFC64F93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B43288A-AA9B-4B74-B8C8-E1F814C1D107}"/>
              </a:ext>
            </a:extLst>
          </p:cNvPr>
          <p:cNvCxnSpPr>
            <a:cxnSpLocks/>
          </p:cNvCxnSpPr>
          <p:nvPr/>
        </p:nvCxnSpPr>
        <p:spPr>
          <a:xfrm>
            <a:off x="931333" y="1110343"/>
            <a:ext cx="9431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5B615CE-CFF9-4426-8DAA-855BB3B73418}"/>
              </a:ext>
            </a:extLst>
          </p:cNvPr>
          <p:cNvSpPr txBox="1">
            <a:spLocks/>
          </p:cNvSpPr>
          <p:nvPr/>
        </p:nvSpPr>
        <p:spPr>
          <a:xfrm>
            <a:off x="7980299" y="1233716"/>
            <a:ext cx="3456738" cy="655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9E454-F8F4-4FAE-81FC-3CCFB6578A3B}"/>
              </a:ext>
            </a:extLst>
          </p:cNvPr>
          <p:cNvSpPr txBox="1"/>
          <p:nvPr/>
        </p:nvSpPr>
        <p:spPr>
          <a:xfrm>
            <a:off x="7980298" y="1819839"/>
            <a:ext cx="34567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There is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only 1 campaign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“Upselling”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objective. As such, it is not wise to conclude it as one of the best campaign’ objective (need more data).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Though campaigns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“Acquisition”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have a lot more converting user compared 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“Announcement”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campaigns, in fact, some “Acquisition” campaigns have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(almost zero) 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conversion uplift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(%), while “Announcement” has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67C01709-C0B1-4AFE-AA62-9EA590D1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4/23/2022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Content Placeholder 33">
            <a:extLst>
              <a:ext uri="{FF2B5EF4-FFF2-40B4-BE49-F238E27FC236}">
                <a16:creationId xmlns:a16="http://schemas.microsoft.com/office/drawing/2014/main" id="{FD88B322-A0D6-4BD0-9DE9-7E7E636BBF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752618"/>
              </p:ext>
            </p:extLst>
          </p:nvPr>
        </p:nvGraphicFramePr>
        <p:xfrm>
          <a:off x="1007068" y="1370392"/>
          <a:ext cx="6409267" cy="4377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A41300B-E54A-40E9-9BBB-ED86F23C57BB}"/>
              </a:ext>
            </a:extLst>
          </p:cNvPr>
          <p:cNvSpPr txBox="1"/>
          <p:nvPr/>
        </p:nvSpPr>
        <p:spPr>
          <a:xfrm>
            <a:off x="3839634" y="2925022"/>
            <a:ext cx="200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Considerably low number of converting user</a:t>
            </a:r>
            <a:endParaRPr lang="en-ID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B45A7B-6569-4313-9A13-52830D30BCE8}"/>
              </a:ext>
            </a:extLst>
          </p:cNvPr>
          <p:cNvCxnSpPr>
            <a:cxnSpLocks/>
          </p:cNvCxnSpPr>
          <p:nvPr/>
        </p:nvCxnSpPr>
        <p:spPr>
          <a:xfrm>
            <a:off x="4770283" y="2229817"/>
            <a:ext cx="0" cy="60151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853C8E-768E-4138-8EAF-F0B2B374AD06}"/>
              </a:ext>
            </a:extLst>
          </p:cNvPr>
          <p:cNvCxnSpPr>
            <a:cxnSpLocks/>
          </p:cNvCxnSpPr>
          <p:nvPr/>
        </p:nvCxnSpPr>
        <p:spPr>
          <a:xfrm>
            <a:off x="2811138" y="2229817"/>
            <a:ext cx="195914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07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76B9-1502-4552-927A-4453A6FC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24999" cy="65541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‘Push Notification’ are the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used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also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channel for campaigns</a:t>
            </a:r>
          </a:p>
        </p:txBody>
      </p:sp>
      <p:pic>
        <p:nvPicPr>
          <p:cNvPr id="47" name="Picture 2" descr="DataPath | LinkedIn">
            <a:extLst>
              <a:ext uri="{FF2B5EF4-FFF2-40B4-BE49-F238E27FC236}">
                <a16:creationId xmlns:a16="http://schemas.microsoft.com/office/drawing/2014/main" id="{F547D7B3-0DAD-4F15-95F2-496F818F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044" y="13893"/>
            <a:ext cx="1483984" cy="148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57CA4A2B-28CB-4848-8C18-C7ACAA69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634" y="6356349"/>
            <a:ext cx="4512732" cy="365125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Moch Nabil Farras Dhiya • linkedin.com/in/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moch-nabil-farras-dhiya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52" name="Slide Number Placeholder 4">
            <a:extLst>
              <a:ext uri="{FF2B5EF4-FFF2-40B4-BE49-F238E27FC236}">
                <a16:creationId xmlns:a16="http://schemas.microsoft.com/office/drawing/2014/main" id="{DD2F0B51-0A7F-4091-8906-5490F5E9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1E4CB7-CB13-4810-BF18-BE31AFC64F93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B43288A-AA9B-4B74-B8C8-E1F814C1D107}"/>
              </a:ext>
            </a:extLst>
          </p:cNvPr>
          <p:cNvCxnSpPr>
            <a:cxnSpLocks/>
          </p:cNvCxnSpPr>
          <p:nvPr/>
        </p:nvCxnSpPr>
        <p:spPr>
          <a:xfrm>
            <a:off x="931333" y="1110343"/>
            <a:ext cx="9431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67C01709-C0B1-4AFE-AA62-9EA590D1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4/23/2022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65C077-A918-483F-AA8C-D35CA853D132}"/>
              </a:ext>
            </a:extLst>
          </p:cNvPr>
          <p:cNvSpPr txBox="1"/>
          <p:nvPr/>
        </p:nvSpPr>
        <p:spPr>
          <a:xfrm>
            <a:off x="7692187" y="4713569"/>
            <a:ext cx="264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There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control group for ‘email’ channel.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needed to compare those channels.</a:t>
            </a:r>
            <a:endParaRPr lang="en-ID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BCF79EB-E69C-4751-995C-7BA2CAEEA5A7}"/>
              </a:ext>
            </a:extLst>
          </p:cNvPr>
          <p:cNvCxnSpPr>
            <a:cxnSpLocks/>
          </p:cNvCxnSpPr>
          <p:nvPr/>
        </p:nvCxnSpPr>
        <p:spPr>
          <a:xfrm flipV="1">
            <a:off x="3487095" y="2220073"/>
            <a:ext cx="0" cy="25692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3C8E16-A402-4277-927C-D265F01C82A1}"/>
              </a:ext>
            </a:extLst>
          </p:cNvPr>
          <p:cNvCxnSpPr>
            <a:cxnSpLocks/>
          </p:cNvCxnSpPr>
          <p:nvPr/>
        </p:nvCxnSpPr>
        <p:spPr>
          <a:xfrm flipV="1">
            <a:off x="6984523" y="2220072"/>
            <a:ext cx="0" cy="25692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59CFD8-81AF-44D1-91B6-289482D5A61F}"/>
              </a:ext>
            </a:extLst>
          </p:cNvPr>
          <p:cNvCxnSpPr>
            <a:cxnSpLocks/>
          </p:cNvCxnSpPr>
          <p:nvPr/>
        </p:nvCxnSpPr>
        <p:spPr>
          <a:xfrm flipV="1">
            <a:off x="5341572" y="2027121"/>
            <a:ext cx="0" cy="22033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8F531F8-E3E1-43B6-9895-0FBF3DB63BBC}"/>
              </a:ext>
            </a:extLst>
          </p:cNvPr>
          <p:cNvSpPr txBox="1"/>
          <p:nvPr/>
        </p:nvSpPr>
        <p:spPr>
          <a:xfrm>
            <a:off x="4020755" y="1562838"/>
            <a:ext cx="2641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compare both channels</a:t>
            </a:r>
            <a:endParaRPr lang="en-ID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6A7D21-329C-4980-8528-54A13E8C6CFD}"/>
              </a:ext>
            </a:extLst>
          </p:cNvPr>
          <p:cNvSpPr txBox="1"/>
          <p:nvPr/>
        </p:nvSpPr>
        <p:spPr>
          <a:xfrm>
            <a:off x="848834" y="5689702"/>
            <a:ext cx="10619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Though the conversion rate of email are a bit higher than push notification,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converting user’ difference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between both channel are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highly significance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18F1595-EAF7-4552-B033-16ADC1E3B11F}"/>
              </a:ext>
            </a:extLst>
          </p:cNvPr>
          <p:cNvCxnSpPr>
            <a:cxnSpLocks/>
          </p:cNvCxnSpPr>
          <p:nvPr/>
        </p:nvCxnSpPr>
        <p:spPr>
          <a:xfrm flipH="1" flipV="1">
            <a:off x="5341574" y="4319818"/>
            <a:ext cx="1880" cy="73073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EA699E0-B871-4DAA-AF98-1DD777258D11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341574" y="5036735"/>
            <a:ext cx="2350613" cy="1381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4">
            <a:extLst>
              <a:ext uri="{FF2B5EF4-FFF2-40B4-BE49-F238E27FC236}">
                <a16:creationId xmlns:a16="http://schemas.microsoft.com/office/drawing/2014/main" id="{ABD868B5-D7E6-41EF-B284-C8B53B4FB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36073"/>
              </p:ext>
            </p:extLst>
          </p:nvPr>
        </p:nvGraphicFramePr>
        <p:xfrm>
          <a:off x="1005416" y="2476998"/>
          <a:ext cx="9689628" cy="19040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3548">
                  <a:extLst>
                    <a:ext uri="{9D8B030D-6E8A-4147-A177-3AD203B41FA5}">
                      <a16:colId xmlns:a16="http://schemas.microsoft.com/office/drawing/2014/main" val="4086627232"/>
                    </a:ext>
                  </a:extLst>
                </a:gridCol>
                <a:gridCol w="1861850">
                  <a:extLst>
                    <a:ext uri="{9D8B030D-6E8A-4147-A177-3AD203B41FA5}">
                      <a16:colId xmlns:a16="http://schemas.microsoft.com/office/drawing/2014/main" val="882645967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621802215"/>
                    </a:ext>
                  </a:extLst>
                </a:gridCol>
                <a:gridCol w="1520328">
                  <a:extLst>
                    <a:ext uri="{9D8B030D-6E8A-4147-A177-3AD203B41FA5}">
                      <a16:colId xmlns:a16="http://schemas.microsoft.com/office/drawing/2014/main" val="2267416331"/>
                    </a:ext>
                  </a:extLst>
                </a:gridCol>
                <a:gridCol w="1421176">
                  <a:extLst>
                    <a:ext uri="{9D8B030D-6E8A-4147-A177-3AD203B41FA5}">
                      <a16:colId xmlns:a16="http://schemas.microsoft.com/office/drawing/2014/main" val="901390892"/>
                    </a:ext>
                  </a:extLst>
                </a:gridCol>
                <a:gridCol w="1517993">
                  <a:extLst>
                    <a:ext uri="{9D8B030D-6E8A-4147-A177-3AD203B41FA5}">
                      <a16:colId xmlns:a16="http://schemas.microsoft.com/office/drawing/2014/main" val="2164990537"/>
                    </a:ext>
                  </a:extLst>
                </a:gridCol>
              </a:tblGrid>
              <a:tr h="9026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</a:t>
                      </a:r>
                      <a:endParaRPr lang="en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Converting User</a:t>
                      </a:r>
                      <a:endParaRPr lang="en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CG conversions</a:t>
                      </a:r>
                      <a:endParaRPr lang="en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Conversion Rate (%)</a:t>
                      </a:r>
                      <a:endParaRPr lang="en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CG Percentage</a:t>
                      </a:r>
                      <a:endParaRPr lang="en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Conversion Uplift (%)</a:t>
                      </a:r>
                      <a:endParaRPr lang="en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710765"/>
                  </a:ext>
                </a:extLst>
              </a:tr>
              <a:tr h="50065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Push Notification</a:t>
                      </a:r>
                      <a:endParaRPr lang="en-ID" sz="14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26.665742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16.999158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175.233862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176136"/>
                  </a:ext>
                </a:extLst>
              </a:tr>
              <a:tr h="50065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endParaRPr lang="en-ID" sz="1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28.402114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ID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143125"/>
                  </a:ext>
                </a:extLst>
              </a:tr>
            </a:tbl>
          </a:graphicData>
        </a:graphic>
      </p:graphicFrame>
      <p:sp>
        <p:nvSpPr>
          <p:cNvPr id="81" name="Rectangle 80">
            <a:extLst>
              <a:ext uri="{FF2B5EF4-FFF2-40B4-BE49-F238E27FC236}">
                <a16:creationId xmlns:a16="http://schemas.microsoft.com/office/drawing/2014/main" id="{9DDBFE66-BC28-4D13-995D-65D8D8F7FCBC}"/>
              </a:ext>
            </a:extLst>
          </p:cNvPr>
          <p:cNvSpPr/>
          <p:nvPr/>
        </p:nvSpPr>
        <p:spPr>
          <a:xfrm>
            <a:off x="5093923" y="3994278"/>
            <a:ext cx="495301" cy="32554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4CD446E-1982-4731-9142-B42DD9B83611}"/>
              </a:ext>
            </a:extLst>
          </p:cNvPr>
          <p:cNvCxnSpPr>
            <a:cxnSpLocks/>
          </p:cNvCxnSpPr>
          <p:nvPr/>
        </p:nvCxnSpPr>
        <p:spPr>
          <a:xfrm flipH="1">
            <a:off x="3487095" y="2247458"/>
            <a:ext cx="3497428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4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76B9-1502-4552-927A-4453A6FC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24999" cy="65541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‘iOS/Android’ are the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used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also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operating-system (OS) for campaigns</a:t>
            </a:r>
          </a:p>
        </p:txBody>
      </p:sp>
      <p:pic>
        <p:nvPicPr>
          <p:cNvPr id="47" name="Picture 2" descr="DataPath | LinkedIn">
            <a:extLst>
              <a:ext uri="{FF2B5EF4-FFF2-40B4-BE49-F238E27FC236}">
                <a16:creationId xmlns:a16="http://schemas.microsoft.com/office/drawing/2014/main" id="{F547D7B3-0DAD-4F15-95F2-496F818F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044" y="13893"/>
            <a:ext cx="1483984" cy="148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57CA4A2B-28CB-4848-8C18-C7ACAA69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634" y="6356349"/>
            <a:ext cx="4512732" cy="365125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Moch Nabil Farras Dhiya • linkedin.com/in/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moch-nabil-farras-dhiya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52" name="Slide Number Placeholder 4">
            <a:extLst>
              <a:ext uri="{FF2B5EF4-FFF2-40B4-BE49-F238E27FC236}">
                <a16:creationId xmlns:a16="http://schemas.microsoft.com/office/drawing/2014/main" id="{DD2F0B51-0A7F-4091-8906-5490F5E9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1E4CB7-CB13-4810-BF18-BE31AFC64F93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B43288A-AA9B-4B74-B8C8-E1F814C1D107}"/>
              </a:ext>
            </a:extLst>
          </p:cNvPr>
          <p:cNvCxnSpPr>
            <a:cxnSpLocks/>
          </p:cNvCxnSpPr>
          <p:nvPr/>
        </p:nvCxnSpPr>
        <p:spPr>
          <a:xfrm>
            <a:off x="931333" y="1110343"/>
            <a:ext cx="9431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67C01709-C0B1-4AFE-AA62-9EA590D1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4/23/2022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B05E1B43-A86D-4F02-A8BB-F3DE070C1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32957"/>
              </p:ext>
            </p:extLst>
          </p:nvPr>
        </p:nvGraphicFramePr>
        <p:xfrm>
          <a:off x="1005416" y="2480499"/>
          <a:ext cx="9689628" cy="19040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3548">
                  <a:extLst>
                    <a:ext uri="{9D8B030D-6E8A-4147-A177-3AD203B41FA5}">
                      <a16:colId xmlns:a16="http://schemas.microsoft.com/office/drawing/2014/main" val="4086627232"/>
                    </a:ext>
                  </a:extLst>
                </a:gridCol>
                <a:gridCol w="1861850">
                  <a:extLst>
                    <a:ext uri="{9D8B030D-6E8A-4147-A177-3AD203B41FA5}">
                      <a16:colId xmlns:a16="http://schemas.microsoft.com/office/drawing/2014/main" val="882645967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621802215"/>
                    </a:ext>
                  </a:extLst>
                </a:gridCol>
                <a:gridCol w="1520328">
                  <a:extLst>
                    <a:ext uri="{9D8B030D-6E8A-4147-A177-3AD203B41FA5}">
                      <a16:colId xmlns:a16="http://schemas.microsoft.com/office/drawing/2014/main" val="2267416331"/>
                    </a:ext>
                  </a:extLst>
                </a:gridCol>
                <a:gridCol w="1421176">
                  <a:extLst>
                    <a:ext uri="{9D8B030D-6E8A-4147-A177-3AD203B41FA5}">
                      <a16:colId xmlns:a16="http://schemas.microsoft.com/office/drawing/2014/main" val="901390892"/>
                    </a:ext>
                  </a:extLst>
                </a:gridCol>
                <a:gridCol w="1517993">
                  <a:extLst>
                    <a:ext uri="{9D8B030D-6E8A-4147-A177-3AD203B41FA5}">
                      <a16:colId xmlns:a16="http://schemas.microsoft.com/office/drawing/2014/main" val="2164990537"/>
                    </a:ext>
                  </a:extLst>
                </a:gridCol>
              </a:tblGrid>
              <a:tr h="9026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</a:t>
                      </a:r>
                      <a:endParaRPr lang="en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Converting User</a:t>
                      </a:r>
                      <a:endParaRPr lang="en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CG conversions</a:t>
                      </a:r>
                      <a:endParaRPr lang="en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Conversion Rate (%)</a:t>
                      </a:r>
                      <a:endParaRPr lang="en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CG Percentage</a:t>
                      </a:r>
                      <a:endParaRPr lang="en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Conversion Uplift (%)</a:t>
                      </a:r>
                      <a:endParaRPr lang="en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710765"/>
                  </a:ext>
                </a:extLst>
              </a:tr>
              <a:tr h="50065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iOS/Android</a:t>
                      </a:r>
                      <a:endParaRPr lang="en-ID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26.782513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16.998842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172.329602</a:t>
                      </a:r>
                      <a:endParaRPr lang="en-ID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176136"/>
                  </a:ext>
                </a:extLst>
              </a:tr>
              <a:tr h="50065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</a:t>
                      </a:r>
                      <a:endParaRPr lang="en-ID" sz="1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28.402114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ID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14312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A65C077-A918-483F-AA8C-D35CA853D132}"/>
              </a:ext>
            </a:extLst>
          </p:cNvPr>
          <p:cNvSpPr txBox="1"/>
          <p:nvPr/>
        </p:nvSpPr>
        <p:spPr>
          <a:xfrm>
            <a:off x="7692187" y="4713569"/>
            <a:ext cx="264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There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control group for ‘web’ OS.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needed to compare those OSes.</a:t>
            </a:r>
            <a:endParaRPr lang="en-ID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6A7D21-329C-4980-8528-54A13E8C6CFD}"/>
              </a:ext>
            </a:extLst>
          </p:cNvPr>
          <p:cNvSpPr txBox="1"/>
          <p:nvPr/>
        </p:nvSpPr>
        <p:spPr>
          <a:xfrm>
            <a:off x="848834" y="5689702"/>
            <a:ext cx="10619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Though the conversion rate of ‘Web’ are a bit higher than ‘iOS/Android’,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converting user’ difference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between both channel are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highly significance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55FD6D-CF6B-4F86-8719-0A95135FEA30}"/>
              </a:ext>
            </a:extLst>
          </p:cNvPr>
          <p:cNvCxnSpPr>
            <a:cxnSpLocks/>
          </p:cNvCxnSpPr>
          <p:nvPr/>
        </p:nvCxnSpPr>
        <p:spPr>
          <a:xfrm flipH="1" flipV="1">
            <a:off x="5341574" y="4319818"/>
            <a:ext cx="1880" cy="73073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6AEDFE-F7EF-4B09-B83E-AAFC0E53503D}"/>
              </a:ext>
            </a:extLst>
          </p:cNvPr>
          <p:cNvCxnSpPr>
            <a:cxnSpLocks/>
          </p:cNvCxnSpPr>
          <p:nvPr/>
        </p:nvCxnSpPr>
        <p:spPr>
          <a:xfrm flipV="1">
            <a:off x="5341574" y="5036735"/>
            <a:ext cx="2350613" cy="1381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6493FB5-DABD-4654-9B4B-4D781CC2D426}"/>
              </a:ext>
            </a:extLst>
          </p:cNvPr>
          <p:cNvSpPr/>
          <p:nvPr/>
        </p:nvSpPr>
        <p:spPr>
          <a:xfrm>
            <a:off x="5093923" y="3994278"/>
            <a:ext cx="495301" cy="32554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E37361-AFA7-4F9B-B903-D9793E6554DF}"/>
              </a:ext>
            </a:extLst>
          </p:cNvPr>
          <p:cNvCxnSpPr>
            <a:cxnSpLocks/>
          </p:cNvCxnSpPr>
          <p:nvPr/>
        </p:nvCxnSpPr>
        <p:spPr>
          <a:xfrm flipV="1">
            <a:off x="3487095" y="2220073"/>
            <a:ext cx="0" cy="25692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EEFCDC-FEBE-4D6D-83F9-C83A4DFFF229}"/>
              </a:ext>
            </a:extLst>
          </p:cNvPr>
          <p:cNvCxnSpPr>
            <a:cxnSpLocks/>
          </p:cNvCxnSpPr>
          <p:nvPr/>
        </p:nvCxnSpPr>
        <p:spPr>
          <a:xfrm flipH="1">
            <a:off x="3487095" y="2247458"/>
            <a:ext cx="3497428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6E8EDC-4DC5-44FE-B19A-FCB79E5EAFB4}"/>
              </a:ext>
            </a:extLst>
          </p:cNvPr>
          <p:cNvCxnSpPr>
            <a:cxnSpLocks/>
          </p:cNvCxnSpPr>
          <p:nvPr/>
        </p:nvCxnSpPr>
        <p:spPr>
          <a:xfrm flipV="1">
            <a:off x="5341572" y="2027121"/>
            <a:ext cx="0" cy="22033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A73D34-B6CD-4C87-B384-430A88D36983}"/>
              </a:ext>
            </a:extLst>
          </p:cNvPr>
          <p:cNvSpPr txBox="1"/>
          <p:nvPr/>
        </p:nvSpPr>
        <p:spPr>
          <a:xfrm>
            <a:off x="4020755" y="1562838"/>
            <a:ext cx="2641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compare both OSes</a:t>
            </a:r>
            <a:endParaRPr lang="en-ID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5B16D9-90C4-42DB-9A2F-4EC2847517C8}"/>
              </a:ext>
            </a:extLst>
          </p:cNvPr>
          <p:cNvCxnSpPr>
            <a:cxnSpLocks/>
          </p:cNvCxnSpPr>
          <p:nvPr/>
        </p:nvCxnSpPr>
        <p:spPr>
          <a:xfrm flipV="1">
            <a:off x="6984523" y="2220072"/>
            <a:ext cx="0" cy="25692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25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76B9-1502-4552-927A-4453A6FC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24999" cy="65541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Gopay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 up success’, ‘Gold buy success’, and ‘Buy success’, consecutively, are the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 3 best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campaign’ conversion event</a:t>
            </a:r>
          </a:p>
        </p:txBody>
      </p:sp>
      <p:graphicFrame>
        <p:nvGraphicFramePr>
          <p:cNvPr id="34" name="Content Placeholder 33">
            <a:extLst>
              <a:ext uri="{FF2B5EF4-FFF2-40B4-BE49-F238E27FC236}">
                <a16:creationId xmlns:a16="http://schemas.microsoft.com/office/drawing/2014/main" id="{AFBBEAFE-C646-4D81-A8AA-DE64D9876F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07068" y="1370393"/>
          <a:ext cx="6409267" cy="4377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7" name="Picture 2" descr="DataPath | LinkedIn">
            <a:extLst>
              <a:ext uri="{FF2B5EF4-FFF2-40B4-BE49-F238E27FC236}">
                <a16:creationId xmlns:a16="http://schemas.microsoft.com/office/drawing/2014/main" id="{F547D7B3-0DAD-4F15-95F2-496F818F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044" y="13893"/>
            <a:ext cx="1483984" cy="148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57CA4A2B-28CB-4848-8C18-C7ACAA69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634" y="6356349"/>
            <a:ext cx="4512732" cy="365125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Moch Nabil Farras Dhiya • linkedin.com/in/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moch-nabil-farras-dhiya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52" name="Slide Number Placeholder 4">
            <a:extLst>
              <a:ext uri="{FF2B5EF4-FFF2-40B4-BE49-F238E27FC236}">
                <a16:creationId xmlns:a16="http://schemas.microsoft.com/office/drawing/2014/main" id="{DD2F0B51-0A7F-4091-8906-5490F5E9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1E4CB7-CB13-4810-BF18-BE31AFC64F93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B43288A-AA9B-4B74-B8C8-E1F814C1D107}"/>
              </a:ext>
            </a:extLst>
          </p:cNvPr>
          <p:cNvCxnSpPr>
            <a:cxnSpLocks/>
          </p:cNvCxnSpPr>
          <p:nvPr/>
        </p:nvCxnSpPr>
        <p:spPr>
          <a:xfrm>
            <a:off x="931333" y="1110343"/>
            <a:ext cx="9431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67C01709-C0B1-4AFE-AA62-9EA590D1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4/23/2022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Content Placeholder 33">
            <a:extLst>
              <a:ext uri="{FF2B5EF4-FFF2-40B4-BE49-F238E27FC236}">
                <a16:creationId xmlns:a16="http://schemas.microsoft.com/office/drawing/2014/main" id="{FD88B322-A0D6-4BD0-9DE9-7E7E636BBF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917480"/>
              </p:ext>
            </p:extLst>
          </p:nvPr>
        </p:nvGraphicFramePr>
        <p:xfrm>
          <a:off x="1007068" y="1370393"/>
          <a:ext cx="9687976" cy="4985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A41300B-E54A-40E9-9BBB-ED86F23C57BB}"/>
              </a:ext>
            </a:extLst>
          </p:cNvPr>
          <p:cNvSpPr txBox="1"/>
          <p:nvPr/>
        </p:nvSpPr>
        <p:spPr>
          <a:xfrm>
            <a:off x="3952180" y="2516851"/>
            <a:ext cx="293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Though the conversion uplift are among the best, its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converting user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number are relatively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endParaRPr lang="en-ID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1B2D9-3090-43F7-B07A-CDE3B764B2E7}"/>
              </a:ext>
            </a:extLst>
          </p:cNvPr>
          <p:cNvCxnSpPr>
            <a:cxnSpLocks/>
          </p:cNvCxnSpPr>
          <p:nvPr/>
        </p:nvCxnSpPr>
        <p:spPr>
          <a:xfrm>
            <a:off x="4693186" y="4250472"/>
            <a:ext cx="72423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931AE5-B97D-4947-9F42-6FDBF1B1FDCD}"/>
              </a:ext>
            </a:extLst>
          </p:cNvPr>
          <p:cNvCxnSpPr>
            <a:cxnSpLocks/>
          </p:cNvCxnSpPr>
          <p:nvPr/>
        </p:nvCxnSpPr>
        <p:spPr>
          <a:xfrm>
            <a:off x="2964456" y="2122381"/>
            <a:ext cx="245296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B57761-7F22-46C4-BCF7-04C2234CF72B}"/>
              </a:ext>
            </a:extLst>
          </p:cNvPr>
          <p:cNvCxnSpPr>
            <a:cxnSpLocks/>
          </p:cNvCxnSpPr>
          <p:nvPr/>
        </p:nvCxnSpPr>
        <p:spPr>
          <a:xfrm flipH="1" flipV="1">
            <a:off x="5417424" y="3338111"/>
            <a:ext cx="1" cy="91236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2C0386-903E-401C-A377-E1530FC33C29}"/>
              </a:ext>
            </a:extLst>
          </p:cNvPr>
          <p:cNvCxnSpPr>
            <a:cxnSpLocks/>
          </p:cNvCxnSpPr>
          <p:nvPr/>
        </p:nvCxnSpPr>
        <p:spPr>
          <a:xfrm>
            <a:off x="5417425" y="2122381"/>
            <a:ext cx="0" cy="30133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95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76B9-1502-4552-927A-4453A6FC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24999" cy="65541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Campaign using ‘Email’ as its channel have the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(49.32% of total errors) error recorded, followed by ‘Push Notification’</a:t>
            </a:r>
          </a:p>
        </p:txBody>
      </p:sp>
      <p:pic>
        <p:nvPicPr>
          <p:cNvPr id="47" name="Picture 2" descr="DataPath | LinkedIn">
            <a:extLst>
              <a:ext uri="{FF2B5EF4-FFF2-40B4-BE49-F238E27FC236}">
                <a16:creationId xmlns:a16="http://schemas.microsoft.com/office/drawing/2014/main" id="{F547D7B3-0DAD-4F15-95F2-496F818F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044" y="13893"/>
            <a:ext cx="1483984" cy="148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57CA4A2B-28CB-4848-8C18-C7ACAA69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634" y="6356349"/>
            <a:ext cx="4512732" cy="365125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Moch Nabil Farras Dhiya • linkedin.com/in/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moch-nabil-farras-dhiya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52" name="Slide Number Placeholder 4">
            <a:extLst>
              <a:ext uri="{FF2B5EF4-FFF2-40B4-BE49-F238E27FC236}">
                <a16:creationId xmlns:a16="http://schemas.microsoft.com/office/drawing/2014/main" id="{DD2F0B51-0A7F-4091-8906-5490F5E9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1E4CB7-CB13-4810-BF18-BE31AFC64F93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B43288A-AA9B-4B74-B8C8-E1F814C1D107}"/>
              </a:ext>
            </a:extLst>
          </p:cNvPr>
          <p:cNvCxnSpPr>
            <a:cxnSpLocks/>
          </p:cNvCxnSpPr>
          <p:nvPr/>
        </p:nvCxnSpPr>
        <p:spPr>
          <a:xfrm>
            <a:off x="931333" y="1110343"/>
            <a:ext cx="9431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3D2F6F5-83B2-4FF9-A504-0EF42023E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27821"/>
              </p:ext>
            </p:extLst>
          </p:nvPr>
        </p:nvGraphicFramePr>
        <p:xfrm>
          <a:off x="1005416" y="1413697"/>
          <a:ext cx="6232891" cy="46666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7098">
                  <a:extLst>
                    <a:ext uri="{9D8B030D-6E8A-4147-A177-3AD203B41FA5}">
                      <a16:colId xmlns:a16="http://schemas.microsoft.com/office/drawing/2014/main" val="855050356"/>
                    </a:ext>
                  </a:extLst>
                </a:gridCol>
                <a:gridCol w="1287145">
                  <a:extLst>
                    <a:ext uri="{9D8B030D-6E8A-4147-A177-3AD203B41FA5}">
                      <a16:colId xmlns:a16="http://schemas.microsoft.com/office/drawing/2014/main" val="3111714013"/>
                    </a:ext>
                  </a:extLst>
                </a:gridCol>
                <a:gridCol w="2242817">
                  <a:extLst>
                    <a:ext uri="{9D8B030D-6E8A-4147-A177-3AD203B41FA5}">
                      <a16:colId xmlns:a16="http://schemas.microsoft.com/office/drawing/2014/main" val="1627547529"/>
                    </a:ext>
                  </a:extLst>
                </a:gridCol>
                <a:gridCol w="1295831">
                  <a:extLst>
                    <a:ext uri="{9D8B030D-6E8A-4147-A177-3AD203B41FA5}">
                      <a16:colId xmlns:a16="http://schemas.microsoft.com/office/drawing/2014/main" val="620684515"/>
                    </a:ext>
                  </a:extLst>
                </a:gridCol>
              </a:tblGrid>
              <a:tr h="31111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Conversion Event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Errors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161445"/>
                  </a:ext>
                </a:extLst>
              </a:tr>
              <a:tr h="31111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buy_success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361453</a:t>
                      </a:r>
                      <a:endParaRPr lang="en-ID" sz="11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8784348"/>
                  </a:ext>
                </a:extLst>
              </a:tr>
              <a:tr h="311110">
                <a:tc rowSpan="1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Push Notification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iOS/Android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buy_success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245433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0098271"/>
                  </a:ext>
                </a:extLst>
              </a:tr>
              <a:tr h="31111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Push Notification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iOS/Android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registration_success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56504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5963032"/>
                  </a:ext>
                </a:extLst>
              </a:tr>
              <a:tr h="31111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Push Notification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iOS/Android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kyc_upload_success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33218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5093561"/>
                  </a:ext>
                </a:extLst>
              </a:tr>
              <a:tr h="31111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Push Notification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iOS/Android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gold_buy_success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16797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48350879"/>
                  </a:ext>
                </a:extLst>
              </a:tr>
              <a:tr h="31111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Push Notification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iOS/Android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snp_buy_success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7579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5440392"/>
                  </a:ext>
                </a:extLst>
              </a:tr>
              <a:tr h="31111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Push Notification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iOS/Android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gopay_top_up_success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4791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7577258"/>
                  </a:ext>
                </a:extLst>
              </a:tr>
              <a:tr h="31111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Push Notification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iOS/Android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crypto_eth_buy_success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4050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46118459"/>
                  </a:ext>
                </a:extLst>
              </a:tr>
              <a:tr h="31111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Push Notification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iOS/Android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top_up_success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2542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43385963"/>
                  </a:ext>
                </a:extLst>
              </a:tr>
              <a:tr h="31111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Push Notification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iOS/Android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pc_joined_success_page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406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19991874"/>
                  </a:ext>
                </a:extLst>
              </a:tr>
              <a:tr h="31111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Push Notification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Android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pc_joined_success_page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7185487"/>
                  </a:ext>
                </a:extLst>
              </a:tr>
              <a:tr h="31111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Push Notification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iOS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pc_joined_success_page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42042054"/>
                  </a:ext>
                </a:extLst>
              </a:tr>
              <a:tr h="31111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D" sz="1100" b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InApp</a:t>
                      </a:r>
                      <a:r>
                        <a:rPr lang="en-ID" sz="11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Notification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iOS/Android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buy_success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D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0465870"/>
                  </a:ext>
                </a:extLst>
              </a:tr>
              <a:tr h="31111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InApp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Notification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iOS/Android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pc_joined_success_page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D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409193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DF7508B-EE0E-4265-BFA5-105F0C1D5CBE}"/>
              </a:ext>
            </a:extLst>
          </p:cNvPr>
          <p:cNvSpPr txBox="1"/>
          <p:nvPr/>
        </p:nvSpPr>
        <p:spPr>
          <a:xfrm>
            <a:off x="7980298" y="1819839"/>
            <a:ext cx="3456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Channel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‘email’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are not recommended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use for campaign purposes, as it have many error recorded.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Campaign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buy_success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recorded. Further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are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Campaigns with </a:t>
            </a:r>
            <a:r>
              <a:rPr lang="en-ID" sz="16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ID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InApp</a:t>
            </a:r>
            <a:r>
              <a:rPr lang="en-ID" sz="1600" b="1" dirty="0">
                <a:latin typeface="Arial" panose="020B0604020202020204" pitchFamily="34" charset="0"/>
                <a:cs typeface="Arial" panose="020B0604020202020204" pitchFamily="34" charset="0"/>
              </a:rPr>
              <a:t> Notification’ 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(mostly test campaign(s)) do not have any error.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1" dirty="0">
                <a:latin typeface="Arial" panose="020B0604020202020204" pitchFamily="34" charset="0"/>
                <a:cs typeface="Arial" panose="020B0604020202020204" pitchFamily="34" charset="0"/>
              </a:rPr>
              <a:t>Future campaigns 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execution </a:t>
            </a:r>
            <a:r>
              <a:rPr lang="en-ID" sz="1600" b="1" dirty="0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1" dirty="0">
                <a:latin typeface="Arial" panose="020B0604020202020204" pitchFamily="34" charset="0"/>
                <a:cs typeface="Arial" panose="020B0604020202020204" pitchFamily="34" charset="0"/>
              </a:rPr>
              <a:t>refer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to these campaign(s) to </a:t>
            </a:r>
            <a:r>
              <a:rPr lang="en-ID" sz="1600" b="1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# of errors (by internal factors).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CCABFDB-963A-4A15-9057-5A2BABA03646}"/>
              </a:ext>
            </a:extLst>
          </p:cNvPr>
          <p:cNvSpPr txBox="1">
            <a:spLocks/>
          </p:cNvSpPr>
          <p:nvPr/>
        </p:nvSpPr>
        <p:spPr>
          <a:xfrm>
            <a:off x="7980299" y="1233716"/>
            <a:ext cx="3456738" cy="655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A9080D46-5CAA-4E5D-85DD-DFDEDE14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4/23/2022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72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</TotalTime>
  <Words>1621</Words>
  <Application>Microsoft Office PowerPoint</Application>
  <PresentationFormat>Widescreen</PresentationFormat>
  <Paragraphs>257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Abadi</vt:lpstr>
      <vt:lpstr>Arial</vt:lpstr>
      <vt:lpstr>Calibri</vt:lpstr>
      <vt:lpstr>Calibri Light</vt:lpstr>
      <vt:lpstr>Roboto</vt:lpstr>
      <vt:lpstr>Office Theme</vt:lpstr>
      <vt:lpstr>Marketing Campaign Analysis</vt:lpstr>
      <vt:lpstr>PowerPoint Presentation</vt:lpstr>
      <vt:lpstr>Context</vt:lpstr>
      <vt:lpstr>Agenda</vt:lpstr>
      <vt:lpstr>‘Promo’, ‘Education’, and ‘Announcement’, consecutively, are the best 3 campaign’ objectives</vt:lpstr>
      <vt:lpstr>‘Push Notification’ are the most used and also the best channel for campaigns</vt:lpstr>
      <vt:lpstr>‘iOS/Android’ are the most used and also the best operating-system (OS) for campaigns</vt:lpstr>
      <vt:lpstr>‘Gopay top up success’, ‘Gold buy success’, and ‘Buy success’, consecutively, are the upper 3 best campaign’ conversion event</vt:lpstr>
      <vt:lpstr>Campaign using ‘Email’ as its channel have the most (49.32% of total errors) error recorded, followed by ‘Push Notification’</vt:lpstr>
      <vt:lpstr>‘Email dropped’ is the type of error that happened the most (49.97% of total errors), followed by ‘App uninstalled (Android)’</vt:lpstr>
      <vt:lpstr>There are 11 campaigns ‘unsuccessful’ campaigns All campaigns with ‘Upselling’ and ‘Promo’ objective are successful</vt:lpstr>
      <vt:lpstr>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Campaign Performance Analysis On January – February 2020</dc:title>
  <dc:creator>Moch Nabil Farras Dhiya</dc:creator>
  <cp:lastModifiedBy>Moch Nabil Farras Dhiya</cp:lastModifiedBy>
  <cp:revision>29</cp:revision>
  <dcterms:created xsi:type="dcterms:W3CDTF">2022-01-18T06:56:16Z</dcterms:created>
  <dcterms:modified xsi:type="dcterms:W3CDTF">2022-04-30T07:23:45Z</dcterms:modified>
</cp:coreProperties>
</file>