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3" r:id="rId5"/>
    <p:sldId id="279" r:id="rId6"/>
    <p:sldId id="280" r:id="rId7"/>
    <p:sldId id="281" r:id="rId8"/>
    <p:sldId id="282" r:id="rId9"/>
    <p:sldId id="284" r:id="rId10"/>
    <p:sldId id="283" r:id="rId11"/>
    <p:sldId id="285" r:id="rId12"/>
    <p:sldId id="286" r:id="rId13"/>
    <p:sldId id="287" r:id="rId14"/>
    <p:sldId id="289" r:id="rId15"/>
    <p:sldId id="295" r:id="rId16"/>
    <p:sldId id="288" r:id="rId17"/>
    <p:sldId id="290" r:id="rId18"/>
    <p:sldId id="291" r:id="rId19"/>
    <p:sldId id="292" r:id="rId20"/>
    <p:sldId id="293" r:id="rId21"/>
    <p:sldId id="294" r:id="rId22"/>
    <p:sldId id="296"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7"/>
    <p:restoredTop sz="96327"/>
  </p:normalViewPr>
  <p:slideViewPr>
    <p:cSldViewPr snapToGrid="0">
      <p:cViewPr varScale="1">
        <p:scale>
          <a:sx n="128" d="100"/>
          <a:sy n="128"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87DA-9E8B-95FC-D520-23BF4B4FB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D48B59-7496-102C-11CB-6C226F34B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FAA84-95C8-D343-1550-14BAA84050BD}"/>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5" name="Footer Placeholder 4">
            <a:extLst>
              <a:ext uri="{FF2B5EF4-FFF2-40B4-BE49-F238E27FC236}">
                <a16:creationId xmlns:a16="http://schemas.microsoft.com/office/drawing/2014/main" id="{D95DC65D-53D1-F099-BB5D-04C193A82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B65C5-C461-1AEF-F5CB-A631E78D851D}"/>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1657636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6154-6476-3B69-25E0-8C13B1AD5B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931E07-ED9E-107B-0154-A1BFD547C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1F86-50CB-8D3C-5602-A6803771AE3D}"/>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5" name="Footer Placeholder 4">
            <a:extLst>
              <a:ext uri="{FF2B5EF4-FFF2-40B4-BE49-F238E27FC236}">
                <a16:creationId xmlns:a16="http://schemas.microsoft.com/office/drawing/2014/main" id="{EDA5EA8B-5206-1DBE-74C5-13AEA315B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46069-D282-8C0C-B718-8179303FB95C}"/>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146659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788D9E-AF66-EC4C-247D-471C01FEB8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5EA621-656A-61F6-E7F0-60A6C615D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51180-B181-2000-04CE-B14A7864C211}"/>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5" name="Footer Placeholder 4">
            <a:extLst>
              <a:ext uri="{FF2B5EF4-FFF2-40B4-BE49-F238E27FC236}">
                <a16:creationId xmlns:a16="http://schemas.microsoft.com/office/drawing/2014/main" id="{E3495708-4513-7298-97A1-7E97DFD9E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6539D-36EB-EA37-31B2-1EEB075D8B8A}"/>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117636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EE5D-B74A-6848-3247-FE29969D3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5FB3C-9BA8-7BAB-4C44-45EC3241F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6F122-41F1-E17B-9D5B-5AEF18246276}"/>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5" name="Footer Placeholder 4">
            <a:extLst>
              <a:ext uri="{FF2B5EF4-FFF2-40B4-BE49-F238E27FC236}">
                <a16:creationId xmlns:a16="http://schemas.microsoft.com/office/drawing/2014/main" id="{34F88E14-A27B-0D02-E293-9F89D34C8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E6ADE-C7AA-9106-6FEC-75C9626A56D6}"/>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299475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DEBF-F7A4-463D-1290-8215DB2CF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091B77-CD66-62F8-99A7-053FFF4B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22AEB2-F4C7-CB85-81E2-85FD9DAE2320}"/>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5" name="Footer Placeholder 4">
            <a:extLst>
              <a:ext uri="{FF2B5EF4-FFF2-40B4-BE49-F238E27FC236}">
                <a16:creationId xmlns:a16="http://schemas.microsoft.com/office/drawing/2014/main" id="{987DAC5B-B0F4-550F-5C89-2E3B239EB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EC8E8-22B2-45FA-CFFB-014E2978A7A7}"/>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251528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CE30-01BC-72F7-8497-AF8E101BB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90E4B-DFE5-0A81-498D-185E0970C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4A65F-F905-EB64-7F81-3ACF96690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E816F0-7B5C-446E-B698-E81036271966}"/>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6" name="Footer Placeholder 5">
            <a:extLst>
              <a:ext uri="{FF2B5EF4-FFF2-40B4-BE49-F238E27FC236}">
                <a16:creationId xmlns:a16="http://schemas.microsoft.com/office/drawing/2014/main" id="{59D46AFB-91F6-C7D7-BEDA-9047AD242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F7F28-79E9-CC5D-1C5A-275F79EB402B}"/>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33635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989B-1415-2298-DBF1-569A3F6AAB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3C8EBF-86D4-F8EC-6939-A37A2D4B8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44BE6-6EDC-96A0-F33A-098AE70291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C758C-6825-A944-FE77-23A56FA05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BB290-55E5-16E2-A5CF-0FAC8BCE64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BDB64-2D93-2139-5CEA-FE65079FD0F5}"/>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8" name="Footer Placeholder 7">
            <a:extLst>
              <a:ext uri="{FF2B5EF4-FFF2-40B4-BE49-F238E27FC236}">
                <a16:creationId xmlns:a16="http://schemas.microsoft.com/office/drawing/2014/main" id="{CE9D4C29-088D-7F65-FC94-43AA0A024E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CDC4D5-E66F-DAB3-BC90-BD96B967BA3E}"/>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389687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C269-4E31-86D5-6FBF-CA3FCA81B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1DD97-5DD2-0BE2-CD50-6EA34205B2B9}"/>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4" name="Footer Placeholder 3">
            <a:extLst>
              <a:ext uri="{FF2B5EF4-FFF2-40B4-BE49-F238E27FC236}">
                <a16:creationId xmlns:a16="http://schemas.microsoft.com/office/drawing/2014/main" id="{52E2FC9B-0361-C2CA-EA2D-B5FB0C568C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8380C-51BD-28B9-A2DD-80351417D06D}"/>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345873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08EA3-8AAB-960D-DF95-340D928D5329}"/>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3" name="Footer Placeholder 2">
            <a:extLst>
              <a:ext uri="{FF2B5EF4-FFF2-40B4-BE49-F238E27FC236}">
                <a16:creationId xmlns:a16="http://schemas.microsoft.com/office/drawing/2014/main" id="{308A6505-10D9-D441-18BD-9BE741991A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B730E-0413-5107-D90D-757D8F836EAD}"/>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20022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9B77-4204-E914-7720-EAA58CA63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F24CB0-812F-0F64-C1DC-DFFF87FC0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93CD0B-4AAC-2E22-C0F0-51210D360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C92BF-5736-885C-E79F-A632B2CCB4B1}"/>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6" name="Footer Placeholder 5">
            <a:extLst>
              <a:ext uri="{FF2B5EF4-FFF2-40B4-BE49-F238E27FC236}">
                <a16:creationId xmlns:a16="http://schemas.microsoft.com/office/drawing/2014/main" id="{55E1E653-D3C3-8967-6B23-4EEFDCCFF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49BB8-1D73-9B49-C8F6-0568360A158C}"/>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324172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4ED2-93B1-1983-2F2D-CCDC2C678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3E203-3CCE-C2EE-0B86-BC1CD503B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F29AC-6D7B-357E-D35D-4D38C0A3E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EE27D-D76B-C533-A76B-4D43D7251370}"/>
              </a:ext>
            </a:extLst>
          </p:cNvPr>
          <p:cNvSpPr>
            <a:spLocks noGrp="1"/>
          </p:cNvSpPr>
          <p:nvPr>
            <p:ph type="dt" sz="half" idx="10"/>
          </p:nvPr>
        </p:nvSpPr>
        <p:spPr/>
        <p:txBody>
          <a:bodyPr/>
          <a:lstStyle/>
          <a:p>
            <a:fld id="{4294BB38-4B2A-774B-9128-513ADDE20A29}" type="datetimeFigureOut">
              <a:rPr lang="en-US" smtClean="0"/>
              <a:t>3/31/24</a:t>
            </a:fld>
            <a:endParaRPr lang="en-US"/>
          </a:p>
        </p:txBody>
      </p:sp>
      <p:sp>
        <p:nvSpPr>
          <p:cNvPr id="6" name="Footer Placeholder 5">
            <a:extLst>
              <a:ext uri="{FF2B5EF4-FFF2-40B4-BE49-F238E27FC236}">
                <a16:creationId xmlns:a16="http://schemas.microsoft.com/office/drawing/2014/main" id="{86AC8AC8-693F-4D84-FC78-E076F0E2B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EDF28-B543-63BE-C133-D990B83154DE}"/>
              </a:ext>
            </a:extLst>
          </p:cNvPr>
          <p:cNvSpPr>
            <a:spLocks noGrp="1"/>
          </p:cNvSpPr>
          <p:nvPr>
            <p:ph type="sldNum" sz="quarter" idx="12"/>
          </p:nvPr>
        </p:nvSpPr>
        <p:spPr/>
        <p:txBody>
          <a:bodyPr/>
          <a:lstStyle/>
          <a:p>
            <a:fld id="{6DCB77EA-1995-FF44-B81E-19794B8DE46C}" type="slidenum">
              <a:rPr lang="en-US" smtClean="0"/>
              <a:t>‹#›</a:t>
            </a:fld>
            <a:endParaRPr lang="en-US"/>
          </a:p>
        </p:txBody>
      </p:sp>
    </p:spTree>
    <p:extLst>
      <p:ext uri="{BB962C8B-B14F-4D97-AF65-F5344CB8AC3E}">
        <p14:creationId xmlns:p14="http://schemas.microsoft.com/office/powerpoint/2010/main" val="387925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8D564-B6FC-AE72-09DF-0ACB74EC9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2E9156-7460-19D0-8529-600E5AB19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0D495-3CF6-B76C-70CC-954D360A3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4BB38-4B2A-774B-9128-513ADDE20A29}" type="datetimeFigureOut">
              <a:rPr lang="en-US" smtClean="0"/>
              <a:t>3/31/24</a:t>
            </a:fld>
            <a:endParaRPr lang="en-US"/>
          </a:p>
        </p:txBody>
      </p:sp>
      <p:sp>
        <p:nvSpPr>
          <p:cNvPr id="5" name="Footer Placeholder 4">
            <a:extLst>
              <a:ext uri="{FF2B5EF4-FFF2-40B4-BE49-F238E27FC236}">
                <a16:creationId xmlns:a16="http://schemas.microsoft.com/office/drawing/2014/main" id="{D42A75DB-1C6D-AD19-B39A-D397FEDA3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7CC8B4-C7B7-5FF6-25AA-FF68CFA7F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B77EA-1995-FF44-B81E-19794B8DE46C}" type="slidenum">
              <a:rPr lang="en-US" smtClean="0"/>
              <a:t>‹#›</a:t>
            </a:fld>
            <a:endParaRPr lang="en-US"/>
          </a:p>
        </p:txBody>
      </p:sp>
    </p:spTree>
    <p:extLst>
      <p:ext uri="{BB962C8B-B14F-4D97-AF65-F5344CB8AC3E}">
        <p14:creationId xmlns:p14="http://schemas.microsoft.com/office/powerpoint/2010/main" val="66353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552111-173D-6FE1-8FB9-7A9D52D2E43C}"/>
              </a:ext>
            </a:extLst>
          </p:cNvPr>
          <p:cNvPicPr>
            <a:picLocks noChangeAspect="1"/>
          </p:cNvPicPr>
          <p:nvPr/>
        </p:nvPicPr>
        <p:blipFill rotWithShape="1">
          <a:blip r:embed="rId2"/>
          <a:srcRect l="19709" r="1607"/>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83080E-59A2-3615-C770-17B45B5893FB}"/>
              </a:ext>
            </a:extLst>
          </p:cNvPr>
          <p:cNvSpPr>
            <a:spLocks noGrp="1"/>
          </p:cNvSpPr>
          <p:nvPr>
            <p:ph type="ctrTitle"/>
          </p:nvPr>
        </p:nvSpPr>
        <p:spPr>
          <a:xfrm>
            <a:off x="477980" y="1122363"/>
            <a:ext cx="6601693" cy="1005256"/>
          </a:xfrm>
        </p:spPr>
        <p:txBody>
          <a:bodyPr anchor="b">
            <a:normAutofit fontScale="90000"/>
          </a:bodyPr>
          <a:lstStyle/>
          <a:p>
            <a:pPr algn="l"/>
            <a:r>
              <a:rPr lang="en-US" sz="4800" dirty="0">
                <a:solidFill>
                  <a:schemeClr val="bg1"/>
                </a:solidFill>
              </a:rPr>
              <a:t>External Indices in Clustering</a:t>
            </a:r>
          </a:p>
        </p:txBody>
      </p:sp>
      <p:sp>
        <p:nvSpPr>
          <p:cNvPr id="3" name="Subtitle 2">
            <a:extLst>
              <a:ext uri="{FF2B5EF4-FFF2-40B4-BE49-F238E27FC236}">
                <a16:creationId xmlns:a16="http://schemas.microsoft.com/office/drawing/2014/main" id="{52A4EDEF-7883-E34F-33D1-D56408FD5263}"/>
              </a:ext>
            </a:extLst>
          </p:cNvPr>
          <p:cNvSpPr>
            <a:spLocks noGrp="1"/>
          </p:cNvSpPr>
          <p:nvPr>
            <p:ph type="subTitle" idx="1"/>
          </p:nvPr>
        </p:nvSpPr>
        <p:spPr>
          <a:xfrm>
            <a:off x="458169" y="3191289"/>
            <a:ext cx="4023359" cy="1704141"/>
          </a:xfrm>
        </p:spPr>
        <p:txBody>
          <a:bodyPr>
            <a:normAutofit/>
          </a:bodyPr>
          <a:lstStyle/>
          <a:p>
            <a:pPr indent="-228600" algn="l">
              <a:buFont typeface="Arial" panose="020B0604020202020204" pitchFamily="34" charset="0"/>
              <a:buChar char="•"/>
            </a:pPr>
            <a:r>
              <a:rPr lang="en-US" sz="1200" dirty="0">
                <a:solidFill>
                  <a:schemeClr val="bg1"/>
                </a:solidFill>
              </a:rPr>
              <a:t>Joseph Nelson Farrell</a:t>
            </a:r>
          </a:p>
          <a:p>
            <a:pPr indent="-228600" algn="l">
              <a:buFont typeface="Arial" panose="020B0604020202020204" pitchFamily="34" charset="0"/>
              <a:buChar char="•"/>
            </a:pPr>
            <a:r>
              <a:rPr lang="en-US" sz="1200" dirty="0">
                <a:solidFill>
                  <a:schemeClr val="bg1"/>
                </a:solidFill>
              </a:rPr>
              <a:t>DS 5230 Unsupervised Machine Learning</a:t>
            </a:r>
          </a:p>
          <a:p>
            <a:pPr indent="-228600" algn="l">
              <a:buFont typeface="Arial" panose="020B0604020202020204" pitchFamily="34" charset="0"/>
              <a:buChar char="•"/>
            </a:pPr>
            <a:r>
              <a:rPr lang="en-US" sz="1200" dirty="0">
                <a:solidFill>
                  <a:schemeClr val="bg1"/>
                </a:solidFill>
              </a:rPr>
              <a:t>Northeastern University</a:t>
            </a:r>
          </a:p>
          <a:p>
            <a:pPr indent="-228600" algn="l">
              <a:buFont typeface="Arial" panose="020B0604020202020204" pitchFamily="34" charset="0"/>
              <a:buChar char="•"/>
            </a:pPr>
            <a:r>
              <a:rPr lang="en-US" sz="1200" dirty="0">
                <a:solidFill>
                  <a:schemeClr val="bg1"/>
                </a:solidFill>
              </a:rPr>
              <a:t>Professor Steven Morin, PhD</a:t>
            </a:r>
          </a:p>
          <a:p>
            <a:pPr indent="-228600" algn="l">
              <a:buFont typeface="Arial" panose="020B0604020202020204" pitchFamily="34" charset="0"/>
              <a:buChar char="•"/>
            </a:pPr>
            <a:r>
              <a:rPr lang="en-US" sz="1200">
                <a:solidFill>
                  <a:schemeClr val="bg1"/>
                </a:solidFill>
              </a:rPr>
              <a:t>03-30-24</a:t>
            </a:r>
            <a:endParaRPr lang="en-US" sz="1200" dirty="0">
              <a:solidFill>
                <a:schemeClr val="bg1"/>
              </a:solidFill>
            </a:endParaRPr>
          </a:p>
          <a:p>
            <a:pPr algn="l"/>
            <a:endParaRPr lang="en-US" sz="8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20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000" dirty="0"/>
              <a:t>Results: </a:t>
            </a:r>
            <a:r>
              <a:rPr lang="en-US" sz="4000" i="1" dirty="0">
                <a:solidFill>
                  <a:schemeClr val="accent2"/>
                </a:solidFill>
              </a:rPr>
              <a:t>Manifold Dimensionality = 3</a:t>
            </a:r>
            <a:endParaRPr lang="en-US" sz="4000" i="1" kern="1200" dirty="0">
              <a:solidFill>
                <a:schemeClr val="accent2"/>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BB44FC8-3099-8019-1F52-1DDBF1F9869D}"/>
              </a:ext>
            </a:extLst>
          </p:cNvPr>
          <p:cNvPicPr>
            <a:picLocks noGrp="1" noChangeAspect="1"/>
          </p:cNvPicPr>
          <p:nvPr>
            <p:ph sz="half" idx="1"/>
          </p:nvPr>
        </p:nvPicPr>
        <p:blipFill>
          <a:blip r:embed="rId2"/>
          <a:stretch>
            <a:fillRect/>
          </a:stretch>
        </p:blipFill>
        <p:spPr>
          <a:xfrm>
            <a:off x="7254701" y="2055813"/>
            <a:ext cx="4422098" cy="4214813"/>
          </a:xfrm>
        </p:spPr>
      </p:pic>
      <p:sp>
        <p:nvSpPr>
          <p:cNvPr id="12" name="TextBox 11">
            <a:extLst>
              <a:ext uri="{FF2B5EF4-FFF2-40B4-BE49-F238E27FC236}">
                <a16:creationId xmlns:a16="http://schemas.microsoft.com/office/drawing/2014/main" id="{38C5B8D7-0334-AB0E-E5B9-66D4E7C5DC57}"/>
              </a:ext>
            </a:extLst>
          </p:cNvPr>
          <p:cNvSpPr txBox="1"/>
          <p:nvPr/>
        </p:nvSpPr>
        <p:spPr>
          <a:xfrm>
            <a:off x="838200" y="2055813"/>
            <a:ext cx="6251532"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On the right is a tabulation of latent manifold details for the </a:t>
            </a:r>
            <a:r>
              <a:rPr lang="en-US" sz="2000" b="1" i="1" dirty="0">
                <a:solidFill>
                  <a:schemeClr val="accent2">
                    <a:lumMod val="75000"/>
                  </a:schemeClr>
                </a:solidFill>
              </a:rPr>
              <a:t>3-dimensional</a:t>
            </a:r>
            <a:r>
              <a:rPr lang="en-US" sz="2000" dirty="0"/>
              <a:t> manifold. </a:t>
            </a:r>
          </a:p>
          <a:p>
            <a:pPr marL="285750" indent="-285750">
              <a:buFont typeface="Arial" panose="020B0604020202020204" pitchFamily="34" charset="0"/>
              <a:buChar char="•"/>
            </a:pPr>
            <a:r>
              <a:rPr lang="en-US" sz="2000" dirty="0"/>
              <a:t>This is the assignment 3 solution.</a:t>
            </a:r>
          </a:p>
          <a:p>
            <a:pPr marL="285750" indent="-285750">
              <a:buFont typeface="Arial" panose="020B0604020202020204" pitchFamily="34" charset="0"/>
              <a:buChar char="•"/>
            </a:pPr>
            <a:r>
              <a:rPr lang="en-US" sz="2000" dirty="0"/>
              <a:t>This tabulation contains the </a:t>
            </a:r>
            <a:r>
              <a:rPr lang="en-US" sz="2000" b="1" dirty="0"/>
              <a:t>UMAP </a:t>
            </a:r>
            <a:r>
              <a:rPr lang="en-US" sz="2000" dirty="0"/>
              <a:t> and </a:t>
            </a:r>
            <a:r>
              <a:rPr lang="en-US" sz="2000" b="1" dirty="0" err="1"/>
              <a:t>DBscan</a:t>
            </a:r>
            <a:r>
              <a:rPr lang="en-US" sz="2000" b="1" dirty="0"/>
              <a:t> </a:t>
            </a:r>
            <a:r>
              <a:rPr lang="en-US" sz="2000" dirty="0"/>
              <a:t>hyperparameter values for the best clustering algorithm.</a:t>
            </a:r>
          </a:p>
          <a:p>
            <a:pPr marL="285750" indent="-285750">
              <a:buFont typeface="Arial" panose="020B0604020202020204" pitchFamily="34" charset="0"/>
              <a:buChar char="•"/>
            </a:pPr>
            <a:r>
              <a:rPr lang="en-US" sz="2000" dirty="0"/>
              <a:t>The external index </a:t>
            </a:r>
            <a:r>
              <a:rPr lang="en-US" sz="2000" b="1" dirty="0">
                <a:solidFill>
                  <a:srgbClr val="FF0000"/>
                </a:solidFill>
              </a:rPr>
              <a:t>adjusted rand score </a:t>
            </a:r>
            <a:r>
              <a:rPr lang="en-US" sz="2000" dirty="0"/>
              <a:t>is also present.</a:t>
            </a:r>
          </a:p>
          <a:p>
            <a:pPr marL="285750" indent="-285750">
              <a:buFont typeface="Arial" panose="020B0604020202020204" pitchFamily="34" charset="0"/>
              <a:buChar char="•"/>
            </a:pPr>
            <a:r>
              <a:rPr lang="en-US" sz="2000" dirty="0"/>
              <a:t>As can be observed, the </a:t>
            </a:r>
            <a:r>
              <a:rPr lang="en-US" sz="2000" b="1" i="1" dirty="0">
                <a:solidFill>
                  <a:schemeClr val="accent2">
                    <a:lumMod val="75000"/>
                  </a:schemeClr>
                </a:solidFill>
              </a:rPr>
              <a:t>3-dimensional</a:t>
            </a:r>
            <a:r>
              <a:rPr lang="en-US" sz="2000" b="1" dirty="0"/>
              <a:t> </a:t>
            </a:r>
            <a:r>
              <a:rPr lang="en-US" sz="2000" dirty="0"/>
              <a:t>latent manifold did not produce great clustering results.</a:t>
            </a:r>
          </a:p>
          <a:p>
            <a:pPr marL="285750" indent="-285750">
              <a:buFont typeface="Arial" panose="020B0604020202020204" pitchFamily="34" charset="0"/>
              <a:buChar char="•"/>
            </a:pPr>
            <a:r>
              <a:rPr lang="en-US" sz="2000" b="1" dirty="0">
                <a:solidFill>
                  <a:srgbClr val="FF0000"/>
                </a:solidFill>
              </a:rPr>
              <a:t>Adjusted Rand Score = 0.106965</a:t>
            </a:r>
            <a:r>
              <a:rPr lang="en-US" sz="2000" dirty="0"/>
              <a:t>, where is </a:t>
            </a:r>
            <a:r>
              <a:rPr lang="en-US" sz="2000" b="1" dirty="0"/>
              <a:t>1 </a:t>
            </a:r>
            <a:r>
              <a:rPr lang="en-US" sz="2000" dirty="0"/>
              <a:t>is the best possible score and </a:t>
            </a:r>
            <a:r>
              <a:rPr lang="en-US" sz="2000" b="1" dirty="0"/>
              <a:t>0 </a:t>
            </a:r>
            <a:r>
              <a:rPr lang="en-US" sz="2000" dirty="0"/>
              <a:t>is random random uniform.</a:t>
            </a:r>
          </a:p>
          <a:p>
            <a:pPr marL="285750" indent="-285750">
              <a:buFont typeface="Arial" panose="020B0604020202020204" pitchFamily="34" charset="0"/>
              <a:buChar char="•"/>
            </a:pPr>
            <a:r>
              <a:rPr lang="en-US" sz="2000" dirty="0"/>
              <a:t>It can also be observed that </a:t>
            </a:r>
            <a:r>
              <a:rPr lang="en-US" sz="2000" b="1" dirty="0"/>
              <a:t>3 </a:t>
            </a:r>
            <a:r>
              <a:rPr lang="en-US" sz="2000" dirty="0"/>
              <a:t>clusters were identified when </a:t>
            </a:r>
            <a:r>
              <a:rPr lang="en-US" sz="2000" b="1" dirty="0"/>
              <a:t>10 </a:t>
            </a:r>
            <a:r>
              <a:rPr lang="en-US" sz="2000" dirty="0"/>
              <a:t>true labels exist.</a:t>
            </a:r>
          </a:p>
        </p:txBody>
      </p:sp>
      <p:sp>
        <p:nvSpPr>
          <p:cNvPr id="5" name="TextBox 4">
            <a:extLst>
              <a:ext uri="{FF2B5EF4-FFF2-40B4-BE49-F238E27FC236}">
                <a16:creationId xmlns:a16="http://schemas.microsoft.com/office/drawing/2014/main" id="{3A0AC8A8-1D9B-E59D-769D-26E10176ADCD}"/>
              </a:ext>
            </a:extLst>
          </p:cNvPr>
          <p:cNvSpPr txBox="1"/>
          <p:nvPr/>
        </p:nvSpPr>
        <p:spPr>
          <a:xfrm>
            <a:off x="7772400" y="6354375"/>
            <a:ext cx="3663696" cy="276999"/>
          </a:xfrm>
          <a:prstGeom prst="rect">
            <a:avLst/>
          </a:prstGeom>
          <a:noFill/>
        </p:spPr>
        <p:txBody>
          <a:bodyPr wrap="square" rtlCol="0">
            <a:spAutoFit/>
          </a:bodyPr>
          <a:lstStyle/>
          <a:p>
            <a:r>
              <a:rPr lang="en-US" sz="1200" i="1" dirty="0"/>
              <a:t>Figure 2: Transpose Manifold &amp; Clustering Details Row</a:t>
            </a:r>
          </a:p>
        </p:txBody>
      </p:sp>
    </p:spTree>
    <p:extLst>
      <p:ext uri="{BB962C8B-B14F-4D97-AF65-F5344CB8AC3E}">
        <p14:creationId xmlns:p14="http://schemas.microsoft.com/office/powerpoint/2010/main" val="347519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000" dirty="0"/>
              <a:t>Results: </a:t>
            </a:r>
            <a:r>
              <a:rPr lang="en-US" sz="4000" i="1" dirty="0">
                <a:solidFill>
                  <a:schemeClr val="accent2"/>
                </a:solidFill>
              </a:rPr>
              <a:t>Manifold Dimensionality = 2</a:t>
            </a:r>
            <a:endParaRPr lang="en-US" sz="4000" i="1" kern="1200" dirty="0">
              <a:solidFill>
                <a:schemeClr val="accent2"/>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C5B8D7-0334-AB0E-E5B9-66D4E7C5DC57}"/>
              </a:ext>
            </a:extLst>
          </p:cNvPr>
          <p:cNvSpPr txBox="1"/>
          <p:nvPr/>
        </p:nvSpPr>
        <p:spPr>
          <a:xfrm>
            <a:off x="838200" y="2055813"/>
            <a:ext cx="6251532" cy="3970318"/>
          </a:xfrm>
          <a:prstGeom prst="rect">
            <a:avLst/>
          </a:prstGeom>
          <a:noFill/>
        </p:spPr>
        <p:txBody>
          <a:bodyPr wrap="square" rtlCol="0">
            <a:spAutoFit/>
          </a:bodyPr>
          <a:lstStyle/>
          <a:p>
            <a:pPr marL="285750" indent="-285750">
              <a:buFont typeface="Arial" panose="020B0604020202020204" pitchFamily="34" charset="0"/>
              <a:buChar char="•"/>
            </a:pPr>
            <a:r>
              <a:rPr lang="en-US" sz="2100" dirty="0"/>
              <a:t>On the right is a tabulation of latent manifold details for the </a:t>
            </a:r>
            <a:r>
              <a:rPr lang="en-US" sz="2100" b="1" i="1" dirty="0">
                <a:solidFill>
                  <a:schemeClr val="accent2">
                    <a:lumMod val="75000"/>
                  </a:schemeClr>
                </a:solidFill>
              </a:rPr>
              <a:t>2-dimensional</a:t>
            </a:r>
            <a:r>
              <a:rPr lang="en-US" sz="2100" dirty="0">
                <a:solidFill>
                  <a:schemeClr val="accent2">
                    <a:lumMod val="75000"/>
                  </a:schemeClr>
                </a:solidFill>
              </a:rPr>
              <a:t> </a:t>
            </a:r>
            <a:r>
              <a:rPr lang="en-US" sz="2100" dirty="0"/>
              <a:t>manifold. </a:t>
            </a:r>
          </a:p>
          <a:p>
            <a:pPr marL="285750" indent="-285750">
              <a:buFont typeface="Arial" panose="020B0604020202020204" pitchFamily="34" charset="0"/>
              <a:buChar char="•"/>
            </a:pPr>
            <a:r>
              <a:rPr lang="en-US" sz="2100" dirty="0"/>
              <a:t>This is the midterm value.</a:t>
            </a:r>
          </a:p>
          <a:p>
            <a:pPr marL="285750" indent="-285750">
              <a:buFont typeface="Arial" panose="020B0604020202020204" pitchFamily="34" charset="0"/>
              <a:buChar char="•"/>
            </a:pPr>
            <a:r>
              <a:rPr lang="en-US" sz="2100" dirty="0"/>
              <a:t>It contains the same information as the tabulation on the previous slide</a:t>
            </a:r>
          </a:p>
          <a:p>
            <a:pPr marL="285750" indent="-285750">
              <a:buFont typeface="Arial" panose="020B0604020202020204" pitchFamily="34" charset="0"/>
              <a:buChar char="•"/>
            </a:pPr>
            <a:r>
              <a:rPr lang="en-US" sz="2100" b="1" dirty="0">
                <a:solidFill>
                  <a:srgbClr val="FF0000"/>
                </a:solidFill>
              </a:rPr>
              <a:t>Adjusted Rand Score = 0.840194</a:t>
            </a:r>
            <a:r>
              <a:rPr lang="en-US" sz="2100" b="1" dirty="0"/>
              <a:t>.</a:t>
            </a:r>
          </a:p>
          <a:p>
            <a:pPr marL="285750" indent="-285750">
              <a:buFont typeface="Arial" panose="020B0604020202020204" pitchFamily="34" charset="0"/>
              <a:buChar char="•"/>
            </a:pPr>
            <a:r>
              <a:rPr lang="en-US" sz="2100" dirty="0"/>
              <a:t>This model performed considerably better than the best model on the </a:t>
            </a:r>
            <a:r>
              <a:rPr lang="en-US" sz="2100" b="1" i="1" dirty="0">
                <a:solidFill>
                  <a:schemeClr val="accent2">
                    <a:lumMod val="75000"/>
                  </a:schemeClr>
                </a:solidFill>
              </a:rPr>
              <a:t>3-dimensional</a:t>
            </a:r>
            <a:r>
              <a:rPr lang="en-US" sz="2100" b="1" dirty="0"/>
              <a:t> </a:t>
            </a:r>
            <a:r>
              <a:rPr lang="en-US" sz="2100" dirty="0"/>
              <a:t>manifold. </a:t>
            </a:r>
          </a:p>
          <a:p>
            <a:pPr marL="285750" indent="-285750">
              <a:buFont typeface="Arial" panose="020B0604020202020204" pitchFamily="34" charset="0"/>
              <a:buChar char="•"/>
            </a:pPr>
            <a:r>
              <a:rPr lang="en-US" sz="2100" dirty="0"/>
              <a:t>As we can observe, this model found 13 clusters.</a:t>
            </a:r>
          </a:p>
          <a:p>
            <a:pPr marL="285750" indent="-285750">
              <a:buFont typeface="Arial" panose="020B0604020202020204" pitchFamily="34" charset="0"/>
              <a:buChar char="•"/>
            </a:pPr>
            <a:r>
              <a:rPr lang="en-US" sz="2100" dirty="0"/>
              <a:t>This is still more than the true number of clusters.</a:t>
            </a:r>
          </a:p>
          <a:p>
            <a:pPr marL="285750" indent="-285750">
              <a:buFont typeface="Arial" panose="020B0604020202020204" pitchFamily="34" charset="0"/>
              <a:buChar char="•"/>
            </a:pPr>
            <a:r>
              <a:rPr lang="en-US" sz="2100" dirty="0"/>
              <a:t>Next, we will evaluate where the clustering algorithm is making mistakes using the contingency matrixes.</a:t>
            </a:r>
          </a:p>
        </p:txBody>
      </p:sp>
      <p:pic>
        <p:nvPicPr>
          <p:cNvPr id="7" name="Content Placeholder 6" descr="A screenshot of a computer&#10;&#10;Description automatically generated">
            <a:extLst>
              <a:ext uri="{FF2B5EF4-FFF2-40B4-BE49-F238E27FC236}">
                <a16:creationId xmlns:a16="http://schemas.microsoft.com/office/drawing/2014/main" id="{5B285004-8ED2-FFF9-FAC3-7F3F23E0227D}"/>
              </a:ext>
            </a:extLst>
          </p:cNvPr>
          <p:cNvPicPr>
            <a:picLocks noGrp="1" noChangeAspect="1"/>
          </p:cNvPicPr>
          <p:nvPr>
            <p:ph sz="half" idx="1"/>
          </p:nvPr>
        </p:nvPicPr>
        <p:blipFill>
          <a:blip r:embed="rId2"/>
          <a:stretch>
            <a:fillRect/>
          </a:stretch>
        </p:blipFill>
        <p:spPr>
          <a:xfrm>
            <a:off x="7232316" y="1926858"/>
            <a:ext cx="4668651" cy="4222383"/>
          </a:xfrm>
        </p:spPr>
      </p:pic>
      <p:sp>
        <p:nvSpPr>
          <p:cNvPr id="3" name="TextBox 2">
            <a:extLst>
              <a:ext uri="{FF2B5EF4-FFF2-40B4-BE49-F238E27FC236}">
                <a16:creationId xmlns:a16="http://schemas.microsoft.com/office/drawing/2014/main" id="{20EF1CD0-F3E8-1265-909A-24E2E66C6FB1}"/>
              </a:ext>
            </a:extLst>
          </p:cNvPr>
          <p:cNvSpPr txBox="1"/>
          <p:nvPr/>
        </p:nvSpPr>
        <p:spPr>
          <a:xfrm>
            <a:off x="7772400" y="6354375"/>
            <a:ext cx="3663696" cy="276999"/>
          </a:xfrm>
          <a:prstGeom prst="rect">
            <a:avLst/>
          </a:prstGeom>
          <a:noFill/>
        </p:spPr>
        <p:txBody>
          <a:bodyPr wrap="square" rtlCol="0">
            <a:spAutoFit/>
          </a:bodyPr>
          <a:lstStyle/>
          <a:p>
            <a:r>
              <a:rPr lang="en-US" sz="1200" i="1" dirty="0"/>
              <a:t>Figure 3: Transpose Manifold &amp; Clustering Details Row</a:t>
            </a:r>
          </a:p>
        </p:txBody>
      </p:sp>
    </p:spTree>
    <p:extLst>
      <p:ext uri="{BB962C8B-B14F-4D97-AF65-F5344CB8AC3E}">
        <p14:creationId xmlns:p14="http://schemas.microsoft.com/office/powerpoint/2010/main" val="201908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000" i="1" dirty="0"/>
              <a:t> </a:t>
            </a:r>
            <a:r>
              <a:rPr lang="en-US" sz="4000" dirty="0"/>
              <a:t>Finalized Tabulation of Results</a:t>
            </a:r>
            <a:endParaRPr lang="en-US" sz="40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8319F0E-B71C-FAE4-10D8-9EEE6DC469D0}"/>
              </a:ext>
            </a:extLst>
          </p:cNvPr>
          <p:cNvSpPr txBox="1"/>
          <p:nvPr/>
        </p:nvSpPr>
        <p:spPr>
          <a:xfrm>
            <a:off x="1194183" y="3540082"/>
            <a:ext cx="9640744"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Above is finalized tabulation of the manifold and clustering results for the latent manifold dimensionality from assignment 3 (</a:t>
            </a:r>
            <a:r>
              <a:rPr lang="en-US" sz="2000" b="1" dirty="0">
                <a:solidFill>
                  <a:srgbClr val="FF0000"/>
                </a:solidFill>
              </a:rPr>
              <a:t>3</a:t>
            </a:r>
            <a:r>
              <a:rPr lang="en-US" sz="2000" dirty="0"/>
              <a:t>) and the midterm (</a:t>
            </a:r>
            <a:r>
              <a:rPr lang="en-US" sz="2000" b="1" dirty="0">
                <a:solidFill>
                  <a:srgbClr val="FF0000"/>
                </a:solidFill>
              </a:rPr>
              <a:t>2</a:t>
            </a:r>
            <a:r>
              <a:rPr lang="en-US" sz="2000" dirty="0"/>
              <a:t>)</a:t>
            </a:r>
          </a:p>
          <a:p>
            <a:pPr marL="285750" indent="-285750">
              <a:buFont typeface="Arial" panose="020B0604020202020204" pitchFamily="34" charset="0"/>
              <a:buChar char="•"/>
            </a:pPr>
            <a:r>
              <a:rPr lang="en-US" sz="2000" dirty="0"/>
              <a:t>As can be observed, the best clustering on the 3-dimensional manifold did not perform particularly well, achieving an</a:t>
            </a:r>
            <a:r>
              <a:rPr lang="en-US" sz="2000" b="1" i="1" dirty="0"/>
              <a:t> </a:t>
            </a:r>
            <a:r>
              <a:rPr lang="en-US" sz="2000" b="1" i="1" dirty="0">
                <a:solidFill>
                  <a:srgbClr val="FF0000"/>
                </a:solidFill>
              </a:rPr>
              <a:t>adjusted rand score </a:t>
            </a:r>
            <a:r>
              <a:rPr lang="en-US" sz="2000" dirty="0"/>
              <a:t>of only </a:t>
            </a:r>
            <a:r>
              <a:rPr lang="en-US" sz="2000" b="1" i="1" dirty="0">
                <a:solidFill>
                  <a:srgbClr val="FF0000"/>
                </a:solidFill>
              </a:rPr>
              <a:t>0.106955</a:t>
            </a:r>
            <a:r>
              <a:rPr lang="en-US" sz="2000" dirty="0"/>
              <a:t>.</a:t>
            </a:r>
          </a:p>
          <a:p>
            <a:pPr marL="285750" indent="-285750">
              <a:buFont typeface="Arial" panose="020B0604020202020204" pitchFamily="34" charset="0"/>
              <a:buChar char="•"/>
            </a:pPr>
            <a:r>
              <a:rPr lang="en-US" sz="2000" dirty="0"/>
              <a:t>The best clustering on the 2-dimensional manifold performed considerably better, achieving an </a:t>
            </a:r>
            <a:r>
              <a:rPr lang="en-US" sz="2000" b="1" i="1" dirty="0">
                <a:solidFill>
                  <a:srgbClr val="FF0000"/>
                </a:solidFill>
              </a:rPr>
              <a:t>adjusted rand score </a:t>
            </a:r>
            <a:r>
              <a:rPr lang="en-US" sz="2000" dirty="0"/>
              <a:t>of </a:t>
            </a:r>
            <a:r>
              <a:rPr lang="en-US" sz="2000" b="1" i="1" dirty="0">
                <a:solidFill>
                  <a:srgbClr val="FF0000"/>
                </a:solidFill>
              </a:rPr>
              <a:t>0.840194</a:t>
            </a:r>
            <a:r>
              <a:rPr lang="en-US" sz="2000" dirty="0"/>
              <a:t>.</a:t>
            </a:r>
          </a:p>
          <a:p>
            <a:pPr marL="285750" indent="-285750">
              <a:buFont typeface="Arial" panose="020B0604020202020204" pitchFamily="34" charset="0"/>
              <a:buChar char="•"/>
            </a:pPr>
            <a:r>
              <a:rPr lang="en-US" sz="2000" dirty="0"/>
              <a:t>Next, we’ll examine the best contingency matrices to gain insights into where the clustering algorithm is making mistakes.</a:t>
            </a:r>
          </a:p>
        </p:txBody>
      </p:sp>
      <p:sp>
        <p:nvSpPr>
          <p:cNvPr id="13" name="TextBox 12">
            <a:extLst>
              <a:ext uri="{FF2B5EF4-FFF2-40B4-BE49-F238E27FC236}">
                <a16:creationId xmlns:a16="http://schemas.microsoft.com/office/drawing/2014/main" id="{C6BA6C94-B2C5-6F70-CE5E-E5F0F6D8AE64}"/>
              </a:ext>
            </a:extLst>
          </p:cNvPr>
          <p:cNvSpPr txBox="1"/>
          <p:nvPr/>
        </p:nvSpPr>
        <p:spPr>
          <a:xfrm>
            <a:off x="3682409" y="3091062"/>
            <a:ext cx="4316819" cy="276999"/>
          </a:xfrm>
          <a:prstGeom prst="rect">
            <a:avLst/>
          </a:prstGeom>
          <a:noFill/>
        </p:spPr>
        <p:txBody>
          <a:bodyPr wrap="square" rtlCol="0">
            <a:spAutoFit/>
          </a:bodyPr>
          <a:lstStyle/>
          <a:p>
            <a:r>
              <a:rPr lang="en-US" sz="1200" i="1" dirty="0"/>
              <a:t>Figure 4: Finalized Tabulation of Manifold and Clustering Results</a:t>
            </a:r>
          </a:p>
        </p:txBody>
      </p:sp>
      <p:pic>
        <p:nvPicPr>
          <p:cNvPr id="7" name="Content Placeholder 6">
            <a:extLst>
              <a:ext uri="{FF2B5EF4-FFF2-40B4-BE49-F238E27FC236}">
                <a16:creationId xmlns:a16="http://schemas.microsoft.com/office/drawing/2014/main" id="{BD5B4065-5B52-4D0D-D40E-364E87A05497}"/>
              </a:ext>
            </a:extLst>
          </p:cNvPr>
          <p:cNvPicPr>
            <a:picLocks noGrp="1" noChangeAspect="1"/>
          </p:cNvPicPr>
          <p:nvPr>
            <p:ph sz="half" idx="1"/>
          </p:nvPr>
        </p:nvPicPr>
        <p:blipFill>
          <a:blip r:embed="rId2"/>
          <a:stretch>
            <a:fillRect/>
          </a:stretch>
        </p:blipFill>
        <p:spPr>
          <a:xfrm>
            <a:off x="814640" y="2026782"/>
            <a:ext cx="10539160" cy="892259"/>
          </a:xfrm>
        </p:spPr>
      </p:pic>
    </p:spTree>
    <p:extLst>
      <p:ext uri="{BB962C8B-B14F-4D97-AF65-F5344CB8AC3E}">
        <p14:creationId xmlns:p14="http://schemas.microsoft.com/office/powerpoint/2010/main" val="15078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Best Contingency Matrix 3D Manifold: Assignment 3</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524DDA6-6442-F279-474B-F2A18F8FA28D}"/>
              </a:ext>
            </a:extLst>
          </p:cNvPr>
          <p:cNvPicPr>
            <a:picLocks noChangeAspect="1"/>
          </p:cNvPicPr>
          <p:nvPr/>
        </p:nvPicPr>
        <p:blipFill>
          <a:blip r:embed="rId2"/>
          <a:stretch>
            <a:fillRect/>
          </a:stretch>
        </p:blipFill>
        <p:spPr>
          <a:xfrm>
            <a:off x="8553450" y="2373927"/>
            <a:ext cx="2400300" cy="2806700"/>
          </a:xfrm>
          <a:prstGeom prst="rect">
            <a:avLst/>
          </a:prstGeom>
        </p:spPr>
      </p:pic>
      <p:sp>
        <p:nvSpPr>
          <p:cNvPr id="9" name="TextBox 8">
            <a:extLst>
              <a:ext uri="{FF2B5EF4-FFF2-40B4-BE49-F238E27FC236}">
                <a16:creationId xmlns:a16="http://schemas.microsoft.com/office/drawing/2014/main" id="{A367C41D-5BDA-567F-6438-935A535061F8}"/>
              </a:ext>
            </a:extLst>
          </p:cNvPr>
          <p:cNvSpPr txBox="1"/>
          <p:nvPr/>
        </p:nvSpPr>
        <p:spPr>
          <a:xfrm>
            <a:off x="1009403" y="2280062"/>
            <a:ext cx="655517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To the right is best contingency matrix from the clustering performed on the 3D manifold.</a:t>
            </a:r>
          </a:p>
          <a:p>
            <a:pPr marL="285750" indent="-285750">
              <a:buFont typeface="Arial" panose="020B0604020202020204" pitchFamily="34" charset="0"/>
              <a:buChar char="•"/>
            </a:pPr>
            <a:r>
              <a:rPr lang="en-US" dirty="0"/>
              <a:t>The rows represent the true labels.</a:t>
            </a:r>
          </a:p>
          <a:p>
            <a:pPr marL="285750" indent="-285750">
              <a:buFont typeface="Arial" panose="020B0604020202020204" pitchFamily="34" charset="0"/>
              <a:buChar char="•"/>
            </a:pPr>
            <a:r>
              <a:rPr lang="en-US" dirty="0"/>
              <a:t>The columns represent the predicted labels.</a:t>
            </a:r>
          </a:p>
          <a:p>
            <a:pPr marL="285750" indent="-285750">
              <a:buFont typeface="Arial" panose="020B0604020202020204" pitchFamily="34" charset="0"/>
              <a:buChar char="•"/>
            </a:pPr>
            <a:r>
              <a:rPr lang="en-US" dirty="0"/>
              <a:t>As previously noted, the performance is rather poor, identifying only </a:t>
            </a:r>
            <a:r>
              <a:rPr lang="en-US" b="1" i="1" dirty="0">
                <a:solidFill>
                  <a:srgbClr val="FF0000"/>
                </a:solidFill>
              </a:rPr>
              <a:t>3</a:t>
            </a:r>
            <a:r>
              <a:rPr lang="en-US" b="1" i="1" dirty="0"/>
              <a:t> </a:t>
            </a:r>
            <a:r>
              <a:rPr lang="en-US" dirty="0"/>
              <a:t>clusters when </a:t>
            </a:r>
            <a:r>
              <a:rPr lang="en-US" b="1" i="1" dirty="0">
                <a:solidFill>
                  <a:srgbClr val="FF0000"/>
                </a:solidFill>
              </a:rPr>
              <a:t>10</a:t>
            </a:r>
            <a:r>
              <a:rPr lang="en-US" b="1" i="1" dirty="0"/>
              <a:t> </a:t>
            </a:r>
            <a:r>
              <a:rPr lang="en-US" dirty="0"/>
              <a:t>true classes exist.</a:t>
            </a:r>
          </a:p>
          <a:p>
            <a:pPr marL="285750" indent="-285750">
              <a:buFont typeface="Arial" panose="020B0604020202020204" pitchFamily="34" charset="0"/>
              <a:buChar char="•"/>
            </a:pPr>
            <a:r>
              <a:rPr lang="en-US" dirty="0"/>
              <a:t>Interestingly, while overall, the clustering algorithm did not perform well, it was able to identify 2 of the true classes and achieve one pure cluster (</a:t>
            </a:r>
            <a:r>
              <a:rPr lang="en-US" b="1" dirty="0"/>
              <a:t>0</a:t>
            </a:r>
            <a:r>
              <a:rPr lang="en-US" dirty="0"/>
              <a:t>) and one nearly pure cluster (</a:t>
            </a:r>
            <a:r>
              <a:rPr lang="en-US" b="1" dirty="0"/>
              <a:t>6</a:t>
            </a:r>
            <a:r>
              <a:rPr lang="en-US" dirty="0"/>
              <a:t>).</a:t>
            </a:r>
          </a:p>
          <a:p>
            <a:pPr marL="285750" indent="-285750">
              <a:buFont typeface="Arial" panose="020B0604020202020204" pitchFamily="34" charset="0"/>
              <a:buChar char="•"/>
            </a:pPr>
            <a:r>
              <a:rPr lang="en-US" dirty="0"/>
              <a:t>Despite the poor performance, next, we’ll examine some of the mislabeled images.</a:t>
            </a:r>
          </a:p>
        </p:txBody>
      </p:sp>
      <p:sp>
        <p:nvSpPr>
          <p:cNvPr id="12" name="TextBox 11">
            <a:extLst>
              <a:ext uri="{FF2B5EF4-FFF2-40B4-BE49-F238E27FC236}">
                <a16:creationId xmlns:a16="http://schemas.microsoft.com/office/drawing/2014/main" id="{C98A5E29-A387-98D2-A9BC-A7F272FAE15C}"/>
              </a:ext>
            </a:extLst>
          </p:cNvPr>
          <p:cNvSpPr txBox="1"/>
          <p:nvPr/>
        </p:nvSpPr>
        <p:spPr>
          <a:xfrm>
            <a:off x="8380268" y="5280883"/>
            <a:ext cx="2973532" cy="276999"/>
          </a:xfrm>
          <a:prstGeom prst="rect">
            <a:avLst/>
          </a:prstGeom>
          <a:noFill/>
        </p:spPr>
        <p:txBody>
          <a:bodyPr wrap="square" rtlCol="0">
            <a:spAutoFit/>
          </a:bodyPr>
          <a:lstStyle/>
          <a:p>
            <a:r>
              <a:rPr lang="en-US" sz="1200" i="1" dirty="0"/>
              <a:t>Figure 5: Contingency Matrix 3D Manifold</a:t>
            </a:r>
          </a:p>
        </p:txBody>
      </p:sp>
    </p:spTree>
    <p:extLst>
      <p:ext uri="{BB962C8B-B14F-4D97-AF65-F5344CB8AC3E}">
        <p14:creationId xmlns:p14="http://schemas.microsoft.com/office/powerpoint/2010/main" val="110737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Mislabeled Image Examples 3D Embedding</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DC612D45-19F4-EF58-0ACF-D47E5100B23F}"/>
              </a:ext>
            </a:extLst>
          </p:cNvPr>
          <p:cNvPicPr>
            <a:picLocks noChangeAspect="1"/>
          </p:cNvPicPr>
          <p:nvPr/>
        </p:nvPicPr>
        <p:blipFill>
          <a:blip r:embed="rId2"/>
          <a:stretch>
            <a:fillRect/>
          </a:stretch>
        </p:blipFill>
        <p:spPr>
          <a:xfrm>
            <a:off x="7679619" y="1884589"/>
            <a:ext cx="3843345" cy="4254004"/>
          </a:xfrm>
          <a:prstGeom prst="rect">
            <a:avLst/>
          </a:prstGeom>
        </p:spPr>
      </p:pic>
      <p:sp>
        <p:nvSpPr>
          <p:cNvPr id="6" name="TextBox 5">
            <a:extLst>
              <a:ext uri="{FF2B5EF4-FFF2-40B4-BE49-F238E27FC236}">
                <a16:creationId xmlns:a16="http://schemas.microsoft.com/office/drawing/2014/main" id="{61AEA96F-E2F1-38A9-1BDE-B227661AE12E}"/>
              </a:ext>
            </a:extLst>
          </p:cNvPr>
          <p:cNvSpPr txBox="1"/>
          <p:nvPr/>
        </p:nvSpPr>
        <p:spPr>
          <a:xfrm>
            <a:off x="996696" y="2295144"/>
            <a:ext cx="553212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Here can see a sample of true label 1 elements and their predicted label.</a:t>
            </a:r>
          </a:p>
          <a:p>
            <a:pPr marL="285750" indent="-285750">
              <a:buFont typeface="Arial" panose="020B0604020202020204" pitchFamily="34" charset="0"/>
              <a:buChar char="•"/>
            </a:pPr>
            <a:r>
              <a:rPr lang="en-US" dirty="0"/>
              <a:t>Because a </a:t>
            </a:r>
            <a:r>
              <a:rPr lang="en-US" b="1" i="1" dirty="0">
                <a:solidFill>
                  <a:schemeClr val="accent2">
                    <a:lumMod val="75000"/>
                  </a:schemeClr>
                </a:solidFill>
              </a:rPr>
              <a:t>mode</a:t>
            </a:r>
            <a:r>
              <a:rPr lang="en-US" dirty="0"/>
              <a:t> method was used to determine the true labels, the majority of mislabeled elements in this embedding received </a:t>
            </a:r>
            <a:r>
              <a:rPr lang="en-US" b="1" i="1" dirty="0">
                <a:solidFill>
                  <a:srgbClr val="FF0000"/>
                </a:solidFill>
              </a:rPr>
              <a:t>predicted label 3</a:t>
            </a:r>
            <a:r>
              <a:rPr lang="en-US" dirty="0"/>
              <a:t>.</a:t>
            </a:r>
          </a:p>
          <a:p>
            <a:pPr marL="285750" indent="-285750">
              <a:buFont typeface="Arial" panose="020B0604020202020204" pitchFamily="34" charset="0"/>
              <a:buChar char="•"/>
            </a:pPr>
            <a:r>
              <a:rPr lang="en-US" dirty="0"/>
              <a:t>This is a result of the limited number of clusters found (3) and mode of the cluster containing the majority of the elements, namely </a:t>
            </a:r>
            <a:r>
              <a:rPr lang="en-US" b="1" i="1" dirty="0">
                <a:solidFill>
                  <a:srgbClr val="FF0000"/>
                </a:solidFill>
              </a:rPr>
              <a:t>mode = true label 3</a:t>
            </a:r>
            <a:r>
              <a:rPr lang="en-US" dirty="0"/>
              <a:t>.</a:t>
            </a:r>
          </a:p>
          <a:p>
            <a:pPr marL="285750" indent="-285750">
              <a:buFont typeface="Arial" panose="020B0604020202020204" pitchFamily="34" charset="0"/>
              <a:buChar char="•"/>
            </a:pPr>
            <a:r>
              <a:rPr lang="en-US" dirty="0"/>
              <a:t>A similar pattern is observed for other true labels with this embedding.</a:t>
            </a:r>
          </a:p>
          <a:p>
            <a:pPr marL="285750" indent="-285750">
              <a:buFont typeface="Arial" panose="020B0604020202020204" pitchFamily="34" charset="0"/>
              <a:buChar char="•"/>
            </a:pPr>
            <a:r>
              <a:rPr lang="en-US" dirty="0"/>
              <a:t>We’ll display this next, with more true label examples.</a:t>
            </a:r>
          </a:p>
        </p:txBody>
      </p:sp>
      <p:sp>
        <p:nvSpPr>
          <p:cNvPr id="11" name="TextBox 10">
            <a:extLst>
              <a:ext uri="{FF2B5EF4-FFF2-40B4-BE49-F238E27FC236}">
                <a16:creationId xmlns:a16="http://schemas.microsoft.com/office/drawing/2014/main" id="{106153A0-8E80-3F01-2BE9-F26E186FF672}"/>
              </a:ext>
            </a:extLst>
          </p:cNvPr>
          <p:cNvSpPr txBox="1"/>
          <p:nvPr/>
        </p:nvSpPr>
        <p:spPr>
          <a:xfrm>
            <a:off x="8445673" y="6215876"/>
            <a:ext cx="2973532" cy="276999"/>
          </a:xfrm>
          <a:prstGeom prst="rect">
            <a:avLst/>
          </a:prstGeom>
          <a:noFill/>
        </p:spPr>
        <p:txBody>
          <a:bodyPr wrap="square" rtlCol="0">
            <a:spAutoFit/>
          </a:bodyPr>
          <a:lstStyle/>
          <a:p>
            <a:r>
              <a:rPr lang="en-US" sz="1200" i="1" dirty="0"/>
              <a:t>Figure 6: Examples of Mislabeled Element</a:t>
            </a:r>
          </a:p>
        </p:txBody>
      </p:sp>
    </p:spTree>
    <p:extLst>
      <p:ext uri="{BB962C8B-B14F-4D97-AF65-F5344CB8AC3E}">
        <p14:creationId xmlns:p14="http://schemas.microsoft.com/office/powerpoint/2010/main" val="656537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Mislabeled Image Examples 3D Embedding</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E2BC8A0D-4373-57FD-ECAD-15D96FA238EA}"/>
              </a:ext>
            </a:extLst>
          </p:cNvPr>
          <p:cNvPicPr>
            <a:picLocks noChangeAspect="1"/>
          </p:cNvPicPr>
          <p:nvPr/>
        </p:nvPicPr>
        <p:blipFill>
          <a:blip r:embed="rId2"/>
          <a:stretch>
            <a:fillRect/>
          </a:stretch>
        </p:blipFill>
        <p:spPr>
          <a:xfrm>
            <a:off x="669036" y="1964568"/>
            <a:ext cx="3080717" cy="3409889"/>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D0E99503-5001-B149-18CE-8C45AA1CC6F0}"/>
              </a:ext>
            </a:extLst>
          </p:cNvPr>
          <p:cNvPicPr>
            <a:picLocks noChangeAspect="1"/>
          </p:cNvPicPr>
          <p:nvPr/>
        </p:nvPicPr>
        <p:blipFill>
          <a:blip r:embed="rId3"/>
          <a:stretch>
            <a:fillRect/>
          </a:stretch>
        </p:blipFill>
        <p:spPr>
          <a:xfrm>
            <a:off x="4656140" y="1980276"/>
            <a:ext cx="3080718" cy="3409891"/>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E5DEC53-AFDA-68A7-AC3F-A8A005A07617}"/>
              </a:ext>
            </a:extLst>
          </p:cNvPr>
          <p:cNvPicPr>
            <a:picLocks noChangeAspect="1"/>
          </p:cNvPicPr>
          <p:nvPr/>
        </p:nvPicPr>
        <p:blipFill>
          <a:blip r:embed="rId4"/>
          <a:stretch>
            <a:fillRect/>
          </a:stretch>
        </p:blipFill>
        <p:spPr>
          <a:xfrm>
            <a:off x="8417276" y="2071718"/>
            <a:ext cx="2998104" cy="3318449"/>
          </a:xfrm>
          <a:prstGeom prst="rect">
            <a:avLst/>
          </a:prstGeom>
        </p:spPr>
      </p:pic>
      <p:sp>
        <p:nvSpPr>
          <p:cNvPr id="13" name="TextBox 12">
            <a:extLst>
              <a:ext uri="{FF2B5EF4-FFF2-40B4-BE49-F238E27FC236}">
                <a16:creationId xmlns:a16="http://schemas.microsoft.com/office/drawing/2014/main" id="{0663BA26-8685-A9FA-2208-64F8AAED5B92}"/>
              </a:ext>
            </a:extLst>
          </p:cNvPr>
          <p:cNvSpPr txBox="1"/>
          <p:nvPr/>
        </p:nvSpPr>
        <p:spPr>
          <a:xfrm>
            <a:off x="984946" y="5890990"/>
            <a:ext cx="10430434"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Because of the poor performance of this clustering solution, we’ll move to an examination of the 2D embedding.</a:t>
            </a:r>
          </a:p>
        </p:txBody>
      </p:sp>
      <p:sp>
        <p:nvSpPr>
          <p:cNvPr id="14" name="TextBox 13">
            <a:extLst>
              <a:ext uri="{FF2B5EF4-FFF2-40B4-BE49-F238E27FC236}">
                <a16:creationId xmlns:a16="http://schemas.microsoft.com/office/drawing/2014/main" id="{78B887C7-EFC3-CFE7-2E86-041BB8139E9C}"/>
              </a:ext>
            </a:extLst>
          </p:cNvPr>
          <p:cNvSpPr txBox="1"/>
          <p:nvPr/>
        </p:nvSpPr>
        <p:spPr>
          <a:xfrm>
            <a:off x="8583781" y="5363579"/>
            <a:ext cx="2973532" cy="276999"/>
          </a:xfrm>
          <a:prstGeom prst="rect">
            <a:avLst/>
          </a:prstGeom>
          <a:noFill/>
        </p:spPr>
        <p:txBody>
          <a:bodyPr wrap="square" rtlCol="0">
            <a:spAutoFit/>
          </a:bodyPr>
          <a:lstStyle/>
          <a:p>
            <a:r>
              <a:rPr lang="en-US" sz="1200" i="1" dirty="0"/>
              <a:t>Figure 8: Examples of Mislabeled Elements</a:t>
            </a:r>
          </a:p>
        </p:txBody>
      </p:sp>
      <p:sp>
        <p:nvSpPr>
          <p:cNvPr id="15" name="TextBox 14">
            <a:extLst>
              <a:ext uri="{FF2B5EF4-FFF2-40B4-BE49-F238E27FC236}">
                <a16:creationId xmlns:a16="http://schemas.microsoft.com/office/drawing/2014/main" id="{0E1DCC50-7976-F367-3BFE-E5F9F2799885}"/>
              </a:ext>
            </a:extLst>
          </p:cNvPr>
          <p:cNvSpPr txBox="1"/>
          <p:nvPr/>
        </p:nvSpPr>
        <p:spPr>
          <a:xfrm>
            <a:off x="4869222" y="5375533"/>
            <a:ext cx="2973532" cy="276999"/>
          </a:xfrm>
          <a:prstGeom prst="rect">
            <a:avLst/>
          </a:prstGeom>
          <a:noFill/>
        </p:spPr>
        <p:txBody>
          <a:bodyPr wrap="square" rtlCol="0">
            <a:spAutoFit/>
          </a:bodyPr>
          <a:lstStyle/>
          <a:p>
            <a:r>
              <a:rPr lang="en-US" sz="1200" i="1" dirty="0"/>
              <a:t>Figure 7: Examples of Mislabeled Elements</a:t>
            </a:r>
          </a:p>
        </p:txBody>
      </p:sp>
      <p:sp>
        <p:nvSpPr>
          <p:cNvPr id="16" name="TextBox 15">
            <a:extLst>
              <a:ext uri="{FF2B5EF4-FFF2-40B4-BE49-F238E27FC236}">
                <a16:creationId xmlns:a16="http://schemas.microsoft.com/office/drawing/2014/main" id="{A5C3014A-0144-FA67-16B6-E7FECF66CB19}"/>
              </a:ext>
            </a:extLst>
          </p:cNvPr>
          <p:cNvSpPr txBox="1"/>
          <p:nvPr/>
        </p:nvSpPr>
        <p:spPr>
          <a:xfrm>
            <a:off x="838200" y="5374457"/>
            <a:ext cx="2973532" cy="276999"/>
          </a:xfrm>
          <a:prstGeom prst="rect">
            <a:avLst/>
          </a:prstGeom>
          <a:noFill/>
        </p:spPr>
        <p:txBody>
          <a:bodyPr wrap="square" rtlCol="0">
            <a:spAutoFit/>
          </a:bodyPr>
          <a:lstStyle/>
          <a:p>
            <a:r>
              <a:rPr lang="en-US" sz="1200" i="1" dirty="0"/>
              <a:t>Figure 6: Examples of Mislabeled Elements</a:t>
            </a:r>
          </a:p>
        </p:txBody>
      </p:sp>
    </p:spTree>
    <p:extLst>
      <p:ext uri="{BB962C8B-B14F-4D97-AF65-F5344CB8AC3E}">
        <p14:creationId xmlns:p14="http://schemas.microsoft.com/office/powerpoint/2010/main" val="74690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Best Contingency Matrix 2D Manifold: Midterm</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67C41D-5BDA-567F-6438-935A535061F8}"/>
              </a:ext>
            </a:extLst>
          </p:cNvPr>
          <p:cNvSpPr txBox="1"/>
          <p:nvPr/>
        </p:nvSpPr>
        <p:spPr>
          <a:xfrm>
            <a:off x="816099" y="1941734"/>
            <a:ext cx="577544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To the right is best contingency matrix from the clustering performed on the 2D manifold.</a:t>
            </a:r>
          </a:p>
          <a:p>
            <a:pPr marL="285750" indent="-285750">
              <a:buFont typeface="Arial" panose="020B0604020202020204" pitchFamily="34" charset="0"/>
              <a:buChar char="•"/>
            </a:pPr>
            <a:r>
              <a:rPr lang="en-US" dirty="0"/>
              <a:t>Clustering on the 2D manifold performed considerably better.</a:t>
            </a:r>
          </a:p>
          <a:p>
            <a:pPr marL="285750" indent="-285750">
              <a:buFont typeface="Arial" panose="020B0604020202020204" pitchFamily="34" charset="0"/>
              <a:buChar char="•"/>
            </a:pPr>
            <a:r>
              <a:rPr lang="en-US" dirty="0"/>
              <a:t>Many of the true labels have a high degree of purity.</a:t>
            </a:r>
          </a:p>
          <a:p>
            <a:pPr marL="285750" indent="-285750">
              <a:buFont typeface="Arial" panose="020B0604020202020204" pitchFamily="34" charset="0"/>
              <a:buChar char="•"/>
            </a:pPr>
            <a:r>
              <a:rPr lang="en-US" dirty="0"/>
              <a:t>True labels where the algorithm made most mistakes are:</a:t>
            </a:r>
          </a:p>
          <a:p>
            <a:pPr marL="742950" lvl="1" indent="-285750">
              <a:buFont typeface="Arial" panose="020B0604020202020204" pitchFamily="34" charset="0"/>
              <a:buChar char="•"/>
            </a:pPr>
            <a:r>
              <a:rPr lang="en-US" b="1" i="1" dirty="0"/>
              <a:t>True Label: </a:t>
            </a:r>
            <a:r>
              <a:rPr lang="en-US" b="1" i="1" dirty="0">
                <a:solidFill>
                  <a:srgbClr val="FF0000"/>
                </a:solidFill>
              </a:rPr>
              <a:t>1</a:t>
            </a:r>
          </a:p>
          <a:p>
            <a:pPr marL="742950" lvl="1" indent="-285750">
              <a:buFont typeface="Arial" panose="020B0604020202020204" pitchFamily="34" charset="0"/>
              <a:buChar char="•"/>
            </a:pPr>
            <a:r>
              <a:rPr lang="en-US" b="1" i="1" dirty="0"/>
              <a:t>True Label: </a:t>
            </a:r>
            <a:r>
              <a:rPr lang="en-US" b="1" i="1" dirty="0">
                <a:solidFill>
                  <a:srgbClr val="FF0000"/>
                </a:solidFill>
              </a:rPr>
              <a:t>2</a:t>
            </a:r>
            <a:endParaRPr lang="en-US" b="1" i="1" dirty="0"/>
          </a:p>
          <a:p>
            <a:pPr marL="742950" lvl="1" indent="-285750">
              <a:buFont typeface="Arial" panose="020B0604020202020204" pitchFamily="34" charset="0"/>
              <a:buChar char="•"/>
            </a:pPr>
            <a:r>
              <a:rPr lang="en-US" b="1" i="1" dirty="0"/>
              <a:t>True Label: </a:t>
            </a:r>
            <a:r>
              <a:rPr lang="en-US" b="1" i="1" dirty="0">
                <a:solidFill>
                  <a:srgbClr val="FF0000"/>
                </a:solidFill>
              </a:rPr>
              <a:t>9</a:t>
            </a:r>
            <a:endParaRPr lang="en-US" dirty="0">
              <a:solidFill>
                <a:srgbClr val="FF0000"/>
              </a:solidFill>
            </a:endParaRPr>
          </a:p>
          <a:p>
            <a:pPr marL="285750" indent="-285750">
              <a:buFont typeface="Arial" panose="020B0604020202020204" pitchFamily="34" charset="0"/>
              <a:buChar char="•"/>
            </a:pPr>
            <a:r>
              <a:rPr lang="en-US" dirty="0"/>
              <a:t>The algorithm also identified 3 clusters that are not present in the true labels.</a:t>
            </a:r>
          </a:p>
          <a:p>
            <a:pPr marL="285750" indent="-285750">
              <a:buFont typeface="Arial" panose="020B0604020202020204" pitchFamily="34" charset="0"/>
              <a:buChar char="•"/>
            </a:pPr>
            <a:r>
              <a:rPr lang="en-US" dirty="0"/>
              <a:t>Next, we’ll examine some example images that the algorithm mislabeled.</a:t>
            </a:r>
          </a:p>
          <a:p>
            <a:pPr marL="285750" indent="-285750">
              <a:buFont typeface="Arial" panose="020B0604020202020204" pitchFamily="34" charset="0"/>
              <a:buChar char="•"/>
            </a:pPr>
            <a:r>
              <a:rPr lang="en-US" dirty="0"/>
              <a:t>Because this is a 2D embedding we can also examine the clusters with respect to the embedding space.</a:t>
            </a:r>
          </a:p>
        </p:txBody>
      </p:sp>
      <p:pic>
        <p:nvPicPr>
          <p:cNvPr id="6" name="Picture 5" descr="A screenshot of a computer screen&#10;&#10;Description automatically generated">
            <a:extLst>
              <a:ext uri="{FF2B5EF4-FFF2-40B4-BE49-F238E27FC236}">
                <a16:creationId xmlns:a16="http://schemas.microsoft.com/office/drawing/2014/main" id="{3A235DBA-8240-95C8-9C46-B7176B37E035}"/>
              </a:ext>
            </a:extLst>
          </p:cNvPr>
          <p:cNvPicPr>
            <a:picLocks noChangeAspect="1"/>
          </p:cNvPicPr>
          <p:nvPr/>
        </p:nvPicPr>
        <p:blipFill>
          <a:blip r:embed="rId2"/>
          <a:stretch>
            <a:fillRect/>
          </a:stretch>
        </p:blipFill>
        <p:spPr>
          <a:xfrm>
            <a:off x="7426696" y="2055813"/>
            <a:ext cx="4368800" cy="2463800"/>
          </a:xfrm>
          <a:prstGeom prst="rect">
            <a:avLst/>
          </a:prstGeom>
        </p:spPr>
      </p:pic>
      <p:sp>
        <p:nvSpPr>
          <p:cNvPr id="11" name="TextBox 10">
            <a:extLst>
              <a:ext uri="{FF2B5EF4-FFF2-40B4-BE49-F238E27FC236}">
                <a16:creationId xmlns:a16="http://schemas.microsoft.com/office/drawing/2014/main" id="{FEF69FE0-FAF8-9F28-F82D-3538FBB0C38A}"/>
              </a:ext>
            </a:extLst>
          </p:cNvPr>
          <p:cNvSpPr txBox="1"/>
          <p:nvPr/>
        </p:nvSpPr>
        <p:spPr>
          <a:xfrm>
            <a:off x="8380268" y="4692498"/>
            <a:ext cx="2973532" cy="276999"/>
          </a:xfrm>
          <a:prstGeom prst="rect">
            <a:avLst/>
          </a:prstGeom>
          <a:noFill/>
        </p:spPr>
        <p:txBody>
          <a:bodyPr wrap="square" rtlCol="0">
            <a:spAutoFit/>
          </a:bodyPr>
          <a:lstStyle/>
          <a:p>
            <a:r>
              <a:rPr lang="en-US" sz="1200" i="1" dirty="0"/>
              <a:t>Figure 5: Contingency Matrix 2D Manifold</a:t>
            </a:r>
          </a:p>
        </p:txBody>
      </p:sp>
    </p:spTree>
    <p:extLst>
      <p:ext uri="{BB962C8B-B14F-4D97-AF65-F5344CB8AC3E}">
        <p14:creationId xmlns:p14="http://schemas.microsoft.com/office/powerpoint/2010/main" val="20452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Mislabeled Image Examples 2D Manifold</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FC1285D9-7BAC-2026-F6D9-DD3F5FA7FBC2}"/>
              </a:ext>
            </a:extLst>
          </p:cNvPr>
          <p:cNvPicPr>
            <a:picLocks noChangeAspect="1"/>
          </p:cNvPicPr>
          <p:nvPr/>
        </p:nvPicPr>
        <p:blipFill>
          <a:blip r:embed="rId2"/>
          <a:stretch>
            <a:fillRect/>
          </a:stretch>
        </p:blipFill>
        <p:spPr>
          <a:xfrm>
            <a:off x="3478276" y="2066311"/>
            <a:ext cx="5232400" cy="2603500"/>
          </a:xfrm>
          <a:prstGeom prst="rect">
            <a:avLst/>
          </a:prstGeom>
        </p:spPr>
      </p:pic>
      <p:sp>
        <p:nvSpPr>
          <p:cNvPr id="5" name="TextBox 4">
            <a:extLst>
              <a:ext uri="{FF2B5EF4-FFF2-40B4-BE49-F238E27FC236}">
                <a16:creationId xmlns:a16="http://schemas.microsoft.com/office/drawing/2014/main" id="{33A27FB5-29B7-6F26-1FAF-935978270F79}"/>
              </a:ext>
            </a:extLst>
          </p:cNvPr>
          <p:cNvSpPr txBox="1"/>
          <p:nvPr/>
        </p:nvSpPr>
        <p:spPr>
          <a:xfrm>
            <a:off x="838200" y="5302240"/>
            <a:ext cx="92729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Above are the 3 images with </a:t>
            </a:r>
            <a:r>
              <a:rPr lang="en-US" b="1" i="1" dirty="0">
                <a:solidFill>
                  <a:srgbClr val="FF0000"/>
                </a:solidFill>
              </a:rPr>
              <a:t>true label 8 </a:t>
            </a:r>
            <a:r>
              <a:rPr lang="en-US" dirty="0">
                <a:solidFill>
                  <a:srgbClr val="FF0000"/>
                </a:solidFill>
              </a:rPr>
              <a:t> </a:t>
            </a:r>
            <a:r>
              <a:rPr lang="en-US" dirty="0"/>
              <a:t>that were mislabeled.</a:t>
            </a:r>
          </a:p>
          <a:p>
            <a:pPr marL="285750" indent="-285750">
              <a:buFont typeface="Arial" panose="020B0604020202020204" pitchFamily="34" charset="0"/>
              <a:buChar char="•"/>
            </a:pPr>
            <a:r>
              <a:rPr lang="en-US" dirty="0"/>
              <a:t>There does not appear to be pattern to the mislabeling.</a:t>
            </a:r>
          </a:p>
          <a:p>
            <a:pPr marL="285750" indent="-285750">
              <a:buFont typeface="Arial" panose="020B0604020202020204" pitchFamily="34" charset="0"/>
              <a:buChar char="•"/>
            </a:pPr>
            <a:r>
              <a:rPr lang="en-US" dirty="0"/>
              <a:t>Next, we’ll look at true label 4.</a:t>
            </a:r>
          </a:p>
        </p:txBody>
      </p:sp>
      <p:sp>
        <p:nvSpPr>
          <p:cNvPr id="6" name="TextBox 5">
            <a:extLst>
              <a:ext uri="{FF2B5EF4-FFF2-40B4-BE49-F238E27FC236}">
                <a16:creationId xmlns:a16="http://schemas.microsoft.com/office/drawing/2014/main" id="{8E8B079C-D4D6-2741-248C-7F0A49AC64D0}"/>
              </a:ext>
            </a:extLst>
          </p:cNvPr>
          <p:cNvSpPr txBox="1"/>
          <p:nvPr/>
        </p:nvSpPr>
        <p:spPr>
          <a:xfrm>
            <a:off x="4905548" y="4709026"/>
            <a:ext cx="2973532" cy="276999"/>
          </a:xfrm>
          <a:prstGeom prst="rect">
            <a:avLst/>
          </a:prstGeom>
          <a:noFill/>
        </p:spPr>
        <p:txBody>
          <a:bodyPr wrap="square" rtlCol="0">
            <a:spAutoFit/>
          </a:bodyPr>
          <a:lstStyle/>
          <a:p>
            <a:r>
              <a:rPr lang="en-US" sz="1200" i="1" dirty="0"/>
              <a:t>Figure 8: True Label 8 – Mislabeled Images</a:t>
            </a:r>
          </a:p>
        </p:txBody>
      </p:sp>
    </p:spTree>
    <p:extLst>
      <p:ext uri="{BB962C8B-B14F-4D97-AF65-F5344CB8AC3E}">
        <p14:creationId xmlns:p14="http://schemas.microsoft.com/office/powerpoint/2010/main" val="2453686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Mislabeled Image Examples 2D Manifold</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3A27FB5-29B7-6F26-1FAF-935978270F79}"/>
              </a:ext>
            </a:extLst>
          </p:cNvPr>
          <p:cNvSpPr txBox="1"/>
          <p:nvPr/>
        </p:nvSpPr>
        <p:spPr>
          <a:xfrm>
            <a:off x="1155192" y="2108806"/>
            <a:ext cx="642823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On the right is a sample of  </a:t>
            </a:r>
            <a:r>
              <a:rPr lang="en-US" b="1" i="1" dirty="0">
                <a:solidFill>
                  <a:srgbClr val="FF0000"/>
                </a:solidFill>
              </a:rPr>
              <a:t>true label 4 </a:t>
            </a:r>
            <a:r>
              <a:rPr lang="en-US" dirty="0">
                <a:solidFill>
                  <a:srgbClr val="FF0000"/>
                </a:solidFill>
              </a:rPr>
              <a:t> </a:t>
            </a:r>
            <a:r>
              <a:rPr lang="en-US" dirty="0"/>
              <a:t>images that were mislabeled.</a:t>
            </a:r>
          </a:p>
          <a:p>
            <a:pPr marL="285750" indent="-285750">
              <a:buFont typeface="Arial" panose="020B0604020202020204" pitchFamily="34" charset="0"/>
              <a:buChar char="•"/>
            </a:pPr>
            <a:r>
              <a:rPr lang="en-US" dirty="0"/>
              <a:t>These mislabeled images do display a pattern, they are all in the same mislabeled cluster, namely </a:t>
            </a:r>
            <a:r>
              <a:rPr lang="en-US" b="1" i="1" dirty="0">
                <a:solidFill>
                  <a:srgbClr val="FF0000"/>
                </a:solidFill>
              </a:rPr>
              <a:t>7</a:t>
            </a:r>
            <a:r>
              <a:rPr lang="en-US" b="1" i="1" dirty="0"/>
              <a:t>.</a:t>
            </a:r>
            <a:endParaRPr lang="en-US" dirty="0"/>
          </a:p>
          <a:p>
            <a:pPr marL="285750" indent="-285750">
              <a:buFont typeface="Arial" panose="020B0604020202020204" pitchFamily="34" charset="0"/>
              <a:buChar char="•"/>
            </a:pPr>
            <a:r>
              <a:rPr lang="en-US" dirty="0"/>
              <a:t>This is not true for all the mislabeled 4’s, but interesting, nevertheless.</a:t>
            </a:r>
          </a:p>
          <a:p>
            <a:pPr marL="285750" indent="-285750">
              <a:buFont typeface="Arial" panose="020B0604020202020204" pitchFamily="34" charset="0"/>
              <a:buChar char="•"/>
            </a:pPr>
            <a:r>
              <a:rPr lang="en-US" dirty="0"/>
              <a:t>Now we’ll shift, and rather than further examining mislabeled elements by true label, we’ll examine mislabeled elements by looking at predicted labels that are not present in the true label set.</a:t>
            </a:r>
          </a:p>
        </p:txBody>
      </p:sp>
      <p:sp>
        <p:nvSpPr>
          <p:cNvPr id="6" name="TextBox 5">
            <a:extLst>
              <a:ext uri="{FF2B5EF4-FFF2-40B4-BE49-F238E27FC236}">
                <a16:creationId xmlns:a16="http://schemas.microsoft.com/office/drawing/2014/main" id="{8E8B079C-D4D6-2741-248C-7F0A49AC64D0}"/>
              </a:ext>
            </a:extLst>
          </p:cNvPr>
          <p:cNvSpPr txBox="1"/>
          <p:nvPr/>
        </p:nvSpPr>
        <p:spPr>
          <a:xfrm>
            <a:off x="8669828" y="6064145"/>
            <a:ext cx="2973532" cy="276999"/>
          </a:xfrm>
          <a:prstGeom prst="rect">
            <a:avLst/>
          </a:prstGeom>
          <a:noFill/>
        </p:spPr>
        <p:txBody>
          <a:bodyPr wrap="square" rtlCol="0">
            <a:spAutoFit/>
          </a:bodyPr>
          <a:lstStyle/>
          <a:p>
            <a:r>
              <a:rPr lang="en-US" sz="1200" i="1" dirty="0"/>
              <a:t>Figure 9: True Label 4 – Mislabeled Images</a:t>
            </a:r>
          </a:p>
        </p:txBody>
      </p:sp>
      <p:pic>
        <p:nvPicPr>
          <p:cNvPr id="7" name="Picture 6" descr="A screenshot of a computer screen&#10;&#10;Description automatically generated">
            <a:extLst>
              <a:ext uri="{FF2B5EF4-FFF2-40B4-BE49-F238E27FC236}">
                <a16:creationId xmlns:a16="http://schemas.microsoft.com/office/drawing/2014/main" id="{C77BEC52-44C8-1288-9C75-2EA2348AEA95}"/>
              </a:ext>
            </a:extLst>
          </p:cNvPr>
          <p:cNvPicPr>
            <a:picLocks noChangeAspect="1"/>
          </p:cNvPicPr>
          <p:nvPr/>
        </p:nvPicPr>
        <p:blipFill>
          <a:blip r:embed="rId2"/>
          <a:stretch>
            <a:fillRect/>
          </a:stretch>
        </p:blipFill>
        <p:spPr>
          <a:xfrm>
            <a:off x="7997952" y="2006903"/>
            <a:ext cx="3645408" cy="4034917"/>
          </a:xfrm>
          <a:prstGeom prst="rect">
            <a:avLst/>
          </a:prstGeom>
        </p:spPr>
      </p:pic>
    </p:spTree>
    <p:extLst>
      <p:ext uri="{BB962C8B-B14F-4D97-AF65-F5344CB8AC3E}">
        <p14:creationId xmlns:p14="http://schemas.microsoft.com/office/powerpoint/2010/main" val="2226975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Mislabeled Image Examples 2D Manifold</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8B079C-D4D6-2741-248C-7F0A49AC64D0}"/>
              </a:ext>
            </a:extLst>
          </p:cNvPr>
          <p:cNvSpPr txBox="1"/>
          <p:nvPr/>
        </p:nvSpPr>
        <p:spPr>
          <a:xfrm>
            <a:off x="8669828" y="6064145"/>
            <a:ext cx="2973532" cy="276999"/>
          </a:xfrm>
          <a:prstGeom prst="rect">
            <a:avLst/>
          </a:prstGeom>
          <a:noFill/>
        </p:spPr>
        <p:txBody>
          <a:bodyPr wrap="square" rtlCol="0">
            <a:spAutoFit/>
          </a:bodyPr>
          <a:lstStyle/>
          <a:p>
            <a:r>
              <a:rPr lang="en-US" sz="1200" i="1" dirty="0"/>
              <a:t>Figure 10: Erroneous Label 11 Images</a:t>
            </a:r>
          </a:p>
        </p:txBody>
      </p:sp>
      <p:pic>
        <p:nvPicPr>
          <p:cNvPr id="4" name="Picture 3" descr="A screenshot of a computer code&#10;&#10;Description automatically generated">
            <a:extLst>
              <a:ext uri="{FF2B5EF4-FFF2-40B4-BE49-F238E27FC236}">
                <a16:creationId xmlns:a16="http://schemas.microsoft.com/office/drawing/2014/main" id="{DC007253-A5EE-2A56-3772-9E66EE0726F1}"/>
              </a:ext>
            </a:extLst>
          </p:cNvPr>
          <p:cNvPicPr>
            <a:picLocks noChangeAspect="1"/>
          </p:cNvPicPr>
          <p:nvPr/>
        </p:nvPicPr>
        <p:blipFill>
          <a:blip r:embed="rId2"/>
          <a:stretch>
            <a:fillRect/>
          </a:stretch>
        </p:blipFill>
        <p:spPr>
          <a:xfrm>
            <a:off x="7095744" y="1883009"/>
            <a:ext cx="4657345" cy="4797205"/>
          </a:xfrm>
          <a:prstGeom prst="rect">
            <a:avLst/>
          </a:prstGeom>
        </p:spPr>
      </p:pic>
      <p:sp>
        <p:nvSpPr>
          <p:cNvPr id="12" name="TextBox 11">
            <a:extLst>
              <a:ext uri="{FF2B5EF4-FFF2-40B4-BE49-F238E27FC236}">
                <a16:creationId xmlns:a16="http://schemas.microsoft.com/office/drawing/2014/main" id="{BC2953B0-431D-7241-29F5-3CC40B6E9DBD}"/>
              </a:ext>
            </a:extLst>
          </p:cNvPr>
          <p:cNvSpPr txBox="1"/>
          <p:nvPr/>
        </p:nvSpPr>
        <p:spPr>
          <a:xfrm>
            <a:off x="838200" y="2133600"/>
            <a:ext cx="5586984"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perhaps a more informative exploration.</a:t>
            </a:r>
          </a:p>
          <a:p>
            <a:pPr marL="285750" indent="-285750">
              <a:buFont typeface="Arial" panose="020B0604020202020204" pitchFamily="34" charset="0"/>
              <a:buChar char="•"/>
            </a:pPr>
            <a:r>
              <a:rPr lang="en-US" sz="2400" dirty="0"/>
              <a:t>In this sample we can observe that many of the elements that were </a:t>
            </a:r>
            <a:r>
              <a:rPr lang="en-US" sz="2400" b="1" i="1" dirty="0">
                <a:solidFill>
                  <a:srgbClr val="FF0000"/>
                </a:solidFill>
              </a:rPr>
              <a:t>labeled 11 </a:t>
            </a:r>
            <a:r>
              <a:rPr lang="en-US" sz="2400" dirty="0"/>
              <a:t>are in fact a </a:t>
            </a:r>
            <a:r>
              <a:rPr lang="en-US" sz="2400" b="1" i="1" dirty="0">
                <a:solidFill>
                  <a:srgbClr val="FF0000"/>
                </a:solidFill>
              </a:rPr>
              <a:t>9</a:t>
            </a:r>
            <a:r>
              <a:rPr lang="en-US" sz="2400" dirty="0"/>
              <a:t>.</a:t>
            </a:r>
          </a:p>
          <a:p>
            <a:pPr marL="285750" indent="-285750">
              <a:buFont typeface="Arial" panose="020B0604020202020204" pitchFamily="34" charset="0"/>
              <a:buChar char="•"/>
            </a:pPr>
            <a:r>
              <a:rPr lang="en-US" sz="2400" dirty="0"/>
              <a:t>This information could potentially be used to make corrections to the algorithmic output.</a:t>
            </a:r>
          </a:p>
          <a:p>
            <a:pPr marL="285750" indent="-285750">
              <a:buFont typeface="Arial" panose="020B0604020202020204" pitchFamily="34" charset="0"/>
              <a:buChar char="•"/>
            </a:pPr>
            <a:r>
              <a:rPr lang="en-US" sz="2400" dirty="0"/>
              <a:t>Next, we’ll examine one more of the erroneous labels</a:t>
            </a:r>
            <a:r>
              <a:rPr lang="en-US" dirty="0"/>
              <a:t>.</a:t>
            </a:r>
          </a:p>
        </p:txBody>
      </p:sp>
    </p:spTree>
    <p:extLst>
      <p:ext uri="{BB962C8B-B14F-4D97-AF65-F5344CB8AC3E}">
        <p14:creationId xmlns:p14="http://schemas.microsoft.com/office/powerpoint/2010/main" val="421895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F4684-E310-13CF-C1D2-C8CC290AFDC4}"/>
              </a:ext>
            </a:extLst>
          </p:cNvPr>
          <p:cNvSpPr>
            <a:spLocks noGrp="1"/>
          </p:cNvSpPr>
          <p:nvPr>
            <p:ph type="title"/>
          </p:nvPr>
        </p:nvSpPr>
        <p:spPr>
          <a:xfrm>
            <a:off x="5212515" y="561863"/>
            <a:ext cx="6251110" cy="1783080"/>
          </a:xfrm>
        </p:spPr>
        <p:txBody>
          <a:bodyPr anchor="b">
            <a:normAutofit/>
          </a:bodyPr>
          <a:lstStyle/>
          <a:p>
            <a:r>
              <a:rPr lang="en-US" sz="3000" b="1" i="1" u="sng" dirty="0">
                <a:latin typeface="+mn-lt"/>
              </a:rPr>
              <a:t>Objective:</a:t>
            </a:r>
            <a:r>
              <a:rPr lang="en-US" sz="3000" b="1" i="1" dirty="0">
                <a:latin typeface="+mn-lt"/>
              </a:rPr>
              <a:t> </a:t>
            </a:r>
            <a:br>
              <a:rPr lang="en-US" sz="3000" b="1" i="1" dirty="0">
                <a:latin typeface="+mn-lt"/>
              </a:rPr>
            </a:br>
            <a:r>
              <a:rPr lang="en-US" sz="2000" dirty="0">
                <a:latin typeface="+mn-lt"/>
              </a:rPr>
              <a:t>Perform dimensionality reduction on the digits dataset. Identify the best clustering algorithm using internal indices. Evaluate clustering algorithm performance using external indices.</a:t>
            </a:r>
            <a:endParaRPr lang="en-US" sz="2000" dirty="0"/>
          </a:p>
        </p:txBody>
      </p:sp>
      <p:pic>
        <p:nvPicPr>
          <p:cNvPr id="9" name="Picture 8" descr="A number and a number&#10;&#10;Description automatically generated with low confidence">
            <a:extLst>
              <a:ext uri="{FF2B5EF4-FFF2-40B4-BE49-F238E27FC236}">
                <a16:creationId xmlns:a16="http://schemas.microsoft.com/office/drawing/2014/main" id="{87E7679F-DB96-E4CB-6FC1-DDE443DDCBF4}"/>
              </a:ext>
            </a:extLst>
          </p:cNvPr>
          <p:cNvPicPr>
            <a:picLocks noChangeAspect="1"/>
          </p:cNvPicPr>
          <p:nvPr/>
        </p:nvPicPr>
        <p:blipFill rotWithShape="1">
          <a:blip r:embed="rId2"/>
          <a:srcRect l="22147" r="2934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0B7A81-4E78-1466-DAA8-83E23EFB0FAF}"/>
              </a:ext>
            </a:extLst>
          </p:cNvPr>
          <p:cNvSpPr>
            <a:spLocks noGrp="1"/>
          </p:cNvSpPr>
          <p:nvPr>
            <p:ph idx="1"/>
          </p:nvPr>
        </p:nvSpPr>
        <p:spPr>
          <a:xfrm>
            <a:off x="5276426" y="2971800"/>
            <a:ext cx="6251110" cy="3483864"/>
          </a:xfrm>
        </p:spPr>
        <p:txBody>
          <a:bodyPr>
            <a:normAutofit/>
          </a:bodyPr>
          <a:lstStyle/>
          <a:p>
            <a:pPr marL="0" indent="0">
              <a:buNone/>
            </a:pPr>
            <a:r>
              <a:rPr lang="en-US" sz="2000" b="1" u="sng" dirty="0"/>
              <a:t>MNIST Digits Data:</a:t>
            </a:r>
          </a:p>
          <a:p>
            <a:pPr marL="0" indent="0">
              <a:buNone/>
            </a:pPr>
            <a:r>
              <a:rPr lang="en-US" sz="2000" dirty="0"/>
              <a:t>Image Size: 8 x 8</a:t>
            </a:r>
          </a:p>
          <a:p>
            <a:pPr marL="0" indent="0">
              <a:buNone/>
            </a:pPr>
            <a:r>
              <a:rPr lang="en-US" sz="2000" dirty="0"/>
              <a:t>Data Shape:</a:t>
            </a:r>
          </a:p>
          <a:p>
            <a:r>
              <a:rPr lang="en-US" sz="2000" dirty="0"/>
              <a:t>Rows: 1797 - digit observations</a:t>
            </a:r>
          </a:p>
          <a:p>
            <a:r>
              <a:rPr lang="en-US" sz="2000" dirty="0"/>
              <a:t>Columns: 64 (float) – image pixel values</a:t>
            </a:r>
          </a:p>
        </p:txBody>
      </p:sp>
      <p:sp>
        <p:nvSpPr>
          <p:cNvPr id="4" name="Title 1">
            <a:extLst>
              <a:ext uri="{FF2B5EF4-FFF2-40B4-BE49-F238E27FC236}">
                <a16:creationId xmlns:a16="http://schemas.microsoft.com/office/drawing/2014/main" id="{75FDD6D7-90C7-522D-395C-39C9ED953682}"/>
              </a:ext>
            </a:extLst>
          </p:cNvPr>
          <p:cNvSpPr txBox="1">
            <a:spLocks/>
          </p:cNvSpPr>
          <p:nvPr/>
        </p:nvSpPr>
        <p:spPr>
          <a:xfrm flipV="1">
            <a:off x="555171" y="1843088"/>
            <a:ext cx="10951029" cy="11287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Title 1">
            <a:extLst>
              <a:ext uri="{FF2B5EF4-FFF2-40B4-BE49-F238E27FC236}">
                <a16:creationId xmlns:a16="http://schemas.microsoft.com/office/drawing/2014/main" id="{94F2A682-18E6-B1EA-0AC0-8D963D596B57}"/>
              </a:ext>
            </a:extLst>
          </p:cNvPr>
          <p:cNvSpPr txBox="1">
            <a:spLocks/>
          </p:cNvSpPr>
          <p:nvPr/>
        </p:nvSpPr>
        <p:spPr>
          <a:xfrm>
            <a:off x="685800" y="31242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08270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600" i="1" dirty="0"/>
              <a:t> </a:t>
            </a:r>
            <a:r>
              <a:rPr lang="en-US" sz="3600" dirty="0"/>
              <a:t>Mislabeled Image Examples 2D Manifold</a:t>
            </a:r>
            <a:endParaRPr lang="en-US" sz="36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8B079C-D4D6-2741-248C-7F0A49AC64D0}"/>
              </a:ext>
            </a:extLst>
          </p:cNvPr>
          <p:cNvSpPr txBox="1"/>
          <p:nvPr/>
        </p:nvSpPr>
        <p:spPr>
          <a:xfrm>
            <a:off x="8669828" y="6064145"/>
            <a:ext cx="2973532" cy="276999"/>
          </a:xfrm>
          <a:prstGeom prst="rect">
            <a:avLst/>
          </a:prstGeom>
          <a:noFill/>
        </p:spPr>
        <p:txBody>
          <a:bodyPr wrap="square" rtlCol="0">
            <a:spAutoFit/>
          </a:bodyPr>
          <a:lstStyle/>
          <a:p>
            <a:r>
              <a:rPr lang="en-US" sz="1200" i="1" dirty="0"/>
              <a:t>Figure 10: Erroneous Label 11 Images</a:t>
            </a:r>
          </a:p>
        </p:txBody>
      </p:sp>
      <p:sp>
        <p:nvSpPr>
          <p:cNvPr id="12" name="TextBox 11">
            <a:extLst>
              <a:ext uri="{FF2B5EF4-FFF2-40B4-BE49-F238E27FC236}">
                <a16:creationId xmlns:a16="http://schemas.microsoft.com/office/drawing/2014/main" id="{BC2953B0-431D-7241-29F5-3CC40B6E9DBD}"/>
              </a:ext>
            </a:extLst>
          </p:cNvPr>
          <p:cNvSpPr txBox="1"/>
          <p:nvPr/>
        </p:nvSpPr>
        <p:spPr>
          <a:xfrm>
            <a:off x="838200" y="2133600"/>
            <a:ext cx="558698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example shows the entire cluster for erroneous </a:t>
            </a:r>
            <a:r>
              <a:rPr lang="en-US" sz="2400" b="1" i="1" dirty="0">
                <a:solidFill>
                  <a:srgbClr val="FF0000"/>
                </a:solidFill>
              </a:rPr>
              <a:t>label 12</a:t>
            </a:r>
            <a:r>
              <a:rPr lang="en-US" sz="2400" dirty="0"/>
              <a:t>.</a:t>
            </a:r>
          </a:p>
          <a:p>
            <a:pPr marL="285750" indent="-285750">
              <a:buFont typeface="Arial" panose="020B0604020202020204" pitchFamily="34" charset="0"/>
              <a:buChar char="•"/>
            </a:pPr>
            <a:r>
              <a:rPr lang="en-US" sz="2400" dirty="0"/>
              <a:t>Again, we can observe that many of the elements that received this label are of the same true label class, </a:t>
            </a:r>
            <a:r>
              <a:rPr lang="en-US" sz="2400" b="1" i="1" dirty="0">
                <a:solidFill>
                  <a:srgbClr val="FF0000"/>
                </a:solidFill>
              </a:rPr>
              <a:t>3</a:t>
            </a:r>
            <a:r>
              <a:rPr lang="en-US" sz="2400" dirty="0"/>
              <a:t>.</a:t>
            </a:r>
          </a:p>
          <a:p>
            <a:pPr marL="285750" indent="-285750">
              <a:buFont typeface="Arial" panose="020B0604020202020204" pitchFamily="34" charset="0"/>
              <a:buChar char="•"/>
            </a:pPr>
            <a:r>
              <a:rPr lang="en-US" sz="2400" dirty="0"/>
              <a:t>This information could potentially be used make corrections to the algorithmic output.</a:t>
            </a:r>
          </a:p>
          <a:p>
            <a:pPr marL="285750" indent="-285750">
              <a:buFont typeface="Arial" panose="020B0604020202020204" pitchFamily="34" charset="0"/>
              <a:buChar char="•"/>
            </a:pPr>
            <a:r>
              <a:rPr lang="en-US" sz="2400" dirty="0"/>
              <a:t>Because this is a 2D embedding we can further explore cluster performance with respect to the embedding space.</a:t>
            </a:r>
          </a:p>
        </p:txBody>
      </p:sp>
      <p:pic>
        <p:nvPicPr>
          <p:cNvPr id="5" name="Picture 4" descr="A screenshot of a computer screen&#10;&#10;Description automatically generated">
            <a:extLst>
              <a:ext uri="{FF2B5EF4-FFF2-40B4-BE49-F238E27FC236}">
                <a16:creationId xmlns:a16="http://schemas.microsoft.com/office/drawing/2014/main" id="{7AD63BD5-B804-3295-BD81-9697E3A69B0B}"/>
              </a:ext>
            </a:extLst>
          </p:cNvPr>
          <p:cNvPicPr>
            <a:picLocks noChangeAspect="1"/>
          </p:cNvPicPr>
          <p:nvPr/>
        </p:nvPicPr>
        <p:blipFill>
          <a:blip r:embed="rId2"/>
          <a:stretch>
            <a:fillRect/>
          </a:stretch>
        </p:blipFill>
        <p:spPr>
          <a:xfrm>
            <a:off x="7141582" y="1705223"/>
            <a:ext cx="4677439" cy="4891346"/>
          </a:xfrm>
          <a:prstGeom prst="rect">
            <a:avLst/>
          </a:prstGeom>
        </p:spPr>
      </p:pic>
    </p:spTree>
    <p:extLst>
      <p:ext uri="{BB962C8B-B14F-4D97-AF65-F5344CB8AC3E}">
        <p14:creationId xmlns:p14="http://schemas.microsoft.com/office/powerpoint/2010/main" val="163436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200" i="1" dirty="0"/>
              <a:t> </a:t>
            </a:r>
            <a:r>
              <a:rPr lang="en-US" sz="3200" dirty="0"/>
              <a:t>Clustering Outcome with Respect to the Embedding Space</a:t>
            </a:r>
            <a:endParaRPr lang="en-US" sz="3200" i="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hart&#10;&#10;Description automatically generated">
            <a:extLst>
              <a:ext uri="{FF2B5EF4-FFF2-40B4-BE49-F238E27FC236}">
                <a16:creationId xmlns:a16="http://schemas.microsoft.com/office/drawing/2014/main" id="{398AA022-5766-852B-1F10-9E24E78FC66F}"/>
              </a:ext>
            </a:extLst>
          </p:cNvPr>
          <p:cNvPicPr>
            <a:picLocks noChangeAspect="1"/>
          </p:cNvPicPr>
          <p:nvPr/>
        </p:nvPicPr>
        <p:blipFill>
          <a:blip r:embed="rId2"/>
          <a:stretch>
            <a:fillRect/>
          </a:stretch>
        </p:blipFill>
        <p:spPr>
          <a:xfrm>
            <a:off x="7097895" y="1882929"/>
            <a:ext cx="4875362" cy="4521433"/>
          </a:xfrm>
          <a:prstGeom prst="rect">
            <a:avLst/>
          </a:prstGeom>
        </p:spPr>
      </p:pic>
      <p:sp>
        <p:nvSpPr>
          <p:cNvPr id="7" name="TextBox 6">
            <a:extLst>
              <a:ext uri="{FF2B5EF4-FFF2-40B4-BE49-F238E27FC236}">
                <a16:creationId xmlns:a16="http://schemas.microsoft.com/office/drawing/2014/main" id="{A95F4E80-26E9-4570-993C-21A0C70EC285}"/>
              </a:ext>
            </a:extLst>
          </p:cNvPr>
          <p:cNvSpPr txBox="1"/>
          <p:nvPr/>
        </p:nvSpPr>
        <p:spPr>
          <a:xfrm>
            <a:off x="838200" y="2232561"/>
            <a:ext cx="604948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data points on the 2D embedding with their cluster labels.</a:t>
            </a:r>
          </a:p>
          <a:p>
            <a:pPr marL="285750" indent="-285750">
              <a:buFont typeface="Arial" panose="020B0604020202020204" pitchFamily="34" charset="0"/>
              <a:buChar char="•"/>
            </a:pPr>
            <a:r>
              <a:rPr lang="en-US" dirty="0"/>
              <a:t>This graphic highlights all the data points that were mislabeled.</a:t>
            </a:r>
          </a:p>
          <a:p>
            <a:pPr marL="285750" indent="-285750">
              <a:buFont typeface="Arial" panose="020B0604020202020204" pitchFamily="34" charset="0"/>
              <a:buChar char="•"/>
            </a:pPr>
            <a:r>
              <a:rPr lang="en-US" dirty="0"/>
              <a:t>What immediately jumps out is the large cluster of mislabeled data points around (-4, 1). </a:t>
            </a:r>
          </a:p>
          <a:p>
            <a:pPr marL="285750" indent="-285750">
              <a:buFont typeface="Arial" panose="020B0604020202020204" pitchFamily="34" charset="0"/>
              <a:buChar char="•"/>
            </a:pPr>
            <a:r>
              <a:rPr lang="en-US" dirty="0"/>
              <a:t>Two smaller clusters of mislabeled data points are </a:t>
            </a:r>
            <a:r>
              <a:rPr lang="en-US" dirty="0" err="1"/>
              <a:t>visable</a:t>
            </a:r>
            <a:r>
              <a:rPr lang="en-US" dirty="0"/>
              <a:t> around:</a:t>
            </a:r>
          </a:p>
          <a:p>
            <a:pPr marL="742950" lvl="1" indent="-285750">
              <a:buFont typeface="Arial" panose="020B0604020202020204" pitchFamily="34" charset="0"/>
              <a:buChar char="•"/>
            </a:pPr>
            <a:r>
              <a:rPr lang="en-US" dirty="0"/>
              <a:t>(-2.5, -6)</a:t>
            </a:r>
          </a:p>
          <a:p>
            <a:pPr marL="742950" lvl="1" indent="-285750">
              <a:buFont typeface="Arial" panose="020B0604020202020204" pitchFamily="34" charset="0"/>
              <a:buChar char="•"/>
            </a:pPr>
            <a:r>
              <a:rPr lang="en-US" dirty="0"/>
              <a:t>(-4, 1.5)</a:t>
            </a:r>
          </a:p>
          <a:p>
            <a:pPr marL="285750" indent="-285750">
              <a:buFont typeface="Arial" panose="020B0604020202020204" pitchFamily="34" charset="0"/>
              <a:buChar char="•"/>
            </a:pPr>
            <a:r>
              <a:rPr lang="en-US" dirty="0"/>
              <a:t>Many of the other mislabeled data points appear to be in proximity to true clusters.</a:t>
            </a:r>
          </a:p>
          <a:p>
            <a:pPr marL="285750" indent="-285750">
              <a:buFont typeface="Arial" panose="020B0604020202020204" pitchFamily="34" charset="0"/>
              <a:buChar char="•"/>
            </a:pPr>
            <a:r>
              <a:rPr lang="en-US" dirty="0"/>
              <a:t>This information could potentially be used to improve data point labeling.</a:t>
            </a:r>
          </a:p>
        </p:txBody>
      </p:sp>
    </p:spTree>
    <p:extLst>
      <p:ext uri="{BB962C8B-B14F-4D97-AF65-F5344CB8AC3E}">
        <p14:creationId xmlns:p14="http://schemas.microsoft.com/office/powerpoint/2010/main" val="52604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200" i="1" dirty="0"/>
              <a:t> </a:t>
            </a:r>
            <a:r>
              <a:rPr lang="en-US" sz="3200" dirty="0"/>
              <a:t>Summary</a:t>
            </a:r>
            <a:endParaRPr lang="en-US" sz="3200"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95F4E80-26E9-4570-993C-21A0C70EC285}"/>
              </a:ext>
            </a:extLst>
          </p:cNvPr>
          <p:cNvSpPr txBox="1"/>
          <p:nvPr/>
        </p:nvSpPr>
        <p:spPr>
          <a:xfrm>
            <a:off x="838200" y="2232561"/>
            <a:ext cx="94488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Clustering performance on the 3D embedding was poor, only identifying 3 clusters</a:t>
            </a:r>
          </a:p>
          <a:p>
            <a:pPr marL="285750" indent="-285750">
              <a:buFont typeface="Arial" panose="020B0604020202020204" pitchFamily="34" charset="0"/>
              <a:buChar char="•"/>
            </a:pPr>
            <a:r>
              <a:rPr lang="en-US" sz="2400" dirty="0"/>
              <a:t>Clustering performance on the 2D embedding faired better, identifying 13 clusters.</a:t>
            </a:r>
          </a:p>
          <a:p>
            <a:pPr marL="285750" indent="-285750">
              <a:buFont typeface="Arial" panose="020B0604020202020204" pitchFamily="34" charset="0"/>
              <a:buChar char="•"/>
            </a:pPr>
            <a:r>
              <a:rPr lang="en-US" sz="2400" dirty="0"/>
              <a:t>Potential patterns identified with the mislabeled images could improve element labeling in the 2D embedding.</a:t>
            </a:r>
          </a:p>
        </p:txBody>
      </p:sp>
    </p:spTree>
    <p:extLst>
      <p:ext uri="{BB962C8B-B14F-4D97-AF65-F5344CB8AC3E}">
        <p14:creationId xmlns:p14="http://schemas.microsoft.com/office/powerpoint/2010/main" val="3383798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23C5A-CF5B-9B33-D175-8C31D5E7F3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Acknowledgements.</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12D916-282C-76D3-E5AB-797C23060662}"/>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a:t>Morin, S. (2024). DS 5330 Class Materials</a:t>
            </a:r>
          </a:p>
          <a:p>
            <a:pPr marL="285750" indent="-228600">
              <a:lnSpc>
                <a:spcPct val="90000"/>
              </a:lnSpc>
              <a:spcAft>
                <a:spcPts val="600"/>
              </a:spcAft>
              <a:buFont typeface="Arial" panose="020B0604020202020204" pitchFamily="34" charset="0"/>
              <a:buChar char="•"/>
            </a:pPr>
            <a:r>
              <a:rPr lang="en-US" sz="2200" dirty="0"/>
              <a:t>Scikit-</a:t>
            </a:r>
            <a:r>
              <a:rPr lang="en-US" sz="2200" dirty="0" err="1"/>
              <a:t>learn.org</a:t>
            </a:r>
            <a:endParaRPr lang="en-US" sz="2200" dirty="0"/>
          </a:p>
          <a:p>
            <a:pPr marL="285750" indent="-228600">
              <a:lnSpc>
                <a:spcPct val="90000"/>
              </a:lnSpc>
              <a:spcAft>
                <a:spcPts val="600"/>
              </a:spcAft>
              <a:buFont typeface="Arial" panose="020B0604020202020204" pitchFamily="34" charset="0"/>
              <a:buChar char="•"/>
            </a:pPr>
            <a:r>
              <a:rPr lang="en-US" sz="2200" dirty="0" err="1"/>
              <a:t>Umap-learn.readthedocs.io</a:t>
            </a:r>
            <a:endParaRPr lang="en-US" sz="2200" dirty="0"/>
          </a:p>
          <a:p>
            <a:pPr marL="57150">
              <a:lnSpc>
                <a:spcPct val="90000"/>
              </a:lnSpc>
              <a:spcAft>
                <a:spcPts val="600"/>
              </a:spcAft>
            </a:pPr>
            <a:endParaRPr lang="en-US" sz="2200" dirty="0"/>
          </a:p>
        </p:txBody>
      </p:sp>
    </p:spTree>
    <p:extLst>
      <p:ext uri="{BB962C8B-B14F-4D97-AF65-F5344CB8AC3E}">
        <p14:creationId xmlns:p14="http://schemas.microsoft.com/office/powerpoint/2010/main" val="248018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DF3A9-CB8D-6FD9-BCA5-83479C7F81A9}"/>
              </a:ext>
            </a:extLst>
          </p:cNvPr>
          <p:cNvSpPr>
            <a:spLocks noGrp="1"/>
          </p:cNvSpPr>
          <p:nvPr>
            <p:ph type="title"/>
          </p:nvPr>
        </p:nvSpPr>
        <p:spPr>
          <a:xfrm>
            <a:off x="838200" y="365125"/>
            <a:ext cx="10515600" cy="1325563"/>
          </a:xfrm>
        </p:spPr>
        <p:txBody>
          <a:bodyPr>
            <a:normAutofit/>
          </a:bodyPr>
          <a:lstStyle/>
          <a:p>
            <a:r>
              <a:rPr lang="en-US" sz="5400" dirty="0"/>
              <a:t>Preparation: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3EF26DB3-4BD3-690D-6A4F-2A80AE7C573F}"/>
              </a:ext>
            </a:extLst>
          </p:cNvPr>
          <p:cNvSpPr>
            <a:spLocks noGrp="1"/>
          </p:cNvSpPr>
          <p:nvPr>
            <p:ph idx="1"/>
          </p:nvPr>
        </p:nvSpPr>
        <p:spPr>
          <a:xfrm>
            <a:off x="838198" y="1825625"/>
            <a:ext cx="9836889" cy="4182814"/>
          </a:xfrm>
        </p:spPr>
        <p:txBody>
          <a:bodyPr>
            <a:normAutofit/>
          </a:bodyPr>
          <a:lstStyle/>
          <a:p>
            <a:r>
              <a:rPr lang="en-US" dirty="0"/>
              <a:t>To avoid repetition this presentation will assume the </a:t>
            </a:r>
            <a:r>
              <a:rPr lang="en-US" b="1" i="1" dirty="0">
                <a:solidFill>
                  <a:schemeClr val="accent2">
                    <a:lumMod val="75000"/>
                  </a:schemeClr>
                </a:solidFill>
              </a:rPr>
              <a:t>midterm slide deck</a:t>
            </a:r>
            <a:r>
              <a:rPr lang="en-US" dirty="0"/>
              <a:t> has been reviewed.</a:t>
            </a:r>
          </a:p>
          <a:p>
            <a:r>
              <a:rPr lang="en-US" dirty="0"/>
              <a:t>However, for a full explanation of the preparation and preprocessing please see the midterm slide deck.</a:t>
            </a:r>
          </a:p>
          <a:p>
            <a:r>
              <a:rPr lang="en-US" dirty="0"/>
              <a:t>This slide deck begin with dimensionality reduction using </a:t>
            </a:r>
            <a:r>
              <a:rPr lang="en-US" b="1" dirty="0">
                <a:solidFill>
                  <a:srgbClr val="FF0000"/>
                </a:solidFill>
              </a:rPr>
              <a:t>UMAP</a:t>
            </a:r>
            <a:r>
              <a:rPr lang="en-US" b="1" dirty="0"/>
              <a:t>.</a:t>
            </a:r>
          </a:p>
          <a:p>
            <a:r>
              <a:rPr lang="en-US" dirty="0"/>
              <a:t>Nevertheless, some of the slides that follow will be repetitions from the </a:t>
            </a:r>
            <a:r>
              <a:rPr lang="en-US" b="1" i="1" dirty="0">
                <a:solidFill>
                  <a:schemeClr val="accent2">
                    <a:lumMod val="75000"/>
                  </a:schemeClr>
                </a:solidFill>
              </a:rPr>
              <a:t>midterm slide deck</a:t>
            </a:r>
            <a:r>
              <a:rPr lang="en-US" dirty="0"/>
              <a:t>, please feel free to skip over these slides.</a:t>
            </a:r>
            <a:endParaRPr lang="en-US" dirty="0">
              <a:solidFill>
                <a:schemeClr val="accent2">
                  <a:lumMod val="75000"/>
                </a:schemeClr>
              </a:solidFill>
            </a:endParaRPr>
          </a:p>
          <a:p>
            <a:endParaRPr lang="en-US" dirty="0"/>
          </a:p>
        </p:txBody>
      </p:sp>
    </p:spTree>
    <p:extLst>
      <p:ext uri="{BB962C8B-B14F-4D97-AF65-F5344CB8AC3E}">
        <p14:creationId xmlns:p14="http://schemas.microsoft.com/office/powerpoint/2010/main" val="228142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Grid Search Over UMAP Hypers: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8C705CD-BA43-DFE3-4BF3-594DC125C70D}"/>
              </a:ext>
            </a:extLst>
          </p:cNvPr>
          <p:cNvSpPr>
            <a:spLocks noGrp="1"/>
          </p:cNvSpPr>
          <p:nvPr>
            <p:ph sz="half" idx="1"/>
          </p:nvPr>
        </p:nvSpPr>
        <p:spPr>
          <a:xfrm>
            <a:off x="838200" y="1825625"/>
            <a:ext cx="10515600" cy="4502382"/>
          </a:xfrm>
        </p:spPr>
        <p:txBody>
          <a:bodyPr>
            <a:noAutofit/>
          </a:bodyPr>
          <a:lstStyle/>
          <a:p>
            <a:r>
              <a:rPr lang="en-US" sz="2200" dirty="0"/>
              <a:t>The grid search procedure was set up to iterate over the ranges of 4 UMAP hyperparameters</a:t>
            </a:r>
          </a:p>
          <a:p>
            <a:pPr lvl="1"/>
            <a:r>
              <a:rPr lang="en-US" sz="2200" b="1" dirty="0" err="1"/>
              <a:t>min_dist</a:t>
            </a:r>
            <a:r>
              <a:rPr lang="en-US" sz="2200" b="1" dirty="0"/>
              <a:t>: </a:t>
            </a:r>
            <a:r>
              <a:rPr lang="en-US" sz="2200" b="0" dirty="0">
                <a:solidFill>
                  <a:srgbClr val="D4D4D4"/>
                </a:solidFill>
                <a:effectLst/>
              </a:rPr>
              <a:t>[</a:t>
            </a:r>
            <a:r>
              <a:rPr lang="en-US" sz="2200" b="0" dirty="0">
                <a:solidFill>
                  <a:srgbClr val="B5CEA8"/>
                </a:solidFill>
                <a:effectLst/>
              </a:rPr>
              <a:t>0.0</a:t>
            </a:r>
            <a:r>
              <a:rPr lang="en-US" sz="2200" b="0" dirty="0">
                <a:solidFill>
                  <a:srgbClr val="D4D4D4"/>
                </a:solidFill>
                <a:effectLst/>
              </a:rPr>
              <a:t>, </a:t>
            </a:r>
            <a:r>
              <a:rPr lang="en-US" sz="2200" b="0" dirty="0">
                <a:solidFill>
                  <a:srgbClr val="B5CEA8"/>
                </a:solidFill>
                <a:effectLst/>
              </a:rPr>
              <a:t>0.01</a:t>
            </a:r>
            <a:r>
              <a:rPr lang="en-US" sz="2200" b="0" dirty="0">
                <a:solidFill>
                  <a:srgbClr val="D4D4D4"/>
                </a:solidFill>
                <a:effectLst/>
              </a:rPr>
              <a:t>, </a:t>
            </a:r>
            <a:r>
              <a:rPr lang="en-US" sz="2200" b="0" dirty="0">
                <a:solidFill>
                  <a:srgbClr val="B5CEA8"/>
                </a:solidFill>
                <a:effectLst/>
              </a:rPr>
              <a:t>0.1</a:t>
            </a:r>
            <a:r>
              <a:rPr lang="en-US" sz="2200" b="0" dirty="0">
                <a:solidFill>
                  <a:srgbClr val="D4D4D4"/>
                </a:solidFill>
                <a:effectLst/>
              </a:rPr>
              <a:t>, </a:t>
            </a:r>
            <a:r>
              <a:rPr lang="en-US" sz="2200" b="0" dirty="0">
                <a:solidFill>
                  <a:srgbClr val="B5CEA8"/>
                </a:solidFill>
                <a:effectLst/>
              </a:rPr>
              <a:t>0.25</a:t>
            </a:r>
            <a:r>
              <a:rPr lang="en-US" sz="2200" b="0" dirty="0">
                <a:solidFill>
                  <a:srgbClr val="D4D4D4"/>
                </a:solidFill>
                <a:effectLst/>
              </a:rPr>
              <a:t>, </a:t>
            </a:r>
            <a:r>
              <a:rPr lang="en-US" sz="2200" b="0" dirty="0">
                <a:solidFill>
                  <a:srgbClr val="B5CEA8"/>
                </a:solidFill>
                <a:effectLst/>
              </a:rPr>
              <a:t>0.5</a:t>
            </a:r>
            <a:r>
              <a:rPr lang="en-US" sz="2200" b="0" dirty="0">
                <a:solidFill>
                  <a:srgbClr val="D4D4D4"/>
                </a:solidFill>
                <a:effectLst/>
              </a:rPr>
              <a:t>, </a:t>
            </a:r>
            <a:r>
              <a:rPr lang="en-US" sz="2200" b="0" dirty="0">
                <a:solidFill>
                  <a:srgbClr val="B5CEA8"/>
                </a:solidFill>
                <a:effectLst/>
              </a:rPr>
              <a:t>0.75</a:t>
            </a:r>
            <a:r>
              <a:rPr lang="en-US" sz="2200" b="0" dirty="0">
                <a:solidFill>
                  <a:srgbClr val="D4D4D4"/>
                </a:solidFill>
                <a:effectLst/>
              </a:rPr>
              <a:t>]</a:t>
            </a:r>
          </a:p>
          <a:p>
            <a:pPr lvl="1"/>
            <a:r>
              <a:rPr lang="en-US" sz="2200" b="1" dirty="0" err="1"/>
              <a:t>n_neighbors</a:t>
            </a:r>
            <a:r>
              <a:rPr lang="en-US" sz="2200" b="1" dirty="0"/>
              <a:t>: </a:t>
            </a:r>
            <a:r>
              <a:rPr lang="en-US" sz="2200" b="0" dirty="0">
                <a:solidFill>
                  <a:srgbClr val="D4D4D4"/>
                </a:solidFill>
                <a:effectLst/>
              </a:rPr>
              <a:t>[</a:t>
            </a:r>
            <a:r>
              <a:rPr lang="en-US" sz="2200" b="0" dirty="0">
                <a:solidFill>
                  <a:srgbClr val="B5CEA8"/>
                </a:solidFill>
                <a:effectLst/>
              </a:rPr>
              <a:t>5</a:t>
            </a:r>
            <a:r>
              <a:rPr lang="en-US" sz="2200" b="0" dirty="0">
                <a:solidFill>
                  <a:srgbClr val="D4D4D4"/>
                </a:solidFill>
                <a:effectLst/>
              </a:rPr>
              <a:t>, </a:t>
            </a:r>
            <a:r>
              <a:rPr lang="en-US" sz="2200" b="0" dirty="0">
                <a:solidFill>
                  <a:srgbClr val="B5CEA8"/>
                </a:solidFill>
                <a:effectLst/>
              </a:rPr>
              <a:t>10</a:t>
            </a:r>
            <a:r>
              <a:rPr lang="en-US" sz="2200" b="0" dirty="0">
                <a:solidFill>
                  <a:srgbClr val="D4D4D4"/>
                </a:solidFill>
                <a:effectLst/>
              </a:rPr>
              <a:t>, </a:t>
            </a:r>
            <a:r>
              <a:rPr lang="en-US" sz="2200" b="0" dirty="0">
                <a:solidFill>
                  <a:srgbClr val="B5CEA8"/>
                </a:solidFill>
                <a:effectLst/>
              </a:rPr>
              <a:t>15</a:t>
            </a:r>
            <a:r>
              <a:rPr lang="en-US" sz="2200" b="0" dirty="0">
                <a:solidFill>
                  <a:srgbClr val="D4D4D4"/>
                </a:solidFill>
                <a:effectLst/>
              </a:rPr>
              <a:t>]</a:t>
            </a:r>
          </a:p>
          <a:p>
            <a:pPr lvl="1"/>
            <a:r>
              <a:rPr lang="en-US" sz="2200" b="1" dirty="0"/>
              <a:t>metric: </a:t>
            </a:r>
            <a:r>
              <a:rPr lang="en-US" sz="2200" b="0" dirty="0">
                <a:solidFill>
                  <a:srgbClr val="D4D4D4"/>
                </a:solidFill>
                <a:effectLst/>
                <a:latin typeface="Menlo" panose="020B0609030804020204" pitchFamily="49" charset="0"/>
              </a:rPr>
              <a:t>[</a:t>
            </a:r>
            <a:r>
              <a:rPr lang="en-US" sz="2200" b="0" dirty="0">
                <a:solidFill>
                  <a:srgbClr val="CE9178"/>
                </a:solidFill>
                <a:effectLst/>
                <a:latin typeface="Menlo" panose="020B0609030804020204" pitchFamily="49" charset="0"/>
              </a:rPr>
              <a:t>'</a:t>
            </a:r>
            <a:r>
              <a:rPr lang="en-US" sz="2200" b="0" dirty="0" err="1">
                <a:solidFill>
                  <a:srgbClr val="CE9178"/>
                </a:solidFill>
                <a:effectLst/>
                <a:latin typeface="Menlo" panose="020B0609030804020204" pitchFamily="49" charset="0"/>
              </a:rPr>
              <a:t>euclidean</a:t>
            </a:r>
            <a:r>
              <a:rPr lang="en-US" sz="2200" b="0" dirty="0">
                <a:solidFill>
                  <a:srgbClr val="CE9178"/>
                </a:solidFill>
                <a:effectLst/>
                <a:latin typeface="Menlo" panose="020B0609030804020204" pitchFamily="49" charset="0"/>
              </a:rPr>
              <a:t>'</a:t>
            </a:r>
            <a:r>
              <a:rPr lang="en-US" sz="2200" b="0" dirty="0">
                <a:solidFill>
                  <a:srgbClr val="D4D4D4"/>
                </a:solidFill>
                <a:effectLst/>
                <a:latin typeface="Menlo" panose="020B0609030804020204" pitchFamily="49" charset="0"/>
              </a:rPr>
              <a:t>, </a:t>
            </a:r>
            <a:r>
              <a:rPr lang="en-US" sz="2200" b="0" dirty="0">
                <a:solidFill>
                  <a:srgbClr val="CE9178"/>
                </a:solidFill>
                <a:effectLst/>
                <a:latin typeface="Menlo" panose="020B0609030804020204" pitchFamily="49" charset="0"/>
              </a:rPr>
              <a:t>'</a:t>
            </a:r>
            <a:r>
              <a:rPr lang="en-US" sz="2200" b="0" dirty="0" err="1">
                <a:solidFill>
                  <a:srgbClr val="CE9178"/>
                </a:solidFill>
                <a:effectLst/>
                <a:latin typeface="Menlo" panose="020B0609030804020204" pitchFamily="49" charset="0"/>
              </a:rPr>
              <a:t>manhattan</a:t>
            </a:r>
            <a:r>
              <a:rPr lang="en-US" sz="2200" b="0" dirty="0">
                <a:solidFill>
                  <a:srgbClr val="CE9178"/>
                </a:solidFill>
                <a:effectLst/>
                <a:latin typeface="Menlo" panose="020B0609030804020204" pitchFamily="49" charset="0"/>
              </a:rPr>
              <a:t>'</a:t>
            </a:r>
            <a:r>
              <a:rPr lang="en-US" sz="2200" b="0" dirty="0">
                <a:solidFill>
                  <a:srgbClr val="D4D4D4"/>
                </a:solidFill>
                <a:effectLst/>
                <a:latin typeface="Menlo" panose="020B0609030804020204" pitchFamily="49" charset="0"/>
              </a:rPr>
              <a:t>] </a:t>
            </a:r>
            <a:endParaRPr lang="en-US" sz="2200" b="1" dirty="0"/>
          </a:p>
          <a:p>
            <a:pPr lvl="1"/>
            <a:r>
              <a:rPr lang="en-US" sz="2200" b="1" dirty="0" err="1"/>
              <a:t>n_components</a:t>
            </a:r>
            <a:r>
              <a:rPr lang="en-US" sz="2200" b="1" dirty="0"/>
              <a:t>: </a:t>
            </a:r>
            <a:r>
              <a:rPr lang="en-US" sz="2200" b="0" dirty="0">
                <a:solidFill>
                  <a:srgbClr val="D4D4D4"/>
                </a:solidFill>
                <a:effectLst/>
                <a:latin typeface="Menlo" panose="020B0609030804020204" pitchFamily="49" charset="0"/>
              </a:rPr>
              <a:t>[</a:t>
            </a:r>
            <a:r>
              <a:rPr lang="en-US" sz="2200" b="0" dirty="0">
                <a:solidFill>
                  <a:srgbClr val="B5CEA8"/>
                </a:solidFill>
                <a:effectLst/>
                <a:latin typeface="Menlo" panose="020B0609030804020204" pitchFamily="49" charset="0"/>
              </a:rPr>
              <a:t>2</a:t>
            </a:r>
            <a:r>
              <a:rPr lang="en-US" sz="2200" b="0" dirty="0">
                <a:solidFill>
                  <a:srgbClr val="D4D4D4"/>
                </a:solidFill>
                <a:effectLst/>
                <a:latin typeface="Menlo" panose="020B0609030804020204" pitchFamily="49" charset="0"/>
              </a:rPr>
              <a:t>, </a:t>
            </a:r>
            <a:r>
              <a:rPr lang="en-US" sz="2200" b="0" dirty="0">
                <a:solidFill>
                  <a:srgbClr val="B5CEA8"/>
                </a:solidFill>
                <a:effectLst/>
                <a:latin typeface="Menlo" panose="020B0609030804020204" pitchFamily="49" charset="0"/>
              </a:rPr>
              <a:t>3</a:t>
            </a:r>
            <a:r>
              <a:rPr lang="en-US" sz="2200" b="0" dirty="0">
                <a:solidFill>
                  <a:srgbClr val="D4D4D4"/>
                </a:solidFill>
                <a:effectLst/>
                <a:latin typeface="Menlo" panose="020B0609030804020204" pitchFamily="49" charset="0"/>
              </a:rPr>
              <a:t>]</a:t>
            </a:r>
            <a:endParaRPr lang="en-US" sz="2200" dirty="0"/>
          </a:p>
          <a:p>
            <a:r>
              <a:rPr lang="en-US" sz="2200" dirty="0"/>
              <a:t>The values of</a:t>
            </a:r>
            <a:r>
              <a:rPr lang="en-US" sz="2200" b="1" dirty="0"/>
              <a:t> </a:t>
            </a:r>
            <a:r>
              <a:rPr lang="en-US" sz="2200" b="1" dirty="0" err="1"/>
              <a:t>n_components</a:t>
            </a:r>
            <a:r>
              <a:rPr lang="en-US" sz="2200" b="1" dirty="0"/>
              <a:t> </a:t>
            </a:r>
            <a:r>
              <a:rPr lang="en-US" sz="2200" dirty="0"/>
              <a:t>were taken from: </a:t>
            </a:r>
          </a:p>
          <a:p>
            <a:pPr lvl="1"/>
            <a:r>
              <a:rPr lang="en-US" sz="2200" b="1" i="1" dirty="0"/>
              <a:t>midterm (2)</a:t>
            </a:r>
          </a:p>
          <a:p>
            <a:pPr lvl="1"/>
            <a:r>
              <a:rPr lang="en-US" sz="2200" b="1" i="1" dirty="0"/>
              <a:t>assignment (3)</a:t>
            </a:r>
            <a:endParaRPr lang="en-US" sz="2200" dirty="0"/>
          </a:p>
          <a:p>
            <a:r>
              <a:rPr lang="en-US" sz="2200" dirty="0"/>
              <a:t>Note: In assignment 3 it was determined that the latent manifold of the digits dataset was 2. However, this value was replaced by 3 because </a:t>
            </a:r>
            <a:r>
              <a:rPr lang="en-US" sz="2200" b="1" dirty="0"/>
              <a:t>trustworthiness </a:t>
            </a:r>
            <a:r>
              <a:rPr lang="en-US" sz="2200" dirty="0"/>
              <a:t>does in fact increase beyond 2.</a:t>
            </a:r>
          </a:p>
        </p:txBody>
      </p:sp>
    </p:spTree>
    <p:extLst>
      <p:ext uri="{BB962C8B-B14F-4D97-AF65-F5344CB8AC3E}">
        <p14:creationId xmlns:p14="http://schemas.microsoft.com/office/powerpoint/2010/main" val="393298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Model S</a:t>
            </a:r>
            <a:r>
              <a:rPr lang="en-US" sz="5400" dirty="0"/>
              <a:t>election</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8C705CD-BA43-DFE3-4BF3-594DC125C70D}"/>
              </a:ext>
            </a:extLst>
          </p:cNvPr>
          <p:cNvSpPr>
            <a:spLocks noGrp="1"/>
          </p:cNvSpPr>
          <p:nvPr>
            <p:ph sz="half" idx="1"/>
          </p:nvPr>
        </p:nvSpPr>
        <p:spPr>
          <a:xfrm>
            <a:off x="838200" y="1825625"/>
            <a:ext cx="10515600" cy="4502382"/>
          </a:xfrm>
        </p:spPr>
        <p:txBody>
          <a:bodyPr>
            <a:normAutofit/>
          </a:bodyPr>
          <a:lstStyle/>
          <a:p>
            <a:r>
              <a:rPr lang="en-US" sz="2000" dirty="0"/>
              <a:t>At each iteration </a:t>
            </a:r>
            <a:r>
              <a:rPr lang="en-US" sz="2000" b="1" dirty="0" err="1"/>
              <a:t>cl.clustering</a:t>
            </a:r>
            <a:r>
              <a:rPr lang="en-US" sz="2000" b="1" dirty="0"/>
              <a:t> </a:t>
            </a:r>
            <a:r>
              <a:rPr lang="en-US" sz="2000" dirty="0"/>
              <a:t>was called. This function implements </a:t>
            </a:r>
            <a:r>
              <a:rPr lang="en-US" sz="2000" b="1" dirty="0" err="1"/>
              <a:t>Kmeans</a:t>
            </a:r>
            <a:r>
              <a:rPr lang="en-US" sz="2000" b="1" dirty="0"/>
              <a:t> </a:t>
            </a:r>
            <a:r>
              <a:rPr lang="en-US" sz="2000" dirty="0"/>
              <a:t>with the current embedding. Four intrinsic metrics were tracked.</a:t>
            </a:r>
          </a:p>
          <a:p>
            <a:pPr lvl="1"/>
            <a:r>
              <a:rPr lang="en-US" sz="2000" b="1" dirty="0"/>
              <a:t>Silhouette score</a:t>
            </a:r>
          </a:p>
          <a:p>
            <a:pPr lvl="1"/>
            <a:r>
              <a:rPr lang="en-US" sz="2000" b="1" dirty="0"/>
              <a:t>Davies Bouldin score</a:t>
            </a:r>
          </a:p>
          <a:p>
            <a:pPr lvl="1"/>
            <a:r>
              <a:rPr lang="en-US" sz="2000" b="1" dirty="0" err="1"/>
              <a:t>Calinski</a:t>
            </a:r>
            <a:r>
              <a:rPr lang="en-US" sz="2000" b="1" dirty="0"/>
              <a:t> </a:t>
            </a:r>
            <a:r>
              <a:rPr lang="en-US" sz="2000" b="1" dirty="0" err="1"/>
              <a:t>Harabasz</a:t>
            </a:r>
            <a:r>
              <a:rPr lang="en-US" sz="2000" b="1" dirty="0"/>
              <a:t> score</a:t>
            </a:r>
          </a:p>
          <a:p>
            <a:pPr lvl="1"/>
            <a:r>
              <a:rPr lang="en-US" sz="2000" b="1" dirty="0" err="1"/>
              <a:t>N_clusters</a:t>
            </a:r>
            <a:r>
              <a:rPr lang="en-US" sz="2000" b="1" dirty="0"/>
              <a:t> found by the elbow method (</a:t>
            </a:r>
            <a:r>
              <a:rPr lang="en-US" sz="2000" b="1" dirty="0" err="1"/>
              <a:t>intertia</a:t>
            </a:r>
            <a:r>
              <a:rPr lang="en-US" sz="2000" b="1" dirty="0"/>
              <a:t> vs </a:t>
            </a:r>
            <a:r>
              <a:rPr lang="en-US" sz="2000" b="1" dirty="0" err="1"/>
              <a:t>num_clusteres</a:t>
            </a:r>
            <a:r>
              <a:rPr lang="en-US" sz="2000" b="1" dirty="0"/>
              <a:t>)</a:t>
            </a:r>
          </a:p>
          <a:p>
            <a:r>
              <a:rPr lang="en-US" sz="2000" dirty="0"/>
              <a:t>If all 4 of the metrics converged on the same number of clusters </a:t>
            </a:r>
            <a:r>
              <a:rPr lang="en-US" sz="2000" b="1" dirty="0" err="1"/>
              <a:t>Kmeans</a:t>
            </a:r>
            <a:r>
              <a:rPr lang="en-US" sz="2000" b="1" dirty="0"/>
              <a:t> </a:t>
            </a:r>
            <a:r>
              <a:rPr lang="en-US" sz="2000" dirty="0"/>
              <a:t>was selected as a variable model for the current embedding. </a:t>
            </a:r>
          </a:p>
          <a:p>
            <a:r>
              <a:rPr lang="en-US" sz="2000" dirty="0"/>
              <a:t>Alternatively, if </a:t>
            </a:r>
            <a:r>
              <a:rPr lang="en-US" sz="2000" b="1" dirty="0"/>
              <a:t>Silhouette score, Davies Bouldin score,</a:t>
            </a:r>
            <a:r>
              <a:rPr lang="en-US" sz="2000" dirty="0"/>
              <a:t> and </a:t>
            </a:r>
            <a:r>
              <a:rPr lang="en-US" sz="2000" b="1" dirty="0" err="1"/>
              <a:t>Calinski</a:t>
            </a:r>
            <a:r>
              <a:rPr lang="en-US" sz="2000" b="1" dirty="0"/>
              <a:t> </a:t>
            </a:r>
            <a:r>
              <a:rPr lang="en-US" sz="2000" b="1" dirty="0" err="1"/>
              <a:t>Harabasz</a:t>
            </a:r>
            <a:r>
              <a:rPr lang="en-US" sz="2000" b="1" dirty="0"/>
              <a:t> </a:t>
            </a:r>
            <a:r>
              <a:rPr lang="en-US" sz="2000" dirty="0"/>
              <a:t>converged on the same number of clusters, </a:t>
            </a:r>
            <a:r>
              <a:rPr lang="en-US" sz="2000" b="1" dirty="0" err="1"/>
              <a:t>Kmeans</a:t>
            </a:r>
            <a:r>
              <a:rPr lang="en-US" sz="2000" b="1" dirty="0"/>
              <a:t> </a:t>
            </a:r>
            <a:r>
              <a:rPr lang="en-US" sz="2000" dirty="0"/>
              <a:t>was also selected. </a:t>
            </a:r>
          </a:p>
          <a:p>
            <a:r>
              <a:rPr lang="en-US" sz="2000" dirty="0"/>
              <a:t>If </a:t>
            </a:r>
            <a:r>
              <a:rPr lang="en-US" sz="2000" b="1" dirty="0" err="1"/>
              <a:t>Kmeans</a:t>
            </a:r>
            <a:r>
              <a:rPr lang="en-US" sz="2000" b="1" dirty="0"/>
              <a:t> </a:t>
            </a:r>
            <a:r>
              <a:rPr lang="en-US" sz="2000" dirty="0"/>
              <a:t>was selected, the hyperparameters of both </a:t>
            </a:r>
            <a:r>
              <a:rPr lang="en-US" sz="2000" b="1" dirty="0" err="1"/>
              <a:t>Kmeans</a:t>
            </a:r>
            <a:r>
              <a:rPr lang="en-US" sz="2000" b="1" dirty="0"/>
              <a:t> </a:t>
            </a:r>
            <a:r>
              <a:rPr lang="en-US" sz="2000" dirty="0"/>
              <a:t>and </a:t>
            </a:r>
            <a:r>
              <a:rPr lang="en-US" sz="2000" b="1" dirty="0"/>
              <a:t>UMAP </a:t>
            </a:r>
            <a:r>
              <a:rPr lang="en-US" sz="2000" dirty="0"/>
              <a:t>for the current embedding were stored as a row to be added to a </a:t>
            </a:r>
            <a:r>
              <a:rPr lang="en-US" sz="2000" b="1" dirty="0"/>
              <a:t>results </a:t>
            </a:r>
            <a:r>
              <a:rPr lang="en-US" sz="2000" dirty="0"/>
              <a:t>frame.</a:t>
            </a:r>
          </a:p>
          <a:p>
            <a:endParaRPr lang="en-US" b="1" dirty="0"/>
          </a:p>
          <a:p>
            <a:endParaRPr lang="en-US" b="1" dirty="0"/>
          </a:p>
          <a:p>
            <a:endParaRPr lang="en-US" dirty="0"/>
          </a:p>
        </p:txBody>
      </p:sp>
    </p:spTree>
    <p:extLst>
      <p:ext uri="{BB962C8B-B14F-4D97-AF65-F5344CB8AC3E}">
        <p14:creationId xmlns:p14="http://schemas.microsoft.com/office/powerpoint/2010/main" val="123713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Model S</a:t>
            </a:r>
            <a:r>
              <a:rPr lang="en-US" sz="5400" dirty="0"/>
              <a:t>election </a:t>
            </a:r>
            <a:r>
              <a:rPr lang="en-US" sz="5400" dirty="0" err="1"/>
              <a:t>conti</a:t>
            </a:r>
            <a:r>
              <a:rPr lang="en-US" sz="5400" dirty="0"/>
              <a:t>…</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8C705CD-BA43-DFE3-4BF3-594DC125C70D}"/>
              </a:ext>
            </a:extLst>
          </p:cNvPr>
          <p:cNvSpPr>
            <a:spLocks noGrp="1"/>
          </p:cNvSpPr>
          <p:nvPr>
            <p:ph sz="half" idx="1"/>
          </p:nvPr>
        </p:nvSpPr>
        <p:spPr>
          <a:xfrm>
            <a:off x="838200" y="1825625"/>
            <a:ext cx="10515600" cy="4502382"/>
          </a:xfrm>
        </p:spPr>
        <p:txBody>
          <a:bodyPr>
            <a:normAutofit/>
          </a:bodyPr>
          <a:lstStyle/>
          <a:p>
            <a:r>
              <a:rPr lang="en-US" dirty="0"/>
              <a:t>If the intrinsic metrics failed converge with </a:t>
            </a:r>
            <a:r>
              <a:rPr lang="en-US" b="1" dirty="0" err="1"/>
              <a:t>Kmeans</a:t>
            </a:r>
            <a:r>
              <a:rPr lang="en-US" dirty="0"/>
              <a:t>, </a:t>
            </a:r>
            <a:r>
              <a:rPr lang="en-US" b="1" dirty="0" err="1"/>
              <a:t>Dbscan</a:t>
            </a:r>
            <a:r>
              <a:rPr lang="en-US" dirty="0"/>
              <a:t> was executed.</a:t>
            </a:r>
          </a:p>
          <a:p>
            <a:r>
              <a:rPr lang="en-US" dirty="0"/>
              <a:t>The hyperparameters </a:t>
            </a:r>
            <a:r>
              <a:rPr lang="en-US" b="1" dirty="0"/>
              <a:t>eps</a:t>
            </a:r>
            <a:r>
              <a:rPr lang="en-US" dirty="0"/>
              <a:t>, and </a:t>
            </a:r>
            <a:r>
              <a:rPr lang="en-US" b="1" dirty="0" err="1"/>
              <a:t>min_samples</a:t>
            </a:r>
            <a:r>
              <a:rPr lang="en-US" b="1" dirty="0"/>
              <a:t> </a:t>
            </a:r>
            <a:r>
              <a:rPr lang="en-US" dirty="0"/>
              <a:t>were derived mathematically.</a:t>
            </a:r>
          </a:p>
          <a:p>
            <a:r>
              <a:rPr lang="en-US" dirty="0"/>
              <a:t>A factor range around this derived </a:t>
            </a:r>
            <a:r>
              <a:rPr lang="en-US" b="1" dirty="0"/>
              <a:t>eps </a:t>
            </a:r>
            <a:r>
              <a:rPr lang="en-US" dirty="0"/>
              <a:t>was iterated over with </a:t>
            </a:r>
            <a:r>
              <a:rPr lang="en-US" b="1" dirty="0" err="1"/>
              <a:t>Dbscan</a:t>
            </a:r>
            <a:r>
              <a:rPr lang="en-US" b="1" dirty="0"/>
              <a:t> </a:t>
            </a:r>
            <a:r>
              <a:rPr lang="en-US" dirty="0"/>
              <a:t>executed at each iteration. </a:t>
            </a:r>
          </a:p>
          <a:p>
            <a:r>
              <a:rPr lang="en-US" dirty="0"/>
              <a:t>The model associated with the </a:t>
            </a:r>
            <a:r>
              <a:rPr lang="en-US" b="1" dirty="0"/>
              <a:t>max validity score </a:t>
            </a:r>
            <a:r>
              <a:rPr lang="en-US" dirty="0"/>
              <a:t>obtained during this iterative process was selected as the best model.</a:t>
            </a:r>
          </a:p>
          <a:p>
            <a:r>
              <a:rPr lang="en-US" sz="2800" dirty="0"/>
              <a:t>The hyperparameters of both </a:t>
            </a:r>
            <a:r>
              <a:rPr lang="en-US" sz="2800" b="1" dirty="0" err="1"/>
              <a:t>DBscan</a:t>
            </a:r>
            <a:r>
              <a:rPr lang="en-US" sz="2800" b="1" dirty="0"/>
              <a:t> </a:t>
            </a:r>
            <a:r>
              <a:rPr lang="en-US" sz="2800" dirty="0"/>
              <a:t>and </a:t>
            </a:r>
            <a:r>
              <a:rPr lang="en-US" sz="2800" b="1" dirty="0"/>
              <a:t>UMAP </a:t>
            </a:r>
            <a:r>
              <a:rPr lang="en-US" sz="2800" dirty="0"/>
              <a:t>for the current embedding were stored as row to be added to a </a:t>
            </a:r>
            <a:r>
              <a:rPr lang="en-US" sz="2800" b="1" dirty="0"/>
              <a:t>results </a:t>
            </a:r>
            <a:r>
              <a:rPr lang="en-US" dirty="0" err="1"/>
              <a:t>data</a:t>
            </a:r>
            <a:r>
              <a:rPr lang="en-US" sz="2800" dirty="0" err="1"/>
              <a:t>frame</a:t>
            </a:r>
            <a:r>
              <a:rPr lang="en-US" sz="2800" dirty="0"/>
              <a:t>.</a:t>
            </a:r>
            <a:endParaRPr lang="en-US" dirty="0"/>
          </a:p>
          <a:p>
            <a:pPr marL="0" indent="0">
              <a:buNone/>
            </a:pPr>
            <a:endParaRPr lang="en-US" b="1" dirty="0"/>
          </a:p>
          <a:p>
            <a:endParaRPr lang="en-US" dirty="0"/>
          </a:p>
        </p:txBody>
      </p:sp>
    </p:spTree>
    <p:extLst>
      <p:ext uri="{BB962C8B-B14F-4D97-AF65-F5344CB8AC3E}">
        <p14:creationId xmlns:p14="http://schemas.microsoft.com/office/powerpoint/2010/main" val="129899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Results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8C705CD-BA43-DFE3-4BF3-594DC125C70D}"/>
              </a:ext>
            </a:extLst>
          </p:cNvPr>
          <p:cNvSpPr>
            <a:spLocks noGrp="1"/>
          </p:cNvSpPr>
          <p:nvPr>
            <p:ph sz="half" idx="1"/>
          </p:nvPr>
        </p:nvSpPr>
        <p:spPr>
          <a:xfrm>
            <a:off x="838200" y="1825625"/>
            <a:ext cx="10515600" cy="4502382"/>
          </a:xfrm>
        </p:spPr>
        <p:txBody>
          <a:bodyPr>
            <a:normAutofit/>
          </a:bodyPr>
          <a:lstStyle/>
          <a:p>
            <a:r>
              <a:rPr lang="en-US" sz="2000" dirty="0"/>
              <a:t>The process described in previous slides produces a  72 x 16 </a:t>
            </a:r>
            <a:r>
              <a:rPr lang="en-US" sz="2000" dirty="0" err="1"/>
              <a:t>dataframe</a:t>
            </a:r>
            <a:r>
              <a:rPr lang="en-US" sz="2000" dirty="0"/>
              <a:t> where each row contains a </a:t>
            </a:r>
            <a:r>
              <a:rPr lang="en-US" sz="2000" b="1" dirty="0"/>
              <a:t>UMAP </a:t>
            </a:r>
            <a:r>
              <a:rPr lang="en-US" sz="2000" dirty="0"/>
              <a:t>embedding, and the best clustering algorithm discovered for that embedding.</a:t>
            </a:r>
          </a:p>
          <a:p>
            <a:endParaRPr lang="en-US" dirty="0"/>
          </a:p>
        </p:txBody>
      </p:sp>
      <p:sp>
        <p:nvSpPr>
          <p:cNvPr id="6" name="TextBox 5">
            <a:extLst>
              <a:ext uri="{FF2B5EF4-FFF2-40B4-BE49-F238E27FC236}">
                <a16:creationId xmlns:a16="http://schemas.microsoft.com/office/drawing/2014/main" id="{B340A9F7-2554-D136-F88F-3AED955D6511}"/>
              </a:ext>
            </a:extLst>
          </p:cNvPr>
          <p:cNvSpPr txBox="1"/>
          <p:nvPr/>
        </p:nvSpPr>
        <p:spPr>
          <a:xfrm>
            <a:off x="5112327" y="6026821"/>
            <a:ext cx="4211781" cy="276999"/>
          </a:xfrm>
          <a:prstGeom prst="rect">
            <a:avLst/>
          </a:prstGeom>
          <a:noFill/>
        </p:spPr>
        <p:txBody>
          <a:bodyPr wrap="square" rtlCol="0">
            <a:spAutoFit/>
          </a:bodyPr>
          <a:lstStyle/>
          <a:p>
            <a:r>
              <a:rPr lang="en-US" sz="1200" i="1" dirty="0"/>
              <a:t>Figure 1: Results </a:t>
            </a:r>
            <a:r>
              <a:rPr lang="en-US" sz="1200" i="1" dirty="0" err="1"/>
              <a:t>Dataframe</a:t>
            </a:r>
            <a:r>
              <a:rPr lang="en-US" sz="1200" i="1" dirty="0"/>
              <a:t> Abbreviated</a:t>
            </a:r>
          </a:p>
        </p:txBody>
      </p:sp>
      <p:pic>
        <p:nvPicPr>
          <p:cNvPr id="7" name="Picture 6" descr="A screenshot of a computer&#10;&#10;Description automatically generated">
            <a:extLst>
              <a:ext uri="{FF2B5EF4-FFF2-40B4-BE49-F238E27FC236}">
                <a16:creationId xmlns:a16="http://schemas.microsoft.com/office/drawing/2014/main" id="{D9380EA7-66C4-F61F-23ED-EDC3B96C7488}"/>
              </a:ext>
            </a:extLst>
          </p:cNvPr>
          <p:cNvPicPr>
            <a:picLocks noChangeAspect="1"/>
          </p:cNvPicPr>
          <p:nvPr/>
        </p:nvPicPr>
        <p:blipFill>
          <a:blip r:embed="rId2"/>
          <a:stretch>
            <a:fillRect/>
          </a:stretch>
        </p:blipFill>
        <p:spPr>
          <a:xfrm>
            <a:off x="2041816" y="2529809"/>
            <a:ext cx="8445792" cy="3362075"/>
          </a:xfrm>
          <a:prstGeom prst="rect">
            <a:avLst/>
          </a:prstGeom>
        </p:spPr>
      </p:pic>
    </p:spTree>
    <p:extLst>
      <p:ext uri="{BB962C8B-B14F-4D97-AF65-F5344CB8AC3E}">
        <p14:creationId xmlns:p14="http://schemas.microsoft.com/office/powerpoint/2010/main" val="224530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000" kern="1200" dirty="0">
                <a:solidFill>
                  <a:schemeClr val="tx1"/>
                </a:solidFill>
                <a:latin typeface="+mj-lt"/>
                <a:ea typeface="+mj-ea"/>
                <a:cs typeface="+mj-cs"/>
              </a:rPr>
              <a:t>Model Selection for Each Manifold Dimensionality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8C705CD-BA43-DFE3-4BF3-594DC125C70D}"/>
              </a:ext>
            </a:extLst>
          </p:cNvPr>
          <p:cNvSpPr>
            <a:spLocks noGrp="1"/>
          </p:cNvSpPr>
          <p:nvPr>
            <p:ph sz="half" idx="1"/>
          </p:nvPr>
        </p:nvSpPr>
        <p:spPr>
          <a:xfrm>
            <a:off x="838200" y="1825624"/>
            <a:ext cx="10311882" cy="4214957"/>
          </a:xfrm>
        </p:spPr>
        <p:txBody>
          <a:bodyPr>
            <a:normAutofit/>
          </a:bodyPr>
          <a:lstStyle/>
          <a:p>
            <a:r>
              <a:rPr lang="en-US" sz="2400" dirty="0"/>
              <a:t>The results frame displayed on the previous slide was filtered into 2 </a:t>
            </a:r>
            <a:r>
              <a:rPr lang="en-US" sz="2400" dirty="0" err="1"/>
              <a:t>dataframes</a:t>
            </a:r>
            <a:r>
              <a:rPr lang="en-US" sz="2400" dirty="0"/>
              <a:t>.</a:t>
            </a:r>
          </a:p>
          <a:p>
            <a:pPr lvl="1"/>
            <a:r>
              <a:rPr lang="en-US" sz="2000" b="1" i="1" dirty="0" err="1">
                <a:solidFill>
                  <a:schemeClr val="accent2"/>
                </a:solidFill>
              </a:rPr>
              <a:t>n_components</a:t>
            </a:r>
            <a:r>
              <a:rPr lang="en-US" sz="2000" b="1" i="1" dirty="0">
                <a:solidFill>
                  <a:schemeClr val="accent2"/>
                </a:solidFill>
              </a:rPr>
              <a:t> = 2</a:t>
            </a:r>
          </a:p>
          <a:p>
            <a:pPr lvl="1"/>
            <a:r>
              <a:rPr lang="en-US" sz="2000" b="1" i="1" dirty="0" err="1">
                <a:solidFill>
                  <a:schemeClr val="accent2"/>
                </a:solidFill>
              </a:rPr>
              <a:t>n_components</a:t>
            </a:r>
            <a:r>
              <a:rPr lang="en-US" sz="2000" b="1" i="1" dirty="0">
                <a:solidFill>
                  <a:schemeClr val="accent2"/>
                </a:solidFill>
              </a:rPr>
              <a:t> = 3</a:t>
            </a:r>
            <a:endParaRPr lang="en-US" sz="2000" dirty="0">
              <a:solidFill>
                <a:schemeClr val="accent2"/>
              </a:solidFill>
            </a:endParaRPr>
          </a:p>
          <a:p>
            <a:r>
              <a:rPr lang="en-US" sz="2400" dirty="0"/>
              <a:t>The final selection of the latent manifold of the for each </a:t>
            </a:r>
            <a:r>
              <a:rPr lang="en-US" sz="2400" dirty="0" err="1"/>
              <a:t>dataframe</a:t>
            </a:r>
            <a:r>
              <a:rPr lang="en-US" sz="2400" dirty="0"/>
              <a:t> was determined by taking the maximum </a:t>
            </a:r>
            <a:r>
              <a:rPr lang="en-US" sz="2400" b="1" dirty="0">
                <a:solidFill>
                  <a:srgbClr val="FF0000"/>
                </a:solidFill>
              </a:rPr>
              <a:t>silhouette score </a:t>
            </a:r>
            <a:r>
              <a:rPr lang="en-US" sz="2400" dirty="0"/>
              <a:t>or the </a:t>
            </a:r>
            <a:r>
              <a:rPr lang="en-US" sz="2400" b="1" dirty="0">
                <a:solidFill>
                  <a:srgbClr val="FF0000"/>
                </a:solidFill>
              </a:rPr>
              <a:t>maximum validity index</a:t>
            </a:r>
            <a:r>
              <a:rPr lang="en-US" sz="2400" dirty="0"/>
              <a:t>.</a:t>
            </a:r>
            <a:endParaRPr lang="en-US" sz="2400" b="1" dirty="0"/>
          </a:p>
          <a:p>
            <a:r>
              <a:rPr lang="en-US" sz="2400" dirty="0"/>
              <a:t>Next the external index </a:t>
            </a:r>
            <a:r>
              <a:rPr lang="en-US" sz="2400" b="1" i="1" dirty="0"/>
              <a:t>adjusted rand score </a:t>
            </a:r>
            <a:r>
              <a:rPr lang="en-US" sz="2400" dirty="0"/>
              <a:t>and the best </a:t>
            </a:r>
            <a:r>
              <a:rPr lang="en-US" sz="2400" b="1" i="1" dirty="0"/>
              <a:t>contingency matrix</a:t>
            </a:r>
            <a:r>
              <a:rPr lang="en-US" sz="2400" dirty="0"/>
              <a:t> were used to evaluate the clustering algorithms performance.</a:t>
            </a:r>
          </a:p>
          <a:p>
            <a:r>
              <a:rPr lang="en-US" sz="2400" dirty="0"/>
              <a:t>These are external and thus require the </a:t>
            </a:r>
            <a:r>
              <a:rPr lang="en-US" sz="2400" b="1" i="1" dirty="0"/>
              <a:t>true labels</a:t>
            </a:r>
            <a:endParaRPr lang="en-US" sz="2400" dirty="0"/>
          </a:p>
        </p:txBody>
      </p:sp>
    </p:spTree>
    <p:extLst>
      <p:ext uri="{BB962C8B-B14F-4D97-AF65-F5344CB8AC3E}">
        <p14:creationId xmlns:p14="http://schemas.microsoft.com/office/powerpoint/2010/main" val="319587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777A9-89A3-72A3-95CD-9039D398EA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Adjusted Rand Score &amp; Contingency Matrix</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8C705CD-BA43-DFE3-4BF3-594DC125C70D}"/>
              </a:ext>
            </a:extLst>
          </p:cNvPr>
          <p:cNvSpPr>
            <a:spLocks noGrp="1"/>
          </p:cNvSpPr>
          <p:nvPr>
            <p:ph sz="half" idx="1"/>
          </p:nvPr>
        </p:nvSpPr>
        <p:spPr>
          <a:xfrm>
            <a:off x="838200" y="1825624"/>
            <a:ext cx="10684764" cy="4392685"/>
          </a:xfrm>
        </p:spPr>
        <p:txBody>
          <a:bodyPr>
            <a:normAutofit/>
          </a:bodyPr>
          <a:lstStyle/>
          <a:p>
            <a:r>
              <a:rPr lang="en-US" sz="2400" dirty="0"/>
              <a:t>The adjusted rand score is a measure of a clustering algorithm’s performance.</a:t>
            </a:r>
          </a:p>
          <a:p>
            <a:pPr lvl="1"/>
            <a:r>
              <a:rPr lang="en-US" sz="2000" dirty="0"/>
              <a:t>It is bounded and produces a score of 1 for perfect clustering, and a score of of close to 0 for random labeling.</a:t>
            </a:r>
          </a:p>
          <a:p>
            <a:pPr lvl="1"/>
            <a:r>
              <a:rPr lang="en-US" sz="2000" dirty="0"/>
              <a:t>It makes no assumptions about the structure of clusters.</a:t>
            </a:r>
          </a:p>
          <a:p>
            <a:r>
              <a:rPr lang="en-US" sz="2400" dirty="0"/>
              <a:t>A contingency matrix is helpful in understanding where the the clustering algorithm is making mistakes.</a:t>
            </a:r>
          </a:p>
          <a:p>
            <a:pPr lvl="1"/>
            <a:r>
              <a:rPr lang="en-US" sz="2000" dirty="0"/>
              <a:t>The rows of a contingency matrix are the true labels.</a:t>
            </a:r>
          </a:p>
          <a:p>
            <a:pPr lvl="1"/>
            <a:r>
              <a:rPr lang="en-US" sz="2000" dirty="0"/>
              <a:t>The columns are the predicted labels.</a:t>
            </a:r>
          </a:p>
          <a:p>
            <a:pPr lvl="1"/>
            <a:r>
              <a:rPr lang="en-US" sz="2000" dirty="0"/>
              <a:t>The diagonal elements are true labels that were predicted correctly.</a:t>
            </a:r>
          </a:p>
          <a:p>
            <a:pPr lvl="1"/>
            <a:r>
              <a:rPr lang="en-US" sz="2000" dirty="0"/>
              <a:t>By maximizing the trace, we can determine the best mapping of predicted labels to true labels.</a:t>
            </a:r>
          </a:p>
        </p:txBody>
      </p:sp>
    </p:spTree>
    <p:extLst>
      <p:ext uri="{BB962C8B-B14F-4D97-AF65-F5344CB8AC3E}">
        <p14:creationId xmlns:p14="http://schemas.microsoft.com/office/powerpoint/2010/main" val="4288504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3389</TotalTime>
  <Words>1917</Words>
  <Application>Microsoft Macintosh PowerPoint</Application>
  <PresentationFormat>Widescreen</PresentationFormat>
  <Paragraphs>159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Menlo</vt:lpstr>
      <vt:lpstr>Office Theme</vt:lpstr>
      <vt:lpstr>External Indices in Clustering</vt:lpstr>
      <vt:lpstr>Objective:  Perform dimensionality reduction on the digits dataset. Identify the best clustering algorithm using internal indices. Evaluate clustering algorithm performance using external indices.</vt:lpstr>
      <vt:lpstr>Preparation:  </vt:lpstr>
      <vt:lpstr>Grid Search Over UMAP Hypers:</vt:lpstr>
      <vt:lpstr>Model Selection</vt:lpstr>
      <vt:lpstr>Model Selection conti…</vt:lpstr>
      <vt:lpstr>Results</vt:lpstr>
      <vt:lpstr>Model Selection for Each Manifold Dimensionality</vt:lpstr>
      <vt:lpstr>Adjusted Rand Score &amp; Contingency Matrix</vt:lpstr>
      <vt:lpstr>Results: Manifold Dimensionality = 3</vt:lpstr>
      <vt:lpstr>Results: Manifold Dimensionality = 2</vt:lpstr>
      <vt:lpstr> Finalized Tabulation of Results</vt:lpstr>
      <vt:lpstr> Best Contingency Matrix 3D Manifold: Assignment 3</vt:lpstr>
      <vt:lpstr> Mislabeled Image Examples 3D Embedding</vt:lpstr>
      <vt:lpstr> Mislabeled Image Examples 3D Embedding</vt:lpstr>
      <vt:lpstr> Best Contingency Matrix 2D Manifold: Midterm</vt:lpstr>
      <vt:lpstr> Mislabeled Image Examples 2D Manifold</vt:lpstr>
      <vt:lpstr> Mislabeled Image Examples 2D Manifold</vt:lpstr>
      <vt:lpstr> Mislabeled Image Examples 2D Manifold</vt:lpstr>
      <vt:lpstr> Mislabeled Image Examples 2D Manifold</vt:lpstr>
      <vt:lpstr> Clustering Outcome with Respect to the Embedding Space</vt:lpstr>
      <vt:lpstr> Summary</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Dimensionality Reduction</dc:title>
  <dc:creator>Joseph Farrell</dc:creator>
  <cp:lastModifiedBy>Joseph Farrell</cp:lastModifiedBy>
  <cp:revision>12</cp:revision>
  <cp:lastPrinted>2024-03-15T17:19:07Z</cp:lastPrinted>
  <dcterms:created xsi:type="dcterms:W3CDTF">2024-02-19T22:05:17Z</dcterms:created>
  <dcterms:modified xsi:type="dcterms:W3CDTF">2024-03-31T17:32:10Z</dcterms:modified>
</cp:coreProperties>
</file>