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79" r:id="rId6"/>
    <p:sldId id="280" r:id="rId7"/>
    <p:sldId id="281" r:id="rId8"/>
    <p:sldId id="282" r:id="rId9"/>
    <p:sldId id="284" r:id="rId10"/>
    <p:sldId id="283" r:id="rId11"/>
    <p:sldId id="285" r:id="rId12"/>
    <p:sldId id="28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42"/>
    <p:restoredTop sz="96327"/>
  </p:normalViewPr>
  <p:slideViewPr>
    <p:cSldViewPr snapToGrid="0">
      <p:cViewPr varScale="1">
        <p:scale>
          <a:sx n="102" d="100"/>
          <a:sy n="102" d="100"/>
        </p:scale>
        <p:origin x="208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87DA-9E8B-95FC-D520-23BF4B4FB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48B59-7496-102C-11CB-6C226F34B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AA84-95C8-D343-1550-14BAA840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C65D-53D1-F099-BB5D-04C193A8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65C5-C461-1AEF-F5CB-A631E78D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6154-6476-3B69-25E0-8C13B1A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31E07-ED9E-107B-0154-A1BFD547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1F86-50CB-8D3C-5602-A6803771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EA8B-5206-1DBE-74C5-13AEA315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46069-D282-8C0C-B718-8179303F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88D9E-AF66-EC4C-247D-471C01FEB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EA621-656A-61F6-E7F0-60A6C615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1180-B181-2000-04CE-B14A786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95708-4513-7298-97A1-7E97DFD9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539D-36EB-EA37-31B2-1EEB075D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EE5D-B74A-6848-3247-FE29969D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FB3C-9BA8-7BAB-4C44-45EC3241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F122-41F1-E17B-9D5B-5AEF1824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8E14-A27B-0D02-E293-9F89D34C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6ADE-C7AA-9106-6FEC-75C9626A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DEBF-F7A4-463D-1290-8215DB2C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1B77-CD66-62F8-99A7-053FFF4B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AEB2-F4C7-CB85-81E2-85FD9DAE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AC5B-B0F4-550F-5C89-2E3B239E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EC8E8-22B2-45FA-CFFB-014E2978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CE30-01BC-72F7-8497-AF8E101B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0E4B-DFE5-0A81-498D-185E0970C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A65F-F905-EB64-7F81-3ACF9669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816F0-7B5C-446E-B698-E8103627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6AFB-91F6-C7D7-BEDA-9047AD24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7F28-79E9-CC5D-1C5A-275F79EB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989B-1415-2298-DBF1-569A3F6A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8EBF-86D4-F8EC-6939-A37A2D4B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44BE6-6EDC-96A0-F33A-098AE7029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C758C-6825-A944-FE77-23A56FA05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BB290-55E5-16E2-A5CF-0FAC8BCE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BDB64-2D93-2139-5CEA-FE65079F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D4C29-088D-7F65-FC94-43AA0A02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DC4D5-E66F-DAB3-BC90-BD96B967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7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C269-4E31-86D5-6FBF-CA3FCA81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1DD97-5DD2-0BE2-CD50-6EA34205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2FC9B-0361-C2CA-EA2D-B5FB0C56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8380C-51BD-28B9-A2DD-80351417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08EA3-8AAB-960D-DF95-340D928D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A6505-10D9-D441-18BD-9BE74199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730E-0413-5107-D90D-757D8F83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6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9B77-4204-E914-7720-EAA58CA6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4CB0-812F-0F64-C1DC-DFFF87FC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CD0B-4AAC-2E22-C0F0-51210D360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92BF-5736-885C-E79F-A632B2CC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E653-D3C3-8967-6B23-4EEFDCCF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49BB8-1D73-9B49-C8F6-0568360A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ED2-93B1-1983-2F2D-CCDC2C67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E203-3CCE-C2EE-0B86-BC1CD503B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F29AC-6D7B-357E-D35D-4D38C0A3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EE27D-D76B-C533-A76B-4D43D725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8AC8-693F-4D84-FC78-E076F0E2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EDF28-B543-63BE-C133-D990B831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5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8D564-B6FC-AE72-09DF-0ACB74EC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E9156-7460-19D0-8529-600E5AB1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D495-3CF6-B76C-70CC-954D360A3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BB38-4B2A-774B-9128-513ADDE20A29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75DB-1C6D-AD19-B39A-D397FEDA3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C8B4-C7B7-5FF6-25AA-FF68CFA7F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B77EA-1995-FF44-B81E-19794B8DE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552111-173D-6FE1-8FB9-7A9D52D2E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9" r="16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3080E-59A2-3615-C770-17B45B58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601693" cy="1005256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Dimensionality Reduction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&amp; Clustering Continuation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4EDEF-7883-E34F-33D1-D56408FD5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169" y="3191289"/>
            <a:ext cx="4023359" cy="1704141"/>
          </a:xfrm>
        </p:spPr>
        <p:txBody>
          <a:bodyPr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Joseph Nelson Farrell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DS 5230 Unsupervised Machine Learning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Northeastern University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Professor Steven Morin, PhD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03-15-24</a:t>
            </a:r>
          </a:p>
          <a:p>
            <a:pPr algn="l"/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20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Results: </a:t>
            </a:r>
            <a:r>
              <a:rPr lang="en-US" sz="4000" i="1" dirty="0">
                <a:solidFill>
                  <a:schemeClr val="accent2"/>
                </a:solidFill>
              </a:rPr>
              <a:t>Manifold Dimensionality = 3</a:t>
            </a:r>
            <a:endParaRPr lang="en-US" sz="4000" i="1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44FC8-3099-8019-1F52-1DDBF1F98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4701" y="2055813"/>
            <a:ext cx="4422098" cy="421481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C5B8D7-0334-AB0E-E5B9-66D4E7C5DC57}"/>
              </a:ext>
            </a:extLst>
          </p:cNvPr>
          <p:cNvSpPr txBox="1"/>
          <p:nvPr/>
        </p:nvSpPr>
        <p:spPr>
          <a:xfrm>
            <a:off x="838200" y="2055813"/>
            <a:ext cx="62515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the right is a tabulation of latent manifold details for the </a:t>
            </a:r>
            <a:r>
              <a:rPr lang="en-US" sz="2000" b="1" i="1" dirty="0"/>
              <a:t>3-dimensional</a:t>
            </a:r>
            <a:r>
              <a:rPr lang="en-US" sz="2000" dirty="0"/>
              <a:t> manifold.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the </a:t>
            </a:r>
            <a:r>
              <a:rPr lang="en-US" sz="2000" dirty="0" err="1"/>
              <a:t>asignmnet</a:t>
            </a:r>
            <a:r>
              <a:rPr lang="en-US" sz="2000" dirty="0"/>
              <a:t> 3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tabulation contains the </a:t>
            </a:r>
            <a:r>
              <a:rPr lang="en-US" sz="2000" b="1" dirty="0"/>
              <a:t>UMAP </a:t>
            </a:r>
            <a:r>
              <a:rPr lang="en-US" sz="2000" dirty="0"/>
              <a:t> and </a:t>
            </a:r>
            <a:r>
              <a:rPr lang="en-US" sz="2000" b="1" dirty="0" err="1"/>
              <a:t>DBscan</a:t>
            </a:r>
            <a:r>
              <a:rPr lang="en-US" sz="2000" b="1" dirty="0"/>
              <a:t> </a:t>
            </a:r>
            <a:r>
              <a:rPr lang="en-US" sz="2000" dirty="0"/>
              <a:t>hyperparameter values for the best clustering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external index </a:t>
            </a:r>
            <a:r>
              <a:rPr lang="en-US" sz="2000" b="1" dirty="0"/>
              <a:t>adjusted rand score </a:t>
            </a:r>
            <a:r>
              <a:rPr lang="en-US" sz="2000" dirty="0"/>
              <a:t>is also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can be observed, the </a:t>
            </a:r>
            <a:r>
              <a:rPr lang="en-US" sz="2000" b="1" dirty="0"/>
              <a:t>3-dimensional </a:t>
            </a:r>
            <a:r>
              <a:rPr lang="en-US" sz="2000" dirty="0"/>
              <a:t>latent manifold did not produce great clustering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Adjusted Rand Score = 0.106965</a:t>
            </a:r>
            <a:r>
              <a:rPr lang="en-US" sz="2000" dirty="0"/>
              <a:t>, where is </a:t>
            </a:r>
            <a:r>
              <a:rPr lang="en-US" sz="2000" b="1" dirty="0"/>
              <a:t>1 </a:t>
            </a:r>
            <a:r>
              <a:rPr lang="en-US" sz="2000" dirty="0"/>
              <a:t>is the best possible score and </a:t>
            </a:r>
            <a:r>
              <a:rPr lang="en-US" sz="2000" b="1" dirty="0"/>
              <a:t>0 </a:t>
            </a:r>
            <a:r>
              <a:rPr lang="en-US" sz="2000" dirty="0"/>
              <a:t>is random random uniform.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can also be observed that </a:t>
            </a:r>
            <a:r>
              <a:rPr lang="en-US" sz="2000" b="1" dirty="0"/>
              <a:t>3 </a:t>
            </a:r>
            <a:r>
              <a:rPr lang="en-US" sz="2000" dirty="0"/>
              <a:t>clusters were identified when </a:t>
            </a:r>
            <a:r>
              <a:rPr lang="en-US" sz="2000" b="1" dirty="0"/>
              <a:t>10 </a:t>
            </a:r>
            <a:r>
              <a:rPr lang="en-US" sz="2000" dirty="0"/>
              <a:t>true labels exist.</a:t>
            </a:r>
          </a:p>
        </p:txBody>
      </p:sp>
    </p:spTree>
    <p:extLst>
      <p:ext uri="{BB962C8B-B14F-4D97-AF65-F5344CB8AC3E}">
        <p14:creationId xmlns:p14="http://schemas.microsoft.com/office/powerpoint/2010/main" val="347519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Results: </a:t>
            </a:r>
            <a:r>
              <a:rPr lang="en-US" sz="4000" i="1" dirty="0">
                <a:solidFill>
                  <a:schemeClr val="accent2"/>
                </a:solidFill>
              </a:rPr>
              <a:t>Manifold Dimensionality = 2</a:t>
            </a:r>
            <a:endParaRPr lang="en-US" sz="4000" i="1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5B8D7-0334-AB0E-E5B9-66D4E7C5DC57}"/>
              </a:ext>
            </a:extLst>
          </p:cNvPr>
          <p:cNvSpPr txBox="1"/>
          <p:nvPr/>
        </p:nvSpPr>
        <p:spPr>
          <a:xfrm>
            <a:off x="838200" y="2055813"/>
            <a:ext cx="6251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On the right is a tabulation of latent manifold details for the </a:t>
            </a:r>
            <a:r>
              <a:rPr lang="en-US" sz="2100" b="1" i="1" dirty="0"/>
              <a:t>2-dimensional</a:t>
            </a:r>
            <a:r>
              <a:rPr lang="en-US" sz="2100" dirty="0"/>
              <a:t> manifold.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This is the midterm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It contains the same information as the tabulation on the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Adjusted Rand Score = 0.840194.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This model performed considerably better than the best model on the </a:t>
            </a:r>
            <a:r>
              <a:rPr lang="en-US" sz="2100" b="1" dirty="0"/>
              <a:t>3-dimensional </a:t>
            </a:r>
            <a:r>
              <a:rPr lang="en-US" sz="2100" dirty="0"/>
              <a:t>manifold.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As we can observe, this model found 13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This is still more than the true number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Next, we will evaluate where the clustering algorithm is making mistakes using the contingency matrixes.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285004-8ED2-FFF9-FAC3-7F3F23E022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2316" y="1926858"/>
            <a:ext cx="4668651" cy="4222383"/>
          </a:xfrm>
        </p:spPr>
      </p:pic>
    </p:spTree>
    <p:extLst>
      <p:ext uri="{BB962C8B-B14F-4D97-AF65-F5344CB8AC3E}">
        <p14:creationId xmlns:p14="http://schemas.microsoft.com/office/powerpoint/2010/main" val="201908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 dirty="0"/>
              <a:t> </a:t>
            </a:r>
            <a:r>
              <a:rPr lang="en-US" sz="4000" dirty="0"/>
              <a:t>Best Contingency Matrixes</a:t>
            </a:r>
            <a:endParaRPr lang="en-US" sz="4000" i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5B8D7-0334-AB0E-E5B9-66D4E7C5DC57}"/>
              </a:ext>
            </a:extLst>
          </p:cNvPr>
          <p:cNvSpPr txBox="1"/>
          <p:nvPr/>
        </p:nvSpPr>
        <p:spPr>
          <a:xfrm>
            <a:off x="838200" y="2055813"/>
            <a:ext cx="62515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On the right is a tabulation of latent manifold details for the </a:t>
            </a:r>
            <a:r>
              <a:rPr lang="en-US" sz="2100" b="1" i="1" dirty="0"/>
              <a:t>2-dimensional</a:t>
            </a:r>
            <a:r>
              <a:rPr lang="en-US" sz="2100" dirty="0"/>
              <a:t> manifold.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This is the midterm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It contains the same information as the tabulation on the previous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Adjusted Rand Score = 0.840194.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This model performed considerably better than the best model on the </a:t>
            </a:r>
            <a:r>
              <a:rPr lang="en-US" sz="2100" b="1" dirty="0"/>
              <a:t>3-dimensional </a:t>
            </a:r>
            <a:r>
              <a:rPr lang="en-US" sz="2100" dirty="0"/>
              <a:t>manifold.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As we can observe, this model found 13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This is still more than the true number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Next, we will evaluate where the clustering algorithm is making mistakes using the contingency matrixes.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B285004-8ED2-FFF9-FAC3-7F3F23E022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2316" y="1926858"/>
            <a:ext cx="4668651" cy="4222383"/>
          </a:xfrm>
        </p:spPr>
      </p:pic>
    </p:spTree>
    <p:extLst>
      <p:ext uri="{BB962C8B-B14F-4D97-AF65-F5344CB8AC3E}">
        <p14:creationId xmlns:p14="http://schemas.microsoft.com/office/powerpoint/2010/main" val="15078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23C5A-CF5B-9B33-D175-8C31D5E7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Acknowledgements.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2D916-282C-76D3-E5AB-797C23060662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Morin, S. (2024). DS 5330 Class Materials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Scikit-</a:t>
            </a:r>
            <a:r>
              <a:rPr lang="en-US" sz="2200" dirty="0" err="1"/>
              <a:t>learn.org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Umap-learn.readthedocs.io</a:t>
            </a:r>
            <a:endParaRPr lang="en-US" sz="2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018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F4684-E310-13CF-C1D2-C8CC290A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15" y="561863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3000" b="1" i="1" u="sng" dirty="0">
                <a:latin typeface="+mn-lt"/>
              </a:rPr>
              <a:t>Objective:</a:t>
            </a:r>
            <a:r>
              <a:rPr lang="en-US" sz="3000" b="1" i="1" dirty="0">
                <a:latin typeface="+mn-lt"/>
              </a:rPr>
              <a:t> </a:t>
            </a:r>
            <a:br>
              <a:rPr lang="en-US" sz="3000" b="1" i="1" dirty="0">
                <a:latin typeface="+mn-lt"/>
              </a:rPr>
            </a:br>
            <a:r>
              <a:rPr lang="en-US" sz="2000" dirty="0">
                <a:latin typeface="+mn-lt"/>
              </a:rPr>
              <a:t>Perform dimensionality reduction on the digits dataset. Identify the best clustering algorithm using internal indices. Evaluate clustering algorithm performance using external indices.</a:t>
            </a:r>
            <a:endParaRPr lang="en-US" sz="2000" dirty="0"/>
          </a:p>
        </p:txBody>
      </p:sp>
      <p:pic>
        <p:nvPicPr>
          <p:cNvPr id="9" name="Picture 8" descr="A number and a number&#10;&#10;Description automatically generated with low confidence">
            <a:extLst>
              <a:ext uri="{FF2B5EF4-FFF2-40B4-BE49-F238E27FC236}">
                <a16:creationId xmlns:a16="http://schemas.microsoft.com/office/drawing/2014/main" id="{87E7679F-DB96-E4CB-6FC1-DDE443DDC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47" r="2934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7A81-4E78-1466-DAA8-83E23EFB0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426" y="2971800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MNIST Digits Data:</a:t>
            </a:r>
          </a:p>
          <a:p>
            <a:pPr marL="0" indent="0">
              <a:buNone/>
            </a:pPr>
            <a:r>
              <a:rPr lang="en-US" sz="2000" dirty="0"/>
              <a:t>Image Size: 8 x 8</a:t>
            </a:r>
          </a:p>
          <a:p>
            <a:pPr marL="0" indent="0">
              <a:buNone/>
            </a:pPr>
            <a:r>
              <a:rPr lang="en-US" sz="2000" dirty="0"/>
              <a:t>Data Shape:</a:t>
            </a:r>
          </a:p>
          <a:p>
            <a:r>
              <a:rPr lang="en-US" sz="2000" dirty="0"/>
              <a:t>Rows: 1797 - digit observations</a:t>
            </a:r>
          </a:p>
          <a:p>
            <a:r>
              <a:rPr lang="en-US" sz="2000" dirty="0"/>
              <a:t>Columns: 64 (float) – image pixel values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DD6D7-90C7-522D-395C-39C9ED953682}"/>
              </a:ext>
            </a:extLst>
          </p:cNvPr>
          <p:cNvSpPr txBox="1">
            <a:spLocks/>
          </p:cNvSpPr>
          <p:nvPr/>
        </p:nvSpPr>
        <p:spPr>
          <a:xfrm flipV="1">
            <a:off x="555171" y="1843088"/>
            <a:ext cx="10951029" cy="112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2A682-18E6-B1EA-0AC0-8D963D596B57}"/>
              </a:ext>
            </a:extLst>
          </p:cNvPr>
          <p:cNvSpPr txBox="1">
            <a:spLocks/>
          </p:cNvSpPr>
          <p:nvPr/>
        </p:nvSpPr>
        <p:spPr>
          <a:xfrm>
            <a:off x="685800" y="3124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0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DF3A9-CB8D-6FD9-BCA5-83479C7F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Preparation:	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F26DB3-4BD3-690D-6A4F-2A80AE7C5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836889" cy="4182814"/>
          </a:xfrm>
        </p:spPr>
        <p:txBody>
          <a:bodyPr>
            <a:normAutofit/>
          </a:bodyPr>
          <a:lstStyle/>
          <a:p>
            <a:r>
              <a:rPr lang="en-US" dirty="0"/>
              <a:t>To avoid repetition this presentation will assume the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midterm slide deck</a:t>
            </a:r>
            <a:r>
              <a:rPr lang="en-US" dirty="0"/>
              <a:t> has been reviewed.</a:t>
            </a:r>
          </a:p>
          <a:p>
            <a:r>
              <a:rPr lang="en-US" dirty="0"/>
              <a:t>However, for a full explanation of the preparation and preprocessing please see the midterm slide deck.</a:t>
            </a:r>
          </a:p>
          <a:p>
            <a:r>
              <a:rPr lang="en-US" dirty="0"/>
              <a:t>This slide deck begin with dimensionality reduction using </a:t>
            </a:r>
            <a:r>
              <a:rPr lang="en-US" b="1" dirty="0">
                <a:solidFill>
                  <a:srgbClr val="FF0000"/>
                </a:solidFill>
              </a:rPr>
              <a:t>UMAP</a:t>
            </a:r>
            <a:r>
              <a:rPr lang="en-US" b="1" dirty="0"/>
              <a:t>.</a:t>
            </a:r>
          </a:p>
          <a:p>
            <a:r>
              <a:rPr lang="en-US" dirty="0"/>
              <a:t>Nevertheless, some of the slides that follow will be repetitions from the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midterm slide deck</a:t>
            </a:r>
            <a:r>
              <a:rPr lang="en-US" dirty="0"/>
              <a:t>, please feel free to skip over these slides.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2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Grid Search Over UMAP Hypers: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705CD-BA43-DFE3-4BF3-594DC125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02382"/>
          </a:xfrm>
        </p:spPr>
        <p:txBody>
          <a:bodyPr>
            <a:normAutofit/>
          </a:bodyPr>
          <a:lstStyle/>
          <a:p>
            <a:r>
              <a:rPr lang="en-US" sz="2200" dirty="0"/>
              <a:t>The grid search procedure was set up to iterate over the ranges of 4 UMAP hyperparameters</a:t>
            </a:r>
          </a:p>
          <a:p>
            <a:pPr lvl="1"/>
            <a:r>
              <a:rPr lang="en-US" sz="2200" b="1" dirty="0" err="1"/>
              <a:t>min_dist</a:t>
            </a:r>
            <a:r>
              <a:rPr lang="en-US" sz="2200" b="1" dirty="0"/>
              <a:t>: 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0.0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0.01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0.1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0.25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0.5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0.75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]</a:t>
            </a:r>
          </a:p>
          <a:p>
            <a:pPr lvl="1"/>
            <a:r>
              <a:rPr lang="en-US" sz="2200" b="1" dirty="0" err="1"/>
              <a:t>n_neighbors</a:t>
            </a:r>
            <a:r>
              <a:rPr lang="en-US" sz="2200" b="1" dirty="0"/>
              <a:t>: 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5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10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</a:rPr>
              <a:t>15</a:t>
            </a:r>
            <a:r>
              <a:rPr lang="en-US" sz="2200" b="0" dirty="0">
                <a:solidFill>
                  <a:srgbClr val="D4D4D4"/>
                </a:solidFill>
                <a:effectLst/>
              </a:rPr>
              <a:t>]</a:t>
            </a:r>
          </a:p>
          <a:p>
            <a:pPr lvl="1"/>
            <a:r>
              <a:rPr lang="en-US" sz="2200" b="1" dirty="0"/>
              <a:t>metric: 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euclidean</a:t>
            </a:r>
            <a:r>
              <a:rPr lang="en-US" sz="2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2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manhattan</a:t>
            </a:r>
            <a:r>
              <a:rPr lang="en-US" sz="2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endParaRPr lang="en-US" sz="2200" b="1" dirty="0"/>
          </a:p>
          <a:p>
            <a:pPr lvl="1"/>
            <a:r>
              <a:rPr lang="en-US" sz="2200" b="1" dirty="0" err="1"/>
              <a:t>n_components</a:t>
            </a:r>
            <a:r>
              <a:rPr lang="en-US" sz="2200" b="1" dirty="0"/>
              <a:t>: 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2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  <a:endParaRPr lang="en-US" sz="2200" dirty="0"/>
          </a:p>
          <a:p>
            <a:r>
              <a:rPr lang="en-US" sz="2200" dirty="0"/>
              <a:t>The values of</a:t>
            </a:r>
            <a:r>
              <a:rPr lang="en-US" sz="2200" b="1" dirty="0"/>
              <a:t> </a:t>
            </a:r>
            <a:r>
              <a:rPr lang="en-US" sz="2200" b="1" dirty="0" err="1"/>
              <a:t>n_components</a:t>
            </a:r>
            <a:r>
              <a:rPr lang="en-US" sz="2200" b="1" dirty="0"/>
              <a:t> </a:t>
            </a:r>
            <a:r>
              <a:rPr lang="en-US" sz="2200" dirty="0"/>
              <a:t>were taken from the: </a:t>
            </a:r>
            <a:r>
              <a:rPr lang="en-US" sz="2200" b="1" i="1" dirty="0"/>
              <a:t>midterm (2) </a:t>
            </a:r>
            <a:r>
              <a:rPr lang="en-US" sz="2200" dirty="0"/>
              <a:t>and  </a:t>
            </a:r>
            <a:r>
              <a:rPr lang="en-US" sz="2200" b="1" i="1" dirty="0"/>
              <a:t>assignment (3)</a:t>
            </a:r>
            <a:endParaRPr lang="en-US" sz="2200" dirty="0"/>
          </a:p>
          <a:p>
            <a:pPr lvl="1"/>
            <a:r>
              <a:rPr lang="en-US" sz="2200" dirty="0"/>
              <a:t>Note: In assignment 3 it was determined that the latent manifold of the digits dataset was 2. However, this value was replaced by 3 because </a:t>
            </a:r>
            <a:r>
              <a:rPr lang="en-US" sz="2200" b="1" dirty="0"/>
              <a:t>trustworthiness </a:t>
            </a:r>
            <a:r>
              <a:rPr lang="en-US" sz="2200" dirty="0"/>
              <a:t>does in fact increase beyond 2.</a:t>
            </a:r>
          </a:p>
        </p:txBody>
      </p:sp>
    </p:spTree>
    <p:extLst>
      <p:ext uri="{BB962C8B-B14F-4D97-AF65-F5344CB8AC3E}">
        <p14:creationId xmlns:p14="http://schemas.microsoft.com/office/powerpoint/2010/main" val="393298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</a:t>
            </a:r>
            <a:r>
              <a:rPr lang="en-US" sz="5400" dirty="0"/>
              <a:t>election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705CD-BA43-DFE3-4BF3-594DC125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02382"/>
          </a:xfrm>
        </p:spPr>
        <p:txBody>
          <a:bodyPr>
            <a:normAutofit/>
          </a:bodyPr>
          <a:lstStyle/>
          <a:p>
            <a:r>
              <a:rPr lang="en-US" sz="2000" dirty="0"/>
              <a:t>At each iteration </a:t>
            </a:r>
            <a:r>
              <a:rPr lang="en-US" sz="2000" b="1" dirty="0" err="1"/>
              <a:t>cl.clustering</a:t>
            </a:r>
            <a:r>
              <a:rPr lang="en-US" sz="2000" b="1" dirty="0"/>
              <a:t> </a:t>
            </a:r>
            <a:r>
              <a:rPr lang="en-US" sz="2000" dirty="0"/>
              <a:t>was called. This function implements </a:t>
            </a:r>
            <a:r>
              <a:rPr lang="en-US" sz="2000" b="1" dirty="0" err="1"/>
              <a:t>Kmeans</a:t>
            </a:r>
            <a:r>
              <a:rPr lang="en-US" sz="2000" b="1" dirty="0"/>
              <a:t> </a:t>
            </a:r>
            <a:r>
              <a:rPr lang="en-US" sz="2000" dirty="0"/>
              <a:t>with the current embedding. Four intrinsic metrics were tracked.</a:t>
            </a:r>
          </a:p>
          <a:p>
            <a:pPr lvl="1"/>
            <a:r>
              <a:rPr lang="en-US" sz="2000" b="1" dirty="0"/>
              <a:t>Silhouette score</a:t>
            </a:r>
          </a:p>
          <a:p>
            <a:pPr lvl="1"/>
            <a:r>
              <a:rPr lang="en-US" sz="2000" b="1" dirty="0"/>
              <a:t>Davies Bouldin score</a:t>
            </a:r>
          </a:p>
          <a:p>
            <a:pPr lvl="1"/>
            <a:r>
              <a:rPr lang="en-US" sz="2000" b="1" dirty="0" err="1"/>
              <a:t>Calinski</a:t>
            </a:r>
            <a:r>
              <a:rPr lang="en-US" sz="2000" b="1" dirty="0"/>
              <a:t> </a:t>
            </a:r>
            <a:r>
              <a:rPr lang="en-US" sz="2000" b="1" dirty="0" err="1"/>
              <a:t>Harabasz</a:t>
            </a:r>
            <a:r>
              <a:rPr lang="en-US" sz="2000" b="1" dirty="0"/>
              <a:t> score</a:t>
            </a:r>
          </a:p>
          <a:p>
            <a:pPr lvl="1"/>
            <a:r>
              <a:rPr lang="en-US" sz="2000" b="1" dirty="0" err="1"/>
              <a:t>N_clusters</a:t>
            </a:r>
            <a:r>
              <a:rPr lang="en-US" sz="2000" b="1" dirty="0"/>
              <a:t> found by the elbow method (</a:t>
            </a:r>
            <a:r>
              <a:rPr lang="en-US" sz="2000" b="1" dirty="0" err="1"/>
              <a:t>intertia</a:t>
            </a:r>
            <a:r>
              <a:rPr lang="en-US" sz="2000" b="1" dirty="0"/>
              <a:t> vs </a:t>
            </a:r>
            <a:r>
              <a:rPr lang="en-US" sz="2000" b="1" dirty="0" err="1"/>
              <a:t>num_clusteres</a:t>
            </a:r>
            <a:r>
              <a:rPr lang="en-US" sz="2000" b="1" dirty="0"/>
              <a:t>)</a:t>
            </a:r>
          </a:p>
          <a:p>
            <a:r>
              <a:rPr lang="en-US" sz="2000" dirty="0"/>
              <a:t>If all 4 of the metrics converged on the same number of clusters </a:t>
            </a:r>
            <a:r>
              <a:rPr lang="en-US" sz="2000" b="1" dirty="0" err="1"/>
              <a:t>Kmeans</a:t>
            </a:r>
            <a:r>
              <a:rPr lang="en-US" sz="2000" b="1" dirty="0"/>
              <a:t> </a:t>
            </a:r>
            <a:r>
              <a:rPr lang="en-US" sz="2000" dirty="0"/>
              <a:t>was selected as a variable model for the current embedding. </a:t>
            </a:r>
          </a:p>
          <a:p>
            <a:r>
              <a:rPr lang="en-US" sz="2000" dirty="0"/>
              <a:t>Alternatively, if </a:t>
            </a:r>
            <a:r>
              <a:rPr lang="en-US" sz="2000" b="1" dirty="0"/>
              <a:t>Silhouette score, Davies Bouldin score,</a:t>
            </a:r>
            <a:r>
              <a:rPr lang="en-US" sz="2000" dirty="0"/>
              <a:t> and </a:t>
            </a:r>
            <a:r>
              <a:rPr lang="en-US" sz="2000" b="1" dirty="0" err="1"/>
              <a:t>Calinski</a:t>
            </a:r>
            <a:r>
              <a:rPr lang="en-US" sz="2000" b="1" dirty="0"/>
              <a:t> </a:t>
            </a:r>
            <a:r>
              <a:rPr lang="en-US" sz="2000" b="1" dirty="0" err="1"/>
              <a:t>Harabasz</a:t>
            </a:r>
            <a:r>
              <a:rPr lang="en-US" sz="2000" b="1" dirty="0"/>
              <a:t> </a:t>
            </a:r>
            <a:r>
              <a:rPr lang="en-US" sz="2000" dirty="0"/>
              <a:t>converged on the same number of clusters, </a:t>
            </a:r>
            <a:r>
              <a:rPr lang="en-US" sz="2000" b="1" dirty="0" err="1"/>
              <a:t>Kmeans</a:t>
            </a:r>
            <a:r>
              <a:rPr lang="en-US" sz="2000" b="1" dirty="0"/>
              <a:t> </a:t>
            </a:r>
            <a:r>
              <a:rPr lang="en-US" sz="2000" dirty="0"/>
              <a:t>was also selected. </a:t>
            </a:r>
          </a:p>
          <a:p>
            <a:r>
              <a:rPr lang="en-US" sz="2000" dirty="0"/>
              <a:t>If </a:t>
            </a:r>
            <a:r>
              <a:rPr lang="en-US" sz="2000" b="1" dirty="0" err="1"/>
              <a:t>Kmeans</a:t>
            </a:r>
            <a:r>
              <a:rPr lang="en-US" sz="2000" b="1" dirty="0"/>
              <a:t> </a:t>
            </a:r>
            <a:r>
              <a:rPr lang="en-US" sz="2000" dirty="0"/>
              <a:t>was selected, the hyperparameters of both </a:t>
            </a:r>
            <a:r>
              <a:rPr lang="en-US" sz="2000" b="1" dirty="0" err="1"/>
              <a:t>Kmeans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UMAP </a:t>
            </a:r>
            <a:r>
              <a:rPr lang="en-US" sz="2000" dirty="0"/>
              <a:t>for the current embedding were stored as a row to be added to a </a:t>
            </a:r>
            <a:r>
              <a:rPr lang="en-US" sz="2000" b="1" dirty="0"/>
              <a:t>results </a:t>
            </a:r>
            <a:r>
              <a:rPr lang="en-US" sz="2000" dirty="0"/>
              <a:t>frame.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</a:t>
            </a:r>
            <a:r>
              <a:rPr lang="en-US" sz="5400" dirty="0"/>
              <a:t>election </a:t>
            </a:r>
            <a:r>
              <a:rPr lang="en-US" sz="5400" dirty="0" err="1"/>
              <a:t>conti</a:t>
            </a:r>
            <a:r>
              <a:rPr lang="en-US" sz="5400" dirty="0"/>
              <a:t>…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705CD-BA43-DFE3-4BF3-594DC125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02382"/>
          </a:xfrm>
        </p:spPr>
        <p:txBody>
          <a:bodyPr>
            <a:normAutofit/>
          </a:bodyPr>
          <a:lstStyle/>
          <a:p>
            <a:r>
              <a:rPr lang="en-US" dirty="0"/>
              <a:t>If the intrinsic metrics failed converge with </a:t>
            </a:r>
            <a:r>
              <a:rPr lang="en-US" b="1" dirty="0" err="1"/>
              <a:t>Kmeans</a:t>
            </a:r>
            <a:r>
              <a:rPr lang="en-US" dirty="0"/>
              <a:t>, </a:t>
            </a:r>
            <a:r>
              <a:rPr lang="en-US" b="1" dirty="0" err="1"/>
              <a:t>Dbscan</a:t>
            </a:r>
            <a:r>
              <a:rPr lang="en-US" dirty="0"/>
              <a:t> was executed.</a:t>
            </a:r>
          </a:p>
          <a:p>
            <a:r>
              <a:rPr lang="en-US" dirty="0"/>
              <a:t>The hyperparameters </a:t>
            </a:r>
            <a:r>
              <a:rPr lang="en-US" b="1" dirty="0"/>
              <a:t>eps</a:t>
            </a:r>
            <a:r>
              <a:rPr lang="en-US" dirty="0"/>
              <a:t>, and </a:t>
            </a:r>
            <a:r>
              <a:rPr lang="en-US" b="1" dirty="0" err="1"/>
              <a:t>min_samples</a:t>
            </a:r>
            <a:r>
              <a:rPr lang="en-US" b="1" dirty="0"/>
              <a:t> </a:t>
            </a:r>
            <a:r>
              <a:rPr lang="en-US" dirty="0"/>
              <a:t>were derived mathematically.</a:t>
            </a:r>
          </a:p>
          <a:p>
            <a:r>
              <a:rPr lang="en-US" dirty="0"/>
              <a:t>A factor range around this derived </a:t>
            </a:r>
            <a:r>
              <a:rPr lang="en-US" b="1" dirty="0"/>
              <a:t>eps </a:t>
            </a:r>
            <a:r>
              <a:rPr lang="en-US" dirty="0"/>
              <a:t>was iterated over with </a:t>
            </a:r>
            <a:r>
              <a:rPr lang="en-US" b="1" dirty="0" err="1"/>
              <a:t>Dbscan</a:t>
            </a:r>
            <a:r>
              <a:rPr lang="en-US" b="1" dirty="0"/>
              <a:t> </a:t>
            </a:r>
            <a:r>
              <a:rPr lang="en-US" dirty="0"/>
              <a:t>executed at each iteration. </a:t>
            </a:r>
          </a:p>
          <a:p>
            <a:r>
              <a:rPr lang="en-US" dirty="0"/>
              <a:t>The model associated with the </a:t>
            </a:r>
            <a:r>
              <a:rPr lang="en-US" b="1" dirty="0"/>
              <a:t>max validity score </a:t>
            </a:r>
            <a:r>
              <a:rPr lang="en-US" dirty="0"/>
              <a:t>obtained during this iterative process was selected as the best model.</a:t>
            </a:r>
          </a:p>
          <a:p>
            <a:r>
              <a:rPr lang="en-US" sz="2800" dirty="0"/>
              <a:t>The hyperparameters of both </a:t>
            </a:r>
            <a:r>
              <a:rPr lang="en-US" sz="2800" b="1" dirty="0" err="1"/>
              <a:t>DBscan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/>
              <a:t>UMAP </a:t>
            </a:r>
            <a:r>
              <a:rPr lang="en-US" sz="2800" dirty="0"/>
              <a:t>for the current embedding were stored as row to be added to a </a:t>
            </a:r>
            <a:r>
              <a:rPr lang="en-US" sz="2800" b="1" dirty="0"/>
              <a:t>results </a:t>
            </a:r>
            <a:r>
              <a:rPr lang="en-US" dirty="0" err="1"/>
              <a:t>data</a:t>
            </a:r>
            <a:r>
              <a:rPr lang="en-US" sz="2800" dirty="0" err="1"/>
              <a:t>frame</a:t>
            </a:r>
            <a:r>
              <a:rPr lang="en-US" sz="2800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705CD-BA43-DFE3-4BF3-594DC125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502382"/>
          </a:xfrm>
        </p:spPr>
        <p:txBody>
          <a:bodyPr>
            <a:normAutofit/>
          </a:bodyPr>
          <a:lstStyle/>
          <a:p>
            <a:r>
              <a:rPr lang="en-US" sz="2000" dirty="0"/>
              <a:t>The process described in previous slides produces a  72 x 16 </a:t>
            </a:r>
            <a:r>
              <a:rPr lang="en-US" sz="2000" dirty="0" err="1"/>
              <a:t>dataframe</a:t>
            </a:r>
            <a:r>
              <a:rPr lang="en-US" sz="2000" dirty="0"/>
              <a:t> where each row contains a </a:t>
            </a:r>
            <a:r>
              <a:rPr lang="en-US" sz="2000" b="1" dirty="0"/>
              <a:t>UMAP </a:t>
            </a:r>
            <a:r>
              <a:rPr lang="en-US" sz="2000" dirty="0"/>
              <a:t>embedding, and the best clustering algorithm discovered for that embedding.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0A9F7-2554-D136-F88F-3AED955D6511}"/>
              </a:ext>
            </a:extLst>
          </p:cNvPr>
          <p:cNvSpPr txBox="1"/>
          <p:nvPr/>
        </p:nvSpPr>
        <p:spPr>
          <a:xfrm>
            <a:off x="5112327" y="6026821"/>
            <a:ext cx="421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Figure: Results </a:t>
            </a:r>
            <a:r>
              <a:rPr lang="en-US" sz="1200" i="1" dirty="0" err="1"/>
              <a:t>Dataframe</a:t>
            </a:r>
            <a:r>
              <a:rPr lang="en-US" sz="1200" i="1" dirty="0"/>
              <a:t> Abbreviated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9380EA7-66C4-F61F-23ED-EDC3B96C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16" y="2529809"/>
            <a:ext cx="8445792" cy="3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for Each Manifold Dimensionality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705CD-BA43-DFE3-4BF3-594DC125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311882" cy="4214957"/>
          </a:xfrm>
        </p:spPr>
        <p:txBody>
          <a:bodyPr>
            <a:normAutofit/>
          </a:bodyPr>
          <a:lstStyle/>
          <a:p>
            <a:r>
              <a:rPr lang="en-US" sz="2400" dirty="0"/>
              <a:t>The results frame displayed on the previous slide was filtered into 2 </a:t>
            </a:r>
            <a:r>
              <a:rPr lang="en-US" sz="2400" dirty="0" err="1"/>
              <a:t>dataframes</a:t>
            </a:r>
            <a:r>
              <a:rPr lang="en-US" sz="2400" dirty="0"/>
              <a:t>.</a:t>
            </a:r>
          </a:p>
          <a:p>
            <a:pPr lvl="1"/>
            <a:r>
              <a:rPr lang="en-US" sz="2000" b="1" i="1" dirty="0" err="1">
                <a:solidFill>
                  <a:schemeClr val="accent2"/>
                </a:solidFill>
              </a:rPr>
              <a:t>n_components</a:t>
            </a:r>
            <a:r>
              <a:rPr lang="en-US" sz="2000" b="1" i="1" dirty="0">
                <a:solidFill>
                  <a:schemeClr val="accent2"/>
                </a:solidFill>
              </a:rPr>
              <a:t> = 2</a:t>
            </a:r>
          </a:p>
          <a:p>
            <a:pPr lvl="1"/>
            <a:r>
              <a:rPr lang="en-US" sz="2000" b="1" i="1" dirty="0" err="1">
                <a:solidFill>
                  <a:schemeClr val="accent2"/>
                </a:solidFill>
              </a:rPr>
              <a:t>n_components</a:t>
            </a:r>
            <a:r>
              <a:rPr lang="en-US" sz="2000" b="1" i="1" dirty="0">
                <a:solidFill>
                  <a:schemeClr val="accent2"/>
                </a:solidFill>
              </a:rPr>
              <a:t> = 3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400" dirty="0"/>
              <a:t>The final selection of the latent manifold of the for each </a:t>
            </a:r>
            <a:r>
              <a:rPr lang="en-US" sz="2400" dirty="0" err="1"/>
              <a:t>dataframe</a:t>
            </a:r>
            <a:r>
              <a:rPr lang="en-US" sz="2400" dirty="0"/>
              <a:t> was determined by taking the maximum </a:t>
            </a:r>
            <a:r>
              <a:rPr lang="en-US" sz="2400" b="1" dirty="0">
                <a:solidFill>
                  <a:srgbClr val="FF0000"/>
                </a:solidFill>
              </a:rPr>
              <a:t>silhouette score </a:t>
            </a:r>
            <a:r>
              <a:rPr lang="en-US" sz="2400" dirty="0"/>
              <a:t>or the </a:t>
            </a:r>
            <a:r>
              <a:rPr lang="en-US" sz="2400" b="1" dirty="0">
                <a:solidFill>
                  <a:srgbClr val="FF0000"/>
                </a:solidFill>
              </a:rPr>
              <a:t>maximum validity index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n-US" sz="2400" dirty="0"/>
              <a:t>Next the external index </a:t>
            </a:r>
            <a:r>
              <a:rPr lang="en-US" sz="2400" b="1" i="1" dirty="0"/>
              <a:t>adjusted rand score </a:t>
            </a:r>
            <a:r>
              <a:rPr lang="en-US" sz="2400" dirty="0"/>
              <a:t>and the best </a:t>
            </a:r>
            <a:r>
              <a:rPr lang="en-US" sz="2400" b="1" i="1" dirty="0"/>
              <a:t>contingency matrix</a:t>
            </a:r>
            <a:r>
              <a:rPr lang="en-US" sz="2400" dirty="0"/>
              <a:t> were used to evaluate the clustering algorithms performance.</a:t>
            </a:r>
          </a:p>
          <a:p>
            <a:r>
              <a:rPr lang="en-US" sz="2400" dirty="0"/>
              <a:t>These are external and thus require the </a:t>
            </a:r>
            <a:r>
              <a:rPr lang="en-US" sz="2400" b="1" i="1" dirty="0"/>
              <a:t>true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587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77A9-89A3-72A3-95CD-9039D398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Adjusted Rand Score &amp; Contingency Matrix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705CD-BA43-DFE3-4BF3-594DC125C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684764" cy="4392685"/>
          </a:xfrm>
        </p:spPr>
        <p:txBody>
          <a:bodyPr>
            <a:normAutofit/>
          </a:bodyPr>
          <a:lstStyle/>
          <a:p>
            <a:r>
              <a:rPr lang="en-US" sz="2400" dirty="0"/>
              <a:t>The adjusted rand score is a supervised measure of a clustering algorithm’s performance.</a:t>
            </a:r>
          </a:p>
          <a:p>
            <a:pPr lvl="1"/>
            <a:r>
              <a:rPr lang="en-US" sz="2000" dirty="0"/>
              <a:t>It is bounded and produces a score of 1 for perfect clustering, and a score of of close to 0 for random labeling.</a:t>
            </a:r>
          </a:p>
          <a:p>
            <a:pPr lvl="1"/>
            <a:r>
              <a:rPr lang="en-US" sz="2000" dirty="0"/>
              <a:t>It makes no assumptions about the structure of clusters.</a:t>
            </a:r>
          </a:p>
          <a:p>
            <a:r>
              <a:rPr lang="en-US" sz="2400" dirty="0"/>
              <a:t>A contingency matrix is helpful in understanding where the the clustering algorithm is making mistakes.</a:t>
            </a:r>
          </a:p>
          <a:p>
            <a:pPr lvl="1"/>
            <a:r>
              <a:rPr lang="en-US" sz="2000" dirty="0"/>
              <a:t>The rows of a contingency matrix are the true labels</a:t>
            </a:r>
          </a:p>
          <a:p>
            <a:pPr lvl="1"/>
            <a:r>
              <a:rPr lang="en-US" sz="2000" dirty="0"/>
              <a:t>The columns are the predicted labels</a:t>
            </a:r>
          </a:p>
          <a:p>
            <a:pPr lvl="1"/>
            <a:r>
              <a:rPr lang="en-US" sz="2000" dirty="0"/>
              <a:t>The diagonal elements are true labels that were predicted correctly.</a:t>
            </a:r>
          </a:p>
          <a:p>
            <a:pPr lvl="1"/>
            <a:r>
              <a:rPr lang="en-US" sz="2000" dirty="0"/>
              <a:t>By maximizing the trace, we can determine the best mapping of predicted labels to true labels</a:t>
            </a:r>
          </a:p>
        </p:txBody>
      </p:sp>
    </p:spTree>
    <p:extLst>
      <p:ext uri="{BB962C8B-B14F-4D97-AF65-F5344CB8AC3E}">
        <p14:creationId xmlns:p14="http://schemas.microsoft.com/office/powerpoint/2010/main" val="428850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1050</Words>
  <Application>Microsoft Macintosh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Dimensionality Reduction &amp; Clustering Continuation</vt:lpstr>
      <vt:lpstr>Objective:  Perform dimensionality reduction on the digits dataset. Identify the best clustering algorithm using internal indices. Evaluate clustering algorithm performance using external indices.</vt:lpstr>
      <vt:lpstr>Preparation:  </vt:lpstr>
      <vt:lpstr>Grid Search Over UMAP Hypers:</vt:lpstr>
      <vt:lpstr>Model Selection</vt:lpstr>
      <vt:lpstr>Model Selection conti…</vt:lpstr>
      <vt:lpstr>Results</vt:lpstr>
      <vt:lpstr>Model Selection for Each Manifold Dimensionality</vt:lpstr>
      <vt:lpstr>Adjusted Rand Score &amp; Contingency Matrix</vt:lpstr>
      <vt:lpstr>Results: Manifold Dimensionality = 3</vt:lpstr>
      <vt:lpstr>Results: Manifold Dimensionality = 2</vt:lpstr>
      <vt:lpstr> Best Contingency Matrixes</vt:lpstr>
      <vt:lpstr>Acknowledgements.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Dimensionality Reduction</dc:title>
  <dc:creator>Joseph Farrell</dc:creator>
  <cp:lastModifiedBy>Joseph Farrell</cp:lastModifiedBy>
  <cp:revision>9</cp:revision>
  <cp:lastPrinted>2024-03-15T17:19:07Z</cp:lastPrinted>
  <dcterms:created xsi:type="dcterms:W3CDTF">2024-02-19T22:05:17Z</dcterms:created>
  <dcterms:modified xsi:type="dcterms:W3CDTF">2024-03-31T13:43:57Z</dcterms:modified>
</cp:coreProperties>
</file>