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  <p:sldMasterId id="2147483650" r:id="rId2"/>
    <p:sldMasterId id="2147483653" r:id="rId3"/>
    <p:sldMasterId id="2147483655" r:id="rId4"/>
    <p:sldMasterId id="2147483659" r:id="rId5"/>
    <p:sldMasterId id="2147483662" r:id="rId6"/>
  </p:sldMasterIdLst>
  <p:notesMasterIdLst>
    <p:notesMasterId r:id="rId27"/>
  </p:notesMasterIdLst>
  <p:sldIdLst>
    <p:sldId id="256" r:id="rId7"/>
    <p:sldId id="290" r:id="rId8"/>
    <p:sldId id="291" r:id="rId9"/>
    <p:sldId id="293" r:id="rId10"/>
    <p:sldId id="331" r:id="rId11"/>
    <p:sldId id="337" r:id="rId12"/>
    <p:sldId id="338" r:id="rId13"/>
    <p:sldId id="333" r:id="rId14"/>
    <p:sldId id="334" r:id="rId15"/>
    <p:sldId id="316" r:id="rId16"/>
    <p:sldId id="332" r:id="rId17"/>
    <p:sldId id="339" r:id="rId18"/>
    <p:sldId id="340" r:id="rId19"/>
    <p:sldId id="300" r:id="rId20"/>
    <p:sldId id="341" r:id="rId21"/>
    <p:sldId id="342" r:id="rId22"/>
    <p:sldId id="335" r:id="rId23"/>
    <p:sldId id="328" r:id="rId24"/>
    <p:sldId id="322" r:id="rId25"/>
    <p:sldId id="284" r:id="rId26"/>
  </p:sldIdLst>
  <p:sldSz cx="13004800" cy="812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75999"/>
    <a:srgbClr val="FFFFFF"/>
    <a:srgbClr val="DFEECE"/>
    <a:srgbClr val="CF7843"/>
    <a:srgbClr val="E1AD4F"/>
    <a:srgbClr val="719150"/>
    <a:srgbClr val="458281"/>
    <a:srgbClr val="466383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" y="-104"/>
      </p:cViewPr>
      <p:guideLst>
        <p:guide orient="horz" pos="256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/>
            </a:lvl1pPr>
          </a:lstStyle>
          <a:p>
            <a:fld id="{A84CBB27-DC05-2D48-87BA-77389E232A12}" type="datetime1">
              <a:rPr lang="en-US"/>
              <a:pPr/>
              <a:t>3/18/13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/>
            </a:lvl1pPr>
          </a:lstStyle>
          <a:p>
            <a:fld id="{59E7703C-7E8C-CE47-83E2-355AA24CE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2982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will describe the current data center network and optical interconnect architectures at Facebook, our road</a:t>
            </a:r>
            <a:r>
              <a:rPr lang="en-US" baseline="0" dirty="0" smtClean="0"/>
              <a:t>map going forward, and advice on how to do business with Facebook.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7703C-7E8C-CE47-83E2-355AA24CE8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310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with more than 1B users, Facebook is still growing. Our traffic is still growing exponentially.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7703C-7E8C-CE47-83E2-355AA24CE8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025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bg>
      <p:bgPr>
        <a:solidFill>
          <a:schemeClr val="bg2">
            <a:alpha val="5803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408729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2448934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223343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389924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0677548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7400" y="1943100"/>
            <a:ext cx="11430000" cy="378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22731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2840274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295400"/>
            <a:ext cx="5632450" cy="605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250" y="1295400"/>
            <a:ext cx="5632450" cy="605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3670865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2574807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5853629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612900"/>
            <a:ext cx="5632450" cy="595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250" y="1612900"/>
            <a:ext cx="5632450" cy="595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1567265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chemeClr val="bg2"/>
          </a:solidFill>
          <a:ln w="20320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pic>
        <p:nvPicPr>
          <p:cNvPr id="1027" name="Picture 2" descr="fb_log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463800" y="2998788"/>
            <a:ext cx="81534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</p:sldLayoutIdLst>
  <p:transition spd="slow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Vista Sans OT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9pPr>
    </p:titleStyle>
    <p:bodyStyle>
      <a:lvl1pPr marL="342900" indent="-342900" algn="ctr" rtl="0" eaLnBrk="1" fontAlgn="base" hangingPunct="1">
        <a:spcBef>
          <a:spcPts val="2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1pPr>
      <a:lvl2pPr marL="742950" indent="-285750" algn="ctr" rtl="0" eaLnBrk="1" fontAlgn="base" hangingPunct="1">
        <a:spcBef>
          <a:spcPts val="2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2pPr>
      <a:lvl3pPr marL="1143000" indent="-228600" algn="ctr" rtl="0" eaLnBrk="1" fontAlgn="base" hangingPunct="1">
        <a:spcBef>
          <a:spcPts val="2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3pPr>
      <a:lvl4pPr marL="1600200" indent="-228600" algn="ctr" rtl="0" eaLnBrk="1" fontAlgn="base" hangingPunct="1">
        <a:spcBef>
          <a:spcPts val="2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4pPr>
      <a:lvl5pPr marL="2057400" indent="-228600" algn="ctr" rtl="0" eaLnBrk="1" fontAlgn="base" hangingPunct="1">
        <a:spcBef>
          <a:spcPts val="2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5pPr>
      <a:lvl6pPr marL="457200" algn="ctr" rtl="0" eaLnBrk="1" fontAlgn="base" hangingPunct="1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6pPr>
      <a:lvl7pPr marL="914400" algn="ctr" rtl="0" eaLnBrk="1" fontAlgn="base" hangingPunct="1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7pPr>
      <a:lvl8pPr marL="1371600" algn="ctr" rtl="0" eaLnBrk="1" fontAlgn="base" hangingPunct="1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8pPr>
      <a:lvl9pPr marL="1828800" algn="ctr" rtl="0" eaLnBrk="1" fontAlgn="base" hangingPunct="1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rgbClr val="375999"/>
          </a:solidFill>
          <a:ln w="203200" cap="flat" cmpd="sng" algn="ctr">
            <a:solidFill>
              <a:srgbClr val="6B84B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943100"/>
            <a:ext cx="11430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charset="0"/>
              </a:rPr>
              <a:t>Click to edit Master title style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6448425"/>
            <a:ext cx="11417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Reg" charset="0"/>
              </a:rPr>
              <a:t>Click to edit Master text styles</a:t>
            </a:r>
          </a:p>
          <a:p>
            <a:pPr lvl="1"/>
            <a:r>
              <a:rPr lang="en-US">
                <a:sym typeface="Vista Sans OT Reg" charset="0"/>
              </a:rPr>
              <a:t>Second level</a:t>
            </a:r>
          </a:p>
          <a:p>
            <a:pPr lvl="2"/>
            <a:r>
              <a:rPr lang="en-US">
                <a:sym typeface="Vista Sans OT Reg" charset="0"/>
              </a:rPr>
              <a:t>Third level</a:t>
            </a:r>
          </a:p>
        </p:txBody>
      </p:sp>
      <p:pic>
        <p:nvPicPr>
          <p:cNvPr id="30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792163" y="695325"/>
            <a:ext cx="1663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 spd="slow">
    <p:fade thruBlk="1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Vista Sans OT Medium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ct val="0"/>
        </a:spcAft>
        <a:buChar char="•"/>
        <a:defRPr sz="3200">
          <a:solidFill>
            <a:srgbClr val="AFBEE3"/>
          </a:solidFill>
          <a:latin typeface="+mn-lt"/>
          <a:ea typeface="+mn-ea"/>
          <a:cs typeface="+mn-cs"/>
          <a:sym typeface="Vista Sans OT Reg" charset="0"/>
        </a:defRPr>
      </a:lvl1pPr>
      <a:lvl2pPr marL="742950" indent="-285750" algn="l" rtl="0" eaLnBrk="0" fontAlgn="base" hangingPunct="0">
        <a:spcBef>
          <a:spcPts val="200"/>
        </a:spcBef>
        <a:spcAft>
          <a:spcPct val="0"/>
        </a:spcAft>
        <a:buChar char="–"/>
        <a:defRPr sz="2800">
          <a:solidFill>
            <a:srgbClr val="AFBEE3"/>
          </a:solidFill>
          <a:latin typeface="+mn-lt"/>
          <a:ea typeface="+mn-ea"/>
          <a:cs typeface="+mn-cs"/>
          <a:sym typeface="Vista Sans OT Reg" charset="0"/>
        </a:defRPr>
      </a:lvl2pPr>
      <a:lvl3pPr marL="1143000" indent="-228600" algn="l" rtl="0" eaLnBrk="0" fontAlgn="base" hangingPunct="0">
        <a:spcBef>
          <a:spcPts val="200"/>
        </a:spcBef>
        <a:spcAft>
          <a:spcPct val="0"/>
        </a:spcAft>
        <a:buChar char="•"/>
        <a:defRPr sz="2400">
          <a:solidFill>
            <a:srgbClr val="AFBEE3"/>
          </a:solidFill>
          <a:latin typeface="+mn-lt"/>
          <a:ea typeface="+mn-ea"/>
          <a:cs typeface="+mn-cs"/>
          <a:sym typeface="Vista Sans OT Reg" charset="0"/>
        </a:defRPr>
      </a:lvl3pPr>
      <a:lvl4pPr marL="1600200" indent="-228600" algn="l" rtl="0" eaLnBrk="0" fontAlgn="base" hangingPunct="0">
        <a:spcBef>
          <a:spcPts val="200"/>
        </a:spcBef>
        <a:spcAft>
          <a:spcPct val="0"/>
        </a:spcAft>
        <a:buChar char="–"/>
        <a:defRPr sz="2000">
          <a:solidFill>
            <a:srgbClr val="AFBEE3"/>
          </a:solidFill>
          <a:latin typeface="+mn-lt"/>
          <a:ea typeface="+mn-ea"/>
          <a:cs typeface="+mn-cs"/>
          <a:sym typeface="Vista Sans OT Reg" charset="0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2000">
          <a:solidFill>
            <a:srgbClr val="AFBEE3"/>
          </a:solidFill>
          <a:latin typeface="+mn-lt"/>
          <a:ea typeface="+mn-ea"/>
          <a:cs typeface="+mn-cs"/>
          <a:sym typeface="Vista Sans OT Reg" charset="0"/>
        </a:defRPr>
      </a:lvl5pPr>
      <a:lvl6pPr marL="457200" algn="l" rtl="0" fontAlgn="base">
        <a:spcBef>
          <a:spcPts val="200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6pPr>
      <a:lvl7pPr marL="914400" algn="l" rtl="0" fontAlgn="base">
        <a:spcBef>
          <a:spcPts val="200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7pPr>
      <a:lvl8pPr marL="1371600" algn="l" rtl="0" fontAlgn="base">
        <a:spcBef>
          <a:spcPts val="200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8pPr>
      <a:lvl9pPr marL="1828800" algn="l" rtl="0" fontAlgn="base">
        <a:spcBef>
          <a:spcPts val="200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rgbClr val="375999"/>
          </a:solidFill>
          <a:ln w="203200" cap="flat" cmpd="sng" algn="ctr">
            <a:solidFill>
              <a:srgbClr val="6B84B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943100"/>
            <a:ext cx="11430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Vista Sans OT Medium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9pPr>
    </p:titleStyle>
    <p:bodyStyle>
      <a:lvl1pPr marL="342900" indent="-342900" algn="ctr" rtl="0" eaLnBrk="0" fontAlgn="base" hangingPunct="0">
        <a:spcBef>
          <a:spcPts val="2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1pPr>
      <a:lvl2pPr marL="742950" indent="-285750" algn="ctr" rtl="0" eaLnBrk="0" fontAlgn="base" hangingPunct="0">
        <a:spcBef>
          <a:spcPts val="2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2pPr>
      <a:lvl3pPr marL="1143000" indent="-228600" algn="ctr" rtl="0" eaLnBrk="0" fontAlgn="base" hangingPunct="0">
        <a:spcBef>
          <a:spcPts val="2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3pPr>
      <a:lvl4pPr marL="1600200" indent="-228600" algn="ctr" rtl="0" eaLnBrk="0" fontAlgn="base" hangingPunct="0">
        <a:spcBef>
          <a:spcPts val="2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4pPr>
      <a:lvl5pPr marL="2057400" indent="-228600" algn="ctr" rtl="0" eaLnBrk="0" fontAlgn="base" hangingPunct="0">
        <a:spcBef>
          <a:spcPts val="2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chemeClr val="bg1"/>
          </a:solidFill>
          <a:ln w="203200" cap="flat" cmpd="sng" algn="ctr">
            <a:solidFill>
              <a:srgbClr val="FFFFFF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647700"/>
            <a:ext cx="114173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charset="0"/>
              </a:rPr>
              <a:t>Click to edit Master title style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295400"/>
            <a:ext cx="114173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charset="0"/>
              </a:rPr>
              <a:t>Click to edit Master text styles</a:t>
            </a:r>
          </a:p>
          <a:p>
            <a:pPr lvl="1"/>
            <a:r>
              <a:rPr lang="en-US">
                <a:sym typeface="Vista Sans OT Reg" charset="0"/>
              </a:rPr>
              <a:t>Second level</a:t>
            </a:r>
          </a:p>
          <a:p>
            <a:pPr lvl="2"/>
            <a:r>
              <a:rPr lang="en-US">
                <a:sym typeface="Vista Sans OT Reg" charset="0"/>
              </a:rPr>
              <a:t>Third level</a:t>
            </a:r>
          </a:p>
          <a:p>
            <a:pPr lvl="3"/>
            <a:r>
              <a:rPr lang="en-US">
                <a:sym typeface="Vista Sans OT Reg" charset="0"/>
              </a:rPr>
              <a:t>Fourth level</a:t>
            </a:r>
          </a:p>
          <a:p>
            <a:pPr lvl="4"/>
            <a:r>
              <a:rPr lang="en-US">
                <a:sym typeface="Vista Sans OT Reg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ransition spd="med">
    <p:dissolv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Vista Sans OT Medium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9pPr>
    </p:titleStyle>
    <p:bodyStyle>
      <a:lvl1pPr marL="342900" indent="-342900" algn="l" rtl="0" eaLnBrk="0" fontAlgn="base" hangingPunct="0">
        <a:spcBef>
          <a:spcPts val="3300"/>
        </a:spcBef>
        <a:spcAft>
          <a:spcPct val="0"/>
        </a:spcAft>
        <a:buChar char="•"/>
        <a:defRPr sz="3400">
          <a:solidFill>
            <a:srgbClr val="7183B2"/>
          </a:solidFill>
          <a:latin typeface="+mn-lt"/>
          <a:ea typeface="+mn-ea"/>
          <a:cs typeface="+mn-cs"/>
          <a:sym typeface="Vista Sans OT Medium" charset="0"/>
        </a:defRPr>
      </a:lvl1pPr>
      <a:lvl2pPr marL="214313" indent="-214313" algn="l" rtl="0" eaLnBrk="0" fontAlgn="base" hangingPunct="0">
        <a:lnSpc>
          <a:spcPct val="110000"/>
        </a:lnSpc>
        <a:spcBef>
          <a:spcPts val="1700"/>
        </a:spcBef>
        <a:spcAft>
          <a:spcPct val="0"/>
        </a:spcAft>
        <a:buClr>
          <a:srgbClr val="415995"/>
        </a:buClr>
        <a:buSzPct val="64000"/>
        <a:buFont typeface="Lucida Grande" charset="0"/>
        <a:buChar char="▪"/>
        <a:defRPr sz="28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charset="0"/>
        </a:defRPr>
      </a:lvl2pPr>
      <a:lvl3pPr marL="479425" indent="-238125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64000"/>
        <a:buFont typeface="Lucida Grande" charset="0"/>
        <a:buChar char="▪"/>
        <a:defRPr sz="28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charset="0"/>
        </a:defRPr>
      </a:lvl3pPr>
      <a:lvl4pPr marL="687388" indent="-174625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54000"/>
        <a:buFont typeface="Lucida Grande" charset="0"/>
        <a:buChar char="▪"/>
        <a:defRPr sz="26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charset="0"/>
        </a:defRPr>
      </a:lvl4pPr>
      <a:lvl5pPr marL="925513" indent="-180975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charset="0"/>
        <a:buChar char="▪"/>
        <a:defRPr sz="26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charset="0"/>
        </a:defRPr>
      </a:lvl5pPr>
      <a:lvl6pPr marL="1382713" indent="-180975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6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pitchFamily="-65" charset="0"/>
        </a:defRPr>
      </a:lvl6pPr>
      <a:lvl7pPr marL="1839913" indent="-180975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6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pitchFamily="-65" charset="0"/>
        </a:defRPr>
      </a:lvl7pPr>
      <a:lvl8pPr marL="2297113" indent="-180975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6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pitchFamily="-65" charset="0"/>
        </a:defRPr>
      </a:lvl8pPr>
      <a:lvl9pPr marL="2754313" indent="-180975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600">
          <a:solidFill>
            <a:schemeClr val="tx1"/>
          </a:solidFill>
          <a:latin typeface="Vista Sans OT Reg" pitchFamily="-65" charset="0"/>
          <a:ea typeface="ヒラギノ角ゴ ProN W3" pitchFamily="-65" charset="-128"/>
          <a:cs typeface="ヒラギノ角ゴ ProN W3" pitchFamily="-65" charset="-128"/>
          <a:sym typeface="Vista Sans OT Reg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chemeClr val="bg1"/>
          </a:solidFill>
          <a:ln w="203200" cap="flat" cmpd="sng" algn="ctr">
            <a:solidFill>
              <a:srgbClr val="FFFFFF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647700"/>
            <a:ext cx="114173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charset="0"/>
              </a:rPr>
              <a:t>Click to edit Master title style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612900"/>
            <a:ext cx="1141730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Reg" charset="0"/>
              </a:rPr>
              <a:t>Click to edit Master text styles</a:t>
            </a:r>
          </a:p>
          <a:p>
            <a:pPr lvl="1"/>
            <a:r>
              <a:rPr lang="en-US">
                <a:sym typeface="Vista Sans OT Reg" charset="0"/>
              </a:rPr>
              <a:t>Second level</a:t>
            </a:r>
          </a:p>
          <a:p>
            <a:pPr lvl="2"/>
            <a:r>
              <a:rPr lang="en-US">
                <a:sym typeface="Vista Sans OT Reg" charset="0"/>
              </a:rPr>
              <a:t>Third level</a:t>
            </a:r>
          </a:p>
          <a:p>
            <a:pPr lvl="3"/>
            <a:r>
              <a:rPr lang="en-US">
                <a:sym typeface="Vista Sans OT Reg" charset="0"/>
              </a:rPr>
              <a:t>Fourth level</a:t>
            </a:r>
          </a:p>
          <a:p>
            <a:pPr lvl="4"/>
            <a:r>
              <a:rPr lang="en-US">
                <a:sym typeface="Vista Sans OT Reg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ransition spd="med">
    <p:dissolv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Vista Sans OT Medium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9pPr>
    </p:titleStyle>
    <p:bodyStyle>
      <a:lvl1pPr marL="214313" indent="-214313" algn="l" rtl="0" eaLnBrk="0" fontAlgn="base" hangingPunct="0">
        <a:lnSpc>
          <a:spcPct val="110000"/>
        </a:lnSpc>
        <a:spcBef>
          <a:spcPts val="1700"/>
        </a:spcBef>
        <a:spcAft>
          <a:spcPct val="0"/>
        </a:spcAft>
        <a:buClr>
          <a:srgbClr val="415995"/>
        </a:buClr>
        <a:buSzPct val="64000"/>
        <a:buFont typeface="Lucida Grande" charset="0"/>
        <a:buChar char="▪"/>
        <a:defRPr sz="2800">
          <a:solidFill>
            <a:schemeClr val="tx1"/>
          </a:solidFill>
          <a:latin typeface="+mn-lt"/>
          <a:ea typeface="+mn-ea"/>
          <a:cs typeface="+mn-cs"/>
          <a:sym typeface="Vista Sans OT Reg" charset="0"/>
        </a:defRPr>
      </a:lvl1pPr>
      <a:lvl2pPr marL="479425" indent="-238125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64000"/>
        <a:buFont typeface="Lucida Grande" charset="0"/>
        <a:buChar char="▪"/>
        <a:defRPr sz="2800">
          <a:solidFill>
            <a:schemeClr val="tx1"/>
          </a:solidFill>
          <a:latin typeface="+mn-lt"/>
          <a:ea typeface="+mn-ea"/>
          <a:cs typeface="+mn-cs"/>
          <a:sym typeface="Vista Sans OT Reg" charset="0"/>
        </a:defRPr>
      </a:lvl2pPr>
      <a:lvl3pPr marL="695325" indent="-174625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54000"/>
        <a:buFont typeface="Lucida Grande" charset="0"/>
        <a:buChar char="▪"/>
        <a:defRPr sz="2600">
          <a:solidFill>
            <a:schemeClr val="tx1"/>
          </a:solidFill>
          <a:latin typeface="+mn-lt"/>
          <a:ea typeface="+mn-ea"/>
          <a:cs typeface="+mn-cs"/>
          <a:sym typeface="Vista Sans OT Reg" charset="0"/>
        </a:defRPr>
      </a:lvl3pPr>
      <a:lvl4pPr marL="928688" indent="-179388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charset="0"/>
        <a:buChar char="▪"/>
        <a:defRPr sz="2600">
          <a:solidFill>
            <a:schemeClr val="tx1"/>
          </a:solidFill>
          <a:latin typeface="+mn-lt"/>
          <a:ea typeface="+mn-ea"/>
          <a:cs typeface="+mn-cs"/>
          <a:sym typeface="Vista Sans OT Reg" charset="0"/>
        </a:defRPr>
      </a:lvl4pPr>
      <a:lvl5pPr marL="1158875" indent="-160338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Vista Sans OT Reg" charset="0"/>
        </a:defRPr>
      </a:lvl5pPr>
      <a:lvl6pPr marL="1616075" indent="-160338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Vista Sans OT Reg" pitchFamily="-65" charset="0"/>
        </a:defRPr>
      </a:lvl6pPr>
      <a:lvl7pPr marL="2073275" indent="-160338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Vista Sans OT Reg" pitchFamily="-65" charset="0"/>
        </a:defRPr>
      </a:lvl7pPr>
      <a:lvl8pPr marL="2530475" indent="-160338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Vista Sans OT Reg" pitchFamily="-65" charset="0"/>
        </a:defRPr>
      </a:lvl8pPr>
      <a:lvl9pPr marL="2987675" indent="-160338" algn="l" rtl="0" fontAlgn="base">
        <a:lnSpc>
          <a:spcPct val="110000"/>
        </a:lnSpc>
        <a:spcBef>
          <a:spcPts val="1400"/>
        </a:spcBef>
        <a:spcAft>
          <a:spcPct val="0"/>
        </a:spcAft>
        <a:buClr>
          <a:srgbClr val="888888"/>
        </a:buClr>
        <a:buSzPct val="44000"/>
        <a:buFont typeface="Lucida Grande" pitchFamily="-65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Vista Sans OT Reg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rgbClr val="375999"/>
          </a:solidFill>
          <a:ln w="203200" cap="flat" cmpd="sng" algn="ctr">
            <a:solidFill>
              <a:srgbClr val="6B84B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6145" name="Rectangle 1"/>
          <p:cNvSpPr>
            <a:spLocks/>
          </p:cNvSpPr>
          <p:nvPr/>
        </p:nvSpPr>
        <p:spPr bwMode="auto">
          <a:xfrm>
            <a:off x="3475038" y="4765675"/>
            <a:ext cx="7143750" cy="155575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100">
                <a:solidFill>
                  <a:srgbClr val="9CADD7"/>
                </a:solidFill>
                <a:cs typeface="Vista Sans OT Reg" charset="0"/>
              </a:rPr>
              <a:t>(c) 2009 Facebook, Inc. or its licensors.  "Facebook" is a registered trademark of Facebook, Inc.. All rights reserved. 1.0</a:t>
            </a:r>
          </a:p>
        </p:txBody>
      </p:sp>
      <p:pic>
        <p:nvPicPr>
          <p:cNvPr id="15364" name="Picture 3" descr="fb_log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463800" y="2998788"/>
            <a:ext cx="81534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 spd="slow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+mj-lt"/>
          <a:ea typeface="+mj-ea"/>
          <a:cs typeface="+mj-cs"/>
          <a:sym typeface="Vista Sans OT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rgbClr val="FFFFFF"/>
          </a:solidFill>
          <a:latin typeface="Vista Sans OT Bold" pitchFamily="-65" charset="0"/>
          <a:ea typeface="ヒラギノ角ゴ ProN W6" pitchFamily="-65" charset="-128"/>
          <a:cs typeface="ヒラギノ角ゴ ProN W6" pitchFamily="-65" charset="-128"/>
          <a:sym typeface="Vista Sans OT Bold" pitchFamily="-65" charset="0"/>
        </a:defRPr>
      </a:lvl9pPr>
    </p:titleStyle>
    <p:bodyStyle>
      <a:lvl1pPr marL="342900" indent="-342900" algn="ctr" rtl="0" eaLnBrk="0" fontAlgn="base" hangingPunct="0">
        <a:spcBef>
          <a:spcPts val="2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1pPr>
      <a:lvl2pPr marL="742950" indent="-285750" algn="ctr" rtl="0" eaLnBrk="0" fontAlgn="base" hangingPunct="0">
        <a:spcBef>
          <a:spcPts val="200"/>
        </a:spcBef>
        <a:spcAft>
          <a:spcPct val="0"/>
        </a:spcAft>
        <a:buChar char="–"/>
        <a:defRPr sz="1600"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2pPr>
      <a:lvl3pPr marL="1143000" indent="-228600" algn="ctr" rtl="0" eaLnBrk="0" fontAlgn="base" hangingPunct="0">
        <a:spcBef>
          <a:spcPts val="2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3pPr>
      <a:lvl4pPr marL="1600200" indent="-228600" algn="ctr" rtl="0" eaLnBrk="0" fontAlgn="base" hangingPunct="0">
        <a:spcBef>
          <a:spcPts val="200"/>
        </a:spcBef>
        <a:spcAft>
          <a:spcPct val="0"/>
        </a:spcAft>
        <a:buChar char="–"/>
        <a:defRPr sz="1600"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4pPr>
      <a:lvl5pPr marL="2057400" indent="-228600" algn="ctr" rtl="0" eaLnBrk="0" fontAlgn="base" hangingPunct="0">
        <a:spcBef>
          <a:spcPts val="200"/>
        </a:spcBef>
        <a:spcAft>
          <a:spcPct val="0"/>
        </a:spcAft>
        <a:buChar char="»"/>
        <a:defRPr sz="1600"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Helvetica" pitchFamily="-65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Helvetica" pitchFamily="-65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Helvetica" pitchFamily="-65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HTTP request amplification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This 1 KB HTTP request generated 930 KB of internal network traffic</a:t>
            </a:r>
          </a:p>
        </p:txBody>
      </p:sp>
      <p:pic>
        <p:nvPicPr>
          <p:cNvPr id="2" name="Picture 1" descr="wire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85750" y="3302000"/>
            <a:ext cx="12433300" cy="3265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269" y="7035800"/>
            <a:ext cx="1034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measurement is not necessarily representative of all traffic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894436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</a:t>
            </a:r>
            <a:r>
              <a:rPr lang="en-US" dirty="0"/>
              <a:t>b</a:t>
            </a:r>
            <a:r>
              <a:rPr lang="en-US" dirty="0" smtClean="0"/>
              <a:t>ig data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2533904" y="1609344"/>
            <a:ext cx="7936992" cy="5952744"/>
          </a:xfrm>
          <a:prstGeom prst="rect">
            <a:avLst/>
          </a:prstGeom>
          <a:ln w="1778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184315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787400" y="647700"/>
            <a:ext cx="11417300" cy="660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+mj-lt"/>
                <a:ea typeface="+mj-ea"/>
                <a:cs typeface="+mj-cs"/>
                <a:sym typeface="Vista Sans OT Medium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9pPr>
          </a:lstStyle>
          <a:p>
            <a:r>
              <a:rPr lang="en-US" dirty="0"/>
              <a:t>4</a:t>
            </a:r>
            <a:r>
              <a:rPr lang="en-US" dirty="0" smtClean="0"/>
              <a:t>. Datacenter as one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6600" y="66327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35400" y="49182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CSW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0" y="3329057"/>
            <a:ext cx="84023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DR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74254" y="66327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8430" y="49182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CSW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9550400" y="3329057"/>
            <a:ext cx="84023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DR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06160" y="6895217"/>
            <a:ext cx="792480" cy="182880"/>
            <a:chOff x="9169400" y="2540000"/>
            <a:chExt cx="792480" cy="182880"/>
          </a:xfrm>
        </p:grpSpPr>
        <p:sp>
          <p:nvSpPr>
            <p:cNvPr id="3" name="Oval 2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5400" y="6654800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28430" y="6654800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cxnSp>
        <p:nvCxnSpPr>
          <p:cNvPr id="12" name="Straight Connector 11"/>
          <p:cNvCxnSpPr>
            <a:stCxn id="6" idx="0"/>
            <a:endCxn id="7" idx="2"/>
          </p:cNvCxnSpPr>
          <p:nvPr/>
        </p:nvCxnSpPr>
        <p:spPr bwMode="auto">
          <a:xfrm flipV="1">
            <a:off x="2619588" y="5626100"/>
            <a:ext cx="1828800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6" idx="0"/>
            <a:endCxn id="23" idx="2"/>
          </p:cNvCxnSpPr>
          <p:nvPr/>
        </p:nvCxnSpPr>
        <p:spPr bwMode="auto">
          <a:xfrm flipV="1">
            <a:off x="2619588" y="5626100"/>
            <a:ext cx="6021830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6" idx="0"/>
            <a:endCxn id="7" idx="2"/>
          </p:cNvCxnSpPr>
          <p:nvPr/>
        </p:nvCxnSpPr>
        <p:spPr bwMode="auto">
          <a:xfrm flipV="1">
            <a:off x="4448388" y="5626100"/>
            <a:ext cx="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6" idx="0"/>
            <a:endCxn id="23" idx="2"/>
          </p:cNvCxnSpPr>
          <p:nvPr/>
        </p:nvCxnSpPr>
        <p:spPr bwMode="auto">
          <a:xfrm flipV="1">
            <a:off x="4448388" y="5626100"/>
            <a:ext cx="419303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7" idx="0"/>
            <a:endCxn id="7" idx="2"/>
          </p:cNvCxnSpPr>
          <p:nvPr/>
        </p:nvCxnSpPr>
        <p:spPr bwMode="auto">
          <a:xfrm flipH="1" flipV="1">
            <a:off x="4448388" y="5626100"/>
            <a:ext cx="419303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22" idx="0"/>
            <a:endCxn id="23" idx="2"/>
          </p:cNvCxnSpPr>
          <p:nvPr/>
        </p:nvCxnSpPr>
        <p:spPr bwMode="auto">
          <a:xfrm flipH="1" flipV="1">
            <a:off x="8641418" y="5626100"/>
            <a:ext cx="1745824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37" idx="0"/>
            <a:endCxn id="23" idx="2"/>
          </p:cNvCxnSpPr>
          <p:nvPr/>
        </p:nvCxnSpPr>
        <p:spPr bwMode="auto">
          <a:xfrm flipV="1">
            <a:off x="8641418" y="5626100"/>
            <a:ext cx="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22" idx="0"/>
            <a:endCxn id="7" idx="2"/>
          </p:cNvCxnSpPr>
          <p:nvPr/>
        </p:nvCxnSpPr>
        <p:spPr bwMode="auto">
          <a:xfrm flipH="1" flipV="1">
            <a:off x="4448388" y="5626100"/>
            <a:ext cx="5938854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7" idx="3"/>
            <a:endCxn id="23" idx="1"/>
          </p:cNvCxnSpPr>
          <p:nvPr/>
        </p:nvCxnSpPr>
        <p:spPr bwMode="auto">
          <a:xfrm>
            <a:off x="5061376" y="5272157"/>
            <a:ext cx="2967054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6106160" y="5180717"/>
            <a:ext cx="792480" cy="182880"/>
            <a:chOff x="9169400" y="2540000"/>
            <a:chExt cx="792480" cy="182880"/>
          </a:xfrm>
        </p:grpSpPr>
        <p:sp>
          <p:nvSpPr>
            <p:cNvPr id="29" name="Oval 28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cxnSp>
        <p:nvCxnSpPr>
          <p:cNvPr id="64" name="Straight Connector 63"/>
          <p:cNvCxnSpPr>
            <a:stCxn id="7" idx="0"/>
            <a:endCxn id="10" idx="2"/>
          </p:cNvCxnSpPr>
          <p:nvPr/>
        </p:nvCxnSpPr>
        <p:spPr bwMode="auto">
          <a:xfrm flipV="1">
            <a:off x="4448388" y="4036943"/>
            <a:ext cx="3083727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7" idx="0"/>
            <a:endCxn id="24" idx="2"/>
          </p:cNvCxnSpPr>
          <p:nvPr/>
        </p:nvCxnSpPr>
        <p:spPr bwMode="auto">
          <a:xfrm flipV="1">
            <a:off x="4448388" y="4036943"/>
            <a:ext cx="5522127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23" idx="0"/>
            <a:endCxn id="10" idx="2"/>
          </p:cNvCxnSpPr>
          <p:nvPr/>
        </p:nvCxnSpPr>
        <p:spPr bwMode="auto">
          <a:xfrm flipH="1" flipV="1">
            <a:off x="7532115" y="4036943"/>
            <a:ext cx="1109303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3" idx="0"/>
            <a:endCxn id="24" idx="2"/>
          </p:cNvCxnSpPr>
          <p:nvPr/>
        </p:nvCxnSpPr>
        <p:spPr bwMode="auto">
          <a:xfrm flipV="1">
            <a:off x="8641418" y="4036943"/>
            <a:ext cx="1329097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10" idx="3"/>
            <a:endCxn id="24" idx="1"/>
          </p:cNvCxnSpPr>
          <p:nvPr/>
        </p:nvCxnSpPr>
        <p:spPr bwMode="auto">
          <a:xfrm>
            <a:off x="7952230" y="3683000"/>
            <a:ext cx="159817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315960" y="3591560"/>
            <a:ext cx="792480" cy="182880"/>
            <a:chOff x="9169400" y="2540000"/>
            <a:chExt cx="792480" cy="182880"/>
          </a:xfrm>
        </p:grpSpPr>
        <p:sp>
          <p:nvSpPr>
            <p:cNvPr id="33" name="Oval 32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91353" y="2006600"/>
            <a:ext cx="24416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The Internet</a:t>
            </a:r>
            <a:endParaRPr lang="en-US" sz="3200" i="1" dirty="0"/>
          </a:p>
        </p:txBody>
      </p:sp>
      <p:cxnSp>
        <p:nvCxnSpPr>
          <p:cNvPr id="80" name="Straight Connector 79"/>
          <p:cNvCxnSpPr>
            <a:stCxn id="10" idx="0"/>
            <a:endCxn id="79" idx="2"/>
          </p:cNvCxnSpPr>
          <p:nvPr/>
        </p:nvCxnSpPr>
        <p:spPr bwMode="auto">
          <a:xfrm flipV="1">
            <a:off x="7532115" y="2591376"/>
            <a:ext cx="1180085" cy="73768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79" idx="2"/>
            <a:endCxn id="24" idx="0"/>
          </p:cNvCxnSpPr>
          <p:nvPr/>
        </p:nvCxnSpPr>
        <p:spPr bwMode="auto">
          <a:xfrm>
            <a:off x="8712200" y="2591376"/>
            <a:ext cx="1258315" cy="73768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616200" y="3302000"/>
            <a:ext cx="747384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FC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54600" y="3302000"/>
            <a:ext cx="747384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FC</a:t>
            </a:r>
            <a:endParaRPr lang="en-US" sz="4000" dirty="0"/>
          </a:p>
        </p:txBody>
      </p:sp>
      <p:cxnSp>
        <p:nvCxnSpPr>
          <p:cNvPr id="44" name="Straight Connector 43"/>
          <p:cNvCxnSpPr>
            <a:stCxn id="41" idx="3"/>
            <a:endCxn id="42" idx="1"/>
          </p:cNvCxnSpPr>
          <p:nvPr/>
        </p:nvCxnSpPr>
        <p:spPr bwMode="auto">
          <a:xfrm>
            <a:off x="3363584" y="3655943"/>
            <a:ext cx="1691016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Group 44"/>
          <p:cNvGrpSpPr/>
          <p:nvPr/>
        </p:nvGrpSpPr>
        <p:grpSpPr>
          <a:xfrm>
            <a:off x="3820160" y="3564503"/>
            <a:ext cx="792480" cy="182880"/>
            <a:chOff x="9169400" y="2540000"/>
            <a:chExt cx="792480" cy="182880"/>
          </a:xfrm>
        </p:grpSpPr>
        <p:sp>
          <p:nvSpPr>
            <p:cNvPr id="47" name="Oval 46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cxnSp>
        <p:nvCxnSpPr>
          <p:cNvPr id="56" name="Straight Connector 55"/>
          <p:cNvCxnSpPr>
            <a:stCxn id="7" idx="0"/>
            <a:endCxn id="41" idx="2"/>
          </p:cNvCxnSpPr>
          <p:nvPr/>
        </p:nvCxnSpPr>
        <p:spPr bwMode="auto">
          <a:xfrm flipH="1" flipV="1">
            <a:off x="2989892" y="4009886"/>
            <a:ext cx="1458496" cy="908328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23" idx="0"/>
            <a:endCxn id="42" idx="2"/>
          </p:cNvCxnSpPr>
          <p:nvPr/>
        </p:nvCxnSpPr>
        <p:spPr bwMode="auto">
          <a:xfrm flipH="1" flipV="1">
            <a:off x="5428292" y="4009886"/>
            <a:ext cx="3213126" cy="908328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7" idx="0"/>
            <a:endCxn id="42" idx="2"/>
          </p:cNvCxnSpPr>
          <p:nvPr/>
        </p:nvCxnSpPr>
        <p:spPr bwMode="auto">
          <a:xfrm flipV="1">
            <a:off x="4448388" y="4009886"/>
            <a:ext cx="979904" cy="908328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23" idx="0"/>
            <a:endCxn id="41" idx="2"/>
          </p:cNvCxnSpPr>
          <p:nvPr/>
        </p:nvCxnSpPr>
        <p:spPr bwMode="auto">
          <a:xfrm flipH="1" flipV="1">
            <a:off x="2989892" y="4009886"/>
            <a:ext cx="5651526" cy="908328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153759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787400" y="647700"/>
            <a:ext cx="11417300" cy="660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+mj-lt"/>
                <a:ea typeface="+mj-ea"/>
                <a:cs typeface="+mj-cs"/>
                <a:sym typeface="Vista Sans OT Medium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9pPr>
          </a:lstStyle>
          <a:p>
            <a:r>
              <a:rPr lang="en-US" dirty="0" smtClean="0"/>
              <a:t>5. Multiple datacenters as one computer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97800" y="2616200"/>
            <a:ext cx="24416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The Internet</a:t>
            </a:r>
            <a:endParaRPr lang="en-US" sz="3200" i="1" dirty="0"/>
          </a:p>
        </p:txBody>
      </p:sp>
      <p:cxnSp>
        <p:nvCxnSpPr>
          <p:cNvPr id="62" name="Straight Connector 61"/>
          <p:cNvCxnSpPr>
            <a:endCxn id="54" idx="2"/>
          </p:cNvCxnSpPr>
          <p:nvPr/>
        </p:nvCxnSpPr>
        <p:spPr bwMode="auto">
          <a:xfrm flipV="1">
            <a:off x="3149600" y="3200976"/>
            <a:ext cx="5869047" cy="25394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4" idx="2"/>
          </p:cNvCxnSpPr>
          <p:nvPr/>
        </p:nvCxnSpPr>
        <p:spPr bwMode="auto">
          <a:xfrm>
            <a:off x="9018647" y="3200976"/>
            <a:ext cx="2970153" cy="2387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endCxn id="54" idx="2"/>
          </p:cNvCxnSpPr>
          <p:nvPr/>
        </p:nvCxnSpPr>
        <p:spPr bwMode="auto">
          <a:xfrm flipV="1">
            <a:off x="4826000" y="3200976"/>
            <a:ext cx="4192647" cy="23108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54" idx="2"/>
          </p:cNvCxnSpPr>
          <p:nvPr/>
        </p:nvCxnSpPr>
        <p:spPr bwMode="auto">
          <a:xfrm>
            <a:off x="9018647" y="3200976"/>
            <a:ext cx="1674753" cy="2387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554616" y="2616200"/>
            <a:ext cx="747384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FA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93016" y="2616200"/>
            <a:ext cx="747384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FA</a:t>
            </a:r>
            <a:endParaRPr lang="en-US" sz="4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758576" y="2878703"/>
            <a:ext cx="792480" cy="182880"/>
            <a:chOff x="9169400" y="2540000"/>
            <a:chExt cx="792480" cy="182880"/>
          </a:xfrm>
        </p:grpSpPr>
        <p:sp>
          <p:nvSpPr>
            <p:cNvPr id="74" name="Oval 73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cxnSp>
        <p:nvCxnSpPr>
          <p:cNvPr id="78" name="Straight Connector 77"/>
          <p:cNvCxnSpPr>
            <a:endCxn id="69" idx="2"/>
          </p:cNvCxnSpPr>
          <p:nvPr/>
        </p:nvCxnSpPr>
        <p:spPr bwMode="auto">
          <a:xfrm flipV="1">
            <a:off x="1549400" y="3324086"/>
            <a:ext cx="1378908" cy="21877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69" idx="2"/>
          </p:cNvCxnSpPr>
          <p:nvPr/>
        </p:nvCxnSpPr>
        <p:spPr bwMode="auto">
          <a:xfrm flipV="1">
            <a:off x="2768600" y="3324086"/>
            <a:ext cx="159708" cy="22639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endCxn id="69" idx="2"/>
          </p:cNvCxnSpPr>
          <p:nvPr/>
        </p:nvCxnSpPr>
        <p:spPr bwMode="auto">
          <a:xfrm flipH="1" flipV="1">
            <a:off x="2928308" y="3324086"/>
            <a:ext cx="5783892" cy="21877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endCxn id="69" idx="2"/>
          </p:cNvCxnSpPr>
          <p:nvPr/>
        </p:nvCxnSpPr>
        <p:spPr bwMode="auto">
          <a:xfrm flipH="1" flipV="1">
            <a:off x="2928308" y="3324086"/>
            <a:ext cx="6926892" cy="2111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71" idx="2"/>
          </p:cNvCxnSpPr>
          <p:nvPr/>
        </p:nvCxnSpPr>
        <p:spPr bwMode="auto">
          <a:xfrm flipV="1">
            <a:off x="1549400" y="3324086"/>
            <a:ext cx="3817308" cy="21877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endCxn id="71" idx="2"/>
          </p:cNvCxnSpPr>
          <p:nvPr/>
        </p:nvCxnSpPr>
        <p:spPr bwMode="auto">
          <a:xfrm flipV="1">
            <a:off x="2311400" y="3324086"/>
            <a:ext cx="3055308" cy="2492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71" idx="2"/>
          </p:cNvCxnSpPr>
          <p:nvPr/>
        </p:nvCxnSpPr>
        <p:spPr bwMode="auto">
          <a:xfrm flipH="1" flipV="1">
            <a:off x="5366708" y="3324086"/>
            <a:ext cx="3345492" cy="21877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endCxn id="71" idx="2"/>
          </p:cNvCxnSpPr>
          <p:nvPr/>
        </p:nvCxnSpPr>
        <p:spPr bwMode="auto">
          <a:xfrm flipH="1" flipV="1">
            <a:off x="5366708" y="3324086"/>
            <a:ext cx="4412292" cy="2111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 descr="Screen Shot 2013-03-17 at 12.5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950200" y="5359400"/>
            <a:ext cx="4387544" cy="2019300"/>
          </a:xfrm>
          <a:prstGeom prst="rect">
            <a:avLst/>
          </a:prstGeom>
        </p:spPr>
      </p:pic>
      <p:pic>
        <p:nvPicPr>
          <p:cNvPr id="53" name="Picture 52" descr="Screen Shot 2013-03-17 at 12.5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92200" y="5359400"/>
            <a:ext cx="438754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679941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Vista Sans OT Medium" charset="0"/>
                <a:ea typeface="ヒラギノ角ゴ ProN W6" charset="0"/>
                <a:cs typeface="ヒラギノ角ゴ ProN W6" charset="0"/>
              </a:rPr>
              <a:t>Wishlist</a:t>
            </a:r>
            <a:endParaRPr lang="en-US" dirty="0">
              <a:solidFill>
                <a:srgbClr val="AFBEE3"/>
              </a:solidFill>
              <a:latin typeface="Vista Sans OT Medium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872068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is-journey-1-finish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00480" y="177800"/>
            <a:ext cx="1040384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4502980"/>
      </p:ext>
    </p:extLst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More bits per second for less CAPEX and OPEX</a:t>
            </a:r>
          </a:p>
          <a:p>
            <a:pPr marL="0" indent="0" algn="ctr">
              <a:buNone/>
            </a:pPr>
            <a:r>
              <a:rPr lang="en-US" sz="3600" b="1" dirty="0"/>
              <a:t>More bits per second for less CAPEX and OPEX</a:t>
            </a:r>
          </a:p>
          <a:p>
            <a:pPr marL="0" indent="0" algn="ctr">
              <a:buNone/>
            </a:pPr>
            <a:r>
              <a:rPr lang="en-US" sz="3600" b="1" dirty="0"/>
              <a:t>More bits per second for less CAPEX and OPEX</a:t>
            </a:r>
          </a:p>
          <a:p>
            <a:pPr marL="0" indent="0" algn="ctr">
              <a:buNone/>
            </a:pPr>
            <a:r>
              <a:rPr lang="en-US" sz="3600" b="1" dirty="0"/>
              <a:t>More bits per second for less CAPEX and OPEX</a:t>
            </a:r>
          </a:p>
          <a:p>
            <a:pPr marL="0" indent="0" algn="ctr">
              <a:buNone/>
            </a:pPr>
            <a:r>
              <a:rPr lang="en-US" sz="3600" b="1" dirty="0"/>
              <a:t>More bits per second for less CAPEX and OPEX</a:t>
            </a:r>
          </a:p>
          <a:p>
            <a:pPr marL="0" indent="0" algn="ctr">
              <a:buNone/>
            </a:pPr>
            <a:r>
              <a:rPr lang="en-US" sz="3600" b="1" dirty="0"/>
              <a:t>More bits per second for less CAPEX and </a:t>
            </a:r>
            <a:r>
              <a:rPr lang="en-US" sz="3600" b="1" dirty="0" smtClean="0"/>
              <a:t>OPEX</a:t>
            </a:r>
          </a:p>
          <a:p>
            <a:pPr marL="0" indent="0" algn="ctr">
              <a:buNone/>
            </a:pPr>
            <a:r>
              <a:rPr lang="en-US" sz="3600" b="1" dirty="0"/>
              <a:t>More bits per second for less CAPEX and </a:t>
            </a:r>
            <a:r>
              <a:rPr lang="en-US" sz="3600" b="1" dirty="0" smtClean="0"/>
              <a:t>OPEX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803232"/>
      </p:ext>
    </p:extLst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have just one kind of transceiver?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40G (2013), 100G (2015)</a:t>
            </a:r>
          </a:p>
          <a:p>
            <a:r>
              <a:rPr lang="en-US" dirty="0" smtClean="0"/>
              <a:t>MMF or SMF with same device</a:t>
            </a:r>
          </a:p>
          <a:p>
            <a:r>
              <a:rPr lang="en-US" dirty="0" smtClean="0"/>
              <a:t>Pair of fibers (or single fiber?)</a:t>
            </a:r>
          </a:p>
          <a:p>
            <a:pPr lvl="1"/>
            <a:r>
              <a:rPr lang="en-US" dirty="0" smtClean="0"/>
              <a:t>Parallel fiber is lame, especially when you don’t even use all of them</a:t>
            </a:r>
          </a:p>
          <a:p>
            <a:r>
              <a:rPr lang="en-US" dirty="0" smtClean="0"/>
              <a:t>150 m reach minimum, 1 km is better</a:t>
            </a:r>
          </a:p>
          <a:p>
            <a:r>
              <a:rPr lang="en-US" dirty="0" smtClean="0"/>
              <a:t>Low cost, short lead time for any quantity</a:t>
            </a:r>
          </a:p>
          <a:p>
            <a:r>
              <a:rPr lang="en-US" dirty="0" smtClean="0"/>
              <a:t>Multisource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113686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Vista Sans OT Medium" charset="0"/>
                <a:ea typeface="ヒラギノ角ゴ ProN W6" charset="0"/>
                <a:cs typeface="ヒラギノ角ゴ ProN W6" charset="0"/>
              </a:rPr>
              <a:t>Doing business with Facebook</a:t>
            </a:r>
            <a:endParaRPr lang="en-US" dirty="0">
              <a:solidFill>
                <a:srgbClr val="AFBEE3"/>
              </a:solidFill>
              <a:latin typeface="Vista Sans OT Medium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031252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business with Facebook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buy non-standard</a:t>
            </a:r>
            <a:r>
              <a:rPr lang="en-US" dirty="0"/>
              <a:t>/pre-standard </a:t>
            </a:r>
            <a:r>
              <a:rPr lang="en-US" dirty="0" smtClean="0"/>
              <a:t>optical products</a:t>
            </a:r>
            <a:endParaRPr lang="en-US" dirty="0"/>
          </a:p>
          <a:p>
            <a:r>
              <a:rPr lang="en-US" dirty="0" smtClean="0"/>
              <a:t>Please work with us closely before investing your own NRE</a:t>
            </a:r>
          </a:p>
          <a:p>
            <a:r>
              <a:rPr lang="en-US" dirty="0"/>
              <a:t>Things change FAST!</a:t>
            </a:r>
          </a:p>
          <a:p>
            <a:r>
              <a:rPr lang="en-US" dirty="0"/>
              <a:t>Get access to our roadmap (NDA)</a:t>
            </a:r>
          </a:p>
          <a:p>
            <a:r>
              <a:rPr lang="en-US" dirty="0"/>
              <a:t>Send us </a:t>
            </a:r>
            <a:r>
              <a:rPr lang="en-US" dirty="0" smtClean="0"/>
              <a:t>samples (fully packaged)</a:t>
            </a:r>
          </a:p>
          <a:p>
            <a:r>
              <a:rPr lang="en-US" dirty="0" smtClean="0"/>
              <a:t>We want to poke around on the insides of your stuff</a:t>
            </a:r>
          </a:p>
          <a:p>
            <a:pPr lvl="1"/>
            <a:r>
              <a:rPr lang="en-US" dirty="0" smtClean="0"/>
              <a:t>If this scares you then go somewhere else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980039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dirty="0" smtClean="0">
                <a:latin typeface="Vista Sans OT Medium" charset="0"/>
                <a:ea typeface="ヒラギノ角ゴ ProN W6" charset="0"/>
                <a:cs typeface="ヒラギノ角ゴ ProN W6" charset="0"/>
              </a:rPr>
              <a:t>How to make optical communication products</a:t>
            </a:r>
            <a:r>
              <a:rPr lang="en-US" sz="4300" dirty="0">
                <a:latin typeface="Vista Sans OT Medium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4300" dirty="0">
                <a:latin typeface="Vista Sans OT Medium" charset="0"/>
                <a:ea typeface="ヒラギノ角ゴ ProN W6" charset="0"/>
                <a:cs typeface="ヒラギノ角ゴ ProN W6" charset="0"/>
              </a:rPr>
            </a:br>
            <a:r>
              <a:rPr lang="en-US" sz="4300" dirty="0" smtClean="0">
                <a:solidFill>
                  <a:srgbClr val="AFBEE3"/>
                </a:solidFill>
                <a:latin typeface="Vista Sans OT Medium" charset="0"/>
                <a:ea typeface="ヒラギノ角ゴ ProN W6" charset="0"/>
                <a:cs typeface="ヒラギノ角ゴ ProN W6" charset="0"/>
              </a:rPr>
              <a:t>That Facebook will want to buy</a:t>
            </a:r>
            <a:endParaRPr lang="en-US" sz="4300" dirty="0">
              <a:solidFill>
                <a:srgbClr val="AFBEE3"/>
              </a:solidFill>
              <a:latin typeface="Vista Sans OT Medium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 dirty="0" smtClean="0">
                <a:latin typeface="Vista Sans OT Reg" charset="0"/>
                <a:ea typeface="ヒラギノ角ゴ ProN W3" charset="0"/>
                <a:cs typeface="ヒラギノ角ゴ ProN W3" charset="0"/>
              </a:rPr>
              <a:t>Nathan Farrington</a:t>
            </a:r>
            <a:endParaRPr lang="en-US" sz="1800" dirty="0">
              <a:latin typeface="Vista Sans OT Reg" charset="0"/>
              <a:ea typeface="ヒラギノ角ゴ ProN W3" charset="0"/>
              <a:cs typeface="ヒラギノ角ゴ ProN W3" charset="0"/>
            </a:endParaRPr>
          </a:p>
          <a:p>
            <a:pPr marL="0" lvl="1" indent="0" eaLnBrk="1" hangingPunct="1">
              <a:buFontTx/>
              <a:buNone/>
            </a:pPr>
            <a:r>
              <a:rPr lang="en-US" sz="1800" dirty="0" smtClean="0">
                <a:latin typeface="Vista Sans OT Reg" charset="0"/>
                <a:ea typeface="ヒラギノ角ゴ ProN W3" charset="0"/>
                <a:cs typeface="ヒラギノ角ゴ ProN W3" charset="0"/>
              </a:rPr>
              <a:t>Data Center Network Engineer</a:t>
            </a:r>
            <a:endParaRPr lang="en-US" sz="1800" dirty="0">
              <a:latin typeface="Vista Sans OT Reg" charset="0"/>
              <a:ea typeface="ヒラギノ角ゴ ProN W3" charset="0"/>
              <a:cs typeface="ヒラギノ角ゴ ProN W3" charset="0"/>
            </a:endParaRPr>
          </a:p>
          <a:p>
            <a:pPr marL="0" lvl="1" indent="0" eaLnBrk="1" hangingPunct="1">
              <a:buFontTx/>
              <a:buNone/>
            </a:pPr>
            <a:r>
              <a:rPr lang="en-US" sz="1800" dirty="0" smtClean="0">
                <a:latin typeface="Vista Sans OT Reg" charset="0"/>
                <a:ea typeface="ヒラギノ角ゴ ProN W3" charset="0"/>
                <a:cs typeface="ヒラギノ角ゴ ProN W3" charset="0"/>
              </a:rPr>
              <a:t>2013-03-17 (OIDA Workshop, Anaheim, CA)</a:t>
            </a:r>
            <a:endParaRPr lang="en-US" sz="1800" dirty="0">
              <a:latin typeface="Vista Sans OT Reg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4697671"/>
              </p:ext>
            </p:extLst>
          </p:nvPr>
        </p:nvGraphicFramePr>
        <p:xfrm>
          <a:off x="838200" y="2433637"/>
          <a:ext cx="11379200" cy="3260726"/>
        </p:xfrm>
        <a:graphic>
          <a:graphicData uri="http://schemas.openxmlformats.org/drawingml/2006/table">
            <a:tbl>
              <a:tblPr/>
              <a:tblGrid>
                <a:gridCol w="1089025"/>
                <a:gridCol w="10290175"/>
              </a:tblGrid>
              <a:tr h="108585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charset="0"/>
                          <a:ea typeface="ヒラギノ角ゴ ProN W3" charset="0"/>
                          <a:cs typeface="Vista Sans OT Bold" charset="0"/>
                          <a:sym typeface="Vista Sans OT Bold" charset="0"/>
                        </a:rPr>
                        <a:t>1</a:t>
                      </a:r>
                    </a:p>
                  </a:txBody>
                  <a:tcPr marL="63500" marR="63500" marT="63500" marB="6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ista Sans OT Reg" charset="0"/>
                          <a:ea typeface="ヒラギノ角ゴ ProN W3" charset="0"/>
                          <a:cs typeface="Vista Sans OT Reg" charset="0"/>
                          <a:sym typeface="Vista Sans OT Reg" charset="0"/>
                        </a:rPr>
                        <a:t>Datacenter network architecture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ista Sans OT Reg" charset="0"/>
                        <a:ea typeface="ヒラギノ角ゴ ProN W3" charset="0"/>
                        <a:cs typeface="Vista Sans OT Reg" charset="0"/>
                        <a:sym typeface="Vista Sans OT Reg" charset="0"/>
                      </a:endParaRPr>
                    </a:p>
                  </a:txBody>
                  <a:tcPr marL="63500" marR="63500" marT="63500" marB="6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charset="0"/>
                          <a:ea typeface="ヒラギノ角ゴ ProN W3" charset="0"/>
                          <a:cs typeface="Vista Sans OT Bold" charset="0"/>
                          <a:sym typeface="Vista Sans OT Bold" charset="0"/>
                        </a:rPr>
                        <a:t>2</a:t>
                      </a:r>
                    </a:p>
                  </a:txBody>
                  <a:tcPr marL="63500" marR="63500" marT="63500" marB="63500" anchor="ctr" horzOverflow="overflow">
                    <a:lnL>
                      <a:noFill/>
                    </a:lnL>
                    <a:lnR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ista Sans OT Reg" charset="0"/>
                          <a:ea typeface="ヒラギノ角ゴ ProN W3" charset="0"/>
                          <a:cs typeface="Vista Sans OT Reg" charset="0"/>
                          <a:sym typeface="Vista Sans OT Reg" charset="0"/>
                        </a:rPr>
                        <a:t>Wishlist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ista Sans OT Reg" charset="0"/>
                        <a:ea typeface="ヒラギノ角ゴ ProN W3" charset="0"/>
                        <a:cs typeface="Vista Sans OT Reg" charset="0"/>
                        <a:sym typeface="Vista Sans OT Reg" charset="0"/>
                      </a:endParaRPr>
                    </a:p>
                  </a:txBody>
                  <a:tcPr marL="63500" marR="63500" marT="63500" marB="63500" anchor="ctr" horzOverflow="overflow">
                    <a:lnL>
                      <a:noFill/>
                    </a:lnL>
                    <a:lnR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charset="0"/>
                          <a:ea typeface="ヒラギノ角ゴ ProN W3" charset="0"/>
                          <a:cs typeface="Vista Sans OT Bold" charset="0"/>
                          <a:sym typeface="Vista Sans OT Bold" charset="0"/>
                        </a:rPr>
                        <a:t>3</a:t>
                      </a:r>
                    </a:p>
                  </a:txBody>
                  <a:tcPr marL="63500" marR="63500" marT="63500" marB="63500" anchor="ctr" horzOverflow="overflow">
                    <a:lnL>
                      <a:noFill/>
                    </a:lnL>
                    <a:lnR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ista Sans OT Reg" charset="0"/>
                          <a:ea typeface="ヒラギノ角ゴ ProN W3" charset="0"/>
                          <a:cs typeface="Vista Sans OT Reg" charset="0"/>
                          <a:sym typeface="Vista Sans OT Reg" charset="0"/>
                        </a:rPr>
                        <a:t>Doing business with Facebook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ista Sans OT Reg" charset="0"/>
                        <a:ea typeface="ヒラギノ角ゴ ProN W3" charset="0"/>
                        <a:cs typeface="Vista Sans OT Reg" charset="0"/>
                        <a:sym typeface="Vista Sans OT Reg" charset="0"/>
                      </a:endParaRPr>
                    </a:p>
                  </a:txBody>
                  <a:tcPr marL="63500" marR="63500" marT="63500" marB="63500" anchor="ctr" horzOverflow="overflow">
                    <a:lnL>
                      <a:noFill/>
                    </a:lnL>
                    <a:lnR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20497" name="Rectangle 39"/>
          <p:cNvSpPr>
            <a:spLocks noGrp="1" noChangeArrowheads="1"/>
          </p:cNvSpPr>
          <p:nvPr>
            <p:ph type="title"/>
          </p:nvPr>
        </p:nvSpPr>
        <p:spPr>
          <a:xfrm>
            <a:off x="787400" y="647700"/>
            <a:ext cx="11417300" cy="660400"/>
          </a:xfrm>
        </p:spPr>
        <p:txBody>
          <a:bodyPr lIns="0" tIns="0" rIns="0" bIns="0" anchor="t"/>
          <a:lstStyle/>
          <a:p>
            <a:pPr eaLnBrk="1" hangingPunct="1"/>
            <a:r>
              <a:rPr lang="en-US">
                <a:latin typeface="Vista Sans OT Medium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network architecture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787400" y="647700"/>
            <a:ext cx="11417300" cy="660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+mj-lt"/>
                <a:ea typeface="+mj-ea"/>
                <a:cs typeface="+mj-cs"/>
                <a:sym typeface="Vista Sans OT Medium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9pPr>
          </a:lstStyle>
          <a:p>
            <a:r>
              <a:rPr lang="en-US" dirty="0" smtClean="0"/>
              <a:t>1. Capacity &amp; redundancy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6600" y="66327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35400" y="49182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CSW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902200" y="3329057"/>
            <a:ext cx="84023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DR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74254" y="66327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8430" y="4918214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CSW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40600" y="3329057"/>
            <a:ext cx="84023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DR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06160" y="6895217"/>
            <a:ext cx="792480" cy="182880"/>
            <a:chOff x="9169400" y="2540000"/>
            <a:chExt cx="792480" cy="182880"/>
          </a:xfrm>
        </p:grpSpPr>
        <p:sp>
          <p:nvSpPr>
            <p:cNvPr id="3" name="Oval 2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5400" y="6654800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28430" y="6654800"/>
            <a:ext cx="1225976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RSW</a:t>
            </a:r>
            <a:endParaRPr lang="en-US" sz="4000" dirty="0"/>
          </a:p>
        </p:txBody>
      </p:sp>
      <p:cxnSp>
        <p:nvCxnSpPr>
          <p:cNvPr id="12" name="Straight Connector 11"/>
          <p:cNvCxnSpPr>
            <a:stCxn id="6" idx="0"/>
            <a:endCxn id="7" idx="2"/>
          </p:cNvCxnSpPr>
          <p:nvPr/>
        </p:nvCxnSpPr>
        <p:spPr bwMode="auto">
          <a:xfrm flipV="1">
            <a:off x="2619588" y="5626100"/>
            <a:ext cx="1828800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6" idx="0"/>
            <a:endCxn id="23" idx="2"/>
          </p:cNvCxnSpPr>
          <p:nvPr/>
        </p:nvCxnSpPr>
        <p:spPr bwMode="auto">
          <a:xfrm flipV="1">
            <a:off x="2619588" y="5626100"/>
            <a:ext cx="6021830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6" idx="0"/>
            <a:endCxn id="7" idx="2"/>
          </p:cNvCxnSpPr>
          <p:nvPr/>
        </p:nvCxnSpPr>
        <p:spPr bwMode="auto">
          <a:xfrm flipV="1">
            <a:off x="4448388" y="5626100"/>
            <a:ext cx="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6" idx="0"/>
            <a:endCxn id="23" idx="2"/>
          </p:cNvCxnSpPr>
          <p:nvPr/>
        </p:nvCxnSpPr>
        <p:spPr bwMode="auto">
          <a:xfrm flipV="1">
            <a:off x="4448388" y="5626100"/>
            <a:ext cx="419303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7" idx="0"/>
            <a:endCxn id="7" idx="2"/>
          </p:cNvCxnSpPr>
          <p:nvPr/>
        </p:nvCxnSpPr>
        <p:spPr bwMode="auto">
          <a:xfrm flipH="1" flipV="1">
            <a:off x="4448388" y="5626100"/>
            <a:ext cx="419303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22" idx="0"/>
            <a:endCxn id="23" idx="2"/>
          </p:cNvCxnSpPr>
          <p:nvPr/>
        </p:nvCxnSpPr>
        <p:spPr bwMode="auto">
          <a:xfrm flipH="1" flipV="1">
            <a:off x="8641418" y="5626100"/>
            <a:ext cx="1745824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37" idx="0"/>
            <a:endCxn id="23" idx="2"/>
          </p:cNvCxnSpPr>
          <p:nvPr/>
        </p:nvCxnSpPr>
        <p:spPr bwMode="auto">
          <a:xfrm flipV="1">
            <a:off x="8641418" y="5626100"/>
            <a:ext cx="0" cy="10287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22" idx="0"/>
            <a:endCxn id="7" idx="2"/>
          </p:cNvCxnSpPr>
          <p:nvPr/>
        </p:nvCxnSpPr>
        <p:spPr bwMode="auto">
          <a:xfrm flipH="1" flipV="1">
            <a:off x="4448388" y="5626100"/>
            <a:ext cx="5938854" cy="10066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7" idx="3"/>
            <a:endCxn id="23" idx="1"/>
          </p:cNvCxnSpPr>
          <p:nvPr/>
        </p:nvCxnSpPr>
        <p:spPr bwMode="auto">
          <a:xfrm>
            <a:off x="5061376" y="5272157"/>
            <a:ext cx="2967054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6106160" y="5180717"/>
            <a:ext cx="792480" cy="182880"/>
            <a:chOff x="9169400" y="2540000"/>
            <a:chExt cx="792480" cy="182880"/>
          </a:xfrm>
        </p:grpSpPr>
        <p:sp>
          <p:nvSpPr>
            <p:cNvPr id="29" name="Oval 28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cxnSp>
        <p:nvCxnSpPr>
          <p:cNvPr id="64" name="Straight Connector 63"/>
          <p:cNvCxnSpPr>
            <a:stCxn id="7" idx="0"/>
            <a:endCxn id="10" idx="2"/>
          </p:cNvCxnSpPr>
          <p:nvPr/>
        </p:nvCxnSpPr>
        <p:spPr bwMode="auto">
          <a:xfrm flipV="1">
            <a:off x="4448388" y="4036943"/>
            <a:ext cx="873927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7" idx="0"/>
            <a:endCxn id="24" idx="2"/>
          </p:cNvCxnSpPr>
          <p:nvPr/>
        </p:nvCxnSpPr>
        <p:spPr bwMode="auto">
          <a:xfrm flipV="1">
            <a:off x="4448388" y="4036943"/>
            <a:ext cx="3312327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23" idx="0"/>
            <a:endCxn id="10" idx="2"/>
          </p:cNvCxnSpPr>
          <p:nvPr/>
        </p:nvCxnSpPr>
        <p:spPr bwMode="auto">
          <a:xfrm flipH="1" flipV="1">
            <a:off x="5322315" y="4036943"/>
            <a:ext cx="3319103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3" idx="0"/>
            <a:endCxn id="24" idx="2"/>
          </p:cNvCxnSpPr>
          <p:nvPr/>
        </p:nvCxnSpPr>
        <p:spPr bwMode="auto">
          <a:xfrm flipH="1" flipV="1">
            <a:off x="7760715" y="4036943"/>
            <a:ext cx="880703" cy="88127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10" idx="3"/>
            <a:endCxn id="24" idx="1"/>
          </p:cNvCxnSpPr>
          <p:nvPr/>
        </p:nvCxnSpPr>
        <p:spPr bwMode="auto">
          <a:xfrm>
            <a:off x="5742430" y="3683000"/>
            <a:ext cx="159817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6106160" y="3591560"/>
            <a:ext cx="792480" cy="182880"/>
            <a:chOff x="9169400" y="2540000"/>
            <a:chExt cx="792480" cy="182880"/>
          </a:xfrm>
        </p:grpSpPr>
        <p:sp>
          <p:nvSpPr>
            <p:cNvPr id="33" name="Oval 32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281553" y="2006600"/>
            <a:ext cx="24416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The Internet</a:t>
            </a:r>
            <a:endParaRPr lang="en-US" sz="3200" i="1" dirty="0"/>
          </a:p>
        </p:txBody>
      </p:sp>
      <p:cxnSp>
        <p:nvCxnSpPr>
          <p:cNvPr id="80" name="Straight Connector 79"/>
          <p:cNvCxnSpPr>
            <a:stCxn id="10" idx="0"/>
            <a:endCxn id="79" idx="2"/>
          </p:cNvCxnSpPr>
          <p:nvPr/>
        </p:nvCxnSpPr>
        <p:spPr bwMode="auto">
          <a:xfrm flipV="1">
            <a:off x="5322315" y="2591376"/>
            <a:ext cx="1180085" cy="73768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79" idx="2"/>
            <a:endCxn id="24" idx="0"/>
          </p:cNvCxnSpPr>
          <p:nvPr/>
        </p:nvCxnSpPr>
        <p:spPr bwMode="auto">
          <a:xfrm>
            <a:off x="6502400" y="2591376"/>
            <a:ext cx="1258315" cy="737681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04059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283200" y="4826000"/>
            <a:ext cx="2438400" cy="968514"/>
            <a:chOff x="1409441" y="5000486"/>
            <a:chExt cx="2438400" cy="968514"/>
          </a:xfrm>
        </p:grpSpPr>
        <p:cxnSp>
          <p:nvCxnSpPr>
            <p:cNvPr id="163" name="Straight Connector 162"/>
            <p:cNvCxnSpPr/>
            <p:nvPr/>
          </p:nvCxnSpPr>
          <p:spPr bwMode="auto">
            <a:xfrm flipV="1">
              <a:off x="2159000" y="5000486"/>
              <a:ext cx="1688841" cy="944196"/>
            </a:xfrm>
            <a:prstGeom prst="line">
              <a:avLst/>
            </a:prstGeom>
            <a:solidFill>
              <a:srgbClr val="F0C423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V="1">
              <a:off x="3149600" y="5000486"/>
              <a:ext cx="698241" cy="968514"/>
            </a:xfrm>
            <a:prstGeom prst="line">
              <a:avLst/>
            </a:prstGeom>
            <a:solidFill>
              <a:srgbClr val="F0C423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auto">
            <a:xfrm flipH="1" flipV="1">
              <a:off x="1409441" y="5000486"/>
              <a:ext cx="1740159" cy="968514"/>
            </a:xfrm>
            <a:prstGeom prst="line">
              <a:avLst/>
            </a:prstGeom>
            <a:solidFill>
              <a:srgbClr val="F0C423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 flipH="1" flipV="1">
              <a:off x="1409441" y="5000486"/>
              <a:ext cx="825759" cy="968514"/>
            </a:xfrm>
            <a:prstGeom prst="line">
              <a:avLst/>
            </a:prstGeom>
            <a:solidFill>
              <a:srgbClr val="F0C423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7" name="Straight Connector 166"/>
          <p:cNvCxnSpPr/>
          <p:nvPr/>
        </p:nvCxnSpPr>
        <p:spPr bwMode="auto">
          <a:xfrm flipV="1">
            <a:off x="10083800" y="4826000"/>
            <a:ext cx="1688841" cy="944196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 flipV="1">
            <a:off x="11074400" y="4826000"/>
            <a:ext cx="698241" cy="968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 flipH="1" flipV="1">
            <a:off x="9334241" y="4826000"/>
            <a:ext cx="1740159" cy="968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flipH="1" flipV="1">
            <a:off x="9334241" y="4826000"/>
            <a:ext cx="825759" cy="968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4"/>
          <p:cNvSpPr txBox="1">
            <a:spLocks/>
          </p:cNvSpPr>
          <p:nvPr/>
        </p:nvSpPr>
        <p:spPr>
          <a:xfrm>
            <a:off x="787400" y="647700"/>
            <a:ext cx="11417300" cy="660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+mj-lt"/>
                <a:ea typeface="+mj-ea"/>
                <a:cs typeface="+mj-cs"/>
                <a:sym typeface="Vista Sans OT Medium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9pPr>
          </a:lstStyle>
          <a:p>
            <a:r>
              <a:rPr lang="en-US" dirty="0" smtClean="0"/>
              <a:t>2. Backbone for predictable performance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101469" y="2311400"/>
            <a:ext cx="6801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Leased circuits through The Internet</a:t>
            </a:r>
            <a:endParaRPr lang="en-US" sz="3200" i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63600" y="4140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302000" y="4140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cxnSp>
        <p:nvCxnSpPr>
          <p:cNvPr id="138" name="Straight Connector 137"/>
          <p:cNvCxnSpPr>
            <a:stCxn id="136" idx="3"/>
            <a:endCxn id="137" idx="1"/>
          </p:cNvCxnSpPr>
          <p:nvPr/>
        </p:nvCxnSpPr>
        <p:spPr bwMode="auto">
          <a:xfrm>
            <a:off x="1650482" y="4494143"/>
            <a:ext cx="1651518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Group 138"/>
          <p:cNvGrpSpPr/>
          <p:nvPr/>
        </p:nvGrpSpPr>
        <p:grpSpPr>
          <a:xfrm>
            <a:off x="2067560" y="4402703"/>
            <a:ext cx="792480" cy="182880"/>
            <a:chOff x="9169400" y="2540000"/>
            <a:chExt cx="792480" cy="182880"/>
          </a:xfrm>
        </p:grpSpPr>
        <p:sp>
          <p:nvSpPr>
            <p:cNvPr id="140" name="Oval 139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902200" y="4140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40600" y="4140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cxnSp>
        <p:nvCxnSpPr>
          <p:cNvPr id="145" name="Straight Connector 144"/>
          <p:cNvCxnSpPr>
            <a:stCxn id="143" idx="3"/>
            <a:endCxn id="144" idx="1"/>
          </p:cNvCxnSpPr>
          <p:nvPr/>
        </p:nvCxnSpPr>
        <p:spPr bwMode="auto">
          <a:xfrm>
            <a:off x="5689082" y="4494143"/>
            <a:ext cx="1651518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6106160" y="4402703"/>
            <a:ext cx="792480" cy="182880"/>
            <a:chOff x="9169400" y="2540000"/>
            <a:chExt cx="792480" cy="182880"/>
          </a:xfrm>
        </p:grpSpPr>
        <p:sp>
          <p:nvSpPr>
            <p:cNvPr id="147" name="Oval 146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8940800" y="4140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379200" y="4140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cxnSp>
        <p:nvCxnSpPr>
          <p:cNvPr id="152" name="Straight Connector 151"/>
          <p:cNvCxnSpPr>
            <a:stCxn id="150" idx="3"/>
            <a:endCxn id="151" idx="1"/>
          </p:cNvCxnSpPr>
          <p:nvPr/>
        </p:nvCxnSpPr>
        <p:spPr bwMode="auto">
          <a:xfrm>
            <a:off x="9727682" y="4494143"/>
            <a:ext cx="1651518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10144760" y="4402703"/>
            <a:ext cx="792480" cy="182880"/>
            <a:chOff x="9169400" y="2540000"/>
            <a:chExt cx="792480" cy="182880"/>
          </a:xfrm>
        </p:grpSpPr>
        <p:sp>
          <p:nvSpPr>
            <p:cNvPr id="154" name="Oval 153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cxnSp>
        <p:nvCxnSpPr>
          <p:cNvPr id="159" name="Straight Connector 158"/>
          <p:cNvCxnSpPr>
            <a:endCxn id="137" idx="2"/>
          </p:cNvCxnSpPr>
          <p:nvPr/>
        </p:nvCxnSpPr>
        <p:spPr bwMode="auto">
          <a:xfrm flipV="1">
            <a:off x="2006600" y="4848086"/>
            <a:ext cx="1688841" cy="944196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endCxn id="137" idx="2"/>
          </p:cNvCxnSpPr>
          <p:nvPr/>
        </p:nvCxnSpPr>
        <p:spPr bwMode="auto">
          <a:xfrm flipV="1">
            <a:off x="2997200" y="4848086"/>
            <a:ext cx="698241" cy="968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>
            <a:endCxn id="136" idx="2"/>
          </p:cNvCxnSpPr>
          <p:nvPr/>
        </p:nvCxnSpPr>
        <p:spPr bwMode="auto">
          <a:xfrm flipH="1" flipV="1">
            <a:off x="1257041" y="4848086"/>
            <a:ext cx="1740159" cy="968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endCxn id="136" idx="2"/>
          </p:cNvCxnSpPr>
          <p:nvPr/>
        </p:nvCxnSpPr>
        <p:spPr bwMode="auto">
          <a:xfrm flipH="1" flipV="1">
            <a:off x="1257041" y="4848086"/>
            <a:ext cx="825759" cy="9685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2" name="Picture 131" descr="Screen Shot 2013-03-17 at 12.2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1200" y="5740400"/>
            <a:ext cx="3551896" cy="1619110"/>
          </a:xfrm>
          <a:prstGeom prst="rect">
            <a:avLst/>
          </a:prstGeom>
        </p:spPr>
      </p:pic>
      <p:pic>
        <p:nvPicPr>
          <p:cNvPr id="157" name="Picture 156" descr="Screen Shot 2013-03-17 at 12.2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49800" y="5740400"/>
            <a:ext cx="3551896" cy="1619110"/>
          </a:xfrm>
          <a:prstGeom prst="rect">
            <a:avLst/>
          </a:prstGeom>
        </p:spPr>
      </p:pic>
      <p:pic>
        <p:nvPicPr>
          <p:cNvPr id="158" name="Picture 157" descr="Screen Shot 2013-03-17 at 12.2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788400" y="5740400"/>
            <a:ext cx="3551896" cy="1619110"/>
          </a:xfrm>
          <a:prstGeom prst="rect">
            <a:avLst/>
          </a:prstGeom>
        </p:spPr>
      </p:pic>
      <p:cxnSp>
        <p:nvCxnSpPr>
          <p:cNvPr id="171" name="Straight Connector 170"/>
          <p:cNvCxnSpPr>
            <a:stCxn id="133" idx="2"/>
            <a:endCxn id="136" idx="0"/>
          </p:cNvCxnSpPr>
          <p:nvPr/>
        </p:nvCxnSpPr>
        <p:spPr bwMode="auto">
          <a:xfrm flipH="1">
            <a:off x="1257041" y="2896176"/>
            <a:ext cx="5245359" cy="1244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>
            <a:stCxn id="133" idx="2"/>
            <a:endCxn id="137" idx="0"/>
          </p:cNvCxnSpPr>
          <p:nvPr/>
        </p:nvCxnSpPr>
        <p:spPr bwMode="auto">
          <a:xfrm flipH="1">
            <a:off x="3695441" y="2896176"/>
            <a:ext cx="2806959" cy="1244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>
            <a:stCxn id="143" idx="0"/>
            <a:endCxn id="133" idx="2"/>
          </p:cNvCxnSpPr>
          <p:nvPr/>
        </p:nvCxnSpPr>
        <p:spPr bwMode="auto">
          <a:xfrm flipV="1">
            <a:off x="5295641" y="2896176"/>
            <a:ext cx="1206759" cy="1244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33" idx="2"/>
            <a:endCxn id="144" idx="0"/>
          </p:cNvCxnSpPr>
          <p:nvPr/>
        </p:nvCxnSpPr>
        <p:spPr bwMode="auto">
          <a:xfrm>
            <a:off x="6502400" y="2896176"/>
            <a:ext cx="1231641" cy="1244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33" idx="2"/>
            <a:endCxn id="150" idx="0"/>
          </p:cNvCxnSpPr>
          <p:nvPr/>
        </p:nvCxnSpPr>
        <p:spPr bwMode="auto">
          <a:xfrm>
            <a:off x="6502400" y="2896176"/>
            <a:ext cx="2831841" cy="1244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33" idx="2"/>
            <a:endCxn id="151" idx="0"/>
          </p:cNvCxnSpPr>
          <p:nvPr/>
        </p:nvCxnSpPr>
        <p:spPr bwMode="auto">
          <a:xfrm>
            <a:off x="6502400" y="2896176"/>
            <a:ext cx="5270241" cy="12440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156084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787400" y="647700"/>
            <a:ext cx="11417300" cy="660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+mj-lt"/>
                <a:ea typeface="+mj-ea"/>
                <a:cs typeface="+mj-cs"/>
                <a:sym typeface="Vista Sans OT Medium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Vista Sans OT Medium" pitchFamily="-65" charset="0"/>
                <a:ea typeface="ヒラギノ角ゴ ProN W6" pitchFamily="-65" charset="-128"/>
                <a:cs typeface="ヒラギノ角ゴ ProN W6" pitchFamily="-65" charset="-128"/>
                <a:sym typeface="Vista Sans OT Medium" pitchFamily="-65" charset="0"/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. POPs to reduce latency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78000" y="2997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16400" y="2997200"/>
            <a:ext cx="787395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</a:t>
            </a:r>
            <a:endParaRPr lang="en-US" sz="4000" dirty="0"/>
          </a:p>
        </p:txBody>
      </p:sp>
      <p:cxnSp>
        <p:nvCxnSpPr>
          <p:cNvPr id="52" name="Straight Connector 51"/>
          <p:cNvCxnSpPr>
            <a:stCxn id="50" idx="3"/>
            <a:endCxn id="51" idx="1"/>
          </p:cNvCxnSpPr>
          <p:nvPr/>
        </p:nvCxnSpPr>
        <p:spPr bwMode="auto">
          <a:xfrm>
            <a:off x="2564882" y="3351143"/>
            <a:ext cx="1651518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2981960" y="3259703"/>
            <a:ext cx="792480" cy="182880"/>
            <a:chOff x="9169400" y="2540000"/>
            <a:chExt cx="792480" cy="182880"/>
          </a:xfrm>
        </p:grpSpPr>
        <p:sp>
          <p:nvSpPr>
            <p:cNvPr id="54" name="Oval 53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26400" y="2997200"/>
            <a:ext cx="787395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</a:t>
            </a:r>
            <a:endParaRPr lang="en-US" sz="40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64800" y="2997200"/>
            <a:ext cx="786882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BB</a:t>
            </a:r>
            <a:endParaRPr lang="en-US" sz="4000" dirty="0"/>
          </a:p>
        </p:txBody>
      </p:sp>
      <p:cxnSp>
        <p:nvCxnSpPr>
          <p:cNvPr id="59" name="Straight Connector 58"/>
          <p:cNvCxnSpPr>
            <a:stCxn id="57" idx="3"/>
            <a:endCxn id="58" idx="1"/>
          </p:cNvCxnSpPr>
          <p:nvPr/>
        </p:nvCxnSpPr>
        <p:spPr bwMode="auto">
          <a:xfrm>
            <a:off x="8813795" y="3351143"/>
            <a:ext cx="165100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9230360" y="3259703"/>
            <a:ext cx="792480" cy="182880"/>
            <a:chOff x="9169400" y="2540000"/>
            <a:chExt cx="792480" cy="182880"/>
          </a:xfrm>
        </p:grpSpPr>
        <p:sp>
          <p:nvSpPr>
            <p:cNvPr id="61" name="Oval 60"/>
            <p:cNvSpPr/>
            <p:nvPr/>
          </p:nvSpPr>
          <p:spPr bwMode="auto">
            <a:xfrm>
              <a:off x="91694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94742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9779000" y="2540000"/>
              <a:ext cx="182880" cy="18288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073400" y="4064000"/>
            <a:ext cx="6801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Leased circuits through The Internet</a:t>
            </a:r>
            <a:endParaRPr lang="en-US" sz="32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5283200" y="2006600"/>
            <a:ext cx="24416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The Internet</a:t>
            </a:r>
            <a:endParaRPr lang="en-US" sz="3200" i="1" dirty="0"/>
          </a:p>
        </p:txBody>
      </p:sp>
      <p:cxnSp>
        <p:nvCxnSpPr>
          <p:cNvPr id="66" name="Straight Connector 65"/>
          <p:cNvCxnSpPr>
            <a:stCxn id="64" idx="2"/>
          </p:cNvCxnSpPr>
          <p:nvPr/>
        </p:nvCxnSpPr>
        <p:spPr bwMode="auto">
          <a:xfrm flipH="1">
            <a:off x="2540001" y="4648776"/>
            <a:ext cx="3934330" cy="5582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64" idx="2"/>
          </p:cNvCxnSpPr>
          <p:nvPr/>
        </p:nvCxnSpPr>
        <p:spPr bwMode="auto">
          <a:xfrm flipH="1">
            <a:off x="4368801" y="4648776"/>
            <a:ext cx="2105530" cy="6344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4" idx="2"/>
          </p:cNvCxnSpPr>
          <p:nvPr/>
        </p:nvCxnSpPr>
        <p:spPr bwMode="auto">
          <a:xfrm flipH="1">
            <a:off x="5511801" y="4648776"/>
            <a:ext cx="962530" cy="7106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64" idx="2"/>
          </p:cNvCxnSpPr>
          <p:nvPr/>
        </p:nvCxnSpPr>
        <p:spPr bwMode="auto">
          <a:xfrm>
            <a:off x="6474331" y="4648776"/>
            <a:ext cx="942469" cy="6344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64" idx="2"/>
          </p:cNvCxnSpPr>
          <p:nvPr/>
        </p:nvCxnSpPr>
        <p:spPr bwMode="auto">
          <a:xfrm>
            <a:off x="6474331" y="4648776"/>
            <a:ext cx="2237869" cy="7106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64" idx="2"/>
          </p:cNvCxnSpPr>
          <p:nvPr/>
        </p:nvCxnSpPr>
        <p:spPr bwMode="auto">
          <a:xfrm>
            <a:off x="6474331" y="4648776"/>
            <a:ext cx="4066669" cy="7106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64" idx="0"/>
            <a:endCxn id="50" idx="2"/>
          </p:cNvCxnSpPr>
          <p:nvPr/>
        </p:nvCxnSpPr>
        <p:spPr bwMode="auto">
          <a:xfrm flipH="1" flipV="1">
            <a:off x="2171441" y="3705086"/>
            <a:ext cx="4302890" cy="3589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58" idx="2"/>
            <a:endCxn id="64" idx="0"/>
          </p:cNvCxnSpPr>
          <p:nvPr/>
        </p:nvCxnSpPr>
        <p:spPr bwMode="auto">
          <a:xfrm flipH="1">
            <a:off x="6474331" y="3705086"/>
            <a:ext cx="4383910" cy="35891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65" idx="2"/>
            <a:endCxn id="51" idx="0"/>
          </p:cNvCxnSpPr>
          <p:nvPr/>
        </p:nvCxnSpPr>
        <p:spPr bwMode="auto">
          <a:xfrm flipH="1">
            <a:off x="4610098" y="2591376"/>
            <a:ext cx="1893949" cy="4058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57" idx="0"/>
            <a:endCxn id="65" idx="2"/>
          </p:cNvCxnSpPr>
          <p:nvPr/>
        </p:nvCxnSpPr>
        <p:spPr bwMode="auto">
          <a:xfrm flipH="1" flipV="1">
            <a:off x="6504047" y="2591376"/>
            <a:ext cx="1916051" cy="405824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 descr="Screen Shot 2013-03-17 at 12.35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06600" y="5054600"/>
            <a:ext cx="8991600" cy="25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110880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 of entry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2533904" y="1609344"/>
            <a:ext cx="7936992" cy="5952744"/>
          </a:xfrm>
          <a:prstGeom prst="rect">
            <a:avLst/>
          </a:prstGeom>
          <a:ln w="1778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46185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overhead cable trays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2533904" y="1609344"/>
            <a:ext cx="7936992" cy="5952744"/>
          </a:xfrm>
          <a:prstGeom prst="rect">
            <a:avLst/>
          </a:prstGeom>
          <a:ln w="1778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38429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book_Presentation">
  <a:themeElements>
    <a:clrScheme name="Facebook Presentation Theme">
      <a:dk1>
        <a:srgbClr val="375999"/>
      </a:dk1>
      <a:lt1>
        <a:srgbClr val="DFE5EF"/>
      </a:lt1>
      <a:dk2>
        <a:srgbClr val="000000"/>
      </a:dk2>
      <a:lt2>
        <a:srgbClr val="EBEBEB"/>
      </a:lt2>
      <a:accent1>
        <a:srgbClr val="FFC300"/>
      </a:accent1>
      <a:accent2>
        <a:srgbClr val="FDEAAC"/>
      </a:accent2>
      <a:accent3>
        <a:srgbClr val="DCDCDC"/>
      </a:accent3>
      <a:accent4>
        <a:srgbClr val="FFFFFF"/>
      </a:accent4>
      <a:accent5>
        <a:srgbClr val="6B84B5"/>
      </a:accent5>
      <a:accent6>
        <a:srgbClr val="D8DFEB"/>
      </a:accent6>
      <a:hlink>
        <a:srgbClr val="0000FF"/>
      </a:hlink>
      <a:folHlink>
        <a:srgbClr val="800080"/>
      </a:folHlink>
    </a:clrScheme>
    <a:fontScheme name="Open">
      <a:majorFont>
        <a:latin typeface="Vista Sans OT Bold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O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Vista Sans OT Medium"/>
        <a:ea typeface="ヒラギノ角ゴ ProN W6"/>
        <a:cs typeface="ヒラギノ角ゴ ProN W6"/>
      </a:majorFont>
      <a:minorFont>
        <a:latin typeface="Vista Sans OT Reg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que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eque Blue">
      <a:majorFont>
        <a:latin typeface="Vista Sans OT Medium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Seque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 &amp; Subtitle">
  <a:themeElements>
    <a:clrScheme name="">
      <a:dk1>
        <a:srgbClr val="000000"/>
      </a:dk1>
      <a:lt1>
        <a:srgbClr val="E0E4ED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EDEFF4"/>
      </a:accent3>
      <a:accent4>
        <a:srgbClr val="000000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 &amp; Subtitle">
      <a:majorFont>
        <a:latin typeface="Vista Sans OT Medium"/>
        <a:ea typeface="ヒラギノ角ゴ ProN W6"/>
        <a:cs typeface="ヒラギノ角ゴ ProN W6"/>
      </a:majorFont>
      <a:minorFont>
        <a:latin typeface="Vista Sans OT Medium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Bullet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">
  <a:themeElements>
    <a:clrScheme name="">
      <a:dk1>
        <a:srgbClr val="000000"/>
      </a:dk1>
      <a:lt1>
        <a:srgbClr val="E0E4ED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EDEFF4"/>
      </a:accent3>
      <a:accent4>
        <a:srgbClr val="000000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">
      <a:majorFont>
        <a:latin typeface="Vista Sans OT Medium"/>
        <a:ea typeface="ヒラギノ角ゴ ProN W6"/>
        <a:cs typeface="ヒラギノ角ゴ ProN W6"/>
      </a:majorFont>
      <a:minorFont>
        <a:latin typeface="Vista Sans OT Reg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Bul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los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0C423"/>
      </a:accent1>
      <a:accent2>
        <a:srgbClr val="333399"/>
      </a:accent2>
      <a:accent3>
        <a:srgbClr val="FFFFFF"/>
      </a:accent3>
      <a:accent4>
        <a:srgbClr val="000000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e">
      <a:majorFont>
        <a:latin typeface="Vista Sans OT Bold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Cl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Facebook_Presentation.pot</Template>
  <TotalTime>2505</TotalTime>
  <Pages>0</Pages>
  <Words>417</Words>
  <Characters>0</Characters>
  <Application>Microsoft Macintosh PowerPoint</Application>
  <PresentationFormat>Custom</PresentationFormat>
  <Lines>0</Lines>
  <Paragraphs>91</Paragraphs>
  <Slides>20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Facebook_Presentation</vt:lpstr>
      <vt:lpstr>Title</vt:lpstr>
      <vt:lpstr>Seque Blue</vt:lpstr>
      <vt:lpstr>Bullet &amp; Subtitle</vt:lpstr>
      <vt:lpstr>Bullet</vt:lpstr>
      <vt:lpstr>Close</vt:lpstr>
      <vt:lpstr>Slide 1</vt:lpstr>
      <vt:lpstr>How to make optical communication products That Facebook will want to buy</vt:lpstr>
      <vt:lpstr>Agenda</vt:lpstr>
      <vt:lpstr>Datacenter network architecture</vt:lpstr>
      <vt:lpstr>Slide 5</vt:lpstr>
      <vt:lpstr>Slide 6</vt:lpstr>
      <vt:lpstr>Slide 7</vt:lpstr>
      <vt:lpstr>Main point of entry</vt:lpstr>
      <vt:lpstr>A few overhead cable trays </vt:lpstr>
      <vt:lpstr>Challenge: HTTP request amplification</vt:lpstr>
      <vt:lpstr>Challenge: big data</vt:lpstr>
      <vt:lpstr>Slide 12</vt:lpstr>
      <vt:lpstr>Slide 13</vt:lpstr>
      <vt:lpstr>Wishlist</vt:lpstr>
      <vt:lpstr>Slide 15</vt:lpstr>
      <vt:lpstr>Wishlist</vt:lpstr>
      <vt:lpstr>Can we have just one kind of transceiver?</vt:lpstr>
      <vt:lpstr>Doing business with Facebook</vt:lpstr>
      <vt:lpstr>Doing business with Facebook</vt:lpstr>
      <vt:lpstr>Slide 20</vt:lpstr>
    </vt:vector>
  </TitlesOfParts>
  <Manager/>
  <Company>Facebook,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optical communication products that facebook will want to buy</dc:title>
  <dc:subject/>
  <dc:creator>Nathan Farrington</dc:creator>
  <cp:keywords/>
  <dc:description/>
  <cp:lastModifiedBy>Nathan Farrington</cp:lastModifiedBy>
  <cp:revision>312</cp:revision>
  <dcterms:created xsi:type="dcterms:W3CDTF">2013-03-19T03:03:36Z</dcterms:created>
  <dcterms:modified xsi:type="dcterms:W3CDTF">2013-03-19T03:03:56Z</dcterms:modified>
  <cp:category/>
</cp:coreProperties>
</file>