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9" r:id="rId3"/>
    <p:sldId id="301" r:id="rId4"/>
    <p:sldId id="257" r:id="rId5"/>
    <p:sldId id="293" r:id="rId6"/>
    <p:sldId id="258" r:id="rId7"/>
    <p:sldId id="266" r:id="rId8"/>
    <p:sldId id="268" r:id="rId9"/>
    <p:sldId id="267" r:id="rId10"/>
    <p:sldId id="309" r:id="rId11"/>
    <p:sldId id="260" r:id="rId12"/>
    <p:sldId id="275" r:id="rId13"/>
    <p:sldId id="274" r:id="rId14"/>
    <p:sldId id="308" r:id="rId15"/>
    <p:sldId id="294" r:id="rId16"/>
    <p:sldId id="310" r:id="rId17"/>
    <p:sldId id="281" r:id="rId18"/>
    <p:sldId id="300" r:id="rId19"/>
    <p:sldId id="282" r:id="rId20"/>
    <p:sldId id="295" r:id="rId21"/>
    <p:sldId id="297" r:id="rId22"/>
    <p:sldId id="303" r:id="rId23"/>
    <p:sldId id="304" r:id="rId24"/>
    <p:sldId id="305" r:id="rId25"/>
    <p:sldId id="306" r:id="rId26"/>
    <p:sldId id="292" r:id="rId27"/>
    <p:sldId id="316" r:id="rId28"/>
    <p:sldId id="277" r:id="rId29"/>
    <p:sldId id="279" r:id="rId30"/>
    <p:sldId id="280" r:id="rId31"/>
    <p:sldId id="278" r:id="rId32"/>
    <p:sldId id="296" r:id="rId33"/>
    <p:sldId id="311" r:id="rId34"/>
    <p:sldId id="312" r:id="rId35"/>
    <p:sldId id="313" r:id="rId36"/>
    <p:sldId id="314" r:id="rId37"/>
    <p:sldId id="315" r:id="rId38"/>
    <p:sldId id="285" r:id="rId3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00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BFF00-863D-4125-B3B0-58A8EA8EBB14}" type="datetimeFigureOut">
              <a:rPr lang="en-US" smtClean="0"/>
              <a:t>6/7/2009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E6104-E6E0-44CA-B9E4-614DE30B76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90F9-AEDC-4F49-802C-FC1CC7871ACA}" type="datetimeFigureOut">
              <a:rPr lang="en-US" smtClean="0"/>
              <a:pPr/>
              <a:t>6/7/2009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BE15-87CA-4F4E-AA08-8D5FC3E02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Smaller pipes</a:t>
            </a:r>
            <a:r>
              <a:rPr lang="en-US" baseline="0" dirty="0" smtClean="0"/>
              <a:t> are more robust to packet reordering since its does not take as long to recover from </a:t>
            </a:r>
            <a:r>
              <a:rPr lang="en-US" baseline="0" smtClean="0"/>
              <a:t>a non-congestion event.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DBE15-87CA-4F4E-AA08-8D5FC3E02D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49125-DCCE-4C78-AC58-648070BBBE2E}" type="datetime1">
              <a:rPr lang="en-US" smtClean="0"/>
              <a:t>6/7/2009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AEA8-5A15-48A2-B620-53AB5FB723CA}" type="datetime1">
              <a:rPr lang="en-US" smtClean="0"/>
              <a:t>6/7/2009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DB83-BC82-457E-B47E-1A8C6D1DED89}" type="datetime1">
              <a:rPr lang="en-US" smtClean="0"/>
              <a:t>6/7/2009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2109-9FDF-4A6E-9C2D-78D9B4E99BD2}" type="datetime1">
              <a:rPr lang="en-US" smtClean="0"/>
              <a:t>6/7/2009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B2F4-532C-487C-BB43-52FE1243CF47}" type="datetime1">
              <a:rPr lang="en-US" smtClean="0"/>
              <a:t>6/7/2009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40A8-3C7F-492A-AC18-CE36186E3982}" type="datetime1">
              <a:rPr lang="en-US" smtClean="0"/>
              <a:t>6/7/2009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6AE5-C718-4F39-9433-BEE1353CEA46}" type="datetime1">
              <a:rPr lang="en-US" smtClean="0"/>
              <a:t>6/7/2009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B841-92E2-44C3-9720-F872A8C64105}" type="datetime1">
              <a:rPr lang="en-US" smtClean="0"/>
              <a:t>6/7/2009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C7F1-8004-40EE-B2C7-B0F1B75833E5}" type="datetime1">
              <a:rPr lang="en-US" smtClean="0"/>
              <a:t>6/7/2009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349B-6778-4CE1-B6D5-B5FB369A78FF}" type="datetime1">
              <a:rPr lang="en-US" smtClean="0"/>
              <a:t>6/7/2009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4BD1-90C4-4C9B-B94C-B82CFD8C2E3E}" type="datetime1">
              <a:rPr lang="en-US" smtClean="0"/>
              <a:t>6/7/2009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9FE7-70CB-40C4-BEC5-9A77F0C9A151}" type="datetime1">
              <a:rPr lang="en-US" smtClean="0"/>
              <a:t>6/7/2009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2DDEA-AEF5-4984-8349-4283B06519BC}" type="datetime1">
              <a:rPr lang="en-US" smtClean="0"/>
              <a:t>6/7/2009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que 8"/>
          <p:cNvSpPr/>
          <p:nvPr/>
        </p:nvSpPr>
        <p:spPr>
          <a:xfrm>
            <a:off x="8191604" y="152400"/>
            <a:ext cx="838200" cy="762000"/>
          </a:xfrm>
          <a:prstGeom prst="plaque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4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5225"/>
            <a:ext cx="7772400" cy="1470025"/>
          </a:xfrm>
        </p:spPr>
        <p:txBody>
          <a:bodyPr/>
          <a:lstStyle/>
          <a:p>
            <a:r>
              <a:rPr lang="en-US" dirty="0" smtClean="0"/>
              <a:t>Multipath TCP under </a:t>
            </a:r>
            <a:r>
              <a:rPr lang="en-US" b="1" dirty="0" smtClean="0"/>
              <a:t>MASSIVE</a:t>
            </a:r>
            <a:r>
              <a:rPr lang="en-US" dirty="0" smtClean="0"/>
              <a:t> Packet Reordering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Nathan Farrington</a:t>
            </a:r>
          </a:p>
          <a:p>
            <a:r>
              <a:rPr lang="en-US" sz="2400" dirty="0" smtClean="0"/>
              <a:t>June 8, 2009</a:t>
            </a:r>
            <a:endParaRPr lang="en-US" sz="2400" dirty="0"/>
          </a:p>
        </p:txBody>
      </p:sp>
      <p:pic>
        <p:nvPicPr>
          <p:cNvPr id="6" name="Picture 5" descr="CSELogo_4Cv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606725" cy="1295400"/>
          </a:xfrm>
          <a:prstGeom prst="rect">
            <a:avLst/>
          </a:prstGeom>
        </p:spPr>
      </p:pic>
      <p:pic>
        <p:nvPicPr>
          <p:cNvPr id="7" name="Picture 6" descr="fat-tree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504" y="76200"/>
            <a:ext cx="9144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7618" y="990600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DCSwitch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1986: The Day the Earth Stood Still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Congestion collapse finally happened</a:t>
            </a:r>
          </a:p>
          <a:p>
            <a:r>
              <a:rPr lang="en-US" dirty="0" smtClean="0"/>
              <a:t>40 b/s of throughput</a:t>
            </a:r>
          </a:p>
          <a:p>
            <a:r>
              <a:rPr lang="en-US" dirty="0" smtClean="0"/>
              <a:t>Most users just gave up and tried again later (self-correcting problem)</a:t>
            </a:r>
            <a:endParaRPr lang="en-US" dirty="0"/>
          </a:p>
        </p:txBody>
      </p:sp>
      <p:pic>
        <p:nvPicPr>
          <p:cNvPr id="51202" name="Picture 2" descr="http://pro.corbis.com/images/42-17427475.jpg?size=572&amp;uid=%7B8C8D823E-6748-4BBB-9B5E-0AB5AE9F1E95%7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1022"/>
            <a:ext cx="3200400" cy="2136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V. Jacobson, “Congestion Avoidance and Control,” in Proceedings of the ACM SIGCOMM Conference, 1988.</a:t>
            </a: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Jacobson’s TCP (1988)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Conservation of Packets</a:t>
            </a:r>
            <a:r>
              <a:rPr lang="en-US" dirty="0" smtClean="0"/>
              <a:t> Principle</a:t>
            </a:r>
          </a:p>
          <a:p>
            <a:r>
              <a:rPr lang="en-US" dirty="0" smtClean="0"/>
              <a:t>ACKs used as a clock</a:t>
            </a:r>
          </a:p>
          <a:p>
            <a:r>
              <a:rPr lang="en-US" dirty="0" smtClean="0"/>
              <a:t>Slow Start</a:t>
            </a:r>
          </a:p>
          <a:p>
            <a:pPr lvl="1"/>
            <a:r>
              <a:rPr lang="en-US" dirty="0" smtClean="0"/>
              <a:t>Network </a:t>
            </a:r>
            <a:r>
              <a:rPr lang="en-US" dirty="0" smtClean="0"/>
              <a:t>capacity estimation</a:t>
            </a:r>
          </a:p>
          <a:p>
            <a:r>
              <a:rPr lang="en-US" dirty="0" smtClean="0"/>
              <a:t>Congestion Avoidance</a:t>
            </a:r>
            <a:endParaRPr lang="en-US" dirty="0" smtClean="0"/>
          </a:p>
          <a:p>
            <a:pPr lvl="1"/>
            <a:r>
              <a:rPr lang="en-US" dirty="0" smtClean="0"/>
              <a:t>Additive-increase-multiplicative-decrease</a:t>
            </a:r>
            <a:endParaRPr lang="en-US" dirty="0" smtClean="0"/>
          </a:p>
          <a:p>
            <a:r>
              <a:rPr lang="en-US" dirty="0" smtClean="0"/>
              <a:t>Fast Retransmit</a:t>
            </a:r>
          </a:p>
          <a:p>
            <a:pPr lvl="1"/>
            <a:r>
              <a:rPr lang="en-US" dirty="0" smtClean="0"/>
              <a:t>Avoids </a:t>
            </a:r>
            <a:r>
              <a:rPr lang="en-US" dirty="0" smtClean="0"/>
              <a:t>long timeouts</a:t>
            </a:r>
          </a:p>
          <a:p>
            <a:r>
              <a:rPr lang="en-US" dirty="0" smtClean="0"/>
              <a:t>Fast Recovery</a:t>
            </a:r>
          </a:p>
          <a:p>
            <a:pPr lvl="1"/>
            <a:r>
              <a:rPr lang="en-US" dirty="0" smtClean="0"/>
              <a:t>Avoids </a:t>
            </a:r>
            <a:r>
              <a:rPr lang="en-US" dirty="0" smtClean="0"/>
              <a:t>slow start after fast retransmit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V. Jacobson, “Congestion Avoidance and Control,” in Proceedings of the ACM SIGCOMM Conference, 1988.</a:t>
            </a: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/>
          <p:cNvSpPr/>
          <p:nvPr/>
        </p:nvSpPr>
        <p:spPr>
          <a:xfrm>
            <a:off x="5181600" y="2057400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181600" y="3505200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Tahoe (1988)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2286000"/>
            <a:ext cx="762000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5"/>
            <a:endCxn id="6" idx="7"/>
          </p:cNvCxnSpPr>
          <p:nvPr/>
        </p:nvCxnSpPr>
        <p:spPr>
          <a:xfrm rot="5400000">
            <a:off x="4704816" y="3009900"/>
            <a:ext cx="865880" cy="15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43000" y="2133600"/>
            <a:ext cx="1770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ym typeface="Wingdings" pitchFamily="2" charset="2"/>
              </a:rPr>
              <a:t>ssthresh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∞;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7631" y="1981200"/>
            <a:ext cx="288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ACK: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/>
              <a:t>cwnd+</a:t>
            </a:r>
            <a:r>
              <a:rPr lang="en-US" sz="1400" dirty="0" smtClean="0">
                <a:sym typeface="Wingdings" pitchFamily="2" charset="2"/>
              </a:rPr>
              <a:t>1</a:t>
            </a:r>
          </a:p>
          <a:p>
            <a:r>
              <a:rPr lang="en-US" sz="1400" b="1" dirty="0" smtClean="0"/>
              <a:t>Timeout: </a:t>
            </a:r>
            <a:r>
              <a:rPr lang="en-US" sz="1400" dirty="0" err="1" smtClean="0"/>
              <a:t>ssthresh</a:t>
            </a:r>
            <a:r>
              <a:rPr lang="en-US" sz="1000" dirty="0" err="1" smtClean="0">
                <a:sym typeface="Wingdings" pitchFamily="2" charset="2"/>
              </a:rPr>
              <a:t></a:t>
            </a:r>
            <a:r>
              <a:rPr lang="en-US" sz="1400" dirty="0" err="1" smtClean="0">
                <a:sym typeface="Wingdings" pitchFamily="2" charset="2"/>
              </a:rPr>
              <a:t>cwnd</a:t>
            </a:r>
            <a:r>
              <a:rPr lang="en-US" sz="1400" dirty="0" smtClean="0">
                <a:sym typeface="Wingdings" pitchFamily="2" charset="2"/>
              </a:rPr>
              <a:t>/2;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1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727631" y="3581400"/>
            <a:ext cx="217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ACK: </a:t>
            </a:r>
            <a:r>
              <a:rPr lang="en-US" sz="1400" dirty="0" err="1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/>
              <a:t> cwnd+1/</a:t>
            </a:r>
            <a:r>
              <a:rPr lang="en-US" sz="1400" dirty="0" err="1" smtClean="0"/>
              <a:t>cwnd</a:t>
            </a:r>
            <a:endParaRPr lang="en-US" sz="1400" dirty="0" smtClean="0"/>
          </a:p>
        </p:txBody>
      </p:sp>
      <p:cxnSp>
        <p:nvCxnSpPr>
          <p:cNvPr id="33" name="Curved Connector 32"/>
          <p:cNvCxnSpPr>
            <a:stCxn id="6" idx="1"/>
            <a:endCxn id="8" idx="3"/>
          </p:cNvCxnSpPr>
          <p:nvPr/>
        </p:nvCxnSpPr>
        <p:spPr>
          <a:xfrm rot="5400000" flipH="1" flipV="1">
            <a:off x="3573304" y="3009900"/>
            <a:ext cx="865880" cy="15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4400" y="2819400"/>
            <a:ext cx="304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Timeout: </a:t>
            </a:r>
            <a:r>
              <a:rPr lang="en-US" sz="1400" dirty="0" err="1" smtClean="0"/>
              <a:t>ssthresh</a:t>
            </a:r>
            <a:r>
              <a:rPr lang="en-US" sz="1000" dirty="0" err="1" smtClean="0">
                <a:sym typeface="Wingdings" pitchFamily="2" charset="2"/>
              </a:rPr>
              <a:t></a:t>
            </a:r>
            <a:r>
              <a:rPr lang="en-US" sz="1400" dirty="0" err="1" smtClean="0">
                <a:sym typeface="Wingdings" pitchFamily="2" charset="2"/>
              </a:rPr>
              <a:t>cwnd</a:t>
            </a:r>
            <a:r>
              <a:rPr lang="en-US" sz="1400" dirty="0" smtClean="0">
                <a:sym typeface="Wingdings" pitchFamily="2" charset="2"/>
              </a:rPr>
              <a:t>/2;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1</a:t>
            </a:r>
          </a:p>
          <a:p>
            <a:r>
              <a:rPr lang="en-US" sz="1400" b="1" dirty="0" smtClean="0"/>
              <a:t>3xDUPACK: </a:t>
            </a:r>
            <a:r>
              <a:rPr lang="en-US" sz="1400" dirty="0" err="1" smtClean="0"/>
              <a:t>ssthresh</a:t>
            </a:r>
            <a:r>
              <a:rPr lang="en-US" sz="1000" dirty="0" err="1" smtClean="0">
                <a:sym typeface="Wingdings" pitchFamily="2" charset="2"/>
              </a:rPr>
              <a:t></a:t>
            </a:r>
            <a:r>
              <a:rPr lang="en-US" sz="1400" dirty="0" err="1" smtClean="0">
                <a:sym typeface="Wingdings" pitchFamily="2" charset="2"/>
              </a:rPr>
              <a:t>cwnd</a:t>
            </a:r>
            <a:r>
              <a:rPr lang="en-US" sz="1400" dirty="0" smtClean="0">
                <a:sym typeface="Wingdings" pitchFamily="2" charset="2"/>
              </a:rPr>
              <a:t>/2;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1</a:t>
            </a:r>
            <a:endParaRPr lang="en-US" sz="14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270431" y="2816423"/>
            <a:ext cx="13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cwnd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alibri"/>
                <a:sym typeface="Wingdings" pitchFamily="2" charset="2"/>
              </a:rPr>
              <a:t>≥</a:t>
            </a:r>
            <a:r>
              <a:rPr lang="en-US" sz="1400" dirty="0" smtClean="0"/>
              <a:t> </a:t>
            </a:r>
            <a:r>
              <a:rPr lang="en-US" sz="1400" dirty="0" err="1" smtClean="0"/>
              <a:t>ssthresh</a:t>
            </a:r>
            <a:endParaRPr lang="en-US" sz="1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276600" y="5791200"/>
            <a:ext cx="249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Units are segments, not bytes.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6248400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V. Jacobson, “Congestion Avoidance and Control,” in Proceedings of the ACM SIGCOMM Conference, 1988.</a:t>
            </a:r>
          </a:p>
          <a:p>
            <a:r>
              <a:rPr lang="en-US" sz="1000" dirty="0" smtClean="0"/>
              <a:t>W. Stevens, “RFC 2001: TCP Slow Start, Congestion Avoidance, Fast Retransmit, and Fast Recovery Algorithms,” Jan 1997.</a:t>
            </a:r>
          </a:p>
          <a:p>
            <a:r>
              <a:rPr lang="en-US" sz="1000" dirty="0" smtClean="0"/>
              <a:t>M. </a:t>
            </a:r>
            <a:r>
              <a:rPr lang="en-US" sz="1000" dirty="0" err="1" smtClean="0"/>
              <a:t>Allman</a:t>
            </a:r>
            <a:r>
              <a:rPr lang="en-US" sz="1000" dirty="0" smtClean="0"/>
              <a:t>, V. </a:t>
            </a:r>
            <a:r>
              <a:rPr lang="en-US" sz="1000" dirty="0" err="1" smtClean="0"/>
              <a:t>Paxson</a:t>
            </a:r>
            <a:r>
              <a:rPr lang="en-US" sz="1000" dirty="0" smtClean="0"/>
              <a:t>, and W. Stevens, “RFC 2581: TCP Congestion Control,” Apr 1999.</a:t>
            </a:r>
          </a:p>
        </p:txBody>
      </p:sp>
      <p:sp>
        <p:nvSpPr>
          <p:cNvPr id="6" name="Oval 5"/>
          <p:cNvSpPr/>
          <p:nvPr/>
        </p:nvSpPr>
        <p:spPr>
          <a:xfrm>
            <a:off x="3771900" y="3322320"/>
            <a:ext cx="16002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Congestion Avoidance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771900" y="1874520"/>
            <a:ext cx="16002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Slow Start</a:t>
            </a:r>
            <a:endParaRPr lang="en-US" sz="16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val 128"/>
          <p:cNvSpPr/>
          <p:nvPr/>
        </p:nvSpPr>
        <p:spPr>
          <a:xfrm>
            <a:off x="5181600" y="4922520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5181600" y="2057400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181600" y="3505200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Reno (1990)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71800" y="2286000"/>
            <a:ext cx="762000" cy="158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5"/>
            <a:endCxn id="6" idx="7"/>
          </p:cNvCxnSpPr>
          <p:nvPr/>
        </p:nvCxnSpPr>
        <p:spPr>
          <a:xfrm rot="5400000">
            <a:off x="4704816" y="3009900"/>
            <a:ext cx="865880" cy="15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5"/>
            <a:endCxn id="97" idx="7"/>
          </p:cNvCxnSpPr>
          <p:nvPr/>
        </p:nvCxnSpPr>
        <p:spPr>
          <a:xfrm rot="5400000">
            <a:off x="4720056" y="4442460"/>
            <a:ext cx="835400" cy="15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43000" y="2133600"/>
            <a:ext cx="1770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ym typeface="Wingdings" pitchFamily="2" charset="2"/>
              </a:rPr>
              <a:t>ssthresh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∞;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27631" y="1981200"/>
            <a:ext cx="288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ACK: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/>
              <a:t>cwnd+</a:t>
            </a:r>
            <a:r>
              <a:rPr lang="en-US" sz="1400" dirty="0" smtClean="0">
                <a:sym typeface="Wingdings" pitchFamily="2" charset="2"/>
              </a:rPr>
              <a:t>1</a:t>
            </a:r>
          </a:p>
          <a:p>
            <a:r>
              <a:rPr lang="en-US" sz="1400" b="1" dirty="0" smtClean="0"/>
              <a:t>Timeout: </a:t>
            </a:r>
            <a:r>
              <a:rPr lang="en-US" sz="1400" dirty="0" err="1" smtClean="0"/>
              <a:t>ssthresh</a:t>
            </a:r>
            <a:r>
              <a:rPr lang="en-US" sz="1000" dirty="0" err="1" smtClean="0">
                <a:sym typeface="Wingdings" pitchFamily="2" charset="2"/>
              </a:rPr>
              <a:t></a:t>
            </a:r>
            <a:r>
              <a:rPr lang="en-US" sz="1400" dirty="0" err="1" smtClean="0">
                <a:sym typeface="Wingdings" pitchFamily="2" charset="2"/>
              </a:rPr>
              <a:t>cwnd</a:t>
            </a:r>
            <a:r>
              <a:rPr lang="en-US" sz="1400" dirty="0" smtClean="0">
                <a:sym typeface="Wingdings" pitchFamily="2" charset="2"/>
              </a:rPr>
              <a:t>/2;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1</a:t>
            </a:r>
            <a:endParaRPr lang="en-US" sz="1400" dirty="0" smtClean="0"/>
          </a:p>
        </p:txBody>
      </p:sp>
      <p:cxnSp>
        <p:nvCxnSpPr>
          <p:cNvPr id="61" name="Curved Connector 60"/>
          <p:cNvCxnSpPr>
            <a:stCxn id="97" idx="1"/>
            <a:endCxn id="6" idx="3"/>
          </p:cNvCxnSpPr>
          <p:nvPr/>
        </p:nvCxnSpPr>
        <p:spPr>
          <a:xfrm rot="5400000" flipH="1" flipV="1">
            <a:off x="3588544" y="4442460"/>
            <a:ext cx="835400" cy="15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27631" y="3581400"/>
            <a:ext cx="2177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ACK: </a:t>
            </a:r>
            <a:r>
              <a:rPr lang="en-US" sz="1400" dirty="0" err="1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/>
              <a:t> cwnd+1/</a:t>
            </a:r>
            <a:r>
              <a:rPr lang="en-US" sz="1400" dirty="0" err="1" smtClean="0"/>
              <a:t>cwnd</a:t>
            </a:r>
            <a:endParaRPr lang="en-US" sz="1400" dirty="0" smtClean="0"/>
          </a:p>
        </p:txBody>
      </p:sp>
      <p:cxnSp>
        <p:nvCxnSpPr>
          <p:cNvPr id="33" name="Curved Connector 32"/>
          <p:cNvCxnSpPr>
            <a:stCxn id="6" idx="1"/>
            <a:endCxn id="8" idx="3"/>
          </p:cNvCxnSpPr>
          <p:nvPr/>
        </p:nvCxnSpPr>
        <p:spPr>
          <a:xfrm rot="5400000" flipH="1" flipV="1">
            <a:off x="3573304" y="3009900"/>
            <a:ext cx="865880" cy="1588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66800" y="2892623"/>
            <a:ext cx="288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Timeout: </a:t>
            </a:r>
            <a:r>
              <a:rPr lang="en-US" sz="1400" dirty="0" err="1" smtClean="0"/>
              <a:t>ssthresh</a:t>
            </a:r>
            <a:r>
              <a:rPr lang="en-US" sz="1000" dirty="0" err="1" smtClean="0">
                <a:sym typeface="Wingdings" pitchFamily="2" charset="2"/>
              </a:rPr>
              <a:t></a:t>
            </a:r>
            <a:r>
              <a:rPr lang="en-US" sz="1400" dirty="0" err="1" smtClean="0">
                <a:sym typeface="Wingdings" pitchFamily="2" charset="2"/>
              </a:rPr>
              <a:t>cwnd</a:t>
            </a:r>
            <a:r>
              <a:rPr lang="en-US" sz="1400" dirty="0" smtClean="0">
                <a:sym typeface="Wingdings" pitchFamily="2" charset="2"/>
              </a:rPr>
              <a:t>/2; </a:t>
            </a:r>
            <a:r>
              <a:rPr lang="en-US" sz="1400" dirty="0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1</a:t>
            </a:r>
            <a:endParaRPr lang="en-US" sz="14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5270431" y="2816423"/>
            <a:ext cx="13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cwnd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Calibri"/>
                <a:sym typeface="Wingdings" pitchFamily="2" charset="2"/>
              </a:rPr>
              <a:t>≥</a:t>
            </a:r>
            <a:r>
              <a:rPr lang="en-US" sz="1400" dirty="0" smtClean="0"/>
              <a:t> </a:t>
            </a:r>
            <a:r>
              <a:rPr lang="en-US" sz="1400" dirty="0" err="1" smtClean="0"/>
              <a:t>ssthresh</a:t>
            </a:r>
            <a:endParaRPr lang="en-US" sz="14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3276600" y="5791200"/>
            <a:ext cx="249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Units are segments, not bytes.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6248400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V. Jacobson, “Congestion Avoidance and Control,” in Proceedings of the ACM SIGCOMM Conference, 1988.</a:t>
            </a:r>
          </a:p>
          <a:p>
            <a:r>
              <a:rPr lang="en-US" sz="1000" dirty="0" smtClean="0"/>
              <a:t>W. Stevens, “RFC 2001: TCP Slow Start, Congestion Avoidance, Fast Retransmit, and Fast Recovery Algorithms,” Jan 1997.</a:t>
            </a:r>
          </a:p>
          <a:p>
            <a:r>
              <a:rPr lang="en-US" sz="1000" dirty="0" smtClean="0"/>
              <a:t>M. </a:t>
            </a:r>
            <a:r>
              <a:rPr lang="en-US" sz="1000" dirty="0" err="1" smtClean="0"/>
              <a:t>Allman</a:t>
            </a:r>
            <a:r>
              <a:rPr lang="en-US" sz="1000" dirty="0" smtClean="0"/>
              <a:t>, V. </a:t>
            </a:r>
            <a:r>
              <a:rPr lang="en-US" sz="1000" dirty="0" err="1" smtClean="0"/>
              <a:t>Paxson</a:t>
            </a:r>
            <a:r>
              <a:rPr lang="en-US" sz="1000" dirty="0" smtClean="0"/>
              <a:t>, and W. Stevens, “RFC 2581: TCP Congestion Control,” Apr 1999.</a:t>
            </a:r>
          </a:p>
        </p:txBody>
      </p:sp>
      <p:sp>
        <p:nvSpPr>
          <p:cNvPr id="6" name="Oval 5"/>
          <p:cNvSpPr/>
          <p:nvPr/>
        </p:nvSpPr>
        <p:spPr>
          <a:xfrm>
            <a:off x="3771900" y="3322320"/>
            <a:ext cx="16002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Congestion Avoidance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771900" y="1874520"/>
            <a:ext cx="16002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Slow Start</a:t>
            </a:r>
            <a:endParaRPr lang="en-US" sz="1600" dirty="0"/>
          </a:p>
        </p:txBody>
      </p:sp>
      <p:sp>
        <p:nvSpPr>
          <p:cNvPr id="97" name="Oval 96"/>
          <p:cNvSpPr/>
          <p:nvPr/>
        </p:nvSpPr>
        <p:spPr>
          <a:xfrm>
            <a:off x="3771900" y="4739640"/>
            <a:ext cx="1600200" cy="822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Fast Recovery</a:t>
            </a:r>
            <a:endParaRPr 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257800" y="4124980"/>
            <a:ext cx="2477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3xDUPACK: </a:t>
            </a:r>
            <a:r>
              <a:rPr lang="en-US" sz="1400" dirty="0" err="1" smtClean="0"/>
              <a:t>ssthresh</a:t>
            </a:r>
            <a:r>
              <a:rPr lang="en-US" sz="1400" dirty="0" smtClean="0"/>
              <a:t> 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>
                <a:sym typeface="Wingdings" pitchFamily="2" charset="2"/>
              </a:rPr>
              <a:t>cwnd</a:t>
            </a:r>
            <a:r>
              <a:rPr lang="en-US" sz="1400" dirty="0" smtClean="0">
                <a:sym typeface="Wingdings" pitchFamily="2" charset="2"/>
              </a:rPr>
              <a:t>/2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/>
              <a:t> ssthresh+3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727631" y="4998720"/>
            <a:ext cx="2020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DUPACK: </a:t>
            </a:r>
            <a:r>
              <a:rPr lang="en-US" sz="1400" dirty="0" err="1" smtClean="0"/>
              <a:t>cwnd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/>
              <a:t> cwnd+1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168576" y="4343400"/>
            <a:ext cx="17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ACK:</a:t>
            </a:r>
            <a:r>
              <a:rPr lang="en-US" sz="1400" dirty="0" smtClean="0"/>
              <a:t> </a:t>
            </a:r>
            <a:r>
              <a:rPr lang="en-US" sz="1400" dirty="0" err="1" smtClean="0"/>
              <a:t>cwnd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000" dirty="0" smtClean="0">
                <a:sym typeface="Wingdings" pitchFamily="2" charset="2"/>
              </a:rPr>
              <a:t></a:t>
            </a:r>
            <a:r>
              <a:rPr lang="en-US" sz="1400" dirty="0" smtClean="0">
                <a:sym typeface="Wingdings" pitchFamily="2" charset="2"/>
              </a:rPr>
              <a:t> </a:t>
            </a:r>
            <a:r>
              <a:rPr lang="en-US" sz="1400" dirty="0" err="1" smtClean="0"/>
              <a:t>ssthresh</a:t>
            </a:r>
            <a:endParaRPr lang="en-US" sz="1400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Jacobson Designed Congestion</a:t>
            </a:r>
            <a:br>
              <a:rPr lang="en-US" dirty="0" smtClean="0"/>
            </a:br>
            <a:r>
              <a:rPr lang="en-US" dirty="0" smtClean="0"/>
              <a:t>Control for this Network: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74320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81800" y="274320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3" idx="1"/>
          </p:cNvCxnSpPr>
          <p:nvPr/>
        </p:nvCxnSpPr>
        <p:spPr>
          <a:xfrm>
            <a:off x="2362200" y="30861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3"/>
            <a:endCxn id="4" idx="1"/>
          </p:cNvCxnSpPr>
          <p:nvPr/>
        </p:nvCxnSpPr>
        <p:spPr>
          <a:xfrm>
            <a:off x="3962400" y="3086100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2"/>
          </p:cNvCxnSpPr>
          <p:nvPr/>
        </p:nvCxnSpPr>
        <p:spPr>
          <a:xfrm>
            <a:off x="5715000" y="30861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3124200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Mb/s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3124200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Mb/s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3124200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56 Kb/s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46130" y="4038600"/>
            <a:ext cx="5651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Assumptions: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Packet corruption is rare (wired links)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Packet reordering is rare (all packets follow same path)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12023" y="5486400"/>
            <a:ext cx="45199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sz="2000" dirty="0" smtClean="0"/>
              <a:t>Wireless links violate assumption 1.</a:t>
            </a:r>
          </a:p>
          <a:p>
            <a:pPr marL="342900" indent="-342900" algn="ctr"/>
            <a:r>
              <a:rPr lang="en-US" sz="2000" dirty="0" smtClean="0"/>
              <a:t>Multipath routing violates assumption 2.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Chapter </a:t>
            </a:r>
            <a:r>
              <a:rPr lang="en-US" u="sng" dirty="0" smtClean="0"/>
              <a:t>2</a:t>
            </a:r>
            <a:br>
              <a:rPr lang="en-US" u="sng" dirty="0" smtClean="0"/>
            </a:br>
            <a:r>
              <a:rPr lang="en-US" dirty="0" smtClean="0"/>
              <a:t>Enter: The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Common is Packet Reordering?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1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7800"/>
                <a:gridCol w="685800"/>
                <a:gridCol w="1219200"/>
                <a:gridCol w="487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Mogul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server; 4.3% of flows; power law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Paxson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servers; 20,000 flows; 36% of flows; 2% of data segments (0.6% of ACKs); site dependent; correlated with route</a:t>
                      </a:r>
                      <a:r>
                        <a:rPr lang="en-US" baseline="0" dirty="0" smtClean="0"/>
                        <a:t> fluttering; 4.3% of retransmissions were spurious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Bennett+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router; 90% of “flows”; </a:t>
                      </a:r>
                      <a:r>
                        <a:rPr lang="en-US" baseline="0" dirty="0" smtClean="0"/>
                        <a:t>ICMP ping bursts;</a:t>
                      </a:r>
                    </a:p>
                    <a:p>
                      <a:r>
                        <a:rPr lang="en-US" baseline="0" dirty="0" smtClean="0"/>
                        <a:t>correlated with router 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Iannaccone</a:t>
                      </a:r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 router; 5% of flows; 2% of segments;</a:t>
                      </a:r>
                      <a:r>
                        <a:rPr lang="en-US" baseline="0" dirty="0" smtClean="0"/>
                        <a:t> 40% of retransmissions were spurious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02027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Reordering on the Internet is not common, but also not rare.</a:t>
            </a:r>
          </a:p>
          <a:p>
            <a:r>
              <a:rPr lang="en-US" dirty="0" smtClean="0"/>
              <a:t>Some flows experience lower throughput.</a:t>
            </a:r>
          </a:p>
          <a:p>
            <a:r>
              <a:rPr lang="en-US" dirty="0" smtClean="0"/>
              <a:t>Internet tries hard not to reorder packets; fat-tree would be a worst case.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096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J. Mogul, “Observing TCP Dynamics in Real Networks,” </a:t>
            </a:r>
            <a:r>
              <a:rPr lang="en-US" sz="1000" dirty="0" smtClean="0"/>
              <a:t>in Proceedings of </a:t>
            </a:r>
            <a:r>
              <a:rPr lang="en-US" sz="1000" dirty="0" smtClean="0"/>
              <a:t>SIGCOMM, 1992.</a:t>
            </a:r>
            <a:endParaRPr lang="en-US" sz="1000" dirty="0" smtClean="0"/>
          </a:p>
          <a:p>
            <a:r>
              <a:rPr lang="en-US" sz="1000" dirty="0" smtClean="0"/>
              <a:t>V. </a:t>
            </a:r>
            <a:r>
              <a:rPr lang="en-US" sz="1000" dirty="0" err="1" smtClean="0"/>
              <a:t>Paxson</a:t>
            </a:r>
            <a:r>
              <a:rPr lang="en-US" sz="1000" dirty="0" smtClean="0"/>
              <a:t>, “End-to-End Internet Path Dynamics,” </a:t>
            </a:r>
            <a:r>
              <a:rPr lang="en-US" sz="1000" dirty="0" smtClean="0"/>
              <a:t>in </a:t>
            </a:r>
            <a:r>
              <a:rPr lang="en-US" sz="1000" dirty="0" smtClean="0"/>
              <a:t>IEEE/ACM Transactions on Networking, 7(3): 277-292, Jun 1999.</a:t>
            </a:r>
          </a:p>
          <a:p>
            <a:r>
              <a:rPr lang="en-US" sz="1000" dirty="0" smtClean="0"/>
              <a:t>J. Bennett, C. Partridge, N. </a:t>
            </a:r>
            <a:r>
              <a:rPr lang="en-US" sz="1000" dirty="0" err="1" smtClean="0"/>
              <a:t>Shectman</a:t>
            </a:r>
            <a:r>
              <a:rPr lang="en-US" sz="1000" dirty="0" smtClean="0"/>
              <a:t>, “Packet Reordering is Not Pathological Network Behavior</a:t>
            </a:r>
            <a:r>
              <a:rPr lang="en-US" sz="1000" dirty="0" smtClean="0"/>
              <a:t>,” in IEEE/ACM </a:t>
            </a:r>
            <a:r>
              <a:rPr lang="en-US" sz="1000" dirty="0" smtClean="0"/>
              <a:t>Trans. </a:t>
            </a:r>
            <a:r>
              <a:rPr lang="en-US" sz="1000" dirty="0" smtClean="0"/>
              <a:t>on </a:t>
            </a:r>
            <a:r>
              <a:rPr lang="en-US" sz="1000" dirty="0" smtClean="0"/>
              <a:t>Net., 7(6): 789-798, Dec 1999.</a:t>
            </a:r>
          </a:p>
          <a:p>
            <a:r>
              <a:rPr lang="en-US" sz="1000" dirty="0" smtClean="0"/>
              <a:t>G. </a:t>
            </a:r>
            <a:r>
              <a:rPr lang="en-US" sz="1000" dirty="0" err="1" smtClean="0"/>
              <a:t>Iannaccone</a:t>
            </a:r>
            <a:r>
              <a:rPr lang="en-US" sz="1000" dirty="0" smtClean="0"/>
              <a:t>, S. </a:t>
            </a:r>
            <a:r>
              <a:rPr lang="en-US" sz="1000" dirty="0" err="1" smtClean="0"/>
              <a:t>Jaiswal</a:t>
            </a:r>
            <a:r>
              <a:rPr lang="en-US" sz="1000" dirty="0" smtClean="0"/>
              <a:t>, C. </a:t>
            </a:r>
            <a:r>
              <a:rPr lang="en-US" sz="1000" dirty="0" err="1" smtClean="0"/>
              <a:t>Diot</a:t>
            </a:r>
            <a:r>
              <a:rPr lang="en-US" sz="1000" dirty="0" smtClean="0"/>
              <a:t>, “Packet Reordering Inside the Sprint Backbone,” in Sprint ATL, Technical Report TR01-ATL-062917, 2001.</a:t>
            </a:r>
            <a:endParaRPr lang="en-US" sz="1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Packets get Reordered?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Mogul: “multiple paths through the Internet”</a:t>
            </a:r>
          </a:p>
          <a:p>
            <a:r>
              <a:rPr lang="en-US" sz="2800" dirty="0" err="1" smtClean="0"/>
              <a:t>Paxson</a:t>
            </a:r>
            <a:r>
              <a:rPr lang="en-US" sz="2800" dirty="0" smtClean="0"/>
              <a:t>: “route flapping”, “router updates”</a:t>
            </a:r>
          </a:p>
          <a:p>
            <a:r>
              <a:rPr lang="en-US" sz="2800" dirty="0" smtClean="0"/>
              <a:t>Bennett+: “internal and external router parallelism”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096000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J. Mogul, “Observing TCP Dynamics in Real Networks,” </a:t>
            </a:r>
            <a:r>
              <a:rPr lang="en-US" sz="1000" dirty="0" smtClean="0"/>
              <a:t>in Proceedings of </a:t>
            </a:r>
            <a:r>
              <a:rPr lang="en-US" sz="1000" dirty="0" smtClean="0"/>
              <a:t>SIGCOMM, 1992.</a:t>
            </a:r>
            <a:endParaRPr lang="en-US" sz="1000" dirty="0" smtClean="0"/>
          </a:p>
          <a:p>
            <a:r>
              <a:rPr lang="en-US" sz="1000" dirty="0" smtClean="0"/>
              <a:t>V. </a:t>
            </a:r>
            <a:r>
              <a:rPr lang="en-US" sz="1000" dirty="0" err="1" smtClean="0"/>
              <a:t>Paxson</a:t>
            </a:r>
            <a:r>
              <a:rPr lang="en-US" sz="1000" dirty="0" smtClean="0"/>
              <a:t>, “End-to-End Internet Path Dynamics,” </a:t>
            </a:r>
            <a:r>
              <a:rPr lang="en-US" sz="1000" dirty="0" smtClean="0"/>
              <a:t>in </a:t>
            </a:r>
            <a:r>
              <a:rPr lang="en-US" sz="1000" dirty="0" smtClean="0"/>
              <a:t>IEEE/ACM Transactions on Networking, 7(3): 277-292, Jun 1999.</a:t>
            </a:r>
          </a:p>
          <a:p>
            <a:r>
              <a:rPr lang="en-US" sz="1000" dirty="0" smtClean="0"/>
              <a:t>J. Bennett, C. Partridge, N. </a:t>
            </a:r>
            <a:r>
              <a:rPr lang="en-US" sz="1000" dirty="0" err="1" smtClean="0"/>
              <a:t>Shectman</a:t>
            </a:r>
            <a:r>
              <a:rPr lang="en-US" sz="1000" dirty="0" smtClean="0"/>
              <a:t>, “Packet Reordering is Not Pathological Network Behavior</a:t>
            </a:r>
            <a:r>
              <a:rPr lang="en-US" sz="1000" dirty="0" smtClean="0"/>
              <a:t>,” in IEEE/ACM </a:t>
            </a:r>
            <a:r>
              <a:rPr lang="en-US" sz="1000" dirty="0" smtClean="0"/>
              <a:t>Trans. </a:t>
            </a:r>
            <a:r>
              <a:rPr lang="en-US" sz="1000" dirty="0" smtClean="0"/>
              <a:t>on </a:t>
            </a:r>
            <a:r>
              <a:rPr lang="en-US" sz="1000" dirty="0" smtClean="0"/>
              <a:t>Net., 7(6): 789-798, Dec 1999.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TCP Respond to Reordering?</a:t>
            </a:r>
            <a:br>
              <a:rPr lang="en-US" dirty="0" smtClean="0"/>
            </a:br>
            <a:r>
              <a:rPr lang="en-US" sz="3100" dirty="0" smtClean="0"/>
              <a:t>*</a:t>
            </a:r>
            <a:r>
              <a:rPr lang="en-US" sz="3100" dirty="0" smtClean="0"/>
              <a:t>Answer is upside down.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M. </a:t>
            </a:r>
            <a:r>
              <a:rPr lang="en-US" sz="1000" dirty="0" err="1" smtClean="0"/>
              <a:t>Laor</a:t>
            </a:r>
            <a:r>
              <a:rPr lang="en-US" sz="1000" dirty="0" smtClean="0"/>
              <a:t> and L. </a:t>
            </a:r>
            <a:r>
              <a:rPr lang="en-US" sz="1000" dirty="0" err="1" smtClean="0"/>
              <a:t>Gendel</a:t>
            </a:r>
            <a:r>
              <a:rPr lang="en-US" sz="1000" dirty="0" smtClean="0"/>
              <a:t>, “The Effect of Packet Reordering in a Backbone Link on Application Throughput,” IEEE Network, Sep/Oct 2002.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 flipV="1">
            <a:off x="8001000" y="6096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*poorly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471" y="1600200"/>
            <a:ext cx="681105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</a:t>
            </a:r>
            <a:r>
              <a:rPr lang="en-US" dirty="0" smtClean="0"/>
              <a:t>Tradeoff?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9956" y="2057400"/>
            <a:ext cx="698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/>
              <a:t>Detecting Loss Early </a:t>
            </a:r>
            <a:r>
              <a:rPr lang="en-US" sz="2400" dirty="0" smtClean="0"/>
              <a:t>  vs.   </a:t>
            </a:r>
            <a:r>
              <a:rPr lang="en-US" sz="2400" u="sng" dirty="0" smtClean="0"/>
              <a:t>Tolerating Packet Reordering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809750" y="2886670"/>
            <a:ext cx="5524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Can you have both?</a:t>
            </a:r>
          </a:p>
          <a:p>
            <a:r>
              <a:rPr lang="en-US" dirty="0" smtClean="0"/>
              <a:t>How long should a sender wait?</a:t>
            </a:r>
          </a:p>
          <a:p>
            <a:r>
              <a:rPr lang="en-US" dirty="0" smtClean="0"/>
              <a:t>Loss implies congestion, what about packet reordering?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Center Networks Do Not Scale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13263"/>
            <a:ext cx="8229600" cy="409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M. Al-Fares, “</a:t>
            </a:r>
            <a:r>
              <a:rPr lang="en-US" sz="1000" dirty="0" smtClean="0"/>
              <a:t>Multipath Load-Balancing in Large Ethernet Clusters</a:t>
            </a:r>
            <a:r>
              <a:rPr lang="en-US" sz="1000" dirty="0" smtClean="0"/>
              <a:t>,” UC San Diego, Dept. of Computer Science and Engineering, Research Exam, Mar 2009.</a:t>
            </a:r>
            <a:endParaRPr lang="en-US" sz="1000" dirty="0"/>
          </a:p>
        </p:txBody>
      </p:sp>
      <p:sp>
        <p:nvSpPr>
          <p:cNvPr id="6" name="Oval 5"/>
          <p:cNvSpPr/>
          <p:nvPr/>
        </p:nvSpPr>
        <p:spPr>
          <a:xfrm>
            <a:off x="2057400" y="1752600"/>
            <a:ext cx="4648200" cy="12954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31072" y="3198168"/>
            <a:ext cx="510312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/>
              <a:t>ECMP Limited to 8 or 16 Root Switches</a:t>
            </a:r>
            <a:endParaRPr lang="en-US" sz="24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Chapter </a:t>
            </a:r>
            <a:r>
              <a:rPr lang="en-US" u="sng" dirty="0" smtClean="0"/>
              <a:t>3</a:t>
            </a:r>
            <a:br>
              <a:rPr lang="en-US" u="sng" dirty="0" smtClean="0"/>
            </a:br>
            <a:r>
              <a:rPr lang="en-US" sz="4000" dirty="0" smtClean="0"/>
              <a:t>Solutions </a:t>
            </a:r>
            <a:r>
              <a:rPr lang="en-US" sz="4000" dirty="0" smtClean="0"/>
              <a:t>… </a:t>
            </a:r>
            <a:r>
              <a:rPr lang="en-US" sz="4000" dirty="0" smtClean="0"/>
              <a:t>and </a:t>
            </a:r>
            <a:r>
              <a:rPr lang="en-US" sz="4000" dirty="0" smtClean="0"/>
              <a:t>the TCPs who use them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9600" y="451467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Solve at lower layer: hide DUPACKs from TCP</a:t>
            </a:r>
          </a:p>
          <a:p>
            <a:pPr marL="342900" indent="-342900">
              <a:buAutoNum type="arabicPeriod"/>
            </a:pPr>
            <a:r>
              <a:rPr lang="en-US" dirty="0" smtClean="0"/>
              <a:t>Dynamically adjust number of DUPACKs required to trigger Fast Retransmit</a:t>
            </a:r>
          </a:p>
          <a:p>
            <a:pPr marL="342900" indent="-342900">
              <a:buAutoNum type="arabicPeriod"/>
            </a:pPr>
            <a:r>
              <a:rPr lang="en-US" dirty="0" smtClean="0"/>
              <a:t>Retransmit, but delay entering Fast Recovery</a:t>
            </a:r>
          </a:p>
          <a:p>
            <a:pPr marL="342900" indent="-342900">
              <a:buAutoNum type="arabicPeriod"/>
            </a:pPr>
            <a:r>
              <a:rPr lang="en-US" dirty="0" smtClean="0"/>
              <a:t>Detect when a retransmission was spurious and restore the congestion window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39587" y="1524000"/>
            <a:ext cx="8175684" cy="2590800"/>
            <a:chOff x="439587" y="1219200"/>
            <a:chExt cx="8175684" cy="2590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09600" y="2907268"/>
              <a:ext cx="7772400" cy="0"/>
            </a:xfrm>
            <a:prstGeom prst="line">
              <a:avLst/>
            </a:prstGeom>
            <a:ln>
              <a:headEnd type="none" w="med" len="med"/>
              <a:tailEnd type="triangle" w="lg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001000" y="2450068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time</a:t>
              </a:r>
              <a:endParaRPr lang="en-US" i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647700" y="2907268"/>
              <a:ext cx="8382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190750" y="2907268"/>
              <a:ext cx="8382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733800" y="2907268"/>
              <a:ext cx="8382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276850" y="2907268"/>
              <a:ext cx="8382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819900" y="2907268"/>
              <a:ext cx="83820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9587" y="1773198"/>
              <a:ext cx="12368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Receive</a:t>
              </a:r>
            </a:p>
            <a:p>
              <a:pPr algn="ctr"/>
              <a:r>
                <a:rPr lang="en-US" dirty="0" smtClean="0"/>
                <a:t>DUPACK #1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81200" y="1773198"/>
              <a:ext cx="12368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Receive</a:t>
              </a:r>
            </a:p>
            <a:p>
              <a:pPr algn="ctr"/>
              <a:r>
                <a:rPr lang="en-US" dirty="0" smtClean="0"/>
                <a:t>DUPACK #2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5345" y="1219200"/>
              <a:ext cx="13794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Receive</a:t>
              </a:r>
            </a:p>
            <a:p>
              <a:pPr algn="ctr"/>
              <a:r>
                <a:rPr lang="en-US" dirty="0" smtClean="0"/>
                <a:t>DUPACK #3 /</a:t>
              </a:r>
            </a:p>
            <a:p>
              <a:pPr algn="ctr"/>
              <a:r>
                <a:rPr lang="en-US" dirty="0" smtClean="0"/>
                <a:t>Trigger Fast</a:t>
              </a:r>
            </a:p>
            <a:p>
              <a:pPr algn="ctr"/>
              <a:r>
                <a:rPr lang="en-US" dirty="0" smtClean="0"/>
                <a:t>Retransmit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34569" y="1773198"/>
              <a:ext cx="1113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Enter Fast</a:t>
              </a:r>
            </a:p>
            <a:p>
              <a:pPr algn="ctr"/>
              <a:r>
                <a:rPr lang="en-US" dirty="0" smtClean="0"/>
                <a:t>Recovery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53200" y="2050197"/>
              <a:ext cx="1332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Receive ACK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14400" y="3440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86200" y="344066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2,3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8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Solutions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0" y="6324600"/>
            <a:ext cx="286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timeline is not to scale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1:</a:t>
            </a:r>
            <a:br>
              <a:rPr lang="en-US" dirty="0" smtClean="0"/>
            </a:br>
            <a:r>
              <a:rPr lang="en-US" sz="3100" dirty="0" smtClean="0"/>
              <a:t>Solve at a Lower Layer</a:t>
            </a:r>
            <a:endParaRPr lang="en-US" sz="31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76400" y="3810000"/>
            <a:ext cx="5791200" cy="2438400"/>
            <a:chOff x="1676400" y="2743200"/>
            <a:chExt cx="5791200" cy="2438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676400" y="2743200"/>
              <a:ext cx="1905000" cy="1905000"/>
              <a:chOff x="1447800" y="3429000"/>
              <a:chExt cx="1905000" cy="1905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447800" y="3810000"/>
                <a:ext cx="1905000" cy="381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Reorder Buffer</a:t>
                </a:r>
                <a:endParaRPr lang="en-US" b="1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447800" y="4191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 Layer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447800" y="4572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Link Layer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47800" y="4953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Physical Layer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47800" y="3429000"/>
                <a:ext cx="1905000" cy="3810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Transport Layer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2600" y="2743200"/>
              <a:ext cx="1905000" cy="1905000"/>
              <a:chOff x="1447800" y="3429000"/>
              <a:chExt cx="1905000" cy="1905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447800" y="3810000"/>
                <a:ext cx="1905000" cy="38100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Reorder Buffer</a:t>
                </a:r>
                <a:endParaRPr lang="en-US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47800" y="4191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 Layer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447800" y="4572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Link Layer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447800" y="4953000"/>
                <a:ext cx="1905000" cy="3810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Physical Layer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447800" y="3429000"/>
                <a:ext cx="1905000" cy="381000"/>
              </a:xfrm>
              <a:prstGeom prst="rect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Transport Layer</a:t>
                </a:r>
                <a:endParaRPr lang="en-US" dirty="0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2399506" y="4914106"/>
              <a:ext cx="533400" cy="1588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6287294" y="4914106"/>
              <a:ext cx="533400" cy="1588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181600"/>
              <a:ext cx="3886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408987" y="1676400"/>
            <a:ext cx="6383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Does not require changes to TCP.</a:t>
            </a:r>
          </a:p>
          <a:p>
            <a:pPr lvl="1"/>
            <a:r>
              <a:rPr lang="en-US" dirty="0" smtClean="0"/>
              <a:t>Abstracts away the problem of packet reordering.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Might cause adverse effects for certain TCP implementations.</a:t>
            </a:r>
          </a:p>
          <a:p>
            <a:pPr lvl="1"/>
            <a:r>
              <a:rPr lang="en-US" dirty="0" smtClean="0"/>
              <a:t>Duplicating functionality.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2:</a:t>
            </a:r>
            <a:br>
              <a:rPr lang="en-US" dirty="0" smtClean="0"/>
            </a:br>
            <a:r>
              <a:rPr lang="en-US" sz="3100" dirty="0" smtClean="0"/>
              <a:t>Dynamically Adjust </a:t>
            </a:r>
            <a:r>
              <a:rPr lang="en-US" sz="3100" dirty="0" err="1" smtClean="0"/>
              <a:t>dupthresh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What is the correct number of DUPACKs to invoke fast retransmit?</a:t>
            </a:r>
          </a:p>
          <a:p>
            <a:pPr lvl="1"/>
            <a:r>
              <a:rPr lang="en-US" dirty="0" smtClean="0"/>
              <a:t>Jacobson: 3</a:t>
            </a:r>
          </a:p>
          <a:p>
            <a:pPr lvl="1"/>
            <a:r>
              <a:rPr lang="en-US" dirty="0" err="1" smtClean="0"/>
              <a:t>Paxson</a:t>
            </a:r>
            <a:r>
              <a:rPr lang="en-US" dirty="0" smtClean="0"/>
              <a:t>: 3 works pretty well</a:t>
            </a:r>
          </a:p>
          <a:p>
            <a:r>
              <a:rPr lang="en-US" dirty="0" smtClean="0"/>
              <a:t>What criteria should be used to increment and decrement </a:t>
            </a:r>
            <a:r>
              <a:rPr lang="en-US" dirty="0" err="1" smtClean="0"/>
              <a:t>dupthresh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After a spurious retransmission…</a:t>
            </a:r>
          </a:p>
          <a:p>
            <a:pPr lvl="2"/>
            <a:r>
              <a:rPr lang="en-US" dirty="0" smtClean="0"/>
              <a:t>Constant increment</a:t>
            </a:r>
          </a:p>
          <a:p>
            <a:pPr lvl="2"/>
            <a:r>
              <a:rPr lang="en-US" dirty="0" smtClean="0"/>
              <a:t>Function of amount of reordering</a:t>
            </a:r>
          </a:p>
          <a:p>
            <a:pPr lvl="2"/>
            <a:r>
              <a:rPr lang="en-US" dirty="0" smtClean="0"/>
              <a:t>Exponentially weighted moving 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E. Blanton, M. </a:t>
            </a:r>
            <a:r>
              <a:rPr lang="en-US" sz="1000" dirty="0" err="1" smtClean="0"/>
              <a:t>Allman</a:t>
            </a:r>
            <a:r>
              <a:rPr lang="en-US" sz="1000" dirty="0" smtClean="0"/>
              <a:t>, “On Making TCP More Robust to Packet Reordering,” ACM SIGCOMM Computer Communication Review, Jan 2002.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3:</a:t>
            </a:r>
            <a:br>
              <a:rPr lang="en-US" dirty="0" smtClean="0"/>
            </a:br>
            <a:r>
              <a:rPr lang="en-US" sz="3100" dirty="0" smtClean="0"/>
              <a:t>Retransmit, but Delay Entering Fast Recovery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long should a sender wait after receiving 3 DUPACKs before invoking congestion control?</a:t>
            </a:r>
          </a:p>
          <a:p>
            <a:r>
              <a:rPr lang="en-US" dirty="0" smtClean="0"/>
              <a:t>RTO = RTT + 4 * </a:t>
            </a:r>
            <a:r>
              <a:rPr lang="en-US" dirty="0" err="1" smtClean="0"/>
              <a:t>var</a:t>
            </a:r>
            <a:r>
              <a:rPr lang="en-US" dirty="0" smtClean="0"/>
              <a:t>(RTT)</a:t>
            </a:r>
          </a:p>
          <a:p>
            <a:r>
              <a:rPr lang="en-US" dirty="0" smtClean="0"/>
              <a:t>Answer: 1 RTT?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S. </a:t>
            </a:r>
            <a:r>
              <a:rPr lang="en-US" sz="1000" dirty="0" err="1" smtClean="0"/>
              <a:t>Bhandarkar</a:t>
            </a:r>
            <a:r>
              <a:rPr lang="en-US" sz="1000" dirty="0" smtClean="0"/>
              <a:t>, et al., “TCP-DCR: A Novel Protocol for Tolerating Wireless Channel Errors,” IEEE Transactions on Mobile Computing, 4(5), Sep/Oct 2005.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4:</a:t>
            </a:r>
            <a:br>
              <a:rPr lang="en-US" dirty="0" smtClean="0"/>
            </a:br>
            <a:r>
              <a:rPr lang="en-US" sz="3100" dirty="0" smtClean="0"/>
              <a:t>Detect and Recover from a Spurious Retransmission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Detecting a spurious retransmission</a:t>
            </a:r>
          </a:p>
          <a:p>
            <a:pPr lvl="1"/>
            <a:r>
              <a:rPr lang="en-US" dirty="0" smtClean="0"/>
              <a:t>ACK timing</a:t>
            </a:r>
          </a:p>
          <a:p>
            <a:pPr lvl="1"/>
            <a:r>
              <a:rPr lang="en-US" dirty="0" smtClean="0"/>
              <a:t>TCP timestamps</a:t>
            </a:r>
          </a:p>
          <a:p>
            <a:pPr lvl="1"/>
            <a:r>
              <a:rPr lang="en-US" dirty="0" smtClean="0"/>
              <a:t>DSACK</a:t>
            </a:r>
          </a:p>
          <a:p>
            <a:r>
              <a:rPr lang="en-US" dirty="0" smtClean="0"/>
              <a:t>Recovering from a spurious retransmission</a:t>
            </a:r>
          </a:p>
          <a:p>
            <a:pPr lvl="1"/>
            <a:r>
              <a:rPr lang="en-US" dirty="0" smtClean="0"/>
              <a:t>Restore </a:t>
            </a:r>
            <a:r>
              <a:rPr lang="en-US" dirty="0" err="1" smtClean="0"/>
              <a:t>cwnd</a:t>
            </a:r>
            <a:r>
              <a:rPr lang="en-US" dirty="0" smtClean="0"/>
              <a:t> and </a:t>
            </a:r>
            <a:r>
              <a:rPr lang="en-US" dirty="0" err="1" smtClean="0"/>
              <a:t>ssthresh</a:t>
            </a:r>
            <a:endParaRPr lang="en-US" dirty="0" smtClean="0"/>
          </a:p>
          <a:p>
            <a:r>
              <a:rPr lang="en-US" dirty="0" smtClean="0"/>
              <a:t>Alternatively, ignore DUPACKs</a:t>
            </a:r>
          </a:p>
          <a:p>
            <a:pPr lvl="1"/>
            <a:r>
              <a:rPr lang="en-US" dirty="0" smtClean="0"/>
              <a:t>Measure the instantaneous ACK bandwidth</a:t>
            </a:r>
          </a:p>
          <a:p>
            <a:pPr lvl="1"/>
            <a:r>
              <a:rPr lang="en-US" dirty="0" smtClean="0"/>
              <a:t>Time each transmitted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E. Blanton, M. </a:t>
            </a:r>
            <a:r>
              <a:rPr lang="en-US" sz="1000" dirty="0" err="1" smtClean="0"/>
              <a:t>Allman</a:t>
            </a:r>
            <a:r>
              <a:rPr lang="en-US" sz="1000" dirty="0" smtClean="0"/>
              <a:t>, “On Making TCP More Robust to Packet Reordering,” ACM SIGCOMM Computer Communication Review, Jan 2002.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</a:t>
            </a:r>
            <a:r>
              <a:rPr lang="en-US" dirty="0" smtClean="0"/>
              <a:t>TCPs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9" y="1930400"/>
          <a:ext cx="8229600" cy="3708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00201"/>
                <a:gridCol w="685800"/>
                <a:gridCol w="457200"/>
                <a:gridCol w="457200"/>
                <a:gridCol w="457200"/>
                <a:gridCol w="457200"/>
                <a:gridCol w="2057400"/>
                <a:gridCol w="20573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Extends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 Eifel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 Reno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Timestamps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TCP-LPC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TCP Reno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Sender+receiver</a:t>
                      </a:r>
                      <a:endParaRPr lang="en-US" sz="14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 Westwood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TCP Reno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Wireless; ACK</a:t>
                      </a:r>
                      <a:r>
                        <a:rPr lang="en-US" sz="1400" baseline="0" dirty="0" smtClean="0"/>
                        <a:t> bandwidth</a:t>
                      </a:r>
                      <a:endParaRPr lang="en-US" sz="14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TCP-BA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 Eifel,</a:t>
                      </a:r>
                      <a:r>
                        <a:rPr lang="en-US" sz="1400" baseline="0" dirty="0" smtClean="0"/>
                        <a:t> TCP SACK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DSACK; inc. </a:t>
                      </a:r>
                      <a:r>
                        <a:rPr lang="en-US" sz="1400" dirty="0" err="1" smtClean="0"/>
                        <a:t>dupthresh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RR-TCP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TCP-BA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Dec. </a:t>
                      </a:r>
                      <a:r>
                        <a:rPr lang="en-US" sz="1400" dirty="0" err="1" smtClean="0"/>
                        <a:t>dupthresh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TCP-PR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 Reno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r>
                        <a:rPr lang="en-US" sz="1400" baseline="0" dirty="0" smtClean="0"/>
                        <a:t> each segment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TCP-DCR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</a:t>
                      </a:r>
                      <a:r>
                        <a:rPr lang="en-US" sz="1400" baseline="0" dirty="0" smtClean="0"/>
                        <a:t> SACK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Wireless; wait 1 RTT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TCP-NCR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TCP-BA, RR-TCP,</a:t>
                      </a:r>
                      <a:r>
                        <a:rPr lang="en-US" sz="1400" baseline="0" dirty="0" smtClean="0"/>
                        <a:t> TCP-DCR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Entire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cwnd</a:t>
                      </a:r>
                      <a:r>
                        <a:rPr lang="en-US" sz="1400" baseline="0" dirty="0" smtClean="0"/>
                        <a:t> of DUPACKs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TCP/NC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TCP Vegas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Wireless; net. coding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52400" y="5303520"/>
            <a:ext cx="228600" cy="22860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52400" y="3124200"/>
            <a:ext cx="228600" cy="22860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52400" y="3505200"/>
            <a:ext cx="228600" cy="228600"/>
          </a:xfrm>
          <a:prstGeom prst="star5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69606" y="5943600"/>
            <a:ext cx="4804789" cy="369332"/>
            <a:chOff x="1447800" y="6134100"/>
            <a:chExt cx="4804789" cy="369332"/>
          </a:xfrm>
        </p:grpSpPr>
        <p:sp>
          <p:nvSpPr>
            <p:cNvPr id="10" name="5-Point Star 9"/>
            <p:cNvSpPr/>
            <p:nvPr/>
          </p:nvSpPr>
          <p:spPr>
            <a:xfrm>
              <a:off x="1447800" y="6204466"/>
              <a:ext cx="228600" cy="228600"/>
            </a:xfrm>
            <a:prstGeom prst="star5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6134100"/>
              <a:ext cx="4576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Denotes a particularly interesting contribution.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TCP/NC (Network Coding)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“Layer 3.5” Coding Layer</a:t>
            </a:r>
          </a:p>
          <a:p>
            <a:r>
              <a:rPr lang="en-US" dirty="0" smtClean="0"/>
              <a:t>Mixes TCP segments that TCP has transmitted</a:t>
            </a:r>
          </a:p>
          <a:p>
            <a:pPr lvl="1"/>
            <a:r>
              <a:rPr lang="en-US" dirty="0" smtClean="0"/>
              <a:t>Erasure coding; fountain code</a:t>
            </a:r>
          </a:p>
          <a:p>
            <a:r>
              <a:rPr lang="en-US" dirty="0" smtClean="0"/>
              <a:t>Receiver ACKs every mixed segment</a:t>
            </a:r>
          </a:p>
          <a:p>
            <a:r>
              <a:rPr lang="en-US" dirty="0" smtClean="0"/>
              <a:t>Adds delay to the connection</a:t>
            </a:r>
          </a:p>
          <a:p>
            <a:r>
              <a:rPr lang="en-US" dirty="0" smtClean="0"/>
              <a:t>Eliminates reordering problem</a:t>
            </a:r>
          </a:p>
          <a:p>
            <a:pPr lvl="1"/>
            <a:r>
              <a:rPr lang="en-US" dirty="0" smtClean="0"/>
              <a:t>Transforms ordered sequence into unordered set</a:t>
            </a:r>
          </a:p>
          <a:p>
            <a:r>
              <a:rPr lang="en-US" dirty="0" smtClean="0"/>
              <a:t>Completely ignores congestion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J.K. </a:t>
            </a:r>
            <a:r>
              <a:rPr lang="en-US" sz="1000" dirty="0" err="1" smtClean="0"/>
              <a:t>Sundararajan</a:t>
            </a:r>
            <a:r>
              <a:rPr lang="en-US" sz="1000" dirty="0" smtClean="0"/>
              <a:t>, D. Shah, M. </a:t>
            </a:r>
            <a:r>
              <a:rPr lang="en-US" sz="1000" dirty="0" err="1" smtClean="0"/>
              <a:t>Médard</a:t>
            </a:r>
            <a:r>
              <a:rPr lang="en-US" sz="1000" dirty="0" smtClean="0"/>
              <a:t>, M. </a:t>
            </a:r>
            <a:r>
              <a:rPr lang="en-US" sz="1000" dirty="0" err="1" smtClean="0"/>
              <a:t>Mitzenmacher</a:t>
            </a:r>
            <a:r>
              <a:rPr lang="en-US" sz="1000" dirty="0" smtClean="0"/>
              <a:t>, J. Barros, “Network Coding meets TCP,” in IEEE INFOCOM, Apr 2009.</a:t>
            </a:r>
            <a:endParaRPr 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Eifel (2000)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Restores </a:t>
            </a:r>
            <a:r>
              <a:rPr lang="en-US" dirty="0" err="1" smtClean="0"/>
              <a:t>cwnd</a:t>
            </a:r>
            <a:r>
              <a:rPr lang="en-US" dirty="0" smtClean="0"/>
              <a:t> and </a:t>
            </a:r>
            <a:r>
              <a:rPr lang="en-US" dirty="0" err="1" smtClean="0"/>
              <a:t>ssthresh</a:t>
            </a:r>
            <a:r>
              <a:rPr lang="en-US" dirty="0" smtClean="0"/>
              <a:t> after a spurious fast retransmit</a:t>
            </a:r>
          </a:p>
          <a:p>
            <a:pPr lvl="1"/>
            <a:r>
              <a:rPr lang="en-US" dirty="0" smtClean="0"/>
              <a:t>Uses TCP timestamps for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TCP-NCR (2006)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Restores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cwnd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ssthresh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after a spurious fast retransmit</a:t>
            </a:r>
          </a:p>
          <a:p>
            <a:pPr lvl="1"/>
            <a:r>
              <a:rPr lang="en-US" dirty="0" smtClean="0"/>
              <a:t>Uses DSACK for detection</a:t>
            </a:r>
          </a:p>
          <a:p>
            <a:r>
              <a:rPr lang="en-US" dirty="0" smtClean="0"/>
              <a:t>Dynamically increases </a:t>
            </a:r>
            <a:r>
              <a:rPr lang="en-US" dirty="0" err="1" smtClean="0"/>
              <a:t>dupthresh</a:t>
            </a:r>
            <a:endParaRPr lang="en-US" dirty="0" smtClean="0"/>
          </a:p>
          <a:p>
            <a:r>
              <a:rPr lang="en-US" dirty="0" smtClean="0"/>
              <a:t>Restores </a:t>
            </a:r>
            <a:r>
              <a:rPr lang="en-US" dirty="0" err="1" smtClean="0"/>
              <a:t>dupthresh</a:t>
            </a:r>
            <a:r>
              <a:rPr lang="en-US" dirty="0" smtClean="0"/>
              <a:t> to 3 after a timeout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Fat-Tree Networks:</a:t>
            </a:r>
            <a:br>
              <a:rPr lang="en-US" dirty="0" smtClean="0"/>
            </a:br>
            <a:r>
              <a:rPr lang="en-US" dirty="0" smtClean="0"/>
              <a:t>Per-Flow vs. Per-Packet Load Balancing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8913"/>
            <a:ext cx="8229600" cy="352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M. Al-Fares, “</a:t>
            </a:r>
            <a:r>
              <a:rPr lang="en-US" sz="1000" dirty="0" smtClean="0"/>
              <a:t>Multipath Load-Balancing in Large Ethernet Clusters</a:t>
            </a:r>
            <a:r>
              <a:rPr lang="en-US" sz="1000" dirty="0" smtClean="0"/>
              <a:t>,” UC San Diego, Dept. of Computer Science and Engineering, Research Exam, Mar 2009.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RR-TCP (2003)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Restores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cwnd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ssthresh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after a spurious fast retransmit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Uses DSACK for detection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Dynamically increases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dupthresh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Dynamically decreases </a:t>
            </a:r>
            <a:r>
              <a:rPr lang="en-US" dirty="0" err="1" smtClean="0"/>
              <a:t>dupthresh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Westwood (2002)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uses ACKs to estimate bandwidth</a:t>
            </a:r>
          </a:p>
          <a:p>
            <a:r>
              <a:rPr lang="en-US" dirty="0" smtClean="0"/>
              <a:t>“Faster Recovery”</a:t>
            </a:r>
          </a:p>
          <a:p>
            <a:pPr lvl="1"/>
            <a:r>
              <a:rPr lang="en-US" dirty="0" smtClean="0"/>
              <a:t>Reduce </a:t>
            </a:r>
            <a:r>
              <a:rPr lang="en-US" dirty="0" err="1" smtClean="0"/>
              <a:t>cwnd</a:t>
            </a:r>
            <a:r>
              <a:rPr lang="en-US" dirty="0" smtClean="0"/>
              <a:t> and </a:t>
            </a:r>
            <a:r>
              <a:rPr lang="en-US" dirty="0" err="1" smtClean="0"/>
              <a:t>ssthresh</a:t>
            </a:r>
            <a:r>
              <a:rPr lang="en-US" dirty="0" smtClean="0"/>
              <a:t> in proportion to the estimated bandwidth, not by factor of 2</a:t>
            </a:r>
          </a:p>
          <a:p>
            <a:r>
              <a:rPr lang="en-US" dirty="0" smtClean="0"/>
              <a:t>Simulation shows good performance for multipath</a:t>
            </a:r>
          </a:p>
          <a:p>
            <a:r>
              <a:rPr lang="en-US" dirty="0" smtClean="0"/>
              <a:t>Probably not as good as RR-TCP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48400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S. </a:t>
            </a:r>
            <a:r>
              <a:rPr lang="en-US" sz="1000" dirty="0" err="1" smtClean="0"/>
              <a:t>Mascolo</a:t>
            </a:r>
            <a:r>
              <a:rPr lang="en-US" sz="1000" dirty="0" smtClean="0"/>
              <a:t>, C. </a:t>
            </a:r>
            <a:r>
              <a:rPr lang="en-US" sz="1000" dirty="0" err="1" smtClean="0"/>
              <a:t>Casetti</a:t>
            </a:r>
            <a:r>
              <a:rPr lang="en-US" sz="1000" dirty="0" smtClean="0"/>
              <a:t>, M. </a:t>
            </a:r>
            <a:r>
              <a:rPr lang="en-US" sz="1000" dirty="0" err="1" smtClean="0"/>
              <a:t>Gerla</a:t>
            </a:r>
            <a:r>
              <a:rPr lang="en-US" sz="1000" dirty="0" smtClean="0"/>
              <a:t>, M. Y. </a:t>
            </a:r>
            <a:r>
              <a:rPr lang="en-US" sz="1000" dirty="0" err="1" smtClean="0"/>
              <a:t>Sanadidi</a:t>
            </a:r>
            <a:r>
              <a:rPr lang="en-US" sz="1000" dirty="0" smtClean="0"/>
              <a:t>, R. Wang, “TCP Westwood: Bandwidth Estimation for Enhanced Transport over Wireless Links,” in Proceedings of MOBICOM, Jul 2001.</a:t>
            </a:r>
          </a:p>
          <a:p>
            <a:r>
              <a:rPr lang="en-US" sz="1000" dirty="0" smtClean="0"/>
              <a:t>M. </a:t>
            </a:r>
            <a:r>
              <a:rPr lang="en-US" sz="1000" dirty="0" err="1" smtClean="0"/>
              <a:t>Gerla</a:t>
            </a:r>
            <a:r>
              <a:rPr lang="en-US" sz="1000" dirty="0" smtClean="0"/>
              <a:t>, S. S. Lee, G. Pau, “TCP Westwood Simulation Studies in Multiple-Path Cases,” in Proceedings of SPECTS, Jul 2002.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Chapter </a:t>
            </a:r>
            <a:r>
              <a:rPr lang="en-US" u="sng" dirty="0" smtClean="0"/>
              <a:t>4</a:t>
            </a:r>
            <a:br>
              <a:rPr lang="en-US" u="sng" dirty="0" smtClean="0"/>
            </a:br>
            <a:r>
              <a:rPr lang="en-US" dirty="0" smtClean="0"/>
              <a:t>Proposed Experiments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6537" y="3810000"/>
            <a:ext cx="8070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 theory is something nobody believes, except for the person who made it.</a:t>
            </a:r>
          </a:p>
          <a:p>
            <a:r>
              <a:rPr lang="en-US" i="1" dirty="0" smtClean="0"/>
              <a:t>An experiment is something everybody believes, except for the person who made it.</a:t>
            </a:r>
            <a:endParaRPr lang="en-US" i="1" dirty="0"/>
          </a:p>
        </p:txBody>
      </p:sp>
      <p:pic>
        <p:nvPicPr>
          <p:cNvPr id="6146" name="Picture 2" descr="Albert Einstein quo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2649" y="4876800"/>
            <a:ext cx="1258951" cy="17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Conduct a literature search of per-packet load balancing.</a:t>
            </a:r>
          </a:p>
          <a:p>
            <a:r>
              <a:rPr lang="en-US" dirty="0" smtClean="0"/>
              <a:t>Implement per-packet load balancing on our 16-node fat-tree FPGA network.</a:t>
            </a:r>
          </a:p>
          <a:p>
            <a:pPr lvl="1"/>
            <a:r>
              <a:rPr lang="en-US" dirty="0" smtClean="0"/>
              <a:t>Least loaded port</a:t>
            </a:r>
          </a:p>
          <a:p>
            <a:pPr lvl="1"/>
            <a:r>
              <a:rPr lang="en-US" dirty="0" smtClean="0"/>
              <a:t>Least used port</a:t>
            </a:r>
          </a:p>
          <a:p>
            <a:pPr lvl="1"/>
            <a:r>
              <a:rPr lang="en-US" dirty="0" smtClean="0"/>
              <a:t>Random</a:t>
            </a:r>
          </a:p>
          <a:p>
            <a:r>
              <a:rPr lang="en-US" dirty="0" smtClean="0"/>
              <a:t>Which per-packet scheduling algorithm has better load balancing properties?</a:t>
            </a:r>
          </a:p>
          <a:p>
            <a:r>
              <a:rPr lang="en-US" dirty="0" smtClean="0"/>
              <a:t>Which is more fair?</a:t>
            </a:r>
          </a:p>
          <a:p>
            <a:r>
              <a:rPr lang="en-US" dirty="0" smtClean="0"/>
              <a:t>How many resources does each one require?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our </a:t>
            </a:r>
            <a:r>
              <a:rPr lang="en-US" dirty="0" err="1" smtClean="0"/>
              <a:t>testbed</a:t>
            </a:r>
            <a:r>
              <a:rPr lang="en-US" dirty="0" smtClean="0"/>
              <a:t>, run </a:t>
            </a:r>
            <a:r>
              <a:rPr lang="en-US" dirty="0" err="1" smtClean="0"/>
              <a:t>MapReduce</a:t>
            </a:r>
            <a:r>
              <a:rPr lang="en-US" dirty="0" smtClean="0"/>
              <a:t> with the 10 different TCP variants included in the Linux kernel.</a:t>
            </a:r>
          </a:p>
          <a:p>
            <a:r>
              <a:rPr lang="en-US" dirty="0" smtClean="0"/>
              <a:t>Which performs the best for each of the per-packet scheduling algorithms?</a:t>
            </a:r>
          </a:p>
          <a:p>
            <a:r>
              <a:rPr lang="en-US" dirty="0" smtClean="0"/>
              <a:t>What are the resource requirements of each TCP variant?</a:t>
            </a:r>
          </a:p>
          <a:p>
            <a:r>
              <a:rPr lang="en-US" dirty="0" smtClean="0"/>
              <a:t>What features account for the relative good or bad performance of a given variant?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one of these variants, implement the 4 different categories of </a:t>
            </a:r>
            <a:r>
              <a:rPr lang="en-US" dirty="0" smtClean="0"/>
              <a:t>solutions with parameters.</a:t>
            </a:r>
            <a:endParaRPr lang="en-US" dirty="0" smtClean="0"/>
          </a:p>
          <a:p>
            <a:r>
              <a:rPr lang="en-US" dirty="0" smtClean="0"/>
              <a:t>Which combination of solutions </a:t>
            </a:r>
            <a:r>
              <a:rPr lang="en-US" dirty="0" smtClean="0"/>
              <a:t>and parameters yield </a:t>
            </a:r>
            <a:r>
              <a:rPr lang="en-US" dirty="0" smtClean="0"/>
              <a:t>the best performance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it possible to implement TCP Awesome, a TCP that performs well in the data center, over wireless networks, and over the Internet?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[VPS+09] show that reducing </a:t>
            </a:r>
            <a:r>
              <a:rPr lang="en-US" dirty="0" err="1" smtClean="0"/>
              <a:t>RTO</a:t>
            </a:r>
            <a:r>
              <a:rPr lang="en-US" baseline="-25000" dirty="0" err="1" smtClean="0"/>
              <a:t>min</a:t>
            </a:r>
            <a:r>
              <a:rPr lang="en-US" dirty="0" smtClean="0"/>
              <a:t> from 200 ms to 200 </a:t>
            </a:r>
            <a:r>
              <a:rPr lang="el-GR" dirty="0" smtClean="0"/>
              <a:t>μ</a:t>
            </a:r>
            <a:r>
              <a:rPr lang="en-US" dirty="0" smtClean="0"/>
              <a:t>s prevents a problem known as </a:t>
            </a:r>
            <a:r>
              <a:rPr lang="en-US" i="1" dirty="0" err="1" smtClean="0"/>
              <a:t>incast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it possible that this could also solve the reordering problem?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V. </a:t>
            </a:r>
            <a:r>
              <a:rPr lang="en-US" sz="1000" dirty="0" err="1" smtClean="0"/>
              <a:t>Vasudevan</a:t>
            </a:r>
            <a:r>
              <a:rPr lang="en-US" sz="1000" dirty="0" smtClean="0"/>
              <a:t>, A. </a:t>
            </a:r>
            <a:r>
              <a:rPr lang="en-US" sz="1000" dirty="0" err="1" smtClean="0"/>
              <a:t>Phanishayee</a:t>
            </a:r>
            <a:r>
              <a:rPr lang="en-US" sz="1000" dirty="0" smtClean="0"/>
              <a:t>, H. Shah, E. </a:t>
            </a:r>
            <a:r>
              <a:rPr lang="en-US" sz="1000" dirty="0" err="1" smtClean="0"/>
              <a:t>Krevat</a:t>
            </a:r>
            <a:r>
              <a:rPr lang="en-US" sz="1000" dirty="0" smtClean="0"/>
              <a:t>, D. Anderson, G. Ganger, G. Gibson, “A (In)Cast of Thousands: Scaling Datacenter TCP to </a:t>
            </a:r>
            <a:r>
              <a:rPr lang="en-US" sz="1000" dirty="0" err="1" smtClean="0"/>
              <a:t>Kiloservers</a:t>
            </a:r>
            <a:r>
              <a:rPr lang="en-US" sz="1000" dirty="0" smtClean="0"/>
              <a:t> and Gigabits,” Carnegie Mellon University, Tech Report CMU-PDL-09-101, Feb 2009.</a:t>
            </a:r>
            <a:endParaRPr lang="en-US" sz="1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[VPS+09] mention that delayed ACKs cause problems in data center networks.</a:t>
            </a:r>
          </a:p>
          <a:p>
            <a:r>
              <a:rPr lang="en-US" dirty="0" smtClean="0"/>
              <a:t>Repeat the experiments above both with and without delayed 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V. </a:t>
            </a:r>
            <a:r>
              <a:rPr lang="en-US" sz="1000" dirty="0" err="1" smtClean="0"/>
              <a:t>Vasudevan</a:t>
            </a:r>
            <a:r>
              <a:rPr lang="en-US" sz="1000" dirty="0" smtClean="0"/>
              <a:t>, A. </a:t>
            </a:r>
            <a:r>
              <a:rPr lang="en-US" sz="1000" dirty="0" err="1" smtClean="0"/>
              <a:t>Phanishayee</a:t>
            </a:r>
            <a:r>
              <a:rPr lang="en-US" sz="1000" dirty="0" smtClean="0"/>
              <a:t>, H. Shah, E. </a:t>
            </a:r>
            <a:r>
              <a:rPr lang="en-US" sz="1000" dirty="0" err="1" smtClean="0"/>
              <a:t>Krevat</a:t>
            </a:r>
            <a:r>
              <a:rPr lang="en-US" sz="1000" dirty="0" smtClean="0"/>
              <a:t>, D. Anderson, G. Ganger, G. Gibson, “A (In)Cast of Thousands: Scaling Datacenter TCP to </a:t>
            </a:r>
            <a:r>
              <a:rPr lang="en-US" sz="1000" dirty="0" err="1" smtClean="0"/>
              <a:t>Kiloservers</a:t>
            </a:r>
            <a:r>
              <a:rPr lang="en-US" sz="1000" dirty="0" smtClean="0"/>
              <a:t> and Gigabits,” Carnegie Mellon University, Tech Report CMU-PDL-09-101, Feb 2009.</a:t>
            </a:r>
            <a:endParaRPr lang="en-US" sz="1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is ideal for data center networks</a:t>
            </a:r>
          </a:p>
          <a:p>
            <a:pPr lvl="1"/>
            <a:r>
              <a:rPr lang="en-US" dirty="0" smtClean="0"/>
              <a:t>Single administrative domain</a:t>
            </a:r>
          </a:p>
          <a:p>
            <a:r>
              <a:rPr lang="en-US" dirty="0" smtClean="0"/>
              <a:t>Hardware is about 16,000 times faster than 1988; it’s time to redo TCP for the data center</a:t>
            </a:r>
          </a:p>
          <a:p>
            <a:r>
              <a:rPr lang="en-US" dirty="0" smtClean="0"/>
              <a:t>Hardware solution may not be necessary</a:t>
            </a:r>
            <a:endParaRPr lang="en-US" dirty="0" smtClean="0"/>
          </a:p>
          <a:p>
            <a:r>
              <a:rPr lang="en-US" dirty="0" smtClean="0"/>
              <a:t>Need to evaluate impact on non-TCP </a:t>
            </a:r>
            <a:r>
              <a:rPr lang="en-US" dirty="0" smtClean="0"/>
              <a:t>traffic and on Internet traffic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Guide to all Things Reordered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History of the World (of TCP), Part 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Enter: The Problem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Solutions … and the TCPs who use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Proposed Experiments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28800"/>
            <a:ext cx="1905000" cy="2667000"/>
            <a:chOff x="2133600" y="1828800"/>
            <a:chExt cx="1905000" cy="2667000"/>
          </a:xfrm>
        </p:grpSpPr>
        <p:sp>
          <p:nvSpPr>
            <p:cNvPr id="5" name="Rectangle 4"/>
            <p:cNvSpPr/>
            <p:nvPr/>
          </p:nvSpPr>
          <p:spPr>
            <a:xfrm>
              <a:off x="2133600" y="1828800"/>
              <a:ext cx="19050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Application Layer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209800"/>
              <a:ext cx="1905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2590800"/>
              <a:ext cx="1905000" cy="381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600" y="2971800"/>
              <a:ext cx="19050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Transport Layer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3352800"/>
              <a:ext cx="19050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Layer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33600" y="3733800"/>
              <a:ext cx="19050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Link Layer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3600" y="4114800"/>
              <a:ext cx="1905000" cy="381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 Layer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124200" y="5449669"/>
            <a:ext cx="25832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are here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6" name="Straight Arrow Connector 15"/>
          <p:cNvCxnSpPr>
            <a:stCxn id="13" idx="0"/>
          </p:cNvCxnSpPr>
          <p:nvPr/>
        </p:nvCxnSpPr>
        <p:spPr>
          <a:xfrm rot="16200000" flipV="1">
            <a:off x="2721583" y="3755416"/>
            <a:ext cx="2249269" cy="11392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Chapter </a:t>
            </a:r>
            <a:r>
              <a:rPr lang="en-US" u="sng" dirty="0" smtClean="0"/>
              <a:t>1</a:t>
            </a:r>
            <a:br>
              <a:rPr lang="en-US" u="sng" dirty="0" smtClean="0"/>
            </a:br>
            <a:r>
              <a:rPr lang="en-US" dirty="0" smtClean="0"/>
              <a:t>History of the World (of TCP), Part 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4419600"/>
            <a:ext cx="449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------------------------------------------------------------</a:t>
            </a:r>
            <a:br>
              <a:rPr lang="en-US" sz="1400" dirty="0" smtClean="0"/>
            </a:br>
            <a:r>
              <a:rPr lang="en-US" sz="1400" dirty="0" smtClean="0"/>
              <a:t>Client connecting to 10.0.13.68, TCP port 5001</a:t>
            </a:r>
            <a:br>
              <a:rPr lang="en-US" sz="1400" dirty="0" smtClean="0"/>
            </a:br>
            <a:r>
              <a:rPr lang="en-US" sz="1400" dirty="0" smtClean="0"/>
              <a:t>TCP window size: 8.00 </a:t>
            </a:r>
            <a:r>
              <a:rPr lang="en-US" sz="1400" dirty="0" err="1" smtClean="0"/>
              <a:t>KByte</a:t>
            </a:r>
            <a:r>
              <a:rPr lang="en-US" sz="1400" dirty="0" smtClean="0"/>
              <a:t> (default)</a:t>
            </a:r>
            <a:br>
              <a:rPr lang="en-US" sz="1400" dirty="0" smtClean="0"/>
            </a:br>
            <a:r>
              <a:rPr lang="en-US" sz="1400" dirty="0" smtClean="0"/>
              <a:t>------------------------------------------------------------</a:t>
            </a:r>
            <a:br>
              <a:rPr lang="en-US" sz="1400" dirty="0" smtClean="0"/>
            </a:br>
            <a:r>
              <a:rPr lang="en-US" sz="1400" dirty="0" smtClean="0"/>
              <a:t>[1924] local (your IP) port 1500 connected with 10.0.13.68 port 5001</a:t>
            </a:r>
            <a:br>
              <a:rPr lang="en-US" sz="1400" dirty="0" smtClean="0"/>
            </a:br>
            <a:r>
              <a:rPr lang="en-US" sz="1400" dirty="0" smtClean="0"/>
              <a:t>[ ID] Interval Transfer Bandwidth</a:t>
            </a:r>
            <a:br>
              <a:rPr lang="en-US" sz="1400" dirty="0" smtClean="0"/>
            </a:br>
            <a:r>
              <a:rPr lang="en-US" sz="1400" dirty="0" smtClean="0"/>
              <a:t>[1924] 0.0-10.0 sec  50 Bytes  </a:t>
            </a:r>
            <a:r>
              <a:rPr lang="en-US" sz="1400" b="1" u="sng" dirty="0" smtClean="0"/>
              <a:t>40 bits/sec</a:t>
            </a:r>
            <a:endParaRPr lang="en-US" sz="1400" b="1" u="sng" dirty="0"/>
          </a:p>
        </p:txBody>
      </p:sp>
      <p:sp>
        <p:nvSpPr>
          <p:cNvPr id="10" name="Oval 9"/>
          <p:cNvSpPr/>
          <p:nvPr/>
        </p:nvSpPr>
        <p:spPr>
          <a:xfrm>
            <a:off x="3200400" y="5867400"/>
            <a:ext cx="1066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Cerfing</a:t>
            </a:r>
            <a:r>
              <a:rPr lang="en-US" dirty="0" smtClean="0"/>
              <a:t> the Internet in 1974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TCP has always had:</a:t>
            </a:r>
            <a:endParaRPr lang="en-US" dirty="0" smtClean="0"/>
          </a:p>
          <a:p>
            <a:r>
              <a:rPr lang="en-US" dirty="0" smtClean="0"/>
              <a:t>Segmentation and reassembly</a:t>
            </a:r>
          </a:p>
          <a:p>
            <a:r>
              <a:rPr lang="en-US" dirty="0" smtClean="0"/>
              <a:t>Automatic repeat request (ARQ) for reliability</a:t>
            </a:r>
          </a:p>
          <a:p>
            <a:r>
              <a:rPr lang="en-US" dirty="0" smtClean="0"/>
              <a:t>Sliding window flow control</a:t>
            </a:r>
          </a:p>
          <a:p>
            <a:r>
              <a:rPr lang="en-US" dirty="0" smtClean="0"/>
              <a:t>Three-way handshake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V. Cerf and R. Kahn, “A Protocol for Packet Network Intercommunication,” IEEE Transactions on Communications, Vol. COM-22, No. 5, May 1974.</a:t>
            </a:r>
            <a:endParaRPr lang="en-US" sz="1000" dirty="0"/>
          </a:p>
        </p:txBody>
      </p:sp>
      <p:pic>
        <p:nvPicPr>
          <p:cNvPr id="15362" name="Picture 2" descr="http://www.sri.com/about/timeline/images/map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26179"/>
            <a:ext cx="4038600" cy="367400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 </a:t>
            </a:r>
            <a:r>
              <a:rPr lang="en-US" dirty="0" err="1" smtClean="0"/>
              <a:t>Postel</a:t>
            </a:r>
            <a:r>
              <a:rPr lang="en-US" dirty="0" smtClean="0"/>
              <a:t> (1981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3100" dirty="0" smtClean="0"/>
              <a:t>Congestion control, what’s that?</a:t>
            </a:r>
            <a:endParaRPr lang="en-US" sz="31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J. </a:t>
            </a:r>
            <a:r>
              <a:rPr lang="en-US" sz="1000" dirty="0" err="1" smtClean="0"/>
              <a:t>Postel</a:t>
            </a:r>
            <a:r>
              <a:rPr lang="en-US" sz="1000" dirty="0" smtClean="0"/>
              <a:t>, “RFC 793: Transmission Control Protocol,” Sep 1981.</a:t>
            </a:r>
          </a:p>
        </p:txBody>
      </p:sp>
      <p:sp>
        <p:nvSpPr>
          <p:cNvPr id="25" name="Oval 24"/>
          <p:cNvSpPr/>
          <p:nvPr/>
        </p:nvSpPr>
        <p:spPr>
          <a:xfrm>
            <a:off x="515207" y="1905000"/>
            <a:ext cx="1752600" cy="685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1239107" y="2818606"/>
            <a:ext cx="304800" cy="1588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00907" y="3048000"/>
            <a:ext cx="1981200" cy="674132"/>
            <a:chOff x="2745166" y="3886200"/>
            <a:chExt cx="1981200" cy="674132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4191000"/>
              <a:ext cx="1680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TCP Send Buffer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5166" y="3886200"/>
              <a:ext cx="1981200" cy="3048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100101101100100</a:t>
              </a:r>
              <a:endParaRPr lang="en-US" dirty="0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839307" y="2971800"/>
            <a:ext cx="1600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Segmenter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458307" y="3200400"/>
            <a:ext cx="304800" cy="1588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820507" y="3886200"/>
            <a:ext cx="1752600" cy="685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</a:p>
          <a:p>
            <a:pPr algn="ctr"/>
            <a:r>
              <a:rPr lang="en-US" dirty="0" smtClean="0"/>
              <a:t>Layer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77907" y="3075801"/>
            <a:ext cx="1808893" cy="1877199"/>
            <a:chOff x="4715994" y="2057400"/>
            <a:chExt cx="1808893" cy="1877199"/>
          </a:xfrm>
        </p:grpSpPr>
        <p:grpSp>
          <p:nvGrpSpPr>
            <p:cNvPr id="43" name="Group 42"/>
            <p:cNvGrpSpPr/>
            <p:nvPr/>
          </p:nvGrpSpPr>
          <p:grpSpPr>
            <a:xfrm>
              <a:off x="5353740" y="2057400"/>
              <a:ext cx="533400" cy="1219200"/>
              <a:chOff x="5334000" y="2057400"/>
              <a:chExt cx="533400" cy="12192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334000" y="20574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334000" y="23622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334000" y="26670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334000" y="2971800"/>
                <a:ext cx="533400" cy="3048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715994" y="3288268"/>
              <a:ext cx="18088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Unacknowledged</a:t>
              </a:r>
            </a:p>
            <a:p>
              <a:pPr algn="ctr"/>
              <a:r>
                <a:rPr lang="en-US" dirty="0" smtClean="0"/>
                <a:t>Segment Buffer</a:t>
              </a:r>
              <a:endParaRPr lang="en-US"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4515707" y="3200400"/>
            <a:ext cx="304800" cy="1588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896707" y="2971800"/>
            <a:ext cx="1600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 Control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5544407" y="3656806"/>
            <a:ext cx="304800" cy="1588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601253" y="3200400"/>
            <a:ext cx="838200" cy="1588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959" y="5248870"/>
            <a:ext cx="8354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flow control module will not transmit more segments than the receiver can accept.</a:t>
            </a:r>
          </a:p>
          <a:p>
            <a:r>
              <a:rPr lang="en-US" dirty="0" smtClean="0"/>
              <a:t>Incoming ACKs will delete entries from the unacknowledged segment buffer.</a:t>
            </a:r>
          </a:p>
          <a:p>
            <a:r>
              <a:rPr lang="en-US" dirty="0" smtClean="0"/>
              <a:t>A timeout will retransmit </a:t>
            </a:r>
            <a:r>
              <a:rPr lang="en-US" dirty="0" smtClean="0"/>
              <a:t>segments </a:t>
            </a:r>
            <a:r>
              <a:rPr lang="en-US" dirty="0" smtClean="0"/>
              <a:t>in the unacknowledged segment buffer.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35107" y="2743200"/>
            <a:ext cx="889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SND.UNA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2667000"/>
            <a:ext cx="575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rwnd</a:t>
            </a:r>
            <a:endParaRPr lang="en-US" sz="14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220307" y="2667000"/>
            <a:ext cx="85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SND.NXT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1253" y="4114800"/>
            <a:ext cx="838200" cy="1588"/>
          </a:xfrm>
          <a:prstGeom prst="straightConnector1">
            <a:avLst/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637212" y="4648200"/>
            <a:ext cx="153988" cy="304800"/>
            <a:chOff x="5562600" y="4419600"/>
            <a:chExt cx="153988" cy="304800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5410994" y="4571206"/>
              <a:ext cx="304800" cy="1588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6200000" flipV="1">
              <a:off x="5563394" y="4571206"/>
              <a:ext cx="304800" cy="1588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295400" y="1524000"/>
            <a:ext cx="153988" cy="304800"/>
            <a:chOff x="5562600" y="4419600"/>
            <a:chExt cx="153988" cy="304800"/>
          </a:xfrm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5410994" y="4571206"/>
              <a:ext cx="304800" cy="1588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6200000" flipV="1">
              <a:off x="5563394" y="4571206"/>
              <a:ext cx="304800" cy="1588"/>
            </a:xfrm>
            <a:prstGeom prst="straightConnector1">
              <a:avLst/>
            </a:prstGeom>
            <a:ln>
              <a:headEnd type="none" w="med" len="med"/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7543800" y="2206823"/>
            <a:ext cx="489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RTO</a:t>
            </a:r>
            <a:endParaRPr lang="en-US" sz="1400" b="1" dirty="0" smtClean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8153400" y="32004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 flipH="1" flipV="1">
            <a:off x="8115300" y="2857500"/>
            <a:ext cx="685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0800000" flipV="1">
            <a:off x="6553200" y="2514600"/>
            <a:ext cx="1905000" cy="533400"/>
          </a:xfrm>
          <a:prstGeom prst="bentConnector3">
            <a:avLst>
              <a:gd name="adj1" fmla="val 74000"/>
            </a:avLst>
          </a:prstGeom>
          <a:ln>
            <a:headEnd type="none" w="med" len="med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 does not </a:t>
            </a:r>
            <a:r>
              <a:rPr lang="en-US" dirty="0" smtClean="0"/>
              <a:t>help you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16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274320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81800" y="274320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6"/>
            <a:endCxn id="3" idx="1"/>
          </p:cNvCxnSpPr>
          <p:nvPr/>
        </p:nvCxnSpPr>
        <p:spPr>
          <a:xfrm>
            <a:off x="2362200" y="30861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3"/>
            <a:endCxn id="4" idx="1"/>
          </p:cNvCxnSpPr>
          <p:nvPr/>
        </p:nvCxnSpPr>
        <p:spPr>
          <a:xfrm>
            <a:off x="3962400" y="3086100"/>
            <a:ext cx="1219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2"/>
          </p:cNvCxnSpPr>
          <p:nvPr/>
        </p:nvCxnSpPr>
        <p:spPr>
          <a:xfrm>
            <a:off x="5715000" y="3086100"/>
            <a:ext cx="106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62200" y="3124200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Mb/s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91200" y="3124200"/>
            <a:ext cx="96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Mb/s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3124200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56 Kb/s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54109" y="4495800"/>
            <a:ext cx="5435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Options for congestion control: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Explicit congestion notification from routers to </a:t>
            </a:r>
            <a:r>
              <a:rPr lang="en-US" dirty="0" smtClean="0"/>
              <a:t>hosts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ICMP Source Quench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ECN, </a:t>
            </a:r>
            <a:r>
              <a:rPr lang="en-US" dirty="0" smtClean="0"/>
              <a:t>XCP, RCP, …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Implicit congestion notification from packet </a:t>
            </a:r>
            <a:r>
              <a:rPr lang="en-US" dirty="0" smtClean="0"/>
              <a:t>loss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 Nagle (1984)</a:t>
            </a:r>
            <a:endParaRPr lang="en-US" b="1" u="sng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Coined </a:t>
            </a:r>
            <a:r>
              <a:rPr lang="en-US" dirty="0" smtClean="0"/>
              <a:t>the term </a:t>
            </a:r>
            <a:r>
              <a:rPr lang="en-US" i="1" dirty="0" smtClean="0"/>
              <a:t>congestion collapse</a:t>
            </a:r>
          </a:p>
          <a:p>
            <a:r>
              <a:rPr lang="en-US" dirty="0" smtClean="0"/>
              <a:t>Nagle’s Algorithm for solving the silly window </a:t>
            </a:r>
            <a:r>
              <a:rPr lang="en-US" dirty="0" smtClean="0"/>
              <a:t>syndrome: 78/79 = 98.7% waste</a:t>
            </a:r>
          </a:p>
          <a:p>
            <a:r>
              <a:rPr lang="en-US" dirty="0" smtClean="0"/>
              <a:t>Experimented with ICMP Source Quench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6324600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J. Nagle, “RFC 896: Congestion Control in IP/TCP Internetworks,” Jan 1984.</a:t>
            </a:r>
            <a:endParaRPr lang="en-US" sz="1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4000" y="4191000"/>
            <a:ext cx="6096000" cy="1752600"/>
            <a:chOff x="2209800" y="3657600"/>
            <a:chExt cx="6096000" cy="1752600"/>
          </a:xfrm>
        </p:grpSpPr>
        <p:sp>
          <p:nvSpPr>
            <p:cNvPr id="13" name="Rectangle 12"/>
            <p:cNvSpPr/>
            <p:nvPr/>
          </p:nvSpPr>
          <p:spPr>
            <a:xfrm>
              <a:off x="6934200" y="4419600"/>
              <a:ext cx="76200" cy="9906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410200" y="4419600"/>
              <a:ext cx="1524000" cy="990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886200" y="4419600"/>
              <a:ext cx="1524000" cy="990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9800" y="4419600"/>
              <a:ext cx="1676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10400" y="4419600"/>
              <a:ext cx="12954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09800" y="40386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86200" y="40386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10400" y="40386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0200" y="4038600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L4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43600" y="3657600"/>
              <a:ext cx="916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Payload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53200" y="4038600"/>
              <a:ext cx="381000" cy="3048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</TotalTime>
  <Words>2406</Words>
  <Application>Microsoft Office PowerPoint</Application>
  <PresentationFormat>On-screen Show (4:3)</PresentationFormat>
  <Paragraphs>416</Paragraphs>
  <Slides>38</Slides>
  <Notes>1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Multipath TCP under MASSIVE Packet Reordering</vt:lpstr>
      <vt:lpstr>Data Center Networks Do Not Scale</vt:lpstr>
      <vt:lpstr>Fat-Tree Networks: Per-Flow vs. Per-Packet Load Balancing</vt:lpstr>
      <vt:lpstr>A Guide to all Things Reordered</vt:lpstr>
      <vt:lpstr>Chapter 1 History of the World (of TCP), Part I</vt:lpstr>
      <vt:lpstr>Cerfing the Internet in 1974</vt:lpstr>
      <vt:lpstr>TCP Postel (1981) Congestion control, what’s that?</vt:lpstr>
      <vt:lpstr>Flow control does not help you</vt:lpstr>
      <vt:lpstr>TCP Nagle (1984)</vt:lpstr>
      <vt:lpstr>1986: The Day the Earth Stood Still</vt:lpstr>
      <vt:lpstr>Jacobson’s TCP (1988)</vt:lpstr>
      <vt:lpstr>TCP Tahoe (1988)</vt:lpstr>
      <vt:lpstr>TCP Reno (1990)</vt:lpstr>
      <vt:lpstr>Jacobson Designed Congestion Control for this Network:</vt:lpstr>
      <vt:lpstr>Chapter 2 Enter: The Problem</vt:lpstr>
      <vt:lpstr>How Common is Packet Reordering?</vt:lpstr>
      <vt:lpstr>Why do Packets get Reordered?</vt:lpstr>
      <vt:lpstr>How does TCP Respond to Reordering? *Answer is upside down.</vt:lpstr>
      <vt:lpstr>Fundamental Tradeoff?</vt:lpstr>
      <vt:lpstr>Chapter 3 Solutions … and the TCPs who use them</vt:lpstr>
      <vt:lpstr>Overview of Solutions</vt:lpstr>
      <vt:lpstr>Solution 1: Solve at a Lower Layer</vt:lpstr>
      <vt:lpstr>Solution 2: Dynamically Adjust dupthresh</vt:lpstr>
      <vt:lpstr>Solution 3: Retransmit, but Delay Entering Fast Recovery</vt:lpstr>
      <vt:lpstr>Solution 4: Detect and Recover from a Spurious Retransmission</vt:lpstr>
      <vt:lpstr>Meet the TCPs</vt:lpstr>
      <vt:lpstr>TCP/NC (Network Coding)</vt:lpstr>
      <vt:lpstr>TCP Eifel (2000)</vt:lpstr>
      <vt:lpstr>TCP-NCR (2006)</vt:lpstr>
      <vt:lpstr>RR-TCP (2003)</vt:lpstr>
      <vt:lpstr>TCP Westwood (2002)</vt:lpstr>
      <vt:lpstr>Chapter 4 Proposed Experiments</vt:lpstr>
      <vt:lpstr>Experiment #1</vt:lpstr>
      <vt:lpstr>Experiment #2</vt:lpstr>
      <vt:lpstr>Experiment #3</vt:lpstr>
      <vt:lpstr>Experiment #4</vt:lpstr>
      <vt:lpstr>Experiment #5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Multipath TCP under MASSIVE Packet Reordering</dc:title>
  <dc:creator>nfarring</dc:creator>
  <cp:lastModifiedBy>Nathan Farrington</cp:lastModifiedBy>
  <cp:revision>434</cp:revision>
  <dcterms:created xsi:type="dcterms:W3CDTF">2006-08-16T00:00:00Z</dcterms:created>
  <dcterms:modified xsi:type="dcterms:W3CDTF">2009-06-08T16:15:54Z</dcterms:modified>
</cp:coreProperties>
</file>