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65" r:id="rId4"/>
    <p:sldId id="266" r:id="rId5"/>
    <p:sldId id="267" r:id="rId6"/>
    <p:sldId id="259" r:id="rId7"/>
    <p:sldId id="262" r:id="rId8"/>
    <p:sldId id="274" r:id="rId9"/>
    <p:sldId id="273" r:id="rId10"/>
    <p:sldId id="275" r:id="rId11"/>
    <p:sldId id="276" r:id="rId12"/>
    <p:sldId id="260" r:id="rId13"/>
    <p:sldId id="261" r:id="rId14"/>
    <p:sldId id="27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00FF"/>
    <a:srgbClr val="FF0080"/>
    <a:srgbClr val="800080"/>
    <a:srgbClr val="400080"/>
    <a:srgbClr val="FFFF00"/>
    <a:srgbClr val="EB00FF"/>
    <a:srgbClr val="F2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01" autoAdjust="0"/>
  </p:normalViewPr>
  <p:slideViewPr>
    <p:cSldViewPr snapToGrid="0" snapToObjects="1">
      <p:cViewPr varScale="1">
        <p:scale>
          <a:sx n="51" d="100"/>
          <a:sy n="51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F74BE-FE8D-3A4D-8265-DD83792AD93E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F62B9-0165-F14F-BACE-C13F12EC5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C323E-9063-BC46-AE02-BA7FDFDEFD33}" type="datetimeFigureOut">
              <a:rPr lang="en-US" smtClean="0"/>
              <a:pPr/>
              <a:t>3/8/2011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399E-8ECF-9C48-A8EA-87F62B0BB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596" indent="-228596">
              <a:buAutoNum type="arabicPeriod"/>
            </a:pPr>
            <a:r>
              <a:rPr lang="en-US" dirty="0" smtClean="0"/>
              <a:t>Start out by connecting all of</a:t>
            </a:r>
            <a:r>
              <a:rPr lang="en-US" baseline="0" dirty="0" smtClean="0"/>
              <a:t> the pod switches to a single core packet switch.</a:t>
            </a:r>
          </a:p>
          <a:p>
            <a:pPr marL="228596" indent="-228596">
              <a:buAutoNum type="arabicPeriod"/>
            </a:pPr>
            <a:r>
              <a:rPr lang="en-US" baseline="0" dirty="0" smtClean="0"/>
              <a:t>Additional core packet switches can be added as needed.</a:t>
            </a:r>
          </a:p>
          <a:p>
            <a:pPr marL="228596" indent="-228596">
              <a:buAutoNum type="arabicPeriod"/>
            </a:pPr>
            <a:r>
              <a:rPr lang="en-US" baseline="0" dirty="0" smtClean="0"/>
              <a:t>Running example of a 64K-host data center, partitioned into 64 pods of 1,024 hosts each.</a:t>
            </a:r>
          </a:p>
          <a:p>
            <a:pPr marL="228596" indent="-228596">
              <a:buAutoNum type="arabicPeriod"/>
            </a:pPr>
            <a:r>
              <a:rPr lang="en-US" baseline="0" dirty="0" smtClean="0"/>
              <a:t>Allocating for just the baseline will lead to bottlenecks for communication-intensive applications.</a:t>
            </a:r>
          </a:p>
          <a:p>
            <a:pPr marL="228596" indent="-228596">
              <a:buAutoNum type="arabicPeriod"/>
            </a:pPr>
            <a:endParaRPr lang="en-US" baseline="0" dirty="0" smtClean="0"/>
          </a:p>
          <a:p>
            <a:pPr marL="228596" indent="-228596"/>
            <a:r>
              <a:rPr lang="en-US" baseline="0" dirty="0" smtClean="0"/>
              <a:t>1024 = 104 + 920</a:t>
            </a:r>
          </a:p>
          <a:p>
            <a:pPr marL="228596" indent="-228596"/>
            <a:r>
              <a:rPr lang="en-US" baseline="0" dirty="0" smtClean="0"/>
              <a:t>Packet Switch Port: $500 (12.5W)</a:t>
            </a:r>
          </a:p>
          <a:p>
            <a:pPr marL="228596" indent="-228596"/>
            <a:r>
              <a:rPr lang="en-US" baseline="0" dirty="0" smtClean="0"/>
              <a:t>Circuit Switch Port: $500 (0.24W)</a:t>
            </a:r>
          </a:p>
          <a:p>
            <a:pPr marL="228596" indent="-228596"/>
            <a:r>
              <a:rPr lang="en-US" baseline="0" dirty="0" smtClean="0"/>
              <a:t>Transceiver (w &lt; 8): $200 (1W)</a:t>
            </a:r>
          </a:p>
          <a:p>
            <a:pPr marL="228596" indent="-228596"/>
            <a:r>
              <a:rPr lang="en-US" baseline="0" dirty="0" smtClean="0"/>
              <a:t>Fiber: $50</a:t>
            </a:r>
          </a:p>
          <a:p>
            <a:pPr marL="228596" indent="-228596"/>
            <a:endParaRPr lang="en-US" baseline="0" dirty="0" smtClean="0"/>
          </a:p>
          <a:p>
            <a:pPr marL="228596" indent="-228596"/>
            <a:r>
              <a:rPr lang="en-US" baseline="0" dirty="0" smtClean="0"/>
              <a:t>920 / 8 = 115</a:t>
            </a:r>
          </a:p>
          <a:p>
            <a:pPr marL="228596" indent="-228596"/>
            <a:endParaRPr lang="en-US" baseline="0" dirty="0" smtClean="0"/>
          </a:p>
          <a:p>
            <a:pPr marL="228596" indent="-228596"/>
            <a:r>
              <a:rPr lang="en-US" baseline="0" dirty="0" smtClean="0"/>
              <a:t>Cost 10% Static: </a:t>
            </a:r>
            <a:r>
              <a:rPr lang="en-US" baseline="0" dirty="0" err="1" smtClean="0"/>
              <a:t>cost(trans</a:t>
            </a:r>
            <a:r>
              <a:rPr lang="en-US" baseline="0" dirty="0" smtClean="0"/>
              <a:t>) + </a:t>
            </a:r>
            <a:r>
              <a:rPr lang="en-US" baseline="0" dirty="0" err="1" smtClean="0"/>
              <a:t>cost(ports</a:t>
            </a:r>
            <a:r>
              <a:rPr lang="en-US" baseline="0" dirty="0" smtClean="0"/>
              <a:t>) + </a:t>
            </a:r>
            <a:r>
              <a:rPr lang="en-US" baseline="0" dirty="0" err="1" smtClean="0"/>
              <a:t>cost(fiber</a:t>
            </a:r>
            <a:r>
              <a:rPr lang="en-US" baseline="0" dirty="0" smtClean="0"/>
              <a:t>) = 104*64*$400 + 104*64*$500 + 104*64*$50 = $6,323,200</a:t>
            </a:r>
          </a:p>
          <a:p>
            <a:pPr marL="228596" indent="-228596" defTabSz="914381">
              <a:defRPr/>
            </a:pPr>
            <a:r>
              <a:rPr lang="en-US" baseline="0" dirty="0" smtClean="0"/>
              <a:t>Cost 100% Static: </a:t>
            </a:r>
            <a:r>
              <a:rPr lang="en-US" baseline="0" dirty="0" err="1" smtClean="0"/>
              <a:t>cost(trans</a:t>
            </a:r>
            <a:r>
              <a:rPr lang="en-US" baseline="0" dirty="0" smtClean="0"/>
              <a:t>) + </a:t>
            </a:r>
            <a:r>
              <a:rPr lang="en-US" baseline="0" dirty="0" err="1" smtClean="0"/>
              <a:t>cost(ports</a:t>
            </a:r>
            <a:r>
              <a:rPr lang="en-US" baseline="0" dirty="0" smtClean="0"/>
              <a:t>) + </a:t>
            </a:r>
            <a:r>
              <a:rPr lang="en-US" baseline="0" dirty="0" err="1" smtClean="0"/>
              <a:t>cost(fiber</a:t>
            </a:r>
            <a:r>
              <a:rPr lang="en-US" baseline="0" dirty="0" smtClean="0"/>
              <a:t>) = 1024*64*$400 + 1024*64*$500 + 1024*64*$50 = $62,259,200</a:t>
            </a:r>
          </a:p>
          <a:p>
            <a:pPr marL="228596" indent="-228596" defTabSz="914381"/>
            <a:r>
              <a:rPr lang="en-US" baseline="0" dirty="0" smtClean="0"/>
              <a:t>Cost Helios: </a:t>
            </a:r>
            <a:r>
              <a:rPr lang="en-US" baseline="0" dirty="0" err="1" smtClean="0"/>
              <a:t>cost(trans</a:t>
            </a:r>
            <a:r>
              <a:rPr lang="en-US" baseline="0" dirty="0" smtClean="0"/>
              <a:t>) + </a:t>
            </a:r>
            <a:r>
              <a:rPr lang="en-US" baseline="0" dirty="0" err="1" smtClean="0"/>
              <a:t>cost(ports</a:t>
            </a:r>
            <a:r>
              <a:rPr lang="en-US" baseline="0" dirty="0" smtClean="0"/>
              <a:t>) + </a:t>
            </a:r>
            <a:r>
              <a:rPr lang="en-US" baseline="0" dirty="0" err="1" smtClean="0"/>
              <a:t>cost(fiber</a:t>
            </a:r>
            <a:r>
              <a:rPr lang="en-US" baseline="0" dirty="0" smtClean="0"/>
              <a:t>) = 1024*64*$200 + 104*64*$200 + (104*64+115*64)*$500 + (104*64+115*64)*$50 = $22,147,200</a:t>
            </a:r>
          </a:p>
          <a:p>
            <a:pPr marL="228596" indent="-228596" defTabSz="914381"/>
            <a:endParaRPr lang="en-US" baseline="0" dirty="0" smtClean="0"/>
          </a:p>
          <a:p>
            <a:pPr marL="228596" indent="-228596" defTabSz="914381"/>
            <a:r>
              <a:rPr lang="en-US" baseline="0" dirty="0" smtClean="0"/>
              <a:t>Power 10% Static: 104*64*(12.5W+2W) = 96,512 W</a:t>
            </a:r>
          </a:p>
          <a:p>
            <a:pPr marL="228596" indent="-228596" defTabSz="914381"/>
            <a:r>
              <a:rPr lang="en-US" baseline="0" dirty="0" smtClean="0"/>
              <a:t>Power 100% Static: 1024*64*(12.5W+2W) = 950,272 W</a:t>
            </a:r>
          </a:p>
          <a:p>
            <a:pPr marL="228596" indent="-228596" defTabSz="914381"/>
            <a:r>
              <a:rPr lang="en-US" baseline="0" dirty="0" smtClean="0"/>
              <a:t>Power Helios: 1024*64*1W + 104*64*(12.5W+1W) + 115*64*(0.24W) = 157,158 W</a:t>
            </a:r>
          </a:p>
          <a:p>
            <a:pPr marL="228596" indent="-228596" defTabSz="914381"/>
            <a:endParaRPr lang="en-US" baseline="0" dirty="0" smtClean="0"/>
          </a:p>
          <a:p>
            <a:pPr marL="228596" indent="-228596" defTabSz="914381"/>
            <a:r>
              <a:rPr lang="en-US" baseline="0" dirty="0" smtClean="0"/>
              <a:t>Cables 10% Static: 104 * 64 = 6,656</a:t>
            </a:r>
          </a:p>
          <a:p>
            <a:pPr marL="228596" indent="-228596" defTabSz="914381"/>
            <a:r>
              <a:rPr lang="en-US" baseline="0" dirty="0" smtClean="0"/>
              <a:t>Cables 100% Static: 1024 * 64 = 65,536</a:t>
            </a:r>
          </a:p>
          <a:p>
            <a:pPr marL="228596" indent="-228596" defTabSz="914381"/>
            <a:r>
              <a:rPr lang="en-US" baseline="0" dirty="0" smtClean="0"/>
              <a:t>Cables Helios: 6,656 + 115 * 64 = 7,360 = 14,016</a:t>
            </a:r>
          </a:p>
          <a:p>
            <a:pPr marL="228596" indent="-228596" defTabSz="914381"/>
            <a:endParaRPr lang="en-US" baseline="0" dirty="0" smtClean="0"/>
          </a:p>
          <a:p>
            <a:pPr marL="228596" indent="-228596" defTabSz="914381"/>
            <a:endParaRPr lang="en-US" baseline="0" dirty="0" smtClean="0"/>
          </a:p>
          <a:p>
            <a:pPr marL="228596" indent="-228596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460D-A06A-4825-9E9D-999331F534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100% bisection</a:t>
            </a:r>
            <a:r>
              <a:rPr lang="en-US" baseline="0" dirty="0" smtClean="0"/>
              <a:t> bandwidth can be achieved for any traffic pattern, but at significant cost, power, and cabling 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460D-A06A-4825-9E9D-999331F534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Optical</a:t>
            </a:r>
            <a:r>
              <a:rPr lang="en-US" baseline="0" dirty="0" smtClean="0"/>
              <a:t> c</a:t>
            </a:r>
            <a:r>
              <a:rPr lang="en-US" dirty="0" smtClean="0"/>
              <a:t>ircuit switches are used for smooth traffic.</a:t>
            </a:r>
          </a:p>
          <a:p>
            <a:r>
              <a:rPr lang="en-US" dirty="0" smtClean="0"/>
              <a:t>2. Electrical packet switches are used for </a:t>
            </a:r>
            <a:r>
              <a:rPr lang="en-US" dirty="0" err="1" smtClean="0"/>
              <a:t>bursty</a:t>
            </a:r>
            <a:r>
              <a:rPr lang="en-US" dirty="0" smtClean="0"/>
              <a:t> traffic.</a:t>
            </a:r>
          </a:p>
          <a:p>
            <a:r>
              <a:rPr lang="en-US" dirty="0" smtClean="0"/>
              <a:t>3. Aggregating thousands of nodes into pods helps</a:t>
            </a:r>
            <a:r>
              <a:rPr lang="en-US" baseline="0" dirty="0" smtClean="0"/>
              <a:t> smooth the traffic, and makes optical circuit switching more cost effective.</a:t>
            </a:r>
          </a:p>
          <a:p>
            <a:r>
              <a:rPr lang="en-US" baseline="0" dirty="0" smtClean="0"/>
              <a:t>4. In the best case, the Helios example will have the same performance as the 100% Electrical example.</a:t>
            </a:r>
          </a:p>
          <a:p>
            <a:r>
              <a:rPr lang="en-US" baseline="0" dirty="0" smtClean="0"/>
              <a:t>5. In the worst case, the Helios example will have the same performance as the 10% Electrical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5460D-A06A-4825-9E9D-999331F534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633B-7BA4-6743-BE5D-141F8C7DE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file:///C:\Users\Nathan%20Farrington\Documents\My%20Dropbox\Presentations\2010\(20100603)%20MuSyC\Figures\nexus_front.png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file:///C:\Users\Nathan%20Farrington\Documents\My%20Dropbox\Presentations\2010\(20100603)%20MuSyC\Figures\nexus_front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file:///C:\Users\Nathan%20Farrington\Documents\My%20Dropbox\Presentations\2010\(20100603)%20MuSyC\Figures\th_177797.png" TargetMode="External"/><Relationship Id="rId5" Type="http://schemas.openxmlformats.org/officeDocument/2006/relationships/image" Target="../media/image8.png"/><Relationship Id="rId4" Type="http://schemas.openxmlformats.org/officeDocument/2006/relationships/image" Target="file:///C:\Users\Nathan%20Farrington\Documents\My%20Dropbox\Presentations\2010\(20100603)%20MuSyC\Figures\nexus_front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7" y="1579806"/>
            <a:ext cx="8283866" cy="228607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"/>
                <a:cs typeface="Calibri"/>
              </a:rPr>
              <a:t>Hardware Requirements for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Optical </a:t>
            </a:r>
            <a:r>
              <a:rPr lang="en-US" dirty="0">
                <a:latin typeface="Calibri"/>
                <a:cs typeface="Calibri"/>
              </a:rPr>
              <a:t>Circuit </a:t>
            </a:r>
            <a:r>
              <a:rPr lang="en-US" dirty="0" smtClean="0">
                <a:latin typeface="Calibri"/>
                <a:cs typeface="Calibri"/>
              </a:rPr>
              <a:t>Switched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Data </a:t>
            </a:r>
            <a:r>
              <a:rPr lang="en-US" dirty="0">
                <a:latin typeface="Calibri"/>
                <a:cs typeface="Calibri"/>
              </a:rPr>
              <a:t>Center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49" y="4485711"/>
            <a:ext cx="3174743" cy="2234458"/>
          </a:xfr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Nathan </a:t>
            </a:r>
            <a:r>
              <a:rPr lang="en-US" sz="2400" dirty="0" smtClean="0">
                <a:solidFill>
                  <a:schemeClr val="tx1"/>
                </a:solidFill>
              </a:rPr>
              <a:t>Farrington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Yeshaiahu Fainman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Hong Liu</a:t>
            </a:r>
            <a:r>
              <a:rPr lang="en-US" sz="2400" baseline="300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George Papen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Amin Vahdat</a:t>
            </a:r>
            <a:r>
              <a:rPr lang="en-US" sz="2400" baseline="30000" dirty="0" smtClean="0">
                <a:solidFill>
                  <a:schemeClr val="tx1"/>
                </a:solidFill>
              </a:rPr>
              <a:t>1,2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6756" y="5430883"/>
            <a:ext cx="1417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UCSD</a:t>
            </a:r>
            <a:r>
              <a:rPr lang="en-US" sz="2400" baseline="30000" dirty="0" smtClean="0"/>
              <a:t>1</a:t>
            </a:r>
          </a:p>
          <a:p>
            <a:r>
              <a:rPr lang="en-US" sz="2400" dirty="0" smtClean="0"/>
              <a:t>Google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3532070" y="3865884"/>
            <a:ext cx="2355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OFC/NFOEC 2011</a:t>
            </a:r>
            <a:endParaRPr lang="en-US" sz="2400" dirty="0"/>
          </a:p>
        </p:txBody>
      </p:sp>
      <p:pic>
        <p:nvPicPr>
          <p:cNvPr id="7" name="Picture 6" descr="cns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3314" cy="1166142"/>
          </a:xfrm>
          <a:prstGeom prst="rect">
            <a:avLst/>
          </a:prstGeom>
        </p:spPr>
      </p:pic>
      <p:pic>
        <p:nvPicPr>
          <p:cNvPr id="8" name="Picture 7" descr="cian_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493" y="0"/>
            <a:ext cx="2332216" cy="1173646"/>
          </a:xfrm>
          <a:prstGeom prst="rect">
            <a:avLst/>
          </a:prstGeom>
        </p:spPr>
      </p:pic>
      <p:pic>
        <p:nvPicPr>
          <p:cNvPr id="9" name="Picture 8" descr="cse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08" y="0"/>
            <a:ext cx="1021322" cy="1158643"/>
          </a:xfrm>
          <a:prstGeom prst="rect">
            <a:avLst/>
          </a:prstGeom>
        </p:spPr>
      </p:pic>
      <p:pic>
        <p:nvPicPr>
          <p:cNvPr id="10" name="Picture 9" descr="UCSDa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708" y="0"/>
            <a:ext cx="1442292" cy="1169426"/>
          </a:xfrm>
          <a:prstGeom prst="rect">
            <a:avLst/>
          </a:prstGeom>
        </p:spPr>
      </p:pic>
      <p:pic>
        <p:nvPicPr>
          <p:cNvPr id="11" name="Picture 10" descr="musycLogo_no_text_lar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887" y="0"/>
            <a:ext cx="1166142" cy="1166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: Mirror Reconfiguration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770209" y="3993093"/>
            <a:ext cx="1820591" cy="1281233"/>
          </a:xfrm>
          <a:prstGeom prst="irregularSeal1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2400" b="1" dirty="0" smtClean="0"/>
              <a:t>New!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269024" y="2300379"/>
            <a:ext cx="822960" cy="484476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 smtClean="0"/>
              <a:t>Old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07584" y="1810304"/>
            <a:ext cx="569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  Glimmerglass 2004 device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Not optimized for this application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12ms average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2707584" y="3993093"/>
            <a:ext cx="2864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  More power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Smaller mirrors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100</a:t>
            </a:r>
            <a:r>
              <a:rPr lang="en-US" sz="2800" dirty="0" smtClean="0"/>
              <a:t>μ</a:t>
            </a:r>
            <a:r>
              <a:rPr lang="en-US" sz="3000" dirty="0" smtClean="0"/>
              <a:t>s to 1ms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: Receiver Initialization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770209" y="3993093"/>
            <a:ext cx="1820591" cy="1281233"/>
          </a:xfrm>
          <a:prstGeom prst="irregularSeal1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2400" b="1" dirty="0" smtClean="0"/>
              <a:t>New!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269024" y="2300379"/>
            <a:ext cx="822960" cy="484476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 smtClean="0"/>
              <a:t>Old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07584" y="1810304"/>
            <a:ext cx="4903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  </a:t>
            </a:r>
            <a:r>
              <a:rPr lang="en-US" sz="3000" dirty="0" err="1" smtClean="0"/>
              <a:t>NetLogic</a:t>
            </a:r>
            <a:r>
              <a:rPr lang="en-US" sz="3000" dirty="0" smtClean="0"/>
              <a:t> AEL2005 PHY</a:t>
            </a:r>
          </a:p>
          <a:p>
            <a:pPr>
              <a:buFont typeface="Arial"/>
              <a:buChar char="•"/>
            </a:pPr>
            <a:r>
              <a:rPr lang="en-US" sz="3000" smtClean="0"/>
              <a:t>  Not </a:t>
            </a:r>
            <a:r>
              <a:rPr lang="en-US" sz="3000" dirty="0" smtClean="0"/>
              <a:t>optimized for LOS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FFE/DFE: 600ms; VGA: 15ms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2707584" y="3993093"/>
            <a:ext cx="5583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  No EDC (we are using SMF)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Burst-mode TIA from 10G </a:t>
            </a:r>
            <a:r>
              <a:rPr lang="en-US" sz="3000" dirty="0" err="1" smtClean="0"/>
              <a:t>EPONs</a:t>
            </a:r>
            <a:endParaRPr lang="en-US" sz="3000" dirty="0" smtClean="0"/>
          </a:p>
          <a:p>
            <a:pPr>
              <a:buFont typeface="Arial"/>
              <a:buChar char="•"/>
            </a:pPr>
            <a:r>
              <a:rPr lang="en-US" sz="3000" dirty="0" smtClean="0"/>
              <a:t>  200ns to 2</a:t>
            </a:r>
            <a:r>
              <a:rPr lang="en-US" sz="2800" dirty="0" smtClean="0"/>
              <a:t>μ</a:t>
            </a:r>
            <a:r>
              <a:rPr lang="en-US" sz="3000" dirty="0" smtClean="0"/>
              <a:t>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eakdow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2" y="1005584"/>
            <a:ext cx="7767495" cy="4846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845" y="2318614"/>
            <a:ext cx="1170432" cy="256032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5974" y="3687039"/>
            <a:ext cx="99558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10μs</a:t>
            </a:r>
          </a:p>
          <a:p>
            <a:pPr algn="ctr">
              <a:spcAft>
                <a:spcPts val="600"/>
              </a:spcAft>
            </a:pPr>
            <a:r>
              <a:rPr lang="en-US" sz="3200" b="1" dirty="0" smtClean="0"/>
              <a:t>50x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3017" y="3077745"/>
            <a:ext cx="2816352" cy="178308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7730" y="3687039"/>
            <a:ext cx="2299027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100μs – 1ms</a:t>
            </a:r>
          </a:p>
          <a:p>
            <a:pPr algn="ctr">
              <a:spcAft>
                <a:spcPts val="600"/>
              </a:spcAft>
            </a:pPr>
            <a:r>
              <a:rPr lang="en-US" sz="3200" b="1" dirty="0" smtClean="0"/>
              <a:t>17x – 170x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0339" y="3854511"/>
            <a:ext cx="3529584" cy="1005840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7377" y="2708545"/>
            <a:ext cx="2929408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200ns – 2μs</a:t>
            </a:r>
          </a:p>
          <a:p>
            <a:pPr algn="ctr">
              <a:spcAft>
                <a:spcPts val="600"/>
              </a:spcAft>
            </a:pPr>
            <a:r>
              <a:rPr lang="en-US" sz="3200" b="1" dirty="0" smtClean="0"/>
              <a:t>7500x – 75,000x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formanc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3" y="3245968"/>
            <a:ext cx="8603394" cy="19860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97166" y="2766799"/>
            <a:ext cx="782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5MB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10760" y="2766799"/>
            <a:ext cx="927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50MB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58372" y="2766799"/>
            <a:ext cx="108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500MB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72339" y="2766799"/>
            <a:ext cx="702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5GB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64431" y="785379"/>
            <a:ext cx="6215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Definition of “better performance”: high throughput for </a:t>
            </a:r>
            <a:r>
              <a:rPr lang="en-US" sz="3000" i="1" dirty="0" smtClean="0"/>
              <a:t>quickly changing</a:t>
            </a:r>
            <a:r>
              <a:rPr lang="en-US" sz="3000" dirty="0" smtClean="0"/>
              <a:t> network traffic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N. Farrington, G. Porter, S. Radhakrishnan, H. </a:t>
            </a:r>
            <a:r>
              <a:rPr lang="en-US" sz="2000" dirty="0" err="1" smtClean="0"/>
              <a:t>Bazzaz</a:t>
            </a:r>
            <a:r>
              <a:rPr lang="en-US" sz="2000" dirty="0" smtClean="0"/>
              <a:t>, V. Subramanya, Y. </a:t>
            </a:r>
            <a:r>
              <a:rPr lang="en-US" sz="2000" dirty="0" err="1" smtClean="0"/>
              <a:t>Fainman</a:t>
            </a:r>
            <a:r>
              <a:rPr lang="en-US" sz="2000" dirty="0" smtClean="0"/>
              <a:t>, G. Papen, A. </a:t>
            </a:r>
            <a:r>
              <a:rPr lang="en-US" sz="2000" dirty="0" err="1" smtClean="0"/>
              <a:t>Vahdat</a:t>
            </a:r>
            <a:r>
              <a:rPr lang="en-US" sz="2000" dirty="0" smtClean="0"/>
              <a:t>. “Helios: A Hybrid Electrical/Optical Switch Architecture for Modular Data Centers.” In ACM SIGCOMM 2010.</a:t>
            </a:r>
          </a:p>
          <a:p>
            <a:endParaRPr lang="en-US" sz="2000" dirty="0" smtClean="0"/>
          </a:p>
          <a:p>
            <a:r>
              <a:rPr lang="en-US" sz="2000" dirty="0" smtClean="0"/>
              <a:t>L. </a:t>
            </a:r>
            <a:r>
              <a:rPr lang="en-US" sz="2000" dirty="0" err="1" smtClean="0"/>
              <a:t>Schares</a:t>
            </a:r>
            <a:r>
              <a:rPr lang="en-US" sz="2000" dirty="0" smtClean="0"/>
              <a:t>, X.J. Zhang, R. </a:t>
            </a:r>
            <a:r>
              <a:rPr lang="en-US" sz="2000" dirty="0" err="1" smtClean="0"/>
              <a:t>Wagle</a:t>
            </a:r>
            <a:r>
              <a:rPr lang="en-US" sz="2000" dirty="0" smtClean="0"/>
              <a:t>, D. </a:t>
            </a:r>
            <a:r>
              <a:rPr lang="en-US" sz="2000" dirty="0" err="1" smtClean="0"/>
              <a:t>Rajan</a:t>
            </a:r>
            <a:r>
              <a:rPr lang="en-US" sz="2000" dirty="0" smtClean="0"/>
              <a:t>, P. </a:t>
            </a:r>
            <a:r>
              <a:rPr lang="en-US" sz="2000" dirty="0" err="1" smtClean="0"/>
              <a:t>Selo</a:t>
            </a:r>
            <a:r>
              <a:rPr lang="en-US" sz="2000" dirty="0" smtClean="0"/>
              <a:t>, S.P. Chang, J. Giles, K. </a:t>
            </a:r>
            <a:r>
              <a:rPr lang="en-US" sz="2000" dirty="0" err="1" smtClean="0"/>
              <a:t>Hildrum</a:t>
            </a:r>
            <a:r>
              <a:rPr lang="en-US" sz="2000" dirty="0" smtClean="0"/>
              <a:t>, D. </a:t>
            </a:r>
            <a:r>
              <a:rPr lang="en-US" sz="2000" dirty="0" err="1" smtClean="0"/>
              <a:t>Kuchta</a:t>
            </a:r>
            <a:r>
              <a:rPr lang="en-US" sz="2000" dirty="0" smtClean="0"/>
              <a:t>, J. Wolf, E. </a:t>
            </a:r>
            <a:r>
              <a:rPr lang="en-US" sz="2000" dirty="0" err="1" smtClean="0"/>
              <a:t>Schenfeld</a:t>
            </a:r>
            <a:r>
              <a:rPr lang="en-US" sz="2000" dirty="0" smtClean="0"/>
              <a:t>. “A reconfigurable interconnect fabric with optical circuit switch and software optimizer for stream computing systems.” In OFC/NFOEC 2009, paper OTuA1.</a:t>
            </a:r>
          </a:p>
          <a:p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17600" y="1600200"/>
            <a:ext cx="756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Mr. Nathan Farrington</a:t>
            </a:r>
          </a:p>
          <a:p>
            <a:pPr>
              <a:buNone/>
            </a:pPr>
            <a:r>
              <a:rPr lang="en-US" sz="2400" dirty="0" smtClean="0"/>
              <a:t>PhD Candidate</a:t>
            </a:r>
          </a:p>
          <a:p>
            <a:pPr>
              <a:buNone/>
            </a:pPr>
            <a:r>
              <a:rPr lang="en-US" sz="2400" dirty="0" smtClean="0"/>
              <a:t>University of California, San Diego</a:t>
            </a:r>
          </a:p>
          <a:p>
            <a:pPr>
              <a:buNone/>
            </a:pPr>
            <a:r>
              <a:rPr lang="en-US" sz="2400" dirty="0" smtClean="0"/>
              <a:t>Department of Computer Science and Engineering</a:t>
            </a:r>
          </a:p>
          <a:p>
            <a:pPr>
              <a:buNone/>
            </a:pPr>
            <a:r>
              <a:rPr lang="en-US" sz="2400" dirty="0" smtClean="0"/>
              <a:t>9500 Gilman Drive, M/C 0404</a:t>
            </a:r>
          </a:p>
          <a:p>
            <a:pPr>
              <a:buNone/>
            </a:pPr>
            <a:r>
              <a:rPr lang="en-US" sz="2400" dirty="0" smtClean="0"/>
              <a:t>La Jolla, CA 92093-0404</a:t>
            </a:r>
          </a:p>
          <a:p>
            <a:pPr>
              <a:buNone/>
            </a:pPr>
            <a:r>
              <a:rPr lang="en-US" sz="2400" dirty="0" smtClean="0"/>
              <a:t>USA</a:t>
            </a:r>
          </a:p>
          <a:p>
            <a:pPr>
              <a:buNone/>
            </a:pPr>
            <a:r>
              <a:rPr lang="en-US" sz="2400" dirty="0" smtClean="0"/>
              <a:t>email: </a:t>
            </a:r>
            <a:r>
              <a:rPr lang="en-US" sz="2400" i="1" dirty="0" smtClean="0"/>
              <a:t>farrington@cs.ucsd.edu</a:t>
            </a:r>
          </a:p>
          <a:p>
            <a:pPr>
              <a:buNone/>
            </a:pPr>
            <a:r>
              <a:rPr lang="en-US" sz="2400" dirty="0" smtClean="0"/>
              <a:t>Phone: 1-619-316-4302</a:t>
            </a:r>
          </a:p>
          <a:p>
            <a:pPr>
              <a:buNone/>
            </a:pPr>
            <a:r>
              <a:rPr lang="en-US" sz="2400" dirty="0" smtClean="0"/>
              <a:t>Website: http://</a:t>
            </a:r>
            <a:r>
              <a:rPr lang="en-US" sz="2400" dirty="0" err="1" smtClean="0"/>
              <a:t>NathanFarrington.com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Problem</a:t>
            </a:r>
            <a:r>
              <a:rPr lang="en-US" dirty="0" smtClean="0"/>
              <a:t>: Data center network bandwidth is very expensive (10G: 12.5W/port, $500+/port)</a:t>
            </a:r>
          </a:p>
          <a:p>
            <a:r>
              <a:rPr lang="en-US" u="sng" dirty="0" smtClean="0"/>
              <a:t>Helios Solution</a:t>
            </a:r>
            <a:r>
              <a:rPr lang="en-US" dirty="0" smtClean="0"/>
              <a:t>: Use both traditional EPS +    3D MEMS OCS … best of both worlds</a:t>
            </a:r>
          </a:p>
          <a:p>
            <a:r>
              <a:rPr lang="en-US" u="sng" dirty="0" smtClean="0"/>
              <a:t>New Problem</a:t>
            </a:r>
            <a:r>
              <a:rPr lang="en-US" dirty="0" smtClean="0"/>
              <a:t>: Network performance is worse</a:t>
            </a:r>
          </a:p>
          <a:p>
            <a:r>
              <a:rPr lang="en-US" u="sng" dirty="0" smtClean="0"/>
              <a:t>This Talk</a:t>
            </a:r>
            <a:r>
              <a:rPr lang="en-US" dirty="0" smtClean="0"/>
              <a:t>: Figuring out which hardware components need to be replaced in order to get better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572000"/>
          <a:ext cx="82296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419"/>
                <a:gridCol w="2307364"/>
                <a:gridCol w="1615155"/>
                <a:gridCol w="2922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Bisection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 Electrical</a:t>
                      </a:r>
                    </a:p>
                    <a:p>
                      <a:pPr algn="ctr"/>
                      <a:r>
                        <a:rPr lang="en-US" dirty="0" smtClean="0"/>
                        <a:t>(10:1</a:t>
                      </a:r>
                      <a:r>
                        <a:rPr lang="en-US" baseline="0" dirty="0" smtClean="0"/>
                        <a:t> Oversubscribed)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 Electrical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Helios Example</a:t>
                      </a:r>
                    </a:p>
                    <a:p>
                      <a:pPr algn="ctr"/>
                      <a:r>
                        <a:rPr lang="en-US" dirty="0" smtClean="0"/>
                        <a:t>10% Electrical +</a:t>
                      </a:r>
                      <a:r>
                        <a:rPr lang="en-US" baseline="0" dirty="0" smtClean="0"/>
                        <a:t> 90% Optical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$6.3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96.5 kW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14800"/>
            <a:ext cx="82427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N=64 pods * k=1024 hosts/pod = 64K hosts total; 8 wavelengths</a:t>
            </a:r>
            <a:endParaRPr lang="en-US" dirty="0"/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64"/>
            <a:ext cx="685800" cy="548512"/>
          </a:xfrm>
          <a:prstGeom prst="rect">
            <a:avLst/>
          </a:prstGeom>
        </p:spPr>
      </p:pic>
      <p:pic>
        <p:nvPicPr>
          <p:cNvPr id="10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64"/>
            <a:ext cx="685800" cy="548512"/>
          </a:xfrm>
          <a:prstGeom prst="rect">
            <a:avLst/>
          </a:prstGeom>
        </p:spPr>
      </p:pic>
      <p:pic>
        <p:nvPicPr>
          <p:cNvPr id="11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90864"/>
            <a:ext cx="685800" cy="548512"/>
          </a:xfrm>
          <a:prstGeom prst="rect">
            <a:avLst/>
          </a:prstGeom>
        </p:spPr>
      </p:pic>
      <p:pic>
        <p:nvPicPr>
          <p:cNvPr id="12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90864"/>
            <a:ext cx="685800" cy="548512"/>
          </a:xfrm>
          <a:prstGeom prst="rect">
            <a:avLst/>
          </a:prstGeom>
        </p:spPr>
      </p:pic>
      <p:pic>
        <p:nvPicPr>
          <p:cNvPr id="13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90864"/>
            <a:ext cx="685800" cy="548512"/>
          </a:xfrm>
          <a:prstGeom prst="rect">
            <a:avLst/>
          </a:prstGeom>
        </p:spPr>
      </p:pic>
      <p:pic>
        <p:nvPicPr>
          <p:cNvPr id="14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90864"/>
            <a:ext cx="685800" cy="548512"/>
          </a:xfrm>
          <a:prstGeom prst="rect">
            <a:avLst/>
          </a:prstGeom>
        </p:spPr>
      </p:pic>
      <p:pic>
        <p:nvPicPr>
          <p:cNvPr id="15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90864"/>
            <a:ext cx="685800" cy="548512"/>
          </a:xfrm>
          <a:prstGeom prst="rect">
            <a:avLst/>
          </a:prstGeom>
        </p:spPr>
      </p:pic>
      <p:pic>
        <p:nvPicPr>
          <p:cNvPr id="16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590864"/>
            <a:ext cx="685800" cy="548512"/>
          </a:xfrm>
          <a:prstGeom prst="rect">
            <a:avLst/>
          </a:prstGeom>
        </p:spPr>
      </p:pic>
      <p:pic>
        <p:nvPicPr>
          <p:cNvPr id="17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90864"/>
            <a:ext cx="685800" cy="548512"/>
          </a:xfrm>
          <a:prstGeom prst="rect">
            <a:avLst/>
          </a:prstGeom>
        </p:spPr>
      </p:pic>
      <p:pic>
        <p:nvPicPr>
          <p:cNvPr id="18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590864"/>
            <a:ext cx="685800" cy="548512"/>
          </a:xfrm>
          <a:prstGeom prst="rect">
            <a:avLst/>
          </a:prstGeom>
        </p:spPr>
      </p:pic>
      <p:pic>
        <p:nvPicPr>
          <p:cNvPr id="19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571500" y="914400"/>
            <a:ext cx="457200" cy="571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27343" y="3437100"/>
            <a:ext cx="3433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 smtClean="0"/>
              <a:t>N</a:t>
            </a:r>
            <a:r>
              <a:rPr lang="en-US" sz="3000" dirty="0" smtClean="0"/>
              <a:t> pods, </a:t>
            </a:r>
            <a:r>
              <a:rPr lang="en-US" sz="3000" b="1" dirty="0" err="1" smtClean="0"/>
              <a:t>k</a:t>
            </a:r>
            <a:r>
              <a:rPr lang="en-US" sz="3000" dirty="0" smtClean="0"/>
              <a:t>-ports each</a:t>
            </a:r>
            <a:endParaRPr lang="en-US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54215" y="41171"/>
            <a:ext cx="4039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 err="1" smtClean="0"/>
              <a:t>k</a:t>
            </a:r>
            <a:r>
              <a:rPr lang="en-US" sz="3000" dirty="0" smtClean="0"/>
              <a:t> switches, </a:t>
            </a:r>
            <a:r>
              <a:rPr lang="en-US" sz="3000" b="1" dirty="0" smtClean="0"/>
              <a:t>N</a:t>
            </a:r>
            <a:r>
              <a:rPr lang="en-US" sz="3000" dirty="0" smtClean="0"/>
              <a:t>-ports each</a:t>
            </a:r>
            <a:endParaRPr lang="en-US" sz="3000" dirty="0"/>
          </a:p>
        </p:txBody>
      </p:sp>
      <p:cxnSp>
        <p:nvCxnSpPr>
          <p:cNvPr id="36" name="Straight Connector 35"/>
          <p:cNvCxnSpPr>
            <a:stCxn id="8" idx="0"/>
            <a:endCxn id="19" idx="2"/>
          </p:cNvCxnSpPr>
          <p:nvPr/>
        </p:nvCxnSpPr>
        <p:spPr>
          <a:xfrm rot="5400000" flipH="1" flipV="1">
            <a:off x="2476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0"/>
            <a:endCxn id="19" idx="2"/>
          </p:cNvCxnSpPr>
          <p:nvPr/>
        </p:nvCxnSpPr>
        <p:spPr>
          <a:xfrm rot="16200000" flipV="1">
            <a:off x="6667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  <a:endCxn id="19" idx="2"/>
          </p:cNvCxnSpPr>
          <p:nvPr/>
        </p:nvCxnSpPr>
        <p:spPr>
          <a:xfrm rot="16200000" flipV="1">
            <a:off x="10858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2" idx="0"/>
            <a:endCxn id="19" idx="2"/>
          </p:cNvCxnSpPr>
          <p:nvPr/>
        </p:nvCxnSpPr>
        <p:spPr>
          <a:xfrm rot="16200000" flipV="1">
            <a:off x="15049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0"/>
            <a:endCxn id="19" idx="2"/>
          </p:cNvCxnSpPr>
          <p:nvPr/>
        </p:nvCxnSpPr>
        <p:spPr>
          <a:xfrm rot="16200000" flipV="1">
            <a:off x="19240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4" idx="0"/>
            <a:endCxn id="19" idx="2"/>
          </p:cNvCxnSpPr>
          <p:nvPr/>
        </p:nvCxnSpPr>
        <p:spPr>
          <a:xfrm rot="16200000" flipV="1">
            <a:off x="23431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0"/>
            <a:endCxn id="19" idx="2"/>
          </p:cNvCxnSpPr>
          <p:nvPr/>
        </p:nvCxnSpPr>
        <p:spPr>
          <a:xfrm rot="16200000" flipV="1">
            <a:off x="27622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6" idx="0"/>
            <a:endCxn id="19" idx="2"/>
          </p:cNvCxnSpPr>
          <p:nvPr/>
        </p:nvCxnSpPr>
        <p:spPr>
          <a:xfrm rot="16200000" flipV="1">
            <a:off x="31813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7" idx="0"/>
            <a:endCxn id="19" idx="2"/>
          </p:cNvCxnSpPr>
          <p:nvPr/>
        </p:nvCxnSpPr>
        <p:spPr>
          <a:xfrm rot="16200000" flipV="1">
            <a:off x="3600450" y="-1314450"/>
            <a:ext cx="110490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8" idx="0"/>
            <a:endCxn id="19" idx="2"/>
          </p:cNvCxnSpPr>
          <p:nvPr/>
        </p:nvCxnSpPr>
        <p:spPr>
          <a:xfrm rot="16200000" flipV="1">
            <a:off x="4019550" y="-1733550"/>
            <a:ext cx="1104900" cy="75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828800" y="5257800"/>
            <a:ext cx="2286000" cy="106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14097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65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22479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66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30861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67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39243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68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47625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69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56007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0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64389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1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72771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2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4" r:link="rId5" cstate="print"/>
          <a:stretch>
            <a:fillRect/>
          </a:stretch>
        </p:blipFill>
        <p:spPr>
          <a:xfrm>
            <a:off x="8115300" y="914400"/>
            <a:ext cx="457200" cy="5715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3" name="Rectangle 72"/>
          <p:cNvSpPr/>
          <p:nvPr/>
        </p:nvSpPr>
        <p:spPr>
          <a:xfrm>
            <a:off x="13716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2098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0480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0772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862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244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626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008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239000" y="914400"/>
            <a:ext cx="533400" cy="609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 rot="5400000">
            <a:off x="4381500" y="-800101"/>
            <a:ext cx="304800" cy="815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e 48"/>
          <p:cNvSpPr/>
          <p:nvPr/>
        </p:nvSpPr>
        <p:spPr>
          <a:xfrm rot="16200000">
            <a:off x="4457700" y="-3314700"/>
            <a:ext cx="304800" cy="815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572000"/>
          <a:ext cx="82296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419"/>
                <a:gridCol w="2307364"/>
                <a:gridCol w="1615155"/>
                <a:gridCol w="29226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Bisection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 Electrical</a:t>
                      </a:r>
                    </a:p>
                    <a:p>
                      <a:pPr algn="ctr"/>
                      <a:r>
                        <a:rPr lang="en-US" dirty="0" smtClean="0"/>
                        <a:t>(10:1</a:t>
                      </a:r>
                      <a:r>
                        <a:rPr lang="en-US" baseline="0" dirty="0" smtClean="0"/>
                        <a:t> Oversubscribed)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 Electrical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Helios Example</a:t>
                      </a:r>
                    </a:p>
                    <a:p>
                      <a:pPr algn="ctr"/>
                      <a:r>
                        <a:rPr lang="en-US" dirty="0" smtClean="0"/>
                        <a:t>10% Electrical +</a:t>
                      </a:r>
                      <a:r>
                        <a:rPr lang="en-US" baseline="0" dirty="0" smtClean="0"/>
                        <a:t> 90% Optical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$6.3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$62.3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96.5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950.3 kW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6,656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14800"/>
            <a:ext cx="82427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N=64 pods * k=1024 hosts/pod = 64K hosts total; 8 wavelengths</a:t>
            </a:r>
            <a:endParaRPr lang="en-US" dirty="0"/>
          </a:p>
        </p:txBody>
      </p:sp>
      <p:sp>
        <p:nvSpPr>
          <p:cNvPr id="137" name="Date Placeholder 1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139" name="Footer Placeholder 1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571500" y="914400"/>
            <a:ext cx="457200" cy="571500"/>
          </a:xfrm>
          <a:prstGeom prst="rect">
            <a:avLst/>
          </a:prstGeom>
        </p:spPr>
      </p:pic>
      <p:pic>
        <p:nvPicPr>
          <p:cNvPr id="20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1409700" y="914400"/>
            <a:ext cx="457200" cy="571500"/>
          </a:xfrm>
          <a:prstGeom prst="rect">
            <a:avLst/>
          </a:prstGeom>
        </p:spPr>
      </p:pic>
      <p:pic>
        <p:nvPicPr>
          <p:cNvPr id="21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2247900" y="914400"/>
            <a:ext cx="457200" cy="571500"/>
          </a:xfrm>
          <a:prstGeom prst="rect">
            <a:avLst/>
          </a:prstGeom>
        </p:spPr>
      </p:pic>
      <p:pic>
        <p:nvPicPr>
          <p:cNvPr id="22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3086100" y="914400"/>
            <a:ext cx="457200" cy="571500"/>
          </a:xfrm>
          <a:prstGeom prst="rect">
            <a:avLst/>
          </a:prstGeom>
        </p:spPr>
      </p:pic>
      <p:pic>
        <p:nvPicPr>
          <p:cNvPr id="23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3924300" y="914400"/>
            <a:ext cx="457200" cy="571500"/>
          </a:xfrm>
          <a:prstGeom prst="rect">
            <a:avLst/>
          </a:prstGeom>
        </p:spPr>
      </p:pic>
      <p:pic>
        <p:nvPicPr>
          <p:cNvPr id="24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4762500" y="914400"/>
            <a:ext cx="457200" cy="571500"/>
          </a:xfrm>
          <a:prstGeom prst="rect">
            <a:avLst/>
          </a:prstGeom>
        </p:spPr>
      </p:pic>
      <p:pic>
        <p:nvPicPr>
          <p:cNvPr id="25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5600700" y="914400"/>
            <a:ext cx="457200" cy="571500"/>
          </a:xfrm>
          <a:prstGeom prst="rect">
            <a:avLst/>
          </a:prstGeom>
        </p:spPr>
      </p:pic>
      <p:pic>
        <p:nvPicPr>
          <p:cNvPr id="26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6438900" y="914400"/>
            <a:ext cx="457200" cy="571500"/>
          </a:xfrm>
          <a:prstGeom prst="rect">
            <a:avLst/>
          </a:prstGeom>
        </p:spPr>
      </p:pic>
      <p:pic>
        <p:nvPicPr>
          <p:cNvPr id="27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7277100" y="914400"/>
            <a:ext cx="457200" cy="571500"/>
          </a:xfrm>
          <a:prstGeom prst="rect">
            <a:avLst/>
          </a:prstGeom>
        </p:spPr>
      </p:pic>
      <p:pic>
        <p:nvPicPr>
          <p:cNvPr id="28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8115300" y="914400"/>
            <a:ext cx="457200" cy="5715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rot="5400000" flipH="1" flipV="1">
            <a:off x="2476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6667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V="1">
            <a:off x="10858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15049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19240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23431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27622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31813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V="1">
            <a:off x="3600450" y="-1314450"/>
            <a:ext cx="110490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4019550" y="-1733550"/>
            <a:ext cx="1104900" cy="75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  <a:endCxn id="20" idx="2"/>
          </p:cNvCxnSpPr>
          <p:nvPr/>
        </p:nvCxnSpPr>
        <p:spPr>
          <a:xfrm rot="5400000" flipH="1" flipV="1">
            <a:off x="6667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0"/>
            <a:endCxn id="20" idx="2"/>
          </p:cNvCxnSpPr>
          <p:nvPr/>
        </p:nvCxnSpPr>
        <p:spPr>
          <a:xfrm rot="5400000" flipH="1" flipV="1">
            <a:off x="10858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0"/>
            <a:endCxn id="20" idx="2"/>
          </p:cNvCxnSpPr>
          <p:nvPr/>
        </p:nvCxnSpPr>
        <p:spPr>
          <a:xfrm rot="16200000" flipV="1">
            <a:off x="15049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2" idx="0"/>
            <a:endCxn id="20" idx="2"/>
          </p:cNvCxnSpPr>
          <p:nvPr/>
        </p:nvCxnSpPr>
        <p:spPr>
          <a:xfrm rot="16200000" flipV="1">
            <a:off x="19240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3" idx="0"/>
            <a:endCxn id="20" idx="2"/>
          </p:cNvCxnSpPr>
          <p:nvPr/>
        </p:nvCxnSpPr>
        <p:spPr>
          <a:xfrm rot="16200000" flipV="1">
            <a:off x="23431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0"/>
            <a:endCxn id="20" idx="2"/>
          </p:cNvCxnSpPr>
          <p:nvPr/>
        </p:nvCxnSpPr>
        <p:spPr>
          <a:xfrm rot="16200000" flipV="1">
            <a:off x="27622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5" idx="0"/>
            <a:endCxn id="20" idx="2"/>
          </p:cNvCxnSpPr>
          <p:nvPr/>
        </p:nvCxnSpPr>
        <p:spPr>
          <a:xfrm rot="16200000" flipV="1">
            <a:off x="31813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6" idx="0"/>
            <a:endCxn id="20" idx="2"/>
          </p:cNvCxnSpPr>
          <p:nvPr/>
        </p:nvCxnSpPr>
        <p:spPr>
          <a:xfrm rot="16200000" flipV="1">
            <a:off x="36004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0"/>
            <a:endCxn id="20" idx="2"/>
          </p:cNvCxnSpPr>
          <p:nvPr/>
        </p:nvCxnSpPr>
        <p:spPr>
          <a:xfrm rot="16200000" flipV="1">
            <a:off x="40195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8" idx="0"/>
            <a:endCxn id="20" idx="2"/>
          </p:cNvCxnSpPr>
          <p:nvPr/>
        </p:nvCxnSpPr>
        <p:spPr>
          <a:xfrm rot="16200000" flipV="1">
            <a:off x="4438650" y="-1314450"/>
            <a:ext cx="110490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0"/>
            <a:endCxn id="21" idx="2"/>
          </p:cNvCxnSpPr>
          <p:nvPr/>
        </p:nvCxnSpPr>
        <p:spPr>
          <a:xfrm rot="5400000" flipH="1" flipV="1">
            <a:off x="10858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0" idx="0"/>
            <a:endCxn id="21" idx="2"/>
          </p:cNvCxnSpPr>
          <p:nvPr/>
        </p:nvCxnSpPr>
        <p:spPr>
          <a:xfrm rot="5400000" flipH="1" flipV="1">
            <a:off x="15049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1" idx="0"/>
            <a:endCxn id="21" idx="2"/>
          </p:cNvCxnSpPr>
          <p:nvPr/>
        </p:nvCxnSpPr>
        <p:spPr>
          <a:xfrm rot="5400000" flipH="1" flipV="1">
            <a:off x="19240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0"/>
            <a:endCxn id="21" idx="2"/>
          </p:cNvCxnSpPr>
          <p:nvPr/>
        </p:nvCxnSpPr>
        <p:spPr>
          <a:xfrm rot="16200000" flipV="1">
            <a:off x="23431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3" idx="0"/>
            <a:endCxn id="21" idx="2"/>
          </p:cNvCxnSpPr>
          <p:nvPr/>
        </p:nvCxnSpPr>
        <p:spPr>
          <a:xfrm rot="16200000" flipV="1">
            <a:off x="27622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4" idx="0"/>
            <a:endCxn id="21" idx="2"/>
          </p:cNvCxnSpPr>
          <p:nvPr/>
        </p:nvCxnSpPr>
        <p:spPr>
          <a:xfrm rot="16200000" flipV="1">
            <a:off x="31813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5" idx="0"/>
            <a:endCxn id="21" idx="2"/>
          </p:cNvCxnSpPr>
          <p:nvPr/>
        </p:nvCxnSpPr>
        <p:spPr>
          <a:xfrm rot="16200000" flipV="1">
            <a:off x="36004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6" idx="0"/>
            <a:endCxn id="21" idx="2"/>
          </p:cNvCxnSpPr>
          <p:nvPr/>
        </p:nvCxnSpPr>
        <p:spPr>
          <a:xfrm rot="16200000" flipV="1">
            <a:off x="40195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7" idx="0"/>
            <a:endCxn id="21" idx="2"/>
          </p:cNvCxnSpPr>
          <p:nvPr/>
        </p:nvCxnSpPr>
        <p:spPr>
          <a:xfrm rot="16200000" flipV="1">
            <a:off x="44386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8" idx="0"/>
            <a:endCxn id="21" idx="2"/>
          </p:cNvCxnSpPr>
          <p:nvPr/>
        </p:nvCxnSpPr>
        <p:spPr>
          <a:xfrm rot="16200000" flipV="1">
            <a:off x="48577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" idx="0"/>
            <a:endCxn id="22" idx="2"/>
          </p:cNvCxnSpPr>
          <p:nvPr/>
        </p:nvCxnSpPr>
        <p:spPr>
          <a:xfrm rot="5400000" flipH="1" flipV="1">
            <a:off x="15049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" idx="0"/>
            <a:endCxn id="22" idx="2"/>
          </p:cNvCxnSpPr>
          <p:nvPr/>
        </p:nvCxnSpPr>
        <p:spPr>
          <a:xfrm rot="5400000" flipH="1" flipV="1">
            <a:off x="19240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0"/>
            <a:endCxn id="22" idx="2"/>
          </p:cNvCxnSpPr>
          <p:nvPr/>
        </p:nvCxnSpPr>
        <p:spPr>
          <a:xfrm rot="5400000" flipH="1" flipV="1">
            <a:off x="23431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" idx="0"/>
            <a:endCxn id="22" idx="2"/>
          </p:cNvCxnSpPr>
          <p:nvPr/>
        </p:nvCxnSpPr>
        <p:spPr>
          <a:xfrm rot="5400000" flipH="1" flipV="1">
            <a:off x="27622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0"/>
            <a:endCxn id="22" idx="2"/>
          </p:cNvCxnSpPr>
          <p:nvPr/>
        </p:nvCxnSpPr>
        <p:spPr>
          <a:xfrm rot="16200000" flipV="1">
            <a:off x="31813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4" idx="0"/>
            <a:endCxn id="22" idx="2"/>
          </p:cNvCxnSpPr>
          <p:nvPr/>
        </p:nvCxnSpPr>
        <p:spPr>
          <a:xfrm rot="16200000" flipV="1">
            <a:off x="36004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5" idx="0"/>
            <a:endCxn id="22" idx="2"/>
          </p:cNvCxnSpPr>
          <p:nvPr/>
        </p:nvCxnSpPr>
        <p:spPr>
          <a:xfrm rot="16200000" flipV="1">
            <a:off x="40195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0"/>
            <a:endCxn id="22" idx="2"/>
          </p:cNvCxnSpPr>
          <p:nvPr/>
        </p:nvCxnSpPr>
        <p:spPr>
          <a:xfrm rot="16200000" flipV="1">
            <a:off x="44386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7" idx="0"/>
            <a:endCxn id="22" idx="2"/>
          </p:cNvCxnSpPr>
          <p:nvPr/>
        </p:nvCxnSpPr>
        <p:spPr>
          <a:xfrm rot="16200000" flipV="1">
            <a:off x="48577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0"/>
            <a:endCxn id="22" idx="2"/>
          </p:cNvCxnSpPr>
          <p:nvPr/>
        </p:nvCxnSpPr>
        <p:spPr>
          <a:xfrm rot="16200000" flipV="1">
            <a:off x="52768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" idx="0"/>
            <a:endCxn id="23" idx="2"/>
          </p:cNvCxnSpPr>
          <p:nvPr/>
        </p:nvCxnSpPr>
        <p:spPr>
          <a:xfrm rot="5400000" flipH="1" flipV="1">
            <a:off x="19240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" idx="0"/>
            <a:endCxn id="23" idx="2"/>
          </p:cNvCxnSpPr>
          <p:nvPr/>
        </p:nvCxnSpPr>
        <p:spPr>
          <a:xfrm rot="5400000" flipH="1" flipV="1">
            <a:off x="23431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1" idx="0"/>
            <a:endCxn id="23" idx="2"/>
          </p:cNvCxnSpPr>
          <p:nvPr/>
        </p:nvCxnSpPr>
        <p:spPr>
          <a:xfrm rot="5400000" flipH="1" flipV="1">
            <a:off x="27622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3" idx="2"/>
            <a:endCxn id="12" idx="0"/>
          </p:cNvCxnSpPr>
          <p:nvPr/>
        </p:nvCxnSpPr>
        <p:spPr>
          <a:xfrm rot="5400000">
            <a:off x="31813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3" idx="0"/>
            <a:endCxn id="23" idx="2"/>
          </p:cNvCxnSpPr>
          <p:nvPr/>
        </p:nvCxnSpPr>
        <p:spPr>
          <a:xfrm rot="5400000" flipH="1" flipV="1">
            <a:off x="36004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4" idx="0"/>
            <a:endCxn id="23" idx="2"/>
          </p:cNvCxnSpPr>
          <p:nvPr/>
        </p:nvCxnSpPr>
        <p:spPr>
          <a:xfrm rot="16200000" flipV="1">
            <a:off x="40195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5" idx="0"/>
            <a:endCxn id="23" idx="2"/>
          </p:cNvCxnSpPr>
          <p:nvPr/>
        </p:nvCxnSpPr>
        <p:spPr>
          <a:xfrm rot="16200000" flipV="1">
            <a:off x="44386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6" idx="0"/>
            <a:endCxn id="23" idx="2"/>
          </p:cNvCxnSpPr>
          <p:nvPr/>
        </p:nvCxnSpPr>
        <p:spPr>
          <a:xfrm rot="16200000" flipV="1">
            <a:off x="48577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7" idx="0"/>
            <a:endCxn id="23" idx="2"/>
          </p:cNvCxnSpPr>
          <p:nvPr/>
        </p:nvCxnSpPr>
        <p:spPr>
          <a:xfrm rot="16200000" flipV="1">
            <a:off x="52768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8" idx="0"/>
            <a:endCxn id="23" idx="2"/>
          </p:cNvCxnSpPr>
          <p:nvPr/>
        </p:nvCxnSpPr>
        <p:spPr>
          <a:xfrm rot="16200000" flipV="1">
            <a:off x="56959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" idx="0"/>
            <a:endCxn id="24" idx="2"/>
          </p:cNvCxnSpPr>
          <p:nvPr/>
        </p:nvCxnSpPr>
        <p:spPr>
          <a:xfrm rot="5400000" flipH="1" flipV="1">
            <a:off x="23431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0" idx="0"/>
            <a:endCxn id="24" idx="2"/>
          </p:cNvCxnSpPr>
          <p:nvPr/>
        </p:nvCxnSpPr>
        <p:spPr>
          <a:xfrm rot="5400000" flipH="1" flipV="1">
            <a:off x="27622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" idx="0"/>
            <a:endCxn id="24" idx="2"/>
          </p:cNvCxnSpPr>
          <p:nvPr/>
        </p:nvCxnSpPr>
        <p:spPr>
          <a:xfrm rot="5400000" flipH="1" flipV="1">
            <a:off x="31813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" idx="0"/>
            <a:endCxn id="24" idx="2"/>
          </p:cNvCxnSpPr>
          <p:nvPr/>
        </p:nvCxnSpPr>
        <p:spPr>
          <a:xfrm rot="5400000" flipH="1" flipV="1">
            <a:off x="36004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" idx="0"/>
            <a:endCxn id="24" idx="2"/>
          </p:cNvCxnSpPr>
          <p:nvPr/>
        </p:nvCxnSpPr>
        <p:spPr>
          <a:xfrm rot="5400000" flipH="1" flipV="1">
            <a:off x="40195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4" idx="0"/>
            <a:endCxn id="24" idx="2"/>
          </p:cNvCxnSpPr>
          <p:nvPr/>
        </p:nvCxnSpPr>
        <p:spPr>
          <a:xfrm rot="5400000" flipH="1" flipV="1">
            <a:off x="44386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5" idx="0"/>
            <a:endCxn id="24" idx="2"/>
          </p:cNvCxnSpPr>
          <p:nvPr/>
        </p:nvCxnSpPr>
        <p:spPr>
          <a:xfrm rot="16200000" flipV="1">
            <a:off x="48577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6" idx="0"/>
            <a:endCxn id="24" idx="2"/>
          </p:cNvCxnSpPr>
          <p:nvPr/>
        </p:nvCxnSpPr>
        <p:spPr>
          <a:xfrm rot="16200000" flipV="1">
            <a:off x="52768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7" idx="0"/>
            <a:endCxn id="24" idx="2"/>
          </p:cNvCxnSpPr>
          <p:nvPr/>
        </p:nvCxnSpPr>
        <p:spPr>
          <a:xfrm rot="16200000" flipV="1">
            <a:off x="56959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8" idx="0"/>
            <a:endCxn id="24" idx="2"/>
          </p:cNvCxnSpPr>
          <p:nvPr/>
        </p:nvCxnSpPr>
        <p:spPr>
          <a:xfrm rot="16200000" flipV="1">
            <a:off x="61150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" idx="0"/>
            <a:endCxn id="25" idx="2"/>
          </p:cNvCxnSpPr>
          <p:nvPr/>
        </p:nvCxnSpPr>
        <p:spPr>
          <a:xfrm rot="5400000" flipH="1" flipV="1">
            <a:off x="27622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0" idx="0"/>
            <a:endCxn id="25" idx="2"/>
          </p:cNvCxnSpPr>
          <p:nvPr/>
        </p:nvCxnSpPr>
        <p:spPr>
          <a:xfrm rot="5400000" flipH="1" flipV="1">
            <a:off x="31813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1" idx="0"/>
            <a:endCxn id="25" idx="2"/>
          </p:cNvCxnSpPr>
          <p:nvPr/>
        </p:nvCxnSpPr>
        <p:spPr>
          <a:xfrm rot="5400000" flipH="1" flipV="1">
            <a:off x="36004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" idx="0"/>
            <a:endCxn id="25" idx="2"/>
          </p:cNvCxnSpPr>
          <p:nvPr/>
        </p:nvCxnSpPr>
        <p:spPr>
          <a:xfrm rot="5400000" flipH="1" flipV="1">
            <a:off x="40195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" idx="0"/>
            <a:endCxn id="25" idx="2"/>
          </p:cNvCxnSpPr>
          <p:nvPr/>
        </p:nvCxnSpPr>
        <p:spPr>
          <a:xfrm rot="5400000" flipH="1" flipV="1">
            <a:off x="44386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4" idx="0"/>
            <a:endCxn id="25" idx="2"/>
          </p:cNvCxnSpPr>
          <p:nvPr/>
        </p:nvCxnSpPr>
        <p:spPr>
          <a:xfrm rot="5400000" flipH="1" flipV="1">
            <a:off x="48577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5" idx="0"/>
            <a:endCxn id="25" idx="2"/>
          </p:cNvCxnSpPr>
          <p:nvPr/>
        </p:nvCxnSpPr>
        <p:spPr>
          <a:xfrm rot="5400000" flipH="1" flipV="1">
            <a:off x="52768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6" idx="0"/>
            <a:endCxn id="25" idx="2"/>
          </p:cNvCxnSpPr>
          <p:nvPr/>
        </p:nvCxnSpPr>
        <p:spPr>
          <a:xfrm rot="16200000" flipV="1">
            <a:off x="56959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" idx="0"/>
            <a:endCxn id="25" idx="2"/>
          </p:cNvCxnSpPr>
          <p:nvPr/>
        </p:nvCxnSpPr>
        <p:spPr>
          <a:xfrm rot="16200000" flipV="1">
            <a:off x="61150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8" idx="0"/>
            <a:endCxn id="25" idx="2"/>
          </p:cNvCxnSpPr>
          <p:nvPr/>
        </p:nvCxnSpPr>
        <p:spPr>
          <a:xfrm rot="16200000" flipV="1">
            <a:off x="65341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8" idx="0"/>
            <a:endCxn id="26" idx="2"/>
          </p:cNvCxnSpPr>
          <p:nvPr/>
        </p:nvCxnSpPr>
        <p:spPr>
          <a:xfrm rot="5400000" flipH="1" flipV="1">
            <a:off x="31813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0" idx="0"/>
            <a:endCxn id="26" idx="2"/>
          </p:cNvCxnSpPr>
          <p:nvPr/>
        </p:nvCxnSpPr>
        <p:spPr>
          <a:xfrm rot="5400000" flipH="1" flipV="1">
            <a:off x="36004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1" idx="0"/>
            <a:endCxn id="26" idx="2"/>
          </p:cNvCxnSpPr>
          <p:nvPr/>
        </p:nvCxnSpPr>
        <p:spPr>
          <a:xfrm rot="5400000" flipH="1" flipV="1">
            <a:off x="40195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2" idx="0"/>
            <a:endCxn id="26" idx="2"/>
          </p:cNvCxnSpPr>
          <p:nvPr/>
        </p:nvCxnSpPr>
        <p:spPr>
          <a:xfrm rot="5400000" flipH="1" flipV="1">
            <a:off x="44386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3" idx="0"/>
            <a:endCxn id="26" idx="2"/>
          </p:cNvCxnSpPr>
          <p:nvPr/>
        </p:nvCxnSpPr>
        <p:spPr>
          <a:xfrm rot="5400000" flipH="1" flipV="1">
            <a:off x="48577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" idx="0"/>
            <a:endCxn id="26" idx="2"/>
          </p:cNvCxnSpPr>
          <p:nvPr/>
        </p:nvCxnSpPr>
        <p:spPr>
          <a:xfrm rot="5400000" flipH="1" flipV="1">
            <a:off x="52768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" idx="0"/>
            <a:endCxn id="26" idx="2"/>
          </p:cNvCxnSpPr>
          <p:nvPr/>
        </p:nvCxnSpPr>
        <p:spPr>
          <a:xfrm rot="5400000" flipH="1" flipV="1">
            <a:off x="56959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" idx="0"/>
            <a:endCxn id="26" idx="2"/>
          </p:cNvCxnSpPr>
          <p:nvPr/>
        </p:nvCxnSpPr>
        <p:spPr>
          <a:xfrm rot="5400000" flipH="1" flipV="1">
            <a:off x="61150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" idx="0"/>
            <a:endCxn id="26" idx="2"/>
          </p:cNvCxnSpPr>
          <p:nvPr/>
        </p:nvCxnSpPr>
        <p:spPr>
          <a:xfrm rot="16200000" flipV="1">
            <a:off x="65341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8" idx="0"/>
            <a:endCxn id="26" idx="2"/>
          </p:cNvCxnSpPr>
          <p:nvPr/>
        </p:nvCxnSpPr>
        <p:spPr>
          <a:xfrm rot="16200000" flipV="1">
            <a:off x="69532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8" idx="0"/>
            <a:endCxn id="27" idx="2"/>
          </p:cNvCxnSpPr>
          <p:nvPr/>
        </p:nvCxnSpPr>
        <p:spPr>
          <a:xfrm rot="5400000" flipH="1" flipV="1">
            <a:off x="3600450" y="-1314450"/>
            <a:ext cx="110490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0" idx="0"/>
            <a:endCxn id="27" idx="2"/>
          </p:cNvCxnSpPr>
          <p:nvPr/>
        </p:nvCxnSpPr>
        <p:spPr>
          <a:xfrm rot="5400000" flipH="1" flipV="1">
            <a:off x="40195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1" idx="0"/>
            <a:endCxn id="27" idx="2"/>
          </p:cNvCxnSpPr>
          <p:nvPr/>
        </p:nvCxnSpPr>
        <p:spPr>
          <a:xfrm rot="5400000" flipH="1" flipV="1">
            <a:off x="44386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2" idx="0"/>
            <a:endCxn id="27" idx="2"/>
          </p:cNvCxnSpPr>
          <p:nvPr/>
        </p:nvCxnSpPr>
        <p:spPr>
          <a:xfrm rot="5400000" flipH="1" flipV="1">
            <a:off x="48577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3" idx="0"/>
            <a:endCxn id="27" idx="2"/>
          </p:cNvCxnSpPr>
          <p:nvPr/>
        </p:nvCxnSpPr>
        <p:spPr>
          <a:xfrm rot="5400000" flipH="1" flipV="1">
            <a:off x="52768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4" idx="0"/>
            <a:endCxn id="27" idx="2"/>
          </p:cNvCxnSpPr>
          <p:nvPr/>
        </p:nvCxnSpPr>
        <p:spPr>
          <a:xfrm rot="5400000" flipH="1" flipV="1">
            <a:off x="56959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5" idx="0"/>
            <a:endCxn id="27" idx="2"/>
          </p:cNvCxnSpPr>
          <p:nvPr/>
        </p:nvCxnSpPr>
        <p:spPr>
          <a:xfrm rot="5400000" flipH="1" flipV="1">
            <a:off x="61150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6" idx="0"/>
            <a:endCxn id="27" idx="2"/>
          </p:cNvCxnSpPr>
          <p:nvPr/>
        </p:nvCxnSpPr>
        <p:spPr>
          <a:xfrm rot="5400000" flipH="1" flipV="1">
            <a:off x="65341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" idx="0"/>
            <a:endCxn id="27" idx="2"/>
          </p:cNvCxnSpPr>
          <p:nvPr/>
        </p:nvCxnSpPr>
        <p:spPr>
          <a:xfrm rot="5400000" flipH="1" flipV="1">
            <a:off x="69532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8" idx="0"/>
            <a:endCxn id="27" idx="2"/>
          </p:cNvCxnSpPr>
          <p:nvPr/>
        </p:nvCxnSpPr>
        <p:spPr>
          <a:xfrm rot="16200000" flipV="1">
            <a:off x="73723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8" idx="0"/>
            <a:endCxn id="28" idx="2"/>
          </p:cNvCxnSpPr>
          <p:nvPr/>
        </p:nvCxnSpPr>
        <p:spPr>
          <a:xfrm rot="5400000" flipH="1" flipV="1">
            <a:off x="4019550" y="-1733550"/>
            <a:ext cx="1104900" cy="75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0" idx="0"/>
            <a:endCxn id="28" idx="2"/>
          </p:cNvCxnSpPr>
          <p:nvPr/>
        </p:nvCxnSpPr>
        <p:spPr>
          <a:xfrm rot="5400000" flipH="1" flipV="1">
            <a:off x="4438650" y="-1314450"/>
            <a:ext cx="110490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1" idx="0"/>
            <a:endCxn id="28" idx="2"/>
          </p:cNvCxnSpPr>
          <p:nvPr/>
        </p:nvCxnSpPr>
        <p:spPr>
          <a:xfrm rot="5400000" flipH="1" flipV="1">
            <a:off x="48577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2" idx="0"/>
            <a:endCxn id="28" idx="2"/>
          </p:cNvCxnSpPr>
          <p:nvPr/>
        </p:nvCxnSpPr>
        <p:spPr>
          <a:xfrm rot="5400000" flipH="1" flipV="1">
            <a:off x="52768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3" idx="0"/>
            <a:endCxn id="28" idx="2"/>
          </p:cNvCxnSpPr>
          <p:nvPr/>
        </p:nvCxnSpPr>
        <p:spPr>
          <a:xfrm rot="5400000" flipH="1" flipV="1">
            <a:off x="56959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4" idx="0"/>
            <a:endCxn id="28" idx="2"/>
          </p:cNvCxnSpPr>
          <p:nvPr/>
        </p:nvCxnSpPr>
        <p:spPr>
          <a:xfrm rot="5400000" flipH="1" flipV="1">
            <a:off x="61150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5" idx="0"/>
            <a:endCxn id="28" idx="2"/>
          </p:cNvCxnSpPr>
          <p:nvPr/>
        </p:nvCxnSpPr>
        <p:spPr>
          <a:xfrm rot="5400000" flipH="1" flipV="1">
            <a:off x="65341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6" idx="0"/>
            <a:endCxn id="28" idx="2"/>
          </p:cNvCxnSpPr>
          <p:nvPr/>
        </p:nvCxnSpPr>
        <p:spPr>
          <a:xfrm rot="5400000" flipH="1" flipV="1">
            <a:off x="69532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7" idx="0"/>
            <a:endCxn id="28" idx="2"/>
          </p:cNvCxnSpPr>
          <p:nvPr/>
        </p:nvCxnSpPr>
        <p:spPr>
          <a:xfrm rot="5400000" flipH="1" flipV="1">
            <a:off x="73723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" idx="0"/>
            <a:endCxn id="28" idx="2"/>
          </p:cNvCxnSpPr>
          <p:nvPr/>
        </p:nvCxnSpPr>
        <p:spPr>
          <a:xfrm rot="5400000" flipH="1" flipV="1">
            <a:off x="77914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ounded Rectangle 229"/>
          <p:cNvSpPr/>
          <p:nvPr/>
        </p:nvSpPr>
        <p:spPr>
          <a:xfrm>
            <a:off x="4191000" y="5257800"/>
            <a:ext cx="1600200" cy="106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Brace 132"/>
          <p:cNvSpPr/>
          <p:nvPr/>
        </p:nvSpPr>
        <p:spPr>
          <a:xfrm rot="5400000">
            <a:off x="4381500" y="-800101"/>
            <a:ext cx="304800" cy="815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Brace 134"/>
          <p:cNvSpPr/>
          <p:nvPr/>
        </p:nvSpPr>
        <p:spPr>
          <a:xfrm rot="16200000">
            <a:off x="4457700" y="-3314700"/>
            <a:ext cx="304800" cy="815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927343" y="3437100"/>
            <a:ext cx="3433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 smtClean="0"/>
              <a:t>N</a:t>
            </a:r>
            <a:r>
              <a:rPr lang="en-US" sz="3000" dirty="0" smtClean="0"/>
              <a:t> pods, </a:t>
            </a:r>
            <a:r>
              <a:rPr lang="en-US" sz="3000" b="1" dirty="0" err="1" smtClean="0"/>
              <a:t>k</a:t>
            </a:r>
            <a:r>
              <a:rPr lang="en-US" sz="3000" dirty="0" smtClean="0"/>
              <a:t>-ports each</a:t>
            </a:r>
            <a:endParaRPr lang="en-US" sz="3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754215" y="41171"/>
            <a:ext cx="4039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 err="1" smtClean="0"/>
              <a:t>k</a:t>
            </a:r>
            <a:r>
              <a:rPr lang="en-US" sz="3000" dirty="0" smtClean="0"/>
              <a:t> switches, </a:t>
            </a:r>
            <a:r>
              <a:rPr lang="en-US" sz="3000" b="1" dirty="0" smtClean="0"/>
              <a:t>N</a:t>
            </a:r>
            <a:r>
              <a:rPr lang="en-US" sz="3000" dirty="0" smtClean="0"/>
              <a:t>-ports each</a:t>
            </a:r>
            <a:endParaRPr lang="en-US" sz="3000" dirty="0"/>
          </a:p>
        </p:txBody>
      </p:sp>
      <p:pic>
        <p:nvPicPr>
          <p:cNvPr id="141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590864"/>
            <a:ext cx="685800" cy="548512"/>
          </a:xfrm>
          <a:prstGeom prst="rect">
            <a:avLst/>
          </a:prstGeom>
        </p:spPr>
      </p:pic>
      <p:pic>
        <p:nvPicPr>
          <p:cNvPr id="143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590864"/>
            <a:ext cx="685800" cy="548512"/>
          </a:xfrm>
          <a:prstGeom prst="rect">
            <a:avLst/>
          </a:prstGeom>
        </p:spPr>
      </p:pic>
      <p:pic>
        <p:nvPicPr>
          <p:cNvPr id="149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2590864"/>
            <a:ext cx="685800" cy="548512"/>
          </a:xfrm>
          <a:prstGeom prst="rect">
            <a:avLst/>
          </a:prstGeom>
        </p:spPr>
      </p:pic>
      <p:pic>
        <p:nvPicPr>
          <p:cNvPr id="151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2590864"/>
            <a:ext cx="685800" cy="548512"/>
          </a:xfrm>
          <a:prstGeom prst="rect">
            <a:avLst/>
          </a:prstGeom>
        </p:spPr>
      </p:pic>
      <p:pic>
        <p:nvPicPr>
          <p:cNvPr id="153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590864"/>
            <a:ext cx="685800" cy="548512"/>
          </a:xfrm>
          <a:prstGeom prst="rect">
            <a:avLst/>
          </a:prstGeom>
        </p:spPr>
      </p:pic>
      <p:pic>
        <p:nvPicPr>
          <p:cNvPr id="155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2590864"/>
            <a:ext cx="685800" cy="548512"/>
          </a:xfrm>
          <a:prstGeom prst="rect">
            <a:avLst/>
          </a:prstGeom>
        </p:spPr>
      </p:pic>
      <p:pic>
        <p:nvPicPr>
          <p:cNvPr id="157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590864"/>
            <a:ext cx="685800" cy="548512"/>
          </a:xfrm>
          <a:prstGeom prst="rect">
            <a:avLst/>
          </a:prstGeom>
        </p:spPr>
      </p:pic>
      <p:pic>
        <p:nvPicPr>
          <p:cNvPr id="159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590864"/>
            <a:ext cx="685800" cy="548512"/>
          </a:xfrm>
          <a:prstGeom prst="rect">
            <a:avLst/>
          </a:prstGeom>
        </p:spPr>
      </p:pic>
      <p:pic>
        <p:nvPicPr>
          <p:cNvPr id="161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2590864"/>
            <a:ext cx="685800" cy="548512"/>
          </a:xfrm>
          <a:prstGeom prst="rect">
            <a:avLst/>
          </a:prstGeom>
        </p:spPr>
      </p:pic>
      <p:pic>
        <p:nvPicPr>
          <p:cNvPr id="163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2590864"/>
            <a:ext cx="685800" cy="54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572000"/>
          <a:ext cx="82296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419"/>
                <a:gridCol w="2307364"/>
                <a:gridCol w="1615155"/>
                <a:gridCol w="1461331"/>
                <a:gridCol w="1461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Bisection 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 Electrical</a:t>
                      </a:r>
                    </a:p>
                    <a:p>
                      <a:pPr algn="ctr"/>
                      <a:r>
                        <a:rPr lang="en-US" dirty="0" smtClean="0"/>
                        <a:t>(10:1</a:t>
                      </a:r>
                      <a:r>
                        <a:rPr lang="en-US" baseline="0" dirty="0" smtClean="0"/>
                        <a:t> Oversubscribed)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 Electrical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Helios</a:t>
                      </a:r>
                      <a:r>
                        <a:rPr lang="en-US" baseline="0" dirty="0" smtClean="0"/>
                        <a:t> Example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10% Electrical +</a:t>
                      </a:r>
                      <a:r>
                        <a:rPr lang="en-US" baseline="0" dirty="0" smtClean="0"/>
                        <a:t> 90% Optical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$6.3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$62.2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$22.1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2.8x  Less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96.5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950.3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157.2 kW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6.0x</a:t>
                      </a:r>
                      <a:r>
                        <a:rPr lang="en-US" b="1" baseline="0" dirty="0" smtClean="0"/>
                        <a:t>  Less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6,656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65,536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14,016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4.7x</a:t>
                      </a:r>
                      <a:r>
                        <a:rPr lang="en-US" b="1" baseline="0" dirty="0" smtClean="0"/>
                        <a:t>  Less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114800"/>
            <a:ext cx="824275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N=64 pods * k=1024 hosts/pod = 64K hosts total; 8 wavelengths</a:t>
            </a:r>
            <a:endParaRPr lang="en-US" dirty="0"/>
          </a:p>
        </p:txBody>
      </p:sp>
      <p:sp>
        <p:nvSpPr>
          <p:cNvPr id="74" name="Date Placeholder 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791200" y="5257800"/>
            <a:ext cx="2895600" cy="1066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nexus_front.png" descr="C:\Users\Nathan Farrington\Documents\My Dropbox\Presentations\2010\(20100603) MuSyC\Figures\nexus_front.png"/>
          <p:cNvPicPr>
            <a:picLocks noChangeAspect="1"/>
          </p:cNvPicPr>
          <p:nvPr/>
        </p:nvPicPr>
        <p:blipFill>
          <a:blip r:embed="rId3" r:link="rId4" cstate="print"/>
          <a:stretch>
            <a:fillRect/>
          </a:stretch>
        </p:blipFill>
        <p:spPr>
          <a:xfrm>
            <a:off x="571500" y="914400"/>
            <a:ext cx="457200" cy="571500"/>
          </a:xfrm>
          <a:prstGeom prst="rect">
            <a:avLst/>
          </a:prstGeom>
        </p:spPr>
      </p:pic>
      <p:cxnSp>
        <p:nvCxnSpPr>
          <p:cNvPr id="33" name="Straight Connector 32"/>
          <p:cNvCxnSpPr>
            <a:endCxn id="32" idx="2"/>
          </p:cNvCxnSpPr>
          <p:nvPr/>
        </p:nvCxnSpPr>
        <p:spPr>
          <a:xfrm rot="5400000" flipH="1" flipV="1">
            <a:off x="247650" y="2038350"/>
            <a:ext cx="1104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2"/>
          </p:cNvCxnSpPr>
          <p:nvPr/>
        </p:nvCxnSpPr>
        <p:spPr>
          <a:xfrm rot="16200000" flipV="1">
            <a:off x="666750" y="1619250"/>
            <a:ext cx="11049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2" idx="2"/>
          </p:cNvCxnSpPr>
          <p:nvPr/>
        </p:nvCxnSpPr>
        <p:spPr>
          <a:xfrm rot="16200000" flipV="1">
            <a:off x="1085850" y="1200150"/>
            <a:ext cx="11049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2"/>
          </p:cNvCxnSpPr>
          <p:nvPr/>
        </p:nvCxnSpPr>
        <p:spPr>
          <a:xfrm rot="16200000" flipV="1">
            <a:off x="1504950" y="781050"/>
            <a:ext cx="11049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2" idx="2"/>
          </p:cNvCxnSpPr>
          <p:nvPr/>
        </p:nvCxnSpPr>
        <p:spPr>
          <a:xfrm rot="16200000" flipV="1">
            <a:off x="1924050" y="361950"/>
            <a:ext cx="110490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2"/>
          </p:cNvCxnSpPr>
          <p:nvPr/>
        </p:nvCxnSpPr>
        <p:spPr>
          <a:xfrm rot="16200000" flipV="1">
            <a:off x="2343150" y="-57150"/>
            <a:ext cx="110490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2" idx="2"/>
          </p:cNvCxnSpPr>
          <p:nvPr/>
        </p:nvCxnSpPr>
        <p:spPr>
          <a:xfrm rot="16200000" flipV="1">
            <a:off x="2762250" y="-476250"/>
            <a:ext cx="110490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2" idx="2"/>
          </p:cNvCxnSpPr>
          <p:nvPr/>
        </p:nvCxnSpPr>
        <p:spPr>
          <a:xfrm rot="16200000" flipV="1">
            <a:off x="3181350" y="-895350"/>
            <a:ext cx="11049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2" idx="2"/>
          </p:cNvCxnSpPr>
          <p:nvPr/>
        </p:nvCxnSpPr>
        <p:spPr>
          <a:xfrm rot="16200000" flipV="1">
            <a:off x="3600450" y="-1314450"/>
            <a:ext cx="1104900" cy="670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2" idx="2"/>
          </p:cNvCxnSpPr>
          <p:nvPr/>
        </p:nvCxnSpPr>
        <p:spPr>
          <a:xfrm rot="16200000" flipV="1">
            <a:off x="4019550" y="-1733550"/>
            <a:ext cx="1104900" cy="754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th_177797.png" descr="C:\Users\Nathan Farrington\Documents\My Dropbox\Presentations\2010\(20100603) MuSyC\Figures\th_177797.png"/>
          <p:cNvPicPr>
            <a:picLocks noChangeAspect="1"/>
          </p:cNvPicPr>
          <p:nvPr/>
        </p:nvPicPr>
        <p:blipFill>
          <a:blip r:embed="rId5" r:link="rId6" cstate="print"/>
          <a:stretch>
            <a:fillRect/>
          </a:stretch>
        </p:blipFill>
        <p:spPr>
          <a:xfrm>
            <a:off x="8077200" y="990600"/>
            <a:ext cx="533400" cy="493395"/>
          </a:xfrm>
          <a:prstGeom prst="rect">
            <a:avLst/>
          </a:prstGeom>
        </p:spPr>
      </p:pic>
      <p:pic>
        <p:nvPicPr>
          <p:cNvPr id="44" name="th_177797.png" descr="C:\Users\Nathan Farrington\Documents\My Dropbox\Presentations\2010\(20100603) MuSyC\Figures\th_177797.png"/>
          <p:cNvPicPr>
            <a:picLocks noChangeAspect="1"/>
          </p:cNvPicPr>
          <p:nvPr/>
        </p:nvPicPr>
        <p:blipFill>
          <a:blip r:embed="rId5" r:link="rId6" cstate="print"/>
          <a:stretch>
            <a:fillRect/>
          </a:stretch>
        </p:blipFill>
        <p:spPr>
          <a:xfrm>
            <a:off x="5549900" y="954405"/>
            <a:ext cx="533400" cy="493395"/>
          </a:xfrm>
          <a:prstGeom prst="rect">
            <a:avLst/>
          </a:prstGeom>
        </p:spPr>
      </p:pic>
      <p:pic>
        <p:nvPicPr>
          <p:cNvPr id="45" name="th_177797.png" descr="C:\Users\Nathan Farrington\Documents\My Dropbox\Presentations\2010\(20100603) MuSyC\Figures\th_177797.png"/>
          <p:cNvPicPr>
            <a:picLocks noChangeAspect="1"/>
          </p:cNvPicPr>
          <p:nvPr/>
        </p:nvPicPr>
        <p:blipFill>
          <a:blip r:embed="rId5" r:link="rId6" cstate="print"/>
          <a:stretch>
            <a:fillRect/>
          </a:stretch>
        </p:blipFill>
        <p:spPr>
          <a:xfrm>
            <a:off x="3022600" y="954405"/>
            <a:ext cx="533400" cy="493395"/>
          </a:xfrm>
          <a:prstGeom prst="rect">
            <a:avLst/>
          </a:prstGeom>
        </p:spPr>
      </p:pic>
      <p:cxnSp>
        <p:nvCxnSpPr>
          <p:cNvPr id="47" name="Straight Connector 46"/>
          <p:cNvCxnSpPr>
            <a:stCxn id="8" idx="0"/>
            <a:endCxn id="45" idx="2"/>
          </p:cNvCxnSpPr>
          <p:nvPr/>
        </p:nvCxnSpPr>
        <p:spPr>
          <a:xfrm rot="5400000" flipH="1" flipV="1">
            <a:off x="1473200" y="774700"/>
            <a:ext cx="1143000" cy="24892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0"/>
            <a:endCxn id="44" idx="2"/>
          </p:cNvCxnSpPr>
          <p:nvPr/>
        </p:nvCxnSpPr>
        <p:spPr>
          <a:xfrm rot="5400000" flipH="1" flipV="1">
            <a:off x="2736850" y="-488950"/>
            <a:ext cx="1143000" cy="50165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0"/>
            <a:endCxn id="43" idx="2"/>
          </p:cNvCxnSpPr>
          <p:nvPr/>
        </p:nvCxnSpPr>
        <p:spPr>
          <a:xfrm rot="5400000" flipH="1" flipV="1">
            <a:off x="4018598" y="-1734502"/>
            <a:ext cx="1106805" cy="75438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0"/>
            <a:endCxn id="45" idx="2"/>
          </p:cNvCxnSpPr>
          <p:nvPr/>
        </p:nvCxnSpPr>
        <p:spPr>
          <a:xfrm rot="5400000" flipH="1" flipV="1">
            <a:off x="1892300" y="1193800"/>
            <a:ext cx="1143000" cy="16510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0"/>
            <a:endCxn id="44" idx="2"/>
          </p:cNvCxnSpPr>
          <p:nvPr/>
        </p:nvCxnSpPr>
        <p:spPr>
          <a:xfrm rot="5400000" flipH="1" flipV="1">
            <a:off x="3155950" y="-69850"/>
            <a:ext cx="1143000" cy="41783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0"/>
            <a:endCxn id="43" idx="2"/>
          </p:cNvCxnSpPr>
          <p:nvPr/>
        </p:nvCxnSpPr>
        <p:spPr>
          <a:xfrm rot="5400000" flipH="1" flipV="1">
            <a:off x="4437698" y="-1315402"/>
            <a:ext cx="1106805" cy="67056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0"/>
            <a:endCxn id="45" idx="2"/>
          </p:cNvCxnSpPr>
          <p:nvPr/>
        </p:nvCxnSpPr>
        <p:spPr>
          <a:xfrm rot="5400000" flipH="1" flipV="1">
            <a:off x="2311400" y="1612900"/>
            <a:ext cx="1143000" cy="8128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0"/>
            <a:endCxn id="44" idx="2"/>
          </p:cNvCxnSpPr>
          <p:nvPr/>
        </p:nvCxnSpPr>
        <p:spPr>
          <a:xfrm rot="5400000" flipH="1" flipV="1">
            <a:off x="3575050" y="349250"/>
            <a:ext cx="1143000" cy="33401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1" idx="0"/>
            <a:endCxn id="43" idx="2"/>
          </p:cNvCxnSpPr>
          <p:nvPr/>
        </p:nvCxnSpPr>
        <p:spPr>
          <a:xfrm rot="5400000" flipH="1" flipV="1">
            <a:off x="4856798" y="-896302"/>
            <a:ext cx="1106805" cy="58674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0"/>
            <a:endCxn id="45" idx="2"/>
          </p:cNvCxnSpPr>
          <p:nvPr/>
        </p:nvCxnSpPr>
        <p:spPr>
          <a:xfrm rot="16200000" flipV="1">
            <a:off x="2730500" y="2006600"/>
            <a:ext cx="1143000" cy="254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" idx="0"/>
            <a:endCxn id="44" idx="2"/>
          </p:cNvCxnSpPr>
          <p:nvPr/>
        </p:nvCxnSpPr>
        <p:spPr>
          <a:xfrm rot="5400000" flipH="1" flipV="1">
            <a:off x="3994150" y="768350"/>
            <a:ext cx="1143000" cy="25019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2" idx="0"/>
            <a:endCxn id="43" idx="2"/>
          </p:cNvCxnSpPr>
          <p:nvPr/>
        </p:nvCxnSpPr>
        <p:spPr>
          <a:xfrm rot="5400000" flipH="1" flipV="1">
            <a:off x="5275898" y="-477202"/>
            <a:ext cx="1106805" cy="50292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3" idx="0"/>
            <a:endCxn id="45" idx="2"/>
          </p:cNvCxnSpPr>
          <p:nvPr/>
        </p:nvCxnSpPr>
        <p:spPr>
          <a:xfrm rot="16200000" flipV="1">
            <a:off x="3149600" y="1587500"/>
            <a:ext cx="1143000" cy="8636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45" idx="2"/>
          </p:cNvCxnSpPr>
          <p:nvPr/>
        </p:nvCxnSpPr>
        <p:spPr>
          <a:xfrm rot="16200000" flipV="1">
            <a:off x="3568700" y="1168400"/>
            <a:ext cx="1143000" cy="17018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5" idx="0"/>
            <a:endCxn id="45" idx="2"/>
          </p:cNvCxnSpPr>
          <p:nvPr/>
        </p:nvCxnSpPr>
        <p:spPr>
          <a:xfrm rot="16200000" flipV="1">
            <a:off x="3987800" y="749300"/>
            <a:ext cx="1143000" cy="25400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0"/>
            <a:endCxn id="45" idx="2"/>
          </p:cNvCxnSpPr>
          <p:nvPr/>
        </p:nvCxnSpPr>
        <p:spPr>
          <a:xfrm rot="16200000" flipV="1">
            <a:off x="4406900" y="330200"/>
            <a:ext cx="1143000" cy="33782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0"/>
            <a:endCxn id="45" idx="2"/>
          </p:cNvCxnSpPr>
          <p:nvPr/>
        </p:nvCxnSpPr>
        <p:spPr>
          <a:xfrm rot="16200000" flipV="1">
            <a:off x="4826000" y="-88900"/>
            <a:ext cx="1143000" cy="42164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8" idx="0"/>
            <a:endCxn id="45" idx="2"/>
          </p:cNvCxnSpPr>
          <p:nvPr/>
        </p:nvCxnSpPr>
        <p:spPr>
          <a:xfrm rot="16200000" flipV="1">
            <a:off x="5245100" y="-508000"/>
            <a:ext cx="1143000" cy="50546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" idx="0"/>
            <a:endCxn id="44" idx="2"/>
          </p:cNvCxnSpPr>
          <p:nvPr/>
        </p:nvCxnSpPr>
        <p:spPr>
          <a:xfrm rot="5400000" flipH="1" flipV="1">
            <a:off x="4413250" y="1187450"/>
            <a:ext cx="1143000" cy="16637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3" idx="0"/>
            <a:endCxn id="43" idx="2"/>
          </p:cNvCxnSpPr>
          <p:nvPr/>
        </p:nvCxnSpPr>
        <p:spPr>
          <a:xfrm rot="5400000" flipH="1" flipV="1">
            <a:off x="5694998" y="-58102"/>
            <a:ext cx="1106805" cy="41910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4" idx="0"/>
            <a:endCxn id="44" idx="2"/>
          </p:cNvCxnSpPr>
          <p:nvPr/>
        </p:nvCxnSpPr>
        <p:spPr>
          <a:xfrm rot="5400000" flipH="1" flipV="1">
            <a:off x="4832350" y="1606550"/>
            <a:ext cx="1143000" cy="8255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4" idx="0"/>
            <a:endCxn id="43" idx="2"/>
          </p:cNvCxnSpPr>
          <p:nvPr/>
        </p:nvCxnSpPr>
        <p:spPr>
          <a:xfrm rot="5400000" flipH="1" flipV="1">
            <a:off x="6114098" y="360998"/>
            <a:ext cx="1106805" cy="33528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5" idx="0"/>
            <a:endCxn id="44" idx="2"/>
          </p:cNvCxnSpPr>
          <p:nvPr/>
        </p:nvCxnSpPr>
        <p:spPr>
          <a:xfrm rot="16200000" flipV="1">
            <a:off x="5251450" y="2012950"/>
            <a:ext cx="1143000" cy="127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5" idx="0"/>
            <a:endCxn id="43" idx="2"/>
          </p:cNvCxnSpPr>
          <p:nvPr/>
        </p:nvCxnSpPr>
        <p:spPr>
          <a:xfrm rot="5400000" flipH="1" flipV="1">
            <a:off x="6533198" y="780098"/>
            <a:ext cx="1106805" cy="25146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6" idx="0"/>
            <a:endCxn id="44" idx="2"/>
          </p:cNvCxnSpPr>
          <p:nvPr/>
        </p:nvCxnSpPr>
        <p:spPr>
          <a:xfrm rot="16200000" flipV="1">
            <a:off x="5670550" y="1593850"/>
            <a:ext cx="1143000" cy="8509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0"/>
            <a:endCxn id="43" idx="2"/>
          </p:cNvCxnSpPr>
          <p:nvPr/>
        </p:nvCxnSpPr>
        <p:spPr>
          <a:xfrm rot="5400000" flipH="1" flipV="1">
            <a:off x="6952298" y="1199198"/>
            <a:ext cx="1106805" cy="16764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7" idx="0"/>
            <a:endCxn id="44" idx="2"/>
          </p:cNvCxnSpPr>
          <p:nvPr/>
        </p:nvCxnSpPr>
        <p:spPr>
          <a:xfrm rot="16200000" flipV="1">
            <a:off x="6089650" y="1174750"/>
            <a:ext cx="1143000" cy="16891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7" idx="0"/>
            <a:endCxn id="43" idx="2"/>
          </p:cNvCxnSpPr>
          <p:nvPr/>
        </p:nvCxnSpPr>
        <p:spPr>
          <a:xfrm rot="5400000" flipH="1" flipV="1">
            <a:off x="7371398" y="1618298"/>
            <a:ext cx="1106805" cy="8382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8" idx="0"/>
            <a:endCxn id="44" idx="2"/>
          </p:cNvCxnSpPr>
          <p:nvPr/>
        </p:nvCxnSpPr>
        <p:spPr>
          <a:xfrm rot="16200000" flipV="1">
            <a:off x="6508750" y="755650"/>
            <a:ext cx="1143000" cy="252730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8" idx="0"/>
            <a:endCxn id="43" idx="2"/>
          </p:cNvCxnSpPr>
          <p:nvPr/>
        </p:nvCxnSpPr>
        <p:spPr>
          <a:xfrm rot="5400000" flipH="1" flipV="1">
            <a:off x="7790498" y="2037398"/>
            <a:ext cx="1106805" cy="0"/>
          </a:xfrm>
          <a:prstGeom prst="line">
            <a:avLst/>
          </a:prstGeom>
          <a:ln w="25400" cap="flat" cmpd="sng" algn="ctr">
            <a:gradFill flip="none" rotWithShape="1">
              <a:gsLst>
                <a:gs pos="0">
                  <a:srgbClr val="FF0000"/>
                </a:gs>
                <a:gs pos="100000">
                  <a:srgbClr val="660066"/>
                </a:gs>
                <a:gs pos="13000">
                  <a:srgbClr val="FF6600"/>
                </a:gs>
                <a:gs pos="26000">
                  <a:srgbClr val="FFFF00"/>
                </a:gs>
                <a:gs pos="40000">
                  <a:srgbClr val="CCFFCC"/>
                </a:gs>
                <a:gs pos="56000">
                  <a:srgbClr val="008000"/>
                </a:gs>
                <a:gs pos="72000">
                  <a:srgbClr val="3366FF"/>
                </a:gs>
                <a:gs pos="87000">
                  <a:srgbClr val="0000FF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Brace 65"/>
          <p:cNvSpPr/>
          <p:nvPr/>
        </p:nvSpPr>
        <p:spPr>
          <a:xfrm rot="5400000">
            <a:off x="4381500" y="-800101"/>
            <a:ext cx="304800" cy="815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 rot="16200000">
            <a:off x="4457700" y="-3314700"/>
            <a:ext cx="304800" cy="815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946669" y="838200"/>
            <a:ext cx="12506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Fewer Core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Switches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27343" y="3437100"/>
            <a:ext cx="3433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 smtClean="0"/>
              <a:t>N</a:t>
            </a:r>
            <a:r>
              <a:rPr lang="en-US" sz="3000" dirty="0" smtClean="0"/>
              <a:t> pods, </a:t>
            </a:r>
            <a:r>
              <a:rPr lang="en-US" sz="3000" b="1" dirty="0" err="1" smtClean="0"/>
              <a:t>k</a:t>
            </a:r>
            <a:r>
              <a:rPr lang="en-US" sz="3000" dirty="0" smtClean="0"/>
              <a:t>-ports each</a:t>
            </a:r>
            <a:endParaRPr lang="en-US" sz="3000" dirty="0"/>
          </a:p>
        </p:txBody>
      </p:sp>
      <p:sp>
        <p:nvSpPr>
          <p:cNvPr id="84" name="TextBox 83"/>
          <p:cNvSpPr txBox="1"/>
          <p:nvPr/>
        </p:nvSpPr>
        <p:spPr>
          <a:xfrm>
            <a:off x="1897799" y="41171"/>
            <a:ext cx="5752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/>
              <a:t>Less than </a:t>
            </a:r>
            <a:r>
              <a:rPr lang="en-US" sz="3000" b="1" i="1" dirty="0" err="1" smtClean="0"/>
              <a:t>k</a:t>
            </a:r>
            <a:r>
              <a:rPr lang="en-US" sz="3000" dirty="0" smtClean="0"/>
              <a:t> switches, </a:t>
            </a:r>
            <a:r>
              <a:rPr lang="en-US" sz="3000" b="1" dirty="0" smtClean="0"/>
              <a:t>N</a:t>
            </a:r>
            <a:r>
              <a:rPr lang="en-US" sz="3000" dirty="0" smtClean="0"/>
              <a:t>-ports each</a:t>
            </a:r>
            <a:endParaRPr lang="en-US" sz="3000" dirty="0"/>
          </a:p>
        </p:txBody>
      </p:sp>
      <p:pic>
        <p:nvPicPr>
          <p:cNvPr id="68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590864"/>
            <a:ext cx="685800" cy="548512"/>
          </a:xfrm>
          <a:prstGeom prst="rect">
            <a:avLst/>
          </a:prstGeom>
        </p:spPr>
      </p:pic>
      <p:pic>
        <p:nvPicPr>
          <p:cNvPr id="78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2590864"/>
            <a:ext cx="685800" cy="548512"/>
          </a:xfrm>
          <a:prstGeom prst="rect">
            <a:avLst/>
          </a:prstGeom>
        </p:spPr>
      </p:pic>
      <p:pic>
        <p:nvPicPr>
          <p:cNvPr id="80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2590864"/>
            <a:ext cx="685800" cy="548512"/>
          </a:xfrm>
          <a:prstGeom prst="rect">
            <a:avLst/>
          </a:prstGeom>
        </p:spPr>
      </p:pic>
      <p:pic>
        <p:nvPicPr>
          <p:cNvPr id="86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2590864"/>
            <a:ext cx="685800" cy="548512"/>
          </a:xfrm>
          <a:prstGeom prst="rect">
            <a:avLst/>
          </a:prstGeom>
        </p:spPr>
      </p:pic>
      <p:pic>
        <p:nvPicPr>
          <p:cNvPr id="88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2590864"/>
            <a:ext cx="685800" cy="548512"/>
          </a:xfrm>
          <a:prstGeom prst="rect">
            <a:avLst/>
          </a:prstGeom>
        </p:spPr>
      </p:pic>
      <p:pic>
        <p:nvPicPr>
          <p:cNvPr id="90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2590864"/>
            <a:ext cx="685800" cy="548512"/>
          </a:xfrm>
          <a:prstGeom prst="rect">
            <a:avLst/>
          </a:prstGeom>
        </p:spPr>
      </p:pic>
      <p:pic>
        <p:nvPicPr>
          <p:cNvPr id="92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590864"/>
            <a:ext cx="685800" cy="548512"/>
          </a:xfrm>
          <a:prstGeom prst="rect">
            <a:avLst/>
          </a:prstGeom>
        </p:spPr>
      </p:pic>
      <p:pic>
        <p:nvPicPr>
          <p:cNvPr id="94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2590864"/>
            <a:ext cx="685800" cy="548512"/>
          </a:xfrm>
          <a:prstGeom prst="rect">
            <a:avLst/>
          </a:prstGeom>
        </p:spPr>
      </p:pic>
      <p:pic>
        <p:nvPicPr>
          <p:cNvPr id="96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2590864"/>
            <a:ext cx="685800" cy="548512"/>
          </a:xfrm>
          <a:prstGeom prst="rect">
            <a:avLst/>
          </a:prstGeom>
        </p:spPr>
      </p:pic>
      <p:pic>
        <p:nvPicPr>
          <p:cNvPr id="98" name="k3_project_blackbox_1.png" descr="C:\Users\Nathan Farrington\Documents\My Dropbox\Presentations\2010\(20100603) MuSyC\Figures\k3_project_blackbox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0" y="2590864"/>
            <a:ext cx="685800" cy="54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me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" y="1174999"/>
            <a:ext cx="8859951" cy="4416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9465" y="311911"/>
            <a:ext cx="6005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How can we close the gaps?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1121397"/>
            <a:ext cx="8915400" cy="44701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61788" y="5688183"/>
            <a:ext cx="6949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this experiment, performance is 20% worse.</a:t>
            </a:r>
            <a:endParaRPr lang="en-US" sz="2800" dirty="0"/>
          </a:p>
        </p:txBody>
      </p:sp>
      <p:pic>
        <p:nvPicPr>
          <p:cNvPr id="13" name="Picture 12" descr="Timeseries.png"/>
          <p:cNvPicPr>
            <a:picLocks noChangeAspect="1"/>
          </p:cNvPicPr>
          <p:nvPr/>
        </p:nvPicPr>
        <p:blipFill>
          <a:blip r:embed="rId2"/>
          <a:srcRect l="21234" t="12170" r="54600" b="60852"/>
          <a:stretch>
            <a:fillRect/>
          </a:stretch>
        </p:blipFill>
        <p:spPr>
          <a:xfrm>
            <a:off x="1177496" y="1485397"/>
            <a:ext cx="3893407" cy="21667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rdwar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6" y="1775511"/>
            <a:ext cx="8655767" cy="170766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299430" y="2622772"/>
            <a:ext cx="5817901" cy="10633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97890" y="1775512"/>
            <a:ext cx="1517509" cy="120169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FF0000">
                <a:alpha val="75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 of a bit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88623" y="1121155"/>
            <a:ext cx="10981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17ms</a:t>
            </a:r>
          </a:p>
        </p:txBody>
      </p:sp>
      <p:sp>
        <p:nvSpPr>
          <p:cNvPr id="9" name="Rectangle 8"/>
          <p:cNvSpPr/>
          <p:nvPr/>
        </p:nvSpPr>
        <p:spPr>
          <a:xfrm>
            <a:off x="7206534" y="3274433"/>
            <a:ext cx="10981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 smtClean="0"/>
              <a:t>15ms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328" y="3928789"/>
            <a:ext cx="7527764" cy="2308324"/>
          </a:xfrm>
          <a:prstGeom prst="rect">
            <a:avLst/>
          </a:prstGeom>
          <a:noFill/>
        </p:spPr>
        <p:txBody>
          <a:bodyPr wrap="square" numCol="2" spcCol="182880" rtlCol="0">
            <a:spAutoFit/>
          </a:bodyPr>
          <a:lstStyle/>
          <a:p>
            <a:r>
              <a:rPr lang="en-US" dirty="0" smtClean="0"/>
              <a:t>CDR: Clock/Data Recovery</a:t>
            </a:r>
          </a:p>
          <a:p>
            <a:r>
              <a:rPr lang="en-US" dirty="0" smtClean="0"/>
              <a:t>DFE: Decision Feedback Equalizer</a:t>
            </a:r>
          </a:p>
          <a:p>
            <a:r>
              <a:rPr lang="en-US" dirty="0" smtClean="0"/>
              <a:t>EPS: Electronic Packet Switch</a:t>
            </a:r>
          </a:p>
          <a:p>
            <a:r>
              <a:rPr lang="en-US" dirty="0" smtClean="0"/>
              <a:t>FFE: Feed-Forward Equalizer</a:t>
            </a:r>
          </a:p>
          <a:p>
            <a:r>
              <a:rPr lang="en-US" dirty="0" smtClean="0"/>
              <a:t>LD: Laser Driver</a:t>
            </a:r>
          </a:p>
          <a:p>
            <a:r>
              <a:rPr lang="en-US" dirty="0" smtClean="0"/>
              <a:t>OCS: Optical Circuit Switch</a:t>
            </a:r>
          </a:p>
          <a:p>
            <a:r>
              <a:rPr lang="en-US" dirty="0" smtClean="0"/>
              <a:t>PD: Photodetector</a:t>
            </a:r>
          </a:p>
          <a:p>
            <a:r>
              <a:rPr lang="en-US" dirty="0" smtClean="0"/>
              <a:t>PHY: Physical Layer Device</a:t>
            </a:r>
          </a:p>
          <a:p>
            <a:r>
              <a:rPr lang="en-US" dirty="0" smtClean="0"/>
              <a:t>SFI: SFP+ Electrical Interface</a:t>
            </a:r>
          </a:p>
          <a:p>
            <a:r>
              <a:rPr lang="en-US" dirty="0" smtClean="0"/>
              <a:t>SFP+: A 10G Transceiver Form Factor</a:t>
            </a:r>
          </a:p>
          <a:p>
            <a:r>
              <a:rPr lang="en-US" dirty="0" smtClean="0"/>
              <a:t>SMF: Single-mode Fiber</a:t>
            </a:r>
          </a:p>
          <a:p>
            <a:r>
              <a:rPr lang="en-US" dirty="0" smtClean="0"/>
              <a:t>TIA: Transimpedance Amplifier</a:t>
            </a:r>
          </a:p>
          <a:p>
            <a:r>
              <a:rPr lang="en-US" dirty="0" smtClean="0"/>
              <a:t>VGA: Variable Gain Amplifier</a:t>
            </a:r>
          </a:p>
          <a:p>
            <a:r>
              <a:rPr lang="en-US" dirty="0" smtClean="0"/>
              <a:t>XAUI: 10G Ethernet Attachment Unit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eakdow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2" y="1005584"/>
            <a:ext cx="7767495" cy="484683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: Command Processing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20110308 OTuH3                 Room 502A 3:00pm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Nathan Farrington    farrington@cs.ucsd.edu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633B-7BA4-6743-BE5D-141F8C7DE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770209" y="3993093"/>
            <a:ext cx="1820591" cy="1281233"/>
          </a:xfrm>
          <a:prstGeom prst="irregularSeal1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algn="ctr"/>
            <a:r>
              <a:rPr lang="en-US" sz="2400" b="1" dirty="0" smtClean="0"/>
              <a:t>New!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269024" y="2300379"/>
            <a:ext cx="822960" cy="484476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 smtClean="0"/>
              <a:t>Old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07584" y="1810304"/>
            <a:ext cx="5583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  Embedded Linux microprocessor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TL1 session over TCP (ASCII)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5ms per packet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07584" y="3993093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000" dirty="0" smtClean="0"/>
              <a:t>  FPGA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UDP (binary)</a:t>
            </a:r>
          </a:p>
          <a:p>
            <a:pPr>
              <a:buFont typeface="Arial"/>
              <a:buChar char="•"/>
            </a:pPr>
            <a:r>
              <a:rPr lang="en-US" sz="3000" dirty="0" smtClean="0"/>
              <a:t>  10</a:t>
            </a:r>
            <a:r>
              <a:rPr lang="en-US" sz="2800" dirty="0" smtClean="0"/>
              <a:t>μ</a:t>
            </a:r>
            <a:r>
              <a:rPr lang="en-US" sz="3000" dirty="0" smtClean="0"/>
              <a:t>s per packet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1166</Words>
  <Application>Microsoft Office PowerPoint</Application>
  <PresentationFormat>On-screen Show (4:3)</PresentationFormat>
  <Paragraphs>222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Hardware Requirements for Optical Circuit Switched Data Center Networks</vt:lpstr>
      <vt:lpstr>In a Nutshell</vt:lpstr>
      <vt:lpstr>Slide 3</vt:lpstr>
      <vt:lpstr>Slide 4</vt:lpstr>
      <vt:lpstr>Slide 5</vt:lpstr>
      <vt:lpstr>Slide 6</vt:lpstr>
      <vt:lpstr>The life of a bit</vt:lpstr>
      <vt:lpstr>Slide 8</vt:lpstr>
      <vt:lpstr>T1: Command Processing</vt:lpstr>
      <vt:lpstr>T2: Mirror Reconfiguration</vt:lpstr>
      <vt:lpstr>T3: Receiver Initialization</vt:lpstr>
      <vt:lpstr>Slide 12</vt:lpstr>
      <vt:lpstr>Slide 13</vt:lpstr>
      <vt:lpstr>Related Work</vt:lpstr>
      <vt:lpstr>Contact Information</vt:lpstr>
    </vt:vector>
  </TitlesOfParts>
  <Company>UC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Requirements for Optical Circuit Switched Data Center Networks</dc:title>
  <dc:creator>Nathan Farrington</dc:creator>
  <cp:lastModifiedBy>nfarring</cp:lastModifiedBy>
  <cp:revision>92</cp:revision>
  <dcterms:created xsi:type="dcterms:W3CDTF">2011-03-07T21:45:55Z</dcterms:created>
  <dcterms:modified xsi:type="dcterms:W3CDTF">2011-03-08T19:41:49Z</dcterms:modified>
</cp:coreProperties>
</file>