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76" r:id="rId4"/>
    <p:sldId id="277" r:id="rId5"/>
    <p:sldId id="285" r:id="rId6"/>
    <p:sldId id="261" r:id="rId7"/>
    <p:sldId id="259" r:id="rId8"/>
    <p:sldId id="287" r:id="rId9"/>
    <p:sldId id="263" r:id="rId10"/>
    <p:sldId id="262" r:id="rId11"/>
    <p:sldId id="289" r:id="rId12"/>
    <p:sldId id="265" r:id="rId13"/>
    <p:sldId id="264" r:id="rId14"/>
    <p:sldId id="290" r:id="rId15"/>
    <p:sldId id="267" r:id="rId16"/>
    <p:sldId id="266" r:id="rId17"/>
    <p:sldId id="291" r:id="rId18"/>
    <p:sldId id="292" r:id="rId19"/>
    <p:sldId id="299" r:id="rId20"/>
    <p:sldId id="293" r:id="rId21"/>
    <p:sldId id="294" r:id="rId22"/>
    <p:sldId id="269" r:id="rId23"/>
    <p:sldId id="295" r:id="rId24"/>
    <p:sldId id="272" r:id="rId25"/>
    <p:sldId id="270" r:id="rId26"/>
    <p:sldId id="296" r:id="rId27"/>
    <p:sldId id="273" r:id="rId28"/>
    <p:sldId id="274" r:id="rId29"/>
    <p:sldId id="275" r:id="rId30"/>
    <p:sldId id="297" r:id="rId31"/>
    <p:sldId id="281" r:id="rId32"/>
    <p:sldId id="280" r:id="rId33"/>
    <p:sldId id="298" r:id="rId34"/>
    <p:sldId id="283" r:id="rId35"/>
    <p:sldId id="282" r:id="rId36"/>
    <p:sldId id="30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8" autoAdjust="0"/>
    <p:restoredTop sz="94660"/>
  </p:normalViewPr>
  <p:slideViewPr>
    <p:cSldViewPr snapToGrid="0">
      <p:cViewPr varScale="1">
        <p:scale>
          <a:sx n="72" d="100"/>
          <a:sy n="72" d="100"/>
        </p:scale>
        <p:origin x="4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EB619-2250-7D46-ACAA-CF715F23AC99}"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EB941-0C3B-874E-A95F-FF1C14A4591E}" type="slidenum">
              <a:rPr lang="en-US" smtClean="0"/>
              <a:t>‹#›</a:t>
            </a:fld>
            <a:endParaRPr lang="en-US"/>
          </a:p>
        </p:txBody>
      </p:sp>
    </p:spTree>
    <p:extLst>
      <p:ext uri="{BB962C8B-B14F-4D97-AF65-F5344CB8AC3E}">
        <p14:creationId xmlns:p14="http://schemas.microsoft.com/office/powerpoint/2010/main" val="14176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08AA-9FAD-4D48-A0C3-F632850F42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9DF7C9-8099-4C2F-A8F7-495A2CD375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D0FC0C-9A52-41BF-98B0-C0926B873A0D}"/>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5" name="Footer Placeholder 4">
            <a:extLst>
              <a:ext uri="{FF2B5EF4-FFF2-40B4-BE49-F238E27FC236}">
                <a16:creationId xmlns:a16="http://schemas.microsoft.com/office/drawing/2014/main" id="{CE841EEE-A283-4FFB-8259-1D5013026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6D12E-D55E-45C0-93C1-EB74CEA7B112}"/>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55750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05D4-4C57-40E3-B0BC-12146D71F1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87316-A0F0-4AFD-9FE4-57400B8E49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3A992-50F7-48DC-98E6-F31A18982D31}"/>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5" name="Footer Placeholder 4">
            <a:extLst>
              <a:ext uri="{FF2B5EF4-FFF2-40B4-BE49-F238E27FC236}">
                <a16:creationId xmlns:a16="http://schemas.microsoft.com/office/drawing/2014/main" id="{29FA374A-1E50-4434-AB0B-BE2DA70CF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A29D6-0332-4B72-836A-99751890D8C8}"/>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287402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E21AD-FCC9-401C-A2F9-6E2D1B128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51B82C-2CB1-497A-B427-84DACC775F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4BD65-654E-4561-8E95-799164B51DFC}"/>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5" name="Footer Placeholder 4">
            <a:extLst>
              <a:ext uri="{FF2B5EF4-FFF2-40B4-BE49-F238E27FC236}">
                <a16:creationId xmlns:a16="http://schemas.microsoft.com/office/drawing/2014/main" id="{D213E621-B540-4905-A9C4-DE9662106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267F6-C087-4B15-B248-FCFA078E92FA}"/>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275097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03F5-A5B5-4F9B-9301-55B4CA5A4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6D67F-E830-464C-A830-B454774A63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F26A0-6303-4A67-B55B-E53C53556051}"/>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5" name="Footer Placeholder 4">
            <a:extLst>
              <a:ext uri="{FF2B5EF4-FFF2-40B4-BE49-F238E27FC236}">
                <a16:creationId xmlns:a16="http://schemas.microsoft.com/office/drawing/2014/main" id="{4F850F1B-AB9A-4DD7-A069-531ADEC70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4BE3C-7AF8-45BA-918A-97195EBB0ABE}"/>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134079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771F-5878-4A60-9679-20B51E51D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0F5439-4421-4C18-A67F-5C3C09FF0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5B7A79-1C11-4019-B391-DBDA13CD2241}"/>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5" name="Footer Placeholder 4">
            <a:extLst>
              <a:ext uri="{FF2B5EF4-FFF2-40B4-BE49-F238E27FC236}">
                <a16:creationId xmlns:a16="http://schemas.microsoft.com/office/drawing/2014/main" id="{FC922F2B-BD31-496B-9CBA-51DE8A82C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28A8D-3FF9-40F2-BCB4-ADD809CD87E3}"/>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27505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0D0C-FD41-4794-80CB-4BEF6D993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43F56-53CE-486A-8A25-9FB1737CA2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B33EA-F81F-47CC-B1F4-D31C348B47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BA792A-82BB-4DA9-A844-A6EBFF51595E}"/>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6" name="Footer Placeholder 5">
            <a:extLst>
              <a:ext uri="{FF2B5EF4-FFF2-40B4-BE49-F238E27FC236}">
                <a16:creationId xmlns:a16="http://schemas.microsoft.com/office/drawing/2014/main" id="{F9712514-04DC-4503-A1C0-9313327B6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5D14B-8262-4435-BC37-67A2ABFC861E}"/>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197432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3636-9E96-427D-A7DD-BDF73322C8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9CC48A-1D30-42BC-B433-1804C7195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EF070A-54C5-4885-9B01-9E2E8F9A396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211CA7-826B-48AE-A8F2-539B44261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1BA46E-4399-4064-B02A-7C2245FE8D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F3E2F3-13F6-4597-87D4-52FB134E8865}"/>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8" name="Footer Placeholder 7">
            <a:extLst>
              <a:ext uri="{FF2B5EF4-FFF2-40B4-BE49-F238E27FC236}">
                <a16:creationId xmlns:a16="http://schemas.microsoft.com/office/drawing/2014/main" id="{D98DAD96-83DC-4708-B09C-966A9F5E02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8A44A7-D1B0-47BF-BB24-96AD65376EFC}"/>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259116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33B6-37F9-4334-B869-8115B18BCA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1553F2-8A7B-4C42-8059-3FE4EDC23605}"/>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4" name="Footer Placeholder 3">
            <a:extLst>
              <a:ext uri="{FF2B5EF4-FFF2-40B4-BE49-F238E27FC236}">
                <a16:creationId xmlns:a16="http://schemas.microsoft.com/office/drawing/2014/main" id="{07444C6E-7370-48B2-8C1B-CD8F4D6A88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DE8E5-AB84-4D02-AFFB-2683F2F59B15}"/>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221681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78546-90C0-449D-B7A0-4D179EAABC32}"/>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3" name="Footer Placeholder 2">
            <a:extLst>
              <a:ext uri="{FF2B5EF4-FFF2-40B4-BE49-F238E27FC236}">
                <a16:creationId xmlns:a16="http://schemas.microsoft.com/office/drawing/2014/main" id="{13E82070-7019-4878-B9C3-B71F3D2C10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176DDB-9129-4329-B31D-7E5AFAC8C492}"/>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97416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64F48-369D-4ECD-8F05-6A58D6083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E16822-29DE-473A-B9A3-9512621ED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0831DD-A887-4D73-9E6B-B9F3D646C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18D59-AE0B-4BD8-8F3D-A691E1127039}"/>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6" name="Footer Placeholder 5">
            <a:extLst>
              <a:ext uri="{FF2B5EF4-FFF2-40B4-BE49-F238E27FC236}">
                <a16:creationId xmlns:a16="http://schemas.microsoft.com/office/drawing/2014/main" id="{846582B2-140C-48F6-879A-0D9DD90E9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C2E46-80DA-455C-AE24-534B68FBCB98}"/>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291443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2EA5-8D80-4F6C-B7E3-611963F59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4AF9EA-0667-42CB-952E-4C1744B91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DD6BF-52D6-4DF4-84C2-17C144F71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966D9A-8561-4BA9-AC01-CFF8311145B3}"/>
              </a:ext>
            </a:extLst>
          </p:cNvPr>
          <p:cNvSpPr>
            <a:spLocks noGrp="1"/>
          </p:cNvSpPr>
          <p:nvPr>
            <p:ph type="dt" sz="half" idx="10"/>
          </p:nvPr>
        </p:nvSpPr>
        <p:spPr/>
        <p:txBody>
          <a:bodyPr/>
          <a:lstStyle/>
          <a:p>
            <a:fld id="{3989B26B-1A59-4FEF-A303-3F50B3A01790}" type="datetimeFigureOut">
              <a:rPr lang="en-US" smtClean="0"/>
              <a:t>11/29/2017</a:t>
            </a:fld>
            <a:endParaRPr lang="en-US"/>
          </a:p>
        </p:txBody>
      </p:sp>
      <p:sp>
        <p:nvSpPr>
          <p:cNvPr id="6" name="Footer Placeholder 5">
            <a:extLst>
              <a:ext uri="{FF2B5EF4-FFF2-40B4-BE49-F238E27FC236}">
                <a16:creationId xmlns:a16="http://schemas.microsoft.com/office/drawing/2014/main" id="{5C51A381-2DA9-4419-90FA-BD9FDA076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C0078-F53D-46D4-92FF-1F10BBA55208}"/>
              </a:ext>
            </a:extLst>
          </p:cNvPr>
          <p:cNvSpPr>
            <a:spLocks noGrp="1"/>
          </p:cNvSpPr>
          <p:nvPr>
            <p:ph type="sldNum" sz="quarter" idx="12"/>
          </p:nvPr>
        </p:nvSpPr>
        <p:spPr/>
        <p:txBody>
          <a:bodyPr/>
          <a:lstStyle/>
          <a:p>
            <a:fld id="{DE015975-62B4-4CAE-9734-601CBC9E8159}" type="slidenum">
              <a:rPr lang="en-US" smtClean="0"/>
              <a:t>‹#›</a:t>
            </a:fld>
            <a:endParaRPr lang="en-US"/>
          </a:p>
        </p:txBody>
      </p:sp>
    </p:spTree>
    <p:extLst>
      <p:ext uri="{BB962C8B-B14F-4D97-AF65-F5344CB8AC3E}">
        <p14:creationId xmlns:p14="http://schemas.microsoft.com/office/powerpoint/2010/main" val="104270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0D9719-896E-49F0-9643-B18BDC9D7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7F175-A773-46A3-BDA0-A1DD0739C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46C49-E693-4239-A9B8-C29C2332B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9B26B-1A59-4FEF-A303-3F50B3A01790}" type="datetimeFigureOut">
              <a:rPr lang="en-US" smtClean="0"/>
              <a:t>11/29/2017</a:t>
            </a:fld>
            <a:endParaRPr lang="en-US"/>
          </a:p>
        </p:txBody>
      </p:sp>
      <p:sp>
        <p:nvSpPr>
          <p:cNvPr id="5" name="Footer Placeholder 4">
            <a:extLst>
              <a:ext uri="{FF2B5EF4-FFF2-40B4-BE49-F238E27FC236}">
                <a16:creationId xmlns:a16="http://schemas.microsoft.com/office/drawing/2014/main" id="{531CCA4B-5CD5-40B7-98DD-EB601705B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86C2B6-645D-40E3-BB6D-3AF31479B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15975-62B4-4CAE-9734-601CBC9E8159}" type="slidenum">
              <a:rPr lang="en-US" smtClean="0"/>
              <a:t>‹#›</a:t>
            </a:fld>
            <a:endParaRPr lang="en-US"/>
          </a:p>
        </p:txBody>
      </p:sp>
    </p:spTree>
    <p:extLst>
      <p:ext uri="{BB962C8B-B14F-4D97-AF65-F5344CB8AC3E}">
        <p14:creationId xmlns:p14="http://schemas.microsoft.com/office/powerpoint/2010/main" val="3567806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profile/vivekraj.yuvaraj#!/vizhome/PolicekillingViz/Dashboard1?publish=y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police killings">
            <a:extLst>
              <a:ext uri="{FF2B5EF4-FFF2-40B4-BE49-F238E27FC236}">
                <a16:creationId xmlns:a16="http://schemas.microsoft.com/office/drawing/2014/main" id="{A6FFA596-8B4B-471A-8C9F-D4E7052242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AA2EAA10-076F-46BD-8F0F-B9A2FB77A8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B378346-9FF5-4A2C-BECE-E7B1E6A9FDBB}"/>
              </a:ext>
            </a:extLst>
          </p:cNvPr>
          <p:cNvSpPr txBox="1"/>
          <p:nvPr/>
        </p:nvSpPr>
        <p:spPr>
          <a:xfrm>
            <a:off x="523875" y="5317240"/>
            <a:ext cx="11210925" cy="744836"/>
          </a:xfrm>
          <a:prstGeom prst="rect">
            <a:avLst/>
          </a:prstGeom>
        </p:spPr>
        <p:txBody>
          <a:bodyPr vert="horz" lIns="91440" tIns="45720" rIns="91440" bIns="45720" rtlCol="0" anchor="ctr">
            <a:normAutofit fontScale="92500"/>
          </a:bodyPr>
          <a:lstStyle/>
          <a:p>
            <a:pPr algn="ctr">
              <a:lnSpc>
                <a:spcPct val="90000"/>
              </a:lnSpc>
              <a:spcBef>
                <a:spcPct val="0"/>
              </a:spcBef>
              <a:spcAft>
                <a:spcPts val="600"/>
              </a:spcAft>
            </a:pPr>
            <a:r>
              <a:rPr lang="en-US" sz="3600" dirty="0">
                <a:solidFill>
                  <a:schemeClr val="tx1">
                    <a:lumMod val="85000"/>
                    <a:lumOff val="15000"/>
                  </a:schemeClr>
                </a:solidFill>
                <a:latin typeface="+mj-lt"/>
                <a:ea typeface="+mj-ea"/>
                <a:cs typeface="+mj-cs"/>
              </a:rPr>
              <a:t>Statistical Analysis of Fatal Police Shootings in the United States</a:t>
            </a:r>
          </a:p>
        </p:txBody>
      </p:sp>
    </p:spTree>
    <p:extLst>
      <p:ext uri="{BB962C8B-B14F-4D97-AF65-F5344CB8AC3E}">
        <p14:creationId xmlns:p14="http://schemas.microsoft.com/office/powerpoint/2010/main" val="217666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B5794F-8CA3-4015-B98B-8407E553F882}"/>
              </a:ext>
            </a:extLst>
          </p:cNvPr>
          <p:cNvSpPr txBox="1"/>
          <p:nvPr/>
        </p:nvSpPr>
        <p:spPr>
          <a:xfrm>
            <a:off x="795129" y="1332652"/>
            <a:ext cx="10681253" cy="1323439"/>
          </a:xfrm>
          <a:prstGeom prst="rect">
            <a:avLst/>
          </a:prstGeom>
          <a:noFill/>
        </p:spPr>
        <p:txBody>
          <a:bodyPr wrap="square" rtlCol="0">
            <a:spAutoFit/>
          </a:bodyPr>
          <a:lstStyle/>
          <a:p>
            <a:pPr algn="ctr"/>
            <a:r>
              <a:rPr lang="en-US" sz="3200" dirty="0"/>
              <a:t>Signs of Mental Illness shown by victims are </a:t>
            </a:r>
            <a:r>
              <a:rPr lang="en-US" sz="4000" dirty="0"/>
              <a:t>increasing </a:t>
            </a:r>
            <a:r>
              <a:rPr lang="en-US" sz="3200" dirty="0"/>
              <a:t>with respect to their </a:t>
            </a:r>
            <a:r>
              <a:rPr lang="en-US" sz="4000" dirty="0"/>
              <a:t>age</a:t>
            </a:r>
            <a:r>
              <a:rPr lang="en-US" sz="3200" dirty="0"/>
              <a:t>.</a:t>
            </a:r>
          </a:p>
        </p:txBody>
      </p:sp>
      <p:sp>
        <p:nvSpPr>
          <p:cNvPr id="4" name="TextBox 3">
            <a:extLst>
              <a:ext uri="{FF2B5EF4-FFF2-40B4-BE49-F238E27FC236}">
                <a16:creationId xmlns:a16="http://schemas.microsoft.com/office/drawing/2014/main" id="{1C560825-4D45-4A6D-8952-4D333F0E26FB}"/>
              </a:ext>
            </a:extLst>
          </p:cNvPr>
          <p:cNvSpPr txBox="1"/>
          <p:nvPr/>
        </p:nvSpPr>
        <p:spPr>
          <a:xfrm>
            <a:off x="795129" y="3621884"/>
            <a:ext cx="10389705" cy="1323439"/>
          </a:xfrm>
          <a:prstGeom prst="rect">
            <a:avLst/>
          </a:prstGeom>
          <a:noFill/>
        </p:spPr>
        <p:txBody>
          <a:bodyPr wrap="square" rtlCol="0">
            <a:spAutoFit/>
          </a:bodyPr>
          <a:lstStyle/>
          <a:p>
            <a:pPr algn="ctr"/>
            <a:r>
              <a:rPr lang="en-US" sz="3600" dirty="0"/>
              <a:t>Female victims </a:t>
            </a:r>
            <a:r>
              <a:rPr lang="en-US" sz="3200" dirty="0"/>
              <a:t>are </a:t>
            </a:r>
            <a:r>
              <a:rPr lang="en-US" sz="2800" dirty="0"/>
              <a:t>observed to have </a:t>
            </a:r>
            <a:r>
              <a:rPr lang="en-US" sz="3600" dirty="0"/>
              <a:t>higher rate of</a:t>
            </a:r>
            <a:r>
              <a:rPr lang="en-US" sz="3200" dirty="0"/>
              <a:t> </a:t>
            </a:r>
            <a:r>
              <a:rPr lang="en-US" sz="4000" dirty="0"/>
              <a:t>mental Illness </a:t>
            </a:r>
            <a:r>
              <a:rPr lang="en-US" sz="3200" dirty="0"/>
              <a:t>than Male victims.</a:t>
            </a:r>
          </a:p>
        </p:txBody>
      </p:sp>
    </p:spTree>
    <p:extLst>
      <p:ext uri="{BB962C8B-B14F-4D97-AF65-F5344CB8AC3E}">
        <p14:creationId xmlns:p14="http://schemas.microsoft.com/office/powerpoint/2010/main" val="264282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2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2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1">
            <a:extLst>
              <a:ext uri="{FF2B5EF4-FFF2-40B4-BE49-F238E27FC236}">
                <a16:creationId xmlns:a16="http://schemas.microsoft.com/office/drawing/2014/main" id="{BC9D5B41-A9A3-4C4F-A74A-DDC02A1154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8" b="152"/>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1136428" y="627564"/>
            <a:ext cx="7474172" cy="4939952"/>
          </a:xfrm>
        </p:spPr>
        <p:txBody>
          <a:bodyPr>
            <a:normAutofit/>
          </a:bodyPr>
          <a:lstStyle/>
          <a:p>
            <a:br>
              <a:rPr lang="en-US" dirty="0"/>
            </a:br>
            <a:r>
              <a:rPr lang="en-US" dirty="0"/>
              <a:t>Does the Age, mental illness of victims and armed status of the victims have impact on Threat Level?</a:t>
            </a:r>
          </a:p>
        </p:txBody>
      </p:sp>
      <p:sp>
        <p:nvSpPr>
          <p:cNvPr id="6" name="Title 1">
            <a:extLst>
              <a:ext uri="{FF2B5EF4-FFF2-40B4-BE49-F238E27FC236}">
                <a16:creationId xmlns:a16="http://schemas.microsoft.com/office/drawing/2014/main" id="{11435412-BA4F-4212-B5EB-D2EDF0FAE7BC}"/>
              </a:ext>
            </a:extLst>
          </p:cNvPr>
          <p:cNvSpPr txBox="1">
            <a:spLocks/>
          </p:cNvSpPr>
          <p:nvPr/>
        </p:nvSpPr>
        <p:spPr>
          <a:xfrm>
            <a:off x="8915400" y="2416582"/>
            <a:ext cx="2224668" cy="2024831"/>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a:solidFill>
                  <a:schemeClr val="bg1"/>
                </a:solidFill>
              </a:rPr>
            </a:br>
            <a:r>
              <a:rPr lang="en-US" sz="13800">
                <a:solidFill>
                  <a:schemeClr val="bg1"/>
                </a:solidFill>
              </a:rPr>
              <a:t>#3</a:t>
            </a:r>
            <a:endParaRPr lang="en-US" sz="1800" dirty="0">
              <a:solidFill>
                <a:schemeClr val="bg1"/>
              </a:solidFill>
            </a:endParaRPr>
          </a:p>
        </p:txBody>
      </p:sp>
    </p:spTree>
    <p:extLst>
      <p:ext uri="{BB962C8B-B14F-4D97-AF65-F5344CB8AC3E}">
        <p14:creationId xmlns:p14="http://schemas.microsoft.com/office/powerpoint/2010/main" val="20732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6">
            <a:extLst>
              <a:ext uri="{FF2B5EF4-FFF2-40B4-BE49-F238E27FC236}">
                <a16:creationId xmlns:a16="http://schemas.microsoft.com/office/drawing/2014/main" id="{247AB924-1B87-43FC-B7C7-B112D5C51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DAD2B705-4A9B-408D-AA80-4F41045E09D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9AE2756-0FC4-4155-83E7-58AAAB63E75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10;&#10;Description generated with very high confidence">
            <a:extLst>
              <a:ext uri="{FF2B5EF4-FFF2-40B4-BE49-F238E27FC236}">
                <a16:creationId xmlns:a16="http://schemas.microsoft.com/office/drawing/2014/main" id="{941C01BF-18B6-4C40-AAD2-A501DB23166A}"/>
              </a:ext>
            </a:extLst>
          </p:cNvPr>
          <p:cNvPicPr>
            <a:picLocks noChangeAspect="1"/>
          </p:cNvPicPr>
          <p:nvPr/>
        </p:nvPicPr>
        <p:blipFill>
          <a:blip r:embed="rId2"/>
          <a:stretch>
            <a:fillRect/>
          </a:stretch>
        </p:blipFill>
        <p:spPr>
          <a:xfrm>
            <a:off x="320040" y="916819"/>
            <a:ext cx="3425609" cy="2779461"/>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820FE6B5-E5DD-4B7A-A8F5-6ABBDA1E1B11}"/>
              </a:ext>
            </a:extLst>
          </p:cNvPr>
          <p:cNvPicPr>
            <a:picLocks noChangeAspect="1"/>
          </p:cNvPicPr>
          <p:nvPr/>
        </p:nvPicPr>
        <p:blipFill>
          <a:blip r:embed="rId3"/>
          <a:stretch>
            <a:fillRect/>
          </a:stretch>
        </p:blipFill>
        <p:spPr>
          <a:xfrm>
            <a:off x="4385729" y="1141329"/>
            <a:ext cx="3433324" cy="2330440"/>
          </a:xfrm>
          <a:prstGeom prst="rect">
            <a:avLst/>
          </a:prstGeom>
        </p:spPr>
      </p:pic>
      <p:cxnSp>
        <p:nvCxnSpPr>
          <p:cNvPr id="53" name="Straight Connector 52">
            <a:extLst>
              <a:ext uri="{FF2B5EF4-FFF2-40B4-BE49-F238E27FC236}">
                <a16:creationId xmlns:a16="http://schemas.microsoft.com/office/drawing/2014/main" id="{818DC98F-4057-4645-B948-F604F39A9C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FE382E4-41F3-43E0-9EBC-36332132AF22}"/>
              </a:ext>
            </a:extLst>
          </p:cNvPr>
          <p:cNvPicPr>
            <a:picLocks noChangeAspect="1"/>
          </p:cNvPicPr>
          <p:nvPr/>
        </p:nvPicPr>
        <p:blipFill>
          <a:blip r:embed="rId4"/>
          <a:stretch>
            <a:fillRect/>
          </a:stretch>
        </p:blipFill>
        <p:spPr>
          <a:xfrm>
            <a:off x="8449725" y="591163"/>
            <a:ext cx="3423916" cy="3657600"/>
          </a:xfrm>
          <a:prstGeom prst="rect">
            <a:avLst/>
          </a:prstGeom>
        </p:spPr>
      </p:pic>
      <p:sp>
        <p:nvSpPr>
          <p:cNvPr id="5" name="TextBox 4">
            <a:extLst>
              <a:ext uri="{FF2B5EF4-FFF2-40B4-BE49-F238E27FC236}">
                <a16:creationId xmlns:a16="http://schemas.microsoft.com/office/drawing/2014/main" id="{0E952137-481C-4E29-BBD9-D81811013190}"/>
              </a:ext>
            </a:extLst>
          </p:cNvPr>
          <p:cNvSpPr txBox="1"/>
          <p:nvPr/>
        </p:nvSpPr>
        <p:spPr>
          <a:xfrm>
            <a:off x="527538" y="475663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600">
                <a:solidFill>
                  <a:schemeClr val="bg1"/>
                </a:solidFill>
                <a:latin typeface="+mj-lt"/>
                <a:ea typeface="+mj-ea"/>
                <a:cs typeface="+mj-cs"/>
              </a:rPr>
              <a:t>Binary Logistic Regression</a:t>
            </a:r>
          </a:p>
          <a:p>
            <a:pPr algn="ctr">
              <a:lnSpc>
                <a:spcPct val="90000"/>
              </a:lnSpc>
              <a:spcBef>
                <a:spcPct val="0"/>
              </a:spcBef>
              <a:spcAft>
                <a:spcPts val="600"/>
              </a:spcAft>
            </a:pPr>
            <a:r>
              <a:rPr lang="en-US" sz="2600">
                <a:solidFill>
                  <a:schemeClr val="bg1"/>
                </a:solidFill>
                <a:latin typeface="+mj-lt"/>
                <a:ea typeface="+mj-ea"/>
                <a:cs typeface="+mj-cs"/>
              </a:rPr>
              <a:t>Variables: Threat_level, Armed, Signs of Mental Illness, Age, </a:t>
            </a:r>
          </a:p>
        </p:txBody>
      </p:sp>
    </p:spTree>
    <p:extLst>
      <p:ext uri="{BB962C8B-B14F-4D97-AF65-F5344CB8AC3E}">
        <p14:creationId xmlns:p14="http://schemas.microsoft.com/office/powerpoint/2010/main" val="31134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9CFB94-AAA0-4F8C-B752-207A583E90BE}"/>
              </a:ext>
            </a:extLst>
          </p:cNvPr>
          <p:cNvSpPr txBox="1"/>
          <p:nvPr/>
        </p:nvSpPr>
        <p:spPr>
          <a:xfrm>
            <a:off x="1223889" y="1307781"/>
            <a:ext cx="9439422" cy="1692771"/>
          </a:xfrm>
          <a:prstGeom prst="rect">
            <a:avLst/>
          </a:prstGeom>
          <a:noFill/>
        </p:spPr>
        <p:txBody>
          <a:bodyPr wrap="square" rtlCol="0">
            <a:spAutoFit/>
          </a:bodyPr>
          <a:lstStyle/>
          <a:p>
            <a:pPr algn="ctr"/>
            <a:r>
              <a:rPr lang="en-US" sz="3600" dirty="0"/>
              <a:t>Threat level </a:t>
            </a:r>
            <a:r>
              <a:rPr lang="en-US" sz="3200" dirty="0"/>
              <a:t>increases with victims having </a:t>
            </a:r>
            <a:r>
              <a:rPr lang="en-US" sz="3600" dirty="0"/>
              <a:t>Mental Illness in the crime scene.</a:t>
            </a:r>
          </a:p>
          <a:p>
            <a:pPr algn="ctr"/>
            <a:endParaRPr lang="en-US" sz="3200" dirty="0"/>
          </a:p>
        </p:txBody>
      </p:sp>
      <p:sp>
        <p:nvSpPr>
          <p:cNvPr id="4" name="TextBox 3">
            <a:extLst>
              <a:ext uri="{FF2B5EF4-FFF2-40B4-BE49-F238E27FC236}">
                <a16:creationId xmlns:a16="http://schemas.microsoft.com/office/drawing/2014/main" id="{6389C9F5-47BE-4C76-83D8-9AC423868D9C}"/>
              </a:ext>
            </a:extLst>
          </p:cNvPr>
          <p:cNvSpPr txBox="1"/>
          <p:nvPr/>
        </p:nvSpPr>
        <p:spPr>
          <a:xfrm>
            <a:off x="1223889" y="3291642"/>
            <a:ext cx="9179068" cy="1138773"/>
          </a:xfrm>
          <a:prstGeom prst="rect">
            <a:avLst/>
          </a:prstGeom>
          <a:noFill/>
        </p:spPr>
        <p:txBody>
          <a:bodyPr wrap="square" rtlCol="0">
            <a:spAutoFit/>
          </a:bodyPr>
          <a:lstStyle/>
          <a:p>
            <a:pPr algn="ctr"/>
            <a:r>
              <a:rPr lang="en-US" sz="3600" dirty="0"/>
              <a:t>Threat level </a:t>
            </a:r>
            <a:r>
              <a:rPr lang="en-US" sz="3200" dirty="0"/>
              <a:t>is observed to increase with the Victims age. </a:t>
            </a:r>
          </a:p>
        </p:txBody>
      </p:sp>
      <p:sp>
        <p:nvSpPr>
          <p:cNvPr id="2" name="TextBox 1">
            <a:extLst>
              <a:ext uri="{FF2B5EF4-FFF2-40B4-BE49-F238E27FC236}">
                <a16:creationId xmlns:a16="http://schemas.microsoft.com/office/drawing/2014/main" id="{239A455D-BA01-45B1-A03B-C67E2474D288}"/>
              </a:ext>
            </a:extLst>
          </p:cNvPr>
          <p:cNvSpPr txBox="1"/>
          <p:nvPr/>
        </p:nvSpPr>
        <p:spPr>
          <a:xfrm>
            <a:off x="1550504" y="4943061"/>
            <a:ext cx="9179068" cy="707886"/>
          </a:xfrm>
          <a:prstGeom prst="rect">
            <a:avLst/>
          </a:prstGeom>
          <a:noFill/>
        </p:spPr>
        <p:txBody>
          <a:bodyPr wrap="square" rtlCol="0">
            <a:spAutoFit/>
          </a:bodyPr>
          <a:lstStyle/>
          <a:p>
            <a:r>
              <a:rPr lang="en-US" sz="3600" dirty="0"/>
              <a:t>Threat Level increases </a:t>
            </a:r>
            <a:r>
              <a:rPr lang="en-US" sz="3200" dirty="0"/>
              <a:t>if the victims are </a:t>
            </a:r>
            <a:r>
              <a:rPr lang="en-US" sz="4000" dirty="0"/>
              <a:t>armed</a:t>
            </a:r>
            <a:endParaRPr lang="en-US" sz="3200" dirty="0"/>
          </a:p>
        </p:txBody>
      </p:sp>
    </p:spTree>
    <p:extLst>
      <p:ext uri="{BB962C8B-B14F-4D97-AF65-F5344CB8AC3E}">
        <p14:creationId xmlns:p14="http://schemas.microsoft.com/office/powerpoint/2010/main" val="125220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2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2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1">
            <a:extLst>
              <a:ext uri="{FF2B5EF4-FFF2-40B4-BE49-F238E27FC236}">
                <a16:creationId xmlns:a16="http://schemas.microsoft.com/office/drawing/2014/main" id="{BC9D5B41-A9A3-4C4F-A74A-DDC02A1154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8" b="152"/>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1136428" y="627564"/>
            <a:ext cx="7474172" cy="4939952"/>
          </a:xfrm>
        </p:spPr>
        <p:txBody>
          <a:bodyPr>
            <a:normAutofit/>
          </a:bodyPr>
          <a:lstStyle/>
          <a:p>
            <a:br>
              <a:rPr lang="en-US" dirty="0"/>
            </a:br>
            <a:br>
              <a:rPr lang="en-US" dirty="0"/>
            </a:br>
            <a:r>
              <a:rPr lang="en-US" dirty="0"/>
              <a:t>Does the economic status of an individual affect the fatal rate?</a:t>
            </a:r>
            <a:br>
              <a:rPr lang="en-US" dirty="0"/>
            </a:br>
            <a:r>
              <a:rPr lang="en-US" dirty="0"/>
              <a:t> </a:t>
            </a:r>
          </a:p>
        </p:txBody>
      </p:sp>
      <p:sp>
        <p:nvSpPr>
          <p:cNvPr id="6" name="Title 1">
            <a:extLst>
              <a:ext uri="{FF2B5EF4-FFF2-40B4-BE49-F238E27FC236}">
                <a16:creationId xmlns:a16="http://schemas.microsoft.com/office/drawing/2014/main" id="{11435412-BA4F-4212-B5EB-D2EDF0FAE7BC}"/>
              </a:ext>
            </a:extLst>
          </p:cNvPr>
          <p:cNvSpPr txBox="1">
            <a:spLocks/>
          </p:cNvSpPr>
          <p:nvPr/>
        </p:nvSpPr>
        <p:spPr>
          <a:xfrm>
            <a:off x="8915400" y="2416582"/>
            <a:ext cx="2224668" cy="2024831"/>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dirty="0">
                <a:solidFill>
                  <a:schemeClr val="bg1"/>
                </a:solidFill>
              </a:rPr>
            </a:br>
            <a:r>
              <a:rPr lang="en-US" sz="13800" dirty="0">
                <a:solidFill>
                  <a:schemeClr val="bg1"/>
                </a:solidFill>
              </a:rPr>
              <a:t>#4</a:t>
            </a:r>
            <a:endParaRPr lang="en-US" sz="1800" dirty="0">
              <a:solidFill>
                <a:schemeClr val="bg1"/>
              </a:solidFill>
            </a:endParaRPr>
          </a:p>
        </p:txBody>
      </p:sp>
    </p:spTree>
    <p:extLst>
      <p:ext uri="{BB962C8B-B14F-4D97-AF65-F5344CB8AC3E}">
        <p14:creationId xmlns:p14="http://schemas.microsoft.com/office/powerpoint/2010/main" val="6071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A4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2" name="Picture 1" descr="A screenshot of a cell phone&#10;&#10;Description generated with very high confidence">
            <a:extLst>
              <a:ext uri="{FF2B5EF4-FFF2-40B4-BE49-F238E27FC236}">
                <a16:creationId xmlns:a16="http://schemas.microsoft.com/office/drawing/2014/main" id="{4803A4B1-5C3F-4D83-9D04-316B3CF5C343}"/>
              </a:ext>
            </a:extLst>
          </p:cNvPr>
          <p:cNvPicPr>
            <a:picLocks noChangeAspect="1"/>
          </p:cNvPicPr>
          <p:nvPr/>
        </p:nvPicPr>
        <p:blipFill>
          <a:blip r:embed="rId2"/>
          <a:stretch>
            <a:fillRect/>
          </a:stretch>
        </p:blipFill>
        <p:spPr>
          <a:xfrm>
            <a:off x="6389417" y="640080"/>
            <a:ext cx="4872636" cy="5578816"/>
          </a:xfrm>
          <a:prstGeom prst="rect">
            <a:avLst/>
          </a:prstGeom>
        </p:spPr>
      </p:pic>
      <p:sp>
        <p:nvSpPr>
          <p:cNvPr id="3" name="TextBox 2">
            <a:extLst>
              <a:ext uri="{FF2B5EF4-FFF2-40B4-BE49-F238E27FC236}">
                <a16:creationId xmlns:a16="http://schemas.microsoft.com/office/drawing/2014/main" id="{7B7A0CA3-1B63-4247-9D44-63794FB69D86}"/>
              </a:ext>
            </a:extLst>
          </p:cNvPr>
          <p:cNvSpPr txBox="1"/>
          <p:nvPr/>
        </p:nvSpPr>
        <p:spPr>
          <a:xfrm>
            <a:off x="634276" y="803706"/>
            <a:ext cx="4208656" cy="2906904"/>
          </a:xfrm>
          <a:prstGeom prst="rect">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3400" kern="1200" dirty="0">
                <a:solidFill>
                  <a:srgbClr val="FFFFFF"/>
                </a:solidFill>
                <a:latin typeface="+mj-lt"/>
                <a:ea typeface="+mj-ea"/>
                <a:cs typeface="+mj-cs"/>
              </a:rPr>
              <a:t>Linear Regression</a:t>
            </a:r>
            <a:endParaRPr lang="en-US" sz="3400" dirty="0">
              <a:solidFill>
                <a:srgbClr val="FFFFFF"/>
              </a:solidFill>
              <a:latin typeface="+mj-lt"/>
              <a:ea typeface="+mj-ea"/>
              <a:cs typeface="+mj-cs"/>
            </a:endParaRPr>
          </a:p>
          <a:p>
            <a:pPr algn="ctr">
              <a:lnSpc>
                <a:spcPct val="90000"/>
              </a:lnSpc>
              <a:spcBef>
                <a:spcPct val="0"/>
              </a:spcBef>
              <a:spcAft>
                <a:spcPts val="600"/>
              </a:spcAft>
            </a:pPr>
            <a:endParaRPr lang="en-US" sz="3400" kern="1200" dirty="0">
              <a:solidFill>
                <a:srgbClr val="FFFFFF"/>
              </a:solidFill>
              <a:latin typeface="+mj-lt"/>
              <a:ea typeface="+mj-ea"/>
              <a:cs typeface="+mj-cs"/>
            </a:endParaRPr>
          </a:p>
          <a:p>
            <a:pPr algn="ctr">
              <a:lnSpc>
                <a:spcPct val="90000"/>
              </a:lnSpc>
              <a:spcBef>
                <a:spcPct val="0"/>
              </a:spcBef>
              <a:spcAft>
                <a:spcPts val="600"/>
              </a:spcAft>
            </a:pPr>
            <a:r>
              <a:rPr lang="en-US" sz="3400" kern="1200" dirty="0">
                <a:solidFill>
                  <a:srgbClr val="FFFFFF"/>
                </a:solidFill>
                <a:latin typeface="+mj-lt"/>
                <a:ea typeface="+mj-ea"/>
                <a:cs typeface="+mj-cs"/>
              </a:rPr>
              <a:t>Variables: </a:t>
            </a:r>
          </a:p>
          <a:p>
            <a:pPr algn="ctr">
              <a:lnSpc>
                <a:spcPct val="90000"/>
              </a:lnSpc>
              <a:spcBef>
                <a:spcPct val="0"/>
              </a:spcBef>
              <a:spcAft>
                <a:spcPts val="600"/>
              </a:spcAft>
            </a:pPr>
            <a:r>
              <a:rPr lang="en-US" sz="3400" b="1" kern="1200" dirty="0">
                <a:solidFill>
                  <a:srgbClr val="FFFFFF"/>
                </a:solidFill>
                <a:latin typeface="+mj-lt"/>
                <a:ea typeface="+mj-ea"/>
                <a:cs typeface="+mj-cs"/>
              </a:rPr>
              <a:t>Personal </a:t>
            </a:r>
            <a:r>
              <a:rPr lang="en-US" sz="3400" b="1" dirty="0">
                <a:solidFill>
                  <a:srgbClr val="FFFFFF"/>
                </a:solidFill>
                <a:latin typeface="+mj-lt"/>
                <a:ea typeface="+mj-ea"/>
                <a:cs typeface="+mj-cs"/>
              </a:rPr>
              <a:t>Income,</a:t>
            </a:r>
          </a:p>
          <a:p>
            <a:pPr algn="ctr">
              <a:lnSpc>
                <a:spcPct val="90000"/>
              </a:lnSpc>
              <a:spcBef>
                <a:spcPct val="0"/>
              </a:spcBef>
              <a:spcAft>
                <a:spcPts val="600"/>
              </a:spcAft>
            </a:pPr>
            <a:r>
              <a:rPr lang="en-US" sz="3400" kern="1200" dirty="0">
                <a:solidFill>
                  <a:srgbClr val="FFFFFF"/>
                </a:solidFill>
                <a:latin typeface="+mj-lt"/>
                <a:ea typeface="+mj-ea"/>
                <a:cs typeface="+mj-cs"/>
              </a:rPr>
              <a:t>Age, </a:t>
            </a:r>
            <a:r>
              <a:rPr lang="en-US" sz="3400" kern="1200" dirty="0" err="1">
                <a:solidFill>
                  <a:srgbClr val="FFFFFF"/>
                </a:solidFill>
                <a:latin typeface="+mj-lt"/>
                <a:ea typeface="+mj-ea"/>
                <a:cs typeface="+mj-cs"/>
              </a:rPr>
              <a:t>hh_income</a:t>
            </a:r>
            <a:r>
              <a:rPr lang="en-US" sz="3400" kern="1200" dirty="0">
                <a:solidFill>
                  <a:srgbClr val="FFFFFF"/>
                </a:solidFill>
                <a:latin typeface="+mj-lt"/>
                <a:ea typeface="+mj-ea"/>
                <a:cs typeface="+mj-cs"/>
              </a:rPr>
              <a:t>, </a:t>
            </a:r>
            <a:r>
              <a:rPr lang="en-US" sz="3400" kern="1200" dirty="0" err="1">
                <a:solidFill>
                  <a:srgbClr val="FFFFFF"/>
                </a:solidFill>
                <a:latin typeface="+mj-lt"/>
                <a:ea typeface="+mj-ea"/>
                <a:cs typeface="+mj-cs"/>
              </a:rPr>
              <a:t>county_income</a:t>
            </a:r>
            <a:r>
              <a:rPr lang="en-US" sz="3400" kern="1200" dirty="0">
                <a:solidFill>
                  <a:srgbClr val="FFFFFF"/>
                </a:solidFill>
                <a:latin typeface="+mj-lt"/>
                <a:ea typeface="+mj-ea"/>
                <a:cs typeface="+mj-cs"/>
              </a:rPr>
              <a:t>, </a:t>
            </a:r>
            <a:r>
              <a:rPr lang="en-US" sz="3400" kern="1200" dirty="0" err="1">
                <a:solidFill>
                  <a:srgbClr val="FFFFFF"/>
                </a:solidFill>
                <a:latin typeface="+mj-lt"/>
                <a:ea typeface="+mj-ea"/>
                <a:cs typeface="+mj-cs"/>
              </a:rPr>
              <a:t>povertyrate</a:t>
            </a:r>
            <a:r>
              <a:rPr lang="en-US" sz="3400" kern="1200" dirty="0">
                <a:solidFill>
                  <a:srgbClr val="FFFFFF"/>
                </a:solidFill>
                <a:latin typeface="+mj-lt"/>
                <a:ea typeface="+mj-ea"/>
                <a:cs typeface="+mj-cs"/>
              </a:rPr>
              <a:t>, </a:t>
            </a:r>
            <a:r>
              <a:rPr lang="en-US" sz="3400" kern="1200" dirty="0" err="1">
                <a:solidFill>
                  <a:srgbClr val="FFFFFF"/>
                </a:solidFill>
                <a:latin typeface="+mj-lt"/>
                <a:ea typeface="+mj-ea"/>
                <a:cs typeface="+mj-cs"/>
              </a:rPr>
              <a:t>share_white</a:t>
            </a:r>
            <a:endParaRPr lang="en-US" sz="3400" kern="1200" dirty="0">
              <a:solidFill>
                <a:srgbClr val="FFFFFF"/>
              </a:solidFill>
              <a:latin typeface="+mj-lt"/>
              <a:ea typeface="+mj-ea"/>
              <a:cs typeface="+mj-cs"/>
            </a:endParaRPr>
          </a:p>
        </p:txBody>
      </p:sp>
    </p:spTree>
    <p:extLst>
      <p:ext uri="{BB962C8B-B14F-4D97-AF65-F5344CB8AC3E}">
        <p14:creationId xmlns:p14="http://schemas.microsoft.com/office/powerpoint/2010/main" val="172705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2A81A-EA97-428A-9D58-62356ED4816D}"/>
              </a:ext>
            </a:extLst>
          </p:cNvPr>
          <p:cNvSpPr txBox="1"/>
          <p:nvPr/>
        </p:nvSpPr>
        <p:spPr>
          <a:xfrm>
            <a:off x="1510748" y="1141626"/>
            <a:ext cx="8534400" cy="1569660"/>
          </a:xfrm>
          <a:prstGeom prst="rect">
            <a:avLst/>
          </a:prstGeom>
          <a:noFill/>
        </p:spPr>
        <p:txBody>
          <a:bodyPr wrap="square" rtlCol="0">
            <a:spAutoFit/>
          </a:bodyPr>
          <a:lstStyle/>
          <a:p>
            <a:r>
              <a:rPr lang="en-US" sz="2800" dirty="0"/>
              <a:t>Victims with </a:t>
            </a:r>
            <a:r>
              <a:rPr lang="en-US" sz="3600" dirty="0"/>
              <a:t>high personal income </a:t>
            </a:r>
            <a:r>
              <a:rPr lang="en-US" sz="2800" dirty="0"/>
              <a:t>come from the households with more number of White Americans and belong to </a:t>
            </a:r>
            <a:r>
              <a:rPr lang="en-US" sz="3200" dirty="0"/>
              <a:t>rich households</a:t>
            </a:r>
            <a:r>
              <a:rPr lang="en-US" sz="2800" dirty="0"/>
              <a:t>.</a:t>
            </a:r>
          </a:p>
        </p:txBody>
      </p:sp>
      <p:sp>
        <p:nvSpPr>
          <p:cNvPr id="4" name="TextBox 3">
            <a:extLst>
              <a:ext uri="{FF2B5EF4-FFF2-40B4-BE49-F238E27FC236}">
                <a16:creationId xmlns:a16="http://schemas.microsoft.com/office/drawing/2014/main" id="{6883FF4D-5CEE-4B61-BE15-340B3CBA0709}"/>
              </a:ext>
            </a:extLst>
          </p:cNvPr>
          <p:cNvSpPr txBox="1"/>
          <p:nvPr/>
        </p:nvSpPr>
        <p:spPr>
          <a:xfrm>
            <a:off x="1510748" y="3062384"/>
            <a:ext cx="8534400" cy="1138773"/>
          </a:xfrm>
          <a:prstGeom prst="rect">
            <a:avLst/>
          </a:prstGeom>
          <a:noFill/>
        </p:spPr>
        <p:txBody>
          <a:bodyPr wrap="square" rtlCol="0">
            <a:spAutoFit/>
          </a:bodyPr>
          <a:lstStyle/>
          <a:p>
            <a:r>
              <a:rPr lang="en-US" sz="2800" dirty="0"/>
              <a:t>Victims with </a:t>
            </a:r>
            <a:r>
              <a:rPr lang="en-US" sz="3600" dirty="0"/>
              <a:t>lower personal income </a:t>
            </a:r>
            <a:r>
              <a:rPr lang="en-US" sz="2800" dirty="0"/>
              <a:t>belong to the poor households having high </a:t>
            </a:r>
            <a:r>
              <a:rPr lang="en-US" sz="3200" dirty="0"/>
              <a:t>poverty rate</a:t>
            </a:r>
            <a:r>
              <a:rPr lang="en-US" sz="2800" dirty="0"/>
              <a:t>.</a:t>
            </a:r>
          </a:p>
        </p:txBody>
      </p:sp>
    </p:spTree>
    <p:extLst>
      <p:ext uri="{BB962C8B-B14F-4D97-AF65-F5344CB8AC3E}">
        <p14:creationId xmlns:p14="http://schemas.microsoft.com/office/powerpoint/2010/main" val="215159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2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2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1">
            <a:extLst>
              <a:ext uri="{FF2B5EF4-FFF2-40B4-BE49-F238E27FC236}">
                <a16:creationId xmlns:a16="http://schemas.microsoft.com/office/drawing/2014/main" id="{BC9D5B41-A9A3-4C4F-A74A-DDC02A1154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8" b="152"/>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1136428" y="627564"/>
            <a:ext cx="7474172" cy="4939952"/>
          </a:xfrm>
        </p:spPr>
        <p:txBody>
          <a:bodyPr>
            <a:normAutofit/>
          </a:bodyPr>
          <a:lstStyle/>
          <a:p>
            <a:br>
              <a:rPr lang="en-US" dirty="0"/>
            </a:br>
            <a:br>
              <a:rPr lang="en-US" dirty="0"/>
            </a:br>
            <a:r>
              <a:rPr lang="en-US" dirty="0"/>
              <a:t>Does the relationship between </a:t>
            </a:r>
            <a:r>
              <a:rPr lang="en-US"/>
              <a:t>Unemployment and </a:t>
            </a:r>
            <a:r>
              <a:rPr lang="en-US" dirty="0"/>
              <a:t>college education moderated by Poverty rate?</a:t>
            </a:r>
            <a:br>
              <a:rPr lang="en-US" dirty="0"/>
            </a:br>
            <a:br>
              <a:rPr lang="en-US" dirty="0"/>
            </a:br>
            <a:r>
              <a:rPr lang="en-US" dirty="0"/>
              <a:t> </a:t>
            </a:r>
          </a:p>
        </p:txBody>
      </p:sp>
      <p:sp>
        <p:nvSpPr>
          <p:cNvPr id="6" name="Title 1">
            <a:extLst>
              <a:ext uri="{FF2B5EF4-FFF2-40B4-BE49-F238E27FC236}">
                <a16:creationId xmlns:a16="http://schemas.microsoft.com/office/drawing/2014/main" id="{11435412-BA4F-4212-B5EB-D2EDF0FAE7BC}"/>
              </a:ext>
            </a:extLst>
          </p:cNvPr>
          <p:cNvSpPr txBox="1">
            <a:spLocks/>
          </p:cNvSpPr>
          <p:nvPr/>
        </p:nvSpPr>
        <p:spPr>
          <a:xfrm>
            <a:off x="8915400" y="2416582"/>
            <a:ext cx="2224668" cy="2024831"/>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dirty="0">
                <a:solidFill>
                  <a:schemeClr val="bg1"/>
                </a:solidFill>
              </a:rPr>
            </a:br>
            <a:r>
              <a:rPr lang="en-US" sz="13800" dirty="0">
                <a:solidFill>
                  <a:schemeClr val="bg1"/>
                </a:solidFill>
              </a:rPr>
              <a:t>#5</a:t>
            </a:r>
            <a:endParaRPr lang="en-US" sz="1800" dirty="0">
              <a:solidFill>
                <a:schemeClr val="bg1"/>
              </a:solidFill>
            </a:endParaRPr>
          </a:p>
        </p:txBody>
      </p:sp>
    </p:spTree>
    <p:extLst>
      <p:ext uri="{BB962C8B-B14F-4D97-AF65-F5344CB8AC3E}">
        <p14:creationId xmlns:p14="http://schemas.microsoft.com/office/powerpoint/2010/main" val="74166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35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CDF709F-1204-4CBB-926D-24846614ED86}"/>
              </a:ext>
            </a:extLst>
          </p:cNvPr>
          <p:cNvSpPr txBox="1"/>
          <p:nvPr/>
        </p:nvSpPr>
        <p:spPr>
          <a:xfrm>
            <a:off x="838200" y="171162"/>
            <a:ext cx="2840182" cy="2371148"/>
          </a:xfrm>
          <a:prstGeom prst="rect">
            <a:avLst/>
          </a:prstGeom>
        </p:spPr>
        <p:txBody>
          <a:bodyPr vert="horz" lIns="91440" tIns="45720" rIns="91440" bIns="45720" rtlCol="0" anchor="ctr">
            <a:normAutofit fontScale="62500" lnSpcReduction="20000"/>
          </a:bodyPr>
          <a:lstStyle/>
          <a:p>
            <a:pPr>
              <a:lnSpc>
                <a:spcPct val="90000"/>
              </a:lnSpc>
              <a:spcBef>
                <a:spcPct val="0"/>
              </a:spcBef>
              <a:spcAft>
                <a:spcPts val="600"/>
              </a:spcAft>
            </a:pPr>
            <a:endParaRPr lang="en-US" sz="2200" kern="1200" dirty="0">
              <a:solidFill>
                <a:srgbClr val="FFFFFF"/>
              </a:solidFill>
              <a:latin typeface="+mj-lt"/>
              <a:ea typeface="+mj-ea"/>
              <a:cs typeface="+mj-cs"/>
            </a:endParaRPr>
          </a:p>
          <a:p>
            <a:pPr>
              <a:lnSpc>
                <a:spcPct val="90000"/>
              </a:lnSpc>
              <a:spcBef>
                <a:spcPct val="0"/>
              </a:spcBef>
              <a:spcAft>
                <a:spcPts val="600"/>
              </a:spcAft>
            </a:pPr>
            <a:endParaRPr lang="en-US" sz="2200" dirty="0">
              <a:solidFill>
                <a:srgbClr val="FFFFFF"/>
              </a:solidFill>
              <a:latin typeface="+mj-lt"/>
              <a:ea typeface="+mj-ea"/>
              <a:cs typeface="+mj-cs"/>
            </a:endParaRPr>
          </a:p>
          <a:p>
            <a:pPr>
              <a:lnSpc>
                <a:spcPct val="90000"/>
              </a:lnSpc>
              <a:spcBef>
                <a:spcPct val="0"/>
              </a:spcBef>
              <a:spcAft>
                <a:spcPts val="600"/>
              </a:spcAft>
            </a:pPr>
            <a:r>
              <a:rPr lang="en-US" sz="2900" kern="1200" dirty="0">
                <a:solidFill>
                  <a:srgbClr val="FFFFFF"/>
                </a:solidFill>
                <a:latin typeface="+mj-lt"/>
                <a:ea typeface="+mj-ea"/>
                <a:cs typeface="+mj-cs"/>
              </a:rPr>
              <a:t>Linear Regression</a:t>
            </a:r>
          </a:p>
          <a:p>
            <a:pPr>
              <a:lnSpc>
                <a:spcPct val="90000"/>
              </a:lnSpc>
              <a:spcBef>
                <a:spcPct val="0"/>
              </a:spcBef>
              <a:spcAft>
                <a:spcPts val="600"/>
              </a:spcAft>
            </a:pPr>
            <a:endParaRPr lang="en-US" sz="2900" dirty="0">
              <a:solidFill>
                <a:srgbClr val="FFFFFF"/>
              </a:solidFill>
              <a:latin typeface="+mj-lt"/>
              <a:ea typeface="+mj-ea"/>
              <a:cs typeface="+mj-cs"/>
            </a:endParaRPr>
          </a:p>
          <a:p>
            <a:pPr>
              <a:lnSpc>
                <a:spcPct val="90000"/>
              </a:lnSpc>
              <a:spcBef>
                <a:spcPct val="0"/>
              </a:spcBef>
              <a:spcAft>
                <a:spcPts val="600"/>
              </a:spcAft>
            </a:pPr>
            <a:r>
              <a:rPr lang="en-US" sz="2900" kern="1200" dirty="0">
                <a:solidFill>
                  <a:srgbClr val="FFFFFF"/>
                </a:solidFill>
                <a:latin typeface="+mj-lt"/>
                <a:ea typeface="+mj-ea"/>
                <a:cs typeface="+mj-cs"/>
              </a:rPr>
              <a:t>Variables:</a:t>
            </a:r>
          </a:p>
          <a:p>
            <a:pPr>
              <a:lnSpc>
                <a:spcPct val="90000"/>
              </a:lnSpc>
              <a:spcBef>
                <a:spcPct val="0"/>
              </a:spcBef>
              <a:spcAft>
                <a:spcPts val="600"/>
              </a:spcAft>
            </a:pPr>
            <a:r>
              <a:rPr lang="en-US" sz="2900" b="1" dirty="0">
                <a:solidFill>
                  <a:srgbClr val="FFFFFF"/>
                </a:solidFill>
                <a:latin typeface="+mj-lt"/>
                <a:ea typeface="+mj-ea"/>
                <a:cs typeface="+mj-cs"/>
              </a:rPr>
              <a:t>Personal Income</a:t>
            </a:r>
            <a:endParaRPr lang="en-US" sz="2900" b="1" kern="1200" dirty="0">
              <a:solidFill>
                <a:srgbClr val="FFFFFF"/>
              </a:solidFill>
              <a:latin typeface="+mj-lt"/>
              <a:ea typeface="+mj-ea"/>
              <a:cs typeface="+mj-cs"/>
            </a:endParaRPr>
          </a:p>
          <a:p>
            <a:pPr>
              <a:lnSpc>
                <a:spcPct val="90000"/>
              </a:lnSpc>
              <a:spcBef>
                <a:spcPct val="0"/>
              </a:spcBef>
              <a:spcAft>
                <a:spcPts val="600"/>
              </a:spcAft>
            </a:pPr>
            <a:r>
              <a:rPr lang="en-US" sz="2900" dirty="0">
                <a:solidFill>
                  <a:srgbClr val="FFFFFF"/>
                </a:solidFill>
                <a:latin typeface="+mj-lt"/>
                <a:ea typeface="+mj-ea"/>
                <a:cs typeface="+mj-cs"/>
              </a:rPr>
              <a:t>Poverty Rate, Unemployment, College Diploma</a:t>
            </a:r>
          </a:p>
          <a:p>
            <a:pPr>
              <a:lnSpc>
                <a:spcPct val="90000"/>
              </a:lnSpc>
              <a:spcBef>
                <a:spcPct val="0"/>
              </a:spcBef>
              <a:spcAft>
                <a:spcPts val="600"/>
              </a:spcAft>
            </a:pPr>
            <a:endParaRPr lang="en-US" sz="3200" kern="1200" dirty="0">
              <a:solidFill>
                <a:srgbClr val="FFFFFF"/>
              </a:solidFill>
              <a:latin typeface="+mj-lt"/>
              <a:ea typeface="+mj-ea"/>
              <a:cs typeface="+mj-cs"/>
            </a:endParaRPr>
          </a:p>
          <a:p>
            <a:pPr>
              <a:lnSpc>
                <a:spcPct val="90000"/>
              </a:lnSpc>
              <a:spcBef>
                <a:spcPct val="0"/>
              </a:spcBef>
              <a:spcAft>
                <a:spcPts val="600"/>
              </a:spcAft>
            </a:pPr>
            <a:endParaRPr lang="en-US" sz="3200" kern="1200" dirty="0">
              <a:solidFill>
                <a:srgbClr val="FFFFFF"/>
              </a:solidFill>
              <a:latin typeface="+mj-lt"/>
              <a:ea typeface="+mj-ea"/>
              <a:cs typeface="+mj-cs"/>
            </a:endParaRPr>
          </a:p>
        </p:txBody>
      </p:sp>
      <p:pic>
        <p:nvPicPr>
          <p:cNvPr id="5" name="Picture 4" descr="A screenshot of a cell phone&#10;&#10;Description generated with very high confidence">
            <a:extLst>
              <a:ext uri="{FF2B5EF4-FFF2-40B4-BE49-F238E27FC236}">
                <a16:creationId xmlns:a16="http://schemas.microsoft.com/office/drawing/2014/main" id="{1E413839-50EF-4C7B-8AC6-830EA1234F22}"/>
              </a:ext>
            </a:extLst>
          </p:cNvPr>
          <p:cNvPicPr>
            <a:picLocks noChangeAspect="1"/>
          </p:cNvPicPr>
          <p:nvPr/>
        </p:nvPicPr>
        <p:blipFill>
          <a:blip r:embed="rId2"/>
          <a:stretch>
            <a:fillRect/>
          </a:stretch>
        </p:blipFill>
        <p:spPr>
          <a:xfrm>
            <a:off x="5427341" y="171162"/>
            <a:ext cx="5291666" cy="3677708"/>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44BFDCC1-76DB-4D4E-A21C-E9150C3444C8}"/>
              </a:ext>
            </a:extLst>
          </p:cNvPr>
          <p:cNvPicPr>
            <a:picLocks noChangeAspect="1"/>
          </p:cNvPicPr>
          <p:nvPr/>
        </p:nvPicPr>
        <p:blipFill>
          <a:blip r:embed="rId3"/>
          <a:stretch>
            <a:fillRect/>
          </a:stretch>
        </p:blipFill>
        <p:spPr>
          <a:xfrm>
            <a:off x="5427341" y="4250131"/>
            <a:ext cx="5291667" cy="2394479"/>
          </a:xfrm>
          <a:prstGeom prst="rect">
            <a:avLst/>
          </a:prstGeom>
        </p:spPr>
      </p:pic>
    </p:spTree>
    <p:extLst>
      <p:ext uri="{BB962C8B-B14F-4D97-AF65-F5344CB8AC3E}">
        <p14:creationId xmlns:p14="http://schemas.microsoft.com/office/powerpoint/2010/main" val="36911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5761A2-1BED-4599-8170-46419945F3B9}"/>
              </a:ext>
            </a:extLst>
          </p:cNvPr>
          <p:cNvSpPr txBox="1"/>
          <p:nvPr/>
        </p:nvSpPr>
        <p:spPr>
          <a:xfrm>
            <a:off x="1470991" y="1404730"/>
            <a:ext cx="8852452" cy="1877437"/>
          </a:xfrm>
          <a:prstGeom prst="rect">
            <a:avLst/>
          </a:prstGeom>
          <a:noFill/>
        </p:spPr>
        <p:txBody>
          <a:bodyPr wrap="square" rtlCol="0">
            <a:spAutoFit/>
          </a:bodyPr>
          <a:lstStyle/>
          <a:p>
            <a:r>
              <a:rPr lang="en-US" sz="3600" dirty="0"/>
              <a:t>Poverty rate, Unemployment and College education </a:t>
            </a:r>
            <a:r>
              <a:rPr lang="en-US" sz="2800" dirty="0"/>
              <a:t>factors have impact on </a:t>
            </a:r>
            <a:r>
              <a:rPr lang="en-US" sz="4000" dirty="0"/>
              <a:t>personal income </a:t>
            </a:r>
            <a:r>
              <a:rPr lang="en-US" sz="2800" dirty="0"/>
              <a:t>of the victims</a:t>
            </a:r>
            <a:r>
              <a:rPr lang="en-US" sz="4000" dirty="0"/>
              <a:t>.</a:t>
            </a:r>
            <a:endParaRPr lang="en-US" sz="2800" dirty="0"/>
          </a:p>
        </p:txBody>
      </p:sp>
      <p:sp>
        <p:nvSpPr>
          <p:cNvPr id="5" name="TextBox 4">
            <a:extLst>
              <a:ext uri="{FF2B5EF4-FFF2-40B4-BE49-F238E27FC236}">
                <a16:creationId xmlns:a16="http://schemas.microsoft.com/office/drawing/2014/main" id="{DA360F9D-BF99-4C20-A482-43D477981E9A}"/>
              </a:ext>
            </a:extLst>
          </p:cNvPr>
          <p:cNvSpPr txBox="1"/>
          <p:nvPr/>
        </p:nvSpPr>
        <p:spPr>
          <a:xfrm>
            <a:off x="1470991" y="3313043"/>
            <a:ext cx="7885044" cy="1754326"/>
          </a:xfrm>
          <a:prstGeom prst="rect">
            <a:avLst/>
          </a:prstGeom>
          <a:noFill/>
        </p:spPr>
        <p:txBody>
          <a:bodyPr wrap="square" rtlCol="0">
            <a:spAutoFit/>
          </a:bodyPr>
          <a:lstStyle/>
          <a:p>
            <a:pPr algn="ctr"/>
            <a:r>
              <a:rPr lang="en-US" sz="2800" dirty="0"/>
              <a:t>The relationship between </a:t>
            </a:r>
            <a:r>
              <a:rPr lang="en-US" sz="3600" dirty="0"/>
              <a:t>Unemployment and personal income </a:t>
            </a:r>
            <a:r>
              <a:rPr lang="en-US" sz="2800" dirty="0"/>
              <a:t>is observed to be moderated by  </a:t>
            </a:r>
            <a:r>
              <a:rPr lang="en-US" sz="3600" dirty="0"/>
              <a:t>poverty rate.</a:t>
            </a:r>
            <a:endParaRPr lang="en-US" sz="2800" dirty="0"/>
          </a:p>
        </p:txBody>
      </p:sp>
    </p:spTree>
    <p:extLst>
      <p:ext uri="{BB962C8B-B14F-4D97-AF65-F5344CB8AC3E}">
        <p14:creationId xmlns:p14="http://schemas.microsoft.com/office/powerpoint/2010/main" val="269829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62AFE-6181-4842-8CEA-F3BD131856A3}"/>
              </a:ext>
            </a:extLst>
          </p:cNvPr>
          <p:cNvSpPr txBox="1"/>
          <p:nvPr/>
        </p:nvSpPr>
        <p:spPr>
          <a:xfrm>
            <a:off x="2292626" y="424070"/>
            <a:ext cx="6705600" cy="646331"/>
          </a:xfrm>
          <a:prstGeom prst="rect">
            <a:avLst/>
          </a:prstGeom>
          <a:solidFill>
            <a:schemeClr val="accent1">
              <a:lumMod val="20000"/>
              <a:lumOff val="80000"/>
            </a:schemeClr>
          </a:solidFill>
        </p:spPr>
        <p:txBody>
          <a:bodyPr wrap="square" rtlCol="0">
            <a:spAutoFit/>
          </a:bodyPr>
          <a:lstStyle/>
          <a:p>
            <a:pPr algn="ctr"/>
            <a:r>
              <a:rPr lang="en-US" sz="3600" dirty="0">
                <a:latin typeface="Baskerville Old Face" panose="02020602080505020303" pitchFamily="18" charset="0"/>
              </a:rPr>
              <a:t>Project </a:t>
            </a:r>
            <a:r>
              <a:rPr lang="en-US" dirty="0">
                <a:latin typeface="Baskerville Old Face" panose="02020602080505020303" pitchFamily="18" charset="0"/>
              </a:rPr>
              <a:t> </a:t>
            </a:r>
            <a:r>
              <a:rPr lang="en-US" sz="3600" dirty="0">
                <a:latin typeface="Baskerville Old Face" panose="02020602080505020303" pitchFamily="18" charset="0"/>
              </a:rPr>
              <a:t>Description</a:t>
            </a:r>
            <a:endParaRPr lang="en-US" dirty="0">
              <a:latin typeface="Baskerville Old Face" panose="02020602080505020303" pitchFamily="18" charset="0"/>
            </a:endParaRPr>
          </a:p>
        </p:txBody>
      </p:sp>
      <p:sp>
        <p:nvSpPr>
          <p:cNvPr id="3" name="Rectangle 2">
            <a:extLst>
              <a:ext uri="{FF2B5EF4-FFF2-40B4-BE49-F238E27FC236}">
                <a16:creationId xmlns:a16="http://schemas.microsoft.com/office/drawing/2014/main" id="{18E64ABC-D42F-4507-BFEE-6E5D8B2AD27A}"/>
              </a:ext>
            </a:extLst>
          </p:cNvPr>
          <p:cNvSpPr/>
          <p:nvPr/>
        </p:nvSpPr>
        <p:spPr>
          <a:xfrm>
            <a:off x="958645" y="1716731"/>
            <a:ext cx="10707329" cy="4031873"/>
          </a:xfrm>
          <a:prstGeom prst="rect">
            <a:avLst/>
          </a:prstGeom>
        </p:spPr>
        <p:txBody>
          <a:bodyPr wrap="square">
            <a:spAutoFit/>
          </a:bodyPr>
          <a:lstStyle/>
          <a:p>
            <a:pPr marL="285750" indent="-285750">
              <a:buFont typeface="Arial" panose="020B0604020202020204" pitchFamily="34" charset="0"/>
              <a:buChar char="•"/>
            </a:pPr>
            <a:r>
              <a:rPr lang="en-US" sz="3200" dirty="0"/>
              <a:t>Our project aims at finding insights about the fatal police shootings in the United States of America, which is consistently on the rise in the recent years. </a:t>
            </a:r>
          </a:p>
          <a:p>
            <a:endParaRPr lang="en-US" sz="3200" dirty="0"/>
          </a:p>
          <a:p>
            <a:pPr marL="285750" indent="-285750">
              <a:buFont typeface="Arial" panose="020B0604020202020204" pitchFamily="34" charset="0"/>
              <a:buChar char="•"/>
            </a:pPr>
            <a:r>
              <a:rPr lang="en-US" sz="3200" dirty="0"/>
              <a:t>Each dataset is categorized by various factors including the race of the deceased, the circumstances of the shooting, whether the person was armed and whether the person was experiencing a mental-health crisis etc.</a:t>
            </a:r>
          </a:p>
        </p:txBody>
      </p:sp>
    </p:spTree>
    <p:extLst>
      <p:ext uri="{BB962C8B-B14F-4D97-AF65-F5344CB8AC3E}">
        <p14:creationId xmlns:p14="http://schemas.microsoft.com/office/powerpoint/2010/main" val="290153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2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2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1">
            <a:extLst>
              <a:ext uri="{FF2B5EF4-FFF2-40B4-BE49-F238E27FC236}">
                <a16:creationId xmlns:a16="http://schemas.microsoft.com/office/drawing/2014/main" id="{BC9D5B41-A9A3-4C4F-A74A-DDC02A1154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8" b="152"/>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1136428" y="627564"/>
            <a:ext cx="7474172" cy="4939952"/>
          </a:xfrm>
        </p:spPr>
        <p:txBody>
          <a:bodyPr>
            <a:normAutofit fontScale="90000"/>
          </a:bodyPr>
          <a:lstStyle/>
          <a:p>
            <a:br>
              <a:rPr lang="en-US" dirty="0"/>
            </a:br>
            <a:br>
              <a:rPr lang="en-US" dirty="0"/>
            </a:br>
            <a:r>
              <a:rPr lang="en-US" dirty="0"/>
              <a:t>Is Unemployment status largely observed in a particular race ?</a:t>
            </a:r>
            <a:br>
              <a:rPr lang="en-US" dirty="0"/>
            </a:br>
            <a:br>
              <a:rPr lang="en-US" dirty="0"/>
            </a:br>
            <a:r>
              <a:rPr lang="en-US" dirty="0"/>
              <a:t>Does the educational background influence the unemployment rate?</a:t>
            </a:r>
            <a:br>
              <a:rPr lang="en-US" dirty="0"/>
            </a:br>
            <a:br>
              <a:rPr lang="en-US" dirty="0"/>
            </a:br>
            <a:r>
              <a:rPr lang="en-US" dirty="0"/>
              <a:t> </a:t>
            </a:r>
          </a:p>
        </p:txBody>
      </p:sp>
      <p:sp>
        <p:nvSpPr>
          <p:cNvPr id="6" name="Title 1">
            <a:extLst>
              <a:ext uri="{FF2B5EF4-FFF2-40B4-BE49-F238E27FC236}">
                <a16:creationId xmlns:a16="http://schemas.microsoft.com/office/drawing/2014/main" id="{11435412-BA4F-4212-B5EB-D2EDF0FAE7BC}"/>
              </a:ext>
            </a:extLst>
          </p:cNvPr>
          <p:cNvSpPr txBox="1">
            <a:spLocks/>
          </p:cNvSpPr>
          <p:nvPr/>
        </p:nvSpPr>
        <p:spPr>
          <a:xfrm>
            <a:off x="8915400" y="2416582"/>
            <a:ext cx="2224668" cy="2024831"/>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dirty="0">
                <a:solidFill>
                  <a:schemeClr val="bg1"/>
                </a:solidFill>
              </a:rPr>
            </a:br>
            <a:r>
              <a:rPr lang="en-US" sz="13800" dirty="0">
                <a:solidFill>
                  <a:schemeClr val="bg1"/>
                </a:solidFill>
              </a:rPr>
              <a:t>#6</a:t>
            </a:r>
            <a:endParaRPr lang="en-US" sz="1800" dirty="0">
              <a:solidFill>
                <a:schemeClr val="bg1"/>
              </a:solidFill>
            </a:endParaRPr>
          </a:p>
        </p:txBody>
      </p:sp>
    </p:spTree>
    <p:extLst>
      <p:ext uri="{BB962C8B-B14F-4D97-AF65-F5344CB8AC3E}">
        <p14:creationId xmlns:p14="http://schemas.microsoft.com/office/powerpoint/2010/main" val="114081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A4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7A0CA3-1B63-4247-9D44-63794FB69D86}"/>
              </a:ext>
            </a:extLst>
          </p:cNvPr>
          <p:cNvSpPr txBox="1"/>
          <p:nvPr/>
        </p:nvSpPr>
        <p:spPr>
          <a:xfrm>
            <a:off x="634276" y="803705"/>
            <a:ext cx="4208656" cy="3034857"/>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3400" kern="1200" dirty="0">
              <a:solidFill>
                <a:srgbClr val="FFFFFF"/>
              </a:solidFill>
              <a:latin typeface="+mj-lt"/>
              <a:ea typeface="+mj-ea"/>
              <a:cs typeface="+mj-cs"/>
            </a:endParaRPr>
          </a:p>
          <a:p>
            <a:pPr algn="ctr">
              <a:lnSpc>
                <a:spcPct val="90000"/>
              </a:lnSpc>
              <a:spcBef>
                <a:spcPct val="0"/>
              </a:spcBef>
              <a:spcAft>
                <a:spcPts val="600"/>
              </a:spcAft>
            </a:pPr>
            <a:r>
              <a:rPr lang="en-US" sz="3400" b="1" kern="1200" dirty="0">
                <a:solidFill>
                  <a:srgbClr val="FFFFFF"/>
                </a:solidFill>
                <a:latin typeface="+mj-lt"/>
                <a:ea typeface="+mj-ea"/>
                <a:cs typeface="+mj-cs"/>
              </a:rPr>
              <a:t>Unemployment</a:t>
            </a:r>
            <a:r>
              <a:rPr lang="en-US" sz="3400" kern="1200" dirty="0">
                <a:solidFill>
                  <a:srgbClr val="FFFFFF"/>
                </a:solidFill>
                <a:latin typeface="+mj-lt"/>
                <a:ea typeface="+mj-ea"/>
                <a:cs typeface="+mj-cs"/>
              </a:rPr>
              <a:t> affects the economic status of an individual</a:t>
            </a:r>
          </a:p>
        </p:txBody>
      </p:sp>
      <p:pic>
        <p:nvPicPr>
          <p:cNvPr id="6" name="Picture 5">
            <a:extLst>
              <a:ext uri="{FF2B5EF4-FFF2-40B4-BE49-F238E27FC236}">
                <a16:creationId xmlns:a16="http://schemas.microsoft.com/office/drawing/2014/main" id="{F799A51B-A6F0-4D38-8175-9CCC55D2D4D9}"/>
              </a:ext>
            </a:extLst>
          </p:cNvPr>
          <p:cNvPicPr>
            <a:picLocks noChangeAspect="1"/>
          </p:cNvPicPr>
          <p:nvPr/>
        </p:nvPicPr>
        <p:blipFill>
          <a:blip r:embed="rId2"/>
          <a:stretch>
            <a:fillRect/>
          </a:stretch>
        </p:blipFill>
        <p:spPr>
          <a:xfrm>
            <a:off x="5874057" y="639592"/>
            <a:ext cx="5833865" cy="5578816"/>
          </a:xfrm>
          <a:prstGeom prst="rect">
            <a:avLst/>
          </a:prstGeom>
        </p:spPr>
      </p:pic>
    </p:spTree>
    <p:extLst>
      <p:ext uri="{BB962C8B-B14F-4D97-AF65-F5344CB8AC3E}">
        <p14:creationId xmlns:p14="http://schemas.microsoft.com/office/powerpoint/2010/main" val="1782105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FC91A-F9B1-4578-A779-F3ED319C5015}"/>
              </a:ext>
            </a:extLst>
          </p:cNvPr>
          <p:cNvSpPr txBox="1"/>
          <p:nvPr/>
        </p:nvSpPr>
        <p:spPr>
          <a:xfrm>
            <a:off x="1417983" y="1537252"/>
            <a:ext cx="8892208" cy="1754326"/>
          </a:xfrm>
          <a:prstGeom prst="rect">
            <a:avLst/>
          </a:prstGeom>
          <a:noFill/>
        </p:spPr>
        <p:txBody>
          <a:bodyPr wrap="square" rtlCol="0">
            <a:spAutoFit/>
          </a:bodyPr>
          <a:lstStyle/>
          <a:p>
            <a:r>
              <a:rPr lang="en-US" sz="2800" dirty="0"/>
              <a:t>Victims being </a:t>
            </a:r>
            <a:r>
              <a:rPr lang="en-US" sz="3600" dirty="0"/>
              <a:t>unemployed</a:t>
            </a:r>
            <a:r>
              <a:rPr lang="en-US" sz="2800" dirty="0"/>
              <a:t> are high, if they belong to households with more number of </a:t>
            </a:r>
            <a:r>
              <a:rPr lang="en-US" sz="3600" dirty="0"/>
              <a:t>African American population.</a:t>
            </a:r>
            <a:endParaRPr lang="en-US" sz="2800" dirty="0"/>
          </a:p>
        </p:txBody>
      </p:sp>
      <p:sp>
        <p:nvSpPr>
          <p:cNvPr id="3" name="TextBox 2">
            <a:extLst>
              <a:ext uri="{FF2B5EF4-FFF2-40B4-BE49-F238E27FC236}">
                <a16:creationId xmlns:a16="http://schemas.microsoft.com/office/drawing/2014/main" id="{AAE0359F-7C91-4912-A827-B1B533EB2026}"/>
              </a:ext>
            </a:extLst>
          </p:cNvPr>
          <p:cNvSpPr txBox="1"/>
          <p:nvPr/>
        </p:nvSpPr>
        <p:spPr>
          <a:xfrm>
            <a:off x="1417983" y="3474089"/>
            <a:ext cx="8362122" cy="1631216"/>
          </a:xfrm>
          <a:prstGeom prst="rect">
            <a:avLst/>
          </a:prstGeom>
          <a:noFill/>
        </p:spPr>
        <p:txBody>
          <a:bodyPr wrap="square" rtlCol="0">
            <a:spAutoFit/>
          </a:bodyPr>
          <a:lstStyle/>
          <a:p>
            <a:r>
              <a:rPr lang="en-US" sz="2800" dirty="0"/>
              <a:t>Victims being </a:t>
            </a:r>
            <a:r>
              <a:rPr lang="en-US" sz="3600" dirty="0"/>
              <a:t>unemployed</a:t>
            </a:r>
            <a:r>
              <a:rPr lang="en-US" sz="2800" dirty="0"/>
              <a:t> are high, if they belong to households with </a:t>
            </a:r>
            <a:r>
              <a:rPr lang="en-US" sz="3600" dirty="0"/>
              <a:t>low rate college diploma</a:t>
            </a:r>
            <a:r>
              <a:rPr lang="en-US" sz="2800" dirty="0"/>
              <a:t>.</a:t>
            </a:r>
          </a:p>
          <a:p>
            <a:endParaRPr lang="en-US" sz="2800" dirty="0"/>
          </a:p>
        </p:txBody>
      </p:sp>
    </p:spTree>
    <p:extLst>
      <p:ext uri="{BB962C8B-B14F-4D97-AF65-F5344CB8AC3E}">
        <p14:creationId xmlns:p14="http://schemas.microsoft.com/office/powerpoint/2010/main" val="46809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2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2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1">
            <a:extLst>
              <a:ext uri="{FF2B5EF4-FFF2-40B4-BE49-F238E27FC236}">
                <a16:creationId xmlns:a16="http://schemas.microsoft.com/office/drawing/2014/main" id="{BC9D5B41-A9A3-4C4F-A74A-DDC02A1154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8" b="152"/>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1136428" y="627564"/>
            <a:ext cx="7474172" cy="4939952"/>
          </a:xfrm>
        </p:spPr>
        <p:txBody>
          <a:bodyPr>
            <a:normAutofit/>
          </a:bodyPr>
          <a:lstStyle/>
          <a:p>
            <a:br>
              <a:rPr lang="en-US" dirty="0"/>
            </a:br>
            <a:br>
              <a:rPr lang="en-US" dirty="0"/>
            </a:br>
            <a:r>
              <a:rPr lang="en-US" dirty="0"/>
              <a:t>Does the socio-economic status among the two most predominant races have any significance between them?</a:t>
            </a:r>
            <a:br>
              <a:rPr lang="en-US" dirty="0"/>
            </a:br>
            <a:r>
              <a:rPr lang="en-US" dirty="0"/>
              <a:t> </a:t>
            </a:r>
          </a:p>
        </p:txBody>
      </p:sp>
      <p:sp>
        <p:nvSpPr>
          <p:cNvPr id="6" name="Title 1">
            <a:extLst>
              <a:ext uri="{FF2B5EF4-FFF2-40B4-BE49-F238E27FC236}">
                <a16:creationId xmlns:a16="http://schemas.microsoft.com/office/drawing/2014/main" id="{11435412-BA4F-4212-B5EB-D2EDF0FAE7BC}"/>
              </a:ext>
            </a:extLst>
          </p:cNvPr>
          <p:cNvSpPr txBox="1">
            <a:spLocks/>
          </p:cNvSpPr>
          <p:nvPr/>
        </p:nvSpPr>
        <p:spPr>
          <a:xfrm>
            <a:off x="8915400" y="2416582"/>
            <a:ext cx="2224668" cy="2024831"/>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dirty="0">
                <a:solidFill>
                  <a:schemeClr val="bg1"/>
                </a:solidFill>
              </a:rPr>
            </a:br>
            <a:r>
              <a:rPr lang="en-US" sz="13800" dirty="0">
                <a:solidFill>
                  <a:schemeClr val="bg1"/>
                </a:solidFill>
              </a:rPr>
              <a:t>#7</a:t>
            </a:r>
            <a:endParaRPr lang="en-US" sz="1800" dirty="0">
              <a:solidFill>
                <a:schemeClr val="bg1"/>
              </a:solidFill>
            </a:endParaRPr>
          </a:p>
        </p:txBody>
      </p:sp>
    </p:spTree>
    <p:extLst>
      <p:ext uri="{BB962C8B-B14F-4D97-AF65-F5344CB8AC3E}">
        <p14:creationId xmlns:p14="http://schemas.microsoft.com/office/powerpoint/2010/main" val="1406017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ell phone&#10;&#10;Description generated with very high confidence">
            <a:extLst>
              <a:ext uri="{FF2B5EF4-FFF2-40B4-BE49-F238E27FC236}">
                <a16:creationId xmlns:a16="http://schemas.microsoft.com/office/drawing/2014/main" id="{28F3AC31-43E2-4519-80DE-AB95BDB0971C}"/>
              </a:ext>
            </a:extLst>
          </p:cNvPr>
          <p:cNvPicPr>
            <a:picLocks noGrp="1" noChangeAspect="1"/>
          </p:cNvPicPr>
          <p:nvPr>
            <p:ph idx="1"/>
          </p:nvPr>
        </p:nvPicPr>
        <p:blipFill>
          <a:blip r:embed="rId2"/>
          <a:stretch>
            <a:fillRect/>
          </a:stretch>
        </p:blipFill>
        <p:spPr>
          <a:xfrm>
            <a:off x="5153822" y="1358882"/>
            <a:ext cx="6553545" cy="4148177"/>
          </a:xfrm>
          <a:prstGeom prst="rect">
            <a:avLst/>
          </a:prstGeom>
        </p:spPr>
      </p:pic>
      <p:sp>
        <p:nvSpPr>
          <p:cNvPr id="9" name="Rectangle 8">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44A98-7C50-4D97-8198-45E15112E745}"/>
              </a:ext>
            </a:extLst>
          </p:cNvPr>
          <p:cNvSpPr>
            <a:spLocks noGrp="1"/>
          </p:cNvSpPr>
          <p:nvPr>
            <p:ph type="title"/>
          </p:nvPr>
        </p:nvSpPr>
        <p:spPr>
          <a:xfrm>
            <a:off x="742950" y="742951"/>
            <a:ext cx="3476625" cy="4962524"/>
          </a:xfrm>
        </p:spPr>
        <p:txBody>
          <a:bodyPr vert="horz" lIns="91440" tIns="45720" rIns="91440" bIns="45720" rtlCol="0" anchor="ctr">
            <a:normAutofit fontScale="90000"/>
          </a:bodyPr>
          <a:lstStyle/>
          <a:p>
            <a:pPr algn="ctr"/>
            <a:r>
              <a:rPr lang="en-US" sz="2600" u="sng" kern="1200" dirty="0">
                <a:solidFill>
                  <a:schemeClr val="bg1"/>
                </a:solidFill>
                <a:latin typeface="+mj-lt"/>
                <a:ea typeface="+mj-ea"/>
                <a:cs typeface="+mj-cs"/>
              </a:rPr>
              <a:t>Correlation Analysis</a:t>
            </a:r>
            <a:br>
              <a:rPr lang="en-US" sz="2600" u="sng" kern="1200" dirty="0">
                <a:solidFill>
                  <a:schemeClr val="bg1"/>
                </a:solidFill>
                <a:latin typeface="+mj-lt"/>
                <a:ea typeface="+mj-ea"/>
                <a:cs typeface="+mj-cs"/>
              </a:rPr>
            </a:br>
            <a:br>
              <a:rPr lang="en-US" sz="2600" kern="1200" dirty="0">
                <a:solidFill>
                  <a:schemeClr val="bg1"/>
                </a:solidFill>
                <a:latin typeface="+mj-lt"/>
                <a:ea typeface="+mj-ea"/>
                <a:cs typeface="+mj-cs"/>
              </a:rPr>
            </a:br>
            <a:r>
              <a:rPr lang="en-US" sz="2600" kern="1200" dirty="0">
                <a:solidFill>
                  <a:schemeClr val="bg1"/>
                </a:solidFill>
                <a:latin typeface="+mj-lt"/>
                <a:ea typeface="+mj-ea"/>
                <a:cs typeface="+mj-cs"/>
              </a:rPr>
              <a:t>If the Share of African Americans and White Americans population in the household suspects belong to, have any correlation with their personal income, household income, poverty rate, unemployment rate and college diploma rate.</a:t>
            </a: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spTree>
    <p:extLst>
      <p:ext uri="{BB962C8B-B14F-4D97-AF65-F5344CB8AC3E}">
        <p14:creationId xmlns:p14="http://schemas.microsoft.com/office/powerpoint/2010/main" val="362124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E2206D-9ADE-4B7B-A1D7-83E814292963}"/>
              </a:ext>
            </a:extLst>
          </p:cNvPr>
          <p:cNvSpPr txBox="1"/>
          <p:nvPr/>
        </p:nvSpPr>
        <p:spPr>
          <a:xfrm>
            <a:off x="742122" y="702365"/>
            <a:ext cx="10800521" cy="2123658"/>
          </a:xfrm>
          <a:prstGeom prst="rect">
            <a:avLst/>
          </a:prstGeom>
          <a:noFill/>
        </p:spPr>
        <p:txBody>
          <a:bodyPr wrap="square" rtlCol="0">
            <a:spAutoFit/>
          </a:bodyPr>
          <a:lstStyle/>
          <a:p>
            <a:r>
              <a:rPr lang="en-US" sz="2400" dirty="0"/>
              <a:t>Suspects coming from households with more number of </a:t>
            </a:r>
            <a:r>
              <a:rPr lang="en-US" sz="3600" dirty="0"/>
              <a:t>African Americans</a:t>
            </a:r>
            <a:endParaRPr lang="en-US" sz="2400" dirty="0"/>
          </a:p>
          <a:p>
            <a:pPr marL="285750" indent="-285750">
              <a:buFontTx/>
              <a:buChar char="-"/>
            </a:pPr>
            <a:r>
              <a:rPr lang="en-US" sz="2400" dirty="0"/>
              <a:t>Have lower personal income</a:t>
            </a:r>
          </a:p>
          <a:p>
            <a:pPr marL="285750" indent="-285750">
              <a:buFontTx/>
              <a:buChar char="-"/>
            </a:pPr>
            <a:r>
              <a:rPr lang="en-US" sz="2400" dirty="0"/>
              <a:t>Less educated</a:t>
            </a:r>
          </a:p>
          <a:p>
            <a:pPr marL="285750" indent="-285750">
              <a:buFontTx/>
              <a:buChar char="-"/>
            </a:pPr>
            <a:r>
              <a:rPr lang="en-US" sz="2400" dirty="0"/>
              <a:t>Belong to households, with lower household income</a:t>
            </a:r>
          </a:p>
          <a:p>
            <a:pPr marL="285750" indent="-285750">
              <a:buFontTx/>
              <a:buChar char="-"/>
            </a:pPr>
            <a:r>
              <a:rPr lang="en-US" sz="2400" dirty="0"/>
              <a:t>Belong to tract with high poverty rate and unemployment rate </a:t>
            </a:r>
          </a:p>
        </p:txBody>
      </p:sp>
      <p:sp>
        <p:nvSpPr>
          <p:cNvPr id="3" name="TextBox 2">
            <a:extLst>
              <a:ext uri="{FF2B5EF4-FFF2-40B4-BE49-F238E27FC236}">
                <a16:creationId xmlns:a16="http://schemas.microsoft.com/office/drawing/2014/main" id="{C8AB3346-4094-484A-AE09-85BBA2FD62E9}"/>
              </a:ext>
            </a:extLst>
          </p:cNvPr>
          <p:cNvSpPr txBox="1"/>
          <p:nvPr/>
        </p:nvSpPr>
        <p:spPr>
          <a:xfrm>
            <a:off x="781879" y="3429000"/>
            <a:ext cx="8812695" cy="3046988"/>
          </a:xfrm>
          <a:prstGeom prst="rect">
            <a:avLst/>
          </a:prstGeom>
          <a:noFill/>
        </p:spPr>
        <p:txBody>
          <a:bodyPr wrap="square" rtlCol="0">
            <a:spAutoFit/>
          </a:bodyPr>
          <a:lstStyle/>
          <a:p>
            <a:r>
              <a:rPr lang="en-US" sz="2400" dirty="0"/>
              <a:t>Suspects coming from households with more number of </a:t>
            </a:r>
            <a:r>
              <a:rPr lang="en-US" sz="3600" dirty="0"/>
              <a:t>White Americans</a:t>
            </a:r>
            <a:endParaRPr lang="en-US" sz="2400" dirty="0"/>
          </a:p>
          <a:p>
            <a:pPr marL="285750" indent="-285750">
              <a:buFontTx/>
              <a:buChar char="-"/>
            </a:pPr>
            <a:r>
              <a:rPr lang="en-US" sz="2400" dirty="0"/>
              <a:t>Have high personal income</a:t>
            </a:r>
          </a:p>
          <a:p>
            <a:pPr marL="285750" indent="-285750">
              <a:buFontTx/>
              <a:buChar char="-"/>
            </a:pPr>
            <a:r>
              <a:rPr lang="en-US" sz="2400" dirty="0"/>
              <a:t>Well educated and have college degree.</a:t>
            </a:r>
          </a:p>
          <a:p>
            <a:pPr marL="285750" indent="-285750">
              <a:buFontTx/>
              <a:buChar char="-"/>
            </a:pPr>
            <a:r>
              <a:rPr lang="en-US" sz="2400" dirty="0"/>
              <a:t>Belong to households, with higher household income</a:t>
            </a:r>
          </a:p>
          <a:p>
            <a:pPr marL="285750" indent="-285750">
              <a:buFontTx/>
              <a:buChar char="-"/>
            </a:pPr>
            <a:r>
              <a:rPr lang="en-US" sz="2400" dirty="0"/>
              <a:t>Belong to tract with low poverty rate and unemployment rate </a:t>
            </a:r>
          </a:p>
          <a:p>
            <a:endParaRPr lang="en-US" sz="2400" dirty="0"/>
          </a:p>
        </p:txBody>
      </p:sp>
    </p:spTree>
    <p:extLst>
      <p:ext uri="{BB962C8B-B14F-4D97-AF65-F5344CB8AC3E}">
        <p14:creationId xmlns:p14="http://schemas.microsoft.com/office/powerpoint/2010/main" val="2044929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2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2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1">
            <a:extLst>
              <a:ext uri="{FF2B5EF4-FFF2-40B4-BE49-F238E27FC236}">
                <a16:creationId xmlns:a16="http://schemas.microsoft.com/office/drawing/2014/main" id="{BC9D5B41-A9A3-4C4F-A74A-DDC02A1154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8" b="152"/>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1136428" y="627564"/>
            <a:ext cx="7474172" cy="4939952"/>
          </a:xfrm>
        </p:spPr>
        <p:txBody>
          <a:bodyPr>
            <a:normAutofit/>
          </a:bodyPr>
          <a:lstStyle/>
          <a:p>
            <a:br>
              <a:rPr lang="en-US" dirty="0"/>
            </a:br>
            <a:br>
              <a:rPr lang="en-US" dirty="0"/>
            </a:br>
            <a:r>
              <a:rPr lang="en-US" dirty="0"/>
              <a:t>How the victim population is segregated across the communities based on their ethnicity?</a:t>
            </a:r>
            <a:br>
              <a:rPr lang="en-US" dirty="0"/>
            </a:br>
            <a:br>
              <a:rPr lang="en-US" dirty="0"/>
            </a:br>
            <a:endParaRPr lang="en-US" dirty="0"/>
          </a:p>
        </p:txBody>
      </p:sp>
      <p:sp>
        <p:nvSpPr>
          <p:cNvPr id="6" name="Title 1">
            <a:extLst>
              <a:ext uri="{FF2B5EF4-FFF2-40B4-BE49-F238E27FC236}">
                <a16:creationId xmlns:a16="http://schemas.microsoft.com/office/drawing/2014/main" id="{11435412-BA4F-4212-B5EB-D2EDF0FAE7BC}"/>
              </a:ext>
            </a:extLst>
          </p:cNvPr>
          <p:cNvSpPr txBox="1">
            <a:spLocks/>
          </p:cNvSpPr>
          <p:nvPr/>
        </p:nvSpPr>
        <p:spPr>
          <a:xfrm>
            <a:off x="8915400" y="2416582"/>
            <a:ext cx="2224668" cy="2024831"/>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dirty="0">
                <a:solidFill>
                  <a:schemeClr val="bg1"/>
                </a:solidFill>
              </a:rPr>
            </a:br>
            <a:r>
              <a:rPr lang="en-US" sz="13800" dirty="0">
                <a:solidFill>
                  <a:schemeClr val="bg1"/>
                </a:solidFill>
              </a:rPr>
              <a:t>#8</a:t>
            </a:r>
            <a:endParaRPr lang="en-US" sz="1800" dirty="0">
              <a:solidFill>
                <a:schemeClr val="bg1"/>
              </a:solidFill>
            </a:endParaRPr>
          </a:p>
        </p:txBody>
      </p:sp>
    </p:spTree>
    <p:extLst>
      <p:ext uri="{BB962C8B-B14F-4D97-AF65-F5344CB8AC3E}">
        <p14:creationId xmlns:p14="http://schemas.microsoft.com/office/powerpoint/2010/main" val="1634402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B924-1B87-43FC-B7C7-B112D5C51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AD2B705-4A9B-408D-AA80-4F41045E09D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AE2756-0FC4-4155-83E7-58AAAB63E75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758567AB-F5D7-425F-AC6D-C04682AF1E0E}"/>
              </a:ext>
            </a:extLst>
          </p:cNvPr>
          <p:cNvPicPr>
            <a:picLocks noGrp="1" noChangeAspect="1"/>
          </p:cNvPicPr>
          <p:nvPr>
            <p:ph idx="1"/>
          </p:nvPr>
        </p:nvPicPr>
        <p:blipFill>
          <a:blip r:embed="rId2"/>
          <a:stretch>
            <a:fillRect/>
          </a:stretch>
        </p:blipFill>
        <p:spPr>
          <a:xfrm>
            <a:off x="320040" y="1050493"/>
            <a:ext cx="3425609" cy="2512113"/>
          </a:xfrm>
          <a:prstGeom prst="rect">
            <a:avLst/>
          </a:prstGeom>
        </p:spPr>
      </p:pic>
      <p:pic>
        <p:nvPicPr>
          <p:cNvPr id="5" name="Picture 4">
            <a:extLst>
              <a:ext uri="{FF2B5EF4-FFF2-40B4-BE49-F238E27FC236}">
                <a16:creationId xmlns:a16="http://schemas.microsoft.com/office/drawing/2014/main" id="{9319FEBE-6D1E-4E96-A60E-846143DB7F50}"/>
              </a:ext>
            </a:extLst>
          </p:cNvPr>
          <p:cNvPicPr>
            <a:picLocks noChangeAspect="1"/>
          </p:cNvPicPr>
          <p:nvPr/>
        </p:nvPicPr>
        <p:blipFill>
          <a:blip r:embed="rId3"/>
          <a:stretch>
            <a:fillRect/>
          </a:stretch>
        </p:blipFill>
        <p:spPr>
          <a:xfrm>
            <a:off x="4385729" y="1047949"/>
            <a:ext cx="3433324" cy="2517200"/>
          </a:xfrm>
          <a:prstGeom prst="rect">
            <a:avLst/>
          </a:prstGeom>
        </p:spPr>
      </p:pic>
      <p:cxnSp>
        <p:nvCxnSpPr>
          <p:cNvPr id="17" name="Straight Connector 16">
            <a:extLst>
              <a:ext uri="{FF2B5EF4-FFF2-40B4-BE49-F238E27FC236}">
                <a16:creationId xmlns:a16="http://schemas.microsoft.com/office/drawing/2014/main" id="{818DC98F-4057-4645-B948-F604F39A9C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2118858-6E74-4E3D-AA65-DEEDBDDD36F5}"/>
              </a:ext>
            </a:extLst>
          </p:cNvPr>
          <p:cNvPicPr>
            <a:picLocks noChangeAspect="1"/>
          </p:cNvPicPr>
          <p:nvPr/>
        </p:nvPicPr>
        <p:blipFill>
          <a:blip r:embed="rId4"/>
          <a:stretch>
            <a:fillRect/>
          </a:stretch>
        </p:blipFill>
        <p:spPr>
          <a:xfrm>
            <a:off x="8449725" y="1056754"/>
            <a:ext cx="3423916" cy="2544219"/>
          </a:xfrm>
          <a:prstGeom prst="rect">
            <a:avLst/>
          </a:prstGeom>
        </p:spPr>
      </p:pic>
      <p:sp>
        <p:nvSpPr>
          <p:cNvPr id="2" name="Title 1">
            <a:extLst>
              <a:ext uri="{FF2B5EF4-FFF2-40B4-BE49-F238E27FC236}">
                <a16:creationId xmlns:a16="http://schemas.microsoft.com/office/drawing/2014/main" id="{C2FCA30D-3C84-49AB-8407-D9279AAE70F4}"/>
              </a:ext>
            </a:extLst>
          </p:cNvPr>
          <p:cNvSpPr>
            <a:spLocks noGrp="1"/>
          </p:cNvSpPr>
          <p:nvPr>
            <p:ph type="title"/>
          </p:nvPr>
        </p:nvSpPr>
        <p:spPr>
          <a:xfrm>
            <a:off x="526073" y="4593404"/>
            <a:ext cx="11139854" cy="1207842"/>
          </a:xfrm>
        </p:spPr>
        <p:txBody>
          <a:bodyPr vert="horz" lIns="91440" tIns="45720" rIns="91440" bIns="45720" rtlCol="0" anchor="b">
            <a:normAutofit fontScale="90000"/>
          </a:bodyPr>
          <a:lstStyle/>
          <a:p>
            <a:pPr algn="ctr"/>
            <a:r>
              <a:rPr lang="en-US" sz="3000" dirty="0">
                <a:solidFill>
                  <a:schemeClr val="bg1"/>
                </a:solidFill>
              </a:rPr>
              <a:t> </a:t>
            </a:r>
            <a:br>
              <a:rPr lang="en-US" sz="3000" dirty="0">
                <a:solidFill>
                  <a:schemeClr val="bg1"/>
                </a:solidFill>
              </a:rPr>
            </a:br>
            <a:br>
              <a:rPr lang="en-US" sz="3000" dirty="0">
                <a:solidFill>
                  <a:schemeClr val="bg1"/>
                </a:solidFill>
              </a:rPr>
            </a:br>
            <a:br>
              <a:rPr lang="en-US" sz="3000" dirty="0">
                <a:solidFill>
                  <a:schemeClr val="bg1"/>
                </a:solidFill>
              </a:rPr>
            </a:br>
            <a:r>
              <a:rPr lang="en-US" sz="3000" dirty="0">
                <a:solidFill>
                  <a:schemeClr val="bg1"/>
                </a:solidFill>
              </a:rPr>
              <a:t>One way </a:t>
            </a:r>
            <a:r>
              <a:rPr lang="en-US" sz="3000" dirty="0" err="1">
                <a:solidFill>
                  <a:schemeClr val="bg1"/>
                </a:solidFill>
              </a:rPr>
              <a:t>Anova</a:t>
            </a:r>
            <a:br>
              <a:rPr lang="en-US" sz="3000" dirty="0">
                <a:solidFill>
                  <a:schemeClr val="bg1"/>
                </a:solidFill>
              </a:rPr>
            </a:br>
            <a:r>
              <a:rPr lang="en-US" sz="3000" dirty="0">
                <a:solidFill>
                  <a:schemeClr val="bg1"/>
                </a:solidFill>
              </a:rPr>
              <a:t>Variables: </a:t>
            </a:r>
            <a:r>
              <a:rPr lang="en-US" sz="3000" b="1" dirty="0" err="1">
                <a:solidFill>
                  <a:schemeClr val="bg1"/>
                </a:solidFill>
              </a:rPr>
              <a:t>Share_white</a:t>
            </a:r>
            <a:r>
              <a:rPr lang="en-US" sz="3000" b="1" dirty="0">
                <a:solidFill>
                  <a:schemeClr val="bg1"/>
                </a:solidFill>
              </a:rPr>
              <a:t>, share</a:t>
            </a:r>
            <a:br>
              <a:rPr lang="en-US" sz="3000" b="1" dirty="0">
                <a:solidFill>
                  <a:schemeClr val="bg1"/>
                </a:solidFill>
              </a:rPr>
            </a:br>
            <a:r>
              <a:rPr lang="en-US" sz="3000" b="1" dirty="0">
                <a:solidFill>
                  <a:schemeClr val="bg1"/>
                </a:solidFill>
              </a:rPr>
              <a:t>_black, </a:t>
            </a:r>
            <a:r>
              <a:rPr lang="en-US" sz="3000" b="1" dirty="0" err="1">
                <a:solidFill>
                  <a:schemeClr val="bg1"/>
                </a:solidFill>
              </a:rPr>
              <a:t>share_hispanic</a:t>
            </a:r>
            <a:r>
              <a:rPr lang="en-US" sz="3000" dirty="0">
                <a:solidFill>
                  <a:schemeClr val="bg1"/>
                </a:solidFill>
              </a:rPr>
              <a:t>, Race Ethnicity of the victims</a:t>
            </a:r>
          </a:p>
        </p:txBody>
      </p:sp>
    </p:spTree>
    <p:extLst>
      <p:ext uri="{BB962C8B-B14F-4D97-AF65-F5344CB8AC3E}">
        <p14:creationId xmlns:p14="http://schemas.microsoft.com/office/powerpoint/2010/main" val="804827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03B4F77F-418C-404A-AF41-5255F60C3FA8}"/>
              </a:ext>
            </a:extLst>
          </p:cNvPr>
          <p:cNvPicPr>
            <a:picLocks noChangeAspect="1"/>
          </p:cNvPicPr>
          <p:nvPr/>
        </p:nvPicPr>
        <p:blipFill>
          <a:blip r:embed="rId2"/>
          <a:stretch>
            <a:fillRect/>
          </a:stretch>
        </p:blipFill>
        <p:spPr>
          <a:xfrm>
            <a:off x="1330210" y="398468"/>
            <a:ext cx="3804498" cy="2586345"/>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810349B4-15EA-4949-8007-06D0247951DB}"/>
              </a:ext>
            </a:extLst>
          </p:cNvPr>
          <p:cNvPicPr>
            <a:picLocks noChangeAspect="1"/>
          </p:cNvPicPr>
          <p:nvPr/>
        </p:nvPicPr>
        <p:blipFill>
          <a:blip r:embed="rId3"/>
          <a:stretch>
            <a:fillRect/>
          </a:stretch>
        </p:blipFill>
        <p:spPr>
          <a:xfrm>
            <a:off x="1330210" y="3631096"/>
            <a:ext cx="3680746" cy="2760560"/>
          </a:xfrm>
          <a:prstGeom prst="rect">
            <a:avLst/>
          </a:prstGeom>
        </p:spPr>
      </p:pic>
      <p:pic>
        <p:nvPicPr>
          <p:cNvPr id="4" name="Picture 3" descr="A screenshot of a cell phone&#10;&#10;Description generated with high confidence">
            <a:extLst>
              <a:ext uri="{FF2B5EF4-FFF2-40B4-BE49-F238E27FC236}">
                <a16:creationId xmlns:a16="http://schemas.microsoft.com/office/drawing/2014/main" id="{ED3FA3EF-7A8E-4064-9D56-6145460C6723}"/>
              </a:ext>
            </a:extLst>
          </p:cNvPr>
          <p:cNvPicPr>
            <a:picLocks noChangeAspect="1"/>
          </p:cNvPicPr>
          <p:nvPr/>
        </p:nvPicPr>
        <p:blipFill>
          <a:blip r:embed="rId4"/>
          <a:stretch>
            <a:fillRect/>
          </a:stretch>
        </p:blipFill>
        <p:spPr>
          <a:xfrm>
            <a:off x="6895450" y="829994"/>
            <a:ext cx="4893352" cy="5561662"/>
          </a:xfrm>
          <a:prstGeom prst="rect">
            <a:avLst/>
          </a:prstGeom>
        </p:spPr>
      </p:pic>
      <p:sp>
        <p:nvSpPr>
          <p:cNvPr id="28" name="Rectangle 27">
            <a:extLst>
              <a:ext uri="{FF2B5EF4-FFF2-40B4-BE49-F238E27FC236}">
                <a16:creationId xmlns:a16="http://schemas.microsoft.com/office/drawing/2014/main" id="{799448F2-0E5B-42DA-B2D1-11A14E947B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E8A7552-20E1-4F34-ADAB-C1DB6634D4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862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A18EE-83AA-4947-A325-F5F56BCE6A47}"/>
              </a:ext>
            </a:extLst>
          </p:cNvPr>
          <p:cNvSpPr txBox="1"/>
          <p:nvPr/>
        </p:nvSpPr>
        <p:spPr>
          <a:xfrm>
            <a:off x="1258958" y="1736035"/>
            <a:ext cx="8534400" cy="1261884"/>
          </a:xfrm>
          <a:prstGeom prst="rect">
            <a:avLst/>
          </a:prstGeom>
          <a:noFill/>
        </p:spPr>
        <p:txBody>
          <a:bodyPr wrap="square" rtlCol="0">
            <a:spAutoFit/>
          </a:bodyPr>
          <a:lstStyle/>
          <a:p>
            <a:r>
              <a:rPr lang="en-US" sz="3600" dirty="0"/>
              <a:t>Race of the victims </a:t>
            </a:r>
            <a:r>
              <a:rPr lang="en-US" sz="3200" dirty="0"/>
              <a:t>and the household they live, have the </a:t>
            </a:r>
            <a:r>
              <a:rPr lang="en-US" sz="4000" dirty="0"/>
              <a:t>same ethnic population</a:t>
            </a:r>
            <a:r>
              <a:rPr lang="en-US" sz="3200" dirty="0"/>
              <a:t>.</a:t>
            </a:r>
          </a:p>
        </p:txBody>
      </p:sp>
      <p:sp>
        <p:nvSpPr>
          <p:cNvPr id="3" name="TextBox 2">
            <a:extLst>
              <a:ext uri="{FF2B5EF4-FFF2-40B4-BE49-F238E27FC236}">
                <a16:creationId xmlns:a16="http://schemas.microsoft.com/office/drawing/2014/main" id="{448B41D0-52E2-4C4C-9B78-8933CAE1889A}"/>
              </a:ext>
            </a:extLst>
          </p:cNvPr>
          <p:cNvSpPr txBox="1"/>
          <p:nvPr/>
        </p:nvSpPr>
        <p:spPr>
          <a:xfrm>
            <a:off x="1258958" y="3429000"/>
            <a:ext cx="8812694" cy="1754326"/>
          </a:xfrm>
          <a:prstGeom prst="rect">
            <a:avLst/>
          </a:prstGeom>
          <a:noFill/>
        </p:spPr>
        <p:txBody>
          <a:bodyPr wrap="square" rtlCol="0">
            <a:spAutoFit/>
          </a:bodyPr>
          <a:lstStyle/>
          <a:p>
            <a:r>
              <a:rPr lang="en-US" sz="3200" dirty="0"/>
              <a:t>Share of a particular </a:t>
            </a:r>
            <a:r>
              <a:rPr lang="en-US" sz="3600" dirty="0"/>
              <a:t>ethnic population </a:t>
            </a:r>
            <a:r>
              <a:rPr lang="en-US" sz="3200" dirty="0"/>
              <a:t>in a household is observed </a:t>
            </a:r>
            <a:r>
              <a:rPr lang="en-US" sz="3600" dirty="0"/>
              <a:t>high and is same as the race of the victim.</a:t>
            </a:r>
            <a:endParaRPr lang="en-US" sz="3200" dirty="0"/>
          </a:p>
        </p:txBody>
      </p:sp>
    </p:spTree>
    <p:extLst>
      <p:ext uri="{BB962C8B-B14F-4D97-AF65-F5344CB8AC3E}">
        <p14:creationId xmlns:p14="http://schemas.microsoft.com/office/powerpoint/2010/main" val="3933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3995CF-F4AE-44A8-B371-0D9F66831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61" y="2355406"/>
            <a:ext cx="10399439" cy="1249186"/>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EF63BFAC-88C4-4411-B3C6-0B531700F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17" y="4125143"/>
            <a:ext cx="10786683" cy="1361257"/>
          </a:xfrm>
          <a:prstGeom prst="rect">
            <a:avLst/>
          </a:prstGeom>
        </p:spPr>
      </p:pic>
      <p:sp>
        <p:nvSpPr>
          <p:cNvPr id="11" name="TextBox 10">
            <a:extLst>
              <a:ext uri="{FF2B5EF4-FFF2-40B4-BE49-F238E27FC236}">
                <a16:creationId xmlns:a16="http://schemas.microsoft.com/office/drawing/2014/main" id="{3C7468A9-7965-4DDA-95A8-0F4FE18A5B16}"/>
              </a:ext>
            </a:extLst>
          </p:cNvPr>
          <p:cNvSpPr txBox="1"/>
          <p:nvPr/>
        </p:nvSpPr>
        <p:spPr>
          <a:xfrm>
            <a:off x="2646587" y="615799"/>
            <a:ext cx="6705600" cy="646331"/>
          </a:xfrm>
          <a:prstGeom prst="rect">
            <a:avLst/>
          </a:prstGeom>
          <a:solidFill>
            <a:schemeClr val="accent1">
              <a:lumMod val="20000"/>
              <a:lumOff val="80000"/>
            </a:schemeClr>
          </a:solidFill>
        </p:spPr>
        <p:txBody>
          <a:bodyPr wrap="square" rtlCol="0">
            <a:spAutoFit/>
          </a:bodyPr>
          <a:lstStyle/>
          <a:p>
            <a:pPr algn="ctr"/>
            <a:r>
              <a:rPr lang="en-US" sz="3600" dirty="0"/>
              <a:t>Sample Data</a:t>
            </a:r>
            <a:endParaRPr lang="en-US" dirty="0"/>
          </a:p>
        </p:txBody>
      </p:sp>
    </p:spTree>
    <p:extLst>
      <p:ext uri="{BB962C8B-B14F-4D97-AF65-F5344CB8AC3E}">
        <p14:creationId xmlns:p14="http://schemas.microsoft.com/office/powerpoint/2010/main" val="1225374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2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2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1">
            <a:extLst>
              <a:ext uri="{FF2B5EF4-FFF2-40B4-BE49-F238E27FC236}">
                <a16:creationId xmlns:a16="http://schemas.microsoft.com/office/drawing/2014/main" id="{BC9D5B41-A9A3-4C4F-A74A-DDC02A1154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8" b="152"/>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1136428" y="627564"/>
            <a:ext cx="7474172" cy="4939952"/>
          </a:xfrm>
        </p:spPr>
        <p:txBody>
          <a:bodyPr>
            <a:normAutofit/>
          </a:bodyPr>
          <a:lstStyle/>
          <a:p>
            <a:pPr lvl="0"/>
            <a:br>
              <a:rPr lang="en-US" dirty="0"/>
            </a:br>
            <a:br>
              <a:rPr lang="en-US" dirty="0"/>
            </a:br>
            <a:r>
              <a:rPr lang="en-US" dirty="0"/>
              <a:t>Does the victim fleeing the scene are armed and considered as a threat?</a:t>
            </a:r>
            <a:br>
              <a:rPr lang="en-US" dirty="0"/>
            </a:br>
            <a:endParaRPr lang="en-US" dirty="0"/>
          </a:p>
        </p:txBody>
      </p:sp>
      <p:sp>
        <p:nvSpPr>
          <p:cNvPr id="6" name="Title 1">
            <a:extLst>
              <a:ext uri="{FF2B5EF4-FFF2-40B4-BE49-F238E27FC236}">
                <a16:creationId xmlns:a16="http://schemas.microsoft.com/office/drawing/2014/main" id="{11435412-BA4F-4212-B5EB-D2EDF0FAE7BC}"/>
              </a:ext>
            </a:extLst>
          </p:cNvPr>
          <p:cNvSpPr txBox="1">
            <a:spLocks/>
          </p:cNvSpPr>
          <p:nvPr/>
        </p:nvSpPr>
        <p:spPr>
          <a:xfrm>
            <a:off x="8915400" y="2416582"/>
            <a:ext cx="2224668" cy="2024831"/>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dirty="0">
                <a:solidFill>
                  <a:schemeClr val="bg1"/>
                </a:solidFill>
              </a:rPr>
            </a:br>
            <a:r>
              <a:rPr lang="en-US" sz="13800" dirty="0">
                <a:solidFill>
                  <a:schemeClr val="bg1"/>
                </a:solidFill>
              </a:rPr>
              <a:t>#9</a:t>
            </a:r>
            <a:endParaRPr lang="en-US" sz="1800" dirty="0">
              <a:solidFill>
                <a:schemeClr val="bg1"/>
              </a:solidFill>
            </a:endParaRPr>
          </a:p>
        </p:txBody>
      </p:sp>
    </p:spTree>
    <p:extLst>
      <p:ext uri="{BB962C8B-B14F-4D97-AF65-F5344CB8AC3E}">
        <p14:creationId xmlns:p14="http://schemas.microsoft.com/office/powerpoint/2010/main" val="793471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generated with very high confidence">
            <a:extLst>
              <a:ext uri="{FF2B5EF4-FFF2-40B4-BE49-F238E27FC236}">
                <a16:creationId xmlns:a16="http://schemas.microsoft.com/office/drawing/2014/main" id="{34E79553-BEF7-4688-9C5B-6E69E96F0340}"/>
              </a:ext>
            </a:extLst>
          </p:cNvPr>
          <p:cNvPicPr>
            <a:picLocks noGrp="1" noChangeAspect="1"/>
          </p:cNvPicPr>
          <p:nvPr>
            <p:ph idx="1"/>
          </p:nvPr>
        </p:nvPicPr>
        <p:blipFill>
          <a:blip r:embed="rId2"/>
          <a:stretch>
            <a:fillRect/>
          </a:stretch>
        </p:blipFill>
        <p:spPr>
          <a:xfrm>
            <a:off x="915926" y="307731"/>
            <a:ext cx="4264145" cy="3997637"/>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8F987D63-9B0F-4CD7-B4D1-AB3B4E9AA417}"/>
              </a:ext>
            </a:extLst>
          </p:cNvPr>
          <p:cNvPicPr>
            <a:picLocks noChangeAspect="1"/>
          </p:cNvPicPr>
          <p:nvPr/>
        </p:nvPicPr>
        <p:blipFill>
          <a:blip r:embed="rId3"/>
          <a:stretch>
            <a:fillRect/>
          </a:stretch>
        </p:blipFill>
        <p:spPr>
          <a:xfrm>
            <a:off x="6469997" y="307731"/>
            <a:ext cx="5348008" cy="3997637"/>
          </a:xfrm>
          <a:prstGeom prst="rect">
            <a:avLst/>
          </a:prstGeom>
        </p:spPr>
      </p:pic>
      <p:sp>
        <p:nvSpPr>
          <p:cNvPr id="2" name="Title 1">
            <a:extLst>
              <a:ext uri="{FF2B5EF4-FFF2-40B4-BE49-F238E27FC236}">
                <a16:creationId xmlns:a16="http://schemas.microsoft.com/office/drawing/2014/main" id="{A384D8BE-3539-4FB3-A448-C63428A3C6F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4000" dirty="0">
                <a:solidFill>
                  <a:schemeClr val="bg1"/>
                </a:solidFill>
              </a:rPr>
              <a:t>Table Analysis: Armed and Flee</a:t>
            </a:r>
          </a:p>
        </p:txBody>
      </p:sp>
    </p:spTree>
    <p:extLst>
      <p:ext uri="{BB962C8B-B14F-4D97-AF65-F5344CB8AC3E}">
        <p14:creationId xmlns:p14="http://schemas.microsoft.com/office/powerpoint/2010/main" val="737054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06FA2-509A-47D8-8E84-D4FC597A8925}"/>
              </a:ext>
            </a:extLst>
          </p:cNvPr>
          <p:cNvSpPr>
            <a:spLocks noGrp="1"/>
          </p:cNvSpPr>
          <p:nvPr>
            <p:ph idx="1"/>
          </p:nvPr>
        </p:nvSpPr>
        <p:spPr/>
        <p:txBody>
          <a:bodyPr>
            <a:normAutofit/>
          </a:bodyPr>
          <a:lstStyle/>
          <a:p>
            <a:pPr marL="0" indent="0" algn="ctr">
              <a:buNone/>
            </a:pPr>
            <a:endParaRPr lang="en-US" sz="3200" dirty="0">
              <a:latin typeface="+mj-lt"/>
              <a:ea typeface="+mj-ea"/>
              <a:cs typeface="+mj-cs"/>
            </a:endParaRPr>
          </a:p>
          <a:p>
            <a:pPr marL="0" indent="0" algn="ctr">
              <a:buNone/>
            </a:pPr>
            <a:r>
              <a:rPr lang="en-US" sz="3600" b="1" dirty="0">
                <a:latin typeface="+mj-lt"/>
                <a:ea typeface="+mj-ea"/>
                <a:cs typeface="+mj-cs"/>
              </a:rPr>
              <a:t>People who are </a:t>
            </a:r>
            <a:r>
              <a:rPr lang="en-US" sz="4400" b="1" dirty="0">
                <a:latin typeface="+mj-lt"/>
                <a:ea typeface="+mj-ea"/>
                <a:cs typeface="+mj-cs"/>
              </a:rPr>
              <a:t>not </a:t>
            </a:r>
            <a:r>
              <a:rPr lang="en-US" sz="3600" b="1" dirty="0">
                <a:latin typeface="+mj-lt"/>
                <a:ea typeface="+mj-ea"/>
                <a:cs typeface="+mj-cs"/>
              </a:rPr>
              <a:t>fleeing from the spot were more likely to be </a:t>
            </a:r>
            <a:r>
              <a:rPr lang="en-US" sz="4400" b="1" dirty="0">
                <a:latin typeface="+mj-lt"/>
                <a:ea typeface="+mj-ea"/>
                <a:cs typeface="+mj-cs"/>
              </a:rPr>
              <a:t>armed.</a:t>
            </a:r>
            <a:endParaRPr lang="en-US" sz="3600" b="1" dirty="0">
              <a:latin typeface="+mj-lt"/>
              <a:ea typeface="+mj-ea"/>
              <a:cs typeface="+mj-cs"/>
            </a:endParaRPr>
          </a:p>
        </p:txBody>
      </p:sp>
    </p:spTree>
    <p:extLst>
      <p:ext uri="{BB962C8B-B14F-4D97-AF65-F5344CB8AC3E}">
        <p14:creationId xmlns:p14="http://schemas.microsoft.com/office/powerpoint/2010/main" val="13600710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2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2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1">
            <a:extLst>
              <a:ext uri="{FF2B5EF4-FFF2-40B4-BE49-F238E27FC236}">
                <a16:creationId xmlns:a16="http://schemas.microsoft.com/office/drawing/2014/main" id="{BC9D5B41-A9A3-4C4F-A74A-DDC02A1154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8" b="152"/>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1136428" y="627564"/>
            <a:ext cx="7474172" cy="4939952"/>
          </a:xfrm>
        </p:spPr>
        <p:txBody>
          <a:bodyPr>
            <a:normAutofit/>
          </a:bodyPr>
          <a:lstStyle/>
          <a:p>
            <a:pPr lvl="0"/>
            <a:br>
              <a:rPr lang="en-US" dirty="0"/>
            </a:br>
            <a:br>
              <a:rPr lang="en-US" dirty="0"/>
            </a:br>
            <a:r>
              <a:rPr lang="en-US" dirty="0"/>
              <a:t>Does the economic disadvantage in low income counties influence the fatal rates?</a:t>
            </a:r>
          </a:p>
        </p:txBody>
      </p:sp>
      <p:sp>
        <p:nvSpPr>
          <p:cNvPr id="6" name="Title 1">
            <a:extLst>
              <a:ext uri="{FF2B5EF4-FFF2-40B4-BE49-F238E27FC236}">
                <a16:creationId xmlns:a16="http://schemas.microsoft.com/office/drawing/2014/main" id="{11435412-BA4F-4212-B5EB-D2EDF0FAE7BC}"/>
              </a:ext>
            </a:extLst>
          </p:cNvPr>
          <p:cNvSpPr txBox="1">
            <a:spLocks/>
          </p:cNvSpPr>
          <p:nvPr/>
        </p:nvSpPr>
        <p:spPr>
          <a:xfrm>
            <a:off x="8915400" y="2416582"/>
            <a:ext cx="2224668" cy="2024831"/>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800" dirty="0">
                <a:solidFill>
                  <a:schemeClr val="bg1"/>
                </a:solidFill>
              </a:rPr>
            </a:br>
            <a:r>
              <a:rPr lang="en-US" sz="13800" dirty="0">
                <a:solidFill>
                  <a:schemeClr val="bg1"/>
                </a:solidFill>
              </a:rPr>
              <a:t>#10</a:t>
            </a:r>
            <a:endParaRPr lang="en-US" sz="1800" dirty="0">
              <a:solidFill>
                <a:schemeClr val="bg1"/>
              </a:solidFill>
            </a:endParaRPr>
          </a:p>
        </p:txBody>
      </p:sp>
    </p:spTree>
    <p:extLst>
      <p:ext uri="{BB962C8B-B14F-4D97-AF65-F5344CB8AC3E}">
        <p14:creationId xmlns:p14="http://schemas.microsoft.com/office/powerpoint/2010/main" val="708293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screenshot&#10;&#10;Description generated with high confidence">
            <a:extLst>
              <a:ext uri="{FF2B5EF4-FFF2-40B4-BE49-F238E27FC236}">
                <a16:creationId xmlns:a16="http://schemas.microsoft.com/office/drawing/2014/main" id="{B843330C-D998-4CE7-AC6E-20B5B0F402F7}"/>
              </a:ext>
            </a:extLst>
          </p:cNvPr>
          <p:cNvPicPr>
            <a:picLocks noChangeAspect="1"/>
          </p:cNvPicPr>
          <p:nvPr/>
        </p:nvPicPr>
        <p:blipFill>
          <a:blip r:embed="rId2"/>
          <a:stretch>
            <a:fillRect/>
          </a:stretch>
        </p:blipFill>
        <p:spPr>
          <a:xfrm>
            <a:off x="382907" y="307731"/>
            <a:ext cx="5330182" cy="3997637"/>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3B383188-ADF9-46F7-B951-446FB34C2273}"/>
              </a:ext>
            </a:extLst>
          </p:cNvPr>
          <p:cNvPicPr>
            <a:picLocks noChangeAspect="1"/>
          </p:cNvPicPr>
          <p:nvPr/>
        </p:nvPicPr>
        <p:blipFill>
          <a:blip r:embed="rId3"/>
          <a:stretch>
            <a:fillRect/>
          </a:stretch>
        </p:blipFill>
        <p:spPr>
          <a:xfrm>
            <a:off x="6416043" y="315140"/>
            <a:ext cx="5455917" cy="3982818"/>
          </a:xfrm>
          <a:prstGeom prst="rect">
            <a:avLst/>
          </a:prstGeom>
        </p:spPr>
      </p:pic>
      <p:sp>
        <p:nvSpPr>
          <p:cNvPr id="2" name="Title 1">
            <a:extLst>
              <a:ext uri="{FF2B5EF4-FFF2-40B4-BE49-F238E27FC236}">
                <a16:creationId xmlns:a16="http://schemas.microsoft.com/office/drawing/2014/main" id="{12ABC941-EC8C-4DDE-89FD-C9A1D5C7F278}"/>
              </a:ext>
            </a:extLst>
          </p:cNvPr>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sz="3600" dirty="0">
                <a:solidFill>
                  <a:schemeClr val="bg1"/>
                </a:solidFill>
              </a:rPr>
              <a:t>Table Analysis: Race ethnicity vs County Bucket</a:t>
            </a:r>
          </a:p>
        </p:txBody>
      </p:sp>
    </p:spTree>
    <p:extLst>
      <p:ext uri="{BB962C8B-B14F-4D97-AF65-F5344CB8AC3E}">
        <p14:creationId xmlns:p14="http://schemas.microsoft.com/office/powerpoint/2010/main" val="2549357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8AB72-E5D7-4C92-81A8-0803D7E9723F}"/>
              </a:ext>
            </a:extLst>
          </p:cNvPr>
          <p:cNvSpPr>
            <a:spLocks noGrp="1"/>
          </p:cNvSpPr>
          <p:nvPr>
            <p:ph idx="1"/>
          </p:nvPr>
        </p:nvSpPr>
        <p:spPr/>
        <p:txBody>
          <a:bodyPr>
            <a:normAutofit/>
          </a:bodyPr>
          <a:lstStyle/>
          <a:p>
            <a:pPr marL="0" indent="0" algn="ctr">
              <a:buNone/>
            </a:pPr>
            <a:r>
              <a:rPr lang="en-US" sz="3200" dirty="0"/>
              <a:t>Among all the races number of </a:t>
            </a:r>
            <a:r>
              <a:rPr lang="en-US" sz="4000" dirty="0"/>
              <a:t>African Americans killed </a:t>
            </a:r>
            <a:r>
              <a:rPr lang="en-US" sz="3200" dirty="0"/>
              <a:t>fall under the </a:t>
            </a:r>
            <a:r>
              <a:rPr lang="en-US" sz="4000" dirty="0"/>
              <a:t>low income county bucket</a:t>
            </a:r>
            <a:r>
              <a:rPr lang="en-US" sz="3200" dirty="0"/>
              <a:t>.</a:t>
            </a:r>
          </a:p>
          <a:p>
            <a:pPr marL="0" indent="0">
              <a:buNone/>
            </a:pPr>
            <a:endParaRPr lang="en-US" sz="3200" dirty="0"/>
          </a:p>
          <a:p>
            <a:pPr marL="0" indent="0" algn="ctr">
              <a:buNone/>
            </a:pPr>
            <a:r>
              <a:rPr lang="en-US" sz="3200" dirty="0"/>
              <a:t>Number of </a:t>
            </a:r>
            <a:r>
              <a:rPr lang="en-US" sz="4000" dirty="0"/>
              <a:t>white Americans killed </a:t>
            </a:r>
            <a:r>
              <a:rPr lang="en-US" sz="3200" dirty="0"/>
              <a:t>are </a:t>
            </a:r>
            <a:r>
              <a:rPr lang="en-US" sz="4000" dirty="0"/>
              <a:t>higher</a:t>
            </a:r>
            <a:r>
              <a:rPr lang="en-US" sz="3200" dirty="0"/>
              <a:t> than all other races</a:t>
            </a:r>
          </a:p>
          <a:p>
            <a:pPr marL="0" indent="0" algn="ctr">
              <a:buNone/>
            </a:pPr>
            <a:endParaRPr lang="en-US" sz="3200" dirty="0"/>
          </a:p>
        </p:txBody>
      </p:sp>
    </p:spTree>
    <p:extLst>
      <p:ext uri="{BB962C8B-B14F-4D97-AF65-F5344CB8AC3E}">
        <p14:creationId xmlns:p14="http://schemas.microsoft.com/office/powerpoint/2010/main" val="2403889663"/>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A69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Thank you">
            <a:extLst>
              <a:ext uri="{FF2B5EF4-FFF2-40B4-BE49-F238E27FC236}">
                <a16:creationId xmlns:a16="http://schemas.microsoft.com/office/drawing/2014/main" id="{16272E50-A488-4340-97CB-279EC47C3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941" y="643467"/>
            <a:ext cx="9904117"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3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3702E9-5A1C-48E6-A6EF-02B93428D438}"/>
              </a:ext>
            </a:extLst>
          </p:cNvPr>
          <p:cNvSpPr/>
          <p:nvPr/>
        </p:nvSpPr>
        <p:spPr>
          <a:xfrm>
            <a:off x="1238865" y="1909917"/>
            <a:ext cx="7927258" cy="646331"/>
          </a:xfrm>
          <a:prstGeom prst="rect">
            <a:avLst/>
          </a:prstGeom>
        </p:spPr>
        <p:txBody>
          <a:bodyPr wrap="square">
            <a:spAutoFit/>
          </a:bodyPr>
          <a:lstStyle/>
          <a:p>
            <a:r>
              <a:rPr lang="en-US" dirty="0">
                <a:hlinkClick r:id="rId2"/>
              </a:rPr>
              <a:t>https://public.tableau.com/profile/vivekraj.yuvaraj#!/vizhome/PolicekillingViz/Dashboard1?publish=yes</a:t>
            </a:r>
            <a:r>
              <a:rPr lang="en-US" dirty="0"/>
              <a:t> </a:t>
            </a:r>
          </a:p>
        </p:txBody>
      </p:sp>
      <p:sp>
        <p:nvSpPr>
          <p:cNvPr id="3" name="TextBox 2">
            <a:extLst>
              <a:ext uri="{FF2B5EF4-FFF2-40B4-BE49-F238E27FC236}">
                <a16:creationId xmlns:a16="http://schemas.microsoft.com/office/drawing/2014/main" id="{47B9A3D5-AC8D-49F0-8180-B97998DCFF5A}"/>
              </a:ext>
            </a:extLst>
          </p:cNvPr>
          <p:cNvSpPr txBox="1"/>
          <p:nvPr/>
        </p:nvSpPr>
        <p:spPr>
          <a:xfrm>
            <a:off x="2233632" y="460941"/>
            <a:ext cx="6705600" cy="646331"/>
          </a:xfrm>
          <a:prstGeom prst="rect">
            <a:avLst/>
          </a:prstGeom>
          <a:solidFill>
            <a:schemeClr val="accent1">
              <a:lumMod val="20000"/>
              <a:lumOff val="80000"/>
            </a:schemeClr>
          </a:solidFill>
        </p:spPr>
        <p:txBody>
          <a:bodyPr wrap="square" rtlCol="0">
            <a:spAutoFit/>
          </a:bodyPr>
          <a:lstStyle/>
          <a:p>
            <a:pPr algn="ctr"/>
            <a:r>
              <a:rPr lang="en-US" sz="3600" dirty="0"/>
              <a:t>Visualization</a:t>
            </a:r>
            <a:endParaRPr lang="en-US" dirty="0"/>
          </a:p>
        </p:txBody>
      </p:sp>
    </p:spTree>
    <p:extLst>
      <p:ext uri="{BB962C8B-B14F-4D97-AF65-F5344CB8AC3E}">
        <p14:creationId xmlns:p14="http://schemas.microsoft.com/office/powerpoint/2010/main" val="8065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2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2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1">
            <a:extLst>
              <a:ext uri="{FF2B5EF4-FFF2-40B4-BE49-F238E27FC236}">
                <a16:creationId xmlns:a16="http://schemas.microsoft.com/office/drawing/2014/main" id="{BC9D5B41-A9A3-4C4F-A74A-DDC02A1154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8" b="152"/>
          <a:stretch/>
        </p:blipFill>
        <p:spPr bwMode="auto">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1136428" y="627564"/>
            <a:ext cx="7474172" cy="4939952"/>
          </a:xfrm>
        </p:spPr>
        <p:txBody>
          <a:bodyPr>
            <a:normAutofit/>
          </a:bodyPr>
          <a:lstStyle/>
          <a:p>
            <a:br>
              <a:rPr lang="en-US" dirty="0"/>
            </a:br>
            <a:r>
              <a:rPr lang="en-US" dirty="0"/>
              <a:t>Which race does most of the victims fall under?</a:t>
            </a:r>
            <a:br>
              <a:rPr lang="en-US" dirty="0"/>
            </a:br>
            <a:r>
              <a:rPr lang="en-US" dirty="0"/>
              <a:t>Does armament status influence the shootings?</a:t>
            </a:r>
          </a:p>
        </p:txBody>
      </p:sp>
    </p:spTree>
    <p:extLst>
      <p:ext uri="{BB962C8B-B14F-4D97-AF65-F5344CB8AC3E}">
        <p14:creationId xmlns:p14="http://schemas.microsoft.com/office/powerpoint/2010/main" val="85525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47AB924-1B87-43FC-B7C7-B112D5C51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DAD2B705-4A9B-408D-AA80-4F41045E09D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9AE2756-0FC4-4155-83E7-58AAAB63E75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6211D59-7A38-4172-9AB9-A9FA76BC0791}"/>
              </a:ext>
            </a:extLst>
          </p:cNvPr>
          <p:cNvPicPr>
            <a:picLocks noChangeAspect="1"/>
          </p:cNvPicPr>
          <p:nvPr/>
        </p:nvPicPr>
        <p:blipFill>
          <a:blip r:embed="rId2"/>
          <a:stretch>
            <a:fillRect/>
          </a:stretch>
        </p:blipFill>
        <p:spPr>
          <a:xfrm>
            <a:off x="4385729" y="583097"/>
            <a:ext cx="3433324" cy="3434432"/>
          </a:xfrm>
          <a:prstGeom prst="rect">
            <a:avLst/>
          </a:prstGeom>
        </p:spPr>
      </p:pic>
      <p:cxnSp>
        <p:nvCxnSpPr>
          <p:cNvPr id="49" name="Straight Connector 48">
            <a:extLst>
              <a:ext uri="{FF2B5EF4-FFF2-40B4-BE49-F238E27FC236}">
                <a16:creationId xmlns:a16="http://schemas.microsoft.com/office/drawing/2014/main" id="{818DC98F-4057-4645-B948-F604F39A9C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D431810-DFFA-423F-B228-118C394E2726}"/>
              </a:ext>
            </a:extLst>
          </p:cNvPr>
          <p:cNvSpPr txBox="1"/>
          <p:nvPr/>
        </p:nvSpPr>
        <p:spPr>
          <a:xfrm>
            <a:off x="527538" y="4756638"/>
            <a:ext cx="11139854" cy="1137725"/>
          </a:xfrm>
          <a:prstGeom prst="ellipse">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3000" dirty="0">
                <a:solidFill>
                  <a:schemeClr val="bg1"/>
                </a:solidFill>
                <a:latin typeface="+mj-lt"/>
                <a:ea typeface="+mj-ea"/>
                <a:cs typeface="+mj-cs"/>
              </a:rPr>
              <a:t>Table Analysis</a:t>
            </a:r>
          </a:p>
          <a:p>
            <a:pPr algn="ctr">
              <a:lnSpc>
                <a:spcPct val="90000"/>
              </a:lnSpc>
              <a:spcBef>
                <a:spcPct val="0"/>
              </a:spcBef>
              <a:spcAft>
                <a:spcPts val="600"/>
              </a:spcAft>
            </a:pPr>
            <a:r>
              <a:rPr lang="en-US" sz="3000" dirty="0">
                <a:solidFill>
                  <a:schemeClr val="bg1"/>
                </a:solidFill>
                <a:latin typeface="+mj-lt"/>
                <a:ea typeface="+mj-ea"/>
                <a:cs typeface="+mj-cs"/>
              </a:rPr>
              <a:t>Variables: Race, Armed</a:t>
            </a:r>
          </a:p>
        </p:txBody>
      </p:sp>
      <p:pic>
        <p:nvPicPr>
          <p:cNvPr id="7" name="Picture 6">
            <a:extLst>
              <a:ext uri="{FF2B5EF4-FFF2-40B4-BE49-F238E27FC236}">
                <a16:creationId xmlns:a16="http://schemas.microsoft.com/office/drawing/2014/main" id="{761ABE12-0837-42DF-8AF4-787ABB42F69B}"/>
              </a:ext>
            </a:extLst>
          </p:cNvPr>
          <p:cNvPicPr>
            <a:picLocks noChangeAspect="1"/>
          </p:cNvPicPr>
          <p:nvPr/>
        </p:nvPicPr>
        <p:blipFill>
          <a:blip r:embed="rId3"/>
          <a:stretch>
            <a:fillRect/>
          </a:stretch>
        </p:blipFill>
        <p:spPr>
          <a:xfrm>
            <a:off x="1010707" y="834887"/>
            <a:ext cx="2686050" cy="2613163"/>
          </a:xfrm>
          <a:prstGeom prst="rect">
            <a:avLst/>
          </a:prstGeom>
        </p:spPr>
      </p:pic>
      <p:pic>
        <p:nvPicPr>
          <p:cNvPr id="9" name="Picture 8">
            <a:extLst>
              <a:ext uri="{FF2B5EF4-FFF2-40B4-BE49-F238E27FC236}">
                <a16:creationId xmlns:a16="http://schemas.microsoft.com/office/drawing/2014/main" id="{8126E15C-6F3E-46DA-836A-5C2812A09167}"/>
              </a:ext>
            </a:extLst>
          </p:cNvPr>
          <p:cNvPicPr>
            <a:picLocks noChangeAspect="1"/>
          </p:cNvPicPr>
          <p:nvPr/>
        </p:nvPicPr>
        <p:blipFill>
          <a:blip r:embed="rId4"/>
          <a:stretch>
            <a:fillRect/>
          </a:stretch>
        </p:blipFill>
        <p:spPr>
          <a:xfrm>
            <a:off x="8871437" y="715617"/>
            <a:ext cx="2309852" cy="3178819"/>
          </a:xfrm>
          <a:prstGeom prst="rect">
            <a:avLst/>
          </a:prstGeom>
        </p:spPr>
      </p:pic>
    </p:spTree>
    <p:extLst>
      <p:ext uri="{BB962C8B-B14F-4D97-AF65-F5344CB8AC3E}">
        <p14:creationId xmlns:p14="http://schemas.microsoft.com/office/powerpoint/2010/main" val="46921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7399F-95B2-48B6-817C-EF7ADBC099FA}"/>
              </a:ext>
            </a:extLst>
          </p:cNvPr>
          <p:cNvSpPr txBox="1"/>
          <p:nvPr/>
        </p:nvSpPr>
        <p:spPr>
          <a:xfrm>
            <a:off x="1640944" y="2089846"/>
            <a:ext cx="9355016" cy="1446550"/>
          </a:xfrm>
          <a:prstGeom prst="rect">
            <a:avLst/>
          </a:prstGeom>
          <a:noFill/>
        </p:spPr>
        <p:txBody>
          <a:bodyPr wrap="square" rtlCol="0">
            <a:spAutoFit/>
          </a:bodyPr>
          <a:lstStyle/>
          <a:p>
            <a:pPr algn="ctr"/>
            <a:r>
              <a:rPr lang="en-US" sz="4400" dirty="0"/>
              <a:t>93%</a:t>
            </a:r>
            <a:r>
              <a:rPr lang="en-US" sz="3200" dirty="0"/>
              <a:t> of the victims killed were </a:t>
            </a:r>
            <a:r>
              <a:rPr lang="en-US" sz="4400" dirty="0"/>
              <a:t>armed</a:t>
            </a:r>
            <a:r>
              <a:rPr lang="en-US" sz="3200" dirty="0"/>
              <a:t> and half of them were </a:t>
            </a:r>
            <a:r>
              <a:rPr lang="en-US" sz="4400" dirty="0"/>
              <a:t>White Americans</a:t>
            </a:r>
            <a:r>
              <a:rPr lang="en-US" sz="3200" dirty="0"/>
              <a:t>.</a:t>
            </a:r>
          </a:p>
        </p:txBody>
      </p:sp>
    </p:spTree>
    <p:extLst>
      <p:ext uri="{BB962C8B-B14F-4D97-AF65-F5344CB8AC3E}">
        <p14:creationId xmlns:p14="http://schemas.microsoft.com/office/powerpoint/2010/main" val="418203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35412-BA4F-4212-B5EB-D2EDF0FAE7B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br>
              <a:rPr lang="en-US" sz="1800" kern="1200" dirty="0">
                <a:solidFill>
                  <a:schemeClr val="bg1"/>
                </a:solidFill>
                <a:latin typeface="+mj-lt"/>
                <a:ea typeface="+mj-ea"/>
                <a:cs typeface="+mj-cs"/>
              </a:rPr>
            </a:br>
            <a:r>
              <a:rPr lang="en-US" sz="13800" kern="1200" dirty="0">
                <a:solidFill>
                  <a:schemeClr val="bg1"/>
                </a:solidFill>
                <a:latin typeface="+mj-lt"/>
                <a:ea typeface="+mj-ea"/>
                <a:cs typeface="+mj-cs"/>
              </a:rPr>
              <a:t>#2</a:t>
            </a:r>
            <a:endParaRPr lang="en-US" sz="1800" kern="1200" dirty="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B05DDC86-5B86-4255-8C68-28365FE321A5}"/>
              </a:ext>
            </a:extLst>
          </p:cNvPr>
          <p:cNvSpPr/>
          <p:nvPr/>
        </p:nvSpPr>
        <p:spPr>
          <a:xfrm>
            <a:off x="3047999" y="966019"/>
            <a:ext cx="8352503" cy="4832092"/>
          </a:xfrm>
          <a:prstGeom prst="rect">
            <a:avLst/>
          </a:prstGeom>
        </p:spPr>
        <p:txBody>
          <a:bodyPr wrap="square">
            <a:spAutoFit/>
          </a:bodyPr>
          <a:lstStyle/>
          <a:p>
            <a:r>
              <a:rPr lang="en-US" sz="4400" dirty="0">
                <a:latin typeface="+mj-lt"/>
                <a:ea typeface="+mj-ea"/>
                <a:cs typeface="+mj-cs"/>
              </a:rPr>
              <a:t>Are people with mental illness more prone to get killed?</a:t>
            </a:r>
            <a:br>
              <a:rPr lang="en-US" sz="4400" dirty="0">
                <a:latin typeface="+mj-lt"/>
                <a:ea typeface="+mj-ea"/>
                <a:cs typeface="+mj-cs"/>
              </a:rPr>
            </a:br>
            <a:endParaRPr lang="en-US" sz="4400" dirty="0">
              <a:latin typeface="+mj-lt"/>
              <a:ea typeface="+mj-ea"/>
              <a:cs typeface="+mj-cs"/>
            </a:endParaRPr>
          </a:p>
          <a:p>
            <a:endParaRPr lang="en-US" sz="4400" dirty="0">
              <a:latin typeface="+mj-lt"/>
              <a:ea typeface="+mj-ea"/>
              <a:cs typeface="+mj-cs"/>
            </a:endParaRPr>
          </a:p>
          <a:p>
            <a:br>
              <a:rPr lang="en-US" sz="4400" dirty="0">
                <a:latin typeface="+mj-lt"/>
                <a:ea typeface="+mj-ea"/>
                <a:cs typeface="+mj-cs"/>
              </a:rPr>
            </a:br>
            <a:r>
              <a:rPr lang="en-US" sz="4400" dirty="0">
                <a:latin typeface="+mj-lt"/>
                <a:ea typeface="+mj-ea"/>
                <a:cs typeface="+mj-cs"/>
              </a:rPr>
              <a:t>Does age &amp; gender influence mental illness?</a:t>
            </a:r>
          </a:p>
        </p:txBody>
      </p:sp>
    </p:spTree>
    <p:extLst>
      <p:ext uri="{BB962C8B-B14F-4D97-AF65-F5344CB8AC3E}">
        <p14:creationId xmlns:p14="http://schemas.microsoft.com/office/powerpoint/2010/main" val="131844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47AB924-1B87-43FC-B7C7-B112D5C51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DAD2B705-4A9B-408D-AA80-4F41045E09D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AE2756-0FC4-4155-83E7-58AAAB63E75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generated with very high confidence">
            <a:extLst>
              <a:ext uri="{FF2B5EF4-FFF2-40B4-BE49-F238E27FC236}">
                <a16:creationId xmlns:a16="http://schemas.microsoft.com/office/drawing/2014/main" id="{B40EE27D-BBE9-47B3-9F88-5980B41901E1}"/>
              </a:ext>
            </a:extLst>
          </p:cNvPr>
          <p:cNvPicPr>
            <a:picLocks noChangeAspect="1"/>
          </p:cNvPicPr>
          <p:nvPr/>
        </p:nvPicPr>
        <p:blipFill>
          <a:blip r:embed="rId2"/>
          <a:stretch>
            <a:fillRect/>
          </a:stretch>
        </p:blipFill>
        <p:spPr>
          <a:xfrm>
            <a:off x="320040" y="766597"/>
            <a:ext cx="3425609" cy="3079905"/>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2C48C650-5350-4180-9591-C3F833D386CC}"/>
              </a:ext>
            </a:extLst>
          </p:cNvPr>
          <p:cNvPicPr>
            <a:picLocks noChangeAspect="1"/>
          </p:cNvPicPr>
          <p:nvPr/>
        </p:nvPicPr>
        <p:blipFill>
          <a:blip r:embed="rId3"/>
          <a:stretch>
            <a:fillRect/>
          </a:stretch>
        </p:blipFill>
        <p:spPr>
          <a:xfrm>
            <a:off x="4385729" y="1213199"/>
            <a:ext cx="3433324" cy="2186700"/>
          </a:xfrm>
          <a:prstGeom prst="rect">
            <a:avLst/>
          </a:prstGeom>
        </p:spPr>
      </p:pic>
      <p:cxnSp>
        <p:nvCxnSpPr>
          <p:cNvPr id="30" name="Straight Connector 29">
            <a:extLst>
              <a:ext uri="{FF2B5EF4-FFF2-40B4-BE49-F238E27FC236}">
                <a16:creationId xmlns:a16="http://schemas.microsoft.com/office/drawing/2014/main" id="{818DC98F-4057-4645-B948-F604F39A9C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screenshot of a cell phone&#10;&#10;Description generated with very high confidence">
            <a:extLst>
              <a:ext uri="{FF2B5EF4-FFF2-40B4-BE49-F238E27FC236}">
                <a16:creationId xmlns:a16="http://schemas.microsoft.com/office/drawing/2014/main" id="{19C74DFF-237B-4B45-8629-68F028077E3D}"/>
              </a:ext>
            </a:extLst>
          </p:cNvPr>
          <p:cNvPicPr>
            <a:picLocks noChangeAspect="1"/>
          </p:cNvPicPr>
          <p:nvPr/>
        </p:nvPicPr>
        <p:blipFill>
          <a:blip r:embed="rId4"/>
          <a:stretch>
            <a:fillRect/>
          </a:stretch>
        </p:blipFill>
        <p:spPr>
          <a:xfrm>
            <a:off x="8701406" y="330045"/>
            <a:ext cx="2920553" cy="3997637"/>
          </a:xfrm>
          <a:prstGeom prst="rect">
            <a:avLst/>
          </a:prstGeom>
        </p:spPr>
      </p:pic>
      <p:sp>
        <p:nvSpPr>
          <p:cNvPr id="5" name="TextBox 4">
            <a:extLst>
              <a:ext uri="{FF2B5EF4-FFF2-40B4-BE49-F238E27FC236}">
                <a16:creationId xmlns:a16="http://schemas.microsoft.com/office/drawing/2014/main" id="{3F851E72-0C39-4967-82C8-3E2FF2AF0974}"/>
              </a:ext>
            </a:extLst>
          </p:cNvPr>
          <p:cNvSpPr txBox="1"/>
          <p:nvPr/>
        </p:nvSpPr>
        <p:spPr>
          <a:xfrm>
            <a:off x="527538" y="4756638"/>
            <a:ext cx="11139854" cy="930447"/>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3000" dirty="0">
                <a:solidFill>
                  <a:schemeClr val="bg1"/>
                </a:solidFill>
                <a:latin typeface="+mj-lt"/>
                <a:ea typeface="+mj-ea"/>
                <a:cs typeface="+mj-cs"/>
              </a:rPr>
              <a:t>Binary Logistic Regression</a:t>
            </a:r>
          </a:p>
          <a:p>
            <a:pPr algn="ctr">
              <a:lnSpc>
                <a:spcPct val="90000"/>
              </a:lnSpc>
              <a:spcBef>
                <a:spcPct val="0"/>
              </a:spcBef>
              <a:spcAft>
                <a:spcPts val="600"/>
              </a:spcAft>
            </a:pPr>
            <a:r>
              <a:rPr lang="en-US" sz="3000" dirty="0">
                <a:solidFill>
                  <a:schemeClr val="bg1"/>
                </a:solidFill>
                <a:latin typeface="+mj-lt"/>
                <a:ea typeface="+mj-ea"/>
                <a:cs typeface="+mj-cs"/>
              </a:rPr>
              <a:t>Variables: </a:t>
            </a:r>
            <a:r>
              <a:rPr lang="en-US" sz="3000" b="1" dirty="0">
                <a:solidFill>
                  <a:schemeClr val="bg1"/>
                </a:solidFill>
                <a:latin typeface="+mj-lt"/>
                <a:ea typeface="+mj-ea"/>
                <a:cs typeface="+mj-cs"/>
              </a:rPr>
              <a:t>Signs of Mental Illness</a:t>
            </a:r>
            <a:r>
              <a:rPr lang="en-US" sz="3000" dirty="0">
                <a:solidFill>
                  <a:schemeClr val="bg1"/>
                </a:solidFill>
                <a:latin typeface="+mj-lt"/>
                <a:ea typeface="+mj-ea"/>
                <a:cs typeface="+mj-cs"/>
              </a:rPr>
              <a:t>, Age, Gender</a:t>
            </a:r>
          </a:p>
        </p:txBody>
      </p:sp>
    </p:spTree>
    <p:extLst>
      <p:ext uri="{BB962C8B-B14F-4D97-AF65-F5344CB8AC3E}">
        <p14:creationId xmlns:p14="http://schemas.microsoft.com/office/powerpoint/2010/main" val="127742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853</TotalTime>
  <Words>549</Words>
  <Application>Microsoft Office PowerPoint</Application>
  <PresentationFormat>Widescreen</PresentationFormat>
  <Paragraphs>82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Baskerville Old Face</vt:lpstr>
      <vt:lpstr>Calibri</vt:lpstr>
      <vt:lpstr>Calibri Light</vt:lpstr>
      <vt:lpstr>Office Theme</vt:lpstr>
      <vt:lpstr>PowerPoint Presentation</vt:lpstr>
      <vt:lpstr>PowerPoint Presentation</vt:lpstr>
      <vt:lpstr>PowerPoint Presentation</vt:lpstr>
      <vt:lpstr>PowerPoint Presentation</vt:lpstr>
      <vt:lpstr> Which race does most of the victims fall under? Does armament status influence the shootings?</vt:lpstr>
      <vt:lpstr>PowerPoint Presentation</vt:lpstr>
      <vt:lpstr>PowerPoint Presentation</vt:lpstr>
      <vt:lpstr> #2</vt:lpstr>
      <vt:lpstr>PowerPoint Presentation</vt:lpstr>
      <vt:lpstr>PowerPoint Presentation</vt:lpstr>
      <vt:lpstr> Does the Age, mental illness of victims and armed status of the victims have impact on Threat Level?</vt:lpstr>
      <vt:lpstr>PowerPoint Presentation</vt:lpstr>
      <vt:lpstr>PowerPoint Presentation</vt:lpstr>
      <vt:lpstr>  Does the economic status of an individual affect the fatal rate?  </vt:lpstr>
      <vt:lpstr>PowerPoint Presentation</vt:lpstr>
      <vt:lpstr>PowerPoint Presentation</vt:lpstr>
      <vt:lpstr>  Does the relationship between Unemployment and college education moderated by Poverty rate?   </vt:lpstr>
      <vt:lpstr>PowerPoint Presentation</vt:lpstr>
      <vt:lpstr>PowerPoint Presentation</vt:lpstr>
      <vt:lpstr>  Is Unemployment status largely observed in a particular race ?  Does the educational background influence the unemployment rate?   </vt:lpstr>
      <vt:lpstr>PowerPoint Presentation</vt:lpstr>
      <vt:lpstr>PowerPoint Presentation</vt:lpstr>
      <vt:lpstr>  Does the socio-economic status among the two most predominant races have any significance between them?  </vt:lpstr>
      <vt:lpstr>Correlation Analysis  If the Share of African Americans and White Americans population in the household suspects belong to, have any correlation with their personal income, household income, poverty rate, unemployment rate and college diploma rate. </vt:lpstr>
      <vt:lpstr>PowerPoint Presentation</vt:lpstr>
      <vt:lpstr>  How the victim population is segregated across the communities based on their ethnicity?  </vt:lpstr>
      <vt:lpstr>    One way Anova Variables: Share_white, share _black, share_hispanic, Race Ethnicity of the victims</vt:lpstr>
      <vt:lpstr>PowerPoint Presentation</vt:lpstr>
      <vt:lpstr>PowerPoint Presentation</vt:lpstr>
      <vt:lpstr>  Does the victim fleeing the scene are armed and considered as a threat? </vt:lpstr>
      <vt:lpstr>Table Analysis: Armed and Flee</vt:lpstr>
      <vt:lpstr>PowerPoint Presentation</vt:lpstr>
      <vt:lpstr>  Does the economic disadvantage in low income counties influence the fatal rates?</vt:lpstr>
      <vt:lpstr>Table Analysis: Race ethnicity vs County Bucket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Harikrishnan</dc:creator>
  <cp:lastModifiedBy>Rohit Harikrishnan</cp:lastModifiedBy>
  <cp:revision>71</cp:revision>
  <dcterms:created xsi:type="dcterms:W3CDTF">2017-11-28T02:41:01Z</dcterms:created>
  <dcterms:modified xsi:type="dcterms:W3CDTF">2017-11-29T19:32:33Z</dcterms:modified>
</cp:coreProperties>
</file>