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8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DBB0-6DA1-4273-B163-CEF2F6BB329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4D4E655-65A6-7B73-F896-EDCB59B3FE8E}"/>
              </a:ext>
            </a:extLst>
          </p:cNvPr>
          <p:cNvSpPr/>
          <p:nvPr/>
        </p:nvSpPr>
        <p:spPr>
          <a:xfrm>
            <a:off x="23141" y="70544"/>
            <a:ext cx="2789763" cy="49332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B3848F-6523-E8F5-7F6B-F28EDCE4EBB2}"/>
              </a:ext>
            </a:extLst>
          </p:cNvPr>
          <p:cNvCxnSpPr>
            <a:cxnSpLocks/>
          </p:cNvCxnSpPr>
          <p:nvPr/>
        </p:nvCxnSpPr>
        <p:spPr>
          <a:xfrm>
            <a:off x="847260" y="3670563"/>
            <a:ext cx="0" cy="720748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347379D-674B-8B1A-529B-0254DFA9BB9A}"/>
              </a:ext>
            </a:extLst>
          </p:cNvPr>
          <p:cNvCxnSpPr>
            <a:cxnSpLocks/>
          </p:cNvCxnSpPr>
          <p:nvPr/>
        </p:nvCxnSpPr>
        <p:spPr>
          <a:xfrm flipV="1">
            <a:off x="2040448" y="3635661"/>
            <a:ext cx="0" cy="639665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35A15B-742B-4BC0-3AC9-5CC65023A723}"/>
              </a:ext>
            </a:extLst>
          </p:cNvPr>
          <p:cNvCxnSpPr>
            <a:cxnSpLocks/>
          </p:cNvCxnSpPr>
          <p:nvPr/>
        </p:nvCxnSpPr>
        <p:spPr>
          <a:xfrm rot="-2700000">
            <a:off x="1179039" y="1227910"/>
            <a:ext cx="4838" cy="634906"/>
          </a:xfrm>
          <a:prstGeom prst="line">
            <a:avLst/>
          </a:prstGeom>
          <a:ln w="34925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59AA51-D594-2DF6-5FA8-D0A762058CF7}"/>
              </a:ext>
            </a:extLst>
          </p:cNvPr>
          <p:cNvCxnSpPr>
            <a:cxnSpLocks/>
          </p:cNvCxnSpPr>
          <p:nvPr/>
        </p:nvCxnSpPr>
        <p:spPr>
          <a:xfrm rot="2700000" flipH="1" flipV="1">
            <a:off x="1658667" y="1164092"/>
            <a:ext cx="3" cy="709444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970B689-6C44-3CAE-A28D-3DC27DDDB30B}"/>
              </a:ext>
            </a:extLst>
          </p:cNvPr>
          <p:cNvSpPr/>
          <p:nvPr/>
        </p:nvSpPr>
        <p:spPr>
          <a:xfrm rot="16200000">
            <a:off x="5464333" y="-436658"/>
            <a:ext cx="1893913" cy="70366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54487-F47D-B08D-CFB2-5CC1AF02D9CB}"/>
              </a:ext>
            </a:extLst>
          </p:cNvPr>
          <p:cNvSpPr/>
          <p:nvPr/>
        </p:nvSpPr>
        <p:spPr>
          <a:xfrm>
            <a:off x="330035" y="2726048"/>
            <a:ext cx="2185086" cy="944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100" dirty="0">
                <a:solidFill>
                  <a:schemeClr val="tx1"/>
                </a:solidFill>
              </a:rPr>
              <a:t>synthesized and cleaned datasets)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947BD-F54C-E34A-0616-93DF5CB51908}"/>
              </a:ext>
            </a:extLst>
          </p:cNvPr>
          <p:cNvSpPr/>
          <p:nvPr/>
        </p:nvSpPr>
        <p:spPr>
          <a:xfrm>
            <a:off x="201622" y="1769646"/>
            <a:ext cx="2427888" cy="510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wrangling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(find matching ids between datasets)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34A3C-04EC-E86A-1766-DA74B484AFFA}"/>
              </a:ext>
            </a:extLst>
          </p:cNvPr>
          <p:cNvSpPr/>
          <p:nvPr/>
        </p:nvSpPr>
        <p:spPr>
          <a:xfrm>
            <a:off x="2950911" y="2726048"/>
            <a:ext cx="2157568" cy="948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exploratory data 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39C5A-CF47-31B9-9367-891A07E9A145}"/>
              </a:ext>
            </a:extLst>
          </p:cNvPr>
          <p:cNvSpPr/>
          <p:nvPr/>
        </p:nvSpPr>
        <p:spPr>
          <a:xfrm>
            <a:off x="5358609" y="2731128"/>
            <a:ext cx="2226498" cy="948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hyperparameter selection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scoring and ranking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4EFC15-615B-4C5E-FC58-D41AEC4B884E}"/>
              </a:ext>
            </a:extLst>
          </p:cNvPr>
          <p:cNvSpPr/>
          <p:nvPr/>
        </p:nvSpPr>
        <p:spPr>
          <a:xfrm>
            <a:off x="10041959" y="2738388"/>
            <a:ext cx="2080461" cy="922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web-based app created with </a:t>
            </a:r>
            <a:r>
              <a:rPr lang="en-US" sz="1100" dirty="0" err="1">
                <a:solidFill>
                  <a:schemeClr val="tx1"/>
                </a:solidFill>
              </a:rPr>
              <a:t>Gradio</a:t>
            </a:r>
            <a:r>
              <a:rPr lang="en-US" sz="1100" dirty="0">
                <a:solidFill>
                  <a:schemeClr val="tx1"/>
                </a:solidFill>
              </a:rPr>
              <a:t>, hosted on Hugging Face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28341-CA95-8BCA-63FB-DFC25DDF9035}"/>
              </a:ext>
            </a:extLst>
          </p:cNvPr>
          <p:cNvCxnSpPr>
            <a:cxnSpLocks/>
          </p:cNvCxnSpPr>
          <p:nvPr/>
        </p:nvCxnSpPr>
        <p:spPr>
          <a:xfrm flipH="1">
            <a:off x="11001059" y="3662308"/>
            <a:ext cx="5221" cy="89725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87D62-B6D5-7913-9963-4D005367F51C}"/>
              </a:ext>
            </a:extLst>
          </p:cNvPr>
          <p:cNvSpPr/>
          <p:nvPr/>
        </p:nvSpPr>
        <p:spPr>
          <a:xfrm>
            <a:off x="206583" y="4275326"/>
            <a:ext cx="2427889" cy="5492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updating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100" dirty="0">
                <a:solidFill>
                  <a:schemeClr val="tx1"/>
                </a:solidFill>
              </a:rPr>
              <a:t>consistent formatting, fix inaccuracies)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1C3FB3-7530-1559-6B04-B6D877E1CF42}"/>
              </a:ext>
            </a:extLst>
          </p:cNvPr>
          <p:cNvSpPr txBox="1"/>
          <p:nvPr/>
        </p:nvSpPr>
        <p:spPr>
          <a:xfrm>
            <a:off x="43462" y="52870"/>
            <a:ext cx="27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D8EF4-78AD-A410-860F-8579D1D33533}"/>
              </a:ext>
            </a:extLst>
          </p:cNvPr>
          <p:cNvSpPr txBox="1"/>
          <p:nvPr/>
        </p:nvSpPr>
        <p:spPr>
          <a:xfrm>
            <a:off x="2829680" y="1755448"/>
            <a:ext cx="70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7DD552-3798-1D90-3D2B-CF2ECEC504FA}"/>
              </a:ext>
            </a:extLst>
          </p:cNvPr>
          <p:cNvSpPr/>
          <p:nvPr/>
        </p:nvSpPr>
        <p:spPr>
          <a:xfrm>
            <a:off x="73536" y="451439"/>
            <a:ext cx="1391535" cy="8673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Film script dataset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</a:t>
            </a:r>
            <a:r>
              <a:rPr lang="en-US" sz="1100" dirty="0" err="1">
                <a:solidFill>
                  <a:schemeClr val="tx1"/>
                </a:solidFill>
              </a:rPr>
              <a:t>IMSDb</a:t>
            </a:r>
            <a:r>
              <a:rPr lang="en-US" sz="1100" dirty="0">
                <a:solidFill>
                  <a:schemeClr val="tx1"/>
                </a:solidFill>
              </a:rPr>
              <a:t>, Springfield!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2680B9-7F4C-067E-9D07-2B3404C63891}"/>
              </a:ext>
            </a:extLst>
          </p:cNvPr>
          <p:cNvSpPr/>
          <p:nvPr/>
        </p:nvSpPr>
        <p:spPr>
          <a:xfrm>
            <a:off x="1465071" y="449228"/>
            <a:ext cx="1306950" cy="8673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datasets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 IMDb, </a:t>
            </a:r>
            <a:r>
              <a:rPr lang="en-US" sz="1050" dirty="0" err="1">
                <a:solidFill>
                  <a:schemeClr val="tx1"/>
                </a:solidFill>
              </a:rPr>
              <a:t>MovieLens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D9F086-C2FF-C810-E248-453015175947}"/>
              </a:ext>
            </a:extLst>
          </p:cNvPr>
          <p:cNvCxnSpPr>
            <a:cxnSpLocks/>
          </p:cNvCxnSpPr>
          <p:nvPr/>
        </p:nvCxnSpPr>
        <p:spPr>
          <a:xfrm flipH="1">
            <a:off x="4024474" y="2380119"/>
            <a:ext cx="4954415" cy="1656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1EDEC3-FA62-0BDC-F181-571EA17091E6}"/>
              </a:ext>
            </a:extLst>
          </p:cNvPr>
          <p:cNvCxnSpPr>
            <a:cxnSpLocks/>
          </p:cNvCxnSpPr>
          <p:nvPr/>
        </p:nvCxnSpPr>
        <p:spPr>
          <a:xfrm>
            <a:off x="8963177" y="2396681"/>
            <a:ext cx="0" cy="40022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0F-8A15-899C-4699-E1BEB92C2642}"/>
              </a:ext>
            </a:extLst>
          </p:cNvPr>
          <p:cNvSpPr/>
          <p:nvPr/>
        </p:nvSpPr>
        <p:spPr>
          <a:xfrm>
            <a:off x="7832909" y="2738388"/>
            <a:ext cx="1963912" cy="926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evaluation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interpret LDA topics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RMSE, </a:t>
            </a:r>
            <a:r>
              <a:rPr lang="en-US" sz="1100" dirty="0" err="1">
                <a:solidFill>
                  <a:schemeClr val="tx1"/>
                </a:solidFill>
              </a:rPr>
              <a:t>recall@k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precision@k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- filtering and ordering of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044961-946C-09C4-CA6C-A1DF59221827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1415566" y="2280399"/>
            <a:ext cx="7012" cy="445649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19CCCA-81B9-B764-9C65-3500E7381123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2515121" y="3198306"/>
            <a:ext cx="435790" cy="2164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DA91F69-DEA7-C2FF-4EE1-000B2AEC2A6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108479" y="3200470"/>
            <a:ext cx="250130" cy="5078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D4E7083-F289-6DF9-3593-12F2B39976D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585107" y="3201558"/>
            <a:ext cx="247802" cy="3990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182CA22-6635-B623-6095-29FE4F5E4BA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9796821" y="3199396"/>
            <a:ext cx="245138" cy="2162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5E418B-C50F-947B-B560-3C81C3A5F92F}"/>
              </a:ext>
            </a:extLst>
          </p:cNvPr>
          <p:cNvCxnSpPr>
            <a:cxnSpLocks/>
          </p:cNvCxnSpPr>
          <p:nvPr/>
        </p:nvCxnSpPr>
        <p:spPr>
          <a:xfrm flipV="1">
            <a:off x="7654927" y="4540977"/>
            <a:ext cx="3346132" cy="16681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D60A26-E102-D67C-6139-0445E13F585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24474" y="3674891"/>
            <a:ext cx="5221" cy="917688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090DD68-0F91-3065-A1DD-812EC7EA9264}"/>
              </a:ext>
            </a:extLst>
          </p:cNvPr>
          <p:cNvCxnSpPr>
            <a:cxnSpLocks/>
          </p:cNvCxnSpPr>
          <p:nvPr/>
        </p:nvCxnSpPr>
        <p:spPr>
          <a:xfrm>
            <a:off x="4019253" y="4576704"/>
            <a:ext cx="335341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4C85933-AF61-E0D7-6511-10E9D608D4D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029695" y="2390279"/>
            <a:ext cx="0" cy="335769"/>
          </a:xfrm>
          <a:prstGeom prst="line">
            <a:avLst/>
          </a:prstGeom>
          <a:ln w="349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FE3970C-160A-8F59-9932-3BA1311FBF60}"/>
              </a:ext>
            </a:extLst>
          </p:cNvPr>
          <p:cNvSpPr/>
          <p:nvPr/>
        </p:nvSpPr>
        <p:spPr>
          <a:xfrm>
            <a:off x="6063824" y="4190059"/>
            <a:ext cx="1591103" cy="784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feedback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A3AF36-DCEE-5554-EF64-17D05A8DFE4A}"/>
              </a:ext>
            </a:extLst>
          </p:cNvPr>
          <p:cNvSpPr txBox="1"/>
          <p:nvPr/>
        </p:nvSpPr>
        <p:spPr>
          <a:xfrm>
            <a:off x="3947415" y="70544"/>
            <a:ext cx="532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Recommender System Workflow</a:t>
            </a:r>
          </a:p>
        </p:txBody>
      </p:sp>
    </p:spTree>
    <p:extLst>
      <p:ext uri="{BB962C8B-B14F-4D97-AF65-F5344CB8AC3E}">
        <p14:creationId xmlns:p14="http://schemas.microsoft.com/office/powerpoint/2010/main" val="326929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DD9461207AAF46963E966C10F44718" ma:contentTypeVersion="0" ma:contentTypeDescription="Create a new document." ma:contentTypeScope="" ma:versionID="981f7b8e372e880302cee74e342ef0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065b0337e3b92882dce6e5632cc42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C6F3D3-5CEA-4176-814E-E659EE8F2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BA6FE9-148D-45A8-831D-29F3951C7E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37A734-5CFD-441D-AFD9-4349074C4BCE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465</TotalTime>
  <Words>101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Fasano</dc:creator>
  <cp:lastModifiedBy>Nicholas Fasano</cp:lastModifiedBy>
  <cp:revision>4</cp:revision>
  <dcterms:created xsi:type="dcterms:W3CDTF">2023-08-15T17:32:57Z</dcterms:created>
  <dcterms:modified xsi:type="dcterms:W3CDTF">2023-10-04T22:30:10Z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0x0101002ADD9461207AAF46963E966C10F44718</vt:lpwstr>
  </property>
</Properties>
</file>