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6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9301F-AFDC-422A-A87F-7AFFA015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3A84B9-7EE6-4320-9A10-A47A519F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3B82E-D4D2-4651-AE8E-28397AD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55CF4-2ECD-4534-AC46-5C506C7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658DE5-3916-4C53-8140-3EE553F2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4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0F623-B125-41BA-A911-ED7D1316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17DFC0-E603-4B84-AACE-8CD180E8C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C175F-8441-43DE-A500-E54A7548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0D239-3625-424C-900E-ED6C2C8F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90E80-0A9D-4D29-96FB-D98AFC79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181F99-0F25-4D3F-BD2E-3455DED46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9F02A1-2BC2-4DD8-8595-FD43420B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3CB23-E1C9-4099-BF75-5291499E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08362C-F642-4980-9C88-DF159019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4635-DF14-4D23-8E7B-7FDC4B7D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0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5E53E-EAEF-43E3-A19F-B0AEA708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2B5D0-DC40-4364-97E3-2BEA5329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05D66-D474-470C-AE09-F9A30BBB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0ABD2-CB2E-404B-A9B3-359C0465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C709-CC37-4A77-A4C3-BF97744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19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FC693-E2D6-42E9-BC14-F62AFB1A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A3F51E-CAE4-43B8-B75D-3CFBC576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47882A-FCFE-4EAC-BEAC-C8BB1288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184240-3592-4EEE-8351-F0CD6F5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660FEA-BF9C-4ED7-A05E-C7E430AF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16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20DD3-4FA9-4A33-B0BB-FB3E6C24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A99BEC-4C0F-44F4-873E-484FE91B5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63E0BD-7F9B-4D16-8A72-48DAFF4A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BA8826-842E-46A6-8F96-D71BA0E2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F372C-D5D4-4040-BDB3-8C9E1205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5E723-3D2B-4FAF-9060-D7984DB8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26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34E8E-4E06-41DF-9D88-2ADE2D68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72BF0-C4CC-4E07-80D3-6E864A90D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68AA34-DFE2-4079-AADC-89E27D82C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14F40B-DDE6-401B-A112-A7FDE0CF6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982DB8-1712-41D5-B913-C704C08F1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4D1C9A-466E-49EE-B9DF-082AB577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CE1D03-C076-462E-B822-4F23F768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3CA1DB-0120-4CB4-BAB8-08342F5B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77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E22F4-03C2-4AB3-844A-D7D2E447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C3BF6-3A2F-42F5-8C22-C35B8DF2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E6A42-1BC6-4ED5-B28F-9F7FEAC9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5E1FC3-DAA8-466E-8A58-EFC16C51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5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86CC35-04AC-4FF5-BA39-F299B471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501BFD-D480-4059-898D-5338AE77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FC1789-62C6-4CDE-BCCA-57A2B3CC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61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C0AA2-FF8D-4387-84C6-92894024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4A02E-F024-4E41-A329-C9FF20BC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C1307E-895A-4EF0-AD1B-7BAEB18D2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77A15A-7A6A-40C4-BBDC-7151AC80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74BC57-0552-42B7-B68A-CB0FEB63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11A9D-68DF-47E1-9F7C-821715C4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89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031CB-9241-4BAA-894D-4DB9D6BC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3D8FB8-1E13-4943-994B-430AA9B5E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75B3E6-1304-4BC6-8BBA-C0C08D486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D5BF97-41EC-4364-AC6F-0BAFB876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DD9FA-9D01-442C-958E-3EBE2F3A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272554-E831-4F12-A71A-80098EC4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4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2192DF-53F0-4B64-A42A-D1D6E643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10479C-790C-4F6D-82CC-3029B157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B8B997-E9CD-4E6E-96A5-9A864E587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069D-E6AA-4A99-AE2E-BDBD8E181747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408DA-CA36-4E56-9D7C-895FCBE67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09080-3D78-411A-901E-7C9CF97C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192F-483C-4DC8-A814-C4F97F234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F99EA6-738E-402E-BEF5-41FD57B6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7237"/>
            <a:ext cx="5747287" cy="648644"/>
          </a:xfr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83C3D33C-D038-4C98-A833-22CEFDB91CCF}"/>
              </a:ext>
            </a:extLst>
          </p:cNvPr>
          <p:cNvSpPr txBox="1">
            <a:spLocks/>
          </p:cNvSpPr>
          <p:nvPr/>
        </p:nvSpPr>
        <p:spPr>
          <a:xfrm>
            <a:off x="1524000" y="2688070"/>
            <a:ext cx="9144000" cy="3276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900" dirty="0" err="1"/>
              <a:t>java.lang.reflect</a:t>
            </a:r>
            <a:r>
              <a:rPr lang="fr-FR" sz="1900" dirty="0"/>
              <a:t> est une API qui permet principalement de connaître le contenu d’une classe de façon dynamique. L’introspection est un mécanisme très intéressant qui nous a permis lors de ce TP de factoriser du code. </a:t>
            </a:r>
          </a:p>
          <a:p>
            <a:pPr algn="just"/>
            <a:r>
              <a:rPr lang="fr-FR" sz="1900" dirty="0"/>
              <a:t>La classe Class ne possède pas de constructeur public mais il est possible de récupérer cette objet de plusieurs façons.</a:t>
            </a:r>
          </a:p>
          <a:p>
            <a:pPr algn="just"/>
            <a:r>
              <a:rPr lang="fr-FR" sz="1900" dirty="0"/>
              <a:t>Grâce à la méthode </a:t>
            </a:r>
            <a:r>
              <a:rPr lang="fr-FR" sz="1900" dirty="0" err="1"/>
              <a:t>getClass</a:t>
            </a:r>
            <a:r>
              <a:rPr lang="fr-FR" sz="1900" dirty="0"/>
              <a:t>(), nous pouvons récupérer la Class d’un objet. Nous pouvons par la suite récupérer toutes les informations que nous souhaiter sur cette classe :</a:t>
            </a:r>
          </a:p>
          <a:p>
            <a:pPr lvl="1" algn="just"/>
            <a:r>
              <a:rPr lang="fr-FR" sz="1600" dirty="0" err="1"/>
              <a:t>getMethods</a:t>
            </a:r>
            <a:r>
              <a:rPr lang="fr-FR" sz="1600" dirty="0"/>
              <a:t>() : renvoie toutes les méthodes publiques d’une classe.</a:t>
            </a:r>
          </a:p>
          <a:p>
            <a:pPr lvl="1" algn="just"/>
            <a:r>
              <a:rPr lang="fr-FR" sz="1600" dirty="0" err="1"/>
              <a:t>getDeclaredMethods</a:t>
            </a:r>
            <a:r>
              <a:rPr lang="fr-FR" sz="1600" dirty="0"/>
              <a:t>() : renvoie toutes les méthodes d’une classe.</a:t>
            </a:r>
          </a:p>
          <a:p>
            <a:pPr lvl="1" algn="just"/>
            <a:r>
              <a:rPr lang="fr-FR" sz="1600" dirty="0"/>
              <a:t>Etc...</a:t>
            </a:r>
            <a:endParaRPr lang="fr-FR" sz="1900" dirty="0"/>
          </a:p>
          <a:p>
            <a:pPr lvl="1" algn="just"/>
            <a:endParaRPr lang="fr-FR" sz="1600" dirty="0"/>
          </a:p>
          <a:p>
            <a:pPr lvl="1" algn="just"/>
            <a:endParaRPr lang="fr-FR" sz="1500" dirty="0"/>
          </a:p>
          <a:p>
            <a:pPr algn="just"/>
            <a:endParaRPr lang="fr-FR" sz="1600" dirty="0"/>
          </a:p>
          <a:p>
            <a:pPr lvl="1" algn="just"/>
            <a:endParaRPr lang="fr-FR" sz="16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DD6EC5F-EBA2-43C2-8CCE-5D71DB1A3184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49053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/>
              <a:t>L API REFLECT</a:t>
            </a:r>
          </a:p>
        </p:txBody>
      </p:sp>
    </p:spTree>
    <p:extLst>
      <p:ext uri="{BB962C8B-B14F-4D97-AF65-F5344CB8AC3E}">
        <p14:creationId xmlns:p14="http://schemas.microsoft.com/office/powerpoint/2010/main" val="419814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83C3D33C-D038-4C98-A833-22CEFDB91CCF}"/>
              </a:ext>
            </a:extLst>
          </p:cNvPr>
          <p:cNvSpPr txBox="1">
            <a:spLocks/>
          </p:cNvSpPr>
          <p:nvPr/>
        </p:nvSpPr>
        <p:spPr>
          <a:xfrm>
            <a:off x="1523999" y="1666874"/>
            <a:ext cx="9144000" cy="44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fr-FR" sz="1600" dirty="0"/>
          </a:p>
          <a:p>
            <a:pPr lvl="1" algn="just"/>
            <a:endParaRPr lang="fr-FR" sz="1500" dirty="0"/>
          </a:p>
          <a:p>
            <a:pPr algn="just"/>
            <a:endParaRPr lang="fr-FR" sz="1600" dirty="0"/>
          </a:p>
          <a:p>
            <a:pPr lvl="1" algn="just"/>
            <a:endParaRPr lang="fr-FR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1A84CD-7927-4A66-B3ED-CE07367F0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07" y="893329"/>
            <a:ext cx="5841243" cy="348258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FDB89FC7-7957-45D7-BE69-F0D28D2DB90A}"/>
              </a:ext>
            </a:extLst>
          </p:cNvPr>
          <p:cNvSpPr txBox="1">
            <a:spLocks/>
          </p:cNvSpPr>
          <p:nvPr/>
        </p:nvSpPr>
        <p:spPr>
          <a:xfrm>
            <a:off x="1523999" y="2198957"/>
            <a:ext cx="9144000" cy="44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900" dirty="0"/>
              <a:t>L’API </a:t>
            </a:r>
            <a:r>
              <a:rPr lang="fr-FR" sz="1900" dirty="0" err="1"/>
              <a:t>reflect</a:t>
            </a:r>
            <a:r>
              <a:rPr lang="fr-FR" sz="1900" dirty="0"/>
              <a:t> nous offre une classe Method. Cette classe va nous permettre d’effectuer de nombreuses actions sur les méthodes d’une classe :</a:t>
            </a:r>
          </a:p>
          <a:p>
            <a:pPr algn="just"/>
            <a:endParaRPr lang="fr-FR" sz="1900" dirty="0"/>
          </a:p>
          <a:p>
            <a:pPr lvl="1" algn="just"/>
            <a:r>
              <a:rPr lang="fr-FR" sz="1600" dirty="0" err="1"/>
              <a:t>getAnnotation</a:t>
            </a:r>
            <a:r>
              <a:rPr lang="fr-FR" sz="1600" dirty="0"/>
              <a:t>(Class </a:t>
            </a:r>
            <a:r>
              <a:rPr lang="fr-FR" sz="1600" dirty="0" err="1">
                <a:effectLst/>
              </a:rPr>
              <a:t>annotationClass</a:t>
            </a:r>
            <a:r>
              <a:rPr lang="fr-FR" sz="1600" dirty="0"/>
              <a:t>) : permet de récupérer une annotation. </a:t>
            </a:r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/>
              <a:t>getName</a:t>
            </a:r>
            <a:r>
              <a:rPr lang="fr-FR" sz="1600" dirty="0"/>
              <a:t>() : retourne le nom de la méthode.</a:t>
            </a:r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/>
              <a:t>Invoke</a:t>
            </a:r>
            <a:r>
              <a:rPr lang="fr-FR" sz="1600" dirty="0"/>
              <a:t>(Object </a:t>
            </a:r>
            <a:r>
              <a:rPr lang="fr-FR" sz="1600" dirty="0" err="1"/>
              <a:t>obj</a:t>
            </a:r>
            <a:r>
              <a:rPr lang="fr-FR" sz="1600" dirty="0"/>
              <a:t>, Object … args) : permet d’appeler la méthode. </a:t>
            </a:r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/>
              <a:t>Etc…</a:t>
            </a:r>
          </a:p>
          <a:p>
            <a:pPr marL="0" indent="0" algn="just">
              <a:buNone/>
            </a:pPr>
            <a:endParaRPr lang="fr-FR" sz="2000" dirty="0"/>
          </a:p>
          <a:p>
            <a:pPr lvl="1" algn="just"/>
            <a:endParaRPr lang="fr-FR" sz="1600" dirty="0"/>
          </a:p>
          <a:p>
            <a:pPr marL="0" indent="0" algn="just">
              <a:buNone/>
            </a:pPr>
            <a:r>
              <a:rPr lang="fr-FR" sz="1900" dirty="0"/>
              <a:t> </a:t>
            </a:r>
          </a:p>
          <a:p>
            <a:pPr lvl="1" algn="just"/>
            <a:endParaRPr lang="fr-FR" sz="1600" dirty="0"/>
          </a:p>
          <a:p>
            <a:pPr lvl="1" algn="just"/>
            <a:endParaRPr lang="fr-FR" sz="1500" dirty="0"/>
          </a:p>
          <a:p>
            <a:pPr algn="just"/>
            <a:endParaRPr lang="fr-FR" sz="1600" dirty="0"/>
          </a:p>
          <a:p>
            <a:pPr lvl="1" algn="just"/>
            <a:endParaRPr lang="fr-FR" sz="16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A93E1CC-E8EC-4FFC-9C57-F1B8C551EEB6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49053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/>
              <a:t>La classe Method</a:t>
            </a:r>
          </a:p>
        </p:txBody>
      </p:sp>
    </p:spTree>
    <p:extLst>
      <p:ext uri="{BB962C8B-B14F-4D97-AF65-F5344CB8AC3E}">
        <p14:creationId xmlns:p14="http://schemas.microsoft.com/office/powerpoint/2010/main" val="78933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6D98B0-AAFF-47AE-883C-8376AA39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567350"/>
            <a:ext cx="6448425" cy="2861650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38104F84-4701-4D0C-B34E-FE151134F104}"/>
              </a:ext>
            </a:extLst>
          </p:cNvPr>
          <p:cNvSpPr txBox="1">
            <a:spLocks/>
          </p:cNvSpPr>
          <p:nvPr/>
        </p:nvSpPr>
        <p:spPr>
          <a:xfrm>
            <a:off x="1524000" y="3695699"/>
            <a:ext cx="9144000" cy="27146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900" dirty="0"/>
              <a:t>Lorsque  nous devons gérer des exceptions, nous pouvons êtes confrontés à deux cas : </a:t>
            </a:r>
          </a:p>
          <a:p>
            <a:pPr lvl="1" algn="just"/>
            <a:r>
              <a:rPr lang="fr-FR" sz="1600" dirty="0"/>
              <a:t>Les </a:t>
            </a:r>
            <a:r>
              <a:rPr lang="fr-FR" sz="1600" dirty="0" err="1"/>
              <a:t>RuntimeException</a:t>
            </a:r>
            <a:r>
              <a:rPr lang="fr-FR" sz="1600" dirty="0"/>
              <a:t> : nous ne devons pas les gérer</a:t>
            </a:r>
          </a:p>
          <a:p>
            <a:pPr lvl="1" algn="just"/>
            <a:r>
              <a:rPr lang="fr-FR" sz="1600" dirty="0"/>
              <a:t>Et les autres exceptions : nous devons les gérer et l’exemple ci-dessus est un cas très fréquent que nous devons connaitre.</a:t>
            </a:r>
          </a:p>
          <a:p>
            <a:pPr algn="just"/>
            <a:r>
              <a:rPr lang="fr-FR" sz="1900" dirty="0" err="1"/>
              <a:t>IllegalAccesException</a:t>
            </a:r>
            <a:r>
              <a:rPr lang="fr-FR" sz="1900" dirty="0"/>
              <a:t> fait référence à un objet privé qui n’est pas accessible.</a:t>
            </a:r>
          </a:p>
          <a:p>
            <a:pPr algn="just"/>
            <a:r>
              <a:rPr lang="fr-FR" sz="1900" dirty="0"/>
              <a:t> </a:t>
            </a:r>
            <a:r>
              <a:rPr lang="fr-FR" sz="1900" dirty="0" err="1"/>
              <a:t>InvocationTargetException</a:t>
            </a:r>
            <a:r>
              <a:rPr lang="fr-FR" sz="1900" dirty="0"/>
              <a:t> peut correspondre à trois type d’exceptions : </a:t>
            </a:r>
          </a:p>
          <a:p>
            <a:pPr lvl="1" algn="just"/>
            <a:r>
              <a:rPr lang="fr-FR" sz="1600" dirty="0"/>
              <a:t>Une </a:t>
            </a:r>
            <a:r>
              <a:rPr lang="fr-FR" sz="1600" dirty="0" err="1"/>
              <a:t>RuntimeException</a:t>
            </a:r>
            <a:endParaRPr lang="fr-FR" sz="1600" dirty="0"/>
          </a:p>
          <a:p>
            <a:pPr lvl="1" algn="just"/>
            <a:r>
              <a:rPr lang="fr-FR" sz="1600" dirty="0"/>
              <a:t>Une </a:t>
            </a:r>
            <a:r>
              <a:rPr lang="fr-FR" sz="1600" dirty="0" err="1"/>
              <a:t>Error</a:t>
            </a:r>
            <a:endParaRPr lang="fr-FR" sz="1600" dirty="0"/>
          </a:p>
          <a:p>
            <a:pPr lvl="1" algn="just"/>
            <a:r>
              <a:rPr lang="fr-FR" sz="1600" dirty="0"/>
              <a:t>Et si ce n’est pas le cas, nous déclarons une </a:t>
            </a:r>
            <a:r>
              <a:rPr lang="fr-FR" sz="1600" dirty="0" err="1"/>
              <a:t>UndeclaredRhrowableException</a:t>
            </a:r>
            <a:r>
              <a:rPr lang="fr-FR" sz="1600" dirty="0"/>
              <a:t>()</a:t>
            </a:r>
          </a:p>
          <a:p>
            <a:pPr lvl="1" algn="just"/>
            <a:endParaRPr lang="fr-FR" sz="16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71C5CAFE-79F4-496B-B6F3-662B4D8CFABC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49053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/>
              <a:t>Les exceptions</a:t>
            </a:r>
          </a:p>
        </p:txBody>
      </p:sp>
    </p:spTree>
    <p:extLst>
      <p:ext uri="{BB962C8B-B14F-4D97-AF65-F5344CB8AC3E}">
        <p14:creationId xmlns:p14="http://schemas.microsoft.com/office/powerpoint/2010/main" val="339799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B1A24E1-F42B-4618-AC1A-8E2B836E8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"/>
          <a:stretch/>
        </p:blipFill>
        <p:spPr>
          <a:xfrm>
            <a:off x="6096000" y="1113899"/>
            <a:ext cx="5359618" cy="2048402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8AFD74E7-2723-410E-9B17-4AD022BB8E60}"/>
              </a:ext>
            </a:extLst>
          </p:cNvPr>
          <p:cNvSpPr txBox="1">
            <a:spLocks/>
          </p:cNvSpPr>
          <p:nvPr/>
        </p:nvSpPr>
        <p:spPr>
          <a:xfrm>
            <a:off x="1524000" y="3695699"/>
            <a:ext cx="9144000" cy="271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900" dirty="0"/>
              <a:t>Nous avons vu qu’il était possible de créer nos propres annotations grâce à @interface.</a:t>
            </a:r>
          </a:p>
          <a:p>
            <a:pPr lvl="1" algn="just"/>
            <a:r>
              <a:rPr lang="fr-FR" sz="1900" dirty="0"/>
              <a:t>Quand nous créons une annotation, plusieurs choses sont à retenir :</a:t>
            </a:r>
          </a:p>
          <a:p>
            <a:pPr lvl="2" algn="just"/>
            <a:r>
              <a:rPr lang="fr-FR" sz="1600" dirty="0"/>
              <a:t>Il est important de spécifier la </a:t>
            </a:r>
            <a:r>
              <a:rPr lang="fr-FR" sz="1600" dirty="0" err="1"/>
              <a:t>Retention</a:t>
            </a:r>
            <a:r>
              <a:rPr lang="fr-FR" sz="1600" dirty="0"/>
              <a:t> de l’annotation (@</a:t>
            </a:r>
            <a:r>
              <a:rPr lang="fr-FR" sz="1600" dirty="0" err="1"/>
              <a:t>Retention</a:t>
            </a:r>
            <a:r>
              <a:rPr lang="fr-FR" sz="1600" dirty="0"/>
              <a:t>); effectivement sans cela, notre annotation sera supprimer lors d’exécution du programme.</a:t>
            </a:r>
          </a:p>
          <a:p>
            <a:pPr lvl="2" algn="just"/>
            <a:r>
              <a:rPr lang="fr-FR" sz="1600" dirty="0"/>
              <a:t>@Target nous permet de choisir où nous pouvons utiliser l’annotation, pour notre cas sur des méthodes.</a:t>
            </a:r>
          </a:p>
          <a:p>
            <a:pPr lvl="2" algn="just"/>
            <a:r>
              <a:rPr lang="fr-FR" sz="1600" dirty="0"/>
              <a:t>Enfin, il est possible d’ajouter des valeurs (uniquement des primitives) aux annotations.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E8F319F-CCE7-4DA0-8E19-19723088F2B8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49053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/>
              <a:t>Les annotations</a:t>
            </a:r>
          </a:p>
        </p:txBody>
      </p:sp>
    </p:spTree>
    <p:extLst>
      <p:ext uri="{BB962C8B-B14F-4D97-AF65-F5344CB8AC3E}">
        <p14:creationId xmlns:p14="http://schemas.microsoft.com/office/powerpoint/2010/main" val="51772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213A659-CC09-42A3-AFCB-05D26811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08" y="361894"/>
            <a:ext cx="3634692" cy="3229031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839AEF2B-6A97-4E9D-A5C0-7E1B966B5AA1}"/>
              </a:ext>
            </a:extLst>
          </p:cNvPr>
          <p:cNvSpPr txBox="1">
            <a:spLocks/>
          </p:cNvSpPr>
          <p:nvPr/>
        </p:nvSpPr>
        <p:spPr>
          <a:xfrm>
            <a:off x="1333500" y="3781480"/>
            <a:ext cx="9144000" cy="271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800" dirty="0"/>
              <a:t>Nous avons pu voir dans ce TP qu’il était possible de lancer plusieurs tests simultanément avec </a:t>
            </a:r>
            <a:r>
              <a:rPr lang="fr-FR" sz="1800" dirty="0" err="1"/>
              <a:t>TravisCI</a:t>
            </a:r>
            <a:r>
              <a:rPr lang="fr-FR" sz="1800" dirty="0"/>
              <a:t>.  L’utilisation de matrix le permet. </a:t>
            </a:r>
          </a:p>
          <a:p>
            <a:pPr algn="just"/>
            <a:r>
              <a:rPr lang="fr-FR" sz="1800" dirty="0"/>
              <a:t>Nous créons dans matrix une variable TARGET qui aura deux valeurs différentes (une pour chaque projet) et dans le script principale du fichier </a:t>
            </a:r>
            <a:r>
              <a:rPr lang="fr-FR" sz="1800" dirty="0" err="1"/>
              <a:t>yml</a:t>
            </a:r>
            <a:r>
              <a:rPr lang="fr-FR" sz="1800" dirty="0"/>
              <a:t> nous appelons cette variable.</a:t>
            </a:r>
          </a:p>
          <a:p>
            <a:pPr algn="just"/>
            <a:r>
              <a:rPr lang="fr-FR" sz="1800" dirty="0"/>
              <a:t>Grâce à la fonctionnalité des matrix, nous allons avoir nos deux tests différents lancés parallèlement. 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D57BBE3-0A69-4D01-996B-BDA34DCB7947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49053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 dirty="0" err="1"/>
              <a:t>TravisCI</a:t>
            </a:r>
            <a:r>
              <a:rPr lang="fr-FR" sz="3000" b="1" dirty="0"/>
              <a:t> : matrix</a:t>
            </a:r>
          </a:p>
        </p:txBody>
      </p:sp>
    </p:spTree>
    <p:extLst>
      <p:ext uri="{BB962C8B-B14F-4D97-AF65-F5344CB8AC3E}">
        <p14:creationId xmlns:p14="http://schemas.microsoft.com/office/powerpoint/2010/main" val="154187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6D9461-81A5-44F0-81CD-A9FD32744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802119"/>
            <a:ext cx="7250699" cy="223635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EAC3F40E-3187-40B9-8355-CB45FA4090FB}"/>
              </a:ext>
            </a:extLst>
          </p:cNvPr>
          <p:cNvSpPr txBox="1">
            <a:spLocks/>
          </p:cNvSpPr>
          <p:nvPr/>
        </p:nvSpPr>
        <p:spPr>
          <a:xfrm>
            <a:off x="781050" y="3429000"/>
            <a:ext cx="10610850" cy="298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900" dirty="0"/>
              <a:t>En JAVA, il est possible de créer un cache sur certaines données. Ce cache nous permet de rendre l’exécution du code beaucoup plus rapide.</a:t>
            </a:r>
          </a:p>
          <a:p>
            <a:pPr lvl="1" algn="just"/>
            <a:r>
              <a:rPr lang="fr-FR" sz="1900" dirty="0"/>
              <a:t>Pour créer un cache, il faut utiliser la classe abstraite </a:t>
            </a:r>
            <a:r>
              <a:rPr lang="fr-FR" sz="1900" dirty="0" err="1"/>
              <a:t>ClassValue</a:t>
            </a:r>
            <a:r>
              <a:rPr lang="fr-FR" sz="1900" dirty="0"/>
              <a:t>&lt;k&gt;, k correspondant au retour de la méthode </a:t>
            </a:r>
            <a:r>
              <a:rPr lang="fr-FR" sz="1900" dirty="0" err="1"/>
              <a:t>computeValue</a:t>
            </a:r>
            <a:r>
              <a:rPr lang="fr-FR" sz="1900" dirty="0"/>
              <a:t>(). </a:t>
            </a:r>
          </a:p>
          <a:p>
            <a:pPr lvl="1" algn="just"/>
            <a:r>
              <a:rPr lang="fr-FR" sz="1900" dirty="0" err="1"/>
              <a:t>cacheMethods.get</a:t>
            </a:r>
            <a:r>
              <a:rPr lang="fr-FR" sz="1900" dirty="0"/>
              <a:t>() va nous permettre de faire appel à notre cache et deux cas se proposent à nous: </a:t>
            </a:r>
          </a:p>
          <a:p>
            <a:pPr lvl="2" algn="just"/>
            <a:r>
              <a:rPr lang="fr-FR" sz="1600" dirty="0"/>
              <a:t>La valeur que nous cherchons est connue du cache, et aucun calcul n’est fait.</a:t>
            </a:r>
          </a:p>
          <a:p>
            <a:pPr lvl="2" algn="just"/>
            <a:r>
              <a:rPr lang="fr-FR" sz="1600" dirty="0"/>
              <a:t>La valeur n’est pas connue et la méthode </a:t>
            </a:r>
            <a:r>
              <a:rPr lang="fr-FR" sz="1600" dirty="0" err="1"/>
              <a:t>computeValue</a:t>
            </a:r>
            <a:r>
              <a:rPr lang="fr-FR" sz="1600" dirty="0"/>
              <a:t>() est exécutée.</a:t>
            </a:r>
          </a:p>
          <a:p>
            <a:pPr lvl="1" algn="just"/>
            <a:r>
              <a:rPr lang="fr-FR" sz="1900" dirty="0"/>
              <a:t>Néanmoins, il faut savoir que certaines valeurs ne peuvent pas être mises en cache. Principalement celles qui ne sont pas final une fois le code lancé.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A898EFF-9472-468E-9719-23DDF485EA69}"/>
              </a:ext>
            </a:extLst>
          </p:cNvPr>
          <p:cNvSpPr txBox="1">
            <a:spLocks/>
          </p:cNvSpPr>
          <p:nvPr/>
        </p:nvSpPr>
        <p:spPr>
          <a:xfrm>
            <a:off x="666750" y="893329"/>
            <a:ext cx="4905375" cy="88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fr-FR" sz="3000" b="1"/>
              <a:t>Le cache</a:t>
            </a:r>
            <a:endParaRPr lang="fr-FR" sz="3000" b="1" dirty="0"/>
          </a:p>
        </p:txBody>
      </p:sp>
    </p:spTree>
    <p:extLst>
      <p:ext uri="{BB962C8B-B14F-4D97-AF65-F5344CB8AC3E}">
        <p14:creationId xmlns:p14="http://schemas.microsoft.com/office/powerpoint/2010/main" val="28209551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566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FAU</dc:creator>
  <cp:lastModifiedBy>FAU</cp:lastModifiedBy>
  <cp:revision>25</cp:revision>
  <dcterms:created xsi:type="dcterms:W3CDTF">2019-10-06T07:57:08Z</dcterms:created>
  <dcterms:modified xsi:type="dcterms:W3CDTF">2019-10-06T14:43:27Z</dcterms:modified>
</cp:coreProperties>
</file>