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4" r:id="rId4"/>
    <p:sldId id="267" r:id="rId5"/>
    <p:sldId id="266" r:id="rId6"/>
    <p:sldId id="265" r:id="rId7"/>
    <p:sldId id="268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D68BF-7628-4DE6-8C29-3E7E61823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C64166-E7F4-4ADB-B5AC-68AAC7AA0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B99730-BC2E-4491-ABF4-8682728B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9A37-C2F3-4EAD-9AFE-0C69DE7BC75D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6FDD14-6754-41B0-9AA3-1777702F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34971F-B623-49DB-82C5-BEA7EB02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00D0-065F-4314-A60B-8D83D0800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13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5094D-E359-423A-AE9C-8EB5E909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427BE3-9700-4DF5-B52E-A88AACD74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A7DC63-9E8D-4E34-BB3A-47AA1CEE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9A37-C2F3-4EAD-9AFE-0C69DE7BC75D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48F909-9E0A-4E88-8EBD-E5DCF6F5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2C2D41-A8A7-4C80-A423-3069C89E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00D0-065F-4314-A60B-8D83D0800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05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2E49EA-5F1C-4754-9C5D-3E302595B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6C76EA-3A6C-429D-A31D-88D6F034D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BDBEC4-0FA0-41C5-83AF-E13214495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9A37-C2F3-4EAD-9AFE-0C69DE7BC75D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66B9FD-B46A-49ED-A204-8E406B7F1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3D58F8-FF60-44E7-90E0-5C0A1CE4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00D0-065F-4314-A60B-8D83D0800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00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53CB7B-AD6E-462A-B62F-D9770CB33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959669-1813-45CD-A113-433462B79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1252BA-2EBA-464C-A0A1-F861F85B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9A37-C2F3-4EAD-9AFE-0C69DE7BC75D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1C4C5-962E-413E-B063-FEB8B349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4ECB6C-4B88-4B45-817A-AF12A830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00D0-065F-4314-A60B-8D83D0800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28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F30A2-18FB-4182-A4D8-D507CC12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CC6739-1C2B-4071-8595-5FA513786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34EFAF-86B5-4620-A9C0-1826BCA4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9A37-C2F3-4EAD-9AFE-0C69DE7BC75D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298B34-7053-425D-9D61-B4C17639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D2575E-28D7-498D-B8BA-ACE9214B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00D0-065F-4314-A60B-8D83D0800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41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6603C-E009-463C-B352-AD1602867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727323-1E68-47BA-99AE-D500704EE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E49778-307C-4798-9EEB-15B6B914C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F84805-D553-48B1-8C06-15619757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9A37-C2F3-4EAD-9AFE-0C69DE7BC75D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D45A92-0653-462C-8835-397EFD22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1B87E1-7BA6-4FF8-832B-E90DD45E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00D0-065F-4314-A60B-8D83D0800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5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950C2-BBF0-4F39-AEBB-21E2EC121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3D9363-E82B-42E0-8C72-F3366DABF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D918DE-281E-41F4-9C3E-48690D155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66A30F-D9F9-4BA8-AB3A-ABC157BB7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9CDD5FF-DDB1-41F1-9BA7-186613504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3CB5CE-D278-40AE-BF56-1D32B6456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9A37-C2F3-4EAD-9AFE-0C69DE7BC75D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04D49A2-F211-473A-B49A-18F52E56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CF0318-C1D9-4BFD-9AE6-5A00848C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00D0-065F-4314-A60B-8D83D0800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98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C0B3E-5CD5-4004-A75D-62E6610A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FB538B9-0D4C-4BB5-9ABE-128048DE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9A37-C2F3-4EAD-9AFE-0C69DE7BC75D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8FEAF59-09EE-47C9-9F7A-609FC14E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753759-F726-48B4-A79A-BCEA2D96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00D0-065F-4314-A60B-8D83D0800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71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ECD0C89-428C-4F4C-9D94-402C7BEC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9A37-C2F3-4EAD-9AFE-0C69DE7BC75D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D6C8A67-95BB-41D7-A2E4-B8FC1291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909E0F-74DA-4EE4-B994-D33EC617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00D0-065F-4314-A60B-8D83D0800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42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35CB8-AF52-4DCB-9207-D95E001CD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D43D02-8E75-426C-8CD2-1989FD9FB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4506FA-ADF2-4136-99D0-9EE15D648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C4ED87-04AE-4BF5-B9B3-C36513F7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9A37-C2F3-4EAD-9AFE-0C69DE7BC75D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28E979-C74B-48ED-92A4-2A50226C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36FBC9-8038-4095-9B33-5CB1162E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00D0-065F-4314-A60B-8D83D0800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09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EAE79F-3C7C-43FB-9E9D-EA753841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9206725-C452-4D7D-9601-5C06CCE13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26F1A9-D199-4701-A095-AA339E3DD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B00885-3191-4A1E-A38D-EE18E3653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9A37-C2F3-4EAD-9AFE-0C69DE7BC75D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8AAD0B-E464-4EB5-A696-FA78A5C7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07F9B5-A82A-403C-AD2B-3E164B3B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00D0-065F-4314-A60B-8D83D0800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57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9B0A2C5-5DAD-4398-AA1F-B37BC9CA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76A70A-6151-407F-B104-A7D0A1F1C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3B8FF6-8E0E-4A78-91E2-568D65BED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89A37-C2F3-4EAD-9AFE-0C69DE7BC75D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7B540C-645C-4EF9-88CD-867EE292C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59B3AE-E606-4A9C-B101-186673652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C00D0-065F-4314-A60B-8D83D0800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91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>
            <a:extLst>
              <a:ext uri="{FF2B5EF4-FFF2-40B4-BE49-F238E27FC236}">
                <a16:creationId xmlns:a16="http://schemas.microsoft.com/office/drawing/2014/main" id="{9EFF9055-93BD-46BA-A467-1D4BC83E1517}"/>
              </a:ext>
            </a:extLst>
          </p:cNvPr>
          <p:cNvSpPr txBox="1">
            <a:spLocks/>
          </p:cNvSpPr>
          <p:nvPr/>
        </p:nvSpPr>
        <p:spPr>
          <a:xfrm>
            <a:off x="666750" y="893329"/>
            <a:ext cx="5991225" cy="880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fr-FR" sz="3000" b="1" dirty="0"/>
              <a:t>TDD : </a:t>
            </a:r>
            <a:r>
              <a:rPr lang="fr-FR" sz="3200" b="1" dirty="0"/>
              <a:t>Test-</a:t>
            </a:r>
            <a:r>
              <a:rPr lang="fr-FR" sz="3200" b="1" dirty="0" err="1"/>
              <a:t>driven</a:t>
            </a:r>
            <a:r>
              <a:rPr lang="fr-FR" sz="3200" b="1" dirty="0"/>
              <a:t> </a:t>
            </a:r>
            <a:r>
              <a:rPr lang="fr-FR" sz="3200" b="1" dirty="0" err="1"/>
              <a:t>development</a:t>
            </a:r>
            <a:endParaRPr lang="fr-FR" sz="3200" b="1" dirty="0"/>
          </a:p>
          <a:p>
            <a:pPr marL="457200" lvl="1" indent="0" algn="just">
              <a:buNone/>
            </a:pPr>
            <a:endParaRPr lang="fr-FR" sz="3000" b="1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D55DCC90-CF15-4922-B472-59EA86B43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fr-FR" dirty="0"/>
          </a:p>
          <a:p>
            <a:pPr marL="0" indent="0">
              <a:buNone/>
            </a:pPr>
            <a:r>
              <a:rPr lang="fr-FR" dirty="0"/>
              <a:t>C’est une méthode qui permet de coder à partir de tests (Junit5 dans notre cas). </a:t>
            </a:r>
          </a:p>
          <a:p>
            <a:endParaRPr lang="fr-FR" dirty="0"/>
          </a:p>
          <a:p>
            <a:r>
              <a:rPr lang="fr-FR" dirty="0"/>
              <a:t>Il faut donc dans un premier temps créer des test simples</a:t>
            </a:r>
          </a:p>
          <a:p>
            <a:r>
              <a:rPr lang="fr-FR" dirty="0"/>
              <a:t>Ses tests ne passeront pas car rien n’a été codé.</a:t>
            </a:r>
          </a:p>
          <a:p>
            <a:r>
              <a:rPr lang="fr-FR" dirty="0"/>
              <a:t>Nous codons les fonctionnalités dans le but de faire fonctionner les tests.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758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>
            <a:extLst>
              <a:ext uri="{FF2B5EF4-FFF2-40B4-BE49-F238E27FC236}">
                <a16:creationId xmlns:a16="http://schemas.microsoft.com/office/drawing/2014/main" id="{9EFF9055-93BD-46BA-A467-1D4BC83E1517}"/>
              </a:ext>
            </a:extLst>
          </p:cNvPr>
          <p:cNvSpPr txBox="1">
            <a:spLocks/>
          </p:cNvSpPr>
          <p:nvPr/>
        </p:nvSpPr>
        <p:spPr>
          <a:xfrm>
            <a:off x="666750" y="893329"/>
            <a:ext cx="7991475" cy="880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fr-FR" sz="3000" b="1" dirty="0"/>
              <a:t>JMH : Benchmark (1 / 2)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D55DCC90-CF15-4922-B472-59EA86B43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C’est un outil de l’</a:t>
            </a:r>
            <a:r>
              <a:rPr lang="fr-FR" dirty="0" err="1"/>
              <a:t>openJDK</a:t>
            </a:r>
            <a:r>
              <a:rPr lang="fr-FR" dirty="0"/>
              <a:t> qui permet de mesurer les performances d’un code JAVA. </a:t>
            </a:r>
            <a:br>
              <a:rPr lang="fr-FR" dirty="0"/>
            </a:br>
            <a:r>
              <a:rPr lang="fr-FR" dirty="0"/>
              <a:t>Pour exécuter les tests, il faut utiliser cette commande : </a:t>
            </a:r>
          </a:p>
          <a:p>
            <a:pPr marL="0" indent="0">
              <a:buNone/>
            </a:pPr>
            <a:r>
              <a:rPr lang="fr-FR" dirty="0"/>
              <a:t>	java –jar </a:t>
            </a:r>
            <a:r>
              <a:rPr lang="fr-FR" dirty="0" err="1"/>
              <a:t>target</a:t>
            </a:r>
            <a:r>
              <a:rPr lang="fr-FR" dirty="0"/>
              <a:t>/benchmarks.jar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78F8C64-B35F-45E6-8D25-3F1E6B7DB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229" y="4797848"/>
            <a:ext cx="8593541" cy="130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5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>
            <a:extLst>
              <a:ext uri="{FF2B5EF4-FFF2-40B4-BE49-F238E27FC236}">
                <a16:creationId xmlns:a16="http://schemas.microsoft.com/office/drawing/2014/main" id="{9EFF9055-93BD-46BA-A467-1D4BC83E1517}"/>
              </a:ext>
            </a:extLst>
          </p:cNvPr>
          <p:cNvSpPr txBox="1">
            <a:spLocks/>
          </p:cNvSpPr>
          <p:nvPr/>
        </p:nvSpPr>
        <p:spPr>
          <a:xfrm>
            <a:off x="666750" y="893329"/>
            <a:ext cx="7991475" cy="880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fr-FR" sz="3000" b="1" dirty="0"/>
              <a:t>JMH : Les annotations (2 / 2)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D55DCC90-CF15-4922-B472-59EA86B43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Il existe de nombreuses annotations afin de configurer les tests :</a:t>
            </a:r>
          </a:p>
          <a:p>
            <a:endParaRPr lang="fr-FR" dirty="0"/>
          </a:p>
          <a:p>
            <a:r>
              <a:rPr lang="fr-FR" dirty="0"/>
              <a:t>@</a:t>
            </a:r>
            <a:r>
              <a:rPr lang="fr-FR" dirty="0" err="1"/>
              <a:t>Warmup</a:t>
            </a:r>
            <a:r>
              <a:rPr lang="fr-FR" dirty="0"/>
              <a:t>(); permet de faire une phase de chauffe pour la JVM. Le code sera exécuté à blanc. Ceci permettra à la JVM d’allouer les ressources nécessaires pour que les tests suivants soient plus représentatifs.</a:t>
            </a:r>
          </a:p>
          <a:p>
            <a:r>
              <a:rPr lang="fr-FR" dirty="0"/>
              <a:t>@</a:t>
            </a:r>
            <a:r>
              <a:rPr lang="fr-FR" dirty="0" err="1"/>
              <a:t>OutputTimeUnit</a:t>
            </a:r>
            <a:r>
              <a:rPr lang="fr-FR" dirty="0"/>
              <a:t>(); permet de définir l’unité de mesure pour nos tests.</a:t>
            </a:r>
          </a:p>
          <a:p>
            <a:r>
              <a:rPr lang="fr-FR" dirty="0"/>
              <a:t>@Fork(); permet de définir le nombre de processus qui vont exécuter les tests.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677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>
            <a:extLst>
              <a:ext uri="{FF2B5EF4-FFF2-40B4-BE49-F238E27FC236}">
                <a16:creationId xmlns:a16="http://schemas.microsoft.com/office/drawing/2014/main" id="{9EFF9055-93BD-46BA-A467-1D4BC83E1517}"/>
              </a:ext>
            </a:extLst>
          </p:cNvPr>
          <p:cNvSpPr txBox="1">
            <a:spLocks/>
          </p:cNvSpPr>
          <p:nvPr/>
        </p:nvSpPr>
        <p:spPr>
          <a:xfrm>
            <a:off x="666750" y="893329"/>
            <a:ext cx="7991475" cy="880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fr-FR" sz="3000" b="1" dirty="0"/>
              <a:t>Return Lambda </a:t>
            </a:r>
            <a:r>
              <a:rPr lang="fr-FR" sz="3000" b="1" dirty="0">
                <a:solidFill>
                  <a:srgbClr val="FF0000"/>
                </a:solidFill>
              </a:rPr>
              <a:t>VS</a:t>
            </a:r>
            <a:r>
              <a:rPr lang="fr-FR" sz="3000" b="1" dirty="0"/>
              <a:t> </a:t>
            </a:r>
            <a:r>
              <a:rPr lang="fr-FR" sz="3000" b="1"/>
              <a:t>Return Object</a:t>
            </a:r>
            <a:endParaRPr lang="fr-FR" sz="3000" b="1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D55DCC90-CF15-4922-B472-59EA86B43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Avec les interfaces fonctionnelles, il est maintenant possible de retourner des lambdas. Lorsque l’occasion se propose, il beaucoup plus performant de retourner une lambda qu’un </a:t>
            </a:r>
            <a:r>
              <a:rPr lang="fr-FR" dirty="0" err="1"/>
              <a:t>object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Comme nous pouvons le voir sur ces deux screens, le test ci-dessus qui retourne une lambda est beaucoup plus rapide que celui qui retourne un objet (le temps est en nanosecondes).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B41C6B-2847-44C3-A699-61923D646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576" y="3153363"/>
            <a:ext cx="8057004" cy="30480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1967D6F-CBD5-45ED-BF0F-3F039840D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576" y="4889099"/>
            <a:ext cx="8057004" cy="30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01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>
            <a:extLst>
              <a:ext uri="{FF2B5EF4-FFF2-40B4-BE49-F238E27FC236}">
                <a16:creationId xmlns:a16="http://schemas.microsoft.com/office/drawing/2014/main" id="{9EFF9055-93BD-46BA-A467-1D4BC83E1517}"/>
              </a:ext>
            </a:extLst>
          </p:cNvPr>
          <p:cNvSpPr txBox="1">
            <a:spLocks/>
          </p:cNvSpPr>
          <p:nvPr/>
        </p:nvSpPr>
        <p:spPr>
          <a:xfrm>
            <a:off x="666750" y="893329"/>
            <a:ext cx="7991475" cy="880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fr-FR" sz="3000" b="1" dirty="0"/>
              <a:t>STATIC BLOCK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D55DCC90-CF15-4922-B472-59EA86B43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565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En JAVA, il est possible de crée ce que l’on appelle des « </a:t>
            </a:r>
            <a:r>
              <a:rPr lang="fr-FR" dirty="0" err="1"/>
              <a:t>static</a:t>
            </a:r>
            <a:r>
              <a:rPr lang="fr-FR" dirty="0"/>
              <a:t> block ».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 bout de code contenu dans le </a:t>
            </a:r>
            <a:r>
              <a:rPr lang="fr-FR" dirty="0" err="1"/>
              <a:t>static</a:t>
            </a:r>
            <a:r>
              <a:rPr lang="fr-FR" dirty="0"/>
              <a:t>{…} sera exécuter lorsque la classe C sera appelée pour la première fois (création d’objet ou appel d’une méthode </a:t>
            </a:r>
            <a:r>
              <a:rPr lang="fr-FR" dirty="0" err="1"/>
              <a:t>static</a:t>
            </a:r>
            <a:r>
              <a:rPr lang="fr-FR" dirty="0"/>
              <a:t>).</a:t>
            </a:r>
          </a:p>
          <a:p>
            <a:r>
              <a:rPr lang="fr-FR" dirty="0"/>
              <a:t>Ce block peut nous permettre d’initialiser des objets </a:t>
            </a:r>
            <a:r>
              <a:rPr lang="fr-FR" dirty="0" err="1"/>
              <a:t>statics</a:t>
            </a:r>
            <a:r>
              <a:rPr lang="fr-FR" dirty="0"/>
              <a:t> ou par exemple d’effectuer une action la première fois que la classe est appelée.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00FF8B1-461D-49E3-9206-E965D9152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041" y="2358997"/>
            <a:ext cx="7590641" cy="12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7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>
            <a:extLst>
              <a:ext uri="{FF2B5EF4-FFF2-40B4-BE49-F238E27FC236}">
                <a16:creationId xmlns:a16="http://schemas.microsoft.com/office/drawing/2014/main" id="{9EFF9055-93BD-46BA-A467-1D4BC83E1517}"/>
              </a:ext>
            </a:extLst>
          </p:cNvPr>
          <p:cNvSpPr txBox="1">
            <a:spLocks/>
          </p:cNvSpPr>
          <p:nvPr/>
        </p:nvSpPr>
        <p:spPr>
          <a:xfrm>
            <a:off x="666750" y="893329"/>
            <a:ext cx="7991475" cy="880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fr-FR" sz="3000" b="1" dirty="0" err="1"/>
              <a:t>MutableCallSite</a:t>
            </a:r>
            <a:endParaRPr lang="fr-FR" sz="3000" b="1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D55DCC90-CF15-4922-B472-59EA86B43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4FB5D14-2A53-4018-B973-1841F173B51D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Les </a:t>
            </a:r>
            <a:r>
              <a:rPr lang="fr-FR" dirty="0" err="1"/>
              <a:t>MutableCallSite</a:t>
            </a:r>
            <a:r>
              <a:rPr lang="fr-FR" dirty="0"/>
              <a:t> sont des objets liés à des </a:t>
            </a:r>
            <a:r>
              <a:rPr lang="fr-FR" dirty="0" err="1"/>
              <a:t>MethodHandle</a:t>
            </a:r>
            <a:r>
              <a:rPr lang="fr-FR" dirty="0"/>
              <a:t>. Effectivement, un </a:t>
            </a:r>
            <a:r>
              <a:rPr lang="fr-FR" dirty="0" err="1"/>
              <a:t>MethodHandle</a:t>
            </a:r>
            <a:r>
              <a:rPr lang="fr-FR" dirty="0"/>
              <a:t> est stocké dans cet objet.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r>
              <a:rPr lang="fr-FR" dirty="0"/>
              <a:t>On utilise un </a:t>
            </a:r>
            <a:r>
              <a:rPr lang="fr-FR" dirty="0" err="1"/>
              <a:t>MutableCallSite</a:t>
            </a:r>
            <a:r>
              <a:rPr lang="fr-FR" dirty="0"/>
              <a:t> lorsque le </a:t>
            </a:r>
            <a:r>
              <a:rPr lang="fr-FR" dirty="0" err="1"/>
              <a:t>MethodHandle</a:t>
            </a:r>
            <a:r>
              <a:rPr lang="fr-FR" dirty="0"/>
              <a:t> va se comporter comme un champs.</a:t>
            </a:r>
          </a:p>
          <a:p>
            <a:endParaRPr lang="fr-FR" dirty="0"/>
          </a:p>
          <a:p>
            <a:r>
              <a:rPr lang="fr-FR" dirty="0"/>
              <a:t>Les deux principales méthodes sont : </a:t>
            </a:r>
          </a:p>
          <a:p>
            <a:pPr lvl="1"/>
            <a:r>
              <a:rPr lang="fr-FR" dirty="0" err="1"/>
              <a:t>getTarget</a:t>
            </a:r>
            <a:r>
              <a:rPr lang="fr-FR" dirty="0"/>
              <a:t>(); retourne le </a:t>
            </a:r>
            <a:r>
              <a:rPr lang="fr-FR" dirty="0" err="1"/>
              <a:t>MethodHandle</a:t>
            </a:r>
            <a:r>
              <a:rPr lang="fr-FR" dirty="0"/>
              <a:t> lié au </a:t>
            </a:r>
            <a:r>
              <a:rPr lang="fr-FR" dirty="0" err="1"/>
              <a:t>MutableCallSite</a:t>
            </a:r>
            <a:endParaRPr lang="fr-FR" dirty="0"/>
          </a:p>
          <a:p>
            <a:pPr lvl="1"/>
            <a:r>
              <a:rPr lang="fr-FR" dirty="0" err="1"/>
              <a:t>setTarget</a:t>
            </a:r>
            <a:r>
              <a:rPr lang="fr-FR" dirty="0"/>
              <a:t>(); permet de changer le </a:t>
            </a:r>
            <a:r>
              <a:rPr lang="fr-FR" dirty="0" err="1"/>
              <a:t>MethodHandle</a:t>
            </a:r>
            <a:r>
              <a:rPr lang="fr-FR" dirty="0"/>
              <a:t> stocké.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297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>
            <a:extLst>
              <a:ext uri="{FF2B5EF4-FFF2-40B4-BE49-F238E27FC236}">
                <a16:creationId xmlns:a16="http://schemas.microsoft.com/office/drawing/2014/main" id="{9EFF9055-93BD-46BA-A467-1D4BC83E1517}"/>
              </a:ext>
            </a:extLst>
          </p:cNvPr>
          <p:cNvSpPr txBox="1">
            <a:spLocks/>
          </p:cNvSpPr>
          <p:nvPr/>
        </p:nvSpPr>
        <p:spPr>
          <a:xfrm>
            <a:off x="666750" y="893329"/>
            <a:ext cx="9058275" cy="880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fr-FR" sz="3000" b="1" dirty="0" err="1"/>
              <a:t>MutableCallSite</a:t>
            </a:r>
            <a:r>
              <a:rPr lang="fr-FR" sz="3000" b="1" dirty="0"/>
              <a:t> et les Threads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D55DCC90-CF15-4922-B472-59EA86B43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dirty="0"/>
              <a:t>La valeur récupérée par les threads n’est pas toujours la valeur mise à jour. Une mise en cache de l’ancienne valeur d’une </a:t>
            </a:r>
            <a:r>
              <a:rPr lang="fr-FR" dirty="0" err="1"/>
              <a:t>MutableCallSite</a:t>
            </a:r>
            <a:r>
              <a:rPr lang="fr-FR" dirty="0"/>
              <a:t> peut empêcher la mise à jour de la nouvelle valeur. </a:t>
            </a:r>
          </a:p>
          <a:p>
            <a:endParaRPr lang="fr-FR" dirty="0"/>
          </a:p>
          <a:p>
            <a:r>
              <a:rPr lang="fr-FR" dirty="0"/>
              <a:t>Ce problème peut être contré en utilisant la méthode : </a:t>
            </a:r>
            <a:r>
              <a:rPr lang="fr-FR" dirty="0" err="1"/>
              <a:t>MutableCallSite.</a:t>
            </a:r>
            <a:r>
              <a:rPr lang="fr-FR" i="1" dirty="0" err="1"/>
              <a:t>syncAll</a:t>
            </a:r>
            <a:r>
              <a:rPr lang="fr-FR" i="1" dirty="0"/>
              <a:t>(</a:t>
            </a:r>
            <a:r>
              <a:rPr lang="fr-FR" i="1" dirty="0" err="1"/>
              <a:t>MutableCallSite</a:t>
            </a:r>
            <a:r>
              <a:rPr lang="fr-FR" i="1" dirty="0"/>
              <a:t>[]); </a:t>
            </a:r>
            <a:r>
              <a:rPr lang="fr-FR" dirty="0"/>
              <a:t>Elle a pour but de forcer le rafraichissement du cache afin de récupérer les valeurs mises à jour.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1441699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385</Words>
  <Application>Microsoft Office PowerPoint</Application>
  <PresentationFormat>Grand écran</PresentationFormat>
  <Paragraphs>57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FAU</dc:creator>
  <cp:lastModifiedBy>FAU</cp:lastModifiedBy>
  <cp:revision>22</cp:revision>
  <dcterms:created xsi:type="dcterms:W3CDTF">2019-10-13T13:16:53Z</dcterms:created>
  <dcterms:modified xsi:type="dcterms:W3CDTF">2019-10-20T15:21:29Z</dcterms:modified>
</cp:coreProperties>
</file>