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64" r:id="rId3"/>
    <p:sldId id="262" r:id="rId4"/>
    <p:sldId id="263" r:id="rId5"/>
    <p:sldId id="257" r:id="rId6"/>
    <p:sldId id="261" r:id="rId7"/>
    <p:sldId id="266" r:id="rId8"/>
    <p:sldId id="258" r:id="rId9"/>
    <p:sldId id="25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5AF534-5A46-41A0-9969-101D2E1971F6}" type="datetimeFigureOut">
              <a:rPr lang="en-GB" smtClean="0"/>
              <a:t>04/06/2018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59395-81D0-48D7-B68E-4E2CADF96339}" type="slidenum">
              <a:rPr lang="en-GB" smtClean="0"/>
              <a:t>‹#›</a:t>
            </a:fld>
            <a:endParaRPr lang="en-GB"/>
          </a:p>
        </p:txBody>
      </p:sp>
    </p:spTree>
    <p:extLst>
      <p:ext uri="{BB962C8B-B14F-4D97-AF65-F5344CB8AC3E}">
        <p14:creationId xmlns:p14="http://schemas.microsoft.com/office/powerpoint/2010/main" val="233414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Boosting is based on </a:t>
            </a:r>
            <a:r>
              <a:rPr lang="en-GB" sz="1200" b="1" i="0" kern="1200" dirty="0">
                <a:solidFill>
                  <a:schemeClr val="tx1"/>
                </a:solidFill>
                <a:effectLst/>
                <a:latin typeface="+mn-lt"/>
                <a:ea typeface="+mn-ea"/>
                <a:cs typeface="+mn-cs"/>
              </a:rPr>
              <a:t>weak</a:t>
            </a:r>
            <a:r>
              <a:rPr lang="en-GB" sz="1200" b="0" i="0" kern="1200" dirty="0">
                <a:solidFill>
                  <a:schemeClr val="tx1"/>
                </a:solidFill>
                <a:effectLst/>
                <a:latin typeface="+mn-lt"/>
                <a:ea typeface="+mn-ea"/>
                <a:cs typeface="+mn-cs"/>
              </a:rPr>
              <a:t> learners (high bias, low variance). In terms of decision trees, weak learners are shallow trees, sometimes even as small as decision stumps (trees with two leaves). The boosting continue to update the weights of training set based on previous weaker learner to improve the importance of data which are classified wrongly.</a:t>
            </a:r>
            <a:endParaRPr lang="en-GB" dirty="0"/>
          </a:p>
        </p:txBody>
      </p:sp>
      <p:sp>
        <p:nvSpPr>
          <p:cNvPr id="4" name="Slide Number Placeholder 3"/>
          <p:cNvSpPr>
            <a:spLocks noGrp="1"/>
          </p:cNvSpPr>
          <p:nvPr>
            <p:ph type="sldNum" sz="quarter" idx="10"/>
          </p:nvPr>
        </p:nvSpPr>
        <p:spPr/>
        <p:txBody>
          <a:bodyPr/>
          <a:lstStyle/>
          <a:p>
            <a:fld id="{66A59395-81D0-48D7-B68E-4E2CADF96339}" type="slidenum">
              <a:rPr lang="en-GB" smtClean="0"/>
              <a:t>3</a:t>
            </a:fld>
            <a:endParaRPr lang="en-GB"/>
          </a:p>
        </p:txBody>
      </p:sp>
    </p:spTree>
    <p:extLst>
      <p:ext uri="{BB962C8B-B14F-4D97-AF65-F5344CB8AC3E}">
        <p14:creationId xmlns:p14="http://schemas.microsoft.com/office/powerpoint/2010/main" val="2855197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https://arxiv.org/pdf/1802.05667.pdf</a:t>
            </a:r>
          </a:p>
        </p:txBody>
      </p:sp>
      <p:sp>
        <p:nvSpPr>
          <p:cNvPr id="4" name="Slide Number Placeholder 3"/>
          <p:cNvSpPr>
            <a:spLocks noGrp="1"/>
          </p:cNvSpPr>
          <p:nvPr>
            <p:ph type="sldNum" sz="quarter" idx="10"/>
          </p:nvPr>
        </p:nvSpPr>
        <p:spPr/>
        <p:txBody>
          <a:bodyPr/>
          <a:lstStyle/>
          <a:p>
            <a:fld id="{66A59395-81D0-48D7-B68E-4E2CADF96339}" type="slidenum">
              <a:rPr lang="en-GB" smtClean="0"/>
              <a:t>9</a:t>
            </a:fld>
            <a:endParaRPr lang="en-GB"/>
          </a:p>
        </p:txBody>
      </p:sp>
    </p:spTree>
    <p:extLst>
      <p:ext uri="{BB962C8B-B14F-4D97-AF65-F5344CB8AC3E}">
        <p14:creationId xmlns:p14="http://schemas.microsoft.com/office/powerpoint/2010/main" val="14939053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341B4626-B0CB-4E2F-88D8-9F68E3810315}"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37B1B-6249-440C-B207-8F9FFF4FE9D3}"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100708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02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485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1806769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0814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562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5976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67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95469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CB37B1B-6249-440C-B207-8F9FFF4FE9D3}" type="datetimeFigureOut">
              <a:rPr lang="en-GB" smtClean="0"/>
              <a:t>03/06/2018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B4626-B0CB-4E2F-88D8-9F68E3810315}"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49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B37B1B-6249-440C-B207-8F9FFF4FE9D3}"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257327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B37B1B-6249-440C-B207-8F9FFF4FE9D3}" type="datetimeFigureOut">
              <a:rPr lang="en-GB" smtClean="0"/>
              <a:t>03/06/2018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1B4626-B0CB-4E2F-88D8-9F68E3810315}"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63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B37B1B-6249-440C-B207-8F9FFF4FE9D3}" type="datetimeFigureOut">
              <a:rPr lang="en-GB" smtClean="0"/>
              <a:t>03/06/2018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1B4626-B0CB-4E2F-88D8-9F68E3810315}"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16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B37B1B-6249-440C-B207-8F9FFF4FE9D3}" type="datetimeFigureOut">
              <a:rPr lang="en-GB" smtClean="0"/>
              <a:t>03/06/2018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18561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37B1B-6249-440C-B207-8F9FFF4FE9D3}"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B4626-B0CB-4E2F-88D8-9F68E3810315}"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08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CB37B1B-6249-440C-B207-8F9FFF4FE9D3}" type="datetimeFigureOut">
              <a:rPr lang="en-GB" smtClean="0"/>
              <a:t>03/06/2018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B4626-B0CB-4E2F-88D8-9F68E3810315}" type="slidenum">
              <a:rPr lang="en-GB" smtClean="0"/>
              <a:t>‹#›</a:t>
            </a:fld>
            <a:endParaRPr lang="en-GB"/>
          </a:p>
        </p:txBody>
      </p:sp>
    </p:spTree>
    <p:extLst>
      <p:ext uri="{BB962C8B-B14F-4D97-AF65-F5344CB8AC3E}">
        <p14:creationId xmlns:p14="http://schemas.microsoft.com/office/powerpoint/2010/main" val="198501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B37B1B-6249-440C-B207-8F9FFF4FE9D3}" type="datetimeFigureOut">
              <a:rPr lang="en-GB" smtClean="0"/>
              <a:t>03/06/2018</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1B4626-B0CB-4E2F-88D8-9F68E3810315}" type="slidenum">
              <a:rPr lang="en-GB" smtClean="0"/>
              <a:t>‹#›</a:t>
            </a:fld>
            <a:endParaRPr lang="en-GB"/>
          </a:p>
        </p:txBody>
      </p:sp>
    </p:spTree>
    <p:extLst>
      <p:ext uri="{BB962C8B-B14F-4D97-AF65-F5344CB8AC3E}">
        <p14:creationId xmlns:p14="http://schemas.microsoft.com/office/powerpoint/2010/main" val="351868041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github.com/nfaustino/HomeDepo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ublic.tableau.com/profile/nuno.faustino#!/vizhome/Explore_5/Dashboard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Lloyds</a:t>
            </a:r>
          </a:p>
        </p:txBody>
      </p:sp>
      <p:sp>
        <p:nvSpPr>
          <p:cNvPr id="3" name="Subtitle 2"/>
          <p:cNvSpPr>
            <a:spLocks noGrp="1"/>
          </p:cNvSpPr>
          <p:nvPr>
            <p:ph type="subTitle" idx="1"/>
          </p:nvPr>
        </p:nvSpPr>
        <p:spPr/>
        <p:txBody>
          <a:bodyPr/>
          <a:lstStyle/>
          <a:p>
            <a:r>
              <a:rPr lang="en-GB" dirty="0"/>
              <a:t>HOME DEPOT KAGGLE CHALLENGE</a:t>
            </a:r>
          </a:p>
        </p:txBody>
      </p:sp>
    </p:spTree>
    <p:extLst>
      <p:ext uri="{BB962C8B-B14F-4D97-AF65-F5344CB8AC3E}">
        <p14:creationId xmlns:p14="http://schemas.microsoft.com/office/powerpoint/2010/main" val="2635519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Thank you!</a:t>
            </a:r>
          </a:p>
        </p:txBody>
      </p:sp>
    </p:spTree>
    <p:extLst>
      <p:ext uri="{BB962C8B-B14F-4D97-AF65-F5344CB8AC3E}">
        <p14:creationId xmlns:p14="http://schemas.microsoft.com/office/powerpoint/2010/main" val="94272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Challenge</a:t>
            </a:r>
          </a:p>
        </p:txBody>
      </p:sp>
      <p:sp>
        <p:nvSpPr>
          <p:cNvPr id="3" name="Content Placeholder 2"/>
          <p:cNvSpPr>
            <a:spLocks noGrp="1"/>
          </p:cNvSpPr>
          <p:nvPr>
            <p:ph idx="1"/>
          </p:nvPr>
        </p:nvSpPr>
        <p:spPr/>
        <p:txBody>
          <a:bodyPr>
            <a:normAutofit fontScale="70000" lnSpcReduction="20000"/>
          </a:bodyPr>
          <a:lstStyle/>
          <a:p>
            <a:pPr fontAlgn="base"/>
            <a:r>
              <a:rPr lang="en-GB" dirty="0"/>
              <a:t>From installing a new ceiling fan to </a:t>
            </a:r>
            <a:r>
              <a:rPr lang="en-GB" dirty="0" err="1"/>
              <a:t>remodeling</a:t>
            </a:r>
            <a:r>
              <a:rPr lang="en-GB" dirty="0"/>
              <a:t> an entire kitchen, with the click of a mouse or tap of the screen, customers expect the correct results to their queries – quickly. </a:t>
            </a:r>
            <a:r>
              <a:rPr lang="en-GB" b="1" dirty="0"/>
              <a:t>Speed, accuracy and delivering a frictionless customer experience are essential.</a:t>
            </a:r>
          </a:p>
          <a:p>
            <a:pPr fontAlgn="base"/>
            <a:endParaRPr lang="en-GB" dirty="0"/>
          </a:p>
          <a:p>
            <a:pPr fontAlgn="base"/>
            <a:r>
              <a:rPr lang="en-GB" dirty="0"/>
              <a:t>In this competition, Home Depot is asking </a:t>
            </a:r>
            <a:r>
              <a:rPr lang="en-GB" dirty="0" err="1"/>
              <a:t>Kagglers</a:t>
            </a:r>
            <a:r>
              <a:rPr lang="en-GB" dirty="0"/>
              <a:t> to help them improve their customers' shopping experience by developing </a:t>
            </a:r>
            <a:r>
              <a:rPr lang="en-GB" b="1" dirty="0"/>
              <a:t>a model that can accurately predict the relevance of search results</a:t>
            </a:r>
            <a:r>
              <a:rPr lang="en-GB" dirty="0"/>
              <a:t>.</a:t>
            </a:r>
          </a:p>
          <a:p>
            <a:pPr fontAlgn="base"/>
            <a:endParaRPr lang="en-GB" dirty="0"/>
          </a:p>
          <a:p>
            <a:pPr fontAlgn="base"/>
            <a:r>
              <a:rPr lang="en-GB" b="1" dirty="0"/>
              <a:t>Search relevancy </a:t>
            </a:r>
            <a:r>
              <a:rPr lang="en-GB" dirty="0"/>
              <a:t>is an implicit measure Home Depot uses to gauge how </a:t>
            </a:r>
            <a:r>
              <a:rPr lang="en-GB" b="1" dirty="0"/>
              <a:t>quickly they can get customers to the right products</a:t>
            </a:r>
            <a:r>
              <a:rPr lang="en-GB" dirty="0"/>
              <a:t>. Currently, human </a:t>
            </a:r>
            <a:r>
              <a:rPr lang="en-GB" dirty="0" err="1"/>
              <a:t>raters</a:t>
            </a:r>
            <a:r>
              <a:rPr lang="en-GB" dirty="0"/>
              <a:t> evaluate the impact of potential changes to their search algorithms, which is a slow and subjective process. By removing or </a:t>
            </a:r>
            <a:r>
              <a:rPr lang="en-GB" b="1" dirty="0"/>
              <a:t>minimizing human input </a:t>
            </a:r>
            <a:r>
              <a:rPr lang="en-GB" dirty="0"/>
              <a:t>in search relevance evaluation, Home Depot hopes to increase the number of iterations their team can perform on the current search algorithms.</a:t>
            </a:r>
          </a:p>
        </p:txBody>
      </p:sp>
    </p:spTree>
    <p:extLst>
      <p:ext uri="{BB962C8B-B14F-4D97-AF65-F5344CB8AC3E}">
        <p14:creationId xmlns:p14="http://schemas.microsoft.com/office/powerpoint/2010/main" val="28922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“linear” model</a:t>
            </a:r>
          </a:p>
        </p:txBody>
      </p:sp>
      <p:sp>
        <p:nvSpPr>
          <p:cNvPr id="3" name="Content Placeholder 2"/>
          <p:cNvSpPr>
            <a:spLocks noGrp="1"/>
          </p:cNvSpPr>
          <p:nvPr>
            <p:ph idx="1"/>
          </p:nvPr>
        </p:nvSpPr>
        <p:spPr/>
        <p:txBody>
          <a:bodyPr>
            <a:normAutofit fontScale="85000" lnSpcReduction="20000"/>
          </a:bodyPr>
          <a:lstStyle/>
          <a:p>
            <a:r>
              <a:rPr lang="en-GB" dirty="0"/>
              <a:t>Number of Words (search term)</a:t>
            </a:r>
          </a:p>
          <a:p>
            <a:endParaRPr lang="en-GB" dirty="0"/>
          </a:p>
          <a:p>
            <a:r>
              <a:rPr lang="en-GB" dirty="0"/>
              <a:t>Number of Words Matching Title</a:t>
            </a:r>
          </a:p>
          <a:p>
            <a:pPr lvl="1"/>
            <a:r>
              <a:rPr lang="en-GB" dirty="0"/>
              <a:t>Normal and contained inside word</a:t>
            </a:r>
          </a:p>
          <a:p>
            <a:pPr lvl="1"/>
            <a:r>
              <a:rPr lang="en-GB" dirty="0"/>
              <a:t>Stemming </a:t>
            </a:r>
          </a:p>
          <a:p>
            <a:pPr lvl="1"/>
            <a:endParaRPr lang="en-GB" dirty="0"/>
          </a:p>
          <a:p>
            <a:r>
              <a:rPr lang="en-GB" dirty="0"/>
              <a:t>Number of Words Matching Description</a:t>
            </a:r>
          </a:p>
          <a:p>
            <a:pPr lvl="1"/>
            <a:r>
              <a:rPr lang="en-GB" dirty="0"/>
              <a:t>Normal and contained inside word</a:t>
            </a:r>
          </a:p>
          <a:p>
            <a:pPr lvl="1"/>
            <a:r>
              <a:rPr lang="en-GB" dirty="0"/>
              <a:t>Stemming (Porter)</a:t>
            </a:r>
          </a:p>
          <a:p>
            <a:endParaRPr lang="en-GB" dirty="0"/>
          </a:p>
        </p:txBody>
      </p:sp>
      <p:pic>
        <p:nvPicPr>
          <p:cNvPr id="2050" name="Picture 2" descr="Image result for xgbo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8800" y="2469383"/>
            <a:ext cx="5126362" cy="367001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2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code</a:t>
            </a:r>
          </a:p>
        </p:txBody>
      </p:sp>
      <p:pic>
        <p:nvPicPr>
          <p:cNvPr id="4" name="Picture 3"/>
          <p:cNvPicPr>
            <a:picLocks noChangeAspect="1"/>
          </p:cNvPicPr>
          <p:nvPr/>
        </p:nvPicPr>
        <p:blipFill>
          <a:blip r:embed="rId2"/>
          <a:stretch>
            <a:fillRect/>
          </a:stretch>
        </p:blipFill>
        <p:spPr>
          <a:xfrm>
            <a:off x="1295401" y="2704642"/>
            <a:ext cx="7724775" cy="2743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9086107" y="2596204"/>
            <a:ext cx="1744559" cy="1352033"/>
          </a:xfrm>
          <a:prstGeom prst="ellipse">
            <a:avLst/>
          </a:prstGeom>
          <a:ln>
            <a:noFill/>
          </a:ln>
          <a:effectLst>
            <a:softEdge rad="112500"/>
          </a:effectLst>
        </p:spPr>
      </p:pic>
      <p:sp>
        <p:nvSpPr>
          <p:cNvPr id="11" name="Rectangle 10"/>
          <p:cNvSpPr/>
          <p:nvPr/>
        </p:nvSpPr>
        <p:spPr>
          <a:xfrm>
            <a:off x="1176856" y="5543319"/>
            <a:ext cx="6186982" cy="646331"/>
          </a:xfrm>
          <a:prstGeom prst="rect">
            <a:avLst/>
          </a:prstGeom>
        </p:spPr>
        <p:txBody>
          <a:bodyPr wrap="square">
            <a:spAutoFit/>
          </a:bodyPr>
          <a:lstStyle/>
          <a:p>
            <a:r>
              <a:rPr lang="en-GB" dirty="0"/>
              <a:t>Forked from </a:t>
            </a:r>
            <a:r>
              <a:rPr lang="en-GB" dirty="0" err="1"/>
              <a:t>Xgb</a:t>
            </a:r>
            <a:r>
              <a:rPr lang="en-GB" dirty="0"/>
              <a:t> Beat the Benchmark by APS (</a:t>
            </a:r>
            <a:r>
              <a:rPr lang="en-GB" dirty="0" err="1"/>
              <a:t>Kaggle</a:t>
            </a:r>
            <a:r>
              <a:rPr lang="en-GB" dirty="0"/>
              <a:t>)</a:t>
            </a:r>
          </a:p>
          <a:p>
            <a:r>
              <a:rPr lang="en-GB" dirty="0"/>
              <a:t>For download here: </a:t>
            </a:r>
            <a:r>
              <a:rPr lang="en-GB" dirty="0">
                <a:hlinkClick r:id="rId4"/>
              </a:rPr>
              <a:t>https://github.com/nfaustino/HomeDepot</a:t>
            </a:r>
            <a:endParaRPr lang="en-GB" dirty="0"/>
          </a:p>
        </p:txBody>
      </p:sp>
    </p:spTree>
    <p:extLst>
      <p:ext uri="{BB962C8B-B14F-4D97-AF65-F5344CB8AC3E}">
        <p14:creationId xmlns:p14="http://schemas.microsoft.com/office/powerpoint/2010/main" val="412404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Tuning parameters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241" y="2463363"/>
            <a:ext cx="5896390" cy="3317875"/>
          </a:xfrm>
          <a:prstGeom prst="rect">
            <a:avLst/>
          </a:prstGeom>
          <a:ln>
            <a:noFill/>
          </a:ln>
          <a:effectLst>
            <a:softEdge rad="112500"/>
          </a:effectLst>
        </p:spPr>
      </p:pic>
      <p:sp>
        <p:nvSpPr>
          <p:cNvPr id="6" name="Content Placeholder 2"/>
          <p:cNvSpPr txBox="1">
            <a:spLocks/>
          </p:cNvSpPr>
          <p:nvPr/>
        </p:nvSpPr>
        <p:spPr>
          <a:xfrm>
            <a:off x="1295401" y="2556932"/>
            <a:ext cx="3714344"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dirty="0"/>
              <a:t>For this exercise, the tuning parameters followed the rules of thumb by </a:t>
            </a:r>
            <a:r>
              <a:rPr lang="en-GB" dirty="0" err="1"/>
              <a:t>XGBoost</a:t>
            </a:r>
            <a:r>
              <a:rPr lang="en-GB" dirty="0"/>
              <a:t> creator</a:t>
            </a:r>
          </a:p>
          <a:p>
            <a:r>
              <a:rPr lang="en-GB" dirty="0"/>
              <a:t>With more time, hyper parameter cross-validation could improve results</a:t>
            </a:r>
          </a:p>
        </p:txBody>
      </p:sp>
    </p:spTree>
    <p:extLst>
      <p:ext uri="{BB962C8B-B14F-4D97-AF65-F5344CB8AC3E}">
        <p14:creationId xmlns:p14="http://schemas.microsoft.com/office/powerpoint/2010/main" val="389459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79391" y="2448939"/>
            <a:ext cx="5517207" cy="3765023"/>
          </a:xfrm>
          <a:prstGeom prst="rect">
            <a:avLst/>
          </a:prstGeom>
          <a:ln>
            <a:noFill/>
          </a:ln>
          <a:effectLst>
            <a:softEdge rad="112500"/>
          </a:effectLst>
        </p:spPr>
      </p:pic>
      <p:sp>
        <p:nvSpPr>
          <p:cNvPr id="2" name="Title 1"/>
          <p:cNvSpPr>
            <a:spLocks noGrp="1"/>
          </p:cNvSpPr>
          <p:nvPr>
            <p:ph type="title"/>
          </p:nvPr>
        </p:nvSpPr>
        <p:spPr/>
        <p:txBody>
          <a:bodyPr/>
          <a:lstStyle/>
          <a:p>
            <a:r>
              <a:rPr lang="en-GB" dirty="0"/>
              <a:t>Importance of Variables</a:t>
            </a:r>
          </a:p>
        </p:txBody>
      </p:sp>
      <p:sp>
        <p:nvSpPr>
          <p:cNvPr id="3" name="Content Placeholder 2"/>
          <p:cNvSpPr>
            <a:spLocks noGrp="1"/>
          </p:cNvSpPr>
          <p:nvPr>
            <p:ph idx="1"/>
          </p:nvPr>
        </p:nvSpPr>
        <p:spPr>
          <a:xfrm>
            <a:off x="1295401" y="2556932"/>
            <a:ext cx="4083990" cy="3318936"/>
          </a:xfrm>
        </p:spPr>
        <p:txBody>
          <a:bodyPr/>
          <a:lstStyle/>
          <a:p>
            <a:r>
              <a:rPr lang="en-GB" dirty="0"/>
              <a:t>Number of matching words with title using stemming is the most important predictor</a:t>
            </a:r>
          </a:p>
          <a:p>
            <a:endParaRPr lang="en-GB" dirty="0"/>
          </a:p>
          <a:p>
            <a:r>
              <a:rPr lang="en-GB" dirty="0"/>
              <a:t>The number of words on the search term is also useful to predict relevance</a:t>
            </a:r>
          </a:p>
        </p:txBody>
      </p:sp>
    </p:spTree>
    <p:extLst>
      <p:ext uri="{BB962C8B-B14F-4D97-AF65-F5344CB8AC3E}">
        <p14:creationId xmlns:p14="http://schemas.microsoft.com/office/powerpoint/2010/main" val="49891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Visualising results on Tableau</a:t>
            </a:r>
          </a:p>
        </p:txBody>
      </p:sp>
      <p:sp>
        <p:nvSpPr>
          <p:cNvPr id="4" name="Rectangle 3"/>
          <p:cNvSpPr/>
          <p:nvPr/>
        </p:nvSpPr>
        <p:spPr>
          <a:xfrm>
            <a:off x="1295401" y="5500471"/>
            <a:ext cx="8607356" cy="646331"/>
          </a:xfrm>
          <a:prstGeom prst="rect">
            <a:avLst/>
          </a:prstGeom>
        </p:spPr>
        <p:txBody>
          <a:bodyPr wrap="square">
            <a:spAutoFit/>
          </a:bodyPr>
          <a:lstStyle/>
          <a:p>
            <a:r>
              <a:rPr lang="en-GB" dirty="0">
                <a:hlinkClick r:id="rId2"/>
              </a:rPr>
              <a:t>https://public.tableau.com/profile/nuno.faustino#!/vizhome/Explore_5/Dashboard1</a:t>
            </a:r>
            <a:endParaRPr lang="en-GB" dirty="0"/>
          </a:p>
          <a:p>
            <a:endParaRPr lang="en-GB" dirty="0"/>
          </a:p>
        </p:txBody>
      </p:sp>
      <p:pic>
        <p:nvPicPr>
          <p:cNvPr id="5" name="Picture 4"/>
          <p:cNvPicPr>
            <a:picLocks noChangeAspect="1"/>
          </p:cNvPicPr>
          <p:nvPr/>
        </p:nvPicPr>
        <p:blipFill>
          <a:blip r:embed="rId3"/>
          <a:stretch>
            <a:fillRect/>
          </a:stretch>
        </p:blipFill>
        <p:spPr>
          <a:xfrm>
            <a:off x="1412132" y="2479108"/>
            <a:ext cx="8725096" cy="2918671"/>
          </a:xfrm>
          <a:prstGeom prst="rect">
            <a:avLst/>
          </a:prstGeom>
        </p:spPr>
      </p:pic>
      <p:sp>
        <p:nvSpPr>
          <p:cNvPr id="6" name="TextBox 5"/>
          <p:cNvSpPr txBox="1"/>
          <p:nvPr/>
        </p:nvSpPr>
        <p:spPr>
          <a:xfrm>
            <a:off x="9476360" y="4241260"/>
            <a:ext cx="1420238" cy="92333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GB" dirty="0"/>
              <a:t>Full drill down capabilities</a:t>
            </a:r>
          </a:p>
        </p:txBody>
      </p:sp>
    </p:spTree>
    <p:extLst>
      <p:ext uri="{BB962C8B-B14F-4D97-AF65-F5344CB8AC3E}">
        <p14:creationId xmlns:p14="http://schemas.microsoft.com/office/powerpoint/2010/main" val="143669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Additional techniques</a:t>
            </a:r>
          </a:p>
        </p:txBody>
      </p:sp>
      <p:sp>
        <p:nvSpPr>
          <p:cNvPr id="3" name="Content Placeholder 2"/>
          <p:cNvSpPr>
            <a:spLocks noGrp="1"/>
          </p:cNvSpPr>
          <p:nvPr>
            <p:ph idx="1"/>
          </p:nvPr>
        </p:nvSpPr>
        <p:spPr/>
        <p:txBody>
          <a:bodyPr>
            <a:normAutofit lnSpcReduction="10000"/>
          </a:bodyPr>
          <a:lstStyle/>
          <a:p>
            <a:r>
              <a:rPr lang="en-GB" b="1" dirty="0"/>
              <a:t>Use product attributes </a:t>
            </a:r>
            <a:r>
              <a:rPr lang="en-GB" dirty="0"/>
              <a:t>from</a:t>
            </a:r>
            <a:r>
              <a:rPr lang="en-GB" b="1" dirty="0"/>
              <a:t> </a:t>
            </a:r>
            <a:r>
              <a:rPr lang="en-GB" dirty="0"/>
              <a:t>the</a:t>
            </a:r>
            <a:r>
              <a:rPr lang="en-GB" b="1" dirty="0"/>
              <a:t> </a:t>
            </a:r>
            <a:r>
              <a:rPr lang="en-GB" dirty="0"/>
              <a:t>dataset provided</a:t>
            </a:r>
          </a:p>
          <a:p>
            <a:r>
              <a:rPr lang="en-GB" b="1" dirty="0"/>
              <a:t>Acronym normalization and tagging </a:t>
            </a:r>
            <a:r>
              <a:rPr lang="en-GB" dirty="0"/>
              <a:t>– acronyms can be specified as “I.B.M.” or “IBM” so these should be tagged and normalized.</a:t>
            </a:r>
          </a:p>
          <a:p>
            <a:r>
              <a:rPr lang="en-GB" b="1" dirty="0"/>
              <a:t>Lemmatization - </a:t>
            </a:r>
            <a:r>
              <a:rPr lang="en-GB" dirty="0"/>
              <a:t>reduces word variations to simpler forms that may help increase the coverage of NLP utilities.</a:t>
            </a:r>
          </a:p>
          <a:p>
            <a:r>
              <a:rPr lang="en-GB" b="1" dirty="0"/>
              <a:t>Phrase extraction</a:t>
            </a:r>
            <a:r>
              <a:rPr lang="en-GB" dirty="0"/>
              <a:t> – extracts sequences of tokens (phrases) that have a strong meaning which is independent of the words when treated separately. These sequences should be treated as a single unit when doing NLP.</a:t>
            </a:r>
          </a:p>
        </p:txBody>
      </p:sp>
    </p:spTree>
    <p:extLst>
      <p:ext uri="{BB962C8B-B14F-4D97-AF65-F5344CB8AC3E}">
        <p14:creationId xmlns:p14="http://schemas.microsoft.com/office/powerpoint/2010/main" val="389833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referRelativeResize="0">
            <a:picLocks noChangeAspect="1"/>
          </p:cNvPicPr>
          <p:nvPr/>
        </p:nvPicPr>
        <p:blipFill>
          <a:blip r:embed="rId3"/>
          <a:stretch>
            <a:fillRect/>
          </a:stretch>
        </p:blipFill>
        <p:spPr>
          <a:xfrm>
            <a:off x="2226108" y="4933090"/>
            <a:ext cx="7739782" cy="94277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Title 1"/>
          <p:cNvSpPr>
            <a:spLocks noGrp="1"/>
          </p:cNvSpPr>
          <p:nvPr>
            <p:ph type="title"/>
          </p:nvPr>
        </p:nvSpPr>
        <p:spPr/>
        <p:txBody>
          <a:bodyPr/>
          <a:lstStyle/>
          <a:p>
            <a:r>
              <a:rPr lang="en-GB" dirty="0"/>
              <a:t>Alternative methodologies (NLP)</a:t>
            </a:r>
          </a:p>
        </p:txBody>
      </p:sp>
      <p:sp>
        <p:nvSpPr>
          <p:cNvPr id="3" name="Content Placeholder 2"/>
          <p:cNvSpPr>
            <a:spLocks noGrp="1"/>
          </p:cNvSpPr>
          <p:nvPr>
            <p:ph idx="1"/>
          </p:nvPr>
        </p:nvSpPr>
        <p:spPr/>
        <p:txBody>
          <a:bodyPr/>
          <a:lstStyle/>
          <a:p>
            <a:r>
              <a:rPr lang="en-GB" dirty="0"/>
              <a:t>Unsupervised and/or deep learning</a:t>
            </a:r>
          </a:p>
          <a:p>
            <a:endParaRPr lang="en-GB" dirty="0"/>
          </a:p>
          <a:p>
            <a:r>
              <a:rPr lang="en-GB" dirty="0"/>
              <a:t>Google Cloud API</a:t>
            </a:r>
          </a:p>
          <a:p>
            <a:endParaRPr lang="en-GB" dirty="0"/>
          </a:p>
          <a:p>
            <a:r>
              <a:rPr lang="en-GB" dirty="0"/>
              <a:t>Semantic Networks </a:t>
            </a:r>
          </a:p>
        </p:txBody>
      </p:sp>
      <p:pic>
        <p:nvPicPr>
          <p:cNvPr id="1026" name="Picture 2" descr="Related imag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2630" y="2440200"/>
            <a:ext cx="3054483" cy="19689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6375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5760</TotalTime>
  <Words>234</Words>
  <Application>Microsoft Office PowerPoint</Application>
  <PresentationFormat>Widescreen</PresentationFormat>
  <Paragraphs>47</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Organic</vt:lpstr>
      <vt:lpstr>Lloyds</vt:lpstr>
      <vt:lpstr>The Challenge</vt:lpstr>
      <vt:lpstr>The “linear” model</vt:lpstr>
      <vt:lpstr>The code</vt:lpstr>
      <vt:lpstr>Tuning parameters</vt:lpstr>
      <vt:lpstr>Importance of Variables</vt:lpstr>
      <vt:lpstr>Visualising results on Tableau</vt:lpstr>
      <vt:lpstr>Additional techniques</vt:lpstr>
      <vt:lpstr>Alternative methodologies (NLP)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Lloyds</dc:title>
  <dc:creator>Nuno Faustino</dc:creator>
  <cp:lastModifiedBy>Nuno Faustino</cp:lastModifiedBy>
  <cp:revision>46</cp:revision>
  <dcterms:created xsi:type="dcterms:W3CDTF">2018-06-02T23:50:08Z</dcterms:created>
  <dcterms:modified xsi:type="dcterms:W3CDTF">2018-06-06T23:51:08Z</dcterms:modified>
</cp:coreProperties>
</file>