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1"/>
  </p:notesMasterIdLst>
  <p:sldIdLst>
    <p:sldId id="256" r:id="rId2"/>
    <p:sldId id="257" r:id="rId3"/>
    <p:sldId id="258" r:id="rId4"/>
    <p:sldId id="262" r:id="rId5"/>
    <p:sldId id="263" r:id="rId6"/>
    <p:sldId id="264" r:id="rId7"/>
    <p:sldId id="259" r:id="rId8"/>
    <p:sldId id="265"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8724" autoAdjust="0"/>
  </p:normalViewPr>
  <p:slideViewPr>
    <p:cSldViewPr snapToGrid="0">
      <p:cViewPr>
        <p:scale>
          <a:sx n="66" d="100"/>
          <a:sy n="66" d="100"/>
        </p:scale>
        <p:origin x="1099"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1A709A-2322-4553-B9EC-D8BF1C244C11}" type="datetimeFigureOut">
              <a:rPr lang="en-GB" smtClean="0"/>
              <a:t>28/05/2018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0F1259-B4A0-492D-861E-34D7D6C44808}" type="slidenum">
              <a:rPr lang="en-GB" smtClean="0"/>
              <a:t>‹#›</a:t>
            </a:fld>
            <a:endParaRPr lang="en-GB"/>
          </a:p>
        </p:txBody>
      </p:sp>
    </p:spTree>
    <p:extLst>
      <p:ext uri="{BB962C8B-B14F-4D97-AF65-F5344CB8AC3E}">
        <p14:creationId xmlns:p14="http://schemas.microsoft.com/office/powerpoint/2010/main" val="2962255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feature importance's are then averaged across all of the decision trees within the model.</a:t>
            </a:r>
          </a:p>
          <a:p>
            <a:r>
              <a:rPr lang="en-GB" dirty="0"/>
              <a:t>Var15 is the </a:t>
            </a:r>
          </a:p>
          <a:p>
            <a:pPr fontAlgn="base"/>
            <a:r>
              <a:rPr lang="en-GB" dirty="0"/>
              <a:t>Generally, importance provides a score that indicates how useful or valuable each feature was in the construction of the boosted decision trees within the model. The more an attribute is used to make key decisions with decision trees, the higher its relative importance.</a:t>
            </a:r>
          </a:p>
          <a:p>
            <a:endParaRPr lang="en-GB" dirty="0"/>
          </a:p>
        </p:txBody>
      </p:sp>
      <p:sp>
        <p:nvSpPr>
          <p:cNvPr id="4" name="Slide Number Placeholder 3"/>
          <p:cNvSpPr>
            <a:spLocks noGrp="1"/>
          </p:cNvSpPr>
          <p:nvPr>
            <p:ph type="sldNum" sz="quarter" idx="10"/>
          </p:nvPr>
        </p:nvSpPr>
        <p:spPr/>
        <p:txBody>
          <a:bodyPr/>
          <a:lstStyle/>
          <a:p>
            <a:fld id="{090F1259-B4A0-492D-861E-34D7D6C44808}" type="slidenum">
              <a:rPr lang="en-GB" smtClean="0"/>
              <a:t>7</a:t>
            </a:fld>
            <a:endParaRPr lang="en-GB"/>
          </a:p>
        </p:txBody>
      </p:sp>
    </p:spTree>
    <p:extLst>
      <p:ext uri="{BB962C8B-B14F-4D97-AF65-F5344CB8AC3E}">
        <p14:creationId xmlns:p14="http://schemas.microsoft.com/office/powerpoint/2010/main" val="3870431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ABD1521F-0CB9-49E6-BA82-7F2C5296B516}" type="datetimeFigureOut">
              <a:rPr lang="en-GB" smtClean="0"/>
              <a:t>26/05/2018</a:t>
            </a:fld>
            <a:endParaRPr lang="en-GB"/>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GB"/>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011122C5-BC95-4626-B8A1-D285D0F83551}" type="slidenum">
              <a:rPr lang="en-GB" smtClean="0"/>
              <a:t>‹#›</a:t>
            </a:fld>
            <a:endParaRPr lang="en-GB"/>
          </a:p>
        </p:txBody>
      </p:sp>
    </p:spTree>
    <p:extLst>
      <p:ext uri="{BB962C8B-B14F-4D97-AF65-F5344CB8AC3E}">
        <p14:creationId xmlns:p14="http://schemas.microsoft.com/office/powerpoint/2010/main" val="271749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BD1521F-0CB9-49E6-BA82-7F2C5296B516}" type="datetimeFigureOut">
              <a:rPr lang="en-GB" smtClean="0"/>
              <a:t>26/05/2018</a:t>
            </a:fld>
            <a:endParaRPr lang="en-GB"/>
          </a:p>
        </p:txBody>
      </p:sp>
      <p:sp>
        <p:nvSpPr>
          <p:cNvPr id="6" name="Footer Placeholder 5"/>
          <p:cNvSpPr>
            <a:spLocks noGrp="1"/>
          </p:cNvSpPr>
          <p:nvPr>
            <p:ph type="ftr" sz="quarter" idx="11"/>
          </p:nvPr>
        </p:nvSpPr>
        <p:spPr/>
        <p:txBody>
          <a:bodyPr/>
          <a:lstStyle/>
          <a:p>
            <a:endParaRPr lang="en-GB"/>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11122C5-BC95-4626-B8A1-D285D0F83551}" type="slidenum">
              <a:rPr lang="en-GB" smtClean="0"/>
              <a:t>‹#›</a:t>
            </a:fld>
            <a:endParaRPr lang="en-GB"/>
          </a:p>
        </p:txBody>
      </p:sp>
    </p:spTree>
    <p:extLst>
      <p:ext uri="{BB962C8B-B14F-4D97-AF65-F5344CB8AC3E}">
        <p14:creationId xmlns:p14="http://schemas.microsoft.com/office/powerpoint/2010/main" val="3820624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BD1521F-0CB9-49E6-BA82-7F2C5296B516}" type="datetimeFigureOut">
              <a:rPr lang="en-GB" smtClean="0"/>
              <a:t>26/05/2018</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1122C5-BC95-4626-B8A1-D285D0F83551}" type="slidenum">
              <a:rPr lang="en-GB" smtClean="0"/>
              <a:t>‹#›</a:t>
            </a:fld>
            <a:endParaRPr lang="en-GB"/>
          </a:p>
        </p:txBody>
      </p:sp>
    </p:spTree>
    <p:extLst>
      <p:ext uri="{BB962C8B-B14F-4D97-AF65-F5344CB8AC3E}">
        <p14:creationId xmlns:p14="http://schemas.microsoft.com/office/powerpoint/2010/main" val="703377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BD1521F-0CB9-49E6-BA82-7F2C5296B516}" type="datetimeFigureOut">
              <a:rPr lang="en-GB" smtClean="0"/>
              <a:t>26/05/2018</a:t>
            </a:fld>
            <a:endParaRPr lang="en-GB"/>
          </a:p>
        </p:txBody>
      </p:sp>
      <p:sp>
        <p:nvSpPr>
          <p:cNvPr id="5" name="Footer Placeholder 4"/>
          <p:cNvSpPr>
            <a:spLocks noGrp="1"/>
          </p:cNvSpPr>
          <p:nvPr>
            <p:ph type="ftr" sz="quarter" idx="11"/>
          </p:nvPr>
        </p:nvSpPr>
        <p:spPr/>
        <p:txBody>
          <a:bodyPr/>
          <a:lstStyle/>
          <a:p>
            <a:endParaRPr lang="en-GB"/>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1122C5-BC95-4626-B8A1-D285D0F83551}" type="slidenum">
              <a:rPr lang="en-GB" smtClean="0"/>
              <a:t>‹#›</a:t>
            </a:fld>
            <a:endParaRPr lang="en-GB"/>
          </a:p>
        </p:txBody>
      </p:sp>
    </p:spTree>
    <p:extLst>
      <p:ext uri="{BB962C8B-B14F-4D97-AF65-F5344CB8AC3E}">
        <p14:creationId xmlns:p14="http://schemas.microsoft.com/office/powerpoint/2010/main" val="811160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D1521F-0CB9-49E6-BA82-7F2C5296B516}" type="datetimeFigureOut">
              <a:rPr lang="en-GB" smtClean="0"/>
              <a:t>26/05/2018</a:t>
            </a:fld>
            <a:endParaRPr lang="en-GB"/>
          </a:p>
        </p:txBody>
      </p:sp>
      <p:sp>
        <p:nvSpPr>
          <p:cNvPr id="5" name="Footer Placeholder 4"/>
          <p:cNvSpPr>
            <a:spLocks noGrp="1"/>
          </p:cNvSpPr>
          <p:nvPr>
            <p:ph type="ftr" sz="quarter" idx="11"/>
          </p:nvPr>
        </p:nvSpPr>
        <p:spPr/>
        <p:txBody>
          <a:bodyPr/>
          <a:lstStyle/>
          <a:p>
            <a:endParaRPr lang="en-GB"/>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1122C5-BC95-4626-B8A1-D285D0F83551}" type="slidenum">
              <a:rPr lang="en-GB" smtClean="0"/>
              <a:t>‹#›</a:t>
            </a:fld>
            <a:endParaRPr lang="en-GB"/>
          </a:p>
        </p:txBody>
      </p:sp>
    </p:spTree>
    <p:extLst>
      <p:ext uri="{BB962C8B-B14F-4D97-AF65-F5344CB8AC3E}">
        <p14:creationId xmlns:p14="http://schemas.microsoft.com/office/powerpoint/2010/main" val="2400318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BD1521F-0CB9-49E6-BA82-7F2C5296B516}" type="datetimeFigureOut">
              <a:rPr lang="en-GB" smtClean="0"/>
              <a:t>26/05/2018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122C5-BC95-4626-B8A1-D285D0F83551}" type="slidenum">
              <a:rPr lang="en-GB" smtClean="0"/>
              <a:t>‹#›</a:t>
            </a:fld>
            <a:endParaRPr lang="en-GB"/>
          </a:p>
        </p:txBody>
      </p:sp>
    </p:spTree>
    <p:extLst>
      <p:ext uri="{BB962C8B-B14F-4D97-AF65-F5344CB8AC3E}">
        <p14:creationId xmlns:p14="http://schemas.microsoft.com/office/powerpoint/2010/main" val="3940801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BD1521F-0CB9-49E6-BA82-7F2C5296B516}" type="datetimeFigureOut">
              <a:rPr lang="en-GB" smtClean="0"/>
              <a:t>26/05/2018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122C5-BC95-4626-B8A1-D285D0F83551}" type="slidenum">
              <a:rPr lang="en-GB" smtClean="0"/>
              <a:t>‹#›</a:t>
            </a:fld>
            <a:endParaRPr lang="en-GB"/>
          </a:p>
        </p:txBody>
      </p:sp>
    </p:spTree>
    <p:extLst>
      <p:ext uri="{BB962C8B-B14F-4D97-AF65-F5344CB8AC3E}">
        <p14:creationId xmlns:p14="http://schemas.microsoft.com/office/powerpoint/2010/main" val="117808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D1521F-0CB9-49E6-BA82-7F2C5296B516}" type="datetimeFigureOut">
              <a:rPr lang="en-GB" smtClean="0"/>
              <a:t>26/05/2018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1122C5-BC95-4626-B8A1-D285D0F83551}" type="slidenum">
              <a:rPr lang="en-GB" smtClean="0"/>
              <a:t>‹#›</a:t>
            </a:fld>
            <a:endParaRPr lang="en-GB"/>
          </a:p>
        </p:txBody>
      </p:sp>
    </p:spTree>
    <p:extLst>
      <p:ext uri="{BB962C8B-B14F-4D97-AF65-F5344CB8AC3E}">
        <p14:creationId xmlns:p14="http://schemas.microsoft.com/office/powerpoint/2010/main" val="1021587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D1521F-0CB9-49E6-BA82-7F2C5296B516}" type="datetimeFigureOut">
              <a:rPr lang="en-GB" smtClean="0"/>
              <a:t>26/05/2018</a:t>
            </a:fld>
            <a:endParaRPr lang="en-GB"/>
          </a:p>
        </p:txBody>
      </p:sp>
      <p:sp>
        <p:nvSpPr>
          <p:cNvPr id="5" name="Footer Placeholder 4"/>
          <p:cNvSpPr>
            <a:spLocks noGrp="1"/>
          </p:cNvSpPr>
          <p:nvPr>
            <p:ph type="ftr" sz="quarter" idx="11"/>
          </p:nvPr>
        </p:nvSpPr>
        <p:spPr/>
        <p:txBody>
          <a:bodyPr/>
          <a:lstStyle/>
          <a:p>
            <a:endParaRPr lang="en-GB"/>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1122C5-BC95-4626-B8A1-D285D0F83551}" type="slidenum">
              <a:rPr lang="en-GB" smtClean="0"/>
              <a:t>‹#›</a:t>
            </a:fld>
            <a:endParaRPr lang="en-GB"/>
          </a:p>
        </p:txBody>
      </p:sp>
    </p:spTree>
    <p:extLst>
      <p:ext uri="{BB962C8B-B14F-4D97-AF65-F5344CB8AC3E}">
        <p14:creationId xmlns:p14="http://schemas.microsoft.com/office/powerpoint/2010/main" val="380397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D1521F-0CB9-49E6-BA82-7F2C5296B516}" type="datetimeFigureOut">
              <a:rPr lang="en-GB" smtClean="0"/>
              <a:t>26/05/2018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1122C5-BC95-4626-B8A1-D285D0F83551}" type="slidenum">
              <a:rPr lang="en-GB" smtClean="0"/>
              <a:t>‹#›</a:t>
            </a:fld>
            <a:endParaRPr lang="en-GB"/>
          </a:p>
        </p:txBody>
      </p:sp>
    </p:spTree>
    <p:extLst>
      <p:ext uri="{BB962C8B-B14F-4D97-AF65-F5344CB8AC3E}">
        <p14:creationId xmlns:p14="http://schemas.microsoft.com/office/powerpoint/2010/main" val="1729442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D1521F-0CB9-49E6-BA82-7F2C5296B516}" type="datetimeFigureOut">
              <a:rPr lang="en-GB" smtClean="0"/>
              <a:t>26/05/2018</a:t>
            </a:fld>
            <a:endParaRPr lang="en-GB"/>
          </a:p>
        </p:txBody>
      </p:sp>
      <p:sp>
        <p:nvSpPr>
          <p:cNvPr id="5" name="Footer Placeholder 4"/>
          <p:cNvSpPr>
            <a:spLocks noGrp="1"/>
          </p:cNvSpPr>
          <p:nvPr>
            <p:ph type="ftr" sz="quarter" idx="11"/>
          </p:nvPr>
        </p:nvSpPr>
        <p:spPr/>
        <p:txBody>
          <a:bodyPr/>
          <a:lstStyle/>
          <a:p>
            <a:endParaRPr lang="en-GB"/>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1122C5-BC95-4626-B8A1-D285D0F83551}" type="slidenum">
              <a:rPr lang="en-GB" smtClean="0"/>
              <a:t>‹#›</a:t>
            </a:fld>
            <a:endParaRPr lang="en-GB"/>
          </a:p>
        </p:txBody>
      </p:sp>
    </p:spTree>
    <p:extLst>
      <p:ext uri="{BB962C8B-B14F-4D97-AF65-F5344CB8AC3E}">
        <p14:creationId xmlns:p14="http://schemas.microsoft.com/office/powerpoint/2010/main" val="1527058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D1521F-0CB9-49E6-BA82-7F2C5296B516}" type="datetimeFigureOut">
              <a:rPr lang="en-GB" smtClean="0"/>
              <a:t>26/05/2018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1122C5-BC95-4626-B8A1-D285D0F83551}" type="slidenum">
              <a:rPr lang="en-GB" smtClean="0"/>
              <a:t>‹#›</a:t>
            </a:fld>
            <a:endParaRPr lang="en-GB"/>
          </a:p>
        </p:txBody>
      </p:sp>
    </p:spTree>
    <p:extLst>
      <p:ext uri="{BB962C8B-B14F-4D97-AF65-F5344CB8AC3E}">
        <p14:creationId xmlns:p14="http://schemas.microsoft.com/office/powerpoint/2010/main" val="2947398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D1521F-0CB9-49E6-BA82-7F2C5296B516}" type="datetimeFigureOut">
              <a:rPr lang="en-GB" smtClean="0"/>
              <a:t>26/05/2018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122C5-BC95-4626-B8A1-D285D0F83551}" type="slidenum">
              <a:rPr lang="en-GB" smtClean="0"/>
              <a:t>‹#›</a:t>
            </a:fld>
            <a:endParaRPr lang="en-GB"/>
          </a:p>
        </p:txBody>
      </p:sp>
    </p:spTree>
    <p:extLst>
      <p:ext uri="{BB962C8B-B14F-4D97-AF65-F5344CB8AC3E}">
        <p14:creationId xmlns:p14="http://schemas.microsoft.com/office/powerpoint/2010/main" val="656159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D1521F-0CB9-49E6-BA82-7F2C5296B516}" type="datetimeFigureOut">
              <a:rPr lang="en-GB" smtClean="0"/>
              <a:t>26/05/2018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11122C5-BC95-4626-B8A1-D285D0F83551}" type="slidenum">
              <a:rPr lang="en-GB" smtClean="0"/>
              <a:t>‹#›</a:t>
            </a:fld>
            <a:endParaRPr lang="en-GB"/>
          </a:p>
        </p:txBody>
      </p:sp>
    </p:spTree>
    <p:extLst>
      <p:ext uri="{BB962C8B-B14F-4D97-AF65-F5344CB8AC3E}">
        <p14:creationId xmlns:p14="http://schemas.microsoft.com/office/powerpoint/2010/main" val="2608722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D1521F-0CB9-49E6-BA82-7F2C5296B516}" type="datetimeFigureOut">
              <a:rPr lang="en-GB" smtClean="0"/>
              <a:t>26/05/2018</a:t>
            </a:fld>
            <a:endParaRPr lang="en-GB"/>
          </a:p>
        </p:txBody>
      </p:sp>
      <p:sp>
        <p:nvSpPr>
          <p:cNvPr id="3" name="Footer Placeholder 2"/>
          <p:cNvSpPr>
            <a:spLocks noGrp="1"/>
          </p:cNvSpPr>
          <p:nvPr>
            <p:ph type="ftr" sz="quarter" idx="11"/>
          </p:nvPr>
        </p:nvSpPr>
        <p:spPr/>
        <p:txBody>
          <a:bodyPr/>
          <a:lstStyle/>
          <a:p>
            <a:endParaRPr lang="en-GB"/>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11122C5-BC95-4626-B8A1-D285D0F83551}" type="slidenum">
              <a:rPr lang="en-GB" smtClean="0"/>
              <a:t>‹#›</a:t>
            </a:fld>
            <a:endParaRPr lang="en-GB"/>
          </a:p>
        </p:txBody>
      </p:sp>
    </p:spTree>
    <p:extLst>
      <p:ext uri="{BB962C8B-B14F-4D97-AF65-F5344CB8AC3E}">
        <p14:creationId xmlns:p14="http://schemas.microsoft.com/office/powerpoint/2010/main" val="3554942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BD1521F-0CB9-49E6-BA82-7F2C5296B516}" type="datetimeFigureOut">
              <a:rPr lang="en-GB" smtClean="0"/>
              <a:t>26/05/2018</a:t>
            </a:fld>
            <a:endParaRPr lang="en-GB"/>
          </a:p>
        </p:txBody>
      </p:sp>
      <p:sp>
        <p:nvSpPr>
          <p:cNvPr id="6" name="Footer Placeholder 5"/>
          <p:cNvSpPr>
            <a:spLocks noGrp="1"/>
          </p:cNvSpPr>
          <p:nvPr>
            <p:ph type="ftr" sz="quarter" idx="11"/>
          </p:nvPr>
        </p:nvSpPr>
        <p:spPr/>
        <p:txBody>
          <a:bodyPr/>
          <a:lstStyle/>
          <a:p>
            <a:endParaRPr lang="en-GB"/>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11122C5-BC95-4626-B8A1-D285D0F83551}" type="slidenum">
              <a:rPr lang="en-GB" smtClean="0"/>
              <a:t>‹#›</a:t>
            </a:fld>
            <a:endParaRPr lang="en-GB"/>
          </a:p>
        </p:txBody>
      </p:sp>
    </p:spTree>
    <p:extLst>
      <p:ext uri="{BB962C8B-B14F-4D97-AF65-F5344CB8AC3E}">
        <p14:creationId xmlns:p14="http://schemas.microsoft.com/office/powerpoint/2010/main" val="684553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BD1521F-0CB9-49E6-BA82-7F2C5296B516}" type="datetimeFigureOut">
              <a:rPr lang="en-GB" smtClean="0"/>
              <a:t>26/05/2018</a:t>
            </a:fld>
            <a:endParaRPr lang="en-GB"/>
          </a:p>
        </p:txBody>
      </p:sp>
      <p:sp>
        <p:nvSpPr>
          <p:cNvPr id="6" name="Footer Placeholder 5"/>
          <p:cNvSpPr>
            <a:spLocks noGrp="1"/>
          </p:cNvSpPr>
          <p:nvPr>
            <p:ph type="ftr" sz="quarter" idx="11"/>
          </p:nvPr>
        </p:nvSpPr>
        <p:spPr/>
        <p:txBody>
          <a:bodyPr/>
          <a:lstStyle/>
          <a:p>
            <a:endParaRPr lang="en-GB"/>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11122C5-BC95-4626-B8A1-D285D0F83551}" type="slidenum">
              <a:rPr lang="en-GB" smtClean="0"/>
              <a:t>‹#›</a:t>
            </a:fld>
            <a:endParaRPr lang="en-GB"/>
          </a:p>
        </p:txBody>
      </p:sp>
    </p:spTree>
    <p:extLst>
      <p:ext uri="{BB962C8B-B14F-4D97-AF65-F5344CB8AC3E}">
        <p14:creationId xmlns:p14="http://schemas.microsoft.com/office/powerpoint/2010/main" val="2465531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BD1521F-0CB9-49E6-BA82-7F2C5296B516}" type="datetimeFigureOut">
              <a:rPr lang="en-GB" smtClean="0"/>
              <a:t>26/05/2018</a:t>
            </a:fld>
            <a:endParaRPr lang="en-GB"/>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11122C5-BC95-4626-B8A1-D285D0F83551}" type="slidenum">
              <a:rPr lang="en-GB" smtClean="0"/>
              <a:t>‹#›</a:t>
            </a:fld>
            <a:endParaRPr lang="en-GB"/>
          </a:p>
        </p:txBody>
      </p:sp>
    </p:spTree>
    <p:extLst>
      <p:ext uri="{BB962C8B-B14F-4D97-AF65-F5344CB8AC3E}">
        <p14:creationId xmlns:p14="http://schemas.microsoft.com/office/powerpoint/2010/main" val="1120809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SANTANDER</a:t>
            </a:r>
          </a:p>
        </p:txBody>
      </p:sp>
      <p:sp>
        <p:nvSpPr>
          <p:cNvPr id="3" name="Subtitle 2"/>
          <p:cNvSpPr>
            <a:spLocks noGrp="1"/>
          </p:cNvSpPr>
          <p:nvPr>
            <p:ph type="subTitle" idx="1"/>
          </p:nvPr>
        </p:nvSpPr>
        <p:spPr/>
        <p:txBody>
          <a:bodyPr/>
          <a:lstStyle/>
          <a:p>
            <a:r>
              <a:rPr lang="en-GB" dirty="0"/>
              <a:t>Costumer Satisfaction</a:t>
            </a:r>
          </a:p>
        </p:txBody>
      </p:sp>
    </p:spTree>
    <p:extLst>
      <p:ext uri="{BB962C8B-B14F-4D97-AF65-F5344CB8AC3E}">
        <p14:creationId xmlns:p14="http://schemas.microsoft.com/office/powerpoint/2010/main" val="424567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Business Problem</a:t>
            </a:r>
          </a:p>
        </p:txBody>
      </p:sp>
      <p:sp>
        <p:nvSpPr>
          <p:cNvPr id="3" name="Content Placeholder 2"/>
          <p:cNvSpPr>
            <a:spLocks noGrp="1"/>
          </p:cNvSpPr>
          <p:nvPr>
            <p:ph idx="1"/>
          </p:nvPr>
        </p:nvSpPr>
        <p:spPr/>
        <p:txBody>
          <a:bodyPr>
            <a:normAutofit fontScale="92500"/>
          </a:bodyPr>
          <a:lstStyle/>
          <a:p>
            <a:r>
              <a:rPr lang="en-GB" dirty="0"/>
              <a:t>From frontline support teams to C-suites, customer satisfaction is a key measure of success. Unhappy customers don't stick around. What's more, unhappy customers rarely voice their dissatisfaction before leaving.</a:t>
            </a:r>
          </a:p>
          <a:p>
            <a:endParaRPr lang="en-GB" dirty="0"/>
          </a:p>
          <a:p>
            <a:r>
              <a:rPr lang="en-GB" dirty="0"/>
              <a:t>Santander Bank is asking </a:t>
            </a:r>
            <a:r>
              <a:rPr lang="en-GB" dirty="0" err="1"/>
              <a:t>Kagglers</a:t>
            </a:r>
            <a:r>
              <a:rPr lang="en-GB" dirty="0"/>
              <a:t> to help them identify dissatisfied customers early in their relationship. Doing so would allow Santander to take proactive steps to improve a customer's happiness before it's too late.</a:t>
            </a:r>
          </a:p>
          <a:p>
            <a:endParaRPr lang="en-GB" dirty="0"/>
          </a:p>
          <a:p>
            <a:r>
              <a:rPr lang="en-GB" dirty="0"/>
              <a:t>In this competition, you'll work with hundreds of anonymized features to predict if a customer is satisfied or dissatisfied with their banking experience.</a:t>
            </a:r>
          </a:p>
        </p:txBody>
      </p:sp>
      <p:pic>
        <p:nvPicPr>
          <p:cNvPr id="5" name="Picture 4"/>
          <p:cNvPicPr>
            <a:picLocks noChangeAspect="1"/>
          </p:cNvPicPr>
          <p:nvPr/>
        </p:nvPicPr>
        <p:blipFill>
          <a:blip r:embed="rId2"/>
          <a:stretch>
            <a:fillRect/>
          </a:stretch>
        </p:blipFill>
        <p:spPr>
          <a:xfrm>
            <a:off x="9543326" y="3488401"/>
            <a:ext cx="2648674" cy="1986506"/>
          </a:xfrm>
          <a:prstGeom prst="rect">
            <a:avLst/>
          </a:prstGeom>
        </p:spPr>
      </p:pic>
    </p:spTree>
    <p:extLst>
      <p:ext uri="{BB962C8B-B14F-4D97-AF65-F5344CB8AC3E}">
        <p14:creationId xmlns:p14="http://schemas.microsoft.com/office/powerpoint/2010/main" val="436302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Science Life Cycle</a:t>
            </a:r>
          </a:p>
        </p:txBody>
      </p:sp>
      <p:pic>
        <p:nvPicPr>
          <p:cNvPr id="5" name="Picture 4"/>
          <p:cNvPicPr>
            <a:picLocks noChangeAspect="1"/>
          </p:cNvPicPr>
          <p:nvPr/>
        </p:nvPicPr>
        <p:blipFill>
          <a:blip r:embed="rId2"/>
          <a:stretch>
            <a:fillRect/>
          </a:stretch>
        </p:blipFill>
        <p:spPr>
          <a:xfrm>
            <a:off x="937427" y="2989726"/>
            <a:ext cx="4733925" cy="2667000"/>
          </a:xfrm>
          <a:prstGeom prst="rect">
            <a:avLst/>
          </a:prstGeom>
        </p:spPr>
      </p:pic>
      <p:pic>
        <p:nvPicPr>
          <p:cNvPr id="6" name="Picture 5"/>
          <p:cNvPicPr>
            <a:picLocks noChangeAspect="1"/>
          </p:cNvPicPr>
          <p:nvPr/>
        </p:nvPicPr>
        <p:blipFill>
          <a:blip r:embed="rId3"/>
          <a:stretch>
            <a:fillRect/>
          </a:stretch>
        </p:blipFill>
        <p:spPr>
          <a:xfrm>
            <a:off x="6316709" y="3128622"/>
            <a:ext cx="5334000" cy="2790825"/>
          </a:xfrm>
          <a:prstGeom prst="rect">
            <a:avLst/>
          </a:prstGeom>
        </p:spPr>
      </p:pic>
    </p:spTree>
    <p:extLst>
      <p:ext uri="{BB962C8B-B14F-4D97-AF65-F5344CB8AC3E}">
        <p14:creationId xmlns:p14="http://schemas.microsoft.com/office/powerpoint/2010/main" val="427095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XGBoost</a:t>
            </a:r>
            <a:endParaRPr lang="en-GB" dirty="0"/>
          </a:p>
        </p:txBody>
      </p:sp>
      <p:sp>
        <p:nvSpPr>
          <p:cNvPr id="3" name="Content Placeholder 2"/>
          <p:cNvSpPr>
            <a:spLocks noGrp="1"/>
          </p:cNvSpPr>
          <p:nvPr>
            <p:ph idx="1"/>
          </p:nvPr>
        </p:nvSpPr>
        <p:spPr/>
        <p:txBody>
          <a:bodyPr/>
          <a:lstStyle/>
          <a:p>
            <a:r>
              <a:rPr lang="en-GB" dirty="0"/>
              <a:t>Area under the curve: 88.9%</a:t>
            </a:r>
          </a:p>
          <a:p>
            <a:endParaRPr lang="en-GB" dirty="0"/>
          </a:p>
          <a:p>
            <a:r>
              <a:rPr lang="en-GB" dirty="0"/>
              <a:t>Mean Error: 0.2034728</a:t>
            </a:r>
          </a:p>
          <a:p>
            <a:endParaRPr lang="en-GB" dirty="0"/>
          </a:p>
          <a:p>
            <a:r>
              <a:rPr lang="en-GB" dirty="0"/>
              <a:t> Accuracy: 79.7%</a:t>
            </a:r>
          </a:p>
        </p:txBody>
      </p:sp>
      <p:pic>
        <p:nvPicPr>
          <p:cNvPr id="4" name="Picture 3"/>
          <p:cNvPicPr>
            <a:picLocks noChangeAspect="1"/>
          </p:cNvPicPr>
          <p:nvPr/>
        </p:nvPicPr>
        <p:blipFill>
          <a:blip r:embed="rId2"/>
          <a:stretch>
            <a:fillRect/>
          </a:stretch>
        </p:blipFill>
        <p:spPr>
          <a:xfrm>
            <a:off x="5881709" y="2603500"/>
            <a:ext cx="5966977" cy="3970364"/>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2131455412"/>
              </p:ext>
            </p:extLst>
          </p:nvPr>
        </p:nvGraphicFramePr>
        <p:xfrm>
          <a:off x="879676" y="4994901"/>
          <a:ext cx="4213184" cy="1175370"/>
        </p:xfrm>
        <a:graphic>
          <a:graphicData uri="http://schemas.openxmlformats.org/drawingml/2006/table">
            <a:tbl>
              <a:tblPr firstRow="1" bandRow="1">
                <a:tableStyleId>{5C22544A-7EE6-4342-B048-85BDC9FD1C3A}</a:tableStyleId>
              </a:tblPr>
              <a:tblGrid>
                <a:gridCol w="2199189">
                  <a:extLst>
                    <a:ext uri="{9D8B030D-6E8A-4147-A177-3AD203B41FA5}">
                      <a16:colId xmlns:a16="http://schemas.microsoft.com/office/drawing/2014/main" val="4186359264"/>
                    </a:ext>
                  </a:extLst>
                </a:gridCol>
                <a:gridCol w="1041721">
                  <a:extLst>
                    <a:ext uri="{9D8B030D-6E8A-4147-A177-3AD203B41FA5}">
                      <a16:colId xmlns:a16="http://schemas.microsoft.com/office/drawing/2014/main" val="2577710939"/>
                    </a:ext>
                  </a:extLst>
                </a:gridCol>
                <a:gridCol w="972274">
                  <a:extLst>
                    <a:ext uri="{9D8B030D-6E8A-4147-A177-3AD203B41FA5}">
                      <a16:colId xmlns:a16="http://schemas.microsoft.com/office/drawing/2014/main" val="2264837276"/>
                    </a:ext>
                  </a:extLst>
                </a:gridCol>
              </a:tblGrid>
              <a:tr h="393539">
                <a:tc>
                  <a:txBody>
                    <a:bodyPr/>
                    <a:lstStyle/>
                    <a:p>
                      <a:r>
                        <a:rPr lang="en-GB" dirty="0"/>
                        <a:t>Actual/Predicted</a:t>
                      </a:r>
                    </a:p>
                  </a:txBody>
                  <a:tcPr/>
                </a:tc>
                <a:tc>
                  <a:txBody>
                    <a:bodyPr/>
                    <a:lstStyle/>
                    <a:p>
                      <a:r>
                        <a:rPr lang="en-GB" dirty="0"/>
                        <a:t> NO</a:t>
                      </a:r>
                    </a:p>
                  </a:txBody>
                  <a:tcPr/>
                </a:tc>
                <a:tc>
                  <a:txBody>
                    <a:bodyPr/>
                    <a:lstStyle/>
                    <a:p>
                      <a:r>
                        <a:rPr lang="en-GB" dirty="0"/>
                        <a:t>YES</a:t>
                      </a:r>
                    </a:p>
                  </a:txBody>
                  <a:tcPr/>
                </a:tc>
                <a:extLst>
                  <a:ext uri="{0D108BD9-81ED-4DB2-BD59-A6C34878D82A}">
                    <a16:rowId xmlns:a16="http://schemas.microsoft.com/office/drawing/2014/main" val="1380668856"/>
                  </a:ext>
                </a:extLst>
              </a:tr>
              <a:tr h="416071">
                <a:tc>
                  <a:txBody>
                    <a:bodyPr/>
                    <a:lstStyle/>
                    <a:p>
                      <a:r>
                        <a:rPr lang="en-GB" dirty="0"/>
                        <a:t>NO</a:t>
                      </a:r>
                    </a:p>
                  </a:txBody>
                  <a:tcPr/>
                </a:tc>
                <a:tc>
                  <a:txBody>
                    <a:bodyPr/>
                    <a:lstStyle/>
                    <a:p>
                      <a:pPr algn="r"/>
                      <a:r>
                        <a:rPr lang="en-GB" b="1" dirty="0"/>
                        <a:t>58,060</a:t>
                      </a:r>
                    </a:p>
                  </a:txBody>
                  <a:tcPr/>
                </a:tc>
                <a:tc>
                  <a:txBody>
                    <a:bodyPr/>
                    <a:lstStyle/>
                    <a:p>
                      <a:pPr algn="r"/>
                      <a:r>
                        <a:rPr lang="en-GB" dirty="0"/>
                        <a:t>14,952</a:t>
                      </a:r>
                    </a:p>
                  </a:txBody>
                  <a:tcPr/>
                </a:tc>
                <a:extLst>
                  <a:ext uri="{0D108BD9-81ED-4DB2-BD59-A6C34878D82A}">
                    <a16:rowId xmlns:a16="http://schemas.microsoft.com/office/drawing/2014/main" val="4210456517"/>
                  </a:ext>
                </a:extLst>
              </a:tr>
              <a:tr h="296452">
                <a:tc>
                  <a:txBody>
                    <a:bodyPr/>
                    <a:lstStyle/>
                    <a:p>
                      <a:r>
                        <a:rPr lang="en-GB" dirty="0"/>
                        <a:t>YES</a:t>
                      </a:r>
                    </a:p>
                  </a:txBody>
                  <a:tcPr/>
                </a:tc>
                <a:tc>
                  <a:txBody>
                    <a:bodyPr/>
                    <a:lstStyle/>
                    <a:p>
                      <a:pPr algn="r"/>
                      <a:r>
                        <a:rPr lang="en-GB" dirty="0"/>
                        <a:t>516</a:t>
                      </a:r>
                    </a:p>
                  </a:txBody>
                  <a:tcPr/>
                </a:tc>
                <a:tc>
                  <a:txBody>
                    <a:bodyPr/>
                    <a:lstStyle/>
                    <a:p>
                      <a:pPr algn="r"/>
                      <a:r>
                        <a:rPr lang="en-GB" b="1" dirty="0"/>
                        <a:t>2,492</a:t>
                      </a:r>
                    </a:p>
                  </a:txBody>
                  <a:tcPr/>
                </a:tc>
                <a:extLst>
                  <a:ext uri="{0D108BD9-81ED-4DB2-BD59-A6C34878D82A}">
                    <a16:rowId xmlns:a16="http://schemas.microsoft.com/office/drawing/2014/main" val="3498224437"/>
                  </a:ext>
                </a:extLst>
              </a:tr>
            </a:tbl>
          </a:graphicData>
        </a:graphic>
      </p:graphicFrame>
    </p:spTree>
    <p:extLst>
      <p:ext uri="{BB962C8B-B14F-4D97-AF65-F5344CB8AC3E}">
        <p14:creationId xmlns:p14="http://schemas.microsoft.com/office/powerpoint/2010/main" val="3275439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881709" y="2603500"/>
            <a:ext cx="5966977" cy="3970364"/>
          </a:xfrm>
          <a:prstGeom prst="rect">
            <a:avLst/>
          </a:prstGeom>
        </p:spPr>
      </p:pic>
      <p:sp>
        <p:nvSpPr>
          <p:cNvPr id="2" name="Title 1"/>
          <p:cNvSpPr>
            <a:spLocks noGrp="1"/>
          </p:cNvSpPr>
          <p:nvPr>
            <p:ph type="title"/>
          </p:nvPr>
        </p:nvSpPr>
        <p:spPr/>
        <p:txBody>
          <a:bodyPr/>
          <a:lstStyle/>
          <a:p>
            <a:r>
              <a:rPr lang="en-GB" dirty="0"/>
              <a:t>Elastic Net</a:t>
            </a:r>
          </a:p>
        </p:txBody>
      </p:sp>
      <p:sp>
        <p:nvSpPr>
          <p:cNvPr id="3" name="Content Placeholder 2"/>
          <p:cNvSpPr>
            <a:spLocks noGrp="1"/>
          </p:cNvSpPr>
          <p:nvPr>
            <p:ph idx="1"/>
          </p:nvPr>
        </p:nvSpPr>
        <p:spPr/>
        <p:txBody>
          <a:bodyPr/>
          <a:lstStyle/>
          <a:p>
            <a:r>
              <a:rPr lang="en-GB" dirty="0"/>
              <a:t>Area under the curve: 80.4%</a:t>
            </a:r>
          </a:p>
          <a:p>
            <a:endParaRPr lang="en-GB" dirty="0"/>
          </a:p>
          <a:p>
            <a:r>
              <a:rPr lang="en-GB" dirty="0"/>
              <a:t>Mean Error: 0.1642068</a:t>
            </a:r>
          </a:p>
          <a:p>
            <a:endParaRPr lang="en-GB" dirty="0"/>
          </a:p>
          <a:p>
            <a:r>
              <a:rPr lang="en-GB" dirty="0"/>
              <a:t> Accuracy: 83.6%</a:t>
            </a:r>
          </a:p>
        </p:txBody>
      </p:sp>
      <p:graphicFrame>
        <p:nvGraphicFramePr>
          <p:cNvPr id="8" name="Table 7"/>
          <p:cNvGraphicFramePr>
            <a:graphicFrameLocks noGrp="1"/>
          </p:cNvGraphicFramePr>
          <p:nvPr>
            <p:extLst>
              <p:ext uri="{D42A27DB-BD31-4B8C-83A1-F6EECF244321}">
                <p14:modId xmlns:p14="http://schemas.microsoft.com/office/powerpoint/2010/main" val="4244148736"/>
              </p:ext>
            </p:extLst>
          </p:nvPr>
        </p:nvGraphicFramePr>
        <p:xfrm>
          <a:off x="879676" y="4994901"/>
          <a:ext cx="4213184" cy="1175370"/>
        </p:xfrm>
        <a:graphic>
          <a:graphicData uri="http://schemas.openxmlformats.org/drawingml/2006/table">
            <a:tbl>
              <a:tblPr firstRow="1" bandRow="1">
                <a:tableStyleId>{5C22544A-7EE6-4342-B048-85BDC9FD1C3A}</a:tableStyleId>
              </a:tblPr>
              <a:tblGrid>
                <a:gridCol w="2199189">
                  <a:extLst>
                    <a:ext uri="{9D8B030D-6E8A-4147-A177-3AD203B41FA5}">
                      <a16:colId xmlns:a16="http://schemas.microsoft.com/office/drawing/2014/main" val="4186359264"/>
                    </a:ext>
                  </a:extLst>
                </a:gridCol>
                <a:gridCol w="1041721">
                  <a:extLst>
                    <a:ext uri="{9D8B030D-6E8A-4147-A177-3AD203B41FA5}">
                      <a16:colId xmlns:a16="http://schemas.microsoft.com/office/drawing/2014/main" val="2577710939"/>
                    </a:ext>
                  </a:extLst>
                </a:gridCol>
                <a:gridCol w="972274">
                  <a:extLst>
                    <a:ext uri="{9D8B030D-6E8A-4147-A177-3AD203B41FA5}">
                      <a16:colId xmlns:a16="http://schemas.microsoft.com/office/drawing/2014/main" val="2264837276"/>
                    </a:ext>
                  </a:extLst>
                </a:gridCol>
              </a:tblGrid>
              <a:tr h="393539">
                <a:tc>
                  <a:txBody>
                    <a:bodyPr/>
                    <a:lstStyle/>
                    <a:p>
                      <a:r>
                        <a:rPr lang="en-GB" dirty="0"/>
                        <a:t>Actual/Predicted</a:t>
                      </a:r>
                    </a:p>
                  </a:txBody>
                  <a:tcPr/>
                </a:tc>
                <a:tc>
                  <a:txBody>
                    <a:bodyPr/>
                    <a:lstStyle/>
                    <a:p>
                      <a:r>
                        <a:rPr lang="en-GB" dirty="0"/>
                        <a:t> NO</a:t>
                      </a:r>
                    </a:p>
                  </a:txBody>
                  <a:tcPr/>
                </a:tc>
                <a:tc>
                  <a:txBody>
                    <a:bodyPr/>
                    <a:lstStyle/>
                    <a:p>
                      <a:r>
                        <a:rPr lang="en-GB" dirty="0"/>
                        <a:t>YES</a:t>
                      </a:r>
                    </a:p>
                  </a:txBody>
                  <a:tcPr/>
                </a:tc>
                <a:extLst>
                  <a:ext uri="{0D108BD9-81ED-4DB2-BD59-A6C34878D82A}">
                    <a16:rowId xmlns:a16="http://schemas.microsoft.com/office/drawing/2014/main" val="1380668856"/>
                  </a:ext>
                </a:extLst>
              </a:tr>
              <a:tr h="416071">
                <a:tc>
                  <a:txBody>
                    <a:bodyPr/>
                    <a:lstStyle/>
                    <a:p>
                      <a:r>
                        <a:rPr lang="en-GB"/>
                        <a:t>NO</a:t>
                      </a:r>
                      <a:endParaRPr lang="en-GB" dirty="0"/>
                    </a:p>
                  </a:txBody>
                  <a:tcPr/>
                </a:tc>
                <a:tc>
                  <a:txBody>
                    <a:bodyPr/>
                    <a:lstStyle/>
                    <a:p>
                      <a:pPr algn="r"/>
                      <a:r>
                        <a:rPr lang="en-GB" b="1" dirty="0"/>
                        <a:t>61,660</a:t>
                      </a:r>
                    </a:p>
                  </a:txBody>
                  <a:tcPr/>
                </a:tc>
                <a:tc>
                  <a:txBody>
                    <a:bodyPr/>
                    <a:lstStyle/>
                    <a:p>
                      <a:pPr algn="r"/>
                      <a:r>
                        <a:rPr lang="en-GB" dirty="0"/>
                        <a:t>11,352</a:t>
                      </a:r>
                    </a:p>
                  </a:txBody>
                  <a:tcPr/>
                </a:tc>
                <a:extLst>
                  <a:ext uri="{0D108BD9-81ED-4DB2-BD59-A6C34878D82A}">
                    <a16:rowId xmlns:a16="http://schemas.microsoft.com/office/drawing/2014/main" val="4210456517"/>
                  </a:ext>
                </a:extLst>
              </a:tr>
              <a:tr h="296452">
                <a:tc>
                  <a:txBody>
                    <a:bodyPr/>
                    <a:lstStyle/>
                    <a:p>
                      <a:r>
                        <a:rPr lang="en-GB"/>
                        <a:t>YES</a:t>
                      </a:r>
                      <a:endParaRPr lang="en-GB" dirty="0"/>
                    </a:p>
                  </a:txBody>
                  <a:tcPr/>
                </a:tc>
                <a:tc>
                  <a:txBody>
                    <a:bodyPr/>
                    <a:lstStyle/>
                    <a:p>
                      <a:pPr algn="r"/>
                      <a:r>
                        <a:rPr lang="en-GB" dirty="0"/>
                        <a:t>1,131</a:t>
                      </a:r>
                    </a:p>
                  </a:txBody>
                  <a:tcPr/>
                </a:tc>
                <a:tc>
                  <a:txBody>
                    <a:bodyPr/>
                    <a:lstStyle/>
                    <a:p>
                      <a:pPr algn="r"/>
                      <a:r>
                        <a:rPr lang="en-GB" b="1" dirty="0"/>
                        <a:t>1,877</a:t>
                      </a:r>
                    </a:p>
                  </a:txBody>
                  <a:tcPr/>
                </a:tc>
                <a:extLst>
                  <a:ext uri="{0D108BD9-81ED-4DB2-BD59-A6C34878D82A}">
                    <a16:rowId xmlns:a16="http://schemas.microsoft.com/office/drawing/2014/main" val="3498224437"/>
                  </a:ext>
                </a:extLst>
              </a:tr>
            </a:tbl>
          </a:graphicData>
        </a:graphic>
      </p:graphicFrame>
    </p:spTree>
    <p:extLst>
      <p:ext uri="{BB962C8B-B14F-4D97-AF65-F5344CB8AC3E}">
        <p14:creationId xmlns:p14="http://schemas.microsoft.com/office/powerpoint/2010/main" val="392318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Classification Tree</a:t>
            </a:r>
          </a:p>
        </p:txBody>
      </p:sp>
      <p:sp>
        <p:nvSpPr>
          <p:cNvPr id="3" name="Content Placeholder 2"/>
          <p:cNvSpPr>
            <a:spLocks noGrp="1"/>
          </p:cNvSpPr>
          <p:nvPr>
            <p:ph idx="1"/>
          </p:nvPr>
        </p:nvSpPr>
        <p:spPr/>
        <p:txBody>
          <a:bodyPr/>
          <a:lstStyle/>
          <a:p>
            <a:r>
              <a:rPr lang="en-GB" dirty="0"/>
              <a:t>Area under the curve: 81.4%</a:t>
            </a:r>
          </a:p>
          <a:p>
            <a:endParaRPr lang="en-GB" dirty="0"/>
          </a:p>
          <a:p>
            <a:r>
              <a:rPr lang="en-GB" dirty="0"/>
              <a:t>Mean Error: 0.2616154</a:t>
            </a:r>
          </a:p>
          <a:p>
            <a:endParaRPr lang="en-GB" dirty="0"/>
          </a:p>
          <a:p>
            <a:r>
              <a:rPr lang="en-GB" dirty="0"/>
              <a:t> Accuracy: 83.6%</a:t>
            </a:r>
          </a:p>
        </p:txBody>
      </p:sp>
      <p:graphicFrame>
        <p:nvGraphicFramePr>
          <p:cNvPr id="8" name="Table 7"/>
          <p:cNvGraphicFramePr>
            <a:graphicFrameLocks noGrp="1"/>
          </p:cNvGraphicFramePr>
          <p:nvPr>
            <p:extLst>
              <p:ext uri="{D42A27DB-BD31-4B8C-83A1-F6EECF244321}">
                <p14:modId xmlns:p14="http://schemas.microsoft.com/office/powerpoint/2010/main" val="471334930"/>
              </p:ext>
            </p:extLst>
          </p:nvPr>
        </p:nvGraphicFramePr>
        <p:xfrm>
          <a:off x="879676" y="4994901"/>
          <a:ext cx="4213184" cy="1175370"/>
        </p:xfrm>
        <a:graphic>
          <a:graphicData uri="http://schemas.openxmlformats.org/drawingml/2006/table">
            <a:tbl>
              <a:tblPr firstRow="1" bandRow="1">
                <a:tableStyleId>{5C22544A-7EE6-4342-B048-85BDC9FD1C3A}</a:tableStyleId>
              </a:tblPr>
              <a:tblGrid>
                <a:gridCol w="2199189">
                  <a:extLst>
                    <a:ext uri="{9D8B030D-6E8A-4147-A177-3AD203B41FA5}">
                      <a16:colId xmlns:a16="http://schemas.microsoft.com/office/drawing/2014/main" val="4186359264"/>
                    </a:ext>
                  </a:extLst>
                </a:gridCol>
                <a:gridCol w="1041721">
                  <a:extLst>
                    <a:ext uri="{9D8B030D-6E8A-4147-A177-3AD203B41FA5}">
                      <a16:colId xmlns:a16="http://schemas.microsoft.com/office/drawing/2014/main" val="2577710939"/>
                    </a:ext>
                  </a:extLst>
                </a:gridCol>
                <a:gridCol w="972274">
                  <a:extLst>
                    <a:ext uri="{9D8B030D-6E8A-4147-A177-3AD203B41FA5}">
                      <a16:colId xmlns:a16="http://schemas.microsoft.com/office/drawing/2014/main" val="2264837276"/>
                    </a:ext>
                  </a:extLst>
                </a:gridCol>
              </a:tblGrid>
              <a:tr h="393539">
                <a:tc>
                  <a:txBody>
                    <a:bodyPr/>
                    <a:lstStyle/>
                    <a:p>
                      <a:r>
                        <a:rPr lang="en-GB" dirty="0"/>
                        <a:t>Actual/Predicted</a:t>
                      </a:r>
                    </a:p>
                  </a:txBody>
                  <a:tcPr/>
                </a:tc>
                <a:tc>
                  <a:txBody>
                    <a:bodyPr/>
                    <a:lstStyle/>
                    <a:p>
                      <a:r>
                        <a:rPr lang="en-GB" dirty="0"/>
                        <a:t> NO</a:t>
                      </a:r>
                    </a:p>
                  </a:txBody>
                  <a:tcPr/>
                </a:tc>
                <a:tc>
                  <a:txBody>
                    <a:bodyPr/>
                    <a:lstStyle/>
                    <a:p>
                      <a:r>
                        <a:rPr lang="en-GB" dirty="0"/>
                        <a:t>YES</a:t>
                      </a:r>
                    </a:p>
                  </a:txBody>
                  <a:tcPr/>
                </a:tc>
                <a:extLst>
                  <a:ext uri="{0D108BD9-81ED-4DB2-BD59-A6C34878D82A}">
                    <a16:rowId xmlns:a16="http://schemas.microsoft.com/office/drawing/2014/main" val="1380668856"/>
                  </a:ext>
                </a:extLst>
              </a:tr>
              <a:tr h="416071">
                <a:tc>
                  <a:txBody>
                    <a:bodyPr/>
                    <a:lstStyle/>
                    <a:p>
                      <a:r>
                        <a:rPr lang="en-GB"/>
                        <a:t>NO</a:t>
                      </a:r>
                      <a:endParaRPr lang="en-GB" dirty="0"/>
                    </a:p>
                  </a:txBody>
                  <a:tcPr/>
                </a:tc>
                <a:tc>
                  <a:txBody>
                    <a:bodyPr/>
                    <a:lstStyle/>
                    <a:p>
                      <a:pPr algn="r"/>
                      <a:r>
                        <a:rPr lang="en-GB" b="1" dirty="0"/>
                        <a:t>53,935</a:t>
                      </a:r>
                    </a:p>
                  </a:txBody>
                  <a:tcPr/>
                </a:tc>
                <a:tc>
                  <a:txBody>
                    <a:bodyPr/>
                    <a:lstStyle/>
                    <a:p>
                      <a:pPr algn="r"/>
                      <a:r>
                        <a:rPr lang="en-GB" dirty="0"/>
                        <a:t>19,077</a:t>
                      </a:r>
                    </a:p>
                  </a:txBody>
                  <a:tcPr/>
                </a:tc>
                <a:extLst>
                  <a:ext uri="{0D108BD9-81ED-4DB2-BD59-A6C34878D82A}">
                    <a16:rowId xmlns:a16="http://schemas.microsoft.com/office/drawing/2014/main" val="4210456517"/>
                  </a:ext>
                </a:extLst>
              </a:tr>
              <a:tr h="296452">
                <a:tc>
                  <a:txBody>
                    <a:bodyPr/>
                    <a:lstStyle/>
                    <a:p>
                      <a:r>
                        <a:rPr lang="en-GB"/>
                        <a:t>YES</a:t>
                      </a:r>
                      <a:endParaRPr lang="en-GB" dirty="0"/>
                    </a:p>
                  </a:txBody>
                  <a:tcPr/>
                </a:tc>
                <a:tc>
                  <a:txBody>
                    <a:bodyPr/>
                    <a:lstStyle/>
                    <a:p>
                      <a:pPr algn="r"/>
                      <a:r>
                        <a:rPr lang="en-GB" dirty="0"/>
                        <a:t>811</a:t>
                      </a:r>
                    </a:p>
                  </a:txBody>
                  <a:tcPr/>
                </a:tc>
                <a:tc>
                  <a:txBody>
                    <a:bodyPr/>
                    <a:lstStyle/>
                    <a:p>
                      <a:pPr algn="r"/>
                      <a:r>
                        <a:rPr lang="en-GB" b="1" dirty="0"/>
                        <a:t>2,197</a:t>
                      </a:r>
                    </a:p>
                  </a:txBody>
                  <a:tcPr/>
                </a:tc>
                <a:extLst>
                  <a:ext uri="{0D108BD9-81ED-4DB2-BD59-A6C34878D82A}">
                    <a16:rowId xmlns:a16="http://schemas.microsoft.com/office/drawing/2014/main" val="3498224437"/>
                  </a:ext>
                </a:extLst>
              </a:tr>
            </a:tbl>
          </a:graphicData>
        </a:graphic>
      </p:graphicFrame>
      <p:pic>
        <p:nvPicPr>
          <p:cNvPr id="4" name="Picture 3"/>
          <p:cNvPicPr>
            <a:picLocks noChangeAspect="1"/>
          </p:cNvPicPr>
          <p:nvPr/>
        </p:nvPicPr>
        <p:blipFill>
          <a:blip r:embed="rId2"/>
          <a:stretch>
            <a:fillRect/>
          </a:stretch>
        </p:blipFill>
        <p:spPr>
          <a:xfrm>
            <a:off x="5889002" y="2603500"/>
            <a:ext cx="5966977" cy="3970364"/>
          </a:xfrm>
          <a:prstGeom prst="rect">
            <a:avLst/>
          </a:prstGeom>
        </p:spPr>
      </p:pic>
    </p:spTree>
    <p:extLst>
      <p:ext uri="{BB962C8B-B14F-4D97-AF65-F5344CB8AC3E}">
        <p14:creationId xmlns:p14="http://schemas.microsoft.com/office/powerpoint/2010/main" val="2756082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 importance</a:t>
            </a:r>
          </a:p>
        </p:txBody>
      </p:sp>
      <p:sp>
        <p:nvSpPr>
          <p:cNvPr id="3" name="Content Placeholder 2"/>
          <p:cNvSpPr>
            <a:spLocks noGrp="1"/>
          </p:cNvSpPr>
          <p:nvPr>
            <p:ph idx="1"/>
          </p:nvPr>
        </p:nvSpPr>
        <p:spPr>
          <a:xfrm>
            <a:off x="1154954" y="2603500"/>
            <a:ext cx="4562939" cy="3416300"/>
          </a:xfrm>
        </p:spPr>
        <p:txBody>
          <a:bodyPr>
            <a:noAutofit/>
          </a:bodyPr>
          <a:lstStyle/>
          <a:p>
            <a:pPr fontAlgn="base"/>
            <a:r>
              <a:rPr lang="en-GB" dirty="0"/>
              <a:t>Var15 is the most important feature for </a:t>
            </a:r>
            <a:r>
              <a:rPr lang="en-GB" dirty="0" err="1"/>
              <a:t>XGBoost</a:t>
            </a:r>
            <a:r>
              <a:rPr lang="en-GB" dirty="0"/>
              <a:t> Algorithm</a:t>
            </a:r>
          </a:p>
          <a:p>
            <a:pPr fontAlgn="base"/>
            <a:r>
              <a:rPr lang="en-GB" dirty="0"/>
              <a:t>Importance is calculated for a single decision tree by the amount that each attribute split point improves the performance measure, weighted by the number of observations the node is responsible for. The performance measure may be the purity (Gini index) used to select the split points or another more specific error function.</a:t>
            </a:r>
          </a:p>
          <a:p>
            <a:endParaRPr lang="en-GB" dirty="0"/>
          </a:p>
        </p:txBody>
      </p:sp>
      <p:pic>
        <p:nvPicPr>
          <p:cNvPr id="4" name="Picture 3"/>
          <p:cNvPicPr>
            <a:picLocks noChangeAspect="1"/>
          </p:cNvPicPr>
          <p:nvPr/>
        </p:nvPicPr>
        <p:blipFill>
          <a:blip r:embed="rId3"/>
          <a:stretch>
            <a:fillRect/>
          </a:stretch>
        </p:blipFill>
        <p:spPr>
          <a:xfrm>
            <a:off x="5717893" y="2300575"/>
            <a:ext cx="6138053" cy="4286310"/>
          </a:xfrm>
          <a:prstGeom prst="rect">
            <a:avLst/>
          </a:prstGeom>
        </p:spPr>
      </p:pic>
    </p:spTree>
    <p:extLst>
      <p:ext uri="{BB962C8B-B14F-4D97-AF65-F5344CB8AC3E}">
        <p14:creationId xmlns:p14="http://schemas.microsoft.com/office/powerpoint/2010/main" val="1044035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370653" y="2326468"/>
            <a:ext cx="5966977" cy="3970364"/>
          </a:xfrm>
          <a:prstGeom prst="rect">
            <a:avLst/>
          </a:prstGeom>
        </p:spPr>
      </p:pic>
      <p:sp>
        <p:nvSpPr>
          <p:cNvPr id="2" name="Title 1"/>
          <p:cNvSpPr>
            <a:spLocks noGrp="1"/>
          </p:cNvSpPr>
          <p:nvPr>
            <p:ph type="title"/>
          </p:nvPr>
        </p:nvSpPr>
        <p:spPr/>
        <p:txBody>
          <a:bodyPr/>
          <a:lstStyle/>
          <a:p>
            <a:r>
              <a:rPr lang="en-GB" dirty="0"/>
              <a:t>Var15</a:t>
            </a:r>
          </a:p>
        </p:txBody>
      </p:sp>
      <p:sp>
        <p:nvSpPr>
          <p:cNvPr id="3" name="Content Placeholder 2"/>
          <p:cNvSpPr>
            <a:spLocks noGrp="1"/>
          </p:cNvSpPr>
          <p:nvPr>
            <p:ph idx="1"/>
          </p:nvPr>
        </p:nvSpPr>
        <p:spPr>
          <a:xfrm>
            <a:off x="1154954" y="2603500"/>
            <a:ext cx="4308297" cy="3416300"/>
          </a:xfrm>
        </p:spPr>
        <p:txBody>
          <a:bodyPr/>
          <a:lstStyle/>
          <a:p>
            <a:r>
              <a:rPr lang="en-GB" dirty="0"/>
              <a:t>The effect var15 has in TARGET is statistically significant (sig = 0.05)</a:t>
            </a:r>
          </a:p>
          <a:p>
            <a:endParaRPr lang="en-GB" dirty="0"/>
          </a:p>
          <a:p>
            <a:r>
              <a:rPr lang="en-GB" dirty="0"/>
              <a:t>Consumers with higher var15 have higher satisfaction</a:t>
            </a:r>
          </a:p>
          <a:p>
            <a:endParaRPr lang="en-GB" dirty="0"/>
          </a:p>
          <a:p>
            <a:r>
              <a:rPr lang="en-GB" dirty="0"/>
              <a:t>If there is some control over this variable, then SANTADER should make sure it’s value </a:t>
            </a:r>
            <a:r>
              <a:rPr lang="en-GB"/>
              <a:t>is high</a:t>
            </a:r>
            <a:endParaRPr lang="en-GB" dirty="0"/>
          </a:p>
        </p:txBody>
      </p:sp>
    </p:spTree>
    <p:extLst>
      <p:ext uri="{BB962C8B-B14F-4D97-AF65-F5344CB8AC3E}">
        <p14:creationId xmlns:p14="http://schemas.microsoft.com/office/powerpoint/2010/main" val="1314931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is this important</a:t>
            </a:r>
          </a:p>
        </p:txBody>
      </p:sp>
      <p:sp>
        <p:nvSpPr>
          <p:cNvPr id="3" name="Content Placeholder 2"/>
          <p:cNvSpPr>
            <a:spLocks noGrp="1"/>
          </p:cNvSpPr>
          <p:nvPr>
            <p:ph idx="1"/>
          </p:nvPr>
        </p:nvSpPr>
        <p:spPr>
          <a:xfrm>
            <a:off x="1154955" y="2603500"/>
            <a:ext cx="3810584" cy="3416300"/>
          </a:xfrm>
        </p:spPr>
        <p:txBody>
          <a:bodyPr/>
          <a:lstStyle/>
          <a:p>
            <a:r>
              <a:rPr lang="en-GB" dirty="0"/>
              <a:t>Early Churn detection is the most important fact to growth.</a:t>
            </a:r>
          </a:p>
          <a:p>
            <a:endParaRPr lang="en-GB" dirty="0"/>
          </a:p>
          <a:p>
            <a:r>
              <a:rPr lang="en-GB" dirty="0"/>
              <a:t>Depending on industry, a new costumer costs on average 5 times more than the cost to keep an existing one.</a:t>
            </a:r>
          </a:p>
          <a:p>
            <a:endParaRPr lang="en-GB" dirty="0"/>
          </a:p>
          <a:p>
            <a:endParaRPr lang="en-GB" dirty="0"/>
          </a:p>
        </p:txBody>
      </p:sp>
      <p:pic>
        <p:nvPicPr>
          <p:cNvPr id="6" name="Picture 5"/>
          <p:cNvPicPr>
            <a:picLocks noChangeAspect="1"/>
          </p:cNvPicPr>
          <p:nvPr/>
        </p:nvPicPr>
        <p:blipFill>
          <a:blip r:embed="rId2"/>
          <a:stretch>
            <a:fillRect/>
          </a:stretch>
        </p:blipFill>
        <p:spPr>
          <a:xfrm>
            <a:off x="4758766" y="2603500"/>
            <a:ext cx="6070787" cy="3575019"/>
          </a:xfrm>
          <a:prstGeom prst="rect">
            <a:avLst/>
          </a:prstGeom>
        </p:spPr>
      </p:pic>
      <p:pic>
        <p:nvPicPr>
          <p:cNvPr id="7" name="Picture 6"/>
          <p:cNvPicPr>
            <a:picLocks noChangeAspect="1"/>
          </p:cNvPicPr>
          <p:nvPr/>
        </p:nvPicPr>
        <p:blipFill>
          <a:blip r:embed="rId3"/>
          <a:stretch>
            <a:fillRect/>
          </a:stretch>
        </p:blipFill>
        <p:spPr>
          <a:xfrm>
            <a:off x="8880003" y="3373119"/>
            <a:ext cx="2864409" cy="2365747"/>
          </a:xfrm>
          <a:prstGeom prst="rect">
            <a:avLst/>
          </a:prstGeom>
        </p:spPr>
      </p:pic>
    </p:spTree>
    <p:extLst>
      <p:ext uri="{BB962C8B-B14F-4D97-AF65-F5344CB8AC3E}">
        <p14:creationId xmlns:p14="http://schemas.microsoft.com/office/powerpoint/2010/main" val="1311791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2914</TotalTime>
  <Words>393</Words>
  <Application>Microsoft Office PowerPoint</Application>
  <PresentationFormat>Widescreen</PresentationFormat>
  <Paragraphs>71</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 Boardroom</vt:lpstr>
      <vt:lpstr>SANTANDER</vt:lpstr>
      <vt:lpstr>Business Problem</vt:lpstr>
      <vt:lpstr>Data Science Life Cycle</vt:lpstr>
      <vt:lpstr>XGBoost</vt:lpstr>
      <vt:lpstr>Elastic Net</vt:lpstr>
      <vt:lpstr>Classification Tree</vt:lpstr>
      <vt:lpstr>Feature importance</vt:lpstr>
      <vt:lpstr>Var15</vt:lpstr>
      <vt:lpstr>Why is this important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SANTANDER</dc:title>
  <dc:creator>Nuno Faustino</dc:creator>
  <cp:lastModifiedBy>Nuno Faustino</cp:lastModifiedBy>
  <cp:revision>30</cp:revision>
  <dcterms:created xsi:type="dcterms:W3CDTF">2018-05-26T22:06:42Z</dcterms:created>
  <dcterms:modified xsi:type="dcterms:W3CDTF">2018-05-28T22:40:46Z</dcterms:modified>
</cp:coreProperties>
</file>