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1"/>
  </p:notesMasterIdLst>
  <p:sldIdLst>
    <p:sldId id="256" r:id="rId2"/>
    <p:sldId id="258" r:id="rId3"/>
    <p:sldId id="257" r:id="rId4"/>
    <p:sldId id="311" r:id="rId5"/>
    <p:sldId id="312" r:id="rId6"/>
    <p:sldId id="313" r:id="rId7"/>
    <p:sldId id="314" r:id="rId8"/>
    <p:sldId id="315" r:id="rId9"/>
    <p:sldId id="316" r:id="rId10"/>
    <p:sldId id="317" r:id="rId11"/>
    <p:sldId id="318" r:id="rId12"/>
    <p:sldId id="319" r:id="rId13"/>
    <p:sldId id="320" r:id="rId14"/>
    <p:sldId id="326" r:id="rId15"/>
    <p:sldId id="321" r:id="rId16"/>
    <p:sldId id="322" r:id="rId17"/>
    <p:sldId id="323" r:id="rId18"/>
    <p:sldId id="324" r:id="rId19"/>
    <p:sldId id="32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216C3-C5C7-4A7D-8773-8A94BB903BF4}" v="12" dt="2024-12-12T03:41:24.125"/>
  </p1510:revLst>
</p1510:revInfo>
</file>

<file path=ppt/tableStyles.xml><?xml version="1.0" encoding="utf-8"?>
<a:tblStyleLst xmlns:a="http://schemas.openxmlformats.org/drawingml/2006/main" def="{3D2847ED-24EF-4D7A-803C-818F12CA774F}">
  <a:tblStyle styleId="{3D2847ED-24EF-4D7A-803C-818F12CA77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75" autoAdjust="0"/>
  </p:normalViewPr>
  <p:slideViewPr>
    <p:cSldViewPr snapToGrid="0">
      <p:cViewPr varScale="1">
        <p:scale>
          <a:sx n="77" d="100"/>
          <a:sy n="77" d="100"/>
        </p:scale>
        <p:origin x="9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il Catapang" userId="232a3179b82af828" providerId="LiveId" clId="{3A5216C3-C5C7-4A7D-8773-8A94BB903BF4}"/>
    <pc:docChg chg="undo custSel addSld modSld">
      <pc:chgData name="Neil Catapang" userId="232a3179b82af828" providerId="LiveId" clId="{3A5216C3-C5C7-4A7D-8773-8A94BB903BF4}" dt="2024-12-12T03:43:39.217" v="275" actId="20577"/>
      <pc:docMkLst>
        <pc:docMk/>
      </pc:docMkLst>
      <pc:sldChg chg="modSp mod">
        <pc:chgData name="Neil Catapang" userId="232a3179b82af828" providerId="LiveId" clId="{3A5216C3-C5C7-4A7D-8773-8A94BB903BF4}" dt="2024-12-12T03:36:50.954" v="2" actId="20577"/>
        <pc:sldMkLst>
          <pc:docMk/>
          <pc:sldMk cId="2928468088" sldId="314"/>
        </pc:sldMkLst>
        <pc:graphicFrameChg chg="modGraphic">
          <ac:chgData name="Neil Catapang" userId="232a3179b82af828" providerId="LiveId" clId="{3A5216C3-C5C7-4A7D-8773-8A94BB903BF4}" dt="2024-12-12T03:36:50.954" v="2" actId="20577"/>
          <ac:graphicFrameMkLst>
            <pc:docMk/>
            <pc:sldMk cId="2928468088" sldId="314"/>
            <ac:graphicFrameMk id="2" creationId="{763B4491-FF69-EA6A-989E-F01239942D3C}"/>
          </ac:graphicFrameMkLst>
        </pc:graphicFrameChg>
      </pc:sldChg>
      <pc:sldChg chg="modSp mod">
        <pc:chgData name="Neil Catapang" userId="232a3179b82af828" providerId="LiveId" clId="{3A5216C3-C5C7-4A7D-8773-8A94BB903BF4}" dt="2024-12-12T03:37:08.307" v="10" actId="20577"/>
        <pc:sldMkLst>
          <pc:docMk/>
          <pc:sldMk cId="249999615" sldId="317"/>
        </pc:sldMkLst>
        <pc:spChg chg="mod">
          <ac:chgData name="Neil Catapang" userId="232a3179b82af828" providerId="LiveId" clId="{3A5216C3-C5C7-4A7D-8773-8A94BB903BF4}" dt="2024-12-12T03:37:08.307" v="10" actId="20577"/>
          <ac:spMkLst>
            <pc:docMk/>
            <pc:sldMk cId="249999615" sldId="317"/>
            <ac:spMk id="5" creationId="{0C104238-4C93-73A7-783C-CB83A5038C1C}"/>
          </ac:spMkLst>
        </pc:spChg>
      </pc:sldChg>
      <pc:sldChg chg="addSp delSp modSp mod">
        <pc:chgData name="Neil Catapang" userId="232a3179b82af828" providerId="LiveId" clId="{3A5216C3-C5C7-4A7D-8773-8A94BB903BF4}" dt="2024-12-12T03:37:51.751" v="16" actId="1076"/>
        <pc:sldMkLst>
          <pc:docMk/>
          <pc:sldMk cId="1007948521" sldId="318"/>
        </pc:sldMkLst>
        <pc:picChg chg="add mod">
          <ac:chgData name="Neil Catapang" userId="232a3179b82af828" providerId="LiveId" clId="{3A5216C3-C5C7-4A7D-8773-8A94BB903BF4}" dt="2024-12-12T03:37:51.751" v="16" actId="1076"/>
          <ac:picMkLst>
            <pc:docMk/>
            <pc:sldMk cId="1007948521" sldId="318"/>
            <ac:picMk id="3" creationId="{5A9E6764-B238-2CA5-065F-E5AF7DAED515}"/>
          </ac:picMkLst>
        </pc:picChg>
        <pc:picChg chg="mod">
          <ac:chgData name="Neil Catapang" userId="232a3179b82af828" providerId="LiveId" clId="{3A5216C3-C5C7-4A7D-8773-8A94BB903BF4}" dt="2024-12-12T03:37:43.688" v="14" actId="962"/>
          <ac:picMkLst>
            <pc:docMk/>
            <pc:sldMk cId="1007948521" sldId="318"/>
            <ac:picMk id="7" creationId="{F2A2D0AD-464C-BA0B-7BB2-C8FD139BC2FA}"/>
          </ac:picMkLst>
        </pc:picChg>
        <pc:picChg chg="del">
          <ac:chgData name="Neil Catapang" userId="232a3179b82af828" providerId="LiveId" clId="{3A5216C3-C5C7-4A7D-8773-8A94BB903BF4}" dt="2024-12-12T03:37:41.831" v="11" actId="478"/>
          <ac:picMkLst>
            <pc:docMk/>
            <pc:sldMk cId="1007948521" sldId="318"/>
            <ac:picMk id="10" creationId="{52F80EBF-1705-005C-1D63-7E65B33A2440}"/>
          </ac:picMkLst>
        </pc:picChg>
      </pc:sldChg>
      <pc:sldChg chg="addSp delSp modSp mod delAnim modNotesTx">
        <pc:chgData name="Neil Catapang" userId="232a3179b82af828" providerId="LiveId" clId="{3A5216C3-C5C7-4A7D-8773-8A94BB903BF4}" dt="2024-12-12T03:40:18.622" v="57" actId="20577"/>
        <pc:sldMkLst>
          <pc:docMk/>
          <pc:sldMk cId="816324942" sldId="320"/>
        </pc:sldMkLst>
        <pc:spChg chg="del mod">
          <ac:chgData name="Neil Catapang" userId="232a3179b82af828" providerId="LiveId" clId="{3A5216C3-C5C7-4A7D-8773-8A94BB903BF4}" dt="2024-12-12T03:39:46.353" v="34" actId="478"/>
          <ac:spMkLst>
            <pc:docMk/>
            <pc:sldMk cId="816324942" sldId="320"/>
            <ac:spMk id="12" creationId="{31DAEF50-524A-7732-C664-C51C689C56D4}"/>
          </ac:spMkLst>
        </pc:spChg>
        <pc:graphicFrameChg chg="add mod">
          <ac:chgData name="Neil Catapang" userId="232a3179b82af828" providerId="LiveId" clId="{3A5216C3-C5C7-4A7D-8773-8A94BB903BF4}" dt="2024-12-12T03:38:41.332" v="19"/>
          <ac:graphicFrameMkLst>
            <pc:docMk/>
            <pc:sldMk cId="816324942" sldId="320"/>
            <ac:graphicFrameMk id="2" creationId="{DA110BDE-8F0C-4721-BA38-4083C93D505D}"/>
          </ac:graphicFrameMkLst>
        </pc:graphicFrameChg>
        <pc:graphicFrameChg chg="add mod ord">
          <ac:chgData name="Neil Catapang" userId="232a3179b82af828" providerId="LiveId" clId="{3A5216C3-C5C7-4A7D-8773-8A94BB903BF4}" dt="2024-12-12T03:39:29.052" v="31" actId="167"/>
          <ac:graphicFrameMkLst>
            <pc:docMk/>
            <pc:sldMk cId="816324942" sldId="320"/>
            <ac:graphicFrameMk id="3" creationId="{DA110BDE-8F0C-4721-BA38-4083C93D505D}"/>
          </ac:graphicFrameMkLst>
        </pc:graphicFrameChg>
        <pc:graphicFrameChg chg="del">
          <ac:chgData name="Neil Catapang" userId="232a3179b82af828" providerId="LiveId" clId="{3A5216C3-C5C7-4A7D-8773-8A94BB903BF4}" dt="2024-12-12T03:39:31.881" v="32" actId="478"/>
          <ac:graphicFrameMkLst>
            <pc:docMk/>
            <pc:sldMk cId="816324942" sldId="320"/>
            <ac:graphicFrameMk id="8" creationId="{4A146032-8D1D-6D17-D5E4-DFF20C9A8638}"/>
          </ac:graphicFrameMkLst>
        </pc:graphicFrameChg>
      </pc:sldChg>
      <pc:sldChg chg="modSp mod">
        <pc:chgData name="Neil Catapang" userId="232a3179b82af828" providerId="LiveId" clId="{3A5216C3-C5C7-4A7D-8773-8A94BB903BF4}" dt="2024-12-12T03:41:03.618" v="60" actId="20577"/>
        <pc:sldMkLst>
          <pc:docMk/>
          <pc:sldMk cId="1759898220" sldId="321"/>
        </pc:sldMkLst>
        <pc:spChg chg="mod">
          <ac:chgData name="Neil Catapang" userId="232a3179b82af828" providerId="LiveId" clId="{3A5216C3-C5C7-4A7D-8773-8A94BB903BF4}" dt="2024-12-12T03:41:03.618" v="60" actId="20577"/>
          <ac:spMkLst>
            <pc:docMk/>
            <pc:sldMk cId="1759898220" sldId="321"/>
            <ac:spMk id="11" creationId="{E71D89FA-EA3B-3CC6-94CB-E0D7DD34EF9F}"/>
          </ac:spMkLst>
        </pc:spChg>
      </pc:sldChg>
      <pc:sldChg chg="modSp mod">
        <pc:chgData name="Neil Catapang" userId="232a3179b82af828" providerId="LiveId" clId="{3A5216C3-C5C7-4A7D-8773-8A94BB903BF4}" dt="2024-12-12T03:42:28.515" v="121" actId="20577"/>
        <pc:sldMkLst>
          <pc:docMk/>
          <pc:sldMk cId="1388355808" sldId="323"/>
        </pc:sldMkLst>
        <pc:spChg chg="mod">
          <ac:chgData name="Neil Catapang" userId="232a3179b82af828" providerId="LiveId" clId="{3A5216C3-C5C7-4A7D-8773-8A94BB903BF4}" dt="2024-12-12T03:42:28.515" v="121" actId="20577"/>
          <ac:spMkLst>
            <pc:docMk/>
            <pc:sldMk cId="1388355808" sldId="323"/>
            <ac:spMk id="192" creationId="{61E37335-2995-BD47-BD5F-619DCE8AF3B2}"/>
          </ac:spMkLst>
        </pc:spChg>
      </pc:sldChg>
      <pc:sldChg chg="modSp mod">
        <pc:chgData name="Neil Catapang" userId="232a3179b82af828" providerId="LiveId" clId="{3A5216C3-C5C7-4A7D-8773-8A94BB903BF4}" dt="2024-12-12T03:43:39.217" v="275" actId="20577"/>
        <pc:sldMkLst>
          <pc:docMk/>
          <pc:sldMk cId="302708862" sldId="324"/>
        </pc:sldMkLst>
        <pc:spChg chg="mod">
          <ac:chgData name="Neil Catapang" userId="232a3179b82af828" providerId="LiveId" clId="{3A5216C3-C5C7-4A7D-8773-8A94BB903BF4}" dt="2024-12-12T03:43:39.217" v="275" actId="20577"/>
          <ac:spMkLst>
            <pc:docMk/>
            <pc:sldMk cId="302708862" sldId="324"/>
            <ac:spMk id="192" creationId="{70ECD455-FE3F-3AE0-F64A-07127B28210F}"/>
          </ac:spMkLst>
        </pc:spChg>
      </pc:sldChg>
      <pc:sldChg chg="addSp delSp modSp add mod delAnim modNotesTx">
        <pc:chgData name="Neil Catapang" userId="232a3179b82af828" providerId="LiveId" clId="{3A5216C3-C5C7-4A7D-8773-8A94BB903BF4}" dt="2024-12-12T03:42:00.061" v="84" actId="20577"/>
        <pc:sldMkLst>
          <pc:docMk/>
          <pc:sldMk cId="3724174031" sldId="326"/>
        </pc:sldMkLst>
        <pc:spChg chg="mod">
          <ac:chgData name="Neil Catapang" userId="232a3179b82af828" providerId="LiveId" clId="{3A5216C3-C5C7-4A7D-8773-8A94BB903BF4}" dt="2024-12-12T03:42:00.061" v="84" actId="20577"/>
          <ac:spMkLst>
            <pc:docMk/>
            <pc:sldMk cId="3724174031" sldId="326"/>
            <ac:spMk id="11" creationId="{6EE2621A-ED9C-3B4B-65ED-FCDFA32EEE01}"/>
          </ac:spMkLst>
        </pc:spChg>
        <pc:spChg chg="del">
          <ac:chgData name="Neil Catapang" userId="232a3179b82af828" providerId="LiveId" clId="{3A5216C3-C5C7-4A7D-8773-8A94BB903BF4}" dt="2024-12-12T03:41:08.941" v="62" actId="478"/>
          <ac:spMkLst>
            <pc:docMk/>
            <pc:sldMk cId="3724174031" sldId="326"/>
            <ac:spMk id="13" creationId="{AECBA363-0E1F-9F4A-CE5E-D2F763BA9B65}"/>
          </ac:spMkLst>
        </pc:spChg>
        <pc:graphicFrameChg chg="del">
          <ac:chgData name="Neil Catapang" userId="232a3179b82af828" providerId="LiveId" clId="{3A5216C3-C5C7-4A7D-8773-8A94BB903BF4}" dt="2024-12-12T03:41:07.429" v="61" actId="478"/>
          <ac:graphicFrameMkLst>
            <pc:docMk/>
            <pc:sldMk cId="3724174031" sldId="326"/>
            <ac:graphicFrameMk id="3" creationId="{3341668F-B526-67EB-9EFF-B80489C932CB}"/>
          </ac:graphicFrameMkLst>
        </pc:graphicFrameChg>
        <pc:picChg chg="add mod">
          <ac:chgData name="Neil Catapang" userId="232a3179b82af828" providerId="LiveId" clId="{3A5216C3-C5C7-4A7D-8773-8A94BB903BF4}" dt="2024-12-12T03:41:34.722" v="72" actId="1076"/>
          <ac:picMkLst>
            <pc:docMk/>
            <pc:sldMk cId="3724174031" sldId="326"/>
            <ac:picMk id="4" creationId="{1DCCE9BE-9B20-D4B6-AFA3-5825D356406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Sheet1!$P$1</c:f>
              <c:strCache>
                <c:ptCount val="1"/>
                <c:pt idx="0">
                  <c:v>Accuracy</c:v>
                </c:pt>
              </c:strCache>
            </c:strRef>
          </c:tx>
          <c:spPr>
            <a:solidFill>
              <a:schemeClr val="accent1"/>
            </a:solidFill>
            <a:ln>
              <a:noFill/>
            </a:ln>
            <a:effectLst/>
          </c:spPr>
          <c:invertIfNegative val="0"/>
          <c:cat>
            <c:multiLvlStrRef>
              <c:f>Sheet1!$N$2:$O$7</c:f>
              <c:multiLvlStrCache>
                <c:ptCount val="6"/>
                <c:lvl>
                  <c:pt idx="0">
                    <c:v>ANN</c:v>
                  </c:pt>
                  <c:pt idx="1">
                    <c:v>RF</c:v>
                  </c:pt>
                  <c:pt idx="2">
                    <c:v>XGBoost</c:v>
                  </c:pt>
                  <c:pt idx="3">
                    <c:v>ANN</c:v>
                  </c:pt>
                  <c:pt idx="4">
                    <c:v>RF</c:v>
                  </c:pt>
                  <c:pt idx="5">
                    <c:v>XGBoost</c:v>
                  </c:pt>
                </c:lvl>
                <c:lvl>
                  <c:pt idx="0">
                    <c:v>Under-sampled</c:v>
                  </c:pt>
                  <c:pt idx="3">
                    <c:v>SMOTE</c:v>
                  </c:pt>
                </c:lvl>
              </c:multiLvlStrCache>
            </c:multiLvlStrRef>
          </c:cat>
          <c:val>
            <c:numRef>
              <c:f>Sheet1!$P$2:$P$7</c:f>
              <c:numCache>
                <c:formatCode>0.00%</c:formatCode>
                <c:ptCount val="6"/>
                <c:pt idx="0">
                  <c:v>0.7498408656906429</c:v>
                </c:pt>
                <c:pt idx="1">
                  <c:v>0.74531437866892991</c:v>
                </c:pt>
                <c:pt idx="2">
                  <c:v>0.74998231841007146</c:v>
                </c:pt>
                <c:pt idx="3">
                  <c:v>0.84901641972198683</c:v>
                </c:pt>
                <c:pt idx="4">
                  <c:v>0.92180594041266861</c:v>
                </c:pt>
                <c:pt idx="5">
                  <c:v>0.91814184624544848</c:v>
                </c:pt>
              </c:numCache>
            </c:numRef>
          </c:val>
          <c:extLst>
            <c:ext xmlns:c16="http://schemas.microsoft.com/office/drawing/2014/chart" uri="{C3380CC4-5D6E-409C-BE32-E72D297353CC}">
              <c16:uniqueId val="{00000000-F1A6-47B1-82A2-54D362FE46FB}"/>
            </c:ext>
          </c:extLst>
        </c:ser>
        <c:ser>
          <c:idx val="1"/>
          <c:order val="1"/>
          <c:tx>
            <c:strRef>
              <c:f>Sheet1!$Q$1</c:f>
              <c:strCache>
                <c:ptCount val="1"/>
                <c:pt idx="0">
                  <c:v>Sensitivity</c:v>
                </c:pt>
              </c:strCache>
            </c:strRef>
          </c:tx>
          <c:spPr>
            <a:solidFill>
              <a:schemeClr val="accent2"/>
            </a:solidFill>
            <a:ln>
              <a:noFill/>
            </a:ln>
            <a:effectLst/>
          </c:spPr>
          <c:invertIfNegative val="0"/>
          <c:cat>
            <c:multiLvlStrRef>
              <c:f>Sheet1!$N$2:$O$7</c:f>
              <c:multiLvlStrCache>
                <c:ptCount val="6"/>
                <c:lvl>
                  <c:pt idx="0">
                    <c:v>ANN</c:v>
                  </c:pt>
                  <c:pt idx="1">
                    <c:v>RF</c:v>
                  </c:pt>
                  <c:pt idx="2">
                    <c:v>XGBoost</c:v>
                  </c:pt>
                  <c:pt idx="3">
                    <c:v>ANN</c:v>
                  </c:pt>
                  <c:pt idx="4">
                    <c:v>RF</c:v>
                  </c:pt>
                  <c:pt idx="5">
                    <c:v>XGBoost</c:v>
                  </c:pt>
                </c:lvl>
                <c:lvl>
                  <c:pt idx="0">
                    <c:v>Under-sampled</c:v>
                  </c:pt>
                  <c:pt idx="3">
                    <c:v>SMOTE</c:v>
                  </c:pt>
                </c:lvl>
              </c:multiLvlStrCache>
            </c:multiLvlStrRef>
          </c:cat>
          <c:val>
            <c:numRef>
              <c:f>Sheet1!$Q$2:$Q$7</c:f>
              <c:numCache>
                <c:formatCode>0.00%</c:formatCode>
                <c:ptCount val="6"/>
                <c:pt idx="0">
                  <c:v>0.80407412646767573</c:v>
                </c:pt>
                <c:pt idx="1">
                  <c:v>0.79615221389163959</c:v>
                </c:pt>
                <c:pt idx="2">
                  <c:v>0.7996887820059414</c:v>
                </c:pt>
                <c:pt idx="3">
                  <c:v>0.81283348982068837</c:v>
                </c:pt>
                <c:pt idx="4">
                  <c:v>0.87968030778391004</c:v>
                </c:pt>
                <c:pt idx="5">
                  <c:v>0.8617033457759864</c:v>
                </c:pt>
              </c:numCache>
            </c:numRef>
          </c:val>
          <c:extLst>
            <c:ext xmlns:c16="http://schemas.microsoft.com/office/drawing/2014/chart" uri="{C3380CC4-5D6E-409C-BE32-E72D297353CC}">
              <c16:uniqueId val="{00000001-F1A6-47B1-82A2-54D362FE46FB}"/>
            </c:ext>
          </c:extLst>
        </c:ser>
        <c:ser>
          <c:idx val="2"/>
          <c:order val="2"/>
          <c:tx>
            <c:strRef>
              <c:f>Sheet1!$R$1</c:f>
              <c:strCache>
                <c:ptCount val="1"/>
                <c:pt idx="0">
                  <c:v>Specificity</c:v>
                </c:pt>
              </c:strCache>
            </c:strRef>
          </c:tx>
          <c:spPr>
            <a:solidFill>
              <a:schemeClr val="accent3"/>
            </a:solidFill>
            <a:ln>
              <a:noFill/>
            </a:ln>
            <a:effectLst/>
          </c:spPr>
          <c:invertIfNegative val="0"/>
          <c:cat>
            <c:multiLvlStrRef>
              <c:f>Sheet1!$N$2:$O$7</c:f>
              <c:multiLvlStrCache>
                <c:ptCount val="6"/>
                <c:lvl>
                  <c:pt idx="0">
                    <c:v>ANN</c:v>
                  </c:pt>
                  <c:pt idx="1">
                    <c:v>RF</c:v>
                  </c:pt>
                  <c:pt idx="2">
                    <c:v>XGBoost</c:v>
                  </c:pt>
                  <c:pt idx="3">
                    <c:v>ANN</c:v>
                  </c:pt>
                  <c:pt idx="4">
                    <c:v>RF</c:v>
                  </c:pt>
                  <c:pt idx="5">
                    <c:v>XGBoost</c:v>
                  </c:pt>
                </c:lvl>
                <c:lvl>
                  <c:pt idx="0">
                    <c:v>Under-sampled</c:v>
                  </c:pt>
                  <c:pt idx="3">
                    <c:v>SMOTE</c:v>
                  </c:pt>
                </c:lvl>
              </c:multiLvlStrCache>
            </c:multiLvlStrRef>
          </c:cat>
          <c:val>
            <c:numRef>
              <c:f>Sheet1!$R$2:$R$7</c:f>
              <c:numCache>
                <c:formatCode>0.00%</c:formatCode>
                <c:ptCount val="6"/>
                <c:pt idx="0">
                  <c:v>0.69561527581329563</c:v>
                </c:pt>
                <c:pt idx="1">
                  <c:v>0.69448373408769448</c:v>
                </c:pt>
                <c:pt idx="2">
                  <c:v>0.70028288543140027</c:v>
                </c:pt>
                <c:pt idx="3">
                  <c:v>0.88519934962328528</c:v>
                </c:pt>
                <c:pt idx="4">
                  <c:v>0.96393157304142718</c:v>
                </c:pt>
                <c:pt idx="5">
                  <c:v>0.97458034671491056</c:v>
                </c:pt>
              </c:numCache>
            </c:numRef>
          </c:val>
          <c:extLst>
            <c:ext xmlns:c16="http://schemas.microsoft.com/office/drawing/2014/chart" uri="{C3380CC4-5D6E-409C-BE32-E72D297353CC}">
              <c16:uniqueId val="{00000002-F1A6-47B1-82A2-54D362FE46FB}"/>
            </c:ext>
          </c:extLst>
        </c:ser>
        <c:ser>
          <c:idx val="3"/>
          <c:order val="3"/>
          <c:tx>
            <c:strRef>
              <c:f>Sheet1!$S$1</c:f>
              <c:strCache>
                <c:ptCount val="1"/>
                <c:pt idx="0">
                  <c:v>F1 Score</c:v>
                </c:pt>
              </c:strCache>
            </c:strRef>
          </c:tx>
          <c:spPr>
            <a:solidFill>
              <a:schemeClr val="accent4"/>
            </a:solidFill>
            <a:ln>
              <a:noFill/>
            </a:ln>
            <a:effectLst/>
          </c:spPr>
          <c:invertIfNegative val="0"/>
          <c:cat>
            <c:multiLvlStrRef>
              <c:f>Sheet1!$N$2:$O$7</c:f>
              <c:multiLvlStrCache>
                <c:ptCount val="6"/>
                <c:lvl>
                  <c:pt idx="0">
                    <c:v>ANN</c:v>
                  </c:pt>
                  <c:pt idx="1">
                    <c:v>RF</c:v>
                  </c:pt>
                  <c:pt idx="2">
                    <c:v>XGBoost</c:v>
                  </c:pt>
                  <c:pt idx="3">
                    <c:v>ANN</c:v>
                  </c:pt>
                  <c:pt idx="4">
                    <c:v>RF</c:v>
                  </c:pt>
                  <c:pt idx="5">
                    <c:v>XGBoost</c:v>
                  </c:pt>
                </c:lvl>
                <c:lvl>
                  <c:pt idx="0">
                    <c:v>Under-sampled</c:v>
                  </c:pt>
                  <c:pt idx="3">
                    <c:v>SMOTE</c:v>
                  </c:pt>
                </c:lvl>
              </c:multiLvlStrCache>
            </c:multiLvlStrRef>
          </c:cat>
          <c:val>
            <c:numRef>
              <c:f>Sheet1!$S$2:$S$7</c:f>
              <c:numCache>
                <c:formatCode>0.00%</c:formatCode>
                <c:ptCount val="6"/>
                <c:pt idx="0">
                  <c:v>0.76269708151626969</c:v>
                </c:pt>
                <c:pt idx="1">
                  <c:v>0.75762266944874468</c:v>
                </c:pt>
                <c:pt idx="2">
                  <c:v>0.76180850347011664</c:v>
                </c:pt>
                <c:pt idx="3">
                  <c:v>0.843348302326134</c:v>
                </c:pt>
                <c:pt idx="4">
                  <c:v>0.91836710298248758</c:v>
                </c:pt>
                <c:pt idx="5">
                  <c:v>0.91324555548813779</c:v>
                </c:pt>
              </c:numCache>
            </c:numRef>
          </c:val>
          <c:extLst>
            <c:ext xmlns:c16="http://schemas.microsoft.com/office/drawing/2014/chart" uri="{C3380CC4-5D6E-409C-BE32-E72D297353CC}">
              <c16:uniqueId val="{00000003-F1A6-47B1-82A2-54D362FE46FB}"/>
            </c:ext>
          </c:extLst>
        </c:ser>
        <c:dLbls>
          <c:showLegendKey val="0"/>
          <c:showVal val="0"/>
          <c:showCatName val="0"/>
          <c:showSerName val="0"/>
          <c:showPercent val="0"/>
          <c:showBubbleSize val="0"/>
        </c:dLbls>
        <c:gapWidth val="219"/>
        <c:overlap val="-27"/>
        <c:axId val="81890016"/>
        <c:axId val="81884256"/>
      </c:barChart>
      <c:catAx>
        <c:axId val="818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81884256"/>
        <c:crosses val="autoZero"/>
        <c:auto val="1"/>
        <c:lblAlgn val="ctr"/>
        <c:lblOffset val="100"/>
        <c:noMultiLvlLbl val="0"/>
      </c:catAx>
      <c:valAx>
        <c:axId val="81884256"/>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81890016"/>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dirty="0"/>
              <a:t>Good evening, everyone. My mini project is about predicting prediabetes/diabetes from patient health indicators.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5CF5D5E-BC60-49D5-8ED9-52BB2FAC4D9F}"/>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4D00CBE2-3B7E-A557-431B-4A58B73415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FB437296-661C-44C8-5C16-C0D4046573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rPr>
              <a:t>The most important features for prediction of diabetes cases were determined and sorted using the Gini importance. The random forest classifier fitted on the under-sampled training dataset was used to reveal the importances of features for predicting diabetes cases.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r>
              <a:rPr lang="en-US" dirty="0"/>
              <a:t>The performance metrics used to evaluate the models were accuracy, sensitivity, specificity, and F1 scores. The learning curves of ANNs were also used </a:t>
            </a:r>
            <a:r>
              <a:rPr lang="en-US"/>
              <a:t>to validate the model. </a:t>
            </a:r>
            <a:endParaRPr dirty="0"/>
          </a:p>
        </p:txBody>
      </p:sp>
    </p:spTree>
    <p:extLst>
      <p:ext uri="{BB962C8B-B14F-4D97-AF65-F5344CB8AC3E}">
        <p14:creationId xmlns:p14="http://schemas.microsoft.com/office/powerpoint/2010/main" val="129838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3D7BCAE-5B90-B31D-CDAB-022B67485CCE}"/>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7B00A83D-CC5D-2869-E708-A2F525E603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BE3F9052-F231-FFA3-52EF-4A741D26F0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Figure 3 shows the learning curves of artificial neural networks trained on the </a:t>
            </a:r>
            <a:r>
              <a:rPr lang="en-PH" dirty="0" err="1"/>
              <a:t>undersampled</a:t>
            </a:r>
            <a:r>
              <a:rPr lang="en-PH" dirty="0"/>
              <a:t> and the oversampled dataset. No over-fitting was observed for both cases. However, higher loss values were found from the ANN trained on </a:t>
            </a:r>
            <a:r>
              <a:rPr lang="en-PH" dirty="0" err="1"/>
              <a:t>undersampled</a:t>
            </a:r>
            <a:r>
              <a:rPr lang="en-PH" dirty="0"/>
              <a:t> data. The synthetic data points generated by SMOTE may have improved the performance of the model.</a:t>
            </a:r>
            <a:endParaRPr dirty="0"/>
          </a:p>
        </p:txBody>
      </p:sp>
    </p:spTree>
    <p:extLst>
      <p:ext uri="{BB962C8B-B14F-4D97-AF65-F5344CB8AC3E}">
        <p14:creationId xmlns:p14="http://schemas.microsoft.com/office/powerpoint/2010/main" val="369123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35221188-2566-E4DB-673A-AA0D75DC88DA}"/>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6F7BF0BD-2401-53C6-D918-540BE09BA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16CAA78A-039F-A2AE-7DD2-4A2E610258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For the random forest and </a:t>
            </a:r>
            <a:r>
              <a:rPr lang="en-PH" dirty="0" err="1"/>
              <a:t>xgboost</a:t>
            </a:r>
            <a:r>
              <a:rPr lang="en-PH" dirty="0"/>
              <a:t> classifiers, shown are the best parameters found using </a:t>
            </a:r>
            <a:r>
              <a:rPr lang="en-PH" dirty="0" err="1"/>
              <a:t>GridSearchCV</a:t>
            </a:r>
            <a:r>
              <a:rPr lang="en-PH" dirty="0"/>
              <a:t>. These parameters were then adopted and used to build classifiers for prediction and evaluation on the test set.</a:t>
            </a:r>
            <a:endParaRPr dirty="0"/>
          </a:p>
        </p:txBody>
      </p:sp>
    </p:spTree>
    <p:extLst>
      <p:ext uri="{BB962C8B-B14F-4D97-AF65-F5344CB8AC3E}">
        <p14:creationId xmlns:p14="http://schemas.microsoft.com/office/powerpoint/2010/main" val="1460514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7A30C3E-AC67-4015-8681-D36E6695BDB8}"/>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70DCCD25-ECE0-FA44-3DF5-7A8D38A7C2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76F8C9F-B0C4-FCA1-FCFE-C062E6F931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These are the overall performance results of three classifiers used for prediction and evaluation on </a:t>
            </a:r>
            <a:r>
              <a:rPr lang="en-PH" dirty="0" err="1"/>
              <a:t>undersampled</a:t>
            </a:r>
            <a:r>
              <a:rPr lang="en-PH" dirty="0"/>
              <a:t> and over-sampled datasets.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All classifiers performed better on the over-sampled or SMOTE dataset, which is possibly due to presence of additional synthetic samples for the minority class.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Focusing on performance results on the under-sampled dataset, all three classifiers have very similar performance. The three models performed on this dataset with 75% accuracy, 80% sensitivity, 70% specificity, and 76% F1 score.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On the other hand, in the over-sampled dataset, both random forest and </a:t>
            </a:r>
            <a:r>
              <a:rPr lang="en-PH" dirty="0" err="1"/>
              <a:t>xgboost</a:t>
            </a:r>
            <a:r>
              <a:rPr lang="en-PH" dirty="0"/>
              <a:t> performed better than ANN. Overall, the random forest classifier performed best among the three with 92% accuracy, 88% sensitivity, and 96% specificity, and 92% F1 score.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040499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D44C1B5-70CE-C4F9-5910-A43B0482EA2C}"/>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E5627187-FC36-2D23-ABAE-907990CA8A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B56590B2-E46C-2890-E5D6-4CB35416F3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52754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6DC4928-4FFB-CE99-522C-FB6E2A400532}"/>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0CEC23BB-7CDF-DE46-2AD3-5C3B8C6F9B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6AFF253-B94A-18D5-725F-44158A7E94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The Gini importance of features were obtained from the random forest model on under-sampled dataset. The top 5 most important features found are:</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PH" dirty="0"/>
              <a:t>General health status – survey score of participants on their over-all well-being</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PH" dirty="0" err="1"/>
              <a:t>HighBP</a:t>
            </a:r>
            <a:r>
              <a:rPr lang="en-PH" dirty="0"/>
              <a:t> – if participants have high blood pressure</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PH" dirty="0"/>
              <a:t>BMI – body mass index</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PH" dirty="0"/>
              <a:t>Age</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PH" dirty="0" err="1"/>
              <a:t>HighChol</a:t>
            </a:r>
            <a:r>
              <a:rPr lang="en-PH" dirty="0"/>
              <a:t> – if participants have high cholesterol levels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772855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B0E8CC2-93C2-782F-B322-7FADD8A7D8DC}"/>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94331AC8-561E-563D-6453-CB92FF0D5A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80D1D358-59B5-167F-2D69-AFA2F54727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dirty="0"/>
              <a:t>These findings were found to be in line with the known facts about diabetes, in which advance age, high cholesterol, high blood pressure, and obesity are considered risk factors that contribute to developing type 2 diabetes.</a:t>
            </a:r>
            <a:endParaRPr dirty="0"/>
          </a:p>
        </p:txBody>
      </p:sp>
    </p:spTree>
    <p:extLst>
      <p:ext uri="{BB962C8B-B14F-4D97-AF65-F5344CB8AC3E}">
        <p14:creationId xmlns:p14="http://schemas.microsoft.com/office/powerpoint/2010/main" val="715164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7870672-9A7A-83D2-0049-E7D7BB8CD901}"/>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02F8B5F1-0477-8BE9-2771-06635BD5B7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74F4B2BA-53F9-0AD5-08DF-AC886B27DB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43486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C1B7E703-C25D-4F8A-37E3-127E348E9AB5}"/>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98DB21FB-E310-39E8-4E0C-43ABD2C94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E05462EC-CCEF-37B9-45BB-3EE88EA7D2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24556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2ACBAC3C-4FAF-D18D-67C6-0203B30C061A}"/>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FA9E271-A2D0-CB71-3B3E-7A943230D6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39BA395D-9CFC-44E7-0E86-6D52261D6F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99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b="1" dirty="0">
                <a:solidFill>
                  <a:schemeClr val="dk1"/>
                </a:solidFill>
              </a:rPr>
              <a:t>Diabetes is characterized by high</a:t>
            </a:r>
            <a:r>
              <a:rPr lang="en-PH" sz="1100" dirty="0">
                <a:solidFill>
                  <a:schemeClr val="dk1"/>
                </a:solidFill>
              </a:rPr>
              <a:t> </a:t>
            </a:r>
            <a:r>
              <a:rPr lang="en-PH" sz="1100" b="1" dirty="0">
                <a:solidFill>
                  <a:schemeClr val="dk1"/>
                </a:solidFill>
              </a:rPr>
              <a:t>levels of blood glucose </a:t>
            </a:r>
            <a:r>
              <a:rPr lang="en-PH" sz="1100" dirty="0">
                <a:solidFill>
                  <a:schemeClr val="dk1"/>
                </a:solidFill>
              </a:rPr>
              <a:t>(blood sugar) which progresses into serious complications such as heart, kidney, and nerve damages.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Diabetes is a very prevalent disease around the world. In fact, 14% of adults have diabetes. Also, this disease accounts for 1.6 million deaths in 2021, as well as 11% of all total cardiovascular deaths.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rPr>
              <a:t>Due to its prevalence and severity, it is necessary that healthcare institutions worldwide focus on formulation of effective diagnosis and management of diabetes.</a:t>
            </a:r>
            <a:endParaRPr lang="en-PH"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8C4E05EA-F703-F1A0-D607-C543BDC608B3}"/>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B0816A81-1E56-CD64-A1DD-A8F36972E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59127D17-4E7E-5073-C7F5-072D5E58DD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For these reasons, it is important for health care units to properly detect cases of diabetes as early as possible to prevent progression to serious complications.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However, </a:t>
            </a:r>
            <a:r>
              <a:rPr lang="en-US" sz="1100" dirty="0">
                <a:solidFill>
                  <a:schemeClr val="dk1"/>
                </a:solidFill>
              </a:rPr>
              <a:t>the usual diabetes tests (A1C test and Fasting Blood Sugar Test) are expensive, inconvenient, and not very sensitive to prediabetes cases. These reasons can possibly discourage people with diabetes to proceed with detection and treatment.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rPr>
              <a:t>A potential solution is the use of machine learning algorithms, which can supplement traditional diagnostic methods to ensure proper detection of diabetes cases. These are preferred since these can process large amounts of data (e.g., patient data) in a short amount of time, which allows quick predictions for screening purposes.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rPr>
              <a:t>Thus, this mini project aimed to develop machine learning algorithms to predict pre-diabetic/diabetic cases using the available worldwide patient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6863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5E99444E-9128-55A3-3D47-4B913362BABC}"/>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5E057ABD-CA2C-020B-F45E-7CFB28948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D58BA9B0-0EBB-1AF7-4A71-4E1D30D250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The objectives of this study are:</a:t>
            </a: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95422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0763C326-3A6C-7D25-CF1D-C9CCFFD1E3A6}"/>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B41B2D61-8B9B-3E17-1116-FE593A1FB7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523D50DB-DCBD-4791-9963-5EC0CC3F43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The dataset used in this study is the </a:t>
            </a:r>
            <a:r>
              <a:rPr lang="en-PH" sz="1100" b="1" dirty="0">
                <a:solidFill>
                  <a:schemeClr val="dk1"/>
                </a:solidFill>
              </a:rPr>
              <a:t>CDC Diabetes Health Indicators dataset </a:t>
            </a:r>
            <a:r>
              <a:rPr lang="en-PH" sz="1100" b="0" dirty="0">
                <a:solidFill>
                  <a:schemeClr val="dk1"/>
                </a:solidFill>
              </a:rPr>
              <a:t>obtained from UCI machine learning repository. It is a cleaned dataset of CDC’s Behavioral Risk Factor Surveillance System in 2015, and it contains 253,680 instances (Americans who participated in the survey) and 21 features. The prediabetic or diabetic class is a minority class, making this dataset highly imbalanced.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b="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b="0" dirty="0">
                <a:solidFill>
                  <a:schemeClr val="dk1"/>
                </a:solidFill>
              </a:rPr>
              <a:t>Thus, to balance the data, this study employed two techniques which are:</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PH" sz="1100" b="0" dirty="0">
                <a:solidFill>
                  <a:schemeClr val="dk1"/>
                </a:solidFill>
              </a:rPr>
              <a:t>Random under-sampling, and</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dirty="0">
                <a:solidFill>
                  <a:schemeClr val="dk1"/>
                </a:solidFill>
              </a:rPr>
              <a:t>Synthetic Minority Over-sampling Technique (SMOTE)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9697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361E2620-FF77-AD50-3C3F-093B7719EE1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46BB8F65-BCB8-514F-EE8A-6E4F380A13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5857EC12-DB00-4E3C-D885-DF19B9043F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One of the classifiers used in this study is the artificial neural network or ANN. Table 1 shows the </a:t>
            </a:r>
            <a:r>
              <a:rPr lang="en-US" sz="1100" dirty="0">
                <a:solidFill>
                  <a:schemeClr val="dk1"/>
                </a:solidFill>
              </a:rPr>
              <a:t>hyperparameters used for the artificial neural network setup.</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rPr>
              <a:t>It is a network with 2 hidden layers which uses LeakyReLU and an output layer which use the logistic function. Adam was selected as the optimizer, with an initial learning rate of 0.01. L2 regularization, early stopping, and learning rate decay were also used to prevent overfitting of the network on the training set.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712682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1789C09B-5E30-2E69-380C-2F4A6D98F9AB}"/>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44DEC684-26D1-2636-E0E9-4834C26021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76D16AA9-4099-BDAE-DC04-D180B1F156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The next classifier is the random forest classifier, which is an ensemble method which uses multiple decision trees as estimators. Scikit-learn library was used for building the random forest classifier.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b="1" dirty="0">
                <a:solidFill>
                  <a:schemeClr val="dk1"/>
                </a:solidFill>
              </a:rPr>
              <a:t>The hyperparameters of the Random Forest classifier were tuned via </a:t>
            </a:r>
            <a:r>
              <a:rPr lang="en-PH" b="1" dirty="0" err="1">
                <a:solidFill>
                  <a:schemeClr val="dk1"/>
                </a:solidFill>
              </a:rPr>
              <a:t>GridSearchCV</a:t>
            </a:r>
            <a:r>
              <a:rPr lang="en-PH" b="1" dirty="0">
                <a:solidFill>
                  <a:schemeClr val="dk1"/>
                </a:solidFill>
              </a:rPr>
              <a:t>. </a:t>
            </a:r>
            <a:r>
              <a:rPr lang="en-PH" b="0" dirty="0">
                <a:solidFill>
                  <a:schemeClr val="dk1"/>
                </a:solidFill>
              </a:rPr>
              <a:t>The hyperparameters which were tuned were the number of estimators or decision trees, maximum depth of tree, and minimum samples required for node split. During hyperparameter tuning, the models were validated via 3-fold cross-validation using the ROC area under the curve.</a:t>
            </a: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59363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a:extLst>
            <a:ext uri="{FF2B5EF4-FFF2-40B4-BE49-F238E27FC236}">
              <a16:creationId xmlns:a16="http://schemas.microsoft.com/office/drawing/2014/main" id="{A8E6CF39-B6D6-5C67-1FC3-574478943FBF}"/>
            </a:ext>
          </a:extLst>
        </p:cNvPr>
        <p:cNvGrpSpPr/>
        <p:nvPr/>
      </p:nvGrpSpPr>
      <p:grpSpPr>
        <a:xfrm>
          <a:off x="0" y="0"/>
          <a:ext cx="0" cy="0"/>
          <a:chOff x="0" y="0"/>
          <a:chExt cx="0" cy="0"/>
        </a:xfrm>
      </p:grpSpPr>
      <p:sp>
        <p:nvSpPr>
          <p:cNvPr id="188" name="Google Shape;188;ga9fa940987_3_203:notes">
            <a:extLst>
              <a:ext uri="{FF2B5EF4-FFF2-40B4-BE49-F238E27FC236}">
                <a16:creationId xmlns:a16="http://schemas.microsoft.com/office/drawing/2014/main" id="{47ADC133-895C-E466-0E77-EF3357F88E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a:extLst>
              <a:ext uri="{FF2B5EF4-FFF2-40B4-BE49-F238E27FC236}">
                <a16:creationId xmlns:a16="http://schemas.microsoft.com/office/drawing/2014/main" id="{A773AB35-E30A-994F-F398-CC20FF6B6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sz="1100" dirty="0">
                <a:solidFill>
                  <a:schemeClr val="dk1"/>
                </a:solidFill>
              </a:rPr>
              <a:t>The last classifier is the Extreme Gradient Boosting classifier or XGBoost, which is a tree boosting algorithm which uses gradient descent for minimizing errors. The </a:t>
            </a:r>
            <a:r>
              <a:rPr lang="en-PH" sz="1100" dirty="0" err="1">
                <a:solidFill>
                  <a:schemeClr val="dk1"/>
                </a:solidFill>
              </a:rPr>
              <a:t>xgboost</a:t>
            </a:r>
            <a:r>
              <a:rPr lang="en-PH" sz="1100" dirty="0">
                <a:solidFill>
                  <a:schemeClr val="dk1"/>
                </a:solidFill>
              </a:rPr>
              <a:t> library is used to build this classifier.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PH" b="1" dirty="0">
                <a:solidFill>
                  <a:schemeClr val="dk1"/>
                </a:solidFill>
              </a:rPr>
              <a:t>The hyperparameters of the XGBoost classifier were also tuned via </a:t>
            </a:r>
            <a:r>
              <a:rPr lang="en-PH" b="1" dirty="0" err="1">
                <a:solidFill>
                  <a:schemeClr val="dk1"/>
                </a:solidFill>
              </a:rPr>
              <a:t>GridSearchCV</a:t>
            </a:r>
            <a:r>
              <a:rPr lang="en-PH" b="1" dirty="0">
                <a:solidFill>
                  <a:schemeClr val="dk1"/>
                </a:solidFill>
              </a:rPr>
              <a:t>. </a:t>
            </a:r>
            <a:r>
              <a:rPr lang="en-PH" b="0" dirty="0">
                <a:solidFill>
                  <a:schemeClr val="dk1"/>
                </a:solidFill>
              </a:rPr>
              <a:t>The hyperparameters which were tuned were the number of decision trees, learning rate, maximum depth of tree, subsample or the fraction of training data used for training a decision tree, and </a:t>
            </a:r>
            <a:r>
              <a:rPr lang="en-PH" b="0" dirty="0" err="1">
                <a:solidFill>
                  <a:schemeClr val="dk1"/>
                </a:solidFill>
              </a:rPr>
              <a:t>colsample_bytree</a:t>
            </a:r>
            <a:r>
              <a:rPr lang="en-PH" b="0" dirty="0">
                <a:solidFill>
                  <a:schemeClr val="dk1"/>
                </a:solidFill>
              </a:rPr>
              <a:t> or fraction of features used for training a decision tree. During hyperparameter tuning, the models were validated via 3-fold cross-validation using the ROC area under the curve.</a:t>
            </a: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PH" sz="1100" dirty="0">
              <a:solidFill>
                <a:schemeClr val="dk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7646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8000"/>
              <a:buNone/>
              <a:defRPr sz="7000">
                <a:solidFill>
                  <a:srgbClr val="4A8CFF"/>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advanceddiabetescentre.com/blog/diabetes/did-you-test-yourself-for-diabet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www.niddk.nih.gov/health-information/diabetes/overview/what-is-diabetes" TargetMode="External"/><Relationship Id="rId4" Type="http://schemas.openxmlformats.org/officeDocument/2006/relationships/hyperlink" Target="https://www.canada.ca/en/public-health/services/chronic-diseases/diabetes/prevention-risk-factor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PH" sz="4000" dirty="0">
                <a:solidFill>
                  <a:schemeClr val="accent1"/>
                </a:solidFill>
              </a:rPr>
              <a:t>Predicting Prediabetes/Diabetes from Patient Health Indicators</a:t>
            </a:r>
            <a:endParaRPr sz="4000" dirty="0">
              <a:solidFill>
                <a:srgbClr val="4A8CFF"/>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PH" b="1" dirty="0"/>
              <a:t>Neil John F. Catapang</a:t>
            </a:r>
          </a:p>
          <a:p>
            <a:pPr marL="0" lvl="0" indent="0" algn="r" rtl="0">
              <a:spcBef>
                <a:spcPts val="0"/>
              </a:spcBef>
              <a:spcAft>
                <a:spcPts val="0"/>
              </a:spcAft>
              <a:buNone/>
            </a:pPr>
            <a:r>
              <a:rPr lang="en-PH" dirty="0"/>
              <a:t>AI 201 Mini Project</a:t>
            </a:r>
            <a:endParaRPr dirty="0"/>
          </a:p>
          <a:p>
            <a:pPr marL="0" lvl="0" indent="0" algn="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E13CE69-85FF-F838-4DDB-EAE73ACBB6E8}"/>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195AB510-7AE6-10B6-7718-CF7734F06D78}"/>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 and Metrics</a:t>
            </a:r>
            <a:endParaRPr dirty="0"/>
          </a:p>
        </p:txBody>
      </p:sp>
      <p:sp>
        <p:nvSpPr>
          <p:cNvPr id="9" name="Google Shape;205;p32">
            <a:extLst>
              <a:ext uri="{FF2B5EF4-FFF2-40B4-BE49-F238E27FC236}">
                <a16:creationId xmlns:a16="http://schemas.microsoft.com/office/drawing/2014/main" id="{D158A2B8-B344-5D91-A425-7FF926E52475}"/>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Methodology</a:t>
            </a:r>
          </a:p>
          <a:p>
            <a:pPr algn="ctr"/>
            <a:r>
              <a:rPr lang="en" sz="6000" dirty="0"/>
              <a:t>03</a:t>
            </a:r>
          </a:p>
        </p:txBody>
      </p:sp>
      <p:sp>
        <p:nvSpPr>
          <p:cNvPr id="3" name="Google Shape;192;p31">
            <a:extLst>
              <a:ext uri="{FF2B5EF4-FFF2-40B4-BE49-F238E27FC236}">
                <a16:creationId xmlns:a16="http://schemas.microsoft.com/office/drawing/2014/main" id="{9F93325F-6BE1-0D44-A3B0-CA92E2333115}"/>
              </a:ext>
            </a:extLst>
          </p:cNvPr>
          <p:cNvSpPr txBox="1">
            <a:spLocks noGrp="1"/>
          </p:cNvSpPr>
          <p:nvPr>
            <p:ph type="body" idx="1"/>
          </p:nvPr>
        </p:nvSpPr>
        <p:spPr>
          <a:xfrm>
            <a:off x="713227" y="1152475"/>
            <a:ext cx="3858773" cy="3416400"/>
          </a:xfrm>
          <a:prstGeom prst="rect">
            <a:avLst/>
          </a:prstGeom>
        </p:spPr>
        <p:txBody>
          <a:bodyPr spcFirstLastPara="1" wrap="square" lIns="91425" tIns="91425" rIns="91425" bIns="91425" anchor="t" anchorCtr="0">
            <a:noAutofit/>
          </a:bodyPr>
          <a:lstStyle/>
          <a:p>
            <a:pPr marL="171450" indent="-171450">
              <a:spcAft>
                <a:spcPts val="1200"/>
              </a:spcAft>
              <a:buClr>
                <a:schemeClr val="dk1"/>
              </a:buClr>
              <a:buSzPts val="1100"/>
            </a:pPr>
            <a:r>
              <a:rPr lang="en-PH" sz="1800" b="1" dirty="0">
                <a:solidFill>
                  <a:schemeClr val="dk1"/>
                </a:solidFill>
              </a:rPr>
              <a:t>Feature Importance</a:t>
            </a:r>
          </a:p>
          <a:p>
            <a:pPr marL="628650" lvl="1" indent="-171450">
              <a:spcBef>
                <a:spcPts val="0"/>
              </a:spcBef>
              <a:spcAft>
                <a:spcPts val="600"/>
              </a:spcAft>
              <a:buClr>
                <a:schemeClr val="dk1"/>
              </a:buClr>
              <a:buSzPts val="1100"/>
            </a:pPr>
            <a:r>
              <a:rPr lang="en-PH" sz="1800" dirty="0">
                <a:solidFill>
                  <a:schemeClr val="dk1"/>
                </a:solidFill>
              </a:rPr>
              <a:t>Score: Mean reduction in impurity </a:t>
            </a:r>
            <a:r>
              <a:rPr lang="en-PH" sz="1800" b="1" dirty="0">
                <a:solidFill>
                  <a:schemeClr val="dk1"/>
                </a:solidFill>
              </a:rPr>
              <a:t>(Gini importance)</a:t>
            </a:r>
          </a:p>
          <a:p>
            <a:pPr marL="628650" lvl="1" indent="-171450">
              <a:spcBef>
                <a:spcPts val="0"/>
              </a:spcBef>
              <a:spcAft>
                <a:spcPts val="600"/>
              </a:spcAft>
              <a:buClr>
                <a:schemeClr val="dk1"/>
              </a:buClr>
              <a:buSzPts val="1100"/>
            </a:pPr>
            <a:r>
              <a:rPr lang="en-PH" sz="1800" dirty="0">
                <a:solidFill>
                  <a:schemeClr val="dk1"/>
                </a:solidFill>
              </a:rPr>
              <a:t>Model: Random Forest on under-sampled dataset</a:t>
            </a:r>
          </a:p>
          <a:p>
            <a:pPr marL="628650" lvl="1" indent="-171450">
              <a:spcBef>
                <a:spcPts val="0"/>
              </a:spcBef>
              <a:spcAft>
                <a:spcPts val="600"/>
              </a:spcAft>
              <a:buClr>
                <a:schemeClr val="dk1"/>
              </a:buClr>
              <a:buSzPts val="1100"/>
            </a:pPr>
            <a:endParaRPr lang="en-PH" sz="1800" dirty="0">
              <a:solidFill>
                <a:schemeClr val="dk1"/>
              </a:solidFill>
            </a:endParaRPr>
          </a:p>
          <a:p>
            <a:pPr marL="628650" lvl="1" indent="-171450">
              <a:spcBef>
                <a:spcPts val="0"/>
              </a:spcBef>
              <a:spcAft>
                <a:spcPts val="1200"/>
              </a:spcAft>
              <a:buClr>
                <a:schemeClr val="dk1"/>
              </a:buClr>
              <a:buSzPts val="1100"/>
            </a:pPr>
            <a:endParaRPr lang="en-PH" sz="1800" dirty="0">
              <a:solidFill>
                <a:schemeClr val="dk1"/>
              </a:solidFill>
            </a:endParaRPr>
          </a:p>
          <a:p>
            <a:pPr marL="171450" indent="-171450">
              <a:spcAft>
                <a:spcPts val="1200"/>
              </a:spcAft>
              <a:buClr>
                <a:schemeClr val="dk1"/>
              </a:buClr>
              <a:buSzPts val="1100"/>
            </a:pPr>
            <a:endParaRPr lang="en-PH" sz="1800" dirty="0">
              <a:solidFill>
                <a:schemeClr val="dk1"/>
              </a:solidFill>
            </a:endParaRPr>
          </a:p>
        </p:txBody>
      </p:sp>
      <p:sp>
        <p:nvSpPr>
          <p:cNvPr id="5" name="Google Shape;192;p31">
            <a:extLst>
              <a:ext uri="{FF2B5EF4-FFF2-40B4-BE49-F238E27FC236}">
                <a16:creationId xmlns:a16="http://schemas.microsoft.com/office/drawing/2014/main" id="{0C104238-4C93-73A7-783C-CB83A5038C1C}"/>
              </a:ext>
            </a:extLst>
          </p:cNvPr>
          <p:cNvSpPr txBox="1">
            <a:spLocks/>
          </p:cNvSpPr>
          <p:nvPr/>
        </p:nvSpPr>
        <p:spPr>
          <a:xfrm>
            <a:off x="4571975" y="1152475"/>
            <a:ext cx="3858773" cy="2446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171450" indent="-171450">
              <a:spcAft>
                <a:spcPts val="1200"/>
              </a:spcAft>
              <a:buClr>
                <a:schemeClr val="dk1"/>
              </a:buClr>
              <a:buSzPts val="1100"/>
            </a:pPr>
            <a:r>
              <a:rPr lang="en-PH" sz="1800" b="1" dirty="0">
                <a:solidFill>
                  <a:schemeClr val="dk1"/>
                </a:solidFill>
              </a:rPr>
              <a:t>Evaluation criteria</a:t>
            </a:r>
          </a:p>
          <a:p>
            <a:pPr marL="628650" lvl="1" indent="-171450">
              <a:spcBef>
                <a:spcPts val="0"/>
              </a:spcBef>
              <a:spcAft>
                <a:spcPts val="600"/>
              </a:spcAft>
              <a:buClr>
                <a:schemeClr val="dk1"/>
              </a:buClr>
              <a:buSzPts val="1100"/>
            </a:pPr>
            <a:r>
              <a:rPr lang="en-PH" sz="1800" dirty="0">
                <a:solidFill>
                  <a:schemeClr val="dk1"/>
                </a:solidFill>
              </a:rPr>
              <a:t>Accuracy</a:t>
            </a:r>
          </a:p>
          <a:p>
            <a:pPr marL="628650" lvl="1" indent="-171450">
              <a:spcBef>
                <a:spcPts val="0"/>
              </a:spcBef>
              <a:spcAft>
                <a:spcPts val="600"/>
              </a:spcAft>
              <a:buClr>
                <a:schemeClr val="dk1"/>
              </a:buClr>
              <a:buSzPts val="1100"/>
            </a:pPr>
            <a:r>
              <a:rPr lang="en-PH" sz="1800" dirty="0">
                <a:solidFill>
                  <a:schemeClr val="dk1"/>
                </a:solidFill>
              </a:rPr>
              <a:t>Sensitivity</a:t>
            </a:r>
          </a:p>
          <a:p>
            <a:pPr marL="628650" lvl="1" indent="-171450">
              <a:spcBef>
                <a:spcPts val="0"/>
              </a:spcBef>
              <a:spcAft>
                <a:spcPts val="600"/>
              </a:spcAft>
              <a:buClr>
                <a:schemeClr val="dk1"/>
              </a:buClr>
              <a:buSzPts val="1100"/>
            </a:pPr>
            <a:r>
              <a:rPr lang="en-PH" sz="1800" dirty="0">
                <a:solidFill>
                  <a:schemeClr val="dk1"/>
                </a:solidFill>
              </a:rPr>
              <a:t>Specificity</a:t>
            </a:r>
          </a:p>
          <a:p>
            <a:pPr marL="628650" lvl="1" indent="-171450">
              <a:spcBef>
                <a:spcPts val="0"/>
              </a:spcBef>
              <a:spcAft>
                <a:spcPts val="600"/>
              </a:spcAft>
              <a:buClr>
                <a:schemeClr val="dk1"/>
              </a:buClr>
              <a:buSzPts val="1100"/>
            </a:pPr>
            <a:r>
              <a:rPr lang="en-PH" sz="1800" dirty="0">
                <a:solidFill>
                  <a:schemeClr val="dk1"/>
                </a:solidFill>
              </a:rPr>
              <a:t>F1 Score</a:t>
            </a:r>
          </a:p>
          <a:p>
            <a:pPr marL="628650" lvl="1" indent="-171450">
              <a:spcBef>
                <a:spcPts val="0"/>
              </a:spcBef>
              <a:spcAft>
                <a:spcPts val="600"/>
              </a:spcAft>
              <a:buClr>
                <a:schemeClr val="dk1"/>
              </a:buClr>
              <a:buSzPts val="1100"/>
            </a:pPr>
            <a:r>
              <a:rPr lang="en-PH" sz="1800" dirty="0">
                <a:solidFill>
                  <a:schemeClr val="dk1"/>
                </a:solidFill>
              </a:rPr>
              <a:t>ROC-AUC</a:t>
            </a:r>
          </a:p>
          <a:p>
            <a:pPr marL="628650" lvl="1" indent="-171450">
              <a:spcBef>
                <a:spcPts val="0"/>
              </a:spcBef>
              <a:spcAft>
                <a:spcPts val="600"/>
              </a:spcAft>
              <a:buClr>
                <a:schemeClr val="dk1"/>
              </a:buClr>
              <a:buSzPts val="1100"/>
            </a:pPr>
            <a:r>
              <a:rPr lang="en-PH" sz="1800" dirty="0">
                <a:solidFill>
                  <a:schemeClr val="dk1"/>
                </a:solidFill>
              </a:rPr>
              <a:t>Learning curves (ANN)</a:t>
            </a:r>
          </a:p>
        </p:txBody>
      </p:sp>
    </p:spTree>
    <p:extLst>
      <p:ext uri="{BB962C8B-B14F-4D97-AF65-F5344CB8AC3E}">
        <p14:creationId xmlns:p14="http://schemas.microsoft.com/office/powerpoint/2010/main" val="24999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1D6C957F-82B2-2D6D-5A1B-D8E9F26BF501}"/>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525973C4-80A6-174B-F811-D4467E758459}"/>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ANN Learning Curves</a:t>
            </a:r>
            <a:endParaRPr dirty="0"/>
          </a:p>
        </p:txBody>
      </p:sp>
      <p:sp>
        <p:nvSpPr>
          <p:cNvPr id="9" name="Google Shape;205;p32">
            <a:extLst>
              <a:ext uri="{FF2B5EF4-FFF2-40B4-BE49-F238E27FC236}">
                <a16:creationId xmlns:a16="http://schemas.microsoft.com/office/drawing/2014/main" id="{F9227439-46F7-E066-F910-54A548606904}"/>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Results</a:t>
            </a:r>
          </a:p>
          <a:p>
            <a:pPr algn="ctr"/>
            <a:r>
              <a:rPr lang="en" sz="6000" dirty="0"/>
              <a:t>04</a:t>
            </a:r>
          </a:p>
        </p:txBody>
      </p:sp>
      <p:pic>
        <p:nvPicPr>
          <p:cNvPr id="7" name="Picture 6" descr="A graph of a graph&#10;&#10;Description automatically generated">
            <a:extLst>
              <a:ext uri="{FF2B5EF4-FFF2-40B4-BE49-F238E27FC236}">
                <a16:creationId xmlns:a16="http://schemas.microsoft.com/office/drawing/2014/main" id="{F2A2D0AD-464C-BA0B-7BB2-C8FD139BC2FA}"/>
              </a:ext>
            </a:extLst>
          </p:cNvPr>
          <p:cNvPicPr>
            <a:picLocks noChangeAspect="1"/>
          </p:cNvPicPr>
          <p:nvPr/>
        </p:nvPicPr>
        <p:blipFill>
          <a:blip r:embed="rId3"/>
          <a:stretch>
            <a:fillRect/>
          </a:stretch>
        </p:blipFill>
        <p:spPr>
          <a:xfrm>
            <a:off x="508318" y="1365649"/>
            <a:ext cx="3960000" cy="3094737"/>
          </a:xfrm>
          <a:prstGeom prst="rect">
            <a:avLst/>
          </a:prstGeom>
        </p:spPr>
      </p:pic>
      <p:sp>
        <p:nvSpPr>
          <p:cNvPr id="11" name="Google Shape;192;p31">
            <a:extLst>
              <a:ext uri="{FF2B5EF4-FFF2-40B4-BE49-F238E27FC236}">
                <a16:creationId xmlns:a16="http://schemas.microsoft.com/office/drawing/2014/main" id="{181BC542-720D-E079-0BE3-E2242E1C951F}"/>
              </a:ext>
            </a:extLst>
          </p:cNvPr>
          <p:cNvSpPr txBox="1">
            <a:spLocks/>
          </p:cNvSpPr>
          <p:nvPr/>
        </p:nvSpPr>
        <p:spPr>
          <a:xfrm>
            <a:off x="1871208" y="4490145"/>
            <a:ext cx="5608948" cy="428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None/>
            </a:pPr>
            <a:r>
              <a:rPr lang="en-PH" sz="1000" dirty="0">
                <a:solidFill>
                  <a:schemeClr val="dk1"/>
                </a:solidFill>
              </a:rPr>
              <a:t>Figure 3. Learning curves of ANN on under-sampled and over-sampled datasets.</a:t>
            </a:r>
          </a:p>
        </p:txBody>
      </p:sp>
      <p:pic>
        <p:nvPicPr>
          <p:cNvPr id="3" name="Picture 2" descr="A graph with blue and orange lines&#10;&#10;Description automatically generated">
            <a:extLst>
              <a:ext uri="{FF2B5EF4-FFF2-40B4-BE49-F238E27FC236}">
                <a16:creationId xmlns:a16="http://schemas.microsoft.com/office/drawing/2014/main" id="{5A9E6764-B238-2CA5-065F-E5AF7DAED515}"/>
              </a:ext>
            </a:extLst>
          </p:cNvPr>
          <p:cNvPicPr>
            <a:picLocks noChangeAspect="1"/>
          </p:cNvPicPr>
          <p:nvPr/>
        </p:nvPicPr>
        <p:blipFill>
          <a:blip r:embed="rId4"/>
          <a:stretch>
            <a:fillRect/>
          </a:stretch>
        </p:blipFill>
        <p:spPr>
          <a:xfrm>
            <a:off x="4571975" y="1394145"/>
            <a:ext cx="3993208" cy="3096000"/>
          </a:xfrm>
          <a:prstGeom prst="rect">
            <a:avLst/>
          </a:prstGeom>
        </p:spPr>
      </p:pic>
    </p:spTree>
    <p:extLst>
      <p:ext uri="{BB962C8B-B14F-4D97-AF65-F5344CB8AC3E}">
        <p14:creationId xmlns:p14="http://schemas.microsoft.com/office/powerpoint/2010/main" val="100794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F7959C0D-D2F6-69BB-B617-4A0DE467814E}"/>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6D407BD1-B49D-763A-9AB1-FA0EF7EC631B}"/>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Best Parameters (Ensembles)</a:t>
            </a:r>
            <a:endParaRPr dirty="0"/>
          </a:p>
        </p:txBody>
      </p:sp>
      <p:sp>
        <p:nvSpPr>
          <p:cNvPr id="9" name="Google Shape;205;p32">
            <a:extLst>
              <a:ext uri="{FF2B5EF4-FFF2-40B4-BE49-F238E27FC236}">
                <a16:creationId xmlns:a16="http://schemas.microsoft.com/office/drawing/2014/main" id="{4546B6B6-FFA6-F667-7B7A-F42BA7164DD4}"/>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Results</a:t>
            </a:r>
          </a:p>
          <a:p>
            <a:pPr algn="ctr"/>
            <a:r>
              <a:rPr lang="en" sz="6000" dirty="0"/>
              <a:t>04</a:t>
            </a:r>
          </a:p>
        </p:txBody>
      </p:sp>
      <p:graphicFrame>
        <p:nvGraphicFramePr>
          <p:cNvPr id="2" name="Table 1">
            <a:extLst>
              <a:ext uri="{FF2B5EF4-FFF2-40B4-BE49-F238E27FC236}">
                <a16:creationId xmlns:a16="http://schemas.microsoft.com/office/drawing/2014/main" id="{9A72CAF2-59E4-125D-C152-C56DA4A25F04}"/>
              </a:ext>
            </a:extLst>
          </p:cNvPr>
          <p:cNvGraphicFramePr>
            <a:graphicFrameLocks noGrp="1"/>
          </p:cNvGraphicFramePr>
          <p:nvPr>
            <p:extLst>
              <p:ext uri="{D42A27DB-BD31-4B8C-83A1-F6EECF244321}">
                <p14:modId xmlns:p14="http://schemas.microsoft.com/office/powerpoint/2010/main" val="2747812131"/>
              </p:ext>
            </p:extLst>
          </p:nvPr>
        </p:nvGraphicFramePr>
        <p:xfrm>
          <a:off x="845090" y="1379913"/>
          <a:ext cx="5015383" cy="3507966"/>
        </p:xfrm>
        <a:graphic>
          <a:graphicData uri="http://schemas.openxmlformats.org/drawingml/2006/table">
            <a:tbl>
              <a:tblPr firstRow="1" bandRow="1">
                <a:tableStyleId>{3D2847ED-24EF-4D7A-803C-818F12CA774F}</a:tableStyleId>
              </a:tblPr>
              <a:tblGrid>
                <a:gridCol w="1968283">
                  <a:extLst>
                    <a:ext uri="{9D8B030D-6E8A-4147-A177-3AD203B41FA5}">
                      <a16:colId xmlns:a16="http://schemas.microsoft.com/office/drawing/2014/main" val="2477529357"/>
                    </a:ext>
                  </a:extLst>
                </a:gridCol>
                <a:gridCol w="1567434">
                  <a:extLst>
                    <a:ext uri="{9D8B030D-6E8A-4147-A177-3AD203B41FA5}">
                      <a16:colId xmlns:a16="http://schemas.microsoft.com/office/drawing/2014/main" val="4153514593"/>
                    </a:ext>
                  </a:extLst>
                </a:gridCol>
                <a:gridCol w="1479666">
                  <a:extLst>
                    <a:ext uri="{9D8B030D-6E8A-4147-A177-3AD203B41FA5}">
                      <a16:colId xmlns:a16="http://schemas.microsoft.com/office/drawing/2014/main" val="4278201295"/>
                    </a:ext>
                  </a:extLst>
                </a:gridCol>
              </a:tblGrid>
              <a:tr h="318906">
                <a:tc>
                  <a:txBody>
                    <a:bodyPr/>
                    <a:lstStyle/>
                    <a:p>
                      <a:pPr algn="ctr"/>
                      <a:r>
                        <a:rPr lang="en-PH" b="1" dirty="0"/>
                        <a:t>Parameter</a:t>
                      </a:r>
                    </a:p>
                  </a:txBody>
                  <a:tcPr>
                    <a:solidFill>
                      <a:schemeClr val="bg1">
                        <a:lumMod val="85000"/>
                      </a:schemeClr>
                    </a:solidFill>
                  </a:tcPr>
                </a:tc>
                <a:tc>
                  <a:txBody>
                    <a:bodyPr/>
                    <a:lstStyle/>
                    <a:p>
                      <a:pPr algn="ctr"/>
                      <a:r>
                        <a:rPr lang="en-PH" b="1" dirty="0"/>
                        <a:t>Under-sampled</a:t>
                      </a:r>
                    </a:p>
                  </a:txBody>
                  <a:tcPr>
                    <a:solidFill>
                      <a:schemeClr val="bg1">
                        <a:lumMod val="85000"/>
                      </a:schemeClr>
                    </a:solidFill>
                  </a:tcPr>
                </a:tc>
                <a:tc>
                  <a:txBody>
                    <a:bodyPr/>
                    <a:lstStyle/>
                    <a:p>
                      <a:pPr algn="ctr"/>
                      <a:r>
                        <a:rPr lang="en-PH" b="1" dirty="0"/>
                        <a:t>SMOTE</a:t>
                      </a:r>
                    </a:p>
                  </a:txBody>
                  <a:tcPr>
                    <a:solidFill>
                      <a:schemeClr val="bg1">
                        <a:lumMod val="85000"/>
                      </a:schemeClr>
                    </a:solidFill>
                  </a:tcPr>
                </a:tc>
                <a:extLst>
                  <a:ext uri="{0D108BD9-81ED-4DB2-BD59-A6C34878D82A}">
                    <a16:rowId xmlns:a16="http://schemas.microsoft.com/office/drawing/2014/main" val="3225201818"/>
                  </a:ext>
                </a:extLst>
              </a:tr>
              <a:tr h="318906">
                <a:tc gridSpan="3">
                  <a:txBody>
                    <a:bodyPr/>
                    <a:lstStyle/>
                    <a:p>
                      <a:pPr algn="l"/>
                      <a:r>
                        <a:rPr lang="en-PH" b="1" dirty="0"/>
                        <a:t>Random Forest Classifier</a:t>
                      </a:r>
                    </a:p>
                  </a:txBody>
                  <a:tcPr/>
                </a:tc>
                <a:tc hMerge="1">
                  <a:txBody>
                    <a:bodyPr/>
                    <a:lstStyle/>
                    <a:p>
                      <a:pPr algn="l"/>
                      <a:endParaRPr lang="en-PH" b="1" dirty="0"/>
                    </a:p>
                  </a:txBody>
                  <a:tcPr/>
                </a:tc>
                <a:tc hMerge="1">
                  <a:txBody>
                    <a:bodyPr/>
                    <a:lstStyle/>
                    <a:p>
                      <a:pPr algn="l"/>
                      <a:endParaRPr lang="en-PH" b="1" dirty="0"/>
                    </a:p>
                  </a:txBody>
                  <a:tcPr/>
                </a:tc>
                <a:extLst>
                  <a:ext uri="{0D108BD9-81ED-4DB2-BD59-A6C34878D82A}">
                    <a16:rowId xmlns:a16="http://schemas.microsoft.com/office/drawing/2014/main" val="603186556"/>
                  </a:ext>
                </a:extLst>
              </a:tr>
              <a:tr h="318906">
                <a:tc>
                  <a:txBody>
                    <a:bodyPr/>
                    <a:lstStyle/>
                    <a:p>
                      <a:pPr algn="l"/>
                      <a:r>
                        <a:rPr lang="en-PH" dirty="0">
                          <a:latin typeface="Montserrat" panose="00000500000000000000" pitchFamily="2" charset="0"/>
                        </a:rPr>
                        <a:t>‘n_estimators’</a:t>
                      </a:r>
                    </a:p>
                  </a:txBody>
                  <a:tcPr/>
                </a:tc>
                <a:tc>
                  <a:txBody>
                    <a:bodyPr/>
                    <a:lstStyle/>
                    <a:p>
                      <a:pPr algn="ctr"/>
                      <a:r>
                        <a:rPr lang="en-PH" dirty="0"/>
                        <a:t>200</a:t>
                      </a:r>
                    </a:p>
                  </a:txBody>
                  <a:tcPr/>
                </a:tc>
                <a:tc>
                  <a:txBody>
                    <a:bodyPr/>
                    <a:lstStyle/>
                    <a:p>
                      <a:pPr algn="ctr"/>
                      <a:r>
                        <a:rPr lang="en-PH" dirty="0"/>
                        <a:t>200</a:t>
                      </a:r>
                    </a:p>
                  </a:txBody>
                  <a:tcPr/>
                </a:tc>
                <a:extLst>
                  <a:ext uri="{0D108BD9-81ED-4DB2-BD59-A6C34878D82A}">
                    <a16:rowId xmlns:a16="http://schemas.microsoft.com/office/drawing/2014/main" val="688991493"/>
                  </a:ext>
                </a:extLst>
              </a:tr>
              <a:tr h="318906">
                <a:tc>
                  <a:txBody>
                    <a:bodyPr/>
                    <a:lstStyle/>
                    <a:p>
                      <a:pPr algn="l"/>
                      <a:r>
                        <a:rPr lang="en-PH" dirty="0">
                          <a:latin typeface="Montserrat" panose="00000500000000000000" pitchFamily="2" charset="0"/>
                        </a:rPr>
                        <a:t>‘</a:t>
                      </a:r>
                      <a:r>
                        <a:rPr lang="en-PH" dirty="0" err="1">
                          <a:latin typeface="Montserrat" panose="00000500000000000000" pitchFamily="2" charset="0"/>
                        </a:rPr>
                        <a:t>max_depth</a:t>
                      </a:r>
                      <a:r>
                        <a:rPr lang="en-PH" dirty="0">
                          <a:latin typeface="Montserrat" panose="00000500000000000000" pitchFamily="2" charset="0"/>
                        </a:rPr>
                        <a:t>’</a:t>
                      </a:r>
                    </a:p>
                  </a:txBody>
                  <a:tcPr/>
                </a:tc>
                <a:tc>
                  <a:txBody>
                    <a:bodyPr/>
                    <a:lstStyle/>
                    <a:p>
                      <a:pPr algn="ctr"/>
                      <a:r>
                        <a:rPr lang="en-PH" dirty="0"/>
                        <a:t>10</a:t>
                      </a:r>
                    </a:p>
                  </a:txBody>
                  <a:tcPr/>
                </a:tc>
                <a:tc>
                  <a:txBody>
                    <a:bodyPr/>
                    <a:lstStyle/>
                    <a:p>
                      <a:pPr algn="ctr"/>
                      <a:r>
                        <a:rPr lang="en-PH" dirty="0"/>
                        <a:t>None</a:t>
                      </a:r>
                    </a:p>
                  </a:txBody>
                  <a:tcPr/>
                </a:tc>
                <a:extLst>
                  <a:ext uri="{0D108BD9-81ED-4DB2-BD59-A6C34878D82A}">
                    <a16:rowId xmlns:a16="http://schemas.microsoft.com/office/drawing/2014/main" val="802027805"/>
                  </a:ext>
                </a:extLst>
              </a:tr>
              <a:tr h="318906">
                <a:tc>
                  <a:txBody>
                    <a:bodyPr/>
                    <a:lstStyle/>
                    <a:p>
                      <a:pPr algn="l"/>
                      <a:r>
                        <a:rPr lang="en-PH" dirty="0">
                          <a:latin typeface="Montserrat" panose="00000500000000000000" pitchFamily="2" charset="0"/>
                        </a:rPr>
                        <a:t>‘</a:t>
                      </a:r>
                      <a:r>
                        <a:rPr lang="en-PH" dirty="0" err="1">
                          <a:latin typeface="Montserrat" panose="00000500000000000000" pitchFamily="2" charset="0"/>
                        </a:rPr>
                        <a:t>min_samples_split</a:t>
                      </a:r>
                      <a:r>
                        <a:rPr lang="en-PH" dirty="0">
                          <a:latin typeface="Montserrat" panose="00000500000000000000" pitchFamily="2" charset="0"/>
                        </a:rPr>
                        <a:t>’</a:t>
                      </a:r>
                    </a:p>
                  </a:txBody>
                  <a:tcPr/>
                </a:tc>
                <a:tc>
                  <a:txBody>
                    <a:bodyPr/>
                    <a:lstStyle/>
                    <a:p>
                      <a:pPr algn="ctr"/>
                      <a:r>
                        <a:rPr lang="en-PH" dirty="0"/>
                        <a:t>2</a:t>
                      </a:r>
                    </a:p>
                  </a:txBody>
                  <a:tcPr/>
                </a:tc>
                <a:tc>
                  <a:txBody>
                    <a:bodyPr/>
                    <a:lstStyle/>
                    <a:p>
                      <a:pPr algn="ctr"/>
                      <a:r>
                        <a:rPr lang="en-PH" dirty="0"/>
                        <a:t>5</a:t>
                      </a:r>
                    </a:p>
                  </a:txBody>
                  <a:tcPr/>
                </a:tc>
                <a:extLst>
                  <a:ext uri="{0D108BD9-81ED-4DB2-BD59-A6C34878D82A}">
                    <a16:rowId xmlns:a16="http://schemas.microsoft.com/office/drawing/2014/main" val="2602260285"/>
                  </a:ext>
                </a:extLst>
              </a:tr>
              <a:tr h="318906">
                <a:tc gridSpan="3">
                  <a:txBody>
                    <a:bodyPr/>
                    <a:lstStyle/>
                    <a:p>
                      <a:pPr algn="l"/>
                      <a:r>
                        <a:rPr lang="en-PH" b="1" dirty="0"/>
                        <a:t>XGBoost Classifier</a:t>
                      </a:r>
                    </a:p>
                  </a:txBody>
                  <a:tcPr/>
                </a:tc>
                <a:tc hMerge="1">
                  <a:txBody>
                    <a:bodyPr/>
                    <a:lstStyle/>
                    <a:p>
                      <a:pPr algn="l"/>
                      <a:endParaRPr lang="en-PH" b="1" dirty="0"/>
                    </a:p>
                  </a:txBody>
                  <a:tcPr/>
                </a:tc>
                <a:tc hMerge="1">
                  <a:txBody>
                    <a:bodyPr/>
                    <a:lstStyle/>
                    <a:p>
                      <a:pPr algn="l"/>
                      <a:endParaRPr lang="en-PH" b="1" dirty="0"/>
                    </a:p>
                  </a:txBody>
                  <a:tcPr/>
                </a:tc>
                <a:extLst>
                  <a:ext uri="{0D108BD9-81ED-4DB2-BD59-A6C34878D82A}">
                    <a16:rowId xmlns:a16="http://schemas.microsoft.com/office/drawing/2014/main" val="870177201"/>
                  </a:ext>
                </a:extLst>
              </a:tr>
              <a:tr h="318906">
                <a:tc>
                  <a:txBody>
                    <a:bodyPr/>
                    <a:lstStyle/>
                    <a:p>
                      <a:pPr algn="l"/>
                      <a:r>
                        <a:rPr lang="en-PH" dirty="0">
                          <a:latin typeface="Montserrat" panose="00000500000000000000" pitchFamily="2" charset="0"/>
                        </a:rPr>
                        <a:t>‘n_estimators’</a:t>
                      </a:r>
                    </a:p>
                  </a:txBody>
                  <a:tcPr/>
                </a:tc>
                <a:tc>
                  <a:txBody>
                    <a:bodyPr/>
                    <a:lstStyle/>
                    <a:p>
                      <a:pPr algn="ctr"/>
                      <a:r>
                        <a:rPr lang="en-PH" dirty="0"/>
                        <a:t>200</a:t>
                      </a:r>
                    </a:p>
                  </a:txBody>
                  <a:tcPr/>
                </a:tc>
                <a:tc>
                  <a:txBody>
                    <a:bodyPr/>
                    <a:lstStyle/>
                    <a:p>
                      <a:pPr algn="ctr"/>
                      <a:r>
                        <a:rPr lang="en-PH" dirty="0"/>
                        <a:t>200</a:t>
                      </a:r>
                    </a:p>
                  </a:txBody>
                  <a:tcPr/>
                </a:tc>
                <a:extLst>
                  <a:ext uri="{0D108BD9-81ED-4DB2-BD59-A6C34878D82A}">
                    <a16:rowId xmlns:a16="http://schemas.microsoft.com/office/drawing/2014/main" val="1687325344"/>
                  </a:ext>
                </a:extLst>
              </a:tr>
              <a:tr h="318906">
                <a:tc>
                  <a:txBody>
                    <a:bodyPr/>
                    <a:lstStyle/>
                    <a:p>
                      <a:pPr algn="l"/>
                      <a:r>
                        <a:rPr lang="en-PH" dirty="0">
                          <a:latin typeface="Montserrat" panose="00000500000000000000" pitchFamily="2" charset="0"/>
                        </a:rPr>
                        <a:t>‘</a:t>
                      </a:r>
                      <a:r>
                        <a:rPr lang="en-PH" dirty="0" err="1">
                          <a:latin typeface="Montserrat" panose="00000500000000000000" pitchFamily="2" charset="0"/>
                        </a:rPr>
                        <a:t>learning_rate</a:t>
                      </a:r>
                      <a:r>
                        <a:rPr lang="en-PH" dirty="0">
                          <a:latin typeface="Montserrat" panose="00000500000000000000" pitchFamily="2" charset="0"/>
                        </a:rPr>
                        <a:t>’</a:t>
                      </a:r>
                    </a:p>
                  </a:txBody>
                  <a:tcPr/>
                </a:tc>
                <a:tc>
                  <a:txBody>
                    <a:bodyPr/>
                    <a:lstStyle/>
                    <a:p>
                      <a:pPr algn="ctr"/>
                      <a:r>
                        <a:rPr lang="en-PH" dirty="0"/>
                        <a:t>0.1</a:t>
                      </a:r>
                    </a:p>
                  </a:txBody>
                  <a:tcPr/>
                </a:tc>
                <a:tc>
                  <a:txBody>
                    <a:bodyPr/>
                    <a:lstStyle/>
                    <a:p>
                      <a:pPr algn="ctr"/>
                      <a:r>
                        <a:rPr lang="en-PH" dirty="0"/>
                        <a:t>0.2</a:t>
                      </a:r>
                    </a:p>
                  </a:txBody>
                  <a:tcPr/>
                </a:tc>
                <a:extLst>
                  <a:ext uri="{0D108BD9-81ED-4DB2-BD59-A6C34878D82A}">
                    <a16:rowId xmlns:a16="http://schemas.microsoft.com/office/drawing/2014/main" val="3026359334"/>
                  </a:ext>
                </a:extLst>
              </a:tr>
              <a:tr h="318906">
                <a:tc>
                  <a:txBody>
                    <a:bodyPr/>
                    <a:lstStyle/>
                    <a:p>
                      <a:pPr algn="l"/>
                      <a:r>
                        <a:rPr lang="en-PH" dirty="0">
                          <a:latin typeface="Montserrat" panose="00000500000000000000" pitchFamily="2" charset="0"/>
                        </a:rPr>
                        <a:t>‘</a:t>
                      </a:r>
                      <a:r>
                        <a:rPr lang="en-PH" dirty="0" err="1">
                          <a:latin typeface="Montserrat" panose="00000500000000000000" pitchFamily="2" charset="0"/>
                        </a:rPr>
                        <a:t>max_depth</a:t>
                      </a:r>
                      <a:r>
                        <a:rPr lang="en-PH" dirty="0">
                          <a:latin typeface="Montserrat" panose="00000500000000000000" pitchFamily="2" charset="0"/>
                        </a:rPr>
                        <a:t>’</a:t>
                      </a:r>
                    </a:p>
                  </a:txBody>
                  <a:tcPr/>
                </a:tc>
                <a:tc>
                  <a:txBody>
                    <a:bodyPr/>
                    <a:lstStyle/>
                    <a:p>
                      <a:pPr algn="ctr"/>
                      <a:r>
                        <a:rPr lang="en-PH" dirty="0"/>
                        <a:t>3</a:t>
                      </a:r>
                    </a:p>
                  </a:txBody>
                  <a:tcPr/>
                </a:tc>
                <a:tc>
                  <a:txBody>
                    <a:bodyPr/>
                    <a:lstStyle/>
                    <a:p>
                      <a:pPr algn="ctr"/>
                      <a:r>
                        <a:rPr lang="en-PH" dirty="0"/>
                        <a:t>5</a:t>
                      </a:r>
                    </a:p>
                  </a:txBody>
                  <a:tcPr/>
                </a:tc>
                <a:extLst>
                  <a:ext uri="{0D108BD9-81ED-4DB2-BD59-A6C34878D82A}">
                    <a16:rowId xmlns:a16="http://schemas.microsoft.com/office/drawing/2014/main" val="2145856482"/>
                  </a:ext>
                </a:extLst>
              </a:tr>
              <a:tr h="318906">
                <a:tc>
                  <a:txBody>
                    <a:bodyPr/>
                    <a:lstStyle/>
                    <a:p>
                      <a:pPr algn="l"/>
                      <a:r>
                        <a:rPr lang="en-PH" dirty="0">
                          <a:latin typeface="Montserrat" panose="00000500000000000000" pitchFamily="2" charset="0"/>
                        </a:rPr>
                        <a:t>‘subsample’</a:t>
                      </a:r>
                    </a:p>
                  </a:txBody>
                  <a:tcPr/>
                </a:tc>
                <a:tc>
                  <a:txBody>
                    <a:bodyPr/>
                    <a:lstStyle/>
                    <a:p>
                      <a:pPr algn="ctr"/>
                      <a:r>
                        <a:rPr lang="en-PH" dirty="0"/>
                        <a:t>0.8</a:t>
                      </a:r>
                    </a:p>
                  </a:txBody>
                  <a:tcPr/>
                </a:tc>
                <a:tc>
                  <a:txBody>
                    <a:bodyPr/>
                    <a:lstStyle/>
                    <a:p>
                      <a:pPr algn="ctr"/>
                      <a:r>
                        <a:rPr lang="en-PH" dirty="0"/>
                        <a:t>1.0</a:t>
                      </a:r>
                    </a:p>
                  </a:txBody>
                  <a:tcPr/>
                </a:tc>
                <a:extLst>
                  <a:ext uri="{0D108BD9-81ED-4DB2-BD59-A6C34878D82A}">
                    <a16:rowId xmlns:a16="http://schemas.microsoft.com/office/drawing/2014/main" val="2792765114"/>
                  </a:ext>
                </a:extLst>
              </a:tr>
              <a:tr h="318906">
                <a:tc>
                  <a:txBody>
                    <a:bodyPr/>
                    <a:lstStyle/>
                    <a:p>
                      <a:pPr algn="l"/>
                      <a:r>
                        <a:rPr lang="en-PH" dirty="0">
                          <a:latin typeface="Montserrat" panose="00000500000000000000" pitchFamily="2" charset="0"/>
                        </a:rPr>
                        <a:t>‘</a:t>
                      </a:r>
                      <a:r>
                        <a:rPr lang="en-PH" dirty="0" err="1">
                          <a:latin typeface="Montserrat" panose="00000500000000000000" pitchFamily="2" charset="0"/>
                        </a:rPr>
                        <a:t>colsample_bytree</a:t>
                      </a:r>
                      <a:r>
                        <a:rPr lang="en-PH" dirty="0">
                          <a:latin typeface="Montserrat" panose="00000500000000000000" pitchFamily="2" charset="0"/>
                        </a:rPr>
                        <a:t>’</a:t>
                      </a:r>
                    </a:p>
                  </a:txBody>
                  <a:tcPr/>
                </a:tc>
                <a:tc>
                  <a:txBody>
                    <a:bodyPr/>
                    <a:lstStyle/>
                    <a:p>
                      <a:pPr algn="ctr"/>
                      <a:r>
                        <a:rPr lang="en-PH" dirty="0"/>
                        <a:t>1.0</a:t>
                      </a:r>
                    </a:p>
                  </a:txBody>
                  <a:tcPr/>
                </a:tc>
                <a:tc>
                  <a:txBody>
                    <a:bodyPr/>
                    <a:lstStyle/>
                    <a:p>
                      <a:pPr algn="ctr"/>
                      <a:r>
                        <a:rPr lang="en-PH" dirty="0"/>
                        <a:t>0.8</a:t>
                      </a:r>
                    </a:p>
                  </a:txBody>
                  <a:tcPr/>
                </a:tc>
                <a:extLst>
                  <a:ext uri="{0D108BD9-81ED-4DB2-BD59-A6C34878D82A}">
                    <a16:rowId xmlns:a16="http://schemas.microsoft.com/office/drawing/2014/main" val="3758497589"/>
                  </a:ext>
                </a:extLst>
              </a:tr>
            </a:tbl>
          </a:graphicData>
        </a:graphic>
      </p:graphicFrame>
      <p:sp>
        <p:nvSpPr>
          <p:cNvPr id="3" name="Google Shape;192;p31">
            <a:extLst>
              <a:ext uri="{FF2B5EF4-FFF2-40B4-BE49-F238E27FC236}">
                <a16:creationId xmlns:a16="http://schemas.microsoft.com/office/drawing/2014/main" id="{77DF0F24-0113-D416-B92A-EB1B3931AE7E}"/>
              </a:ext>
            </a:extLst>
          </p:cNvPr>
          <p:cNvSpPr txBox="1">
            <a:spLocks/>
          </p:cNvSpPr>
          <p:nvPr/>
        </p:nvSpPr>
        <p:spPr>
          <a:xfrm>
            <a:off x="713225" y="992102"/>
            <a:ext cx="6036710"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dirty="0">
                <a:solidFill>
                  <a:schemeClr val="dk1"/>
                </a:solidFill>
              </a:rPr>
              <a:t>Table 4. Best hyperparameters found using </a:t>
            </a:r>
            <a:r>
              <a:rPr lang="en-PH" dirty="0" err="1">
                <a:solidFill>
                  <a:schemeClr val="dk1"/>
                </a:solidFill>
              </a:rPr>
              <a:t>GridSearchCV</a:t>
            </a:r>
            <a:r>
              <a:rPr lang="en-PH" dirty="0">
                <a:solidFill>
                  <a:schemeClr val="dk1"/>
                </a:solidFill>
              </a:rPr>
              <a:t>.</a:t>
            </a:r>
          </a:p>
        </p:txBody>
      </p:sp>
    </p:spTree>
    <p:extLst>
      <p:ext uri="{BB962C8B-B14F-4D97-AF65-F5344CB8AC3E}">
        <p14:creationId xmlns:p14="http://schemas.microsoft.com/office/powerpoint/2010/main" val="3606039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B9C1FB3A-4587-03C9-0246-522B170E151D}"/>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A110BDE-8F0C-4721-BA38-4083C93D505D}"/>
              </a:ext>
            </a:extLst>
          </p:cNvPr>
          <p:cNvGraphicFramePr>
            <a:graphicFrameLocks/>
          </p:cNvGraphicFramePr>
          <p:nvPr>
            <p:extLst>
              <p:ext uri="{D42A27DB-BD31-4B8C-83A1-F6EECF244321}">
                <p14:modId xmlns:p14="http://schemas.microsoft.com/office/powerpoint/2010/main" val="1606189713"/>
              </p:ext>
            </p:extLst>
          </p:nvPr>
        </p:nvGraphicFramePr>
        <p:xfrm>
          <a:off x="906676" y="1200764"/>
          <a:ext cx="7372800" cy="3412800"/>
        </p:xfrm>
        <a:graphic>
          <a:graphicData uri="http://schemas.openxmlformats.org/drawingml/2006/chart">
            <c:chart xmlns:c="http://schemas.openxmlformats.org/drawingml/2006/chart" xmlns:r="http://schemas.openxmlformats.org/officeDocument/2006/relationships" r:id="rId3"/>
          </a:graphicData>
        </a:graphic>
      </p:graphicFrame>
      <p:sp>
        <p:nvSpPr>
          <p:cNvPr id="191" name="Google Shape;191;p31">
            <a:extLst>
              <a:ext uri="{FF2B5EF4-FFF2-40B4-BE49-F238E27FC236}">
                <a16:creationId xmlns:a16="http://schemas.microsoft.com/office/drawing/2014/main" id="{A8518704-2FA0-222E-C92C-029E6B7BCB87}"/>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Classifier Performance</a:t>
            </a:r>
            <a:endParaRPr dirty="0"/>
          </a:p>
        </p:txBody>
      </p:sp>
      <p:sp>
        <p:nvSpPr>
          <p:cNvPr id="9" name="Google Shape;205;p32">
            <a:extLst>
              <a:ext uri="{FF2B5EF4-FFF2-40B4-BE49-F238E27FC236}">
                <a16:creationId xmlns:a16="http://schemas.microsoft.com/office/drawing/2014/main" id="{FF5BED33-5CB4-3841-7892-FBA98E31291C}"/>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Results</a:t>
            </a:r>
          </a:p>
          <a:p>
            <a:pPr algn="ctr"/>
            <a:r>
              <a:rPr lang="en" sz="6000" dirty="0"/>
              <a:t>04</a:t>
            </a:r>
          </a:p>
        </p:txBody>
      </p:sp>
      <p:sp>
        <p:nvSpPr>
          <p:cNvPr id="11" name="Google Shape;192;p31">
            <a:extLst>
              <a:ext uri="{FF2B5EF4-FFF2-40B4-BE49-F238E27FC236}">
                <a16:creationId xmlns:a16="http://schemas.microsoft.com/office/drawing/2014/main" id="{FBA2B10A-83E2-7AC7-77B0-B4FB0C87242C}"/>
              </a:ext>
            </a:extLst>
          </p:cNvPr>
          <p:cNvSpPr txBox="1">
            <a:spLocks/>
          </p:cNvSpPr>
          <p:nvPr/>
        </p:nvSpPr>
        <p:spPr>
          <a:xfrm>
            <a:off x="1596887" y="4642706"/>
            <a:ext cx="6366705" cy="428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None/>
            </a:pPr>
            <a:r>
              <a:rPr lang="en-PH" sz="1000" dirty="0">
                <a:solidFill>
                  <a:schemeClr val="dk1"/>
                </a:solidFill>
              </a:rPr>
              <a:t>Figure 4. Performance metrics for ANN, RF, and XGBoost classifiers on the balanced datasets.</a:t>
            </a:r>
          </a:p>
        </p:txBody>
      </p:sp>
      <p:sp>
        <p:nvSpPr>
          <p:cNvPr id="13" name="Rectangle 12">
            <a:extLst>
              <a:ext uri="{FF2B5EF4-FFF2-40B4-BE49-F238E27FC236}">
                <a16:creationId xmlns:a16="http://schemas.microsoft.com/office/drawing/2014/main" id="{C2BF4C7A-11B6-5198-ABD2-075DDF6BA8EF}"/>
              </a:ext>
            </a:extLst>
          </p:cNvPr>
          <p:cNvSpPr/>
          <p:nvPr/>
        </p:nvSpPr>
        <p:spPr>
          <a:xfrm>
            <a:off x="6000216" y="1365250"/>
            <a:ext cx="1073150" cy="2514600"/>
          </a:xfrm>
          <a:prstGeom prst="rect">
            <a:avLst/>
          </a:prstGeom>
          <a:solidFill>
            <a:srgbClr val="00B050">
              <a:alpha val="1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81632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EA958213-E867-3508-4B55-180F37F99824}"/>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AFA642D2-EF91-E450-0805-31A76BC8F66C}"/>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Classifier Performance</a:t>
            </a:r>
            <a:endParaRPr dirty="0"/>
          </a:p>
        </p:txBody>
      </p:sp>
      <p:sp>
        <p:nvSpPr>
          <p:cNvPr id="9" name="Google Shape;205;p32">
            <a:extLst>
              <a:ext uri="{FF2B5EF4-FFF2-40B4-BE49-F238E27FC236}">
                <a16:creationId xmlns:a16="http://schemas.microsoft.com/office/drawing/2014/main" id="{E1CF21E2-8AAF-190D-2212-D8062B882E8B}"/>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Results</a:t>
            </a:r>
          </a:p>
          <a:p>
            <a:pPr algn="ctr"/>
            <a:r>
              <a:rPr lang="en" sz="6000" dirty="0"/>
              <a:t>04</a:t>
            </a:r>
          </a:p>
        </p:txBody>
      </p:sp>
      <p:sp>
        <p:nvSpPr>
          <p:cNvPr id="11" name="Google Shape;192;p31">
            <a:extLst>
              <a:ext uri="{FF2B5EF4-FFF2-40B4-BE49-F238E27FC236}">
                <a16:creationId xmlns:a16="http://schemas.microsoft.com/office/drawing/2014/main" id="{6EE2621A-ED9C-3B4B-65ED-FCDFA32EEE01}"/>
              </a:ext>
            </a:extLst>
          </p:cNvPr>
          <p:cNvSpPr txBox="1">
            <a:spLocks/>
          </p:cNvSpPr>
          <p:nvPr/>
        </p:nvSpPr>
        <p:spPr>
          <a:xfrm>
            <a:off x="1596887" y="4642706"/>
            <a:ext cx="6366705" cy="428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None/>
            </a:pPr>
            <a:r>
              <a:rPr lang="en-PH" sz="1000" dirty="0">
                <a:solidFill>
                  <a:schemeClr val="dk1"/>
                </a:solidFill>
              </a:rPr>
              <a:t>Figure 5. </a:t>
            </a:r>
            <a:r>
              <a:rPr lang="en-US" sz="1000" dirty="0">
                <a:solidFill>
                  <a:schemeClr val="dk1"/>
                </a:solidFill>
              </a:rPr>
              <a:t>Receiver operating characteristic curves for ANN, RF, and XGBoost models.</a:t>
            </a:r>
            <a:endParaRPr lang="en-PH" sz="1000" dirty="0">
              <a:solidFill>
                <a:schemeClr val="dk1"/>
              </a:solidFill>
            </a:endParaRPr>
          </a:p>
        </p:txBody>
      </p:sp>
      <p:pic>
        <p:nvPicPr>
          <p:cNvPr id="4" name="Picture 3" descr="A graph of a curve&#10;&#10;Description automatically generated">
            <a:extLst>
              <a:ext uri="{FF2B5EF4-FFF2-40B4-BE49-F238E27FC236}">
                <a16:creationId xmlns:a16="http://schemas.microsoft.com/office/drawing/2014/main" id="{1DCCE9BE-9B20-D4B6-AFA3-5825D3564069}"/>
              </a:ext>
            </a:extLst>
          </p:cNvPr>
          <p:cNvPicPr>
            <a:picLocks noChangeAspect="1"/>
          </p:cNvPicPr>
          <p:nvPr/>
        </p:nvPicPr>
        <p:blipFill>
          <a:blip r:embed="rId3"/>
          <a:stretch>
            <a:fillRect/>
          </a:stretch>
        </p:blipFill>
        <p:spPr>
          <a:xfrm>
            <a:off x="2316861" y="1072342"/>
            <a:ext cx="4510277" cy="3570364"/>
          </a:xfrm>
          <a:prstGeom prst="rect">
            <a:avLst/>
          </a:prstGeom>
        </p:spPr>
      </p:pic>
    </p:spTree>
    <p:extLst>
      <p:ext uri="{BB962C8B-B14F-4D97-AF65-F5344CB8AC3E}">
        <p14:creationId xmlns:p14="http://schemas.microsoft.com/office/powerpoint/2010/main" val="3724174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5CD295D-A3D9-6A17-7E7D-55BD0E546979}"/>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AEB802B9-F489-94A2-4017-8D7C03689F74}"/>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sp>
        <p:nvSpPr>
          <p:cNvPr id="9" name="Google Shape;205;p32">
            <a:extLst>
              <a:ext uri="{FF2B5EF4-FFF2-40B4-BE49-F238E27FC236}">
                <a16:creationId xmlns:a16="http://schemas.microsoft.com/office/drawing/2014/main" id="{C2336C8F-98E6-E7DD-363D-12FCF23E8C32}"/>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Results</a:t>
            </a:r>
          </a:p>
          <a:p>
            <a:pPr algn="ctr"/>
            <a:r>
              <a:rPr lang="en" sz="6000" dirty="0"/>
              <a:t>04</a:t>
            </a:r>
          </a:p>
        </p:txBody>
      </p:sp>
      <p:sp>
        <p:nvSpPr>
          <p:cNvPr id="11" name="Google Shape;192;p31">
            <a:extLst>
              <a:ext uri="{FF2B5EF4-FFF2-40B4-BE49-F238E27FC236}">
                <a16:creationId xmlns:a16="http://schemas.microsoft.com/office/drawing/2014/main" id="{E71D89FA-EA3B-3CC6-94CB-E0D7DD34EF9F}"/>
              </a:ext>
            </a:extLst>
          </p:cNvPr>
          <p:cNvSpPr txBox="1">
            <a:spLocks/>
          </p:cNvSpPr>
          <p:nvPr/>
        </p:nvSpPr>
        <p:spPr>
          <a:xfrm>
            <a:off x="1596887" y="4642706"/>
            <a:ext cx="6366705" cy="4285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lgn="ctr">
              <a:buClr>
                <a:schemeClr val="dk1"/>
              </a:buClr>
              <a:buSzPts val="1100"/>
              <a:buNone/>
            </a:pPr>
            <a:r>
              <a:rPr lang="en-PH" sz="1000" dirty="0">
                <a:solidFill>
                  <a:schemeClr val="dk1"/>
                </a:solidFill>
              </a:rPr>
              <a:t>Figure 6. Feature importances for prediction of diabetes cases.</a:t>
            </a:r>
          </a:p>
        </p:txBody>
      </p:sp>
      <p:pic>
        <p:nvPicPr>
          <p:cNvPr id="3" name="Picture 2" descr="A graph with blue and white bars&#10;&#10;Description automatically generated">
            <a:extLst>
              <a:ext uri="{FF2B5EF4-FFF2-40B4-BE49-F238E27FC236}">
                <a16:creationId xmlns:a16="http://schemas.microsoft.com/office/drawing/2014/main" id="{0C45FB44-AD39-36B5-AD7F-45F65499D6D8}"/>
              </a:ext>
            </a:extLst>
          </p:cNvPr>
          <p:cNvPicPr>
            <a:picLocks noChangeAspect="1"/>
          </p:cNvPicPr>
          <p:nvPr/>
        </p:nvPicPr>
        <p:blipFill>
          <a:blip r:embed="rId3"/>
          <a:stretch>
            <a:fillRect/>
          </a:stretch>
        </p:blipFill>
        <p:spPr>
          <a:xfrm>
            <a:off x="1618457" y="1049107"/>
            <a:ext cx="5907036" cy="3593599"/>
          </a:xfrm>
          <a:prstGeom prst="rect">
            <a:avLst/>
          </a:prstGeom>
        </p:spPr>
      </p:pic>
    </p:spTree>
    <p:extLst>
      <p:ext uri="{BB962C8B-B14F-4D97-AF65-F5344CB8AC3E}">
        <p14:creationId xmlns:p14="http://schemas.microsoft.com/office/powerpoint/2010/main" val="175989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47373F68-0155-DF35-FE96-1844B419156B}"/>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1FFE1AD6-7826-4A92-4236-162F179A408F}"/>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sp>
        <p:nvSpPr>
          <p:cNvPr id="9" name="Google Shape;205;p32">
            <a:extLst>
              <a:ext uri="{FF2B5EF4-FFF2-40B4-BE49-F238E27FC236}">
                <a16:creationId xmlns:a16="http://schemas.microsoft.com/office/drawing/2014/main" id="{F64B2E5C-282F-8CA2-2345-CE2D1692D269}"/>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Results</a:t>
            </a:r>
          </a:p>
          <a:p>
            <a:pPr algn="ctr"/>
            <a:r>
              <a:rPr lang="en" sz="6000" dirty="0"/>
              <a:t>04</a:t>
            </a:r>
          </a:p>
        </p:txBody>
      </p:sp>
      <p:sp>
        <p:nvSpPr>
          <p:cNvPr id="7" name="Google Shape;192;p31">
            <a:extLst>
              <a:ext uri="{FF2B5EF4-FFF2-40B4-BE49-F238E27FC236}">
                <a16:creationId xmlns:a16="http://schemas.microsoft.com/office/drawing/2014/main" id="{0F8EBA60-DC2D-0B01-16E2-40AABBBF116D}"/>
              </a:ext>
            </a:extLst>
          </p:cNvPr>
          <p:cNvSpPr txBox="1">
            <a:spLocks/>
          </p:cNvSpPr>
          <p:nvPr/>
        </p:nvSpPr>
        <p:spPr>
          <a:xfrm>
            <a:off x="713225" y="4653574"/>
            <a:ext cx="5213187"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sz="1000" dirty="0">
                <a:solidFill>
                  <a:schemeClr val="dk1"/>
                </a:solidFill>
              </a:rPr>
              <a:t>*Source: Government of Canada, 2023</a:t>
            </a:r>
          </a:p>
        </p:txBody>
      </p:sp>
      <p:sp>
        <p:nvSpPr>
          <p:cNvPr id="12" name="Google Shape;192;p31">
            <a:extLst>
              <a:ext uri="{FF2B5EF4-FFF2-40B4-BE49-F238E27FC236}">
                <a16:creationId xmlns:a16="http://schemas.microsoft.com/office/drawing/2014/main" id="{5F03F162-3E40-3B9C-F93A-487FDD606E17}"/>
              </a:ext>
            </a:extLst>
          </p:cNvPr>
          <p:cNvSpPr txBox="1">
            <a:spLocks noGrp="1"/>
          </p:cNvSpPr>
          <p:nvPr>
            <p:ph type="body" idx="1"/>
          </p:nvPr>
        </p:nvSpPr>
        <p:spPr>
          <a:xfrm>
            <a:off x="713227" y="1051319"/>
            <a:ext cx="7795506" cy="3416400"/>
          </a:xfrm>
          <a:prstGeom prst="rect">
            <a:avLst/>
          </a:prstGeom>
        </p:spPr>
        <p:txBody>
          <a:bodyPr spcFirstLastPara="1" wrap="square" lIns="91425" tIns="91425" rIns="91425" bIns="91425" anchor="t" anchorCtr="0">
            <a:noAutofit/>
          </a:bodyPr>
          <a:lstStyle/>
          <a:p>
            <a:pPr marL="171450" indent="-171450">
              <a:spcAft>
                <a:spcPts val="600"/>
              </a:spcAft>
              <a:buClr>
                <a:schemeClr val="dk1"/>
              </a:buClr>
              <a:buSzPts val="1100"/>
            </a:pPr>
            <a:r>
              <a:rPr lang="en-US" sz="1800" b="1" dirty="0">
                <a:solidFill>
                  <a:schemeClr val="dk1"/>
                </a:solidFill>
              </a:rPr>
              <a:t>Risk factors*</a:t>
            </a:r>
            <a:r>
              <a:rPr lang="en-US" sz="1800" dirty="0">
                <a:solidFill>
                  <a:schemeClr val="dk1"/>
                </a:solidFill>
              </a:rPr>
              <a:t> that contribute to developing type 2 diabetes include:</a:t>
            </a:r>
          </a:p>
          <a:p>
            <a:pPr marL="628650" lvl="1" indent="-171450">
              <a:spcBef>
                <a:spcPts val="0"/>
              </a:spcBef>
              <a:spcAft>
                <a:spcPts val="600"/>
              </a:spcAft>
              <a:buClr>
                <a:schemeClr val="dk1"/>
              </a:buClr>
              <a:buSzPts val="1100"/>
            </a:pPr>
            <a:r>
              <a:rPr lang="en-US" sz="1800" dirty="0">
                <a:solidFill>
                  <a:schemeClr val="dk1"/>
                </a:solidFill>
              </a:rPr>
              <a:t>prediabetes</a:t>
            </a:r>
          </a:p>
          <a:p>
            <a:pPr marL="628650" lvl="1" indent="-171450">
              <a:spcBef>
                <a:spcPts val="0"/>
              </a:spcBef>
              <a:spcAft>
                <a:spcPts val="600"/>
              </a:spcAft>
              <a:buClr>
                <a:schemeClr val="dk1"/>
              </a:buClr>
              <a:buSzPts val="1100"/>
            </a:pPr>
            <a:r>
              <a:rPr lang="en-US" sz="1800" b="1" dirty="0">
                <a:solidFill>
                  <a:schemeClr val="dk1"/>
                </a:solidFill>
              </a:rPr>
              <a:t>advanced age</a:t>
            </a:r>
          </a:p>
          <a:p>
            <a:pPr marL="628650" lvl="1" indent="-171450">
              <a:spcBef>
                <a:spcPts val="0"/>
              </a:spcBef>
              <a:spcAft>
                <a:spcPts val="600"/>
              </a:spcAft>
              <a:buClr>
                <a:schemeClr val="dk1"/>
              </a:buClr>
              <a:buSzPts val="1100"/>
            </a:pPr>
            <a:r>
              <a:rPr lang="en-US" sz="1800" b="1" dirty="0">
                <a:solidFill>
                  <a:schemeClr val="dk1"/>
                </a:solidFill>
              </a:rPr>
              <a:t>high cholesterol</a:t>
            </a:r>
          </a:p>
          <a:p>
            <a:pPr marL="628650" lvl="1" indent="-171450">
              <a:spcBef>
                <a:spcPts val="0"/>
              </a:spcBef>
              <a:spcAft>
                <a:spcPts val="600"/>
              </a:spcAft>
              <a:buClr>
                <a:schemeClr val="dk1"/>
              </a:buClr>
              <a:buSzPts val="1100"/>
            </a:pPr>
            <a:r>
              <a:rPr lang="en-US" sz="1800" dirty="0">
                <a:solidFill>
                  <a:schemeClr val="dk1"/>
                </a:solidFill>
              </a:rPr>
              <a:t>physical inactivity</a:t>
            </a:r>
          </a:p>
          <a:p>
            <a:pPr marL="628650" lvl="1" indent="-171450">
              <a:spcBef>
                <a:spcPts val="0"/>
              </a:spcBef>
              <a:spcAft>
                <a:spcPts val="600"/>
              </a:spcAft>
              <a:buClr>
                <a:schemeClr val="dk1"/>
              </a:buClr>
              <a:buSzPts val="1100"/>
            </a:pPr>
            <a:r>
              <a:rPr lang="en-US" sz="1800" b="1" dirty="0">
                <a:solidFill>
                  <a:schemeClr val="dk1"/>
                </a:solidFill>
              </a:rPr>
              <a:t>high blood pressure</a:t>
            </a:r>
          </a:p>
          <a:p>
            <a:pPr marL="628650" lvl="1" indent="-171450">
              <a:spcBef>
                <a:spcPts val="0"/>
              </a:spcBef>
              <a:spcAft>
                <a:spcPts val="600"/>
              </a:spcAft>
              <a:buClr>
                <a:schemeClr val="dk1"/>
              </a:buClr>
              <a:buSzPts val="1100"/>
            </a:pPr>
            <a:r>
              <a:rPr lang="en-US" sz="1800" b="1" dirty="0">
                <a:solidFill>
                  <a:schemeClr val="dk1"/>
                </a:solidFill>
              </a:rPr>
              <a:t>being overweight or obese</a:t>
            </a:r>
          </a:p>
          <a:p>
            <a:pPr marL="628650" lvl="1" indent="-171450">
              <a:spcBef>
                <a:spcPts val="0"/>
              </a:spcBef>
              <a:spcAft>
                <a:spcPts val="600"/>
              </a:spcAft>
              <a:buClr>
                <a:schemeClr val="dk1"/>
              </a:buClr>
              <a:buSzPts val="1100"/>
            </a:pPr>
            <a:r>
              <a:rPr lang="en-US" sz="1800" dirty="0">
                <a:solidFill>
                  <a:schemeClr val="dk1"/>
                </a:solidFill>
              </a:rPr>
              <a:t>a history of gestational diabetes</a:t>
            </a:r>
          </a:p>
          <a:p>
            <a:pPr marL="628650" lvl="1" indent="-171450">
              <a:spcBef>
                <a:spcPts val="0"/>
              </a:spcBef>
              <a:spcAft>
                <a:spcPts val="600"/>
              </a:spcAft>
              <a:buClr>
                <a:schemeClr val="dk1"/>
              </a:buClr>
              <a:buSzPts val="1100"/>
            </a:pPr>
            <a:r>
              <a:rPr lang="en-US" sz="1800" dirty="0">
                <a:solidFill>
                  <a:schemeClr val="dk1"/>
                </a:solidFill>
              </a:rPr>
              <a:t>a family history of type 2 diabetes</a:t>
            </a:r>
            <a:endParaRPr lang="en-PH" sz="1800" dirty="0">
              <a:solidFill>
                <a:schemeClr val="dk1"/>
              </a:solidFill>
            </a:endParaRPr>
          </a:p>
        </p:txBody>
      </p:sp>
    </p:spTree>
    <p:extLst>
      <p:ext uri="{BB962C8B-B14F-4D97-AF65-F5344CB8AC3E}">
        <p14:creationId xmlns:p14="http://schemas.microsoft.com/office/powerpoint/2010/main" val="298294358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668F6248-24CB-4BB3-B87E-10C47C5E8488}"/>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1DF42F46-043A-929E-8826-A35D928728D0}"/>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92" name="Google Shape;192;p31">
            <a:extLst>
              <a:ext uri="{FF2B5EF4-FFF2-40B4-BE49-F238E27FC236}">
                <a16:creationId xmlns:a16="http://schemas.microsoft.com/office/drawing/2014/main" id="{61E37335-2995-BD47-BD5F-619DCE8AF3B2}"/>
              </a:ext>
            </a:extLst>
          </p:cNvPr>
          <p:cNvSpPr txBox="1">
            <a:spLocks noGrp="1"/>
          </p:cNvSpPr>
          <p:nvPr>
            <p:ph type="body" idx="1"/>
          </p:nvPr>
        </p:nvSpPr>
        <p:spPr>
          <a:xfrm>
            <a:off x="713226" y="1152475"/>
            <a:ext cx="7717499" cy="3416400"/>
          </a:xfrm>
          <a:prstGeom prst="rect">
            <a:avLst/>
          </a:prstGeom>
        </p:spPr>
        <p:txBody>
          <a:bodyPr spcFirstLastPara="1" wrap="square" lIns="91425" tIns="91425" rIns="91425" bIns="91425" anchor="t" anchorCtr="0">
            <a:noAutofit/>
          </a:bodyPr>
          <a:lstStyle/>
          <a:p>
            <a:pPr marL="171450" indent="-171450">
              <a:spcAft>
                <a:spcPts val="1200"/>
              </a:spcAft>
              <a:buClr>
                <a:schemeClr val="dk1"/>
              </a:buClr>
              <a:buSzPts val="1100"/>
            </a:pPr>
            <a:r>
              <a:rPr lang="en-PH" sz="1800" dirty="0">
                <a:solidFill>
                  <a:schemeClr val="dk1"/>
                </a:solidFill>
              </a:rPr>
              <a:t>Artificial neural networks, random forest classifiers, and XGBoost classifiers were developed to predict prediabetes/diabetes cases from health indicators.</a:t>
            </a:r>
          </a:p>
          <a:p>
            <a:pPr marL="171450" indent="-171450">
              <a:spcAft>
                <a:spcPts val="1200"/>
              </a:spcAft>
              <a:buClr>
                <a:schemeClr val="dk1"/>
              </a:buClr>
              <a:buSzPts val="1100"/>
            </a:pPr>
            <a:r>
              <a:rPr lang="en-PH" sz="1800" b="1" dirty="0">
                <a:solidFill>
                  <a:schemeClr val="dk1"/>
                </a:solidFill>
              </a:rPr>
              <a:t>All three models performed comparably on under-sampled dataset </a:t>
            </a:r>
            <a:r>
              <a:rPr lang="en-PH" sz="1800" dirty="0">
                <a:solidFill>
                  <a:schemeClr val="dk1"/>
                </a:solidFill>
              </a:rPr>
              <a:t>with </a:t>
            </a:r>
            <a:r>
              <a:rPr lang="en-US" sz="1800" dirty="0">
                <a:solidFill>
                  <a:schemeClr val="dk1"/>
                </a:solidFill>
              </a:rPr>
              <a:t>75% accuracy, 81% sensitivity, 69% specificity, and 76% F1 score.</a:t>
            </a:r>
          </a:p>
          <a:p>
            <a:pPr marL="171450" indent="-171450">
              <a:spcAft>
                <a:spcPts val="1200"/>
              </a:spcAft>
              <a:buClr>
                <a:schemeClr val="dk1"/>
              </a:buClr>
              <a:buSzPts val="1100"/>
            </a:pPr>
            <a:r>
              <a:rPr lang="en-PH" sz="1800" b="1" dirty="0">
                <a:solidFill>
                  <a:schemeClr val="dk1"/>
                </a:solidFill>
              </a:rPr>
              <a:t>RF performed best</a:t>
            </a:r>
            <a:r>
              <a:rPr lang="en-PH" sz="1800" dirty="0">
                <a:solidFill>
                  <a:schemeClr val="dk1"/>
                </a:solidFill>
              </a:rPr>
              <a:t> </a:t>
            </a:r>
            <a:r>
              <a:rPr lang="en-PH" sz="1800" b="1" dirty="0">
                <a:solidFill>
                  <a:schemeClr val="dk1"/>
                </a:solidFill>
              </a:rPr>
              <a:t>on over-sampled dataset</a:t>
            </a:r>
            <a:r>
              <a:rPr lang="en-PH" sz="1800" dirty="0">
                <a:solidFill>
                  <a:schemeClr val="dk1"/>
                </a:solidFill>
              </a:rPr>
              <a:t> with </a:t>
            </a:r>
            <a:r>
              <a:rPr lang="en-US" sz="1800" dirty="0">
                <a:solidFill>
                  <a:schemeClr val="dk1"/>
                </a:solidFill>
              </a:rPr>
              <a:t>92% accuracy, 88% sensitivity, 96% specificity, and 92% F1 score.</a:t>
            </a:r>
          </a:p>
          <a:p>
            <a:pPr marL="171450" indent="-171450">
              <a:spcAft>
                <a:spcPts val="1200"/>
              </a:spcAft>
              <a:buClr>
                <a:schemeClr val="dk1"/>
              </a:buClr>
              <a:buSzPts val="1100"/>
            </a:pPr>
            <a:r>
              <a:rPr lang="en-US" sz="1800" dirty="0">
                <a:solidFill>
                  <a:schemeClr val="dk1"/>
                </a:solidFill>
              </a:rPr>
              <a:t>The 5 most important features found were </a:t>
            </a:r>
            <a:r>
              <a:rPr lang="en-US" sz="1800" b="1" dirty="0">
                <a:solidFill>
                  <a:schemeClr val="dk1"/>
                </a:solidFill>
              </a:rPr>
              <a:t>‘</a:t>
            </a:r>
            <a:r>
              <a:rPr lang="en-US" sz="1800" b="1" dirty="0" err="1">
                <a:solidFill>
                  <a:schemeClr val="dk1"/>
                </a:solidFill>
              </a:rPr>
              <a:t>GenHlth</a:t>
            </a:r>
            <a:r>
              <a:rPr lang="en-US" sz="1800" b="1" dirty="0">
                <a:solidFill>
                  <a:schemeClr val="dk1"/>
                </a:solidFill>
              </a:rPr>
              <a:t>’, ‘</a:t>
            </a:r>
            <a:r>
              <a:rPr lang="en-US" sz="1800" b="1" dirty="0" err="1">
                <a:solidFill>
                  <a:schemeClr val="dk1"/>
                </a:solidFill>
              </a:rPr>
              <a:t>HighBP</a:t>
            </a:r>
            <a:r>
              <a:rPr lang="en-US" sz="1800" b="1" dirty="0">
                <a:solidFill>
                  <a:schemeClr val="dk1"/>
                </a:solidFill>
              </a:rPr>
              <a:t>’, ‘BMI’, ‘Age’, </a:t>
            </a:r>
            <a:r>
              <a:rPr lang="en-US" sz="1800" dirty="0">
                <a:solidFill>
                  <a:schemeClr val="dk1"/>
                </a:solidFill>
              </a:rPr>
              <a:t>and </a:t>
            </a:r>
            <a:r>
              <a:rPr lang="en-US" sz="1800" b="1" dirty="0">
                <a:solidFill>
                  <a:schemeClr val="dk1"/>
                </a:solidFill>
              </a:rPr>
              <a:t>‘</a:t>
            </a:r>
            <a:r>
              <a:rPr lang="en-US" sz="1800" b="1" dirty="0" err="1">
                <a:solidFill>
                  <a:schemeClr val="dk1"/>
                </a:solidFill>
              </a:rPr>
              <a:t>HighChol</a:t>
            </a:r>
            <a:r>
              <a:rPr lang="en-US" sz="1800" b="1" dirty="0">
                <a:solidFill>
                  <a:schemeClr val="dk1"/>
                </a:solidFill>
              </a:rPr>
              <a:t>’</a:t>
            </a:r>
            <a:r>
              <a:rPr lang="en-US" sz="1800" dirty="0">
                <a:solidFill>
                  <a:schemeClr val="dk1"/>
                </a:solidFill>
              </a:rPr>
              <a:t>.</a:t>
            </a:r>
          </a:p>
          <a:p>
            <a:pPr marL="171450" indent="-171450">
              <a:spcAft>
                <a:spcPts val="1200"/>
              </a:spcAft>
              <a:buClr>
                <a:schemeClr val="dk1"/>
              </a:buClr>
              <a:buSzPts val="1100"/>
            </a:pPr>
            <a:endParaRPr lang="en-PH" sz="1800" dirty="0">
              <a:solidFill>
                <a:schemeClr val="dk1"/>
              </a:solidFill>
            </a:endParaRPr>
          </a:p>
        </p:txBody>
      </p:sp>
      <p:sp>
        <p:nvSpPr>
          <p:cNvPr id="7" name="Google Shape;205;p32">
            <a:extLst>
              <a:ext uri="{FF2B5EF4-FFF2-40B4-BE49-F238E27FC236}">
                <a16:creationId xmlns:a16="http://schemas.microsoft.com/office/drawing/2014/main" id="{BF84E865-C1C3-A341-E382-07E76541A78A}"/>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Conclusion</a:t>
            </a:r>
          </a:p>
          <a:p>
            <a:pPr algn="ctr"/>
            <a:r>
              <a:rPr lang="en" sz="6000" dirty="0"/>
              <a:t>05</a:t>
            </a:r>
          </a:p>
        </p:txBody>
      </p:sp>
    </p:spTree>
    <p:extLst>
      <p:ext uri="{BB962C8B-B14F-4D97-AF65-F5344CB8AC3E}">
        <p14:creationId xmlns:p14="http://schemas.microsoft.com/office/powerpoint/2010/main" val="1388355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7DE2813F-E0F7-86DA-698E-EB082ED873A2}"/>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1BE717EE-3A05-4FEF-1CA6-D3433ACF18F7}"/>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192" name="Google Shape;192;p31">
            <a:extLst>
              <a:ext uri="{FF2B5EF4-FFF2-40B4-BE49-F238E27FC236}">
                <a16:creationId xmlns:a16="http://schemas.microsoft.com/office/drawing/2014/main" id="{70ECD455-FE3F-3AE0-F64A-07127B28210F}"/>
              </a:ext>
            </a:extLst>
          </p:cNvPr>
          <p:cNvSpPr txBox="1">
            <a:spLocks noGrp="1"/>
          </p:cNvSpPr>
          <p:nvPr>
            <p:ph type="body" idx="1"/>
          </p:nvPr>
        </p:nvSpPr>
        <p:spPr>
          <a:xfrm>
            <a:off x="713226" y="1152475"/>
            <a:ext cx="7717499" cy="3416400"/>
          </a:xfrm>
          <a:prstGeom prst="rect">
            <a:avLst/>
          </a:prstGeom>
        </p:spPr>
        <p:txBody>
          <a:bodyPr spcFirstLastPara="1" wrap="square" lIns="91425" tIns="91425" rIns="91425" bIns="91425" anchor="t" anchorCtr="0">
            <a:noAutofit/>
          </a:bodyPr>
          <a:lstStyle/>
          <a:p>
            <a:pPr marL="171450" indent="-171450">
              <a:spcAft>
                <a:spcPts val="1200"/>
              </a:spcAft>
              <a:buClr>
                <a:schemeClr val="dk1"/>
              </a:buClr>
              <a:buSzPts val="1100"/>
            </a:pPr>
            <a:r>
              <a:rPr lang="en-PH" sz="1800" dirty="0">
                <a:solidFill>
                  <a:schemeClr val="dk1"/>
                </a:solidFill>
              </a:rPr>
              <a:t>Use of other parametric and non-parametric classifiers such as Naïve-Bayes Classifier and k-Nearest Neighbors Classifiers for comparison.</a:t>
            </a:r>
          </a:p>
          <a:p>
            <a:pPr marL="171450" indent="-171450">
              <a:spcAft>
                <a:spcPts val="1200"/>
              </a:spcAft>
              <a:buClr>
                <a:schemeClr val="dk1"/>
              </a:buClr>
              <a:buSzPts val="1100"/>
            </a:pPr>
            <a:r>
              <a:rPr lang="en-PH" sz="1800" dirty="0">
                <a:solidFill>
                  <a:schemeClr val="dk1"/>
                </a:solidFill>
              </a:rPr>
              <a:t>Increase the number of instances by augmenting the diabetes health </a:t>
            </a:r>
            <a:r>
              <a:rPr lang="en-PH" sz="1800">
                <a:solidFill>
                  <a:schemeClr val="dk1"/>
                </a:solidFill>
              </a:rPr>
              <a:t>indicators data from 2016-present.</a:t>
            </a:r>
            <a:endParaRPr lang="en-PH" sz="1800" dirty="0">
              <a:solidFill>
                <a:schemeClr val="dk1"/>
              </a:solidFill>
            </a:endParaRPr>
          </a:p>
          <a:p>
            <a:pPr marL="171450" indent="-171450">
              <a:spcAft>
                <a:spcPts val="1200"/>
              </a:spcAft>
              <a:buClr>
                <a:schemeClr val="dk1"/>
              </a:buClr>
              <a:buSzPts val="1100"/>
            </a:pPr>
            <a:endParaRPr lang="en-US" sz="1800" dirty="0">
              <a:solidFill>
                <a:schemeClr val="dk1"/>
              </a:solidFill>
            </a:endParaRPr>
          </a:p>
          <a:p>
            <a:pPr marL="171450" indent="-171450">
              <a:spcAft>
                <a:spcPts val="1200"/>
              </a:spcAft>
              <a:buClr>
                <a:schemeClr val="dk1"/>
              </a:buClr>
              <a:buSzPts val="1100"/>
            </a:pPr>
            <a:endParaRPr lang="en-PH" sz="1800" dirty="0">
              <a:solidFill>
                <a:schemeClr val="dk1"/>
              </a:solidFill>
            </a:endParaRPr>
          </a:p>
        </p:txBody>
      </p:sp>
      <p:sp>
        <p:nvSpPr>
          <p:cNvPr id="7" name="Google Shape;205;p32">
            <a:extLst>
              <a:ext uri="{FF2B5EF4-FFF2-40B4-BE49-F238E27FC236}">
                <a16:creationId xmlns:a16="http://schemas.microsoft.com/office/drawing/2014/main" id="{0D1449C0-5D74-FD1A-50E5-2C5A9856C1CB}"/>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R</a:t>
            </a:r>
            <a:r>
              <a:rPr lang="en" sz="1200" dirty="0"/>
              <a:t>ecommendations</a:t>
            </a:r>
          </a:p>
          <a:p>
            <a:pPr algn="ctr"/>
            <a:r>
              <a:rPr lang="en" sz="6000" dirty="0"/>
              <a:t>06</a:t>
            </a:r>
          </a:p>
        </p:txBody>
      </p:sp>
    </p:spTree>
    <p:extLst>
      <p:ext uri="{BB962C8B-B14F-4D97-AF65-F5344CB8AC3E}">
        <p14:creationId xmlns:p14="http://schemas.microsoft.com/office/powerpoint/2010/main" val="30270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5338C64A-B649-F62E-999B-C6D9ED71010F}"/>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8EF762F0-0906-C202-84AE-1B646E598A1D}"/>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7" name="Rectangle 4">
            <a:extLst>
              <a:ext uri="{FF2B5EF4-FFF2-40B4-BE49-F238E27FC236}">
                <a16:creationId xmlns:a16="http://schemas.microsoft.com/office/drawing/2014/main" id="{6EEEB861-0A7E-8BBE-B829-29BACBB593E2}"/>
              </a:ext>
            </a:extLst>
          </p:cNvPr>
          <p:cNvSpPr>
            <a:spLocks noChangeArrowheads="1"/>
          </p:cNvSpPr>
          <p:nvPr/>
        </p:nvSpPr>
        <p:spPr bwMode="auto">
          <a:xfrm>
            <a:off x="1299413" y="1254307"/>
            <a:ext cx="65644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Did you test yourself for Diabetes? - Advanced Diabetes Centre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(2016, January 25). Advanced Diabetes Centre.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http://advanceddiabetescentre.com/blog/diabetes/did-you-test-yourself-for-diabetes/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Health Agency of Canada. (2023, December 28).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Diabetes: Prevention and risk factors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Canada.ca.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https://www.canada.ca/en/public-health/services/chronic-diseases/diabetes/prevention-risk-factors.html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Is Diabetes?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October 4). National Institute of Diabetes and Digestive and Kidney Diseases.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https://www.niddk.nih.gov/health-information/diabetes/overview/what-is-diabetes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World Health Organization: WHO &amp; World Health Organization: WHO. (2024, November 14).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Diabetes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https://www.who.int/news-room/fact-sheets/detail/diabetes</a:t>
            </a:r>
          </a:p>
        </p:txBody>
      </p:sp>
    </p:spTree>
    <p:extLst>
      <p:ext uri="{BB962C8B-B14F-4D97-AF65-F5344CB8AC3E}">
        <p14:creationId xmlns:p14="http://schemas.microsoft.com/office/powerpoint/2010/main" val="327986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98" name="Google Shape;198;p32"/>
          <p:cNvSpPr txBox="1">
            <a:spLocks noGrp="1"/>
          </p:cNvSpPr>
          <p:nvPr>
            <p:ph type="ctrTitle" idx="2"/>
          </p:nvPr>
        </p:nvSpPr>
        <p:spPr>
          <a:xfrm>
            <a:off x="2310350" y="1173302"/>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Background</a:t>
            </a:r>
            <a:endParaRPr sz="1400" dirty="0"/>
          </a:p>
        </p:txBody>
      </p:sp>
      <p:sp>
        <p:nvSpPr>
          <p:cNvPr id="199" name="Google Shape;199;p32"/>
          <p:cNvSpPr txBox="1">
            <a:spLocks noGrp="1"/>
          </p:cNvSpPr>
          <p:nvPr>
            <p:ph type="title" idx="3"/>
          </p:nvPr>
        </p:nvSpPr>
        <p:spPr>
          <a:xfrm>
            <a:off x="717800" y="1247514"/>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01</a:t>
            </a:r>
            <a:endParaRPr sz="6000" dirty="0"/>
          </a:p>
        </p:txBody>
      </p:sp>
      <p:sp>
        <p:nvSpPr>
          <p:cNvPr id="200" name="Google Shape;200;p32"/>
          <p:cNvSpPr txBox="1">
            <a:spLocks noGrp="1"/>
          </p:cNvSpPr>
          <p:nvPr>
            <p:ph type="subTitle" idx="1"/>
          </p:nvPr>
        </p:nvSpPr>
        <p:spPr>
          <a:xfrm>
            <a:off x="2310350" y="1585364"/>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dirty="0"/>
              <a:t>Diabetes</a:t>
            </a:r>
          </a:p>
          <a:p>
            <a:pPr marL="0" lvl="0" indent="0" algn="l" rtl="0">
              <a:spcBef>
                <a:spcPts val="0"/>
              </a:spcBef>
              <a:spcAft>
                <a:spcPts val="0"/>
              </a:spcAft>
              <a:buClr>
                <a:schemeClr val="dk1"/>
              </a:buClr>
              <a:buSzPts val="1100"/>
              <a:buFont typeface="Arial"/>
              <a:buNone/>
            </a:pPr>
            <a:r>
              <a:rPr lang="en" sz="1100" dirty="0"/>
              <a:t>Diabetes Diagnosis</a:t>
            </a:r>
          </a:p>
          <a:p>
            <a:pPr marL="0" lvl="0" indent="0" algn="l" rtl="0">
              <a:spcBef>
                <a:spcPts val="0"/>
              </a:spcBef>
              <a:spcAft>
                <a:spcPts val="0"/>
              </a:spcAft>
              <a:buClr>
                <a:schemeClr val="dk1"/>
              </a:buClr>
              <a:buSzPts val="1100"/>
              <a:buFont typeface="Arial"/>
              <a:buNone/>
            </a:pPr>
            <a:r>
              <a:rPr lang="en" sz="1100" dirty="0"/>
              <a:t>ML Classifiers</a:t>
            </a:r>
            <a:endParaRPr sz="1100" dirty="0"/>
          </a:p>
        </p:txBody>
      </p:sp>
      <p:sp>
        <p:nvSpPr>
          <p:cNvPr id="201" name="Google Shape;201;p32"/>
          <p:cNvSpPr txBox="1">
            <a:spLocks noGrp="1"/>
          </p:cNvSpPr>
          <p:nvPr>
            <p:ph type="ctrTitle" idx="4"/>
          </p:nvPr>
        </p:nvSpPr>
        <p:spPr>
          <a:xfrm>
            <a:off x="6275800" y="1173302"/>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Results &amp; Discussion</a:t>
            </a:r>
            <a:endParaRPr sz="1400" dirty="0"/>
          </a:p>
        </p:txBody>
      </p:sp>
      <p:sp>
        <p:nvSpPr>
          <p:cNvPr id="202" name="Google Shape;202;p32"/>
          <p:cNvSpPr txBox="1">
            <a:spLocks noGrp="1"/>
          </p:cNvSpPr>
          <p:nvPr>
            <p:ph type="title" idx="5"/>
          </p:nvPr>
        </p:nvSpPr>
        <p:spPr>
          <a:xfrm>
            <a:off x="4686400" y="1247514"/>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04</a:t>
            </a:r>
            <a:endParaRPr sz="6000" dirty="0"/>
          </a:p>
        </p:txBody>
      </p:sp>
      <p:sp>
        <p:nvSpPr>
          <p:cNvPr id="203" name="Google Shape;203;p32"/>
          <p:cNvSpPr txBox="1">
            <a:spLocks noGrp="1"/>
          </p:cNvSpPr>
          <p:nvPr>
            <p:ph type="subTitle" idx="6"/>
          </p:nvPr>
        </p:nvSpPr>
        <p:spPr>
          <a:xfrm>
            <a:off x="6275800" y="1585367"/>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PH" sz="1100" dirty="0"/>
              <a:t>SMOTE vs. Under-sampling</a:t>
            </a:r>
          </a:p>
          <a:p>
            <a:pPr marL="0" lvl="0" indent="0" algn="l" rtl="0">
              <a:spcBef>
                <a:spcPts val="0"/>
              </a:spcBef>
              <a:spcAft>
                <a:spcPts val="0"/>
              </a:spcAft>
              <a:buClr>
                <a:schemeClr val="dk1"/>
              </a:buClr>
              <a:buSzPts val="1100"/>
              <a:buFont typeface="Arial"/>
              <a:buNone/>
            </a:pPr>
            <a:r>
              <a:rPr lang="en-PH" sz="1100" dirty="0"/>
              <a:t>ANN vs. RF vs. XGBoost</a:t>
            </a:r>
          </a:p>
          <a:p>
            <a:pPr marL="0" lvl="0" indent="0" algn="l" rtl="0">
              <a:spcBef>
                <a:spcPts val="0"/>
              </a:spcBef>
              <a:spcAft>
                <a:spcPts val="0"/>
              </a:spcAft>
              <a:buClr>
                <a:schemeClr val="dk1"/>
              </a:buClr>
              <a:buSzPts val="1100"/>
              <a:buFont typeface="Arial"/>
              <a:buNone/>
            </a:pPr>
            <a:r>
              <a:rPr lang="en-PH" sz="1100" dirty="0"/>
              <a:t>Feature Importance</a:t>
            </a:r>
            <a:endParaRPr sz="1100" dirty="0"/>
          </a:p>
          <a:p>
            <a:pPr marL="0" lvl="0" indent="0" algn="l" rtl="0">
              <a:spcBef>
                <a:spcPts val="0"/>
              </a:spcBef>
              <a:spcAft>
                <a:spcPts val="0"/>
              </a:spcAft>
              <a:buNone/>
            </a:pPr>
            <a:endParaRPr sz="1100" dirty="0"/>
          </a:p>
        </p:txBody>
      </p:sp>
      <p:sp>
        <p:nvSpPr>
          <p:cNvPr id="204" name="Google Shape;204;p32"/>
          <p:cNvSpPr txBox="1">
            <a:spLocks noGrp="1"/>
          </p:cNvSpPr>
          <p:nvPr>
            <p:ph type="ctrTitle" idx="7"/>
          </p:nvPr>
        </p:nvSpPr>
        <p:spPr>
          <a:xfrm>
            <a:off x="2310350" y="2306218"/>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PH" sz="1400" dirty="0"/>
              <a:t>Objectives</a:t>
            </a:r>
          </a:p>
        </p:txBody>
      </p:sp>
      <p:sp>
        <p:nvSpPr>
          <p:cNvPr id="205" name="Google Shape;205;p32"/>
          <p:cNvSpPr txBox="1">
            <a:spLocks noGrp="1"/>
          </p:cNvSpPr>
          <p:nvPr>
            <p:ph type="title" idx="8"/>
          </p:nvPr>
        </p:nvSpPr>
        <p:spPr>
          <a:xfrm>
            <a:off x="717800" y="2397891"/>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02</a:t>
            </a:r>
            <a:endParaRPr sz="6000" dirty="0"/>
          </a:p>
        </p:txBody>
      </p:sp>
      <p:sp>
        <p:nvSpPr>
          <p:cNvPr id="206" name="Google Shape;206;p32"/>
          <p:cNvSpPr txBox="1">
            <a:spLocks noGrp="1"/>
          </p:cNvSpPr>
          <p:nvPr>
            <p:ph type="subTitle" idx="9"/>
          </p:nvPr>
        </p:nvSpPr>
        <p:spPr>
          <a:xfrm>
            <a:off x="2310350" y="2735766"/>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100" dirty="0"/>
              <a:t>Prediction of diabetes from health indicators</a:t>
            </a:r>
          </a:p>
          <a:p>
            <a:pPr marL="0" lvl="0" indent="0" algn="l" rtl="0">
              <a:spcBef>
                <a:spcPts val="0"/>
              </a:spcBef>
              <a:spcAft>
                <a:spcPts val="0"/>
              </a:spcAft>
              <a:buNone/>
            </a:pPr>
            <a:endParaRPr sz="1100" dirty="0"/>
          </a:p>
        </p:txBody>
      </p:sp>
      <p:sp>
        <p:nvSpPr>
          <p:cNvPr id="207" name="Google Shape;207;p32"/>
          <p:cNvSpPr txBox="1">
            <a:spLocks noGrp="1"/>
          </p:cNvSpPr>
          <p:nvPr>
            <p:ph type="ctrTitle" idx="13"/>
          </p:nvPr>
        </p:nvSpPr>
        <p:spPr>
          <a:xfrm>
            <a:off x="6275650" y="2306216"/>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Conclusion</a:t>
            </a:r>
            <a:endParaRPr sz="1400" dirty="0"/>
          </a:p>
        </p:txBody>
      </p:sp>
      <p:sp>
        <p:nvSpPr>
          <p:cNvPr id="208" name="Google Shape;208;p32"/>
          <p:cNvSpPr txBox="1">
            <a:spLocks noGrp="1"/>
          </p:cNvSpPr>
          <p:nvPr>
            <p:ph type="title" idx="14"/>
          </p:nvPr>
        </p:nvSpPr>
        <p:spPr>
          <a:xfrm>
            <a:off x="4686400" y="2397891"/>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6000" dirty="0"/>
              <a:t>05</a:t>
            </a:r>
            <a:endParaRPr sz="6000" dirty="0"/>
          </a:p>
        </p:txBody>
      </p:sp>
      <p:sp>
        <p:nvSpPr>
          <p:cNvPr id="2" name="Google Shape;204;p32">
            <a:extLst>
              <a:ext uri="{FF2B5EF4-FFF2-40B4-BE49-F238E27FC236}">
                <a16:creationId xmlns:a16="http://schemas.microsoft.com/office/drawing/2014/main" id="{7E2D6AA9-6089-55EB-6F1A-A1F7E17BF8E1}"/>
              </a:ext>
            </a:extLst>
          </p:cNvPr>
          <p:cNvSpPr txBox="1">
            <a:spLocks/>
          </p:cNvSpPr>
          <p:nvPr/>
        </p:nvSpPr>
        <p:spPr>
          <a:xfrm>
            <a:off x="2310350" y="3511850"/>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PH" sz="1400"/>
              <a:t>Methodology</a:t>
            </a:r>
            <a:endParaRPr lang="en-PH" sz="1400" dirty="0"/>
          </a:p>
        </p:txBody>
      </p:sp>
      <p:sp>
        <p:nvSpPr>
          <p:cNvPr id="4" name="Google Shape;206;p32">
            <a:extLst>
              <a:ext uri="{FF2B5EF4-FFF2-40B4-BE49-F238E27FC236}">
                <a16:creationId xmlns:a16="http://schemas.microsoft.com/office/drawing/2014/main" id="{C5072EF0-3378-4769-3F90-ED4D1B3F150D}"/>
              </a:ext>
            </a:extLst>
          </p:cNvPr>
          <p:cNvSpPr txBox="1">
            <a:spLocks/>
          </p:cNvSpPr>
          <p:nvPr/>
        </p:nvSpPr>
        <p:spPr>
          <a:xfrm>
            <a:off x="2310350" y="3941398"/>
            <a:ext cx="2150400" cy="7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PH" sz="1100"/>
              <a:t>Dataset</a:t>
            </a:r>
          </a:p>
          <a:p>
            <a:pPr marL="0" indent="0">
              <a:buClr>
                <a:schemeClr val="dk1"/>
              </a:buClr>
              <a:buSzPts val="1100"/>
              <a:buFont typeface="Arial"/>
              <a:buNone/>
            </a:pPr>
            <a:r>
              <a:rPr lang="en-PH" sz="1100"/>
              <a:t>Pre-processing</a:t>
            </a:r>
          </a:p>
          <a:p>
            <a:pPr marL="0" indent="0">
              <a:buClr>
                <a:schemeClr val="dk1"/>
              </a:buClr>
              <a:buSzPts val="1100"/>
              <a:buFont typeface="Arial"/>
              <a:buNone/>
            </a:pPr>
            <a:r>
              <a:rPr lang="en-PH" sz="1100"/>
              <a:t>Classifiers</a:t>
            </a:r>
          </a:p>
          <a:p>
            <a:pPr marL="0" indent="0"/>
            <a:endParaRPr lang="en-PH" sz="1100" dirty="0"/>
          </a:p>
        </p:txBody>
      </p:sp>
      <p:sp>
        <p:nvSpPr>
          <p:cNvPr id="5" name="Google Shape;207;p32">
            <a:extLst>
              <a:ext uri="{FF2B5EF4-FFF2-40B4-BE49-F238E27FC236}">
                <a16:creationId xmlns:a16="http://schemas.microsoft.com/office/drawing/2014/main" id="{53C1B8F5-D8AA-BD52-D295-128EE77B17AA}"/>
              </a:ext>
            </a:extLst>
          </p:cNvPr>
          <p:cNvSpPr txBox="1">
            <a:spLocks/>
          </p:cNvSpPr>
          <p:nvPr/>
        </p:nvSpPr>
        <p:spPr>
          <a:xfrm>
            <a:off x="6275650" y="3511848"/>
            <a:ext cx="21504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Montserrat"/>
              <a:buNone/>
              <a:defRPr sz="1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r>
              <a:rPr lang="en-PH" sz="1400" dirty="0"/>
              <a:t>Recommendations</a:t>
            </a:r>
          </a:p>
        </p:txBody>
      </p:sp>
      <p:sp>
        <p:nvSpPr>
          <p:cNvPr id="6" name="Google Shape;208;p32">
            <a:extLst>
              <a:ext uri="{FF2B5EF4-FFF2-40B4-BE49-F238E27FC236}">
                <a16:creationId xmlns:a16="http://schemas.microsoft.com/office/drawing/2014/main" id="{6A191279-61F6-D9B5-3771-5F765B308D73}"/>
              </a:ext>
            </a:extLst>
          </p:cNvPr>
          <p:cNvSpPr txBox="1">
            <a:spLocks/>
          </p:cNvSpPr>
          <p:nvPr/>
        </p:nvSpPr>
        <p:spPr>
          <a:xfrm>
            <a:off x="4686400" y="3603523"/>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06</a:t>
            </a:r>
          </a:p>
        </p:txBody>
      </p:sp>
      <p:sp>
        <p:nvSpPr>
          <p:cNvPr id="9" name="Google Shape;206;p32">
            <a:extLst>
              <a:ext uri="{FF2B5EF4-FFF2-40B4-BE49-F238E27FC236}">
                <a16:creationId xmlns:a16="http://schemas.microsoft.com/office/drawing/2014/main" id="{9F773C55-03E7-9A1A-D2E0-F5BF69743708}"/>
              </a:ext>
            </a:extLst>
          </p:cNvPr>
          <p:cNvSpPr txBox="1">
            <a:spLocks/>
          </p:cNvSpPr>
          <p:nvPr/>
        </p:nvSpPr>
        <p:spPr>
          <a:xfrm>
            <a:off x="6275600" y="2735766"/>
            <a:ext cx="2150400" cy="7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US" sz="1100" dirty="0"/>
              <a:t>Overall results</a:t>
            </a:r>
          </a:p>
          <a:p>
            <a:pPr marL="0" indent="0"/>
            <a:endParaRPr lang="en-US" sz="1100" dirty="0"/>
          </a:p>
        </p:txBody>
      </p:sp>
      <p:sp>
        <p:nvSpPr>
          <p:cNvPr id="10" name="Google Shape;206;p32">
            <a:extLst>
              <a:ext uri="{FF2B5EF4-FFF2-40B4-BE49-F238E27FC236}">
                <a16:creationId xmlns:a16="http://schemas.microsoft.com/office/drawing/2014/main" id="{81EA5D5A-F6FE-1CBA-32F6-B185545D802F}"/>
              </a:ext>
            </a:extLst>
          </p:cNvPr>
          <p:cNvSpPr txBox="1">
            <a:spLocks/>
          </p:cNvSpPr>
          <p:nvPr/>
        </p:nvSpPr>
        <p:spPr>
          <a:xfrm>
            <a:off x="6275600" y="3941398"/>
            <a:ext cx="2150400" cy="76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None/>
              <a:defRPr sz="1400" b="0" i="0" u="none" strike="noStrike" cap="none">
                <a:solidFill>
                  <a:schemeClr val="accent2"/>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Font typeface="Arial"/>
              <a:buNone/>
            </a:pPr>
            <a:r>
              <a:rPr lang="en-PH" sz="1100" dirty="0"/>
              <a:t>Classifier improvements</a:t>
            </a:r>
          </a:p>
          <a:p>
            <a:pPr marL="0" indent="0"/>
            <a:endParaRPr lang="en-PH" sz="1100" dirty="0"/>
          </a:p>
        </p:txBody>
      </p:sp>
      <p:sp>
        <p:nvSpPr>
          <p:cNvPr id="11" name="Google Shape;208;p32">
            <a:extLst>
              <a:ext uri="{FF2B5EF4-FFF2-40B4-BE49-F238E27FC236}">
                <a16:creationId xmlns:a16="http://schemas.microsoft.com/office/drawing/2014/main" id="{80ADFB5C-B8D9-57D6-DEB4-4746FF0B6E1F}"/>
              </a:ext>
            </a:extLst>
          </p:cNvPr>
          <p:cNvSpPr txBox="1">
            <a:spLocks/>
          </p:cNvSpPr>
          <p:nvPr/>
        </p:nvSpPr>
        <p:spPr>
          <a:xfrm>
            <a:off x="717800" y="3603523"/>
            <a:ext cx="1493400"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6000" dirty="0"/>
              <a:t>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diabetes*</a:t>
            </a:r>
            <a:endParaRPr dirty="0"/>
          </a:p>
        </p:txBody>
      </p:sp>
      <mc:AlternateContent xmlns:mc="http://schemas.openxmlformats.org/markup-compatibility/2006" xmlns:a14="http://schemas.microsoft.com/office/drawing/2010/main">
        <mc:Choice Requires="a14">
          <p:sp>
            <p:nvSpPr>
              <p:cNvPr id="192" name="Google Shape;192;p31"/>
              <p:cNvSpPr txBox="1">
                <a:spLocks noGrp="1"/>
              </p:cNvSpPr>
              <p:nvPr>
                <p:ph type="body" idx="1"/>
              </p:nvPr>
            </p:nvSpPr>
            <p:spPr>
              <a:xfrm>
                <a:off x="713226" y="1152475"/>
                <a:ext cx="4922803" cy="3416400"/>
              </a:xfrm>
              <a:prstGeom prst="rect">
                <a:avLst/>
              </a:prstGeom>
            </p:spPr>
            <p:txBody>
              <a:bodyPr spcFirstLastPara="1" wrap="square" lIns="91425" tIns="91425" rIns="91425" bIns="91425" anchor="t" anchorCtr="0">
                <a:noAutofit/>
              </a:bodyPr>
              <a:lstStyle/>
              <a:p>
                <a:pPr marL="171450" indent="-171450">
                  <a:spcAft>
                    <a:spcPts val="1200"/>
                  </a:spcAft>
                  <a:buClr>
                    <a:schemeClr val="dk1"/>
                  </a:buClr>
                  <a:buSzPts val="1100"/>
                </a:pPr>
                <a:r>
                  <a:rPr lang="en-PH" sz="1800" b="1" dirty="0">
                    <a:solidFill>
                      <a:schemeClr val="dk1"/>
                    </a:solidFill>
                  </a:rPr>
                  <a:t>High</a:t>
                </a:r>
                <a:r>
                  <a:rPr lang="en-PH" sz="1800" dirty="0">
                    <a:solidFill>
                      <a:schemeClr val="dk1"/>
                    </a:solidFill>
                  </a:rPr>
                  <a:t> </a:t>
                </a:r>
                <a:r>
                  <a:rPr lang="en-PH" sz="1800" b="1" dirty="0">
                    <a:solidFill>
                      <a:schemeClr val="dk1"/>
                    </a:solidFill>
                  </a:rPr>
                  <a:t>levels of blood glucose </a:t>
                </a:r>
                <a:r>
                  <a:rPr lang="en-PH" sz="1800" dirty="0">
                    <a:solidFill>
                      <a:schemeClr val="dk1"/>
                    </a:solidFill>
                  </a:rPr>
                  <a:t>(blood sugar) </a:t>
                </a:r>
                <a14:m>
                  <m:oMath xmlns:m="http://schemas.openxmlformats.org/officeDocument/2006/math">
                    <m:r>
                      <a:rPr lang="en-PH" sz="1800" i="1" smtClean="0">
                        <a:solidFill>
                          <a:schemeClr val="dk1"/>
                        </a:solidFill>
                        <a:latin typeface="Cambria Math" panose="02040503050406030204" pitchFamily="18" charset="0"/>
                        <a:ea typeface="Cambria Math" panose="02040503050406030204" pitchFamily="18" charset="0"/>
                      </a:rPr>
                      <m:t>→</m:t>
                    </m:r>
                  </m:oMath>
                </a14:m>
                <a:r>
                  <a:rPr lang="en-PH" sz="1800" dirty="0">
                    <a:solidFill>
                      <a:schemeClr val="dk1"/>
                    </a:solidFill>
                  </a:rPr>
                  <a:t> heart, kidney, and nerve damages.</a:t>
                </a:r>
              </a:p>
              <a:p>
                <a:pPr marL="171450" indent="-171450">
                  <a:spcAft>
                    <a:spcPts val="1200"/>
                  </a:spcAft>
                  <a:buClr>
                    <a:schemeClr val="dk1"/>
                  </a:buClr>
                  <a:buSzPts val="1100"/>
                </a:pPr>
                <a:r>
                  <a:rPr lang="en-PH" sz="1800" b="1" dirty="0">
                    <a:solidFill>
                      <a:srgbClr val="CC6600"/>
                    </a:solidFill>
                  </a:rPr>
                  <a:t>14%</a:t>
                </a:r>
                <a:r>
                  <a:rPr lang="en-PH" sz="1800" b="1" dirty="0">
                    <a:solidFill>
                      <a:schemeClr val="dk1"/>
                    </a:solidFill>
                  </a:rPr>
                  <a:t> </a:t>
                </a:r>
                <a:r>
                  <a:rPr lang="en-PH" sz="1800" dirty="0">
                    <a:solidFill>
                      <a:schemeClr val="dk1"/>
                    </a:solidFill>
                  </a:rPr>
                  <a:t>of adults (&gt;18 years old) have diabetes.</a:t>
                </a:r>
              </a:p>
              <a:p>
                <a:pPr marL="171450" indent="-171450">
                  <a:spcAft>
                    <a:spcPts val="1200"/>
                  </a:spcAft>
                  <a:buClr>
                    <a:schemeClr val="dk1"/>
                  </a:buClr>
                  <a:buSzPts val="1100"/>
                </a:pPr>
                <a:r>
                  <a:rPr lang="en-PH" sz="1800" dirty="0">
                    <a:solidFill>
                      <a:schemeClr val="dk1"/>
                    </a:solidFill>
                  </a:rPr>
                  <a:t>In 2021, diabetes accounted for </a:t>
                </a:r>
                <a:r>
                  <a:rPr lang="en-PH" sz="1800" b="1" dirty="0">
                    <a:solidFill>
                      <a:srgbClr val="C00000"/>
                    </a:solidFill>
                  </a:rPr>
                  <a:t>1.6 million deaths </a:t>
                </a:r>
                <a:r>
                  <a:rPr lang="en-PH" sz="1800" dirty="0">
                    <a:solidFill>
                      <a:schemeClr val="dk1"/>
                    </a:solidFill>
                  </a:rPr>
                  <a:t>over the world, and </a:t>
                </a:r>
                <a:r>
                  <a:rPr lang="en-PH" sz="1800" b="1" dirty="0">
                    <a:solidFill>
                      <a:srgbClr val="C00000"/>
                    </a:solidFill>
                  </a:rPr>
                  <a:t>11</a:t>
                </a:r>
                <a:r>
                  <a:rPr lang="en-PH" sz="1800" dirty="0">
                    <a:solidFill>
                      <a:srgbClr val="C00000"/>
                    </a:solidFill>
                  </a:rPr>
                  <a:t>%</a:t>
                </a:r>
                <a:r>
                  <a:rPr lang="en-PH" sz="1800" dirty="0">
                    <a:solidFill>
                      <a:schemeClr val="dk1"/>
                    </a:solidFill>
                  </a:rPr>
                  <a:t> of cardiovascular deaths were caused by high blood glucose levels.</a:t>
                </a:r>
              </a:p>
            </p:txBody>
          </p:sp>
        </mc:Choice>
        <mc:Fallback xmlns="">
          <p:sp>
            <p:nvSpPr>
              <p:cNvPr id="192" name="Google Shape;192;p31"/>
              <p:cNvSpPr txBox="1">
                <a:spLocks noGrp="1" noRot="1" noChangeAspect="1" noMove="1" noResize="1" noEditPoints="1" noAdjustHandles="1" noChangeArrowheads="1" noChangeShapeType="1" noTextEdit="1"/>
              </p:cNvSpPr>
              <p:nvPr>
                <p:ph type="body" idx="1"/>
              </p:nvPr>
            </p:nvSpPr>
            <p:spPr>
              <a:xfrm>
                <a:off x="713226" y="1152475"/>
                <a:ext cx="4922803" cy="3416400"/>
              </a:xfrm>
              <a:prstGeom prst="rect">
                <a:avLst/>
              </a:prstGeom>
              <a:blipFill>
                <a:blip r:embed="rId3"/>
                <a:stretch>
                  <a:fillRect/>
                </a:stretch>
              </a:blipFill>
            </p:spPr>
            <p:txBody>
              <a:bodyPr/>
              <a:lstStyle/>
              <a:p>
                <a:r>
                  <a:rPr lang="en-PH">
                    <a:noFill/>
                  </a:rPr>
                  <a:t> </a:t>
                </a:r>
              </a:p>
            </p:txBody>
          </p:sp>
        </mc:Fallback>
      </mc:AlternateContent>
      <p:sp>
        <p:nvSpPr>
          <p:cNvPr id="5" name="Google Shape;192;p31">
            <a:extLst>
              <a:ext uri="{FF2B5EF4-FFF2-40B4-BE49-F238E27FC236}">
                <a16:creationId xmlns:a16="http://schemas.microsoft.com/office/drawing/2014/main" id="{BE742873-9343-665B-A1B6-4CDA5A7CA53E}"/>
              </a:ext>
            </a:extLst>
          </p:cNvPr>
          <p:cNvSpPr txBox="1">
            <a:spLocks/>
          </p:cNvSpPr>
          <p:nvPr/>
        </p:nvSpPr>
        <p:spPr>
          <a:xfrm>
            <a:off x="713225" y="4583223"/>
            <a:ext cx="5213187"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sz="1000" dirty="0">
                <a:solidFill>
                  <a:schemeClr val="dk1"/>
                </a:solidFill>
              </a:rPr>
              <a:t>*Source: World Health Organization, 2024</a:t>
            </a:r>
          </a:p>
        </p:txBody>
      </p:sp>
      <p:pic>
        <p:nvPicPr>
          <p:cNvPr id="1026" name="Picture 2">
            <a:extLst>
              <a:ext uri="{FF2B5EF4-FFF2-40B4-BE49-F238E27FC236}">
                <a16:creationId xmlns:a16="http://schemas.microsoft.com/office/drawing/2014/main" id="{880E8E6D-69CE-4C9E-939D-FB5A51B4E6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9873" y="1395663"/>
            <a:ext cx="2774139" cy="184942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92;p31">
            <a:extLst>
              <a:ext uri="{FF2B5EF4-FFF2-40B4-BE49-F238E27FC236}">
                <a16:creationId xmlns:a16="http://schemas.microsoft.com/office/drawing/2014/main" id="{FED4BE3A-CA28-8D23-0423-2961B3445C60}"/>
              </a:ext>
            </a:extLst>
          </p:cNvPr>
          <p:cNvSpPr txBox="1">
            <a:spLocks/>
          </p:cNvSpPr>
          <p:nvPr/>
        </p:nvSpPr>
        <p:spPr>
          <a:xfrm>
            <a:off x="6062121" y="3209770"/>
            <a:ext cx="2951250" cy="7572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None/>
            </a:pPr>
            <a:r>
              <a:rPr lang="en-PH" sz="1000" dirty="0">
                <a:solidFill>
                  <a:schemeClr val="dk1"/>
                </a:solidFill>
              </a:rPr>
              <a:t>Figure 1. Comparison of normal and high blood glucose levels due to diabetes.</a:t>
            </a:r>
          </a:p>
          <a:p>
            <a:pPr marL="0" indent="0">
              <a:spcAft>
                <a:spcPts val="1200"/>
              </a:spcAft>
              <a:buClr>
                <a:schemeClr val="dk1"/>
              </a:buClr>
              <a:buSzPts val="1100"/>
              <a:buNone/>
            </a:pPr>
            <a:r>
              <a:rPr lang="en-PH" sz="1000" dirty="0">
                <a:solidFill>
                  <a:schemeClr val="dk1"/>
                </a:solidFill>
              </a:rPr>
              <a:t>Source: National Institute of Health, 2023</a:t>
            </a:r>
          </a:p>
        </p:txBody>
      </p:sp>
      <p:sp>
        <p:nvSpPr>
          <p:cNvPr id="8" name="Google Shape;205;p32">
            <a:extLst>
              <a:ext uri="{FF2B5EF4-FFF2-40B4-BE49-F238E27FC236}">
                <a16:creationId xmlns:a16="http://schemas.microsoft.com/office/drawing/2014/main" id="{B1DEB96A-65D9-07F0-13D7-C17A21616F55}"/>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Background</a:t>
            </a:r>
          </a:p>
          <a:p>
            <a:pPr algn="ctr"/>
            <a:r>
              <a:rPr lang="en" sz="6000" dirty="0"/>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C012D31C-5DE2-35D4-C693-B3697404D4B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746026EF-EA5E-A54E-A2C4-940C3FDE5AD4}"/>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in diagnosis</a:t>
            </a:r>
            <a:endParaRPr dirty="0"/>
          </a:p>
        </p:txBody>
      </p:sp>
      <p:sp>
        <p:nvSpPr>
          <p:cNvPr id="192" name="Google Shape;192;p31">
            <a:extLst>
              <a:ext uri="{FF2B5EF4-FFF2-40B4-BE49-F238E27FC236}">
                <a16:creationId xmlns:a16="http://schemas.microsoft.com/office/drawing/2014/main" id="{3FA0C361-644B-E721-5258-F5902DD065A3}"/>
              </a:ext>
            </a:extLst>
          </p:cNvPr>
          <p:cNvSpPr txBox="1">
            <a:spLocks noGrp="1"/>
          </p:cNvSpPr>
          <p:nvPr>
            <p:ph type="body" idx="1"/>
          </p:nvPr>
        </p:nvSpPr>
        <p:spPr>
          <a:xfrm>
            <a:off x="713226" y="1152475"/>
            <a:ext cx="4922803" cy="3416400"/>
          </a:xfrm>
          <a:prstGeom prst="rect">
            <a:avLst/>
          </a:prstGeom>
        </p:spPr>
        <p:txBody>
          <a:bodyPr spcFirstLastPara="1" wrap="square" lIns="91425" tIns="91425" rIns="91425" bIns="91425" anchor="t" anchorCtr="0">
            <a:noAutofit/>
          </a:bodyPr>
          <a:lstStyle/>
          <a:p>
            <a:pPr marL="171450" indent="-171450">
              <a:spcAft>
                <a:spcPts val="1200"/>
              </a:spcAft>
              <a:buClr>
                <a:schemeClr val="dk1"/>
              </a:buClr>
              <a:buSzPts val="1100"/>
            </a:pPr>
            <a:r>
              <a:rPr lang="en-PH" sz="1800" dirty="0">
                <a:solidFill>
                  <a:schemeClr val="dk1"/>
                </a:solidFill>
              </a:rPr>
              <a:t>The usual diabetes tests (A1C test and Fasting Blood Sugar Test) are </a:t>
            </a:r>
            <a:r>
              <a:rPr lang="en-PH" sz="1800" b="1" dirty="0">
                <a:solidFill>
                  <a:schemeClr val="dk1"/>
                </a:solidFill>
              </a:rPr>
              <a:t>expensive</a:t>
            </a:r>
            <a:r>
              <a:rPr lang="en-PH" sz="1800" dirty="0">
                <a:solidFill>
                  <a:schemeClr val="dk1"/>
                </a:solidFill>
              </a:rPr>
              <a:t>, </a:t>
            </a:r>
            <a:r>
              <a:rPr lang="en-PH" sz="1800" b="1" dirty="0">
                <a:solidFill>
                  <a:schemeClr val="dk1"/>
                </a:solidFill>
              </a:rPr>
              <a:t>inconvenient</a:t>
            </a:r>
            <a:r>
              <a:rPr lang="en-PH" sz="1800" dirty="0">
                <a:solidFill>
                  <a:schemeClr val="dk1"/>
                </a:solidFill>
              </a:rPr>
              <a:t>, and </a:t>
            </a:r>
            <a:r>
              <a:rPr lang="en-PH" sz="1800" b="1" dirty="0">
                <a:solidFill>
                  <a:schemeClr val="dk1"/>
                </a:solidFill>
              </a:rPr>
              <a:t>not very sensitive to prediabetes cases</a:t>
            </a:r>
            <a:r>
              <a:rPr lang="en-PH" sz="1800" dirty="0">
                <a:solidFill>
                  <a:schemeClr val="dk1"/>
                </a:solidFill>
              </a:rPr>
              <a:t>.</a:t>
            </a:r>
          </a:p>
          <a:p>
            <a:pPr marL="171450" indent="-171450">
              <a:spcAft>
                <a:spcPts val="1200"/>
              </a:spcAft>
              <a:buClr>
                <a:schemeClr val="dk1"/>
              </a:buClr>
              <a:buSzPts val="1100"/>
            </a:pPr>
            <a:r>
              <a:rPr lang="en-PH" sz="1800" dirty="0">
                <a:solidFill>
                  <a:schemeClr val="dk1"/>
                </a:solidFill>
              </a:rPr>
              <a:t>Using </a:t>
            </a:r>
            <a:r>
              <a:rPr lang="en-PH" sz="1800" b="1" dirty="0">
                <a:solidFill>
                  <a:srgbClr val="00B050"/>
                </a:solidFill>
              </a:rPr>
              <a:t>machine learning (ML) algorithms </a:t>
            </a:r>
            <a:r>
              <a:rPr lang="en-PH" sz="1800" dirty="0">
                <a:solidFill>
                  <a:schemeClr val="dk1"/>
                </a:solidFill>
              </a:rPr>
              <a:t>can supplement traditional diagnostic methods to ensure proper detection of diabetes cases.</a:t>
            </a:r>
          </a:p>
          <a:p>
            <a:pPr marL="171450" indent="-171450">
              <a:spcAft>
                <a:spcPts val="1200"/>
              </a:spcAft>
              <a:buClr>
                <a:schemeClr val="dk1"/>
              </a:buClr>
              <a:buSzPts val="1100"/>
            </a:pPr>
            <a:r>
              <a:rPr lang="en-PH" sz="1800" dirty="0">
                <a:solidFill>
                  <a:schemeClr val="dk1"/>
                </a:solidFill>
              </a:rPr>
              <a:t>These algorithms can process large amounts of data (e.g., </a:t>
            </a:r>
            <a:r>
              <a:rPr lang="en-PH" sz="1800" b="1" dirty="0">
                <a:solidFill>
                  <a:schemeClr val="dk1"/>
                </a:solidFill>
              </a:rPr>
              <a:t>patient data</a:t>
            </a:r>
            <a:r>
              <a:rPr lang="en-PH" sz="1800" dirty="0">
                <a:solidFill>
                  <a:schemeClr val="dk1"/>
                </a:solidFill>
              </a:rPr>
              <a:t>) in a short amount of time.</a:t>
            </a:r>
          </a:p>
        </p:txBody>
      </p:sp>
      <p:sp>
        <p:nvSpPr>
          <p:cNvPr id="6" name="Google Shape;192;p31">
            <a:extLst>
              <a:ext uri="{FF2B5EF4-FFF2-40B4-BE49-F238E27FC236}">
                <a16:creationId xmlns:a16="http://schemas.microsoft.com/office/drawing/2014/main" id="{A2A3C9CA-8556-149E-E8F9-B3F2C9A8DFD0}"/>
              </a:ext>
            </a:extLst>
          </p:cNvPr>
          <p:cNvSpPr txBox="1">
            <a:spLocks/>
          </p:cNvSpPr>
          <p:nvPr/>
        </p:nvSpPr>
        <p:spPr>
          <a:xfrm>
            <a:off x="6062121" y="3191196"/>
            <a:ext cx="2951250" cy="7572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buClr>
                <a:schemeClr val="dk1"/>
              </a:buClr>
              <a:buSzPts val="1100"/>
              <a:buNone/>
            </a:pPr>
            <a:r>
              <a:rPr lang="en-PH" sz="1000" dirty="0">
                <a:solidFill>
                  <a:schemeClr val="dk1"/>
                </a:solidFill>
              </a:rPr>
              <a:t>Figure 2. Diabetes testing using glucometer.</a:t>
            </a:r>
          </a:p>
          <a:p>
            <a:pPr marL="0" indent="0">
              <a:spcAft>
                <a:spcPts val="1200"/>
              </a:spcAft>
              <a:buClr>
                <a:schemeClr val="dk1"/>
              </a:buClr>
              <a:buSzPts val="1100"/>
              <a:buNone/>
            </a:pPr>
            <a:r>
              <a:rPr lang="en-PH" sz="1000" dirty="0">
                <a:solidFill>
                  <a:schemeClr val="dk1"/>
                </a:solidFill>
              </a:rPr>
              <a:t>Source: Advanced Diabetes Centre, 2015.</a:t>
            </a:r>
          </a:p>
        </p:txBody>
      </p:sp>
      <p:pic>
        <p:nvPicPr>
          <p:cNvPr id="2050" name="Picture 2">
            <a:extLst>
              <a:ext uri="{FF2B5EF4-FFF2-40B4-BE49-F238E27FC236}">
                <a16:creationId xmlns:a16="http://schemas.microsoft.com/office/drawing/2014/main" id="{4FA0DE2D-0557-8BD5-661A-9A9040501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121" y="1340796"/>
            <a:ext cx="2770460" cy="185040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5;p32">
            <a:extLst>
              <a:ext uri="{FF2B5EF4-FFF2-40B4-BE49-F238E27FC236}">
                <a16:creationId xmlns:a16="http://schemas.microsoft.com/office/drawing/2014/main" id="{65B9D2C7-472F-FD02-6D75-85C676311F39}"/>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Background</a:t>
            </a:r>
          </a:p>
          <a:p>
            <a:pPr algn="ctr"/>
            <a:r>
              <a:rPr lang="en" sz="6000" dirty="0"/>
              <a:t>01</a:t>
            </a:r>
          </a:p>
        </p:txBody>
      </p:sp>
    </p:spTree>
    <p:extLst>
      <p:ext uri="{BB962C8B-B14F-4D97-AF65-F5344CB8AC3E}">
        <p14:creationId xmlns:p14="http://schemas.microsoft.com/office/powerpoint/2010/main" val="98319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2">
                                            <p:txEl>
                                              <p:pRg st="1" end="1"/>
                                            </p:txEl>
                                          </p:spTgt>
                                        </p:tgtEl>
                                        <p:attrNameLst>
                                          <p:attrName>style.visibility</p:attrName>
                                        </p:attrNameLst>
                                      </p:cBhvr>
                                      <p:to>
                                        <p:strVal val="visible"/>
                                      </p:to>
                                    </p:set>
                                    <p:animEffect transition="in" filter="fade">
                                      <p:cBhvr>
                                        <p:cTn id="7" dur="500"/>
                                        <p:tgtEl>
                                          <p:spTgt spid="19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2">
                                            <p:txEl>
                                              <p:pRg st="2" end="2"/>
                                            </p:txEl>
                                          </p:spTgt>
                                        </p:tgtEl>
                                        <p:attrNameLst>
                                          <p:attrName>style.visibility</p:attrName>
                                        </p:attrNameLst>
                                      </p:cBhvr>
                                      <p:to>
                                        <p:strVal val="visible"/>
                                      </p:to>
                                    </p:set>
                                    <p:animEffect transition="in" filter="fade">
                                      <p:cBhvr>
                                        <p:cTn id="12" dur="500"/>
                                        <p:tgtEl>
                                          <p:spTgt spid="1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9B82D2E6-027C-8342-A8A8-32FAD63AAA25}"/>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D1161C65-7936-C086-0D59-1F3DBEC290B5}"/>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92" name="Google Shape;192;p31">
            <a:extLst>
              <a:ext uri="{FF2B5EF4-FFF2-40B4-BE49-F238E27FC236}">
                <a16:creationId xmlns:a16="http://schemas.microsoft.com/office/drawing/2014/main" id="{986F4447-8074-F3E1-3ADB-71AC0E9A9E79}"/>
              </a:ext>
            </a:extLst>
          </p:cNvPr>
          <p:cNvSpPr txBox="1">
            <a:spLocks noGrp="1"/>
          </p:cNvSpPr>
          <p:nvPr>
            <p:ph type="body" idx="1"/>
          </p:nvPr>
        </p:nvSpPr>
        <p:spPr>
          <a:xfrm>
            <a:off x="713226" y="1152475"/>
            <a:ext cx="7717499" cy="3416400"/>
          </a:xfrm>
          <a:prstGeom prst="rect">
            <a:avLst/>
          </a:prstGeom>
        </p:spPr>
        <p:txBody>
          <a:bodyPr spcFirstLastPara="1" wrap="square" lIns="91425" tIns="91425" rIns="91425" bIns="91425" anchor="t" anchorCtr="0">
            <a:noAutofit/>
          </a:bodyPr>
          <a:lstStyle/>
          <a:p>
            <a:pPr marL="171450" indent="-171450">
              <a:spcAft>
                <a:spcPts val="1200"/>
              </a:spcAft>
              <a:buClr>
                <a:schemeClr val="dk1"/>
              </a:buClr>
              <a:buSzPts val="1100"/>
            </a:pPr>
            <a:r>
              <a:rPr lang="en-PH" sz="1800" dirty="0">
                <a:solidFill>
                  <a:schemeClr val="dk1"/>
                </a:solidFill>
              </a:rPr>
              <a:t>To develop </a:t>
            </a:r>
            <a:r>
              <a:rPr lang="en-PH" sz="1800" b="1" dirty="0">
                <a:solidFill>
                  <a:schemeClr val="dk1"/>
                </a:solidFill>
              </a:rPr>
              <a:t>artificial neural networks</a:t>
            </a:r>
            <a:r>
              <a:rPr lang="en-PH" sz="1800" dirty="0">
                <a:solidFill>
                  <a:schemeClr val="dk1"/>
                </a:solidFill>
              </a:rPr>
              <a:t>, </a:t>
            </a:r>
            <a:r>
              <a:rPr lang="en-PH" sz="1800" b="1" dirty="0">
                <a:solidFill>
                  <a:schemeClr val="dk1"/>
                </a:solidFill>
              </a:rPr>
              <a:t>random forest classifiers</a:t>
            </a:r>
            <a:r>
              <a:rPr lang="en-PH" sz="1800" dirty="0">
                <a:solidFill>
                  <a:schemeClr val="dk1"/>
                </a:solidFill>
              </a:rPr>
              <a:t>, and </a:t>
            </a:r>
            <a:r>
              <a:rPr lang="en-PH" sz="1800" b="1" dirty="0">
                <a:solidFill>
                  <a:schemeClr val="dk1"/>
                </a:solidFill>
              </a:rPr>
              <a:t>XGBoost classifiers </a:t>
            </a:r>
            <a:r>
              <a:rPr lang="en-PH" sz="1800" dirty="0">
                <a:solidFill>
                  <a:schemeClr val="dk1"/>
                </a:solidFill>
              </a:rPr>
              <a:t>for prediction of prediabetes/diabetes cases from patient health indicators,</a:t>
            </a:r>
          </a:p>
          <a:p>
            <a:pPr marL="171450" indent="-171450">
              <a:spcAft>
                <a:spcPts val="1200"/>
              </a:spcAft>
              <a:buClr>
                <a:schemeClr val="dk1"/>
              </a:buClr>
              <a:buSzPts val="1100"/>
            </a:pPr>
            <a:r>
              <a:rPr lang="en-PH" sz="1800" dirty="0">
                <a:solidFill>
                  <a:schemeClr val="dk1"/>
                </a:solidFill>
              </a:rPr>
              <a:t>To </a:t>
            </a:r>
            <a:r>
              <a:rPr lang="en-PH" sz="1800" b="1" dirty="0">
                <a:solidFill>
                  <a:schemeClr val="dk1"/>
                </a:solidFill>
              </a:rPr>
              <a:t>balance</a:t>
            </a:r>
            <a:r>
              <a:rPr lang="en-PH" sz="1800" dirty="0">
                <a:solidFill>
                  <a:schemeClr val="dk1"/>
                </a:solidFill>
              </a:rPr>
              <a:t> the CDC Diabetes Health Indicators Dataset by random under-sampling and synthetic minority over-sampling (SMOTE),</a:t>
            </a:r>
          </a:p>
          <a:p>
            <a:pPr marL="171450" indent="-171450">
              <a:spcAft>
                <a:spcPts val="1200"/>
              </a:spcAft>
              <a:buClr>
                <a:schemeClr val="dk1"/>
              </a:buClr>
              <a:buSzPts val="1100"/>
            </a:pPr>
            <a:r>
              <a:rPr lang="en-PH" sz="1800" dirty="0">
                <a:solidFill>
                  <a:schemeClr val="dk1"/>
                </a:solidFill>
              </a:rPr>
              <a:t>To determine the </a:t>
            </a:r>
            <a:r>
              <a:rPr lang="en-PH" sz="1800" b="1" dirty="0">
                <a:solidFill>
                  <a:schemeClr val="dk1"/>
                </a:solidFill>
              </a:rPr>
              <a:t>most important features </a:t>
            </a:r>
            <a:r>
              <a:rPr lang="en-PH" sz="1800" dirty="0">
                <a:solidFill>
                  <a:schemeClr val="dk1"/>
                </a:solidFill>
              </a:rPr>
              <a:t>for prediction of prediabetes/diabetes cases, and</a:t>
            </a:r>
          </a:p>
          <a:p>
            <a:pPr marL="171450" indent="-171450">
              <a:spcAft>
                <a:spcPts val="1200"/>
              </a:spcAft>
              <a:buClr>
                <a:schemeClr val="dk1"/>
              </a:buClr>
              <a:buSzPts val="1100"/>
            </a:pPr>
            <a:r>
              <a:rPr lang="en-PH" sz="1800" dirty="0">
                <a:solidFill>
                  <a:schemeClr val="dk1"/>
                </a:solidFill>
              </a:rPr>
              <a:t>To </a:t>
            </a:r>
            <a:r>
              <a:rPr lang="en-PH" sz="1800" b="1" dirty="0">
                <a:solidFill>
                  <a:schemeClr val="dk1"/>
                </a:solidFill>
              </a:rPr>
              <a:t>evaluate </a:t>
            </a:r>
            <a:r>
              <a:rPr lang="en-PH" sz="1800" dirty="0">
                <a:solidFill>
                  <a:schemeClr val="dk1"/>
                </a:solidFill>
              </a:rPr>
              <a:t>and compare the performance of the classifiers.</a:t>
            </a:r>
          </a:p>
          <a:p>
            <a:pPr marL="171450" indent="-171450">
              <a:spcAft>
                <a:spcPts val="1200"/>
              </a:spcAft>
              <a:buClr>
                <a:schemeClr val="dk1"/>
              </a:buClr>
              <a:buSzPts val="1100"/>
            </a:pPr>
            <a:endParaRPr lang="en-PH" sz="1800" dirty="0">
              <a:solidFill>
                <a:schemeClr val="dk1"/>
              </a:solidFill>
            </a:endParaRPr>
          </a:p>
        </p:txBody>
      </p:sp>
      <p:sp>
        <p:nvSpPr>
          <p:cNvPr id="7" name="Google Shape;205;p32">
            <a:extLst>
              <a:ext uri="{FF2B5EF4-FFF2-40B4-BE49-F238E27FC236}">
                <a16:creationId xmlns:a16="http://schemas.microsoft.com/office/drawing/2014/main" id="{22ACE8B7-E842-1BA1-3CC4-38774AC01B95}"/>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Objectives</a:t>
            </a:r>
          </a:p>
          <a:p>
            <a:pPr algn="ctr"/>
            <a:r>
              <a:rPr lang="en" sz="6000" dirty="0"/>
              <a:t>02</a:t>
            </a:r>
          </a:p>
        </p:txBody>
      </p:sp>
    </p:spTree>
    <p:extLst>
      <p:ext uri="{BB962C8B-B14F-4D97-AF65-F5344CB8AC3E}">
        <p14:creationId xmlns:p14="http://schemas.microsoft.com/office/powerpoint/2010/main" val="362734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224CFDA-5B15-42E6-6523-6DCB36292E7E}"/>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DB9CAD43-BABB-8A6E-D381-361B962BE4E0}"/>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a:t>
            </a:r>
            <a:endParaRPr dirty="0"/>
          </a:p>
        </p:txBody>
      </p:sp>
      <p:sp>
        <p:nvSpPr>
          <p:cNvPr id="192" name="Google Shape;192;p31">
            <a:extLst>
              <a:ext uri="{FF2B5EF4-FFF2-40B4-BE49-F238E27FC236}">
                <a16:creationId xmlns:a16="http://schemas.microsoft.com/office/drawing/2014/main" id="{5846989E-D9C2-C229-2510-B6004CB05523}"/>
              </a:ext>
            </a:extLst>
          </p:cNvPr>
          <p:cNvSpPr txBox="1">
            <a:spLocks noGrp="1"/>
          </p:cNvSpPr>
          <p:nvPr>
            <p:ph type="body" idx="1"/>
          </p:nvPr>
        </p:nvSpPr>
        <p:spPr>
          <a:xfrm>
            <a:off x="713227" y="1152475"/>
            <a:ext cx="3858773" cy="3416400"/>
          </a:xfrm>
          <a:prstGeom prst="rect">
            <a:avLst/>
          </a:prstGeom>
        </p:spPr>
        <p:txBody>
          <a:bodyPr spcFirstLastPara="1" wrap="square" lIns="91425" tIns="91425" rIns="91425" bIns="91425" anchor="t" anchorCtr="0">
            <a:noAutofit/>
          </a:bodyPr>
          <a:lstStyle/>
          <a:p>
            <a:pPr marL="171450" indent="-171450">
              <a:spcAft>
                <a:spcPts val="1200"/>
              </a:spcAft>
              <a:buClr>
                <a:schemeClr val="dk1"/>
              </a:buClr>
              <a:buSzPts val="1100"/>
            </a:pPr>
            <a:r>
              <a:rPr lang="en-PH" sz="1800" b="1" dirty="0">
                <a:solidFill>
                  <a:schemeClr val="dk1"/>
                </a:solidFill>
              </a:rPr>
              <a:t>CDC Diabetes Health Indicators dataset*</a:t>
            </a:r>
          </a:p>
          <a:p>
            <a:pPr marL="628650" lvl="1" indent="-171450">
              <a:spcBef>
                <a:spcPts val="0"/>
              </a:spcBef>
              <a:spcAft>
                <a:spcPts val="600"/>
              </a:spcAft>
              <a:buClr>
                <a:schemeClr val="dk1"/>
              </a:buClr>
              <a:buSzPts val="1100"/>
            </a:pPr>
            <a:r>
              <a:rPr lang="en-PH" sz="1800" dirty="0">
                <a:solidFill>
                  <a:schemeClr val="dk1"/>
                </a:solidFill>
              </a:rPr>
              <a:t>Cleaned BRFSS 2015 dataset of CDC</a:t>
            </a:r>
          </a:p>
          <a:p>
            <a:pPr marL="628650" lvl="1" indent="-171450">
              <a:spcBef>
                <a:spcPts val="0"/>
              </a:spcBef>
              <a:spcAft>
                <a:spcPts val="600"/>
              </a:spcAft>
              <a:buClr>
                <a:schemeClr val="dk1"/>
              </a:buClr>
              <a:buSzPts val="1100"/>
            </a:pPr>
            <a:r>
              <a:rPr lang="en-PH" sz="1800" b="1" dirty="0">
                <a:solidFill>
                  <a:schemeClr val="dk1"/>
                </a:solidFill>
              </a:rPr>
              <a:t>253,680</a:t>
            </a:r>
            <a:r>
              <a:rPr lang="en-PH" sz="1800" dirty="0">
                <a:solidFill>
                  <a:schemeClr val="dk1"/>
                </a:solidFill>
              </a:rPr>
              <a:t> instances</a:t>
            </a:r>
          </a:p>
          <a:p>
            <a:pPr marL="628650" lvl="1" indent="-171450">
              <a:spcBef>
                <a:spcPts val="0"/>
              </a:spcBef>
              <a:spcAft>
                <a:spcPts val="600"/>
              </a:spcAft>
              <a:buClr>
                <a:schemeClr val="dk1"/>
              </a:buClr>
              <a:buSzPts val="1100"/>
            </a:pPr>
            <a:r>
              <a:rPr lang="en-PH" sz="1800" b="1" dirty="0">
                <a:solidFill>
                  <a:schemeClr val="dk1"/>
                </a:solidFill>
              </a:rPr>
              <a:t>21</a:t>
            </a:r>
            <a:r>
              <a:rPr lang="en-PH" sz="1800" dirty="0">
                <a:solidFill>
                  <a:schemeClr val="dk1"/>
                </a:solidFill>
              </a:rPr>
              <a:t> features (lifestyle factors)</a:t>
            </a:r>
          </a:p>
          <a:p>
            <a:pPr marL="628650" lvl="1" indent="-171450">
              <a:spcBef>
                <a:spcPts val="0"/>
              </a:spcBef>
              <a:spcAft>
                <a:spcPts val="600"/>
              </a:spcAft>
              <a:buClr>
                <a:schemeClr val="dk1"/>
              </a:buClr>
              <a:buSzPts val="1100"/>
            </a:pPr>
            <a:r>
              <a:rPr lang="en-PH" sz="1800" dirty="0">
                <a:solidFill>
                  <a:schemeClr val="dk1"/>
                </a:solidFill>
              </a:rPr>
              <a:t>Binary (0 – no diabetes, 1 – prediabetic/diabetic)</a:t>
            </a:r>
          </a:p>
          <a:p>
            <a:pPr marL="628650" lvl="1" indent="-171450">
              <a:spcBef>
                <a:spcPts val="0"/>
              </a:spcBef>
              <a:spcAft>
                <a:spcPts val="600"/>
              </a:spcAft>
              <a:buClr>
                <a:schemeClr val="dk1"/>
              </a:buClr>
              <a:buSzPts val="1100"/>
            </a:pPr>
            <a:r>
              <a:rPr lang="en-PH" sz="1800" b="1" dirty="0">
                <a:solidFill>
                  <a:schemeClr val="dk1"/>
                </a:solidFill>
              </a:rPr>
              <a:t>Imbalanced </a:t>
            </a:r>
            <a:r>
              <a:rPr lang="en-PH" sz="1800" dirty="0">
                <a:solidFill>
                  <a:schemeClr val="dk1"/>
                </a:solidFill>
              </a:rPr>
              <a:t>(86:14 ratio)</a:t>
            </a:r>
          </a:p>
          <a:p>
            <a:pPr marL="628650" lvl="1" indent="-171450">
              <a:spcBef>
                <a:spcPts val="0"/>
              </a:spcBef>
              <a:spcAft>
                <a:spcPts val="1200"/>
              </a:spcAft>
              <a:buClr>
                <a:schemeClr val="dk1"/>
              </a:buClr>
              <a:buSzPts val="1100"/>
            </a:pPr>
            <a:endParaRPr lang="en-PH" sz="1800" dirty="0">
              <a:solidFill>
                <a:schemeClr val="dk1"/>
              </a:solidFill>
            </a:endParaRPr>
          </a:p>
          <a:p>
            <a:pPr marL="171450" indent="-171450">
              <a:spcAft>
                <a:spcPts val="1200"/>
              </a:spcAft>
              <a:buClr>
                <a:schemeClr val="dk1"/>
              </a:buClr>
              <a:buSzPts val="1100"/>
            </a:pPr>
            <a:endParaRPr lang="en-PH" sz="1800" dirty="0">
              <a:solidFill>
                <a:schemeClr val="dk1"/>
              </a:solidFill>
            </a:endParaRPr>
          </a:p>
        </p:txBody>
      </p:sp>
      <p:sp>
        <p:nvSpPr>
          <p:cNvPr id="5" name="Google Shape;205;p32">
            <a:extLst>
              <a:ext uri="{FF2B5EF4-FFF2-40B4-BE49-F238E27FC236}">
                <a16:creationId xmlns:a16="http://schemas.microsoft.com/office/drawing/2014/main" id="{8998EC64-8306-BD88-9BD1-EC9477A45DA0}"/>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Methodology</a:t>
            </a:r>
          </a:p>
          <a:p>
            <a:pPr algn="ctr"/>
            <a:r>
              <a:rPr lang="en" sz="6000" dirty="0"/>
              <a:t>03</a:t>
            </a:r>
          </a:p>
        </p:txBody>
      </p:sp>
      <p:sp>
        <p:nvSpPr>
          <p:cNvPr id="7" name="Google Shape;192;p31">
            <a:extLst>
              <a:ext uri="{FF2B5EF4-FFF2-40B4-BE49-F238E27FC236}">
                <a16:creationId xmlns:a16="http://schemas.microsoft.com/office/drawing/2014/main" id="{78771117-C2EE-4179-1CF8-C82A9A9E1DC1}"/>
              </a:ext>
            </a:extLst>
          </p:cNvPr>
          <p:cNvSpPr txBox="1">
            <a:spLocks/>
          </p:cNvSpPr>
          <p:nvPr/>
        </p:nvSpPr>
        <p:spPr>
          <a:xfrm>
            <a:off x="4571975" y="1152475"/>
            <a:ext cx="3858773" cy="18024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171450" indent="-171450">
              <a:spcAft>
                <a:spcPts val="1200"/>
              </a:spcAft>
              <a:buClr>
                <a:schemeClr val="dk1"/>
              </a:buClr>
              <a:buSzPts val="1100"/>
            </a:pPr>
            <a:r>
              <a:rPr lang="en-PH" sz="1800" b="1" dirty="0">
                <a:solidFill>
                  <a:schemeClr val="dk1"/>
                </a:solidFill>
              </a:rPr>
              <a:t>Dataset balancing</a:t>
            </a:r>
          </a:p>
          <a:p>
            <a:pPr marL="628650" lvl="1" indent="-171450">
              <a:spcBef>
                <a:spcPts val="0"/>
              </a:spcBef>
              <a:spcAft>
                <a:spcPts val="600"/>
              </a:spcAft>
              <a:buClr>
                <a:schemeClr val="dk1"/>
              </a:buClr>
              <a:buSzPts val="1100"/>
            </a:pPr>
            <a:r>
              <a:rPr lang="en-PH" sz="1800" dirty="0">
                <a:solidFill>
                  <a:schemeClr val="dk1"/>
                </a:solidFill>
              </a:rPr>
              <a:t>Random under-sampling</a:t>
            </a:r>
          </a:p>
          <a:p>
            <a:pPr marL="628650" lvl="1" indent="-171450">
              <a:spcBef>
                <a:spcPts val="0"/>
              </a:spcBef>
              <a:spcAft>
                <a:spcPts val="600"/>
              </a:spcAft>
              <a:buClr>
                <a:schemeClr val="dk1"/>
              </a:buClr>
              <a:buSzPts val="1100"/>
            </a:pPr>
            <a:r>
              <a:rPr lang="en-PH" sz="1800" dirty="0">
                <a:solidFill>
                  <a:schemeClr val="dk1"/>
                </a:solidFill>
              </a:rPr>
              <a:t>Synthetic Minority Over-sampling Technique (SMOTE)</a:t>
            </a:r>
          </a:p>
        </p:txBody>
      </p:sp>
      <p:sp>
        <p:nvSpPr>
          <p:cNvPr id="8" name="Google Shape;192;p31">
            <a:extLst>
              <a:ext uri="{FF2B5EF4-FFF2-40B4-BE49-F238E27FC236}">
                <a16:creationId xmlns:a16="http://schemas.microsoft.com/office/drawing/2014/main" id="{A7A37A4C-609F-06CA-8BC6-E393BC26737A}"/>
              </a:ext>
            </a:extLst>
          </p:cNvPr>
          <p:cNvSpPr txBox="1">
            <a:spLocks/>
          </p:cNvSpPr>
          <p:nvPr/>
        </p:nvSpPr>
        <p:spPr>
          <a:xfrm>
            <a:off x="713225" y="4583223"/>
            <a:ext cx="5213187"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sz="1000" dirty="0">
                <a:solidFill>
                  <a:schemeClr val="dk1"/>
                </a:solidFill>
              </a:rPr>
              <a:t>*Source: https://archive.ics.uci.edu/dataset/891/cdc+diabetes+health+indicators</a:t>
            </a:r>
          </a:p>
        </p:txBody>
      </p:sp>
      <p:sp>
        <p:nvSpPr>
          <p:cNvPr id="2" name="Google Shape;192;p31">
            <a:extLst>
              <a:ext uri="{FF2B5EF4-FFF2-40B4-BE49-F238E27FC236}">
                <a16:creationId xmlns:a16="http://schemas.microsoft.com/office/drawing/2014/main" id="{F6EE1ED8-E142-2245-A821-2A9E6E9538E0}"/>
              </a:ext>
            </a:extLst>
          </p:cNvPr>
          <p:cNvSpPr txBox="1">
            <a:spLocks/>
          </p:cNvSpPr>
          <p:nvPr/>
        </p:nvSpPr>
        <p:spPr>
          <a:xfrm>
            <a:off x="4571975" y="2966184"/>
            <a:ext cx="3858773" cy="575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171450" indent="-171450">
              <a:spcAft>
                <a:spcPts val="1200"/>
              </a:spcAft>
              <a:buClr>
                <a:schemeClr val="dk1"/>
              </a:buClr>
              <a:buSzPts val="1100"/>
            </a:pPr>
            <a:r>
              <a:rPr lang="en-PH" sz="1800" b="1" dirty="0">
                <a:solidFill>
                  <a:schemeClr val="dk1"/>
                </a:solidFill>
              </a:rPr>
              <a:t>Data preprocessing: </a:t>
            </a:r>
            <a:r>
              <a:rPr lang="en-PH" sz="1800" dirty="0">
                <a:solidFill>
                  <a:schemeClr val="dk1"/>
                </a:solidFill>
              </a:rPr>
              <a:t>Standard Scaler</a:t>
            </a:r>
          </a:p>
        </p:txBody>
      </p:sp>
      <p:sp>
        <p:nvSpPr>
          <p:cNvPr id="4" name="Google Shape;192;p31">
            <a:extLst>
              <a:ext uri="{FF2B5EF4-FFF2-40B4-BE49-F238E27FC236}">
                <a16:creationId xmlns:a16="http://schemas.microsoft.com/office/drawing/2014/main" id="{1F474A8C-69FA-55B1-C616-0A4F9BA4E961}"/>
              </a:ext>
            </a:extLst>
          </p:cNvPr>
          <p:cNvSpPr txBox="1">
            <a:spLocks/>
          </p:cNvSpPr>
          <p:nvPr/>
        </p:nvSpPr>
        <p:spPr>
          <a:xfrm>
            <a:off x="4571975" y="3737824"/>
            <a:ext cx="3858773" cy="5759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171450" indent="-171450">
              <a:spcAft>
                <a:spcPts val="1200"/>
              </a:spcAft>
              <a:buClr>
                <a:schemeClr val="dk1"/>
              </a:buClr>
              <a:buSzPts val="1100"/>
            </a:pPr>
            <a:r>
              <a:rPr lang="en-PH" sz="1800" b="1" dirty="0">
                <a:solidFill>
                  <a:schemeClr val="dk1"/>
                </a:solidFill>
              </a:rPr>
              <a:t>Train-test split: </a:t>
            </a:r>
            <a:r>
              <a:rPr lang="en-PH" sz="1800" dirty="0">
                <a:solidFill>
                  <a:schemeClr val="dk1"/>
                </a:solidFill>
              </a:rPr>
              <a:t>20% test</a:t>
            </a:r>
          </a:p>
        </p:txBody>
      </p:sp>
    </p:spTree>
    <p:extLst>
      <p:ext uri="{BB962C8B-B14F-4D97-AF65-F5344CB8AC3E}">
        <p14:creationId xmlns:p14="http://schemas.microsoft.com/office/powerpoint/2010/main" val="2690200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3FF4BB7D-A9E9-D38E-C6C7-6A36E0C8FFB3}"/>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5C17FCD6-93BC-01CD-00F2-D737B0F59BA8}"/>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Artificial Neural Network (ANN)</a:t>
            </a:r>
            <a:endParaRPr dirty="0"/>
          </a:p>
        </p:txBody>
      </p:sp>
      <p:graphicFrame>
        <p:nvGraphicFramePr>
          <p:cNvPr id="2" name="Table 1">
            <a:extLst>
              <a:ext uri="{FF2B5EF4-FFF2-40B4-BE49-F238E27FC236}">
                <a16:creationId xmlns:a16="http://schemas.microsoft.com/office/drawing/2014/main" id="{763B4491-FF69-EA6A-989E-F01239942D3C}"/>
              </a:ext>
            </a:extLst>
          </p:cNvPr>
          <p:cNvGraphicFramePr>
            <a:graphicFrameLocks noGrp="1"/>
          </p:cNvGraphicFramePr>
          <p:nvPr>
            <p:extLst>
              <p:ext uri="{D42A27DB-BD31-4B8C-83A1-F6EECF244321}">
                <p14:modId xmlns:p14="http://schemas.microsoft.com/office/powerpoint/2010/main" val="2116280721"/>
              </p:ext>
            </p:extLst>
          </p:nvPr>
        </p:nvGraphicFramePr>
        <p:xfrm>
          <a:off x="818837" y="1749605"/>
          <a:ext cx="6408994" cy="2966720"/>
        </p:xfrm>
        <a:graphic>
          <a:graphicData uri="http://schemas.openxmlformats.org/drawingml/2006/table">
            <a:tbl>
              <a:tblPr firstRow="1" bandRow="1">
                <a:tableStyleId>{3D2847ED-24EF-4D7A-803C-818F12CA774F}</a:tableStyleId>
              </a:tblPr>
              <a:tblGrid>
                <a:gridCol w="2776332">
                  <a:extLst>
                    <a:ext uri="{9D8B030D-6E8A-4147-A177-3AD203B41FA5}">
                      <a16:colId xmlns:a16="http://schemas.microsoft.com/office/drawing/2014/main" val="3669216426"/>
                    </a:ext>
                  </a:extLst>
                </a:gridCol>
                <a:gridCol w="3632662">
                  <a:extLst>
                    <a:ext uri="{9D8B030D-6E8A-4147-A177-3AD203B41FA5}">
                      <a16:colId xmlns:a16="http://schemas.microsoft.com/office/drawing/2014/main" val="856350631"/>
                    </a:ext>
                  </a:extLst>
                </a:gridCol>
              </a:tblGrid>
              <a:tr h="370840">
                <a:tc>
                  <a:txBody>
                    <a:bodyPr/>
                    <a:lstStyle/>
                    <a:p>
                      <a:r>
                        <a:rPr lang="en-PH" b="1" dirty="0">
                          <a:latin typeface="Montserrat" panose="00000500000000000000" pitchFamily="2" charset="0"/>
                        </a:rPr>
                        <a:t>Library</a:t>
                      </a:r>
                    </a:p>
                  </a:txBody>
                  <a:tcPr>
                    <a:solidFill>
                      <a:schemeClr val="bg1">
                        <a:lumMod val="85000"/>
                      </a:schemeClr>
                    </a:solidFill>
                  </a:tcPr>
                </a:tc>
                <a:tc>
                  <a:txBody>
                    <a:bodyPr/>
                    <a:lstStyle/>
                    <a:p>
                      <a:r>
                        <a:rPr lang="en-PH" b="0" dirty="0">
                          <a:latin typeface="Montserrat" panose="00000500000000000000" pitchFamily="2" charset="0"/>
                        </a:rPr>
                        <a:t>Keras</a:t>
                      </a:r>
                    </a:p>
                  </a:txBody>
                  <a:tcPr/>
                </a:tc>
                <a:extLst>
                  <a:ext uri="{0D108BD9-81ED-4DB2-BD59-A6C34878D82A}">
                    <a16:rowId xmlns:a16="http://schemas.microsoft.com/office/drawing/2014/main" val="377795791"/>
                  </a:ext>
                </a:extLst>
              </a:tr>
              <a:tr h="370840">
                <a:tc>
                  <a:txBody>
                    <a:bodyPr/>
                    <a:lstStyle/>
                    <a:p>
                      <a:r>
                        <a:rPr lang="en-PH" b="1" dirty="0">
                          <a:latin typeface="Montserrat" panose="00000500000000000000" pitchFamily="2" charset="0"/>
                        </a:rPr>
                        <a:t>Network Structure</a:t>
                      </a:r>
                    </a:p>
                  </a:txBody>
                  <a:tcPr>
                    <a:solidFill>
                      <a:schemeClr val="bg1">
                        <a:lumMod val="85000"/>
                      </a:schemeClr>
                    </a:solidFill>
                  </a:tcPr>
                </a:tc>
                <a:tc>
                  <a:txBody>
                    <a:bodyPr/>
                    <a:lstStyle/>
                    <a:p>
                      <a:r>
                        <a:rPr lang="en-PH" b="0" dirty="0">
                          <a:latin typeface="Montserrat" panose="00000500000000000000" pitchFamily="2" charset="0"/>
                        </a:rPr>
                        <a:t>2 Hidden + 1 Output Layers</a:t>
                      </a:r>
                    </a:p>
                  </a:txBody>
                  <a:tcPr/>
                </a:tc>
                <a:extLst>
                  <a:ext uri="{0D108BD9-81ED-4DB2-BD59-A6C34878D82A}">
                    <a16:rowId xmlns:a16="http://schemas.microsoft.com/office/drawing/2014/main" val="303685826"/>
                  </a:ext>
                </a:extLst>
              </a:tr>
              <a:tr h="370840">
                <a:tc>
                  <a:txBody>
                    <a:bodyPr/>
                    <a:lstStyle/>
                    <a:p>
                      <a:r>
                        <a:rPr lang="en-PH" b="1" dirty="0">
                          <a:latin typeface="Montserrat" panose="00000500000000000000" pitchFamily="2" charset="0"/>
                        </a:rPr>
                        <a:t>Hidden Layer 1</a:t>
                      </a:r>
                    </a:p>
                  </a:txBody>
                  <a:tcPr>
                    <a:solidFill>
                      <a:schemeClr val="bg1">
                        <a:lumMod val="85000"/>
                      </a:schemeClr>
                    </a:solidFill>
                  </a:tcPr>
                </a:tc>
                <a:tc>
                  <a:txBody>
                    <a:bodyPr/>
                    <a:lstStyle/>
                    <a:p>
                      <a:r>
                        <a:rPr lang="en-PH" b="0" dirty="0">
                          <a:latin typeface="Montserrat" panose="00000500000000000000" pitchFamily="2" charset="0"/>
                        </a:rPr>
                        <a:t>16, LeakyReLU(0.01)</a:t>
                      </a:r>
                    </a:p>
                  </a:txBody>
                  <a:tcPr/>
                </a:tc>
                <a:extLst>
                  <a:ext uri="{0D108BD9-81ED-4DB2-BD59-A6C34878D82A}">
                    <a16:rowId xmlns:a16="http://schemas.microsoft.com/office/drawing/2014/main" val="299213352"/>
                  </a:ext>
                </a:extLst>
              </a:tr>
              <a:tr h="370840">
                <a:tc>
                  <a:txBody>
                    <a:bodyPr/>
                    <a:lstStyle/>
                    <a:p>
                      <a:r>
                        <a:rPr lang="en-PH" b="1" dirty="0">
                          <a:latin typeface="Montserrat" panose="00000500000000000000" pitchFamily="2" charset="0"/>
                        </a:rPr>
                        <a:t>Hidden Layer 2</a:t>
                      </a:r>
                    </a:p>
                  </a:txBody>
                  <a:tcPr>
                    <a:solidFill>
                      <a:schemeClr val="bg1">
                        <a:lumMod val="85000"/>
                      </a:schemeClr>
                    </a:solidFill>
                  </a:tcPr>
                </a:tc>
                <a:tc>
                  <a:txBody>
                    <a:bodyPr/>
                    <a:lstStyle/>
                    <a:p>
                      <a:r>
                        <a:rPr lang="en-PH" b="0" dirty="0">
                          <a:latin typeface="Montserrat" panose="00000500000000000000" pitchFamily="2" charset="0"/>
                        </a:rPr>
                        <a:t>16, LeakyReLU(0.01)</a:t>
                      </a:r>
                    </a:p>
                  </a:txBody>
                  <a:tcPr/>
                </a:tc>
                <a:extLst>
                  <a:ext uri="{0D108BD9-81ED-4DB2-BD59-A6C34878D82A}">
                    <a16:rowId xmlns:a16="http://schemas.microsoft.com/office/drawing/2014/main" val="4283064386"/>
                  </a:ext>
                </a:extLst>
              </a:tr>
              <a:tr h="370840">
                <a:tc>
                  <a:txBody>
                    <a:bodyPr/>
                    <a:lstStyle/>
                    <a:p>
                      <a:r>
                        <a:rPr lang="en-PH" b="1" dirty="0">
                          <a:latin typeface="Montserrat" panose="00000500000000000000" pitchFamily="2" charset="0"/>
                        </a:rPr>
                        <a:t>Output Layer</a:t>
                      </a:r>
                    </a:p>
                  </a:txBody>
                  <a:tcPr>
                    <a:solidFill>
                      <a:schemeClr val="bg1">
                        <a:lumMod val="85000"/>
                      </a:schemeClr>
                    </a:solidFill>
                  </a:tcPr>
                </a:tc>
                <a:tc>
                  <a:txBody>
                    <a:bodyPr/>
                    <a:lstStyle/>
                    <a:p>
                      <a:r>
                        <a:rPr lang="en-PH" b="0" dirty="0">
                          <a:latin typeface="Montserrat" panose="00000500000000000000" pitchFamily="2" charset="0"/>
                        </a:rPr>
                        <a:t>1, Sigmoid</a:t>
                      </a:r>
                    </a:p>
                  </a:txBody>
                  <a:tcPr/>
                </a:tc>
                <a:extLst>
                  <a:ext uri="{0D108BD9-81ED-4DB2-BD59-A6C34878D82A}">
                    <a16:rowId xmlns:a16="http://schemas.microsoft.com/office/drawing/2014/main" val="3068874948"/>
                  </a:ext>
                </a:extLst>
              </a:tr>
              <a:tr h="370840">
                <a:tc>
                  <a:txBody>
                    <a:bodyPr/>
                    <a:lstStyle/>
                    <a:p>
                      <a:r>
                        <a:rPr lang="en-PH" b="1" dirty="0">
                          <a:latin typeface="Montserrat" panose="00000500000000000000" pitchFamily="2" charset="0"/>
                        </a:rPr>
                        <a:t>Optimizer</a:t>
                      </a:r>
                    </a:p>
                  </a:txBody>
                  <a:tcPr>
                    <a:solidFill>
                      <a:schemeClr val="bg1">
                        <a:lumMod val="85000"/>
                      </a:schemeClr>
                    </a:solidFill>
                  </a:tcPr>
                </a:tc>
                <a:tc>
                  <a:txBody>
                    <a:bodyPr/>
                    <a:lstStyle/>
                    <a:p>
                      <a:r>
                        <a:rPr lang="en-PH" b="0" dirty="0">
                          <a:latin typeface="Montserrat" panose="00000500000000000000" pitchFamily="2" charset="0"/>
                        </a:rPr>
                        <a:t>Adam(</a:t>
                      </a:r>
                      <a:r>
                        <a:rPr lang="en-PH" b="0" dirty="0" err="1">
                          <a:latin typeface="Montserrat" panose="00000500000000000000" pitchFamily="2" charset="0"/>
                        </a:rPr>
                        <a:t>lr</a:t>
                      </a:r>
                      <a:r>
                        <a:rPr lang="en-PH" b="0" dirty="0">
                          <a:latin typeface="Montserrat" panose="00000500000000000000" pitchFamily="2" charset="0"/>
                        </a:rPr>
                        <a:t>=0.001)</a:t>
                      </a:r>
                    </a:p>
                  </a:txBody>
                  <a:tcPr/>
                </a:tc>
                <a:extLst>
                  <a:ext uri="{0D108BD9-81ED-4DB2-BD59-A6C34878D82A}">
                    <a16:rowId xmlns:a16="http://schemas.microsoft.com/office/drawing/2014/main" val="970439894"/>
                  </a:ext>
                </a:extLst>
              </a:tr>
              <a:tr h="370840">
                <a:tc>
                  <a:txBody>
                    <a:bodyPr/>
                    <a:lstStyle/>
                    <a:p>
                      <a:r>
                        <a:rPr lang="en-PH" b="1" dirty="0">
                          <a:latin typeface="Montserrat" panose="00000500000000000000" pitchFamily="2" charset="0"/>
                        </a:rPr>
                        <a:t>Regularization</a:t>
                      </a:r>
                    </a:p>
                  </a:txBody>
                  <a:tcPr>
                    <a:solidFill>
                      <a:schemeClr val="bg1">
                        <a:lumMod val="85000"/>
                      </a:schemeClr>
                    </a:solidFill>
                  </a:tcPr>
                </a:tc>
                <a:tc>
                  <a:txBody>
                    <a:bodyPr/>
                    <a:lstStyle/>
                    <a:p>
                      <a:r>
                        <a:rPr lang="en-PH" b="0" dirty="0">
                          <a:latin typeface="Montserrat" panose="00000500000000000000" pitchFamily="2" charset="0"/>
                        </a:rPr>
                        <a:t>L2 (ridge), 0.001</a:t>
                      </a:r>
                    </a:p>
                  </a:txBody>
                  <a:tcPr/>
                </a:tc>
                <a:extLst>
                  <a:ext uri="{0D108BD9-81ED-4DB2-BD59-A6C34878D82A}">
                    <a16:rowId xmlns:a16="http://schemas.microsoft.com/office/drawing/2014/main" val="1875605237"/>
                  </a:ext>
                </a:extLst>
              </a:tr>
              <a:tr h="370840">
                <a:tc>
                  <a:txBody>
                    <a:bodyPr/>
                    <a:lstStyle/>
                    <a:p>
                      <a:r>
                        <a:rPr lang="en-PH" b="1" dirty="0">
                          <a:latin typeface="Montserrat" panose="00000500000000000000" pitchFamily="2" charset="0"/>
                        </a:rPr>
                        <a:t>Callbacks</a:t>
                      </a:r>
                    </a:p>
                  </a:txBody>
                  <a:tcPr>
                    <a:solidFill>
                      <a:schemeClr val="bg1">
                        <a:lumMod val="85000"/>
                      </a:schemeClr>
                    </a:solidFill>
                  </a:tcPr>
                </a:tc>
                <a:tc>
                  <a:txBody>
                    <a:bodyPr/>
                    <a:lstStyle/>
                    <a:p>
                      <a:r>
                        <a:rPr lang="en-PH" b="0" dirty="0">
                          <a:latin typeface="Montserrat" panose="00000500000000000000" pitchFamily="2" charset="0"/>
                        </a:rPr>
                        <a:t>Early Stopping, Learning Rate Decay</a:t>
                      </a:r>
                    </a:p>
                  </a:txBody>
                  <a:tcPr/>
                </a:tc>
                <a:extLst>
                  <a:ext uri="{0D108BD9-81ED-4DB2-BD59-A6C34878D82A}">
                    <a16:rowId xmlns:a16="http://schemas.microsoft.com/office/drawing/2014/main" val="2437387060"/>
                  </a:ext>
                </a:extLst>
              </a:tr>
            </a:tbl>
          </a:graphicData>
        </a:graphic>
      </p:graphicFrame>
      <p:sp>
        <p:nvSpPr>
          <p:cNvPr id="6" name="Google Shape;192;p31">
            <a:extLst>
              <a:ext uri="{FF2B5EF4-FFF2-40B4-BE49-F238E27FC236}">
                <a16:creationId xmlns:a16="http://schemas.microsoft.com/office/drawing/2014/main" id="{4AC4F91F-8DC3-0C8E-8F80-A49F1EA6C01F}"/>
              </a:ext>
            </a:extLst>
          </p:cNvPr>
          <p:cNvSpPr txBox="1">
            <a:spLocks/>
          </p:cNvSpPr>
          <p:nvPr/>
        </p:nvSpPr>
        <p:spPr>
          <a:xfrm>
            <a:off x="713224" y="1349676"/>
            <a:ext cx="6036710"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dirty="0">
                <a:solidFill>
                  <a:schemeClr val="dk1"/>
                </a:solidFill>
              </a:rPr>
              <a:t>Table 1. Hyperparameters used for the artificial neural network setup.</a:t>
            </a:r>
          </a:p>
        </p:txBody>
      </p:sp>
      <p:sp>
        <p:nvSpPr>
          <p:cNvPr id="9" name="Google Shape;205;p32">
            <a:extLst>
              <a:ext uri="{FF2B5EF4-FFF2-40B4-BE49-F238E27FC236}">
                <a16:creationId xmlns:a16="http://schemas.microsoft.com/office/drawing/2014/main" id="{01503B99-1680-AC94-142D-0157622A50CA}"/>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Methodology</a:t>
            </a:r>
          </a:p>
          <a:p>
            <a:pPr algn="ctr"/>
            <a:r>
              <a:rPr lang="en" sz="6000" dirty="0"/>
              <a:t>03</a:t>
            </a:r>
          </a:p>
        </p:txBody>
      </p:sp>
      <p:sp>
        <p:nvSpPr>
          <p:cNvPr id="11" name="Google Shape;192;p31">
            <a:extLst>
              <a:ext uri="{FF2B5EF4-FFF2-40B4-BE49-F238E27FC236}">
                <a16:creationId xmlns:a16="http://schemas.microsoft.com/office/drawing/2014/main" id="{57A5DED4-E280-48AC-1792-F295C4860749}"/>
              </a:ext>
            </a:extLst>
          </p:cNvPr>
          <p:cNvSpPr txBox="1">
            <a:spLocks/>
          </p:cNvSpPr>
          <p:nvPr/>
        </p:nvSpPr>
        <p:spPr>
          <a:xfrm>
            <a:off x="713224" y="866862"/>
            <a:ext cx="7125677"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b="1" dirty="0">
                <a:solidFill>
                  <a:schemeClr val="dk1"/>
                </a:solidFill>
              </a:rPr>
              <a:t>Network of neurons (multilayer perceptrons) with non-linear activations.</a:t>
            </a:r>
          </a:p>
        </p:txBody>
      </p:sp>
    </p:spTree>
    <p:extLst>
      <p:ext uri="{BB962C8B-B14F-4D97-AF65-F5344CB8AC3E}">
        <p14:creationId xmlns:p14="http://schemas.microsoft.com/office/powerpoint/2010/main" val="292846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9F8EEFD3-0F11-4B63-CCBC-09B226225E5D}"/>
            </a:ext>
          </a:extLst>
        </p:cNvPr>
        <p:cNvGrpSpPr/>
        <p:nvPr/>
      </p:nvGrpSpPr>
      <p:grpSpPr>
        <a:xfrm>
          <a:off x="0" y="0"/>
          <a:ext cx="0" cy="0"/>
          <a:chOff x="0" y="0"/>
          <a:chExt cx="0" cy="0"/>
        </a:xfrm>
      </p:grpSpPr>
      <p:sp>
        <p:nvSpPr>
          <p:cNvPr id="191" name="Google Shape;191;p31">
            <a:extLst>
              <a:ext uri="{FF2B5EF4-FFF2-40B4-BE49-F238E27FC236}">
                <a16:creationId xmlns:a16="http://schemas.microsoft.com/office/drawing/2014/main" id="{C742BBE7-0197-A62C-621B-211BE2F74CDA}"/>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 Classifier</a:t>
            </a:r>
            <a:endParaRPr dirty="0"/>
          </a:p>
        </p:txBody>
      </p:sp>
      <p:sp>
        <p:nvSpPr>
          <p:cNvPr id="9" name="Google Shape;205;p32">
            <a:extLst>
              <a:ext uri="{FF2B5EF4-FFF2-40B4-BE49-F238E27FC236}">
                <a16:creationId xmlns:a16="http://schemas.microsoft.com/office/drawing/2014/main" id="{AEA2049C-E7ED-F1B8-DA8B-AAABD704E8BB}"/>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Methodology</a:t>
            </a:r>
          </a:p>
          <a:p>
            <a:pPr algn="ctr"/>
            <a:r>
              <a:rPr lang="en" sz="6000" dirty="0"/>
              <a:t>03</a:t>
            </a:r>
          </a:p>
        </p:txBody>
      </p:sp>
      <p:sp>
        <p:nvSpPr>
          <p:cNvPr id="3" name="Google Shape;192;p31">
            <a:extLst>
              <a:ext uri="{FF2B5EF4-FFF2-40B4-BE49-F238E27FC236}">
                <a16:creationId xmlns:a16="http://schemas.microsoft.com/office/drawing/2014/main" id="{D9DD6710-7475-9131-1291-4BA1DAB48385}"/>
              </a:ext>
            </a:extLst>
          </p:cNvPr>
          <p:cNvSpPr txBox="1">
            <a:spLocks/>
          </p:cNvSpPr>
          <p:nvPr/>
        </p:nvSpPr>
        <p:spPr>
          <a:xfrm>
            <a:off x="713224" y="866862"/>
            <a:ext cx="7125677"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b="1" dirty="0">
                <a:solidFill>
                  <a:schemeClr val="dk1"/>
                </a:solidFill>
              </a:rPr>
              <a:t>Ensemble method (bagging) using multiple decision trees.</a:t>
            </a:r>
          </a:p>
        </p:txBody>
      </p:sp>
      <p:graphicFrame>
        <p:nvGraphicFramePr>
          <p:cNvPr id="4" name="Table 3">
            <a:extLst>
              <a:ext uri="{FF2B5EF4-FFF2-40B4-BE49-F238E27FC236}">
                <a16:creationId xmlns:a16="http://schemas.microsoft.com/office/drawing/2014/main" id="{3105010B-CC72-3FB2-BEDD-0CA944314C61}"/>
              </a:ext>
            </a:extLst>
          </p:cNvPr>
          <p:cNvGraphicFramePr>
            <a:graphicFrameLocks noGrp="1"/>
          </p:cNvGraphicFramePr>
          <p:nvPr>
            <p:extLst>
              <p:ext uri="{D42A27DB-BD31-4B8C-83A1-F6EECF244321}">
                <p14:modId xmlns:p14="http://schemas.microsoft.com/office/powerpoint/2010/main" val="1845561020"/>
              </p:ext>
            </p:extLst>
          </p:nvPr>
        </p:nvGraphicFramePr>
        <p:xfrm>
          <a:off x="818838" y="1759665"/>
          <a:ext cx="6408994" cy="2225040"/>
        </p:xfrm>
        <a:graphic>
          <a:graphicData uri="http://schemas.openxmlformats.org/drawingml/2006/table">
            <a:tbl>
              <a:tblPr firstRow="1" bandRow="1">
                <a:tableStyleId>{3D2847ED-24EF-4D7A-803C-818F12CA774F}</a:tableStyleId>
              </a:tblPr>
              <a:tblGrid>
                <a:gridCol w="2776332">
                  <a:extLst>
                    <a:ext uri="{9D8B030D-6E8A-4147-A177-3AD203B41FA5}">
                      <a16:colId xmlns:a16="http://schemas.microsoft.com/office/drawing/2014/main" val="3669216426"/>
                    </a:ext>
                  </a:extLst>
                </a:gridCol>
                <a:gridCol w="1210887">
                  <a:extLst>
                    <a:ext uri="{9D8B030D-6E8A-4147-A177-3AD203B41FA5}">
                      <a16:colId xmlns:a16="http://schemas.microsoft.com/office/drawing/2014/main" val="856350631"/>
                    </a:ext>
                  </a:extLst>
                </a:gridCol>
                <a:gridCol w="1210888">
                  <a:extLst>
                    <a:ext uri="{9D8B030D-6E8A-4147-A177-3AD203B41FA5}">
                      <a16:colId xmlns:a16="http://schemas.microsoft.com/office/drawing/2014/main" val="3874326018"/>
                    </a:ext>
                  </a:extLst>
                </a:gridCol>
                <a:gridCol w="1210887">
                  <a:extLst>
                    <a:ext uri="{9D8B030D-6E8A-4147-A177-3AD203B41FA5}">
                      <a16:colId xmlns:a16="http://schemas.microsoft.com/office/drawing/2014/main" val="584861694"/>
                    </a:ext>
                  </a:extLst>
                </a:gridCol>
              </a:tblGrid>
              <a:tr h="370840">
                <a:tc>
                  <a:txBody>
                    <a:bodyPr/>
                    <a:lstStyle/>
                    <a:p>
                      <a:pPr algn="ctr"/>
                      <a:r>
                        <a:rPr lang="en-PH" b="1" dirty="0">
                          <a:latin typeface="Montserrat" panose="00000500000000000000" pitchFamily="2" charset="0"/>
                        </a:rPr>
                        <a:t>Parameter</a:t>
                      </a:r>
                    </a:p>
                  </a:txBody>
                  <a:tcPr>
                    <a:solidFill>
                      <a:schemeClr val="bg1">
                        <a:lumMod val="85000"/>
                      </a:schemeClr>
                    </a:solidFill>
                  </a:tcPr>
                </a:tc>
                <a:tc gridSpan="3">
                  <a:txBody>
                    <a:bodyPr/>
                    <a:lstStyle/>
                    <a:p>
                      <a:pPr algn="ctr"/>
                      <a:r>
                        <a:rPr lang="en-PH" b="1" dirty="0">
                          <a:latin typeface="Montserrat" panose="00000500000000000000" pitchFamily="2" charset="0"/>
                        </a:rPr>
                        <a:t>Values</a:t>
                      </a:r>
                    </a:p>
                  </a:txBody>
                  <a:tcPr>
                    <a:solidFill>
                      <a:schemeClr val="bg1">
                        <a:lumMod val="85000"/>
                      </a:schemeClr>
                    </a:solidFill>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377795791"/>
                  </a:ext>
                </a:extLst>
              </a:tr>
              <a:tr h="370840">
                <a:tc>
                  <a:txBody>
                    <a:bodyPr/>
                    <a:lstStyle/>
                    <a:p>
                      <a:pPr algn="ctr"/>
                      <a:r>
                        <a:rPr lang="en-PH" dirty="0">
                          <a:latin typeface="Montserrat" panose="00000500000000000000" pitchFamily="2" charset="0"/>
                        </a:rPr>
                        <a:t>‘n_estimators’</a:t>
                      </a:r>
                    </a:p>
                  </a:txBody>
                  <a:tcPr>
                    <a:noFill/>
                  </a:tcPr>
                </a:tc>
                <a:tc>
                  <a:txBody>
                    <a:bodyPr/>
                    <a:lstStyle/>
                    <a:p>
                      <a:pPr algn="ctr"/>
                      <a:r>
                        <a:rPr lang="en-PH" b="0" dirty="0">
                          <a:latin typeface="Montserrat" panose="00000500000000000000" pitchFamily="2" charset="0"/>
                        </a:rPr>
                        <a:t>50</a:t>
                      </a:r>
                    </a:p>
                  </a:txBody>
                  <a:tcPr/>
                </a:tc>
                <a:tc>
                  <a:txBody>
                    <a:bodyPr/>
                    <a:lstStyle/>
                    <a:p>
                      <a:pPr algn="ctr"/>
                      <a:r>
                        <a:rPr lang="en-PH" b="0" dirty="0">
                          <a:latin typeface="Montserrat" panose="00000500000000000000" pitchFamily="2" charset="0"/>
                        </a:rPr>
                        <a:t>100</a:t>
                      </a:r>
                    </a:p>
                  </a:txBody>
                  <a:tcPr/>
                </a:tc>
                <a:tc>
                  <a:txBody>
                    <a:bodyPr/>
                    <a:lstStyle/>
                    <a:p>
                      <a:pPr algn="ctr"/>
                      <a:r>
                        <a:rPr lang="en-PH" b="0" dirty="0">
                          <a:latin typeface="Montserrat" panose="00000500000000000000" pitchFamily="2" charset="0"/>
                        </a:rPr>
                        <a:t>200</a:t>
                      </a:r>
                    </a:p>
                  </a:txBody>
                  <a:tcPr/>
                </a:tc>
                <a:extLst>
                  <a:ext uri="{0D108BD9-81ED-4DB2-BD59-A6C34878D82A}">
                    <a16:rowId xmlns:a16="http://schemas.microsoft.com/office/drawing/2014/main" val="303685826"/>
                  </a:ext>
                </a:extLst>
              </a:tr>
              <a:tr h="370840">
                <a:tc>
                  <a:txBody>
                    <a:bodyPr/>
                    <a:lstStyle/>
                    <a:p>
                      <a:pPr algn="ctr"/>
                      <a:r>
                        <a:rPr lang="en-PH" dirty="0">
                          <a:latin typeface="Montserrat" panose="00000500000000000000" pitchFamily="2" charset="0"/>
                        </a:rPr>
                        <a:t>‘</a:t>
                      </a:r>
                      <a:r>
                        <a:rPr lang="en-PH" dirty="0" err="1">
                          <a:latin typeface="Montserrat" panose="00000500000000000000" pitchFamily="2" charset="0"/>
                        </a:rPr>
                        <a:t>max_depth</a:t>
                      </a:r>
                      <a:r>
                        <a:rPr lang="en-PH" dirty="0">
                          <a:latin typeface="Montserrat" panose="00000500000000000000" pitchFamily="2" charset="0"/>
                        </a:rPr>
                        <a:t>’</a:t>
                      </a:r>
                    </a:p>
                  </a:txBody>
                  <a:tcPr>
                    <a:noFill/>
                  </a:tcPr>
                </a:tc>
                <a:tc>
                  <a:txBody>
                    <a:bodyPr/>
                    <a:lstStyle/>
                    <a:p>
                      <a:pPr algn="ctr"/>
                      <a:r>
                        <a:rPr lang="en-PH" b="0" dirty="0">
                          <a:latin typeface="Montserrat" panose="00000500000000000000" pitchFamily="2" charset="0"/>
                        </a:rPr>
                        <a:t>None</a:t>
                      </a:r>
                    </a:p>
                  </a:txBody>
                  <a:tcPr/>
                </a:tc>
                <a:tc>
                  <a:txBody>
                    <a:bodyPr/>
                    <a:lstStyle/>
                    <a:p>
                      <a:pPr algn="ctr"/>
                      <a:r>
                        <a:rPr lang="en-PH" b="0" dirty="0">
                          <a:latin typeface="Montserrat" panose="00000500000000000000" pitchFamily="2" charset="0"/>
                        </a:rPr>
                        <a:t>10</a:t>
                      </a:r>
                    </a:p>
                  </a:txBody>
                  <a:tcPr/>
                </a:tc>
                <a:tc>
                  <a:txBody>
                    <a:bodyPr/>
                    <a:lstStyle/>
                    <a:p>
                      <a:pPr algn="ctr"/>
                      <a:r>
                        <a:rPr lang="en-PH" b="0" dirty="0">
                          <a:latin typeface="Montserrat" panose="00000500000000000000" pitchFamily="2" charset="0"/>
                        </a:rPr>
                        <a:t>20</a:t>
                      </a:r>
                    </a:p>
                  </a:txBody>
                  <a:tcPr/>
                </a:tc>
                <a:extLst>
                  <a:ext uri="{0D108BD9-81ED-4DB2-BD59-A6C34878D82A}">
                    <a16:rowId xmlns:a16="http://schemas.microsoft.com/office/drawing/2014/main" val="299213352"/>
                  </a:ext>
                </a:extLst>
              </a:tr>
              <a:tr h="370840">
                <a:tc>
                  <a:txBody>
                    <a:bodyPr/>
                    <a:lstStyle/>
                    <a:p>
                      <a:pPr algn="ctr"/>
                      <a:r>
                        <a:rPr lang="en-PH" dirty="0">
                          <a:latin typeface="Montserrat" panose="00000500000000000000" pitchFamily="2" charset="0"/>
                        </a:rPr>
                        <a:t>‘</a:t>
                      </a:r>
                      <a:r>
                        <a:rPr lang="en-PH" dirty="0" err="1">
                          <a:latin typeface="Montserrat" panose="00000500000000000000" pitchFamily="2" charset="0"/>
                        </a:rPr>
                        <a:t>min_samples_split</a:t>
                      </a:r>
                      <a:r>
                        <a:rPr lang="en-PH" dirty="0">
                          <a:latin typeface="Montserrat" panose="00000500000000000000" pitchFamily="2" charset="0"/>
                        </a:rPr>
                        <a:t>’</a:t>
                      </a:r>
                    </a:p>
                  </a:txBody>
                  <a:tcPr>
                    <a:noFill/>
                  </a:tcPr>
                </a:tc>
                <a:tc>
                  <a:txBody>
                    <a:bodyPr/>
                    <a:lstStyle/>
                    <a:p>
                      <a:pPr algn="ctr"/>
                      <a:r>
                        <a:rPr lang="en-PH" b="0" dirty="0">
                          <a:latin typeface="Montserrat" panose="00000500000000000000" pitchFamily="2" charset="0"/>
                        </a:rPr>
                        <a:t>2</a:t>
                      </a:r>
                    </a:p>
                  </a:txBody>
                  <a:tcPr/>
                </a:tc>
                <a:tc>
                  <a:txBody>
                    <a:bodyPr/>
                    <a:lstStyle/>
                    <a:p>
                      <a:pPr algn="ctr"/>
                      <a:r>
                        <a:rPr lang="en-PH" b="0" dirty="0">
                          <a:latin typeface="Montserrat" panose="00000500000000000000" pitchFamily="2" charset="0"/>
                        </a:rPr>
                        <a:t>5</a:t>
                      </a:r>
                    </a:p>
                  </a:txBody>
                  <a:tcPr/>
                </a:tc>
                <a:tc>
                  <a:txBody>
                    <a:bodyPr/>
                    <a:lstStyle/>
                    <a:p>
                      <a:pPr algn="ctr"/>
                      <a:r>
                        <a:rPr lang="en-PH" b="0" dirty="0">
                          <a:latin typeface="Montserrat" panose="00000500000000000000" pitchFamily="2" charset="0"/>
                        </a:rPr>
                        <a:t>10</a:t>
                      </a:r>
                    </a:p>
                  </a:txBody>
                  <a:tcPr/>
                </a:tc>
                <a:extLst>
                  <a:ext uri="{0D108BD9-81ED-4DB2-BD59-A6C34878D82A}">
                    <a16:rowId xmlns:a16="http://schemas.microsoft.com/office/drawing/2014/main" val="4283064386"/>
                  </a:ext>
                </a:extLst>
              </a:tr>
              <a:tr h="370840">
                <a:tc>
                  <a:txBody>
                    <a:bodyPr/>
                    <a:lstStyle/>
                    <a:p>
                      <a:pPr algn="ctr"/>
                      <a:r>
                        <a:rPr lang="en-PH" dirty="0">
                          <a:latin typeface="Montserrat" panose="00000500000000000000" pitchFamily="2" charset="0"/>
                        </a:rPr>
                        <a:t>Cross-validation folds</a:t>
                      </a:r>
                    </a:p>
                  </a:txBody>
                  <a:tcPr>
                    <a:noFill/>
                  </a:tcPr>
                </a:tc>
                <a:tc gridSpan="3">
                  <a:txBody>
                    <a:bodyPr/>
                    <a:lstStyle/>
                    <a:p>
                      <a:pPr algn="ctr"/>
                      <a:r>
                        <a:rPr lang="en-PH" b="0" dirty="0">
                          <a:latin typeface="Montserrat" panose="00000500000000000000" pitchFamily="2" charset="0"/>
                        </a:rPr>
                        <a:t>3</a:t>
                      </a:r>
                    </a:p>
                  </a:txBody>
                  <a:tcPr/>
                </a:tc>
                <a:tc hMerge="1">
                  <a:txBody>
                    <a:bodyPr/>
                    <a:lstStyle/>
                    <a:p>
                      <a:pPr algn="ctr"/>
                      <a:endParaRPr lang="en-PH" b="0" dirty="0">
                        <a:latin typeface="Montserrat" panose="00000500000000000000" pitchFamily="2" charset="0"/>
                      </a:endParaRPr>
                    </a:p>
                  </a:txBody>
                  <a:tcPr/>
                </a:tc>
                <a:tc hMerge="1">
                  <a:txBody>
                    <a:bodyPr/>
                    <a:lstStyle/>
                    <a:p>
                      <a:pPr algn="ctr"/>
                      <a:endParaRPr lang="en-PH" b="0" dirty="0">
                        <a:latin typeface="Montserrat" panose="00000500000000000000" pitchFamily="2" charset="0"/>
                      </a:endParaRPr>
                    </a:p>
                  </a:txBody>
                  <a:tcPr/>
                </a:tc>
                <a:extLst>
                  <a:ext uri="{0D108BD9-81ED-4DB2-BD59-A6C34878D82A}">
                    <a16:rowId xmlns:a16="http://schemas.microsoft.com/office/drawing/2014/main" val="985934205"/>
                  </a:ext>
                </a:extLst>
              </a:tr>
              <a:tr h="370840">
                <a:tc>
                  <a:txBody>
                    <a:bodyPr/>
                    <a:lstStyle/>
                    <a:p>
                      <a:pPr algn="ctr"/>
                      <a:r>
                        <a:rPr lang="en-PH" dirty="0">
                          <a:latin typeface="Montserrat" panose="00000500000000000000" pitchFamily="2" charset="0"/>
                        </a:rPr>
                        <a:t>Scoring</a:t>
                      </a:r>
                    </a:p>
                  </a:txBody>
                  <a:tcPr>
                    <a:noFill/>
                  </a:tcPr>
                </a:tc>
                <a:tc gridSpan="3">
                  <a:txBody>
                    <a:bodyPr/>
                    <a:lstStyle/>
                    <a:p>
                      <a:pPr algn="ctr"/>
                      <a:r>
                        <a:rPr lang="en-PH" b="0" dirty="0">
                          <a:latin typeface="Montserrat" panose="00000500000000000000" pitchFamily="2" charset="0"/>
                        </a:rPr>
                        <a:t>ROC AUC</a:t>
                      </a:r>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629336842"/>
                  </a:ext>
                </a:extLst>
              </a:tr>
            </a:tbl>
          </a:graphicData>
        </a:graphic>
      </p:graphicFrame>
      <p:sp>
        <p:nvSpPr>
          <p:cNvPr id="5" name="Google Shape;192;p31">
            <a:extLst>
              <a:ext uri="{FF2B5EF4-FFF2-40B4-BE49-F238E27FC236}">
                <a16:creationId xmlns:a16="http://schemas.microsoft.com/office/drawing/2014/main" id="{FFC25491-BD6C-6281-57F7-DC02F5B2FD2A}"/>
              </a:ext>
            </a:extLst>
          </p:cNvPr>
          <p:cNvSpPr txBox="1">
            <a:spLocks/>
          </p:cNvSpPr>
          <p:nvPr/>
        </p:nvSpPr>
        <p:spPr>
          <a:xfrm>
            <a:off x="713225" y="1349676"/>
            <a:ext cx="6036710"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dirty="0">
                <a:solidFill>
                  <a:schemeClr val="dk1"/>
                </a:solidFill>
              </a:rPr>
              <a:t>Table 2. Random Forest hyperparameters tested using </a:t>
            </a:r>
            <a:r>
              <a:rPr lang="en-PH" dirty="0" err="1">
                <a:solidFill>
                  <a:schemeClr val="dk1"/>
                </a:solidFill>
              </a:rPr>
              <a:t>GridSearchCV</a:t>
            </a:r>
            <a:r>
              <a:rPr lang="en-PH" dirty="0">
                <a:solidFill>
                  <a:schemeClr val="dk1"/>
                </a:solidFill>
              </a:rPr>
              <a:t>.</a:t>
            </a:r>
          </a:p>
        </p:txBody>
      </p:sp>
    </p:spTree>
    <p:extLst>
      <p:ext uri="{BB962C8B-B14F-4D97-AF65-F5344CB8AC3E}">
        <p14:creationId xmlns:p14="http://schemas.microsoft.com/office/powerpoint/2010/main" val="65489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a:extLst>
            <a:ext uri="{FF2B5EF4-FFF2-40B4-BE49-F238E27FC236}">
              <a16:creationId xmlns:a16="http://schemas.microsoft.com/office/drawing/2014/main" id="{7E4AF290-0DA5-B91D-4BEC-ADAF49E12E27}"/>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CCE602C-0232-1B45-AED5-953762E02E93}"/>
              </a:ext>
            </a:extLst>
          </p:cNvPr>
          <p:cNvGraphicFramePr>
            <a:graphicFrameLocks noGrp="1"/>
          </p:cNvGraphicFramePr>
          <p:nvPr>
            <p:extLst>
              <p:ext uri="{D42A27DB-BD31-4B8C-83A1-F6EECF244321}">
                <p14:modId xmlns:p14="http://schemas.microsoft.com/office/powerpoint/2010/main" val="2909148090"/>
              </p:ext>
            </p:extLst>
          </p:nvPr>
        </p:nvGraphicFramePr>
        <p:xfrm>
          <a:off x="818838" y="1759665"/>
          <a:ext cx="6408994" cy="2966720"/>
        </p:xfrm>
        <a:graphic>
          <a:graphicData uri="http://schemas.openxmlformats.org/drawingml/2006/table">
            <a:tbl>
              <a:tblPr firstRow="1" bandRow="1">
                <a:tableStyleId>{3D2847ED-24EF-4D7A-803C-818F12CA774F}</a:tableStyleId>
              </a:tblPr>
              <a:tblGrid>
                <a:gridCol w="2776332">
                  <a:extLst>
                    <a:ext uri="{9D8B030D-6E8A-4147-A177-3AD203B41FA5}">
                      <a16:colId xmlns:a16="http://schemas.microsoft.com/office/drawing/2014/main" val="3669216426"/>
                    </a:ext>
                  </a:extLst>
                </a:gridCol>
                <a:gridCol w="1210887">
                  <a:extLst>
                    <a:ext uri="{9D8B030D-6E8A-4147-A177-3AD203B41FA5}">
                      <a16:colId xmlns:a16="http://schemas.microsoft.com/office/drawing/2014/main" val="856350631"/>
                    </a:ext>
                  </a:extLst>
                </a:gridCol>
                <a:gridCol w="605444">
                  <a:extLst>
                    <a:ext uri="{9D8B030D-6E8A-4147-A177-3AD203B41FA5}">
                      <a16:colId xmlns:a16="http://schemas.microsoft.com/office/drawing/2014/main" val="3874326018"/>
                    </a:ext>
                  </a:extLst>
                </a:gridCol>
                <a:gridCol w="605444">
                  <a:extLst>
                    <a:ext uri="{9D8B030D-6E8A-4147-A177-3AD203B41FA5}">
                      <a16:colId xmlns:a16="http://schemas.microsoft.com/office/drawing/2014/main" val="910610118"/>
                    </a:ext>
                  </a:extLst>
                </a:gridCol>
                <a:gridCol w="1210887">
                  <a:extLst>
                    <a:ext uri="{9D8B030D-6E8A-4147-A177-3AD203B41FA5}">
                      <a16:colId xmlns:a16="http://schemas.microsoft.com/office/drawing/2014/main" val="584861694"/>
                    </a:ext>
                  </a:extLst>
                </a:gridCol>
              </a:tblGrid>
              <a:tr h="370840">
                <a:tc>
                  <a:txBody>
                    <a:bodyPr/>
                    <a:lstStyle/>
                    <a:p>
                      <a:pPr algn="ctr"/>
                      <a:r>
                        <a:rPr lang="en-PH" b="1" dirty="0">
                          <a:latin typeface="Montserrat" panose="00000500000000000000" pitchFamily="2" charset="0"/>
                        </a:rPr>
                        <a:t>Parameter</a:t>
                      </a:r>
                    </a:p>
                  </a:txBody>
                  <a:tcPr>
                    <a:solidFill>
                      <a:schemeClr val="bg1">
                        <a:lumMod val="85000"/>
                      </a:schemeClr>
                    </a:solidFill>
                  </a:tcPr>
                </a:tc>
                <a:tc gridSpan="4">
                  <a:txBody>
                    <a:bodyPr/>
                    <a:lstStyle/>
                    <a:p>
                      <a:pPr algn="ctr"/>
                      <a:r>
                        <a:rPr lang="en-PH" b="1" dirty="0">
                          <a:latin typeface="Montserrat" panose="00000500000000000000" pitchFamily="2" charset="0"/>
                        </a:rPr>
                        <a:t>Values</a:t>
                      </a:r>
                    </a:p>
                  </a:txBody>
                  <a:tcPr>
                    <a:solidFill>
                      <a:schemeClr val="bg1">
                        <a:lumMod val="85000"/>
                      </a:schemeClr>
                    </a:solidFill>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377795791"/>
                  </a:ext>
                </a:extLst>
              </a:tr>
              <a:tr h="370840">
                <a:tc>
                  <a:txBody>
                    <a:bodyPr/>
                    <a:lstStyle/>
                    <a:p>
                      <a:pPr algn="ctr"/>
                      <a:r>
                        <a:rPr lang="en-PH" dirty="0">
                          <a:latin typeface="Montserrat" panose="00000500000000000000" pitchFamily="2" charset="0"/>
                        </a:rPr>
                        <a:t>‘n_estimators’</a:t>
                      </a:r>
                    </a:p>
                  </a:txBody>
                  <a:tcPr>
                    <a:noFill/>
                  </a:tcPr>
                </a:tc>
                <a:tc>
                  <a:txBody>
                    <a:bodyPr/>
                    <a:lstStyle/>
                    <a:p>
                      <a:pPr algn="ctr"/>
                      <a:r>
                        <a:rPr lang="en-PH" b="0" dirty="0">
                          <a:latin typeface="Montserrat" panose="00000500000000000000" pitchFamily="2" charset="0"/>
                        </a:rPr>
                        <a:t>50</a:t>
                      </a:r>
                    </a:p>
                  </a:txBody>
                  <a:tcPr/>
                </a:tc>
                <a:tc gridSpan="2">
                  <a:txBody>
                    <a:bodyPr/>
                    <a:lstStyle/>
                    <a:p>
                      <a:pPr algn="ctr"/>
                      <a:r>
                        <a:rPr lang="en-PH" b="0" dirty="0">
                          <a:latin typeface="Montserrat" panose="00000500000000000000" pitchFamily="2" charset="0"/>
                        </a:rPr>
                        <a:t>100</a:t>
                      </a:r>
                    </a:p>
                  </a:txBody>
                  <a:tcPr/>
                </a:tc>
                <a:tc hMerge="1">
                  <a:txBody>
                    <a:bodyPr/>
                    <a:lstStyle/>
                    <a:p>
                      <a:endParaRPr lang="en-PH"/>
                    </a:p>
                  </a:txBody>
                  <a:tcPr/>
                </a:tc>
                <a:tc>
                  <a:txBody>
                    <a:bodyPr/>
                    <a:lstStyle/>
                    <a:p>
                      <a:pPr algn="ctr"/>
                      <a:r>
                        <a:rPr lang="en-PH" b="0" dirty="0">
                          <a:latin typeface="Montserrat" panose="00000500000000000000" pitchFamily="2" charset="0"/>
                        </a:rPr>
                        <a:t>200</a:t>
                      </a:r>
                    </a:p>
                  </a:txBody>
                  <a:tcPr/>
                </a:tc>
                <a:extLst>
                  <a:ext uri="{0D108BD9-81ED-4DB2-BD59-A6C34878D82A}">
                    <a16:rowId xmlns:a16="http://schemas.microsoft.com/office/drawing/2014/main" val="303685826"/>
                  </a:ext>
                </a:extLst>
              </a:tr>
              <a:tr h="370840">
                <a:tc>
                  <a:txBody>
                    <a:bodyPr/>
                    <a:lstStyle/>
                    <a:p>
                      <a:pPr algn="ctr"/>
                      <a:r>
                        <a:rPr lang="en-PH" dirty="0">
                          <a:latin typeface="Montserrat" panose="00000500000000000000" pitchFamily="2" charset="0"/>
                        </a:rPr>
                        <a:t>‘</a:t>
                      </a:r>
                      <a:r>
                        <a:rPr lang="en-PH" dirty="0" err="1">
                          <a:latin typeface="Montserrat" panose="00000500000000000000" pitchFamily="2" charset="0"/>
                        </a:rPr>
                        <a:t>learning_rate</a:t>
                      </a:r>
                      <a:r>
                        <a:rPr lang="en-PH" dirty="0">
                          <a:latin typeface="Montserrat" panose="00000500000000000000" pitchFamily="2" charset="0"/>
                        </a:rPr>
                        <a:t>’</a:t>
                      </a:r>
                    </a:p>
                  </a:txBody>
                  <a:tcPr>
                    <a:noFill/>
                  </a:tcPr>
                </a:tc>
                <a:tc>
                  <a:txBody>
                    <a:bodyPr/>
                    <a:lstStyle/>
                    <a:p>
                      <a:pPr algn="ctr"/>
                      <a:r>
                        <a:rPr lang="en-PH" b="0" dirty="0">
                          <a:latin typeface="Montserrat" panose="00000500000000000000" pitchFamily="2" charset="0"/>
                        </a:rPr>
                        <a:t>0.01</a:t>
                      </a:r>
                    </a:p>
                  </a:txBody>
                  <a:tcPr/>
                </a:tc>
                <a:tc gridSpan="2">
                  <a:txBody>
                    <a:bodyPr/>
                    <a:lstStyle/>
                    <a:p>
                      <a:pPr algn="ctr"/>
                      <a:r>
                        <a:rPr lang="en-PH" b="0" dirty="0">
                          <a:latin typeface="Montserrat" panose="00000500000000000000" pitchFamily="2" charset="0"/>
                        </a:rPr>
                        <a:t>0.1</a:t>
                      </a:r>
                    </a:p>
                  </a:txBody>
                  <a:tcPr/>
                </a:tc>
                <a:tc hMerge="1">
                  <a:txBody>
                    <a:bodyPr/>
                    <a:lstStyle/>
                    <a:p>
                      <a:endParaRPr lang="en-PH"/>
                    </a:p>
                  </a:txBody>
                  <a:tcPr/>
                </a:tc>
                <a:tc>
                  <a:txBody>
                    <a:bodyPr/>
                    <a:lstStyle/>
                    <a:p>
                      <a:pPr algn="ctr"/>
                      <a:r>
                        <a:rPr lang="en-PH" b="0" dirty="0">
                          <a:latin typeface="Montserrat" panose="00000500000000000000" pitchFamily="2" charset="0"/>
                        </a:rPr>
                        <a:t>0.2</a:t>
                      </a:r>
                    </a:p>
                  </a:txBody>
                  <a:tcPr/>
                </a:tc>
                <a:extLst>
                  <a:ext uri="{0D108BD9-81ED-4DB2-BD59-A6C34878D82A}">
                    <a16:rowId xmlns:a16="http://schemas.microsoft.com/office/drawing/2014/main" val="299213352"/>
                  </a:ext>
                </a:extLst>
              </a:tr>
              <a:tr h="370840">
                <a:tc>
                  <a:txBody>
                    <a:bodyPr/>
                    <a:lstStyle/>
                    <a:p>
                      <a:pPr algn="ctr"/>
                      <a:r>
                        <a:rPr lang="en-PH" dirty="0">
                          <a:latin typeface="Montserrat" panose="00000500000000000000" pitchFamily="2" charset="0"/>
                        </a:rPr>
                        <a:t>‘</a:t>
                      </a:r>
                      <a:r>
                        <a:rPr lang="en-PH" dirty="0" err="1">
                          <a:latin typeface="Montserrat" panose="00000500000000000000" pitchFamily="2" charset="0"/>
                        </a:rPr>
                        <a:t>max_depth</a:t>
                      </a:r>
                      <a:r>
                        <a:rPr lang="en-PH" dirty="0">
                          <a:latin typeface="Montserrat" panose="00000500000000000000" pitchFamily="2" charset="0"/>
                        </a:rPr>
                        <a:t>’</a:t>
                      </a:r>
                    </a:p>
                  </a:txBody>
                  <a:tcPr>
                    <a:noFill/>
                  </a:tcPr>
                </a:tc>
                <a:tc>
                  <a:txBody>
                    <a:bodyPr/>
                    <a:lstStyle/>
                    <a:p>
                      <a:pPr algn="ctr"/>
                      <a:r>
                        <a:rPr lang="en-PH" b="0" dirty="0">
                          <a:latin typeface="Montserrat" panose="00000500000000000000" pitchFamily="2" charset="0"/>
                        </a:rPr>
                        <a:t>3</a:t>
                      </a:r>
                    </a:p>
                  </a:txBody>
                  <a:tcPr/>
                </a:tc>
                <a:tc gridSpan="2">
                  <a:txBody>
                    <a:bodyPr/>
                    <a:lstStyle/>
                    <a:p>
                      <a:pPr algn="ctr"/>
                      <a:r>
                        <a:rPr lang="en-PH" b="0" dirty="0">
                          <a:latin typeface="Montserrat" panose="00000500000000000000" pitchFamily="2" charset="0"/>
                        </a:rPr>
                        <a:t>5</a:t>
                      </a:r>
                    </a:p>
                  </a:txBody>
                  <a:tcPr/>
                </a:tc>
                <a:tc hMerge="1">
                  <a:txBody>
                    <a:bodyPr/>
                    <a:lstStyle/>
                    <a:p>
                      <a:endParaRPr lang="en-PH"/>
                    </a:p>
                  </a:txBody>
                  <a:tcPr/>
                </a:tc>
                <a:tc>
                  <a:txBody>
                    <a:bodyPr/>
                    <a:lstStyle/>
                    <a:p>
                      <a:pPr algn="ctr"/>
                      <a:r>
                        <a:rPr lang="en-PH" b="0" dirty="0">
                          <a:latin typeface="Montserrat" panose="00000500000000000000" pitchFamily="2" charset="0"/>
                        </a:rPr>
                        <a:t>7</a:t>
                      </a:r>
                    </a:p>
                  </a:txBody>
                  <a:tcPr/>
                </a:tc>
                <a:extLst>
                  <a:ext uri="{0D108BD9-81ED-4DB2-BD59-A6C34878D82A}">
                    <a16:rowId xmlns:a16="http://schemas.microsoft.com/office/drawing/2014/main" val="4283064386"/>
                  </a:ext>
                </a:extLst>
              </a:tr>
              <a:tr h="370840">
                <a:tc>
                  <a:txBody>
                    <a:bodyPr/>
                    <a:lstStyle/>
                    <a:p>
                      <a:pPr algn="ctr"/>
                      <a:r>
                        <a:rPr lang="en-PH" dirty="0">
                          <a:latin typeface="Montserrat" panose="00000500000000000000" pitchFamily="2" charset="0"/>
                        </a:rPr>
                        <a:t>‘subsample’</a:t>
                      </a:r>
                    </a:p>
                  </a:txBody>
                  <a:tcPr>
                    <a:noFill/>
                  </a:tcPr>
                </a:tc>
                <a:tc gridSpan="2">
                  <a:txBody>
                    <a:bodyPr/>
                    <a:lstStyle/>
                    <a:p>
                      <a:pPr algn="ctr"/>
                      <a:r>
                        <a:rPr lang="en-PH" b="0" dirty="0">
                          <a:latin typeface="Montserrat" panose="00000500000000000000" pitchFamily="2" charset="0"/>
                        </a:rPr>
                        <a:t>0.8</a:t>
                      </a:r>
                    </a:p>
                  </a:txBody>
                  <a:tcPr/>
                </a:tc>
                <a:tc hMerge="1">
                  <a:txBody>
                    <a:bodyPr/>
                    <a:lstStyle/>
                    <a:p>
                      <a:pPr algn="ctr"/>
                      <a:endParaRPr lang="en-PH" b="0" dirty="0">
                        <a:latin typeface="Montserrat" panose="00000500000000000000" pitchFamily="2" charset="0"/>
                      </a:endParaRPr>
                    </a:p>
                  </a:txBody>
                  <a:tcPr/>
                </a:tc>
                <a:tc gridSpan="2">
                  <a:txBody>
                    <a:bodyPr/>
                    <a:lstStyle/>
                    <a:p>
                      <a:pPr algn="ctr"/>
                      <a:r>
                        <a:rPr lang="en-PH" b="0" dirty="0">
                          <a:latin typeface="Montserrat" panose="00000500000000000000" pitchFamily="2" charset="0"/>
                        </a:rPr>
                        <a:t>1.0</a:t>
                      </a:r>
                    </a:p>
                  </a:txBody>
                  <a:tcPr/>
                </a:tc>
                <a:tc hMerge="1">
                  <a:txBody>
                    <a:bodyPr/>
                    <a:lstStyle/>
                    <a:p>
                      <a:pPr algn="ctr"/>
                      <a:endParaRPr lang="en-PH" b="0" dirty="0">
                        <a:latin typeface="Montserrat" panose="00000500000000000000" pitchFamily="2" charset="0"/>
                      </a:endParaRPr>
                    </a:p>
                  </a:txBody>
                  <a:tcPr/>
                </a:tc>
                <a:extLst>
                  <a:ext uri="{0D108BD9-81ED-4DB2-BD59-A6C34878D82A}">
                    <a16:rowId xmlns:a16="http://schemas.microsoft.com/office/drawing/2014/main" val="3990034876"/>
                  </a:ext>
                </a:extLst>
              </a:tr>
              <a:tr h="370840">
                <a:tc>
                  <a:txBody>
                    <a:bodyPr/>
                    <a:lstStyle/>
                    <a:p>
                      <a:pPr algn="ctr"/>
                      <a:r>
                        <a:rPr lang="en-PH" dirty="0">
                          <a:latin typeface="Montserrat" panose="00000500000000000000" pitchFamily="2" charset="0"/>
                        </a:rPr>
                        <a:t>‘</a:t>
                      </a:r>
                      <a:r>
                        <a:rPr lang="en-PH" dirty="0" err="1">
                          <a:latin typeface="Montserrat" panose="00000500000000000000" pitchFamily="2" charset="0"/>
                        </a:rPr>
                        <a:t>colsample_bytree</a:t>
                      </a:r>
                      <a:r>
                        <a:rPr lang="en-PH" dirty="0">
                          <a:latin typeface="Montserrat" panose="00000500000000000000" pitchFamily="2" charset="0"/>
                        </a:rPr>
                        <a:t>’</a:t>
                      </a:r>
                    </a:p>
                  </a:txBody>
                  <a:tcPr>
                    <a:noFill/>
                  </a:tcPr>
                </a:tc>
                <a:tc gridSpan="2">
                  <a:txBody>
                    <a:bodyPr/>
                    <a:lstStyle/>
                    <a:p>
                      <a:pPr algn="ctr"/>
                      <a:r>
                        <a:rPr lang="en-PH" b="0" dirty="0">
                          <a:latin typeface="Montserrat" panose="00000500000000000000" pitchFamily="2" charset="0"/>
                        </a:rPr>
                        <a:t>0.8</a:t>
                      </a:r>
                    </a:p>
                  </a:txBody>
                  <a:tcPr/>
                </a:tc>
                <a:tc hMerge="1">
                  <a:txBody>
                    <a:bodyPr/>
                    <a:lstStyle/>
                    <a:p>
                      <a:pPr algn="ctr"/>
                      <a:endParaRPr lang="en-PH" b="0" dirty="0">
                        <a:latin typeface="Montserrat" panose="00000500000000000000" pitchFamily="2" charset="0"/>
                      </a:endParaRPr>
                    </a:p>
                  </a:txBody>
                  <a:tcPr/>
                </a:tc>
                <a:tc gridSpan="2">
                  <a:txBody>
                    <a:bodyPr/>
                    <a:lstStyle/>
                    <a:p>
                      <a:pPr algn="ctr"/>
                      <a:r>
                        <a:rPr lang="en-PH" b="0" dirty="0">
                          <a:latin typeface="Montserrat" panose="00000500000000000000" pitchFamily="2" charset="0"/>
                        </a:rPr>
                        <a:t>1.0</a:t>
                      </a:r>
                    </a:p>
                  </a:txBody>
                  <a:tcPr/>
                </a:tc>
                <a:tc hMerge="1">
                  <a:txBody>
                    <a:bodyPr/>
                    <a:lstStyle/>
                    <a:p>
                      <a:pPr algn="ctr"/>
                      <a:endParaRPr lang="en-PH" b="0" dirty="0">
                        <a:latin typeface="Montserrat" panose="00000500000000000000" pitchFamily="2" charset="0"/>
                      </a:endParaRPr>
                    </a:p>
                  </a:txBody>
                  <a:tcPr/>
                </a:tc>
                <a:extLst>
                  <a:ext uri="{0D108BD9-81ED-4DB2-BD59-A6C34878D82A}">
                    <a16:rowId xmlns:a16="http://schemas.microsoft.com/office/drawing/2014/main" val="63233981"/>
                  </a:ext>
                </a:extLst>
              </a:tr>
              <a:tr h="370840">
                <a:tc>
                  <a:txBody>
                    <a:bodyPr/>
                    <a:lstStyle/>
                    <a:p>
                      <a:pPr algn="ctr"/>
                      <a:r>
                        <a:rPr lang="en-PH" dirty="0">
                          <a:latin typeface="Montserrat" panose="00000500000000000000" pitchFamily="2" charset="0"/>
                        </a:rPr>
                        <a:t>Cross-validation folds</a:t>
                      </a:r>
                    </a:p>
                  </a:txBody>
                  <a:tcPr>
                    <a:noFill/>
                  </a:tcPr>
                </a:tc>
                <a:tc gridSpan="4">
                  <a:txBody>
                    <a:bodyPr/>
                    <a:lstStyle/>
                    <a:p>
                      <a:pPr algn="ctr"/>
                      <a:r>
                        <a:rPr lang="en-PH" b="0" dirty="0">
                          <a:latin typeface="Montserrat" panose="00000500000000000000" pitchFamily="2" charset="0"/>
                        </a:rPr>
                        <a:t>3</a:t>
                      </a:r>
                    </a:p>
                  </a:txBody>
                  <a:tcPr/>
                </a:tc>
                <a:tc hMerge="1">
                  <a:txBody>
                    <a:bodyPr/>
                    <a:lstStyle/>
                    <a:p>
                      <a:pPr algn="ctr"/>
                      <a:endParaRPr lang="en-PH" b="0" dirty="0">
                        <a:latin typeface="Montserrat" panose="00000500000000000000" pitchFamily="2" charset="0"/>
                      </a:endParaRPr>
                    </a:p>
                  </a:txBody>
                  <a:tcPr/>
                </a:tc>
                <a:tc hMerge="1">
                  <a:txBody>
                    <a:bodyPr/>
                    <a:lstStyle/>
                    <a:p>
                      <a:endParaRPr lang="en-PH"/>
                    </a:p>
                  </a:txBody>
                  <a:tcPr/>
                </a:tc>
                <a:tc hMerge="1">
                  <a:txBody>
                    <a:bodyPr/>
                    <a:lstStyle/>
                    <a:p>
                      <a:pPr algn="ctr"/>
                      <a:endParaRPr lang="en-PH" b="0" dirty="0">
                        <a:latin typeface="Montserrat" panose="00000500000000000000" pitchFamily="2" charset="0"/>
                      </a:endParaRPr>
                    </a:p>
                  </a:txBody>
                  <a:tcPr/>
                </a:tc>
                <a:extLst>
                  <a:ext uri="{0D108BD9-81ED-4DB2-BD59-A6C34878D82A}">
                    <a16:rowId xmlns:a16="http://schemas.microsoft.com/office/drawing/2014/main" val="985934205"/>
                  </a:ext>
                </a:extLst>
              </a:tr>
              <a:tr h="370840">
                <a:tc>
                  <a:txBody>
                    <a:bodyPr/>
                    <a:lstStyle/>
                    <a:p>
                      <a:pPr algn="ctr"/>
                      <a:r>
                        <a:rPr lang="en-PH" dirty="0">
                          <a:latin typeface="Montserrat" panose="00000500000000000000" pitchFamily="2" charset="0"/>
                        </a:rPr>
                        <a:t>Scoring</a:t>
                      </a:r>
                    </a:p>
                  </a:txBody>
                  <a:tcPr>
                    <a:noFill/>
                  </a:tcPr>
                </a:tc>
                <a:tc gridSpan="4">
                  <a:txBody>
                    <a:bodyPr/>
                    <a:lstStyle/>
                    <a:p>
                      <a:pPr algn="ctr"/>
                      <a:r>
                        <a:rPr lang="en-PH" b="0" dirty="0">
                          <a:latin typeface="Montserrat" panose="00000500000000000000" pitchFamily="2" charset="0"/>
                        </a:rPr>
                        <a:t>ROC AUC</a:t>
                      </a:r>
                    </a:p>
                  </a:txBody>
                  <a:tcPr/>
                </a:tc>
                <a:tc hMerge="1">
                  <a:txBody>
                    <a:bodyPr/>
                    <a:lstStyle/>
                    <a:p>
                      <a:endParaRPr lang="en-PH"/>
                    </a:p>
                  </a:txBody>
                  <a:tcPr/>
                </a:tc>
                <a:tc hMerge="1">
                  <a:txBody>
                    <a:bodyPr/>
                    <a:lstStyle/>
                    <a:p>
                      <a:endParaRPr lang="en-PH"/>
                    </a:p>
                  </a:txBody>
                  <a:tcPr/>
                </a:tc>
                <a:tc hMerge="1">
                  <a:txBody>
                    <a:bodyPr/>
                    <a:lstStyle/>
                    <a:p>
                      <a:endParaRPr lang="en-PH"/>
                    </a:p>
                  </a:txBody>
                  <a:tcPr/>
                </a:tc>
                <a:extLst>
                  <a:ext uri="{0D108BD9-81ED-4DB2-BD59-A6C34878D82A}">
                    <a16:rowId xmlns:a16="http://schemas.microsoft.com/office/drawing/2014/main" val="2629336842"/>
                  </a:ext>
                </a:extLst>
              </a:tr>
            </a:tbl>
          </a:graphicData>
        </a:graphic>
      </p:graphicFrame>
      <p:sp>
        <p:nvSpPr>
          <p:cNvPr id="191" name="Google Shape;191;p31">
            <a:extLst>
              <a:ext uri="{FF2B5EF4-FFF2-40B4-BE49-F238E27FC236}">
                <a16:creationId xmlns:a16="http://schemas.microsoft.com/office/drawing/2014/main" id="{D60DA653-B323-D60C-87A4-03CB4F623AB6}"/>
              </a:ext>
            </a:extLst>
          </p:cNvPr>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XGBoost Classifier</a:t>
            </a:r>
            <a:endParaRPr dirty="0"/>
          </a:p>
        </p:txBody>
      </p:sp>
      <p:sp>
        <p:nvSpPr>
          <p:cNvPr id="9" name="Google Shape;205;p32">
            <a:extLst>
              <a:ext uri="{FF2B5EF4-FFF2-40B4-BE49-F238E27FC236}">
                <a16:creationId xmlns:a16="http://schemas.microsoft.com/office/drawing/2014/main" id="{47876680-F2BA-3143-C4F3-848AAEFCFDBE}"/>
              </a:ext>
            </a:extLst>
          </p:cNvPr>
          <p:cNvSpPr txBox="1">
            <a:spLocks/>
          </p:cNvSpPr>
          <p:nvPr/>
        </p:nvSpPr>
        <p:spPr>
          <a:xfrm>
            <a:off x="7351342" y="199548"/>
            <a:ext cx="1792658" cy="941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8000"/>
              <a:buFont typeface="Montserrat"/>
              <a:buNone/>
              <a:defRPr sz="7000" b="1" i="0" u="none" strike="noStrike" cap="none">
                <a:solidFill>
                  <a:srgbClr val="4A8CFF"/>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8000"/>
              <a:buFont typeface="Fira Sans Extra Condensed Medium"/>
              <a:buNone/>
              <a:defRPr sz="8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 sz="1400" dirty="0"/>
              <a:t>Methodology</a:t>
            </a:r>
          </a:p>
          <a:p>
            <a:pPr algn="ctr"/>
            <a:r>
              <a:rPr lang="en" sz="6000" dirty="0"/>
              <a:t>03</a:t>
            </a:r>
          </a:p>
        </p:txBody>
      </p:sp>
      <p:sp>
        <p:nvSpPr>
          <p:cNvPr id="2" name="Google Shape;192;p31">
            <a:extLst>
              <a:ext uri="{FF2B5EF4-FFF2-40B4-BE49-F238E27FC236}">
                <a16:creationId xmlns:a16="http://schemas.microsoft.com/office/drawing/2014/main" id="{EDDFDD39-9580-E98D-4CC9-3A537A9924B1}"/>
              </a:ext>
            </a:extLst>
          </p:cNvPr>
          <p:cNvSpPr txBox="1">
            <a:spLocks/>
          </p:cNvSpPr>
          <p:nvPr/>
        </p:nvSpPr>
        <p:spPr>
          <a:xfrm>
            <a:off x="713225" y="1349676"/>
            <a:ext cx="6036710"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dirty="0">
                <a:solidFill>
                  <a:schemeClr val="dk1"/>
                </a:solidFill>
              </a:rPr>
              <a:t>Table 3. XGBoost hyperparameters tested using </a:t>
            </a:r>
            <a:r>
              <a:rPr lang="en-PH" dirty="0" err="1">
                <a:solidFill>
                  <a:schemeClr val="dk1"/>
                </a:solidFill>
              </a:rPr>
              <a:t>GridSearchCV</a:t>
            </a:r>
            <a:r>
              <a:rPr lang="en-PH" dirty="0">
                <a:solidFill>
                  <a:schemeClr val="dk1"/>
                </a:solidFill>
              </a:rPr>
              <a:t>.</a:t>
            </a:r>
          </a:p>
        </p:txBody>
      </p:sp>
      <p:sp>
        <p:nvSpPr>
          <p:cNvPr id="6" name="Google Shape;192;p31">
            <a:extLst>
              <a:ext uri="{FF2B5EF4-FFF2-40B4-BE49-F238E27FC236}">
                <a16:creationId xmlns:a16="http://schemas.microsoft.com/office/drawing/2014/main" id="{71EE2BD1-6188-4F4C-052A-6F11C33D4564}"/>
              </a:ext>
            </a:extLst>
          </p:cNvPr>
          <p:cNvSpPr txBox="1">
            <a:spLocks/>
          </p:cNvSpPr>
          <p:nvPr/>
        </p:nvSpPr>
        <p:spPr>
          <a:xfrm>
            <a:off x="713224" y="866862"/>
            <a:ext cx="7125677" cy="3524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Barlow"/>
              <a:buChar char="○"/>
              <a:defRPr sz="12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lt1"/>
              </a:buClr>
              <a:buSzPts val="1400"/>
              <a:buFont typeface="Barlow"/>
              <a:buChar char="■"/>
              <a:defRPr sz="1400" b="0" i="0" u="none" strike="noStrike" cap="none">
                <a:solidFill>
                  <a:schemeClr val="dk2"/>
                </a:solidFill>
                <a:latin typeface="Montserrat"/>
                <a:ea typeface="Montserrat"/>
                <a:cs typeface="Montserrat"/>
                <a:sym typeface="Montserrat"/>
              </a:defRPr>
            </a:lvl9pPr>
          </a:lstStyle>
          <a:p>
            <a:pPr marL="0" indent="0">
              <a:spcAft>
                <a:spcPts val="1200"/>
              </a:spcAft>
              <a:buClr>
                <a:schemeClr val="dk1"/>
              </a:buClr>
              <a:buSzPts val="1100"/>
              <a:buNone/>
            </a:pPr>
            <a:r>
              <a:rPr lang="en-PH" b="1" dirty="0">
                <a:solidFill>
                  <a:schemeClr val="dk1"/>
                </a:solidFill>
              </a:rPr>
              <a:t>Ensemble method (tree boosting) using decision trees and gradient descent.</a:t>
            </a:r>
          </a:p>
        </p:txBody>
      </p:sp>
    </p:spTree>
    <p:extLst>
      <p:ext uri="{BB962C8B-B14F-4D97-AF65-F5344CB8AC3E}">
        <p14:creationId xmlns:p14="http://schemas.microsoft.com/office/powerpoint/2010/main" val="2621701289"/>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1680</TotalTime>
  <Words>2224</Words>
  <Application>Microsoft Office PowerPoint</Application>
  <PresentationFormat>On-screen Show (16:9)</PresentationFormat>
  <Paragraphs>290</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Barlow</vt:lpstr>
      <vt:lpstr>Cambria Math</vt:lpstr>
      <vt:lpstr>Fira Sans Extra Condensed Medium</vt:lpstr>
      <vt:lpstr>Montserrat</vt:lpstr>
      <vt:lpstr>Times New Roman</vt:lpstr>
      <vt:lpstr>Management Consulting Toolkit by Slidesgo</vt:lpstr>
      <vt:lpstr>Predicting Prediabetes/Diabetes from Patient Health Indicators</vt:lpstr>
      <vt:lpstr>Table of Contents</vt:lpstr>
      <vt:lpstr>Overview of diabetes*</vt:lpstr>
      <vt:lpstr>Challenges in diagnosis</vt:lpstr>
      <vt:lpstr>Objectives</vt:lpstr>
      <vt:lpstr>Dataset</vt:lpstr>
      <vt:lpstr>Artificial Neural Network (ANN)</vt:lpstr>
      <vt:lpstr>Random Forest Classifier</vt:lpstr>
      <vt:lpstr>XGBoost Classifier</vt:lpstr>
      <vt:lpstr>Feature Importance and Metrics</vt:lpstr>
      <vt:lpstr>ANN Learning Curves</vt:lpstr>
      <vt:lpstr>Best Parameters (Ensembles)</vt:lpstr>
      <vt:lpstr>Classifier Performance</vt:lpstr>
      <vt:lpstr>Classifier Performance</vt:lpstr>
      <vt:lpstr>Feature Importance</vt:lpstr>
      <vt:lpstr>Feature Importance</vt:lpstr>
      <vt:lpstr>Conclusion</vt:lpstr>
      <vt:lpstr>Recommendations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Neil Catapang</dc:creator>
  <cp:lastModifiedBy>Neil Catapang</cp:lastModifiedBy>
  <cp:revision>3</cp:revision>
  <dcterms:modified xsi:type="dcterms:W3CDTF">2024-12-12T03:43:42Z</dcterms:modified>
</cp:coreProperties>
</file>