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70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D0B2C-F55A-4F55-BAB5-20EB891C305A}" v="1" dt="2022-10-11T10:37:01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3" autoAdjust="0"/>
  </p:normalViewPr>
  <p:slideViewPr>
    <p:cSldViewPr snapToGrid="0">
      <p:cViewPr varScale="1">
        <p:scale>
          <a:sx n="98" d="100"/>
          <a:sy n="98" d="100"/>
        </p:scale>
        <p:origin x="318" y="90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BC2D0B2C-F55A-4F55-BAB5-20EB891C305A}"/>
    <pc:docChg chg="custSel modSld">
      <pc:chgData name="Cristina Martins Rodrigues" userId="459032d2-6611-47f6-b546-c79c040e89ab" providerId="ADAL" clId="{BC2D0B2C-F55A-4F55-BAB5-20EB891C305A}" dt="2022-10-11T10:36:24.540" v="2" actId="20577"/>
      <pc:docMkLst>
        <pc:docMk/>
      </pc:docMkLst>
      <pc:sldChg chg="delSp mod modNotesTx">
        <pc:chgData name="Cristina Martins Rodrigues" userId="459032d2-6611-47f6-b546-c79c040e89ab" providerId="ADAL" clId="{BC2D0B2C-F55A-4F55-BAB5-20EB891C305A}" dt="2022-10-11T10:36:24.540" v="2" actId="20577"/>
        <pc:sldMkLst>
          <pc:docMk/>
          <pc:sldMk cId="1270677907" sldId="707"/>
        </pc:sldMkLst>
        <pc:spChg chg="del">
          <ac:chgData name="Cristina Martins Rodrigues" userId="459032d2-6611-47f6-b546-c79c040e89ab" providerId="ADAL" clId="{BC2D0B2C-F55A-4F55-BAB5-20EB891C305A}" dt="2022-10-11T10:36:17.274" v="0" actId="478"/>
          <ac:spMkLst>
            <pc:docMk/>
            <pc:sldMk cId="1270677907" sldId="707"/>
            <ac:spMk id="33" creationId="{2923F853-D82B-4D19-8B04-68A7086D5ED3}"/>
          </ac:spMkLst>
        </pc:spChg>
        <pc:spChg chg="del">
          <ac:chgData name="Cristina Martins Rodrigues" userId="459032d2-6611-47f6-b546-c79c040e89ab" providerId="ADAL" clId="{BC2D0B2C-F55A-4F55-BAB5-20EB891C305A}" dt="2022-10-11T10:36:18.618" v="1" actId="478"/>
          <ac:spMkLst>
            <pc:docMk/>
            <pc:sldMk cId="1270677907" sldId="707"/>
            <ac:spMk id="226" creationId="{CC95497E-EAE9-449B-8523-60555BDD3E8D}"/>
          </ac:spMkLst>
        </pc:sp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E3E0-FDE9-4983-B2F6-D42FC4BF76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76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BB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Untertitel 1">
            <a:extLst>
              <a:ext uri="{FF2B5EF4-FFF2-40B4-BE49-F238E27FC236}">
                <a16:creationId xmlns:a16="http://schemas.microsoft.com/office/drawing/2014/main" id="{502D0F36-92F7-4551-ACBA-3DEAFEDD23D7}"/>
              </a:ext>
            </a:extLst>
          </p:cNvPr>
          <p:cNvSpPr txBox="1">
            <a:spLocks/>
          </p:cNvSpPr>
          <p:nvPr/>
        </p:nvSpPr>
        <p:spPr>
          <a:xfrm>
            <a:off x="4657324" y="2272367"/>
            <a:ext cx="7436165" cy="4315438"/>
          </a:xfrm>
          <a:prstGeom prst="rect">
            <a:avLst/>
          </a:prstGeom>
        </p:spPr>
        <p:txBody>
          <a:bodyPr>
            <a:noAutofit/>
          </a:bodyPr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3600" b="0" cap="small" dirty="0">
                <a:ln w="19050">
                  <a:solidFill>
                    <a:srgbClr val="2D3E50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="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indable: 		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ARCs receive a DOI conferring uniqueness. Additionally, 				ARCs are completely machine-readable.</a:t>
            </a:r>
          </a:p>
          <a:p>
            <a:pPr marL="0" indent="0">
              <a:buFont typeface="Wingdings" charset="2"/>
              <a:buNone/>
            </a:pPr>
            <a:r>
              <a:rPr lang="en-US" sz="3600" b="0" cap="small" dirty="0">
                <a:ln w="19050">
                  <a:solidFill>
                    <a:srgbClr val="2D3E50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ccessible: 	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ARCs are retrievable by their identifier using standardized 				protocols.</a:t>
            </a:r>
            <a:r>
              <a:rPr lang="en-US" sz="2000" b="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ARCs 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datasets will be stored on Gitlab 					using Git LFS.</a:t>
            </a:r>
            <a:endParaRPr lang="en-US" sz="1800" b="0" cap="smal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charset="2"/>
              <a:buNone/>
            </a:pPr>
            <a:r>
              <a:rPr lang="en-US" sz="3600" b="0" cap="small" dirty="0">
                <a:ln w="19050">
                  <a:solidFill>
                    <a:srgbClr val="2D3E50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nteroperable: 	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ARCs rely on well-established standards like the ISA Model 				and CWL.</a:t>
            </a:r>
          </a:p>
          <a:p>
            <a:pPr marL="0" indent="0">
              <a:buFont typeface="Wingdings" charset="2"/>
              <a:buNone/>
            </a:pPr>
            <a:r>
              <a:rPr lang="en-US" sz="3600" b="0" cap="small" dirty="0">
                <a:ln w="19050">
                  <a:solidFill>
                    <a:srgbClr val="2D3E50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0" cap="sm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eusable: 		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ARCs comprise complete metadata, including workflow 				and run descriptions for accurate reusability.</a:t>
            </a:r>
            <a:endParaRPr lang="en-US" sz="20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A3FA1FB3-1E32-446A-9927-3F13E0A8F322}"/>
              </a:ext>
            </a:extLst>
          </p:cNvPr>
          <p:cNvGrpSpPr>
            <a:grpSpLocks noChangeAspect="1"/>
          </p:cNvGrpSpPr>
          <p:nvPr/>
        </p:nvGrpSpPr>
        <p:grpSpPr>
          <a:xfrm>
            <a:off x="329335" y="2841312"/>
            <a:ext cx="3031366" cy="2897498"/>
            <a:chOff x="3797857" y="1266136"/>
            <a:chExt cx="3940810" cy="3822043"/>
          </a:xfrm>
        </p:grpSpPr>
        <p:grpSp>
          <p:nvGrpSpPr>
            <p:cNvPr id="118" name="Group 45">
              <a:extLst>
                <a:ext uri="{FF2B5EF4-FFF2-40B4-BE49-F238E27FC236}">
                  <a16:creationId xmlns:a16="http://schemas.microsoft.com/office/drawing/2014/main" id="{F52E8885-1DB4-45D9-A667-029CA008D7D0}"/>
                </a:ext>
              </a:extLst>
            </p:cNvPr>
            <p:cNvGrpSpPr/>
            <p:nvPr/>
          </p:nvGrpSpPr>
          <p:grpSpPr>
            <a:xfrm>
              <a:off x="5901449" y="3824529"/>
              <a:ext cx="1367306" cy="1263650"/>
              <a:chOff x="5901449" y="3824529"/>
              <a:chExt cx="1367306" cy="1263650"/>
            </a:xfrm>
          </p:grpSpPr>
          <p:sp>
            <p:nvSpPr>
              <p:cNvPr id="153" name="Rectangle 66">
                <a:extLst>
                  <a:ext uri="{FF2B5EF4-FFF2-40B4-BE49-F238E27FC236}">
                    <a16:creationId xmlns:a16="http://schemas.microsoft.com/office/drawing/2014/main" id="{ED4D2704-F23D-4873-93C0-DABD8721B227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67">
                <a:extLst>
                  <a:ext uri="{FF2B5EF4-FFF2-40B4-BE49-F238E27FC236}">
                    <a16:creationId xmlns:a16="http://schemas.microsoft.com/office/drawing/2014/main" id="{2205429C-CE14-450B-9158-9C4E83BAC008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68">
                <a:extLst>
                  <a:ext uri="{FF2B5EF4-FFF2-40B4-BE49-F238E27FC236}">
                    <a16:creationId xmlns:a16="http://schemas.microsoft.com/office/drawing/2014/main" id="{2B0515F6-1FFA-4530-A4F6-7B2F2814B4FE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46">
              <a:extLst>
                <a:ext uri="{FF2B5EF4-FFF2-40B4-BE49-F238E27FC236}">
                  <a16:creationId xmlns:a16="http://schemas.microsoft.com/office/drawing/2014/main" id="{FBD18510-379D-4612-BA8A-7D65CA46E4DC}"/>
                </a:ext>
              </a:extLst>
            </p:cNvPr>
            <p:cNvGrpSpPr/>
            <p:nvPr/>
          </p:nvGrpSpPr>
          <p:grpSpPr>
            <a:xfrm>
              <a:off x="4507445" y="2258793"/>
              <a:ext cx="2618923" cy="2400175"/>
              <a:chOff x="4507445" y="2258793"/>
              <a:chExt cx="2618923" cy="2400175"/>
            </a:xfrm>
          </p:grpSpPr>
          <p:sp>
            <p:nvSpPr>
              <p:cNvPr id="150" name="Arc 63">
                <a:extLst>
                  <a:ext uri="{FF2B5EF4-FFF2-40B4-BE49-F238E27FC236}">
                    <a16:creationId xmlns:a16="http://schemas.microsoft.com/office/drawing/2014/main" id="{A5B493E3-3738-4993-B31A-319F93106CA1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76200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1" name="Straight Connector 64">
                <a:extLst>
                  <a:ext uri="{FF2B5EF4-FFF2-40B4-BE49-F238E27FC236}">
                    <a16:creationId xmlns:a16="http://schemas.microsoft.com/office/drawing/2014/main" id="{78988F00-52E4-4DFF-ACBF-3572A14212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5">
                <a:extLst>
                  <a:ext uri="{FF2B5EF4-FFF2-40B4-BE49-F238E27FC236}">
                    <a16:creationId xmlns:a16="http://schemas.microsoft.com/office/drawing/2014/main" id="{6768268C-678B-415D-897F-23B177242E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47">
              <a:extLst>
                <a:ext uri="{FF2B5EF4-FFF2-40B4-BE49-F238E27FC236}">
                  <a16:creationId xmlns:a16="http://schemas.microsoft.com/office/drawing/2014/main" id="{CF8C2CBE-4DFE-4E0D-AB58-2F05F4A5C069}"/>
                </a:ext>
              </a:extLst>
            </p:cNvPr>
            <p:cNvGrpSpPr/>
            <p:nvPr/>
          </p:nvGrpSpPr>
          <p:grpSpPr>
            <a:xfrm>
              <a:off x="5085481" y="2856370"/>
              <a:ext cx="1202748" cy="1174906"/>
              <a:chOff x="3896723" y="1685569"/>
              <a:chExt cx="2702070" cy="2377086"/>
            </a:xfrm>
          </p:grpSpPr>
          <p:sp>
            <p:nvSpPr>
              <p:cNvPr id="148" name="Freeform: Shape 61">
                <a:extLst>
                  <a:ext uri="{FF2B5EF4-FFF2-40B4-BE49-F238E27FC236}">
                    <a16:creationId xmlns:a16="http://schemas.microsoft.com/office/drawing/2014/main" id="{B5D3D686-845E-4E86-9833-1DB8C8B3CC40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76200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62">
                <a:extLst>
                  <a:ext uri="{FF2B5EF4-FFF2-40B4-BE49-F238E27FC236}">
                    <a16:creationId xmlns:a16="http://schemas.microsoft.com/office/drawing/2014/main" id="{B61B67F9-3050-47C0-84A0-05638E49E49B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76200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48">
              <a:extLst>
                <a:ext uri="{FF2B5EF4-FFF2-40B4-BE49-F238E27FC236}">
                  <a16:creationId xmlns:a16="http://schemas.microsoft.com/office/drawing/2014/main" id="{F8423D6C-97D6-4DFD-AA7D-B99FBEA624B8}"/>
                </a:ext>
              </a:extLst>
            </p:cNvPr>
            <p:cNvGrpSpPr/>
            <p:nvPr/>
          </p:nvGrpSpPr>
          <p:grpSpPr>
            <a:xfrm>
              <a:off x="3797857" y="2077992"/>
              <a:ext cx="1184950" cy="884717"/>
              <a:chOff x="3797857" y="2077992"/>
              <a:chExt cx="1184950" cy="884717"/>
            </a:xfrm>
          </p:grpSpPr>
          <p:sp>
            <p:nvSpPr>
              <p:cNvPr id="145" name="Rectangle 58">
                <a:extLst>
                  <a:ext uri="{FF2B5EF4-FFF2-40B4-BE49-F238E27FC236}">
                    <a16:creationId xmlns:a16="http://schemas.microsoft.com/office/drawing/2014/main" id="{CC2680BA-EBE2-4B7B-B045-C937A06B7CC7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6" name="Straight Connector 59">
                <a:extLst>
                  <a:ext uri="{FF2B5EF4-FFF2-40B4-BE49-F238E27FC236}">
                    <a16:creationId xmlns:a16="http://schemas.microsoft.com/office/drawing/2014/main" id="{B70BB33E-E074-4DC6-BEB5-28784EE72154}"/>
                  </a:ext>
                </a:extLst>
              </p:cNvPr>
              <p:cNvCxnSpPr>
                <a:cxnSpLocks/>
                <a:stCxn id="145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60">
                <a:extLst>
                  <a:ext uri="{FF2B5EF4-FFF2-40B4-BE49-F238E27FC236}">
                    <a16:creationId xmlns:a16="http://schemas.microsoft.com/office/drawing/2014/main" id="{ED227671-5C69-487D-B479-A9B04B955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49">
              <a:extLst>
                <a:ext uri="{FF2B5EF4-FFF2-40B4-BE49-F238E27FC236}">
                  <a16:creationId xmlns:a16="http://schemas.microsoft.com/office/drawing/2014/main" id="{B18F6457-174A-45B9-97B6-4BC9307A26CA}"/>
                </a:ext>
              </a:extLst>
            </p:cNvPr>
            <p:cNvGrpSpPr/>
            <p:nvPr/>
          </p:nvGrpSpPr>
          <p:grpSpPr>
            <a:xfrm>
              <a:off x="4207006" y="3990474"/>
              <a:ext cx="1140532" cy="884717"/>
              <a:chOff x="4207006" y="3990474"/>
              <a:chExt cx="1140532" cy="884717"/>
            </a:xfrm>
          </p:grpSpPr>
          <p:sp>
            <p:nvSpPr>
              <p:cNvPr id="138" name="Rectangle 55">
                <a:extLst>
                  <a:ext uri="{FF2B5EF4-FFF2-40B4-BE49-F238E27FC236}">
                    <a16:creationId xmlns:a16="http://schemas.microsoft.com/office/drawing/2014/main" id="{51D59EB6-A4A5-4275-B4B6-296807A78DA7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Connector 56">
                <a:extLst>
                  <a:ext uri="{FF2B5EF4-FFF2-40B4-BE49-F238E27FC236}">
                    <a16:creationId xmlns:a16="http://schemas.microsoft.com/office/drawing/2014/main" id="{8C2BF48E-0878-4A2F-A603-DD0F1FF45A27}"/>
                  </a:ext>
                </a:extLst>
              </p:cNvPr>
              <p:cNvCxnSpPr>
                <a:cxnSpLocks/>
                <a:stCxn id="13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57">
                <a:extLst>
                  <a:ext uri="{FF2B5EF4-FFF2-40B4-BE49-F238E27FC236}">
                    <a16:creationId xmlns:a16="http://schemas.microsoft.com/office/drawing/2014/main" id="{122E5F8B-0B7A-4BC9-B970-E404668F7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50">
              <a:extLst>
                <a:ext uri="{FF2B5EF4-FFF2-40B4-BE49-F238E27FC236}">
                  <a16:creationId xmlns:a16="http://schemas.microsoft.com/office/drawing/2014/main" id="{C960C796-F85F-4152-9E37-E44E41A47D21}"/>
                </a:ext>
              </a:extLst>
            </p:cNvPr>
            <p:cNvGrpSpPr/>
            <p:nvPr/>
          </p:nvGrpSpPr>
          <p:grpSpPr>
            <a:xfrm>
              <a:off x="6065785" y="2563410"/>
              <a:ext cx="1672882" cy="561427"/>
              <a:chOff x="6065785" y="2563410"/>
              <a:chExt cx="1672882" cy="561427"/>
            </a:xfrm>
          </p:grpSpPr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77BB5121-E04A-4443-A7E1-D53C3211731C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53">
                <a:extLst>
                  <a:ext uri="{FF2B5EF4-FFF2-40B4-BE49-F238E27FC236}">
                    <a16:creationId xmlns:a16="http://schemas.microsoft.com/office/drawing/2014/main" id="{42C3FA21-3793-44E3-B040-6D5A4399A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54">
                <a:extLst>
                  <a:ext uri="{FF2B5EF4-FFF2-40B4-BE49-F238E27FC236}">
                    <a16:creationId xmlns:a16="http://schemas.microsoft.com/office/drawing/2014/main" id="{A5A231D2-C327-4446-B550-28BE25866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Freeform: Shape 51" descr="Magnifying glass">
              <a:extLst>
                <a:ext uri="{FF2B5EF4-FFF2-40B4-BE49-F238E27FC236}">
                  <a16:creationId xmlns:a16="http://schemas.microsoft.com/office/drawing/2014/main" id="{A8A0EB52-1CD4-4319-AAC1-4E1EED043121}"/>
                </a:ext>
              </a:extLst>
            </p:cNvPr>
            <p:cNvSpPr/>
            <p:nvPr/>
          </p:nvSpPr>
          <p:spPr>
            <a:xfrm rot="15596802">
              <a:off x="6289588" y="1265465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ln w="76200" cap="rnd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Grafik 7" descr="Lupe mit einfarbiger Füllung">
            <a:extLst>
              <a:ext uri="{FF2B5EF4-FFF2-40B4-BE49-F238E27FC236}">
                <a16:creationId xmlns:a16="http://schemas.microsoft.com/office/drawing/2014/main" id="{7387E223-01E9-4458-AAB3-BF5958617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61567" y="2278491"/>
            <a:ext cx="724723" cy="720000"/>
          </a:xfrm>
          <a:prstGeom prst="rect">
            <a:avLst/>
          </a:prstGeom>
        </p:spPr>
      </p:pic>
      <p:pic>
        <p:nvPicPr>
          <p:cNvPr id="10" name="Grafik 9" descr="Halten-Geste mit einfarbiger Füllung">
            <a:extLst>
              <a:ext uri="{FF2B5EF4-FFF2-40B4-BE49-F238E27FC236}">
                <a16:creationId xmlns:a16="http://schemas.microsoft.com/office/drawing/2014/main" id="{72490E67-58C0-4768-801E-161AFADF8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3731" y="3473349"/>
            <a:ext cx="720000" cy="720000"/>
          </a:xfrm>
          <a:prstGeom prst="rect">
            <a:avLst/>
          </a:prstGeom>
        </p:spPr>
      </p:pic>
      <p:pic>
        <p:nvPicPr>
          <p:cNvPr id="12" name="Grafik 11" descr="Zahnräder mit einfarbiger Füllung">
            <a:extLst>
              <a:ext uri="{FF2B5EF4-FFF2-40B4-BE49-F238E27FC236}">
                <a16:creationId xmlns:a16="http://schemas.microsoft.com/office/drawing/2014/main" id="{4FA5E710-6B7E-43E4-ACB7-375F46066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566" y="4643494"/>
            <a:ext cx="720000" cy="720000"/>
          </a:xfrm>
          <a:prstGeom prst="rect">
            <a:avLst/>
          </a:prstGeom>
        </p:spPr>
      </p:pic>
      <p:pic>
        <p:nvPicPr>
          <p:cNvPr id="14" name="Grafik 13" descr="Recycling mit einfarbiger Füllung">
            <a:extLst>
              <a:ext uri="{FF2B5EF4-FFF2-40B4-BE49-F238E27FC236}">
                <a16:creationId xmlns:a16="http://schemas.microsoft.com/office/drawing/2014/main" id="{044E06A8-9320-4F13-B459-D0E24B4D1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2832" y="570588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345DF-55DD-4F29-88AC-07B52B394635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