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81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FC2A7"/>
    <a:srgbClr val="C21F3A"/>
    <a:srgbClr val="2D3E50"/>
    <a:srgbClr val="B4CE82"/>
    <a:srgbClr val="4FB3D9"/>
    <a:srgbClr val="377D98"/>
    <a:srgbClr val="204857"/>
    <a:srgbClr val="C0C0C0"/>
    <a:srgbClr val="485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6281"/>
  </p:normalViewPr>
  <p:slideViewPr>
    <p:cSldViewPr snapToGrid="0">
      <p:cViewPr varScale="1">
        <p:scale>
          <a:sx n="115" d="100"/>
          <a:sy n="115" d="100"/>
        </p:scale>
        <p:origin x="240" y="33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31" Type="http://schemas.openxmlformats.org/officeDocument/2006/relationships/image" Target="../media/image29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35DF0-BBA6-7D46-AAE7-0FEBA1232CBB}"/>
              </a:ext>
            </a:extLst>
          </p:cNvPr>
          <p:cNvSpPr txBox="1"/>
          <p:nvPr/>
        </p:nvSpPr>
        <p:spPr>
          <a:xfrm>
            <a:off x="8510996" y="39264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2400" dirty="0"/>
              <a:t>Git / GitHub / GitLab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F7964-64BC-D24A-912A-8A3737DF1278}"/>
              </a:ext>
            </a:extLst>
          </p:cNvPr>
          <p:cNvSpPr txBox="1"/>
          <p:nvPr/>
        </p:nvSpPr>
        <p:spPr>
          <a:xfrm>
            <a:off x="4342987" y="39264"/>
            <a:ext cx="197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2400" dirty="0"/>
              <a:t>Cloud services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522C12A-5BEA-724C-B1BE-73FD6E4418A0}"/>
              </a:ext>
            </a:extLst>
          </p:cNvPr>
          <p:cNvGrpSpPr/>
          <p:nvPr/>
        </p:nvGrpSpPr>
        <p:grpSpPr>
          <a:xfrm>
            <a:off x="8831731" y="467498"/>
            <a:ext cx="2112811" cy="641136"/>
            <a:chOff x="10023251" y="279364"/>
            <a:chExt cx="2112811" cy="64113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85D619-8DA8-5F4F-A8CC-7277BEC8E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6800" y="309504"/>
              <a:ext cx="629262" cy="5808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44CF6F2-8962-744D-BBE3-C89D79C335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4194" r="24516"/>
            <a:stretch/>
          </p:blipFill>
          <p:spPr>
            <a:xfrm>
              <a:off x="10798850" y="279364"/>
              <a:ext cx="629262" cy="641136"/>
            </a:xfrm>
            <a:prstGeom prst="rect">
              <a:avLst/>
            </a:prstGeom>
          </p:spPr>
        </p:pic>
        <p:pic>
          <p:nvPicPr>
            <p:cNvPr id="8" name="Picture 2" descr="Git">
              <a:extLst>
                <a:ext uri="{FF2B5EF4-FFF2-40B4-BE49-F238E27FC236}">
                  <a16:creationId xmlns:a16="http://schemas.microsoft.com/office/drawing/2014/main" id="{C3F86BCA-90B0-0C49-BABF-642E481301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356"/>
            <a:stretch/>
          </p:blipFill>
          <p:spPr bwMode="auto">
            <a:xfrm>
              <a:off x="10023251" y="307832"/>
              <a:ext cx="609706" cy="584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aphic 8" descr="Cloud">
            <a:extLst>
              <a:ext uri="{FF2B5EF4-FFF2-40B4-BE49-F238E27FC236}">
                <a16:creationId xmlns:a16="http://schemas.microsoft.com/office/drawing/2014/main" id="{5F4E2649-E0D4-F54E-97FE-98794FDB7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2894" y="332126"/>
            <a:ext cx="911880" cy="91188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AA99CD-603D-4840-A135-4B5C5C3C4D81}"/>
              </a:ext>
            </a:extLst>
          </p:cNvPr>
          <p:cNvCxnSpPr>
            <a:cxnSpLocks/>
          </p:cNvCxnSpPr>
          <p:nvPr/>
        </p:nvCxnSpPr>
        <p:spPr>
          <a:xfrm>
            <a:off x="7611605" y="828747"/>
            <a:ext cx="0" cy="567237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3DA317-C92F-5043-B63F-53070F27705B}"/>
              </a:ext>
            </a:extLst>
          </p:cNvPr>
          <p:cNvCxnSpPr>
            <a:cxnSpLocks/>
          </p:cNvCxnSpPr>
          <p:nvPr/>
        </p:nvCxnSpPr>
        <p:spPr>
          <a:xfrm>
            <a:off x="3544906" y="828747"/>
            <a:ext cx="0" cy="5672379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FDDF72-FC0D-EE46-906F-87B94ADDAC17}"/>
              </a:ext>
            </a:extLst>
          </p:cNvPr>
          <p:cNvSpPr txBox="1"/>
          <p:nvPr/>
        </p:nvSpPr>
        <p:spPr>
          <a:xfrm>
            <a:off x="366605" y="4008511"/>
            <a:ext cx="106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Syncing</a:t>
            </a:r>
          </a:p>
        </p:txBody>
      </p:sp>
      <p:pic>
        <p:nvPicPr>
          <p:cNvPr id="16" name="Graphic 15" descr="Cloud Computing">
            <a:extLst>
              <a:ext uri="{FF2B5EF4-FFF2-40B4-BE49-F238E27FC236}">
                <a16:creationId xmlns:a16="http://schemas.microsoft.com/office/drawing/2014/main" id="{A2498341-74F8-4F46-9393-F12E58DB619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5814" y="3791194"/>
            <a:ext cx="707261" cy="70726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4410F28-9198-1E49-AED8-AE213917022B}"/>
              </a:ext>
            </a:extLst>
          </p:cNvPr>
          <p:cNvGrpSpPr>
            <a:grpSpLocks noChangeAspect="1"/>
          </p:cNvGrpSpPr>
          <p:nvPr/>
        </p:nvGrpSpPr>
        <p:grpSpPr>
          <a:xfrm>
            <a:off x="1725440" y="2976613"/>
            <a:ext cx="1348011" cy="660627"/>
            <a:chOff x="5157365" y="5482550"/>
            <a:chExt cx="1984943" cy="97277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09432B-7BD0-BC43-A466-EECBC44D98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52728" y="5482550"/>
              <a:ext cx="594118" cy="594118"/>
              <a:chOff x="8376840" y="5764025"/>
              <a:chExt cx="1038400" cy="103840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38D8197-2329-6C45-8BC0-73BA3062A4AF}"/>
                  </a:ext>
                </a:extLst>
              </p:cNvPr>
              <p:cNvSpPr/>
              <p:nvPr/>
            </p:nvSpPr>
            <p:spPr>
              <a:xfrm>
                <a:off x="8555332" y="5840627"/>
                <a:ext cx="671046" cy="8649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000"/>
              </a:p>
            </p:txBody>
          </p:sp>
          <p:pic>
            <p:nvPicPr>
              <p:cNvPr id="32" name="Graphic 31" descr="Document">
                <a:extLst>
                  <a:ext uri="{FF2B5EF4-FFF2-40B4-BE49-F238E27FC236}">
                    <a16:creationId xmlns:a16="http://schemas.microsoft.com/office/drawing/2014/main" id="{05CBCA05-75F1-CF4E-9EF8-C6B0DF1C3B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376840" y="5764025"/>
                <a:ext cx="1038400" cy="1038400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A8EF076-B5A9-1941-80D4-5AE6841F86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57098" y="5639561"/>
              <a:ext cx="594118" cy="594118"/>
              <a:chOff x="8376840" y="5764025"/>
              <a:chExt cx="1038400" cy="10384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5E3C2A0-B6C1-A74A-A74C-528DC64F7DD1}"/>
                  </a:ext>
                </a:extLst>
              </p:cNvPr>
              <p:cNvSpPr/>
              <p:nvPr/>
            </p:nvSpPr>
            <p:spPr>
              <a:xfrm>
                <a:off x="8555332" y="5840627"/>
                <a:ext cx="671046" cy="8649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000"/>
              </a:p>
            </p:txBody>
          </p:sp>
          <p:pic>
            <p:nvPicPr>
              <p:cNvPr id="30" name="Graphic 29" descr="Document">
                <a:extLst>
                  <a:ext uri="{FF2B5EF4-FFF2-40B4-BE49-F238E27FC236}">
                    <a16:creationId xmlns:a16="http://schemas.microsoft.com/office/drawing/2014/main" id="{C459DC96-9D6E-0A46-B08A-7D551BFDF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376840" y="5764025"/>
                <a:ext cx="1038400" cy="10384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43933EF-72D6-1344-9A6A-CDBED6C327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57365" y="5780613"/>
              <a:ext cx="594118" cy="594118"/>
              <a:chOff x="8376840" y="5764025"/>
              <a:chExt cx="1038400" cy="10384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53C4C17-1EB0-FF4C-935F-77EB5AA2DB38}"/>
                  </a:ext>
                </a:extLst>
              </p:cNvPr>
              <p:cNvSpPr/>
              <p:nvPr/>
            </p:nvSpPr>
            <p:spPr>
              <a:xfrm>
                <a:off x="8555332" y="5840627"/>
                <a:ext cx="671046" cy="8649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000"/>
              </a:p>
            </p:txBody>
          </p:sp>
          <p:pic>
            <p:nvPicPr>
              <p:cNvPr id="28" name="Graphic 27" descr="Document">
                <a:extLst>
                  <a:ext uri="{FF2B5EF4-FFF2-40B4-BE49-F238E27FC236}">
                    <a16:creationId xmlns:a16="http://schemas.microsoft.com/office/drawing/2014/main" id="{99699B52-713D-B145-8FA3-BE2D29B2DD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376840" y="5764025"/>
                <a:ext cx="1038400" cy="1038400"/>
              </a:xfrm>
              <a:prstGeom prst="rect">
                <a:avLst/>
              </a:prstGeom>
            </p:spPr>
          </p:pic>
        </p:grpSp>
        <p:pic>
          <p:nvPicPr>
            <p:cNvPr id="23" name="Graphic 22" descr="Bar chart">
              <a:extLst>
                <a:ext uri="{FF2B5EF4-FFF2-40B4-BE49-F238E27FC236}">
                  <a16:creationId xmlns:a16="http://schemas.microsoft.com/office/drawing/2014/main" id="{6AF357FD-CCDB-9546-9CB3-83325042E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158272" y="5864508"/>
              <a:ext cx="590814" cy="590814"/>
            </a:xfrm>
            <a:prstGeom prst="rect">
              <a:avLst/>
            </a:prstGeom>
          </p:spPr>
        </p:pic>
        <p:pic>
          <p:nvPicPr>
            <p:cNvPr id="24" name="Graphic 23" descr="Bar chart">
              <a:extLst>
                <a:ext uri="{FF2B5EF4-FFF2-40B4-BE49-F238E27FC236}">
                  <a16:creationId xmlns:a16="http://schemas.microsoft.com/office/drawing/2014/main" id="{810D6324-6770-5449-B5CB-8BC2CB6A5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353902" y="5682282"/>
              <a:ext cx="590814" cy="590814"/>
            </a:xfrm>
            <a:prstGeom prst="rect">
              <a:avLst/>
            </a:prstGeom>
          </p:spPr>
        </p:pic>
        <p:pic>
          <p:nvPicPr>
            <p:cNvPr id="25" name="Graphic 24" descr="Bar chart">
              <a:extLst>
                <a:ext uri="{FF2B5EF4-FFF2-40B4-BE49-F238E27FC236}">
                  <a16:creationId xmlns:a16="http://schemas.microsoft.com/office/drawing/2014/main" id="{A820B601-6423-EF43-A46D-913F11060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551494" y="5505862"/>
              <a:ext cx="590814" cy="590814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8AC23C-939C-894B-8CF5-BBA8BF0AF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3839" y="5529854"/>
              <a:ext cx="648708" cy="84487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574ADA3-A468-014D-B05F-4BB6F9F2C64D}"/>
              </a:ext>
            </a:extLst>
          </p:cNvPr>
          <p:cNvSpPr txBox="1"/>
          <p:nvPr/>
        </p:nvSpPr>
        <p:spPr>
          <a:xfrm>
            <a:off x="366606" y="3144881"/>
            <a:ext cx="127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Versioning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F6B3A7-2A28-354A-BFC6-699F31554A4E}"/>
              </a:ext>
            </a:extLst>
          </p:cNvPr>
          <p:cNvSpPr txBox="1"/>
          <p:nvPr/>
        </p:nvSpPr>
        <p:spPr>
          <a:xfrm>
            <a:off x="366605" y="1417621"/>
            <a:ext cx="162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Track changes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3C1F6-1686-DA42-B392-F8210F985476}"/>
              </a:ext>
            </a:extLst>
          </p:cNvPr>
          <p:cNvGrpSpPr>
            <a:grpSpLocks noChangeAspect="1"/>
          </p:cNvGrpSpPr>
          <p:nvPr/>
        </p:nvGrpSpPr>
        <p:grpSpPr>
          <a:xfrm>
            <a:off x="2007298" y="1244006"/>
            <a:ext cx="656703" cy="656703"/>
            <a:chOff x="5017360" y="672306"/>
            <a:chExt cx="1038400" cy="1038400"/>
          </a:xfrm>
        </p:grpSpPr>
        <p:pic>
          <p:nvPicPr>
            <p:cNvPr id="39" name="Graphic 38" descr="Document">
              <a:extLst>
                <a:ext uri="{FF2B5EF4-FFF2-40B4-BE49-F238E27FC236}">
                  <a16:creationId xmlns:a16="http://schemas.microsoft.com/office/drawing/2014/main" id="{A1F6489B-CAE6-6E4C-B433-6B143BCD9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017360" y="672306"/>
              <a:ext cx="1038400" cy="1038400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8F13E8-926A-3142-81C0-3A26B55CE366}"/>
                </a:ext>
              </a:extLst>
            </p:cNvPr>
            <p:cNvCxnSpPr>
              <a:cxnSpLocks/>
            </p:cNvCxnSpPr>
            <p:nvPr/>
          </p:nvCxnSpPr>
          <p:spPr>
            <a:xfrm>
              <a:off x="5322723" y="1354970"/>
              <a:ext cx="423644" cy="0"/>
            </a:xfrm>
            <a:prstGeom prst="line">
              <a:avLst/>
            </a:prstGeom>
            <a:ln w="476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DFA1A11-E522-FB4F-87F0-02781CF81801}"/>
              </a:ext>
            </a:extLst>
          </p:cNvPr>
          <p:cNvGrpSpPr/>
          <p:nvPr/>
        </p:nvGrpSpPr>
        <p:grpSpPr>
          <a:xfrm>
            <a:off x="2008045" y="2056718"/>
            <a:ext cx="782801" cy="689995"/>
            <a:chOff x="1320913" y="2322520"/>
            <a:chExt cx="1012063" cy="89207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88FB3C4-0FFB-1B4C-8DDD-FE99D2BD26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20913" y="2365563"/>
              <a:ext cx="849034" cy="849034"/>
              <a:chOff x="6608809" y="830848"/>
              <a:chExt cx="1038400" cy="1038400"/>
            </a:xfrm>
          </p:grpSpPr>
          <p:pic>
            <p:nvPicPr>
              <p:cNvPr id="41" name="Graphic 40" descr="Document">
                <a:extLst>
                  <a:ext uri="{FF2B5EF4-FFF2-40B4-BE49-F238E27FC236}">
                    <a16:creationId xmlns:a16="http://schemas.microsoft.com/office/drawing/2014/main" id="{59D46807-77DC-DF44-9374-3CC76987CA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608809" y="830848"/>
                <a:ext cx="1038400" cy="1038400"/>
              </a:xfrm>
              <a:prstGeom prst="rect">
                <a:avLst/>
              </a:prstGeom>
            </p:spPr>
          </p:pic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C0526E3-A8CA-2048-BF48-6BA0C720A2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0125" y="1338422"/>
                <a:ext cx="412139" cy="0"/>
              </a:xfrm>
              <a:prstGeom prst="line">
                <a:avLst/>
              </a:prstGeom>
              <a:ln w="47625">
                <a:solidFill>
                  <a:srgbClr val="C21F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005E40E-39A3-604F-A5C5-A5913B2775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0125" y="1425515"/>
                <a:ext cx="412139" cy="0"/>
              </a:xfrm>
              <a:prstGeom prst="line">
                <a:avLst/>
              </a:prstGeom>
              <a:ln w="47625">
                <a:solidFill>
                  <a:srgbClr val="C21F3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8" name="Graphic 37" descr="Chat bubble">
              <a:extLst>
                <a:ext uri="{FF2B5EF4-FFF2-40B4-BE49-F238E27FC236}">
                  <a16:creationId xmlns:a16="http://schemas.microsoft.com/office/drawing/2014/main" id="{BC8DE045-B876-184D-BD60-BFE68FD8A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flipH="1">
              <a:off x="1961214" y="2322520"/>
              <a:ext cx="371762" cy="404767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7D88314-9C62-DF45-9D35-EC5B98CD3F81}"/>
              </a:ext>
            </a:extLst>
          </p:cNvPr>
          <p:cNvSpPr txBox="1"/>
          <p:nvPr/>
        </p:nvSpPr>
        <p:spPr>
          <a:xfrm>
            <a:off x="366606" y="2281251"/>
            <a:ext cx="1481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b="1" dirty="0"/>
              <a:t>Collaboration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7D0DFB-8754-954F-A601-78C188C3AE11}"/>
              </a:ext>
            </a:extLst>
          </p:cNvPr>
          <p:cNvSpPr txBox="1"/>
          <p:nvPr/>
        </p:nvSpPr>
        <p:spPr>
          <a:xfrm>
            <a:off x="366606" y="4872141"/>
            <a:ext cx="86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Access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61093E-A465-8640-A602-6AA027DAB913}"/>
              </a:ext>
            </a:extLst>
          </p:cNvPr>
          <p:cNvSpPr txBox="1"/>
          <p:nvPr/>
        </p:nvSpPr>
        <p:spPr>
          <a:xfrm>
            <a:off x="366605" y="5735772"/>
            <a:ext cx="162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Data security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D5DB89-2E07-8541-9F18-8E78B5B476C6}"/>
              </a:ext>
            </a:extLst>
          </p:cNvPr>
          <p:cNvGrpSpPr>
            <a:grpSpLocks noChangeAspect="1"/>
          </p:cNvGrpSpPr>
          <p:nvPr/>
        </p:nvGrpSpPr>
        <p:grpSpPr>
          <a:xfrm>
            <a:off x="1993938" y="4669508"/>
            <a:ext cx="707262" cy="707262"/>
            <a:chOff x="8133118" y="1603813"/>
            <a:chExt cx="1459546" cy="145954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1B7CAB4-8622-4B4D-9F60-3F3CAFDF50CE}"/>
                </a:ext>
              </a:extLst>
            </p:cNvPr>
            <p:cNvSpPr/>
            <p:nvPr/>
          </p:nvSpPr>
          <p:spPr>
            <a:xfrm>
              <a:off x="8133118" y="1603813"/>
              <a:ext cx="1459546" cy="14595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E2FDA11-850D-7D4A-8507-A5E5D4DE3BA9}"/>
                </a:ext>
              </a:extLst>
            </p:cNvPr>
            <p:cNvGrpSpPr/>
            <p:nvPr/>
          </p:nvGrpSpPr>
          <p:grpSpPr>
            <a:xfrm flipH="1">
              <a:off x="8233059" y="1887045"/>
              <a:ext cx="1324607" cy="893081"/>
              <a:chOff x="6588827" y="562265"/>
              <a:chExt cx="1727860" cy="1164963"/>
            </a:xfrm>
            <a:solidFill>
              <a:schemeClr val="accent1"/>
            </a:solidFill>
          </p:grpSpPr>
          <p:pic>
            <p:nvPicPr>
              <p:cNvPr id="55" name="Graphic 54" descr="User">
                <a:extLst>
                  <a:ext uri="{FF2B5EF4-FFF2-40B4-BE49-F238E27FC236}">
                    <a16:creationId xmlns:a16="http://schemas.microsoft.com/office/drawing/2014/main" id="{BE025667-FF67-044F-BD33-8AFCDC658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7402287" y="56226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6" name="Graphic 55" descr="Scientist">
                <a:extLst>
                  <a:ext uri="{FF2B5EF4-FFF2-40B4-BE49-F238E27FC236}">
                    <a16:creationId xmlns:a16="http://schemas.microsoft.com/office/drawing/2014/main" id="{F522439B-03E6-6847-BCB9-86DC18763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6588827" y="56385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7" name="Graphic 56" descr="User">
                <a:extLst>
                  <a:ext uri="{FF2B5EF4-FFF2-40B4-BE49-F238E27FC236}">
                    <a16:creationId xmlns:a16="http://schemas.microsoft.com/office/drawing/2014/main" id="{556ED92D-7F19-3C49-AD70-7C6908A5E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7011009" y="726047"/>
                <a:ext cx="1001181" cy="1001181"/>
              </a:xfrm>
              <a:prstGeom prst="rect">
                <a:avLst/>
              </a:prstGeom>
            </p:spPr>
          </p:pic>
        </p:grpSp>
      </p:grpSp>
      <p:pic>
        <p:nvPicPr>
          <p:cNvPr id="59" name="Graphic 58" descr="Safe">
            <a:extLst>
              <a:ext uri="{FF2B5EF4-FFF2-40B4-BE49-F238E27FC236}">
                <a16:creationId xmlns:a16="http://schemas.microsoft.com/office/drawing/2014/main" id="{9CE40263-3E74-2C47-8016-A4802BBED5D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918859" y="5519009"/>
            <a:ext cx="846418" cy="84641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0BDD9745-3A1F-B148-BB90-C87126597F63}"/>
              </a:ext>
            </a:extLst>
          </p:cNvPr>
          <p:cNvSpPr txBox="1"/>
          <p:nvPr/>
        </p:nvSpPr>
        <p:spPr>
          <a:xfrm>
            <a:off x="4253733" y="5757552"/>
            <a:ext cx="21585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</a:t>
            </a:r>
            <a:r>
              <a:rPr lang="en-DE" sz="1600" dirty="0"/>
              <a:t>rivate / commercial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989A48D-61C4-A042-B97C-2240B31BF109}"/>
              </a:ext>
            </a:extLst>
          </p:cNvPr>
          <p:cNvSpPr txBox="1"/>
          <p:nvPr/>
        </p:nvSpPr>
        <p:spPr>
          <a:xfrm>
            <a:off x="4045172" y="4699973"/>
            <a:ext cx="2567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Oftentimes only within organization / institution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48DB58-CBE4-9344-B966-76C25D3B6ACB}"/>
              </a:ext>
            </a:extLst>
          </p:cNvPr>
          <p:cNvSpPr txBox="1"/>
          <p:nvPr/>
        </p:nvSpPr>
        <p:spPr>
          <a:xfrm>
            <a:off x="4253733" y="3956781"/>
            <a:ext cx="21585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Automated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07A01D-E152-504B-AE49-9F1227052D96}"/>
              </a:ext>
            </a:extLst>
          </p:cNvPr>
          <p:cNvSpPr txBox="1"/>
          <p:nvPr/>
        </p:nvSpPr>
        <p:spPr>
          <a:xfrm>
            <a:off x="4255806" y="3131458"/>
            <a:ext cx="21585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Automated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0E9D9C-CDFE-8145-B166-E345D1285056}"/>
              </a:ext>
            </a:extLst>
          </p:cNvPr>
          <p:cNvSpPr txBox="1"/>
          <p:nvPr/>
        </p:nvSpPr>
        <p:spPr>
          <a:xfrm>
            <a:off x="8808869" y="3852124"/>
            <a:ext cx="21585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Active / controlled </a:t>
            </a:r>
            <a:br>
              <a:rPr lang="en-US" sz="1600" dirty="0"/>
            </a:br>
            <a:r>
              <a:rPr lang="en-US" sz="1600" dirty="0"/>
              <a:t>by user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F6FEAE2-C259-9044-8F79-C31BCD144B47}"/>
              </a:ext>
            </a:extLst>
          </p:cNvPr>
          <p:cNvSpPr txBox="1"/>
          <p:nvPr/>
        </p:nvSpPr>
        <p:spPr>
          <a:xfrm>
            <a:off x="8808869" y="2992586"/>
            <a:ext cx="21585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Well-documented (commit history)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82B4931-6097-4B4B-A4C7-895F658592BE}"/>
              </a:ext>
            </a:extLst>
          </p:cNvPr>
          <p:cNvSpPr txBox="1"/>
          <p:nvPr/>
        </p:nvSpPr>
        <p:spPr>
          <a:xfrm>
            <a:off x="7819116" y="2226343"/>
            <a:ext cx="41380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issue tracker, tracked contribution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9A9000-1A51-8349-B4AC-FC3278E27604}"/>
              </a:ext>
            </a:extLst>
          </p:cNvPr>
          <p:cNvSpPr txBox="1"/>
          <p:nvPr/>
        </p:nvSpPr>
        <p:spPr>
          <a:xfrm>
            <a:off x="8955370" y="5504939"/>
            <a:ext cx="18655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600" dirty="0"/>
              <a:t>GitLab: on-premise and custom solutions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458263D-13E2-3542-BD32-9DCC77F977D3}"/>
              </a:ext>
            </a:extLst>
          </p:cNvPr>
          <p:cNvSpPr txBox="1"/>
          <p:nvPr/>
        </p:nvSpPr>
        <p:spPr>
          <a:xfrm>
            <a:off x="4576349" y="1543551"/>
            <a:ext cx="16954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600" b="1" dirty="0">
                <a:solidFill>
                  <a:srgbClr val="1FC2A7"/>
                </a:solidFill>
              </a:rPr>
              <a:t>✓</a:t>
            </a:r>
            <a:r>
              <a:rPr lang="en-DE" sz="1600" dirty="0"/>
              <a:t> Documents</a:t>
            </a:r>
          </a:p>
          <a:p>
            <a:r>
              <a:rPr lang="en-DE" sz="1600" b="1" dirty="0">
                <a:solidFill>
                  <a:srgbClr val="1FC2A7"/>
                </a:solidFill>
              </a:rPr>
              <a:t>✓ </a:t>
            </a:r>
            <a:r>
              <a:rPr lang="en-DE" sz="1600" dirty="0"/>
              <a:t>Small data</a:t>
            </a:r>
          </a:p>
          <a:p>
            <a:r>
              <a:rPr lang="en-DE" sz="1600" b="1" dirty="0">
                <a:solidFill>
                  <a:srgbClr val="1FC2A7"/>
                </a:solidFill>
              </a:rPr>
              <a:t>✓ </a:t>
            </a:r>
            <a:r>
              <a:rPr lang="en-DE" sz="1600" dirty="0"/>
              <a:t>Presentations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75717A-512C-5244-ADF9-DF8923A17F02}"/>
              </a:ext>
            </a:extLst>
          </p:cNvPr>
          <p:cNvSpPr txBox="1"/>
          <p:nvPr/>
        </p:nvSpPr>
        <p:spPr>
          <a:xfrm>
            <a:off x="8930871" y="4689707"/>
            <a:ext cx="1914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600" dirty="0"/>
              <a:t>Easily collaborate across institutions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4F93B9F-9324-7C4B-B732-B0027ECF26F8}"/>
              </a:ext>
            </a:extLst>
          </p:cNvPr>
          <p:cNvSpPr txBox="1"/>
          <p:nvPr/>
        </p:nvSpPr>
        <p:spPr>
          <a:xfrm>
            <a:off x="8564061" y="1588510"/>
            <a:ext cx="2648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600" b="1" dirty="0">
                <a:solidFill>
                  <a:srgbClr val="1FC2A7"/>
                </a:solidFill>
              </a:rPr>
              <a:t>✓ </a:t>
            </a:r>
            <a:r>
              <a:rPr lang="en-DE" sz="1600" dirty="0"/>
              <a:t>Code</a:t>
            </a:r>
          </a:p>
          <a:p>
            <a:r>
              <a:rPr lang="en-DE" sz="1600" b="1" dirty="0">
                <a:solidFill>
                  <a:srgbClr val="1FC2A7"/>
                </a:solidFill>
              </a:rPr>
              <a:t>✓ </a:t>
            </a:r>
            <a:r>
              <a:rPr lang="en-DE" sz="1600" dirty="0"/>
              <a:t>Data analytical projects</a:t>
            </a:r>
          </a:p>
        </p:txBody>
      </p:sp>
    </p:spTree>
    <p:extLst>
      <p:ext uri="{BB962C8B-B14F-4D97-AF65-F5344CB8AC3E}">
        <p14:creationId xmlns:p14="http://schemas.microsoft.com/office/powerpoint/2010/main" val="62547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purl.org/dc/dcmitype/"/>
    <ds:schemaRef ds:uri="http://schemas.microsoft.com/office/2006/metadata/properties"/>
    <ds:schemaRef ds:uri="21db1a41-6048-41cc-aa9c-5fc692bf8cba"/>
    <ds:schemaRef ds:uri="http://purl.org/dc/terms/"/>
    <ds:schemaRef ds:uri="447a0e29-417c-48dd-a0a6-9c62823d420b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28AB633-F799-4E28-98CC-48A39C6F5F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2966</TotalTime>
  <Words>67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177</cp:revision>
  <dcterms:created xsi:type="dcterms:W3CDTF">2020-06-29T09:54:11Z</dcterms:created>
  <dcterms:modified xsi:type="dcterms:W3CDTF">2022-10-27T12:07:44Z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