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6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sldIdLst>
    <p:sldId id="447" r:id="rId6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minik Brilhaus" initials="D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5CA"/>
          </a:solidFill>
        </a:fill>
      </a:tcStyle>
    </a:wholeTbl>
    <a:band2H>
      <a:tcTxStyle/>
      <a:tcStyle>
        <a:tcBdr/>
        <a:fill>
          <a:solidFill>
            <a:srgbClr val="EBF2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8CA"/>
          </a:solidFill>
        </a:fill>
      </a:tcStyle>
    </a:wholeTbl>
    <a:band2H>
      <a:tcTxStyle/>
      <a:tcStyle>
        <a:tcBdr/>
        <a:fill>
          <a:solidFill>
            <a:srgbClr val="FFFC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CC"/>
          </a:solidFill>
        </a:fill>
      </a:tcStyle>
    </a:wholeTbl>
    <a:band2H>
      <a:tcTxStyle/>
      <a:tcStyle>
        <a:tcBdr/>
        <a:fill>
          <a:solidFill>
            <a:srgbClr val="E6EA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7"/>
    <p:restoredTop sz="89807"/>
  </p:normalViewPr>
  <p:slideViewPr>
    <p:cSldViewPr snapToGrid="0">
      <p:cViewPr>
        <p:scale>
          <a:sx n="73" d="100"/>
          <a:sy n="73" d="100"/>
        </p:scale>
        <p:origin x="232" y="1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68" Type="http://schemas.openxmlformats.org/officeDocument/2006/relationships/slide" Target="slides/slide67.xml"/><Relationship Id="rId74" Type="http://schemas.openxmlformats.org/officeDocument/2006/relationships/notesMaster" Target="notesMasters/notesMaster1.xml"/><Relationship Id="rId75" Type="http://schemas.openxmlformats.org/officeDocument/2006/relationships/commentAuthors" Target="commentAuthors.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empty">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ransition spd="med"/>
  <p:txStyles>
    <p:titleStyle>
      <a:lvl1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1pPr>
      <a:lvl2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2pPr>
      <a:lvl3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3pPr>
      <a:lvl4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4pPr>
      <a:lvl5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5pPr>
      <a:lvl6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6pPr>
      <a:lvl7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7pPr>
      <a:lvl8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8pPr>
      <a:lvl9pPr marL="0" marR="0" indent="0" algn="l" defTabSz="457200" latinLnBrk="0">
        <a:lnSpc>
          <a:spcPct val="100000"/>
        </a:lnSpc>
        <a:spcBef>
          <a:spcPts val="0"/>
        </a:spcBef>
        <a:spcAft>
          <a:spcPts val="0"/>
        </a:spcAft>
        <a:buClrTx/>
        <a:buSzTx/>
        <a:buFontTx/>
        <a:buNone/>
        <a:tabLst/>
        <a:defRPr sz="3400" b="0" i="0" u="none" strike="noStrike" cap="none" spc="0" baseline="0">
          <a:solidFill>
            <a:srgbClr val="006AB3"/>
          </a:solidFill>
          <a:uFillTx/>
          <a:latin typeface="Arial"/>
          <a:ea typeface="Arial"/>
          <a:cs typeface="Arial"/>
          <a:sym typeface="Arial"/>
        </a:defRPr>
      </a:lvl9pPr>
    </p:titleStyle>
    <p:bodyStyle>
      <a:lvl1pPr marL="342900" marR="0" indent="-342900"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1pPr>
      <a:lvl2pPr marL="657412" marR="0" indent="-309562"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2pPr>
      <a:lvl3pPr marL="925380" marR="0" indent="-297180"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3pPr>
      <a:lvl4pPr marL="1166580" marR="0" indent="-297180"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4pPr>
      <a:lvl5pPr marL="1407780" marR="0" indent="-297180"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5pPr>
      <a:lvl6pPr marL="2583179" marR="0" indent="-297179"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6pPr>
      <a:lvl7pPr marL="3040379" marR="0" indent="-297179"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7pPr>
      <a:lvl8pPr marL="3497579" marR="0" indent="-297179"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8pPr>
      <a:lvl9pPr marL="3954779" marR="0" indent="-297179" algn="l" defTabSz="457200" latinLnBrk="0">
        <a:lnSpc>
          <a:spcPct val="100000"/>
        </a:lnSpc>
        <a:spcBef>
          <a:spcPts val="1000"/>
        </a:spcBef>
        <a:spcAft>
          <a:spcPts val="0"/>
        </a:spcAft>
        <a:buClr>
          <a:srgbClr val="72B40D"/>
        </a:buClr>
        <a:buSzPct val="100000"/>
        <a:buFontTx/>
        <a:buChar char="•"/>
        <a:tabLst/>
        <a:defRPr sz="2600" b="0" i="0" u="none" strike="noStrike" cap="none" spc="0" baseline="0">
          <a:solidFill>
            <a:srgbClr val="000000"/>
          </a:solidFill>
          <a:uFillTx/>
          <a:latin typeface="Arial"/>
          <a:ea typeface="Arial"/>
          <a:cs typeface="Arial"/>
          <a:sym typeface="Arial"/>
        </a:defRPr>
      </a:lvl9pPr>
    </p:bodyStyle>
    <p:otherStyle>
      <a:lvl1pPr marL="0" marR="0" indent="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4572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image" Target="../media/image142.png"/><Relationship Id="rId11" Type="http://schemas.openxmlformats.org/officeDocument/2006/relationships/image" Target="../media/image143.png"/><Relationship Id="rId12" Type="http://schemas.openxmlformats.org/officeDocument/2006/relationships/image" Target="../media/image38.png"/><Relationship Id="rId2" Type="http://schemas.openxmlformats.org/officeDocument/2006/relationships/image" Target="../media/image134.png"/><Relationship Id="rId3" Type="http://schemas.openxmlformats.org/officeDocument/2006/relationships/image" Target="../media/image135.png"/><Relationship Id="rId4" Type="http://schemas.openxmlformats.org/officeDocument/2006/relationships/image" Target="../media/image136.png"/><Relationship Id="rId5" Type="http://schemas.openxmlformats.org/officeDocument/2006/relationships/image" Target="../media/image137.png"/><Relationship Id="rId6" Type="http://schemas.openxmlformats.org/officeDocument/2006/relationships/image" Target="../media/image145.png"/><Relationship Id="rId7" Type="http://schemas.openxmlformats.org/officeDocument/2006/relationships/image" Target="../media/image147.png"/><Relationship Id="rId8" Type="http://schemas.openxmlformats.org/officeDocument/2006/relationships/image" Target="../media/image18.png"/><Relationship Id="rId9" Type="http://schemas.openxmlformats.org/officeDocument/2006/relationships/image" Target="../media/image141.png"/></Relationships>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5" name="Rounded Rectangle"/>
          <p:cNvSpPr/>
          <p:nvPr/>
        </p:nvSpPr>
        <p:spPr>
          <a:xfrm>
            <a:off x="9034285" y="1008879"/>
            <a:ext cx="2982932" cy="3464732"/>
          </a:xfrm>
          <a:prstGeom prst="roundRect">
            <a:avLst>
              <a:gd name="adj" fmla="val 4164"/>
            </a:avLst>
          </a:prstGeom>
          <a:solidFill>
            <a:srgbClr val="FFFFFF"/>
          </a:solidFill>
          <a:ln w="3175">
            <a:miter lim="400000"/>
          </a:ln>
        </p:spPr>
        <p:txBody>
          <a:bodyPr lIns="29996" tIns="29996" rIns="29996" bIns="29996" anchor="ctr"/>
          <a:lstStyle/>
          <a:p>
            <a:pPr algn="ctr" defTabSz="299968">
              <a:defRPr sz="2400" b="1">
                <a:solidFill>
                  <a:srgbClr val="2D3E50"/>
                </a:solidFill>
                <a:latin typeface="+mn-lt"/>
                <a:ea typeface="+mn-ea"/>
                <a:cs typeface="+mn-cs"/>
                <a:sym typeface="Calibri"/>
              </a:defRPr>
            </a:pPr>
            <a:endParaRPr/>
          </a:p>
        </p:txBody>
      </p:sp>
      <p:grpSp>
        <p:nvGrpSpPr>
          <p:cNvPr id="3120" name="Group"/>
          <p:cNvGrpSpPr/>
          <p:nvPr/>
        </p:nvGrpSpPr>
        <p:grpSpPr>
          <a:xfrm>
            <a:off x="9538030" y="2307883"/>
            <a:ext cx="2297143" cy="1811116"/>
            <a:chOff x="0" y="0"/>
            <a:chExt cx="2297141" cy="1811114"/>
          </a:xfrm>
        </p:grpSpPr>
        <p:pic>
          <p:nvPicPr>
            <p:cNvPr id="3116" name="PRIDE_logo.png" descr="PRIDE_logo.png"/>
            <p:cNvPicPr>
              <a:picLocks noChangeAspect="1"/>
            </p:cNvPicPr>
            <p:nvPr/>
          </p:nvPicPr>
          <p:blipFill>
            <a:blip r:embed="rId2"/>
            <a:stretch>
              <a:fillRect/>
            </a:stretch>
          </p:blipFill>
          <p:spPr>
            <a:xfrm>
              <a:off x="315567" y="1502062"/>
              <a:ext cx="1981575" cy="309053"/>
            </a:xfrm>
            <a:prstGeom prst="rect">
              <a:avLst/>
            </a:prstGeom>
            <a:ln w="3175" cap="flat">
              <a:solidFill>
                <a:srgbClr val="000000"/>
              </a:solidFill>
              <a:prstDash val="solid"/>
              <a:round/>
            </a:ln>
            <a:effectLst/>
          </p:spPr>
        </p:pic>
        <p:pic>
          <p:nvPicPr>
            <p:cNvPr id="3117" name="Screen Shot 2019-10-07 at 14.38.39.png" descr="Screen Shot 2019-10-07 at 14.38.39.png"/>
            <p:cNvPicPr>
              <a:picLocks noChangeAspect="1"/>
            </p:cNvPicPr>
            <p:nvPr/>
          </p:nvPicPr>
          <p:blipFill>
            <a:blip r:embed="rId3"/>
            <a:stretch>
              <a:fillRect/>
            </a:stretch>
          </p:blipFill>
          <p:spPr>
            <a:xfrm>
              <a:off x="0" y="969626"/>
              <a:ext cx="1324512" cy="309053"/>
            </a:xfrm>
            <a:prstGeom prst="rect">
              <a:avLst/>
            </a:prstGeom>
            <a:ln w="3175" cap="flat">
              <a:solidFill>
                <a:srgbClr val="000000"/>
              </a:solidFill>
              <a:prstDash val="solid"/>
              <a:round/>
            </a:ln>
            <a:effectLst/>
          </p:spPr>
        </p:pic>
        <p:pic>
          <p:nvPicPr>
            <p:cNvPr id="3118" name="ENA-logo.png" descr="ENA-logo.png"/>
            <p:cNvPicPr>
              <a:picLocks noChangeAspect="1"/>
            </p:cNvPicPr>
            <p:nvPr/>
          </p:nvPicPr>
          <p:blipFill>
            <a:blip r:embed="rId4"/>
            <a:stretch>
              <a:fillRect/>
            </a:stretch>
          </p:blipFill>
          <p:spPr>
            <a:xfrm>
              <a:off x="119528" y="0"/>
              <a:ext cx="1085455" cy="309053"/>
            </a:xfrm>
            <a:prstGeom prst="rect">
              <a:avLst/>
            </a:prstGeom>
            <a:ln w="3175" cap="flat">
              <a:solidFill>
                <a:srgbClr val="000000"/>
              </a:solidFill>
              <a:prstDash val="solid"/>
              <a:round/>
            </a:ln>
            <a:effectLst/>
          </p:spPr>
        </p:pic>
        <p:pic>
          <p:nvPicPr>
            <p:cNvPr id="3119" name="Screen Shot 2020-09-28 at 12.27.54.png" descr="Screen Shot 2020-09-28 at 12.27.54.png"/>
            <p:cNvPicPr>
              <a:picLocks noChangeAspect="1"/>
            </p:cNvPicPr>
            <p:nvPr/>
          </p:nvPicPr>
          <p:blipFill>
            <a:blip r:embed="rId5"/>
            <a:stretch>
              <a:fillRect/>
            </a:stretch>
          </p:blipFill>
          <p:spPr>
            <a:xfrm>
              <a:off x="658748" y="486961"/>
              <a:ext cx="1295213" cy="304757"/>
            </a:xfrm>
            <a:prstGeom prst="rect">
              <a:avLst/>
            </a:prstGeom>
            <a:ln w="3175" cap="flat">
              <a:solidFill>
                <a:srgbClr val="000000"/>
              </a:solidFill>
              <a:prstDash val="solid"/>
              <a:round/>
            </a:ln>
            <a:effectLst/>
          </p:spPr>
        </p:pic>
      </p:grpSp>
      <p:sp>
        <p:nvSpPr>
          <p:cNvPr id="3121" name="TextBox 52"/>
          <p:cNvSpPr txBox="1"/>
          <p:nvPr/>
        </p:nvSpPr>
        <p:spPr>
          <a:xfrm>
            <a:off x="9099929" y="1098191"/>
            <a:ext cx="2851645" cy="906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1148" tIns="41148" rIns="41148" bIns="41148"/>
          <a:lstStyle>
            <a:lvl1pPr algn="ctr" defTabSz="822960">
              <a:defRPr sz="2600" b="1" i="1">
                <a:solidFill>
                  <a:srgbClr val="595959"/>
                </a:solidFill>
                <a:latin typeface="+mn-lt"/>
                <a:ea typeface="+mn-ea"/>
                <a:cs typeface="+mn-cs"/>
                <a:sym typeface="Calibri"/>
              </a:defRPr>
            </a:lvl1pPr>
          </a:lstStyle>
          <a:p>
            <a:r>
              <a:t>Domain-specific repositories</a:t>
            </a:r>
          </a:p>
        </p:txBody>
      </p:sp>
      <p:pic>
        <p:nvPicPr>
          <p:cNvPr id="3122" name="Image" descr="Image"/>
          <p:cNvPicPr>
            <a:picLocks noChangeAspect="1"/>
          </p:cNvPicPr>
          <p:nvPr/>
        </p:nvPicPr>
        <p:blipFill>
          <a:blip r:embed="rId6"/>
          <a:srcRect t="18027" r="10675"/>
          <a:stretch>
            <a:fillRect/>
          </a:stretch>
        </p:blipFill>
        <p:spPr>
          <a:xfrm>
            <a:off x="4257668" y="1878479"/>
            <a:ext cx="1261335" cy="1257451"/>
          </a:xfrm>
          <a:prstGeom prst="rect">
            <a:avLst/>
          </a:prstGeom>
          <a:ln w="12700">
            <a:miter lim="400000"/>
          </a:ln>
        </p:spPr>
      </p:pic>
      <p:pic>
        <p:nvPicPr>
          <p:cNvPr id="3188" name="Connection Line" descr="Connection Line"/>
          <p:cNvPicPr>
            <a:picLocks/>
          </p:cNvPicPr>
          <p:nvPr/>
        </p:nvPicPr>
        <p:blipFill>
          <a:blip r:embed="rId7"/>
          <a:stretch>
            <a:fillRect/>
          </a:stretch>
        </p:blipFill>
        <p:spPr>
          <a:xfrm>
            <a:off x="3682917" y="3713977"/>
            <a:ext cx="1756010" cy="1158996"/>
          </a:xfrm>
          <a:prstGeom prst="rect">
            <a:avLst/>
          </a:prstGeom>
        </p:spPr>
      </p:pic>
      <p:sp>
        <p:nvSpPr>
          <p:cNvPr id="3124" name="TextBox 52"/>
          <p:cNvSpPr txBox="1"/>
          <p:nvPr/>
        </p:nvSpPr>
        <p:spPr>
          <a:xfrm>
            <a:off x="4121282" y="1177380"/>
            <a:ext cx="1534043" cy="7480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1148" tIns="41148" rIns="41148" bIns="41148" anchor="ctr"/>
          <a:lstStyle>
            <a:lvl1pPr algn="ctr" defTabSz="822960">
              <a:lnSpc>
                <a:spcPct val="70000"/>
              </a:lnSpc>
              <a:defRPr sz="2200" b="1" i="1">
                <a:solidFill>
                  <a:srgbClr val="595959"/>
                </a:solidFill>
                <a:latin typeface="+mn-lt"/>
                <a:ea typeface="+mn-ea"/>
                <a:cs typeface="+mn-cs"/>
                <a:sym typeface="Calibri"/>
              </a:defRPr>
            </a:lvl1pPr>
          </a:lstStyle>
          <a:p>
            <a:r>
              <a:t>Metadata templates</a:t>
            </a:r>
          </a:p>
        </p:txBody>
      </p:sp>
      <p:grpSp>
        <p:nvGrpSpPr>
          <p:cNvPr id="3128" name="Group"/>
          <p:cNvGrpSpPr/>
          <p:nvPr/>
        </p:nvGrpSpPr>
        <p:grpSpPr>
          <a:xfrm>
            <a:off x="1119709" y="2845218"/>
            <a:ext cx="1019038" cy="1024421"/>
            <a:chOff x="0" y="0"/>
            <a:chExt cx="1019037" cy="1024419"/>
          </a:xfrm>
        </p:grpSpPr>
        <p:sp>
          <p:nvSpPr>
            <p:cNvPr id="3125" name="Oval"/>
            <p:cNvSpPr/>
            <p:nvPr/>
          </p:nvSpPr>
          <p:spPr>
            <a:xfrm>
              <a:off x="0" y="0"/>
              <a:ext cx="1008321" cy="1024420"/>
            </a:xfrm>
            <a:prstGeom prst="ellipse">
              <a:avLst/>
            </a:prstGeom>
            <a:solidFill>
              <a:srgbClr val="FFC000"/>
            </a:solidFill>
            <a:ln w="3175" cap="flat">
              <a:noFill/>
              <a:miter lim="400000"/>
            </a:ln>
            <a:effectLst/>
          </p:spPr>
          <p:txBody>
            <a:bodyPr wrap="square" lIns="0" tIns="0" rIns="0" bIns="0" numCol="1" anchor="ctr">
              <a:noAutofit/>
            </a:bodyPr>
            <a:lstStyle/>
            <a:p>
              <a:pPr algn="ctr" defTabSz="412750">
                <a:defRPr sz="1600">
                  <a:solidFill>
                    <a:srgbClr val="FFFFFF"/>
                  </a:solidFill>
                  <a:latin typeface="Helvetica Neue Medium"/>
                  <a:ea typeface="Helvetica Neue Medium"/>
                  <a:cs typeface="Helvetica Neue Medium"/>
                  <a:sym typeface="Helvetica Neue Medium"/>
                </a:defRPr>
              </a:pPr>
              <a:endParaRPr/>
            </a:p>
          </p:txBody>
        </p:sp>
        <p:sp>
          <p:nvSpPr>
            <p:cNvPr id="3126" name="Shape"/>
            <p:cNvSpPr/>
            <p:nvPr/>
          </p:nvSpPr>
          <p:spPr>
            <a:xfrm>
              <a:off x="10717" y="254535"/>
              <a:ext cx="1008321" cy="417367"/>
            </a:xfrm>
            <a:custGeom>
              <a:avLst/>
              <a:gdLst/>
              <a:ahLst/>
              <a:cxnLst>
                <a:cxn ang="0">
                  <a:pos x="wd2" y="hd2"/>
                </a:cxn>
                <a:cxn ang="5400000">
                  <a:pos x="wd2" y="hd2"/>
                </a:cxn>
                <a:cxn ang="10800000">
                  <a:pos x="wd2" y="hd2"/>
                </a:cxn>
                <a:cxn ang="16200000">
                  <a:pos x="wd2" y="hd2"/>
                </a:cxn>
              </a:cxnLst>
              <a:rect l="0" t="0" r="r" b="b"/>
              <a:pathLst>
                <a:path w="21585" h="21600" extrusionOk="0">
                  <a:moveTo>
                    <a:pt x="4733" y="0"/>
                  </a:moveTo>
                  <a:cubicBezTo>
                    <a:pt x="3567" y="280"/>
                    <a:pt x="2617" y="1572"/>
                    <a:pt x="1980" y="3707"/>
                  </a:cubicBezTo>
                  <a:cubicBezTo>
                    <a:pt x="1829" y="4214"/>
                    <a:pt x="1705" y="4764"/>
                    <a:pt x="1597" y="5337"/>
                  </a:cubicBezTo>
                  <a:lnTo>
                    <a:pt x="302" y="5337"/>
                  </a:lnTo>
                  <a:cubicBezTo>
                    <a:pt x="135" y="5337"/>
                    <a:pt x="0" y="5670"/>
                    <a:pt x="0" y="6084"/>
                  </a:cubicBezTo>
                  <a:lnTo>
                    <a:pt x="0" y="12301"/>
                  </a:lnTo>
                  <a:cubicBezTo>
                    <a:pt x="0" y="12715"/>
                    <a:pt x="135" y="13048"/>
                    <a:pt x="302" y="13048"/>
                  </a:cubicBezTo>
                  <a:lnTo>
                    <a:pt x="1322" y="13048"/>
                  </a:lnTo>
                  <a:cubicBezTo>
                    <a:pt x="1754" y="17558"/>
                    <a:pt x="3189" y="21547"/>
                    <a:pt x="5488" y="21587"/>
                  </a:cubicBezTo>
                  <a:cubicBezTo>
                    <a:pt x="5510" y="21587"/>
                    <a:pt x="5527" y="21587"/>
                    <a:pt x="5549" y="21587"/>
                  </a:cubicBezTo>
                  <a:cubicBezTo>
                    <a:pt x="6947" y="21587"/>
                    <a:pt x="7988" y="20749"/>
                    <a:pt x="8738" y="19015"/>
                  </a:cubicBezTo>
                  <a:cubicBezTo>
                    <a:pt x="9435" y="17400"/>
                    <a:pt x="9797" y="15225"/>
                    <a:pt x="10110" y="13143"/>
                  </a:cubicBezTo>
                  <a:cubicBezTo>
                    <a:pt x="10250" y="12223"/>
                    <a:pt x="10557" y="11888"/>
                    <a:pt x="10799" y="11888"/>
                  </a:cubicBezTo>
                  <a:cubicBezTo>
                    <a:pt x="11107" y="11888"/>
                    <a:pt x="11361" y="12356"/>
                    <a:pt x="11474" y="13143"/>
                  </a:cubicBezTo>
                  <a:cubicBezTo>
                    <a:pt x="12127" y="17600"/>
                    <a:pt x="12969" y="21600"/>
                    <a:pt x="16035" y="21600"/>
                  </a:cubicBezTo>
                  <a:cubicBezTo>
                    <a:pt x="16056" y="21600"/>
                    <a:pt x="16072" y="21600"/>
                    <a:pt x="16094" y="21600"/>
                  </a:cubicBezTo>
                  <a:cubicBezTo>
                    <a:pt x="18393" y="21560"/>
                    <a:pt x="19830" y="17570"/>
                    <a:pt x="20261" y="13060"/>
                  </a:cubicBezTo>
                  <a:lnTo>
                    <a:pt x="21282" y="13060"/>
                  </a:lnTo>
                  <a:cubicBezTo>
                    <a:pt x="21449" y="13060"/>
                    <a:pt x="21584" y="12727"/>
                    <a:pt x="21584" y="12314"/>
                  </a:cubicBezTo>
                  <a:lnTo>
                    <a:pt x="21584" y="6096"/>
                  </a:lnTo>
                  <a:cubicBezTo>
                    <a:pt x="21600" y="5669"/>
                    <a:pt x="21464" y="5337"/>
                    <a:pt x="21297" y="5337"/>
                  </a:cubicBezTo>
                  <a:lnTo>
                    <a:pt x="20002" y="5337"/>
                  </a:lnTo>
                  <a:cubicBezTo>
                    <a:pt x="19894" y="4764"/>
                    <a:pt x="19765" y="4214"/>
                    <a:pt x="19619" y="3707"/>
                  </a:cubicBezTo>
                  <a:cubicBezTo>
                    <a:pt x="18987" y="1559"/>
                    <a:pt x="18032" y="280"/>
                    <a:pt x="16866" y="0"/>
                  </a:cubicBezTo>
                  <a:lnTo>
                    <a:pt x="16849" y="0"/>
                  </a:lnTo>
                  <a:lnTo>
                    <a:pt x="4760" y="0"/>
                  </a:lnTo>
                  <a:lnTo>
                    <a:pt x="4733" y="0"/>
                  </a:lnTo>
                  <a:close/>
                  <a:moveTo>
                    <a:pt x="10803" y="2177"/>
                  </a:moveTo>
                  <a:cubicBezTo>
                    <a:pt x="13371" y="2177"/>
                    <a:pt x="15938" y="2219"/>
                    <a:pt x="16672" y="2306"/>
                  </a:cubicBezTo>
                  <a:cubicBezTo>
                    <a:pt x="17228" y="2373"/>
                    <a:pt x="17719" y="2812"/>
                    <a:pt x="18135" y="3519"/>
                  </a:cubicBezTo>
                  <a:cubicBezTo>
                    <a:pt x="18923" y="4747"/>
                    <a:pt x="19467" y="7377"/>
                    <a:pt x="19467" y="10433"/>
                  </a:cubicBezTo>
                  <a:cubicBezTo>
                    <a:pt x="19462" y="12835"/>
                    <a:pt x="19122" y="14995"/>
                    <a:pt x="18593" y="16396"/>
                  </a:cubicBezTo>
                  <a:cubicBezTo>
                    <a:pt x="18021" y="18104"/>
                    <a:pt x="17175" y="19267"/>
                    <a:pt x="16074" y="19294"/>
                  </a:cubicBezTo>
                  <a:cubicBezTo>
                    <a:pt x="16057" y="19294"/>
                    <a:pt x="16041" y="19294"/>
                    <a:pt x="16025" y="19294"/>
                  </a:cubicBezTo>
                  <a:cubicBezTo>
                    <a:pt x="13612" y="19294"/>
                    <a:pt x="12949" y="16144"/>
                    <a:pt x="12430" y="12635"/>
                  </a:cubicBezTo>
                  <a:cubicBezTo>
                    <a:pt x="12420" y="12581"/>
                    <a:pt x="12414" y="12501"/>
                    <a:pt x="12403" y="12435"/>
                  </a:cubicBezTo>
                  <a:cubicBezTo>
                    <a:pt x="12112" y="10727"/>
                    <a:pt x="11528" y="9712"/>
                    <a:pt x="10826" y="9712"/>
                  </a:cubicBezTo>
                  <a:cubicBezTo>
                    <a:pt x="10826" y="9712"/>
                    <a:pt x="10821" y="9712"/>
                    <a:pt x="10821" y="9712"/>
                  </a:cubicBezTo>
                  <a:cubicBezTo>
                    <a:pt x="10255" y="9712"/>
                    <a:pt x="9538" y="10446"/>
                    <a:pt x="9192" y="12501"/>
                  </a:cubicBezTo>
                  <a:cubicBezTo>
                    <a:pt x="9187" y="12555"/>
                    <a:pt x="9181" y="12595"/>
                    <a:pt x="9170" y="12635"/>
                  </a:cubicBezTo>
                  <a:cubicBezTo>
                    <a:pt x="8657" y="16144"/>
                    <a:pt x="7994" y="19294"/>
                    <a:pt x="5576" y="19294"/>
                  </a:cubicBezTo>
                  <a:cubicBezTo>
                    <a:pt x="5560" y="19294"/>
                    <a:pt x="5543" y="19294"/>
                    <a:pt x="5527" y="19294"/>
                  </a:cubicBezTo>
                  <a:cubicBezTo>
                    <a:pt x="4334" y="19267"/>
                    <a:pt x="3432" y="17894"/>
                    <a:pt x="2866" y="15946"/>
                  </a:cubicBezTo>
                  <a:cubicBezTo>
                    <a:pt x="2423" y="14558"/>
                    <a:pt x="2149" y="12596"/>
                    <a:pt x="2149" y="10421"/>
                  </a:cubicBezTo>
                  <a:cubicBezTo>
                    <a:pt x="2149" y="8432"/>
                    <a:pt x="2380" y="6615"/>
                    <a:pt x="2758" y="5254"/>
                  </a:cubicBezTo>
                  <a:cubicBezTo>
                    <a:pt x="2758" y="5241"/>
                    <a:pt x="2763" y="5229"/>
                    <a:pt x="2763" y="5229"/>
                  </a:cubicBezTo>
                  <a:cubicBezTo>
                    <a:pt x="2779" y="5176"/>
                    <a:pt x="2795" y="5121"/>
                    <a:pt x="2817" y="5054"/>
                  </a:cubicBezTo>
                  <a:cubicBezTo>
                    <a:pt x="2984" y="4480"/>
                    <a:pt x="3184" y="4001"/>
                    <a:pt x="3400" y="3640"/>
                  </a:cubicBezTo>
                  <a:cubicBezTo>
                    <a:pt x="3827" y="2866"/>
                    <a:pt x="4345" y="2373"/>
                    <a:pt x="4933" y="2306"/>
                  </a:cubicBezTo>
                  <a:cubicBezTo>
                    <a:pt x="5667" y="2219"/>
                    <a:pt x="8235" y="2177"/>
                    <a:pt x="10803" y="2177"/>
                  </a:cubicBezTo>
                  <a:close/>
                </a:path>
              </a:pathLst>
            </a:custGeom>
            <a:solidFill>
              <a:srgbClr val="2D3E50"/>
            </a:solidFill>
            <a:ln w="3175" cap="flat">
              <a:noFill/>
              <a:miter lim="400000"/>
            </a:ln>
            <a:effectLst/>
          </p:spPr>
          <p:txBody>
            <a:bodyPr wrap="square" lIns="20574" tIns="20574" rIns="20574" bIns="20574" numCol="1" anchor="ctr">
              <a:noAutofit/>
            </a:bodyPr>
            <a:lstStyle/>
            <a:p>
              <a:pPr algn="ctr" defTabSz="411480">
                <a:defRPr sz="700">
                  <a:solidFill>
                    <a:srgbClr val="595959"/>
                  </a:solidFill>
                  <a:latin typeface="+mn-lt"/>
                  <a:ea typeface="+mn-ea"/>
                  <a:cs typeface="+mn-cs"/>
                  <a:sym typeface="Calibri"/>
                </a:defRPr>
              </a:pPr>
              <a:endParaRPr/>
            </a:p>
          </p:txBody>
        </p:sp>
        <p:sp>
          <p:nvSpPr>
            <p:cNvPr id="3190" name="Connection Line"/>
            <p:cNvSpPr/>
            <p:nvPr/>
          </p:nvSpPr>
          <p:spPr>
            <a:xfrm>
              <a:off x="344285" y="736788"/>
              <a:ext cx="320179" cy="69991"/>
            </a:xfrm>
            <a:custGeom>
              <a:avLst/>
              <a:gdLst/>
              <a:ahLst/>
              <a:cxnLst>
                <a:cxn ang="0">
                  <a:pos x="wd2" y="hd2"/>
                </a:cxn>
                <a:cxn ang="5400000">
                  <a:pos x="wd2" y="hd2"/>
                </a:cxn>
                <a:cxn ang="10800000">
                  <a:pos x="wd2" y="hd2"/>
                </a:cxn>
                <a:cxn ang="16200000">
                  <a:pos x="wd2" y="hd2"/>
                </a:cxn>
              </a:cxnLst>
              <a:rect l="0" t="0" r="r" b="b"/>
              <a:pathLst>
                <a:path w="21600" h="16228" extrusionOk="0">
                  <a:moveTo>
                    <a:pt x="0" y="0"/>
                  </a:moveTo>
                  <a:cubicBezTo>
                    <a:pt x="7164" y="20735"/>
                    <a:pt x="14364" y="21600"/>
                    <a:pt x="21600" y="2596"/>
                  </a:cubicBezTo>
                </a:path>
              </a:pathLst>
            </a:custGeom>
            <a:noFill/>
            <a:ln w="12700" cap="flat">
              <a:solidFill>
                <a:srgbClr val="2D3E50"/>
              </a:solidFill>
              <a:prstDash val="solid"/>
              <a:round/>
            </a:ln>
            <a:effectLst/>
          </p:spPr>
          <p:txBody>
            <a:bodyPr/>
            <a:lstStyle/>
            <a:p>
              <a:endParaRPr/>
            </a:p>
          </p:txBody>
        </p:sp>
      </p:grpSp>
      <p:grpSp>
        <p:nvGrpSpPr>
          <p:cNvPr id="3178" name="Group"/>
          <p:cNvGrpSpPr/>
          <p:nvPr/>
        </p:nvGrpSpPr>
        <p:grpSpPr>
          <a:xfrm>
            <a:off x="1279445" y="4226229"/>
            <a:ext cx="2181244" cy="1760226"/>
            <a:chOff x="0" y="0"/>
            <a:chExt cx="2181243" cy="1760224"/>
          </a:xfrm>
        </p:grpSpPr>
        <p:grpSp>
          <p:nvGrpSpPr>
            <p:cNvPr id="3170" name="Group"/>
            <p:cNvGrpSpPr/>
            <p:nvPr/>
          </p:nvGrpSpPr>
          <p:grpSpPr>
            <a:xfrm>
              <a:off x="1228540" y="616223"/>
              <a:ext cx="792001" cy="576001"/>
              <a:chOff x="0" y="0"/>
              <a:chExt cx="792000" cy="576000"/>
            </a:xfrm>
          </p:grpSpPr>
          <p:grpSp>
            <p:nvGrpSpPr>
              <p:cNvPr id="3168" name="Group"/>
              <p:cNvGrpSpPr/>
              <p:nvPr/>
            </p:nvGrpSpPr>
            <p:grpSpPr>
              <a:xfrm>
                <a:off x="114721" y="41399"/>
                <a:ext cx="555734" cy="474299"/>
                <a:chOff x="0" y="0"/>
                <a:chExt cx="555732" cy="474297"/>
              </a:xfrm>
            </p:grpSpPr>
            <p:sp>
              <p:nvSpPr>
                <p:cNvPr id="3129" name="Line"/>
                <p:cNvSpPr/>
                <p:nvPr/>
              </p:nvSpPr>
              <p:spPr>
                <a:xfrm>
                  <a:off x="0" y="454578"/>
                  <a:ext cx="555733" cy="1"/>
                </a:xfrm>
                <a:prstGeom prst="line">
                  <a:avLst/>
                </a:prstGeom>
                <a:noFill/>
                <a:ln w="25400" cap="flat">
                  <a:solidFill>
                    <a:srgbClr val="000000"/>
                  </a:solidFill>
                  <a:prstDash val="solid"/>
                  <a:miter lim="400000"/>
                </a:ln>
                <a:effectLst/>
              </p:spPr>
              <p:txBody>
                <a:bodyPr wrap="square" lIns="35718" tIns="35718" rIns="35718" bIns="35718" numCol="1" anchor="ctr">
                  <a:noAutofit/>
                </a:bodyPr>
                <a:lstStyle/>
                <a:p>
                  <a:pPr algn="ctr" defTabSz="410765">
                    <a:defRPr sz="1600">
                      <a:latin typeface="Helvetica Light"/>
                      <a:ea typeface="Helvetica Light"/>
                      <a:cs typeface="Helvetica Light"/>
                      <a:sym typeface="Helvetica Light"/>
                    </a:defRPr>
                  </a:pPr>
                  <a:endParaRPr/>
                </a:p>
              </p:txBody>
            </p:sp>
            <p:sp>
              <p:nvSpPr>
                <p:cNvPr id="3130" name="Line"/>
                <p:cNvSpPr/>
                <p:nvPr/>
              </p:nvSpPr>
              <p:spPr>
                <a:xfrm flipV="1">
                  <a:off x="34019" y="433381"/>
                  <a:ext cx="1" cy="39439"/>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600">
                      <a:latin typeface="Helvetica Light"/>
                      <a:ea typeface="Helvetica Light"/>
                      <a:cs typeface="Helvetica Light"/>
                      <a:sym typeface="Helvetica Light"/>
                    </a:defRPr>
                  </a:pPr>
                  <a:endParaRPr/>
                </a:p>
              </p:txBody>
            </p:sp>
            <p:sp>
              <p:nvSpPr>
                <p:cNvPr id="3131" name="Line"/>
                <p:cNvSpPr/>
                <p:nvPr/>
              </p:nvSpPr>
              <p:spPr>
                <a:xfrm flipV="1">
                  <a:off x="268900" y="433381"/>
                  <a:ext cx="1" cy="39439"/>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600">
                      <a:latin typeface="Helvetica Light"/>
                      <a:ea typeface="Helvetica Light"/>
                      <a:cs typeface="Helvetica Light"/>
                      <a:sym typeface="Helvetica Light"/>
                    </a:defRPr>
                  </a:pPr>
                  <a:endParaRPr/>
                </a:p>
              </p:txBody>
            </p:sp>
            <p:sp>
              <p:nvSpPr>
                <p:cNvPr id="3132" name="Line"/>
                <p:cNvSpPr/>
                <p:nvPr/>
              </p:nvSpPr>
              <p:spPr>
                <a:xfrm flipV="1">
                  <a:off x="346276" y="434457"/>
                  <a:ext cx="1" cy="39439"/>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600">
                      <a:latin typeface="Helvetica Light"/>
                      <a:ea typeface="Helvetica Light"/>
                      <a:cs typeface="Helvetica Light"/>
                      <a:sym typeface="Helvetica Light"/>
                    </a:defRPr>
                  </a:pPr>
                  <a:endParaRPr/>
                </a:p>
              </p:txBody>
            </p:sp>
            <p:sp>
              <p:nvSpPr>
                <p:cNvPr id="3133" name="Line"/>
                <p:cNvSpPr/>
                <p:nvPr/>
              </p:nvSpPr>
              <p:spPr>
                <a:xfrm flipV="1">
                  <a:off x="483532" y="434859"/>
                  <a:ext cx="1" cy="39439"/>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600">
                      <a:latin typeface="Helvetica Light"/>
                      <a:ea typeface="Helvetica Light"/>
                      <a:cs typeface="Helvetica Light"/>
                      <a:sym typeface="Helvetica Light"/>
                    </a:defRPr>
                  </a:pPr>
                  <a:endParaRPr/>
                </a:p>
              </p:txBody>
            </p:sp>
            <p:grpSp>
              <p:nvGrpSpPr>
                <p:cNvPr id="3167" name="Group"/>
                <p:cNvGrpSpPr/>
                <p:nvPr/>
              </p:nvGrpSpPr>
              <p:grpSpPr>
                <a:xfrm>
                  <a:off x="59721" y="-1"/>
                  <a:ext cx="436291" cy="366589"/>
                  <a:chOff x="0" y="0"/>
                  <a:chExt cx="436290" cy="366587"/>
                </a:xfrm>
              </p:grpSpPr>
              <p:grpSp>
                <p:nvGrpSpPr>
                  <p:cNvPr id="3136" name="Group"/>
                  <p:cNvGrpSpPr/>
                  <p:nvPr/>
                </p:nvGrpSpPr>
                <p:grpSpPr>
                  <a:xfrm>
                    <a:off x="161531" y="-1"/>
                    <a:ext cx="102429" cy="31720"/>
                    <a:chOff x="0" y="0"/>
                    <a:chExt cx="102427" cy="31718"/>
                  </a:xfrm>
                </p:grpSpPr>
                <p:sp>
                  <p:nvSpPr>
                    <p:cNvPr id="3134" name="Line"/>
                    <p:cNvSpPr/>
                    <p:nvPr/>
                  </p:nvSpPr>
                  <p:spPr>
                    <a:xfrm>
                      <a:off x="0" y="10128"/>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97BF0D"/>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35" name="Line"/>
                    <p:cNvSpPr/>
                    <p:nvPr/>
                  </p:nvSpPr>
                  <p:spPr>
                    <a:xfrm>
                      <a:off x="0" y="-1"/>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97BF0D"/>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grpSp>
              <p:grpSp>
                <p:nvGrpSpPr>
                  <p:cNvPr id="3139" name="Group"/>
                  <p:cNvGrpSpPr/>
                  <p:nvPr/>
                </p:nvGrpSpPr>
                <p:grpSpPr>
                  <a:xfrm>
                    <a:off x="221131" y="37570"/>
                    <a:ext cx="102429" cy="31720"/>
                    <a:chOff x="0" y="0"/>
                    <a:chExt cx="102427" cy="31718"/>
                  </a:xfrm>
                </p:grpSpPr>
                <p:sp>
                  <p:nvSpPr>
                    <p:cNvPr id="3137" name="Line"/>
                    <p:cNvSpPr/>
                    <p:nvPr/>
                  </p:nvSpPr>
                  <p:spPr>
                    <a:xfrm>
                      <a:off x="0" y="10128"/>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97BF0D"/>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38" name="Line"/>
                    <p:cNvSpPr/>
                    <p:nvPr/>
                  </p:nvSpPr>
                  <p:spPr>
                    <a:xfrm>
                      <a:off x="0" y="-1"/>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97BF0D"/>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grpSp>
              <p:grpSp>
                <p:nvGrpSpPr>
                  <p:cNvPr id="3142" name="Group"/>
                  <p:cNvGrpSpPr/>
                  <p:nvPr/>
                </p:nvGrpSpPr>
                <p:grpSpPr>
                  <a:xfrm>
                    <a:off x="101523" y="45617"/>
                    <a:ext cx="102429" cy="31720"/>
                    <a:chOff x="0" y="0"/>
                    <a:chExt cx="102427" cy="31718"/>
                  </a:xfrm>
                </p:grpSpPr>
                <p:sp>
                  <p:nvSpPr>
                    <p:cNvPr id="3140" name="Line"/>
                    <p:cNvSpPr/>
                    <p:nvPr/>
                  </p:nvSpPr>
                  <p:spPr>
                    <a:xfrm>
                      <a:off x="0" y="10128"/>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97BF0D"/>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41" name="Line"/>
                    <p:cNvSpPr/>
                    <p:nvPr/>
                  </p:nvSpPr>
                  <p:spPr>
                    <a:xfrm>
                      <a:off x="0" y="-1"/>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97BF0D"/>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grpSp>
              <p:sp>
                <p:nvSpPr>
                  <p:cNvPr id="3143" name="Line"/>
                  <p:cNvSpPr/>
                  <p:nvPr/>
                </p:nvSpPr>
                <p:spPr>
                  <a:xfrm>
                    <a:off x="264516" y="123007"/>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chemeClr val="accent2"/>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44" name="Line"/>
                  <p:cNvSpPr/>
                  <p:nvPr/>
                </p:nvSpPr>
                <p:spPr>
                  <a:xfrm>
                    <a:off x="264516" y="112878"/>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chemeClr val="accent2"/>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45" name="Line"/>
                  <p:cNvSpPr/>
                  <p:nvPr/>
                </p:nvSpPr>
                <p:spPr>
                  <a:xfrm>
                    <a:off x="333862" y="156124"/>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chemeClr val="accent2"/>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46" name="Line"/>
                  <p:cNvSpPr/>
                  <p:nvPr/>
                </p:nvSpPr>
                <p:spPr>
                  <a:xfrm>
                    <a:off x="333862" y="145996"/>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chemeClr val="accent2"/>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47" name="Line"/>
                  <p:cNvSpPr/>
                  <p:nvPr/>
                </p:nvSpPr>
                <p:spPr>
                  <a:xfrm>
                    <a:off x="241058" y="186101"/>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chemeClr val="accent2"/>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48" name="Line"/>
                  <p:cNvSpPr/>
                  <p:nvPr/>
                </p:nvSpPr>
                <p:spPr>
                  <a:xfrm>
                    <a:off x="241058" y="175973"/>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chemeClr val="accent2"/>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49" name="Line"/>
                  <p:cNvSpPr/>
                  <p:nvPr/>
                </p:nvSpPr>
                <p:spPr>
                  <a:xfrm>
                    <a:off x="302948" y="220634"/>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chemeClr val="accent2"/>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0" name="Line"/>
                  <p:cNvSpPr/>
                  <p:nvPr/>
                </p:nvSpPr>
                <p:spPr>
                  <a:xfrm>
                    <a:off x="302948" y="210505"/>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chemeClr val="accent2"/>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1" name="Line"/>
                  <p:cNvSpPr/>
                  <p:nvPr/>
                </p:nvSpPr>
                <p:spPr>
                  <a:xfrm>
                    <a:off x="55971" y="139313"/>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006AB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2" name="Line"/>
                  <p:cNvSpPr/>
                  <p:nvPr/>
                </p:nvSpPr>
                <p:spPr>
                  <a:xfrm>
                    <a:off x="55971" y="129185"/>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006AB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3" name="Line"/>
                  <p:cNvSpPr/>
                  <p:nvPr/>
                </p:nvSpPr>
                <p:spPr>
                  <a:xfrm>
                    <a:off x="115572" y="176884"/>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006AB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4" name="Line"/>
                  <p:cNvSpPr/>
                  <p:nvPr/>
                </p:nvSpPr>
                <p:spPr>
                  <a:xfrm>
                    <a:off x="115572" y="166756"/>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006AB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5" name="Line"/>
                  <p:cNvSpPr/>
                  <p:nvPr/>
                </p:nvSpPr>
                <p:spPr>
                  <a:xfrm>
                    <a:off x="47724" y="233909"/>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6" name="Line"/>
                  <p:cNvSpPr/>
                  <p:nvPr/>
                </p:nvSpPr>
                <p:spPr>
                  <a:xfrm>
                    <a:off x="47724" y="223780"/>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7" name="Line"/>
                  <p:cNvSpPr/>
                  <p:nvPr/>
                </p:nvSpPr>
                <p:spPr>
                  <a:xfrm>
                    <a:off x="0" y="273669"/>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8" name="Line"/>
                  <p:cNvSpPr/>
                  <p:nvPr/>
                </p:nvSpPr>
                <p:spPr>
                  <a:xfrm>
                    <a:off x="0" y="263541"/>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59" name="Line"/>
                  <p:cNvSpPr/>
                  <p:nvPr/>
                </p:nvSpPr>
                <p:spPr>
                  <a:xfrm>
                    <a:off x="124718" y="261579"/>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60" name="Line"/>
                  <p:cNvSpPr/>
                  <p:nvPr/>
                </p:nvSpPr>
                <p:spPr>
                  <a:xfrm>
                    <a:off x="124718" y="251450"/>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61" name="Line"/>
                  <p:cNvSpPr/>
                  <p:nvPr/>
                </p:nvSpPr>
                <p:spPr>
                  <a:xfrm>
                    <a:off x="81939" y="344997"/>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62" name="Line"/>
                  <p:cNvSpPr/>
                  <p:nvPr/>
                </p:nvSpPr>
                <p:spPr>
                  <a:xfrm>
                    <a:off x="81939" y="334869"/>
                    <a:ext cx="102428"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63" name="Line"/>
                  <p:cNvSpPr/>
                  <p:nvPr/>
                </p:nvSpPr>
                <p:spPr>
                  <a:xfrm>
                    <a:off x="125586" y="297404"/>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64" name="Line"/>
                  <p:cNvSpPr/>
                  <p:nvPr/>
                </p:nvSpPr>
                <p:spPr>
                  <a:xfrm>
                    <a:off x="125586" y="287276"/>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65" name="Line"/>
                  <p:cNvSpPr/>
                  <p:nvPr/>
                </p:nvSpPr>
                <p:spPr>
                  <a:xfrm>
                    <a:off x="20881" y="307655"/>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sp>
                <p:nvSpPr>
                  <p:cNvPr id="3166" name="Line"/>
                  <p:cNvSpPr/>
                  <p:nvPr/>
                </p:nvSpPr>
                <p:spPr>
                  <a:xfrm>
                    <a:off x="20881" y="297527"/>
                    <a:ext cx="102429" cy="21591"/>
                  </a:xfrm>
                  <a:custGeom>
                    <a:avLst/>
                    <a:gdLst/>
                    <a:ahLst/>
                    <a:cxnLst>
                      <a:cxn ang="0">
                        <a:pos x="wd2" y="hd2"/>
                      </a:cxn>
                      <a:cxn ang="5400000">
                        <a:pos x="wd2" y="hd2"/>
                      </a:cxn>
                      <a:cxn ang="10800000">
                        <a:pos x="wd2" y="hd2"/>
                      </a:cxn>
                      <a:cxn ang="16200000">
                        <a:pos x="wd2" y="hd2"/>
                      </a:cxn>
                    </a:cxnLst>
                    <a:rect l="0" t="0" r="r" b="b"/>
                    <a:pathLst>
                      <a:path w="21600" h="16775" extrusionOk="0">
                        <a:moveTo>
                          <a:pt x="0" y="2452"/>
                        </a:moveTo>
                        <a:cubicBezTo>
                          <a:pt x="887" y="11684"/>
                          <a:pt x="2861" y="17165"/>
                          <a:pt x="4927" y="16150"/>
                        </a:cubicBezTo>
                        <a:cubicBezTo>
                          <a:pt x="6955" y="15154"/>
                          <a:pt x="8562" y="8030"/>
                          <a:pt x="10421" y="4000"/>
                        </a:cubicBezTo>
                        <a:cubicBezTo>
                          <a:pt x="14311" y="-4435"/>
                          <a:pt x="18868" y="773"/>
                          <a:pt x="21600" y="16775"/>
                        </a:cubicBezTo>
                      </a:path>
                    </a:pathLst>
                  </a:custGeom>
                  <a:noFill/>
                  <a:ln w="12700" cap="flat">
                    <a:solidFill>
                      <a:srgbClr val="7D8083"/>
                    </a:solidFill>
                    <a:prstDash val="solid"/>
                    <a:miter lim="400000"/>
                  </a:ln>
                  <a:effectLst/>
                </p:spPr>
                <p:txBody>
                  <a:bodyPr wrap="square" lIns="35718" tIns="35718" rIns="35718" bIns="35718" numCol="1" anchor="ctr">
                    <a:noAutofit/>
                  </a:bodyPr>
                  <a:lstStyle/>
                  <a:p>
                    <a:pPr algn="ctr" defTabSz="410765">
                      <a:defRPr sz="1600">
                        <a:solidFill>
                          <a:srgbClr val="97BF0D"/>
                        </a:solidFill>
                        <a:latin typeface="Helvetica Light"/>
                        <a:ea typeface="Helvetica Light"/>
                        <a:cs typeface="Helvetica Light"/>
                        <a:sym typeface="Helvetica Light"/>
                      </a:defRPr>
                    </a:pPr>
                    <a:endParaRPr/>
                  </a:p>
                </p:txBody>
              </p:sp>
            </p:grpSp>
          </p:grpSp>
          <p:sp>
            <p:nvSpPr>
              <p:cNvPr id="3169" name="Rounded Rectangle"/>
              <p:cNvSpPr/>
              <p:nvPr/>
            </p:nvSpPr>
            <p:spPr>
              <a:xfrm>
                <a:off x="0" y="0"/>
                <a:ext cx="792001" cy="576001"/>
              </a:xfrm>
              <a:prstGeom prst="roundRect">
                <a:avLst>
                  <a:gd name="adj" fmla="val 13765"/>
                </a:avLst>
              </a:prstGeom>
              <a:noFill/>
              <a:ln w="3175" cap="flat">
                <a:solidFill>
                  <a:srgbClr val="000000"/>
                </a:solidFill>
                <a:prstDash val="solid"/>
                <a:miter lim="400000"/>
              </a:ln>
              <a:effectLst/>
            </p:spPr>
            <p:txBody>
              <a:bodyPr wrap="square" lIns="35718" tIns="35718" rIns="35718" bIns="35718" numCol="1" anchor="t">
                <a:noAutofit/>
              </a:bodyPr>
              <a:lstStyle/>
              <a:p>
                <a:pPr algn="ctr" defTabSz="410765">
                  <a:defRPr sz="1400" b="1"/>
                </a:pPr>
                <a:endParaRPr/>
              </a:p>
            </p:txBody>
          </p:sp>
        </p:grpSp>
        <p:grpSp>
          <p:nvGrpSpPr>
            <p:cNvPr id="3173" name="Group"/>
            <p:cNvGrpSpPr/>
            <p:nvPr/>
          </p:nvGrpSpPr>
          <p:grpSpPr>
            <a:xfrm>
              <a:off x="570631" y="203655"/>
              <a:ext cx="798351" cy="576001"/>
              <a:chOff x="-6350" y="0"/>
              <a:chExt cx="798350" cy="576000"/>
            </a:xfrm>
          </p:grpSpPr>
          <p:sp>
            <p:nvSpPr>
              <p:cNvPr id="3171" name="Rounded Rectangle"/>
              <p:cNvSpPr/>
              <p:nvPr/>
            </p:nvSpPr>
            <p:spPr>
              <a:xfrm>
                <a:off x="0" y="0"/>
                <a:ext cx="792001" cy="576001"/>
              </a:xfrm>
              <a:prstGeom prst="roundRect">
                <a:avLst>
                  <a:gd name="adj" fmla="val 13765"/>
                </a:avLst>
              </a:prstGeom>
              <a:solidFill>
                <a:srgbClr val="FFFFFF"/>
              </a:solidFill>
              <a:ln w="3175" cap="flat">
                <a:solidFill>
                  <a:srgbClr val="000000"/>
                </a:solidFill>
                <a:prstDash val="solid"/>
                <a:miter lim="400000"/>
              </a:ln>
              <a:effectLst/>
            </p:spPr>
            <p:txBody>
              <a:bodyPr wrap="square" lIns="35718" tIns="35718" rIns="35718" bIns="35718" numCol="1" anchor="t">
                <a:noAutofit/>
              </a:bodyPr>
              <a:lstStyle/>
              <a:p>
                <a:pPr algn="ctr" defTabSz="410765">
                  <a:defRPr sz="1400" b="1"/>
                </a:pPr>
                <a:endParaRPr/>
              </a:p>
            </p:txBody>
          </p:sp>
          <p:pic>
            <p:nvPicPr>
              <p:cNvPr id="3172" name="Image" descr="Image"/>
              <p:cNvPicPr>
                <a:picLocks noChangeAspect="1"/>
              </p:cNvPicPr>
              <p:nvPr/>
            </p:nvPicPr>
            <p:blipFill>
              <a:blip r:embed="rId8"/>
              <a:stretch>
                <a:fillRect/>
              </a:stretch>
            </p:blipFill>
            <p:spPr>
              <a:xfrm>
                <a:off x="-6350" y="60042"/>
                <a:ext cx="792001" cy="481400"/>
              </a:xfrm>
              <a:prstGeom prst="rect">
                <a:avLst/>
              </a:prstGeom>
              <a:ln w="12700" cap="flat">
                <a:noFill/>
                <a:miter lim="400000"/>
              </a:ln>
              <a:effectLst/>
            </p:spPr>
          </p:pic>
        </p:grpSp>
        <p:grpSp>
          <p:nvGrpSpPr>
            <p:cNvPr id="3176" name="Group"/>
            <p:cNvGrpSpPr/>
            <p:nvPr/>
          </p:nvGrpSpPr>
          <p:grpSpPr>
            <a:xfrm>
              <a:off x="145267" y="592112"/>
              <a:ext cx="792001" cy="576001"/>
              <a:chOff x="0" y="0"/>
              <a:chExt cx="792000" cy="576000"/>
            </a:xfrm>
          </p:grpSpPr>
          <p:sp>
            <p:nvSpPr>
              <p:cNvPr id="3174" name="Rounded Rectangle"/>
              <p:cNvSpPr/>
              <p:nvPr/>
            </p:nvSpPr>
            <p:spPr>
              <a:xfrm>
                <a:off x="0" y="0"/>
                <a:ext cx="792001" cy="576001"/>
              </a:xfrm>
              <a:prstGeom prst="roundRect">
                <a:avLst>
                  <a:gd name="adj" fmla="val 13765"/>
                </a:avLst>
              </a:prstGeom>
              <a:solidFill>
                <a:srgbClr val="FFFFFF"/>
              </a:solidFill>
              <a:ln w="3175" cap="flat">
                <a:solidFill>
                  <a:srgbClr val="000000"/>
                </a:solidFill>
                <a:prstDash val="solid"/>
                <a:miter lim="400000"/>
              </a:ln>
              <a:effectLst/>
            </p:spPr>
            <p:txBody>
              <a:bodyPr wrap="square" lIns="35718" tIns="35718" rIns="35718" bIns="35718" numCol="1" anchor="t">
                <a:noAutofit/>
              </a:bodyPr>
              <a:lstStyle/>
              <a:p>
                <a:pPr algn="ctr" defTabSz="410765">
                  <a:defRPr sz="1400" b="1"/>
                </a:pPr>
                <a:endParaRPr/>
              </a:p>
            </p:txBody>
          </p:sp>
          <p:sp>
            <p:nvSpPr>
              <p:cNvPr id="3175" name="CEPLAS aims to assemble a blueprint of the genetic mechanisms that control complex plant traits with sufficient detail to enable predictions of trait performance in different environments. This knowledge is crucial for the design of new crop varieties us"/>
              <p:cNvSpPr txBox="1"/>
              <p:nvPr/>
            </p:nvSpPr>
            <p:spPr>
              <a:xfrm>
                <a:off x="25825" y="161415"/>
                <a:ext cx="740350" cy="253170"/>
              </a:xfrm>
              <a:prstGeom prst="rect">
                <a:avLst/>
              </a:prstGeom>
              <a:solidFill>
                <a:srgbClr val="FFFF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lgn="just" defTabSz="228600">
                  <a:defRPr sz="200"/>
                </a:pPr>
                <a:endParaRPr/>
              </a:p>
              <a:p>
                <a:pPr algn="just" defTabSz="228600">
                  <a:defRPr sz="200">
                    <a:solidFill>
                      <a:srgbClr val="2C2728"/>
                    </a:solidFill>
                  </a:defRPr>
                </a:pPr>
                <a:r>
                  <a:t>CEPLAS aims to assemble a blueprint of the genetic mechanisms that control complex plant traits with sufficient detail to enable predictions of trait performance in different environments. This knowledge is crucial for the design of new crop varieties using predictive trait engineering and will be important for sustainable food security for a growing population faced with climate change. </a:t>
                </a:r>
              </a:p>
            </p:txBody>
          </p:sp>
        </p:grpSp>
        <p:sp>
          <p:nvSpPr>
            <p:cNvPr id="3177" name="Computer"/>
            <p:cNvSpPr/>
            <p:nvPr/>
          </p:nvSpPr>
          <p:spPr>
            <a:xfrm>
              <a:off x="0" y="0"/>
              <a:ext cx="2181244" cy="1760225"/>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2D3E50"/>
            </a:solidFill>
            <a:ln w="3175" cap="flat">
              <a:noFill/>
              <a:miter lim="400000"/>
            </a:ln>
            <a:effectLst/>
          </p:spPr>
          <p:txBody>
            <a:bodyPr wrap="square" lIns="0" tIns="0" rIns="0" bIns="0" numCol="1" anchor="ctr">
              <a:noAutofit/>
            </a:bodyPr>
            <a:lstStyle/>
            <a:p>
              <a:pPr algn="ctr" defTabSz="412750">
                <a:defRPr sz="1600">
                  <a:solidFill>
                    <a:srgbClr val="FFFFFF"/>
                  </a:solidFill>
                  <a:latin typeface="Helvetica Neue Medium"/>
                  <a:ea typeface="Helvetica Neue Medium"/>
                  <a:cs typeface="Helvetica Neue Medium"/>
                  <a:sym typeface="Helvetica Neue Medium"/>
                </a:defRPr>
              </a:pPr>
              <a:endParaRPr/>
            </a:p>
          </p:txBody>
        </p:sp>
      </p:grpSp>
      <p:grpSp>
        <p:nvGrpSpPr>
          <p:cNvPr id="3185" name="Group"/>
          <p:cNvGrpSpPr/>
          <p:nvPr/>
        </p:nvGrpSpPr>
        <p:grpSpPr>
          <a:xfrm>
            <a:off x="7618809" y="3002762"/>
            <a:ext cx="1422921" cy="411740"/>
            <a:chOff x="-19050" y="-105428"/>
            <a:chExt cx="1422920" cy="411739"/>
          </a:xfrm>
        </p:grpSpPr>
        <p:pic>
          <p:nvPicPr>
            <p:cNvPr id="3179" name="Line Line" descr="Line Line"/>
            <p:cNvPicPr>
              <a:picLocks/>
            </p:cNvPicPr>
            <p:nvPr/>
          </p:nvPicPr>
          <p:blipFill>
            <a:blip r:embed="rId9"/>
            <a:stretch>
              <a:fillRect/>
            </a:stretch>
          </p:blipFill>
          <p:spPr>
            <a:xfrm>
              <a:off x="316537" y="105072"/>
              <a:ext cx="1087334" cy="201240"/>
            </a:xfrm>
            <a:prstGeom prst="rect">
              <a:avLst/>
            </a:prstGeom>
            <a:effectLst/>
          </p:spPr>
        </p:pic>
        <p:pic>
          <p:nvPicPr>
            <p:cNvPr id="3181" name="Line Line" descr="Line Line"/>
            <p:cNvPicPr>
              <a:picLocks/>
            </p:cNvPicPr>
            <p:nvPr/>
          </p:nvPicPr>
          <p:blipFill>
            <a:blip r:embed="rId10"/>
            <a:stretch>
              <a:fillRect/>
            </a:stretch>
          </p:blipFill>
          <p:spPr>
            <a:xfrm>
              <a:off x="138256" y="5367"/>
              <a:ext cx="1087334" cy="201240"/>
            </a:xfrm>
            <a:prstGeom prst="rect">
              <a:avLst/>
            </a:prstGeom>
            <a:effectLst/>
          </p:spPr>
        </p:pic>
        <p:pic>
          <p:nvPicPr>
            <p:cNvPr id="3183" name="Line Line" descr="Line Line"/>
            <p:cNvPicPr>
              <a:picLocks/>
            </p:cNvPicPr>
            <p:nvPr/>
          </p:nvPicPr>
          <p:blipFill>
            <a:blip r:embed="rId11"/>
            <a:stretch>
              <a:fillRect/>
            </a:stretch>
          </p:blipFill>
          <p:spPr>
            <a:xfrm>
              <a:off x="-19050" y="-105429"/>
              <a:ext cx="1087333" cy="201240"/>
            </a:xfrm>
            <a:prstGeom prst="rect">
              <a:avLst/>
            </a:prstGeom>
            <a:effectLst/>
          </p:spPr>
        </p:pic>
      </p:grpSp>
      <p:pic>
        <p:nvPicPr>
          <p:cNvPr id="3186" name="Group" descr="Group"/>
          <p:cNvPicPr>
            <a:picLocks noChangeAspect="1"/>
          </p:cNvPicPr>
          <p:nvPr/>
        </p:nvPicPr>
        <p:blipFill>
          <a:blip r:embed="rId12"/>
          <a:stretch>
            <a:fillRect/>
          </a:stretch>
        </p:blipFill>
        <p:spPr>
          <a:xfrm>
            <a:off x="5407176" y="2521368"/>
            <a:ext cx="1377648" cy="138414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sign1">
  <a:themeElements>
    <a:clrScheme name="Design1">
      <a:dk1>
        <a:srgbClr val="000000"/>
      </a:dk1>
      <a:lt1>
        <a:srgbClr val="FFFFFF"/>
      </a:lt1>
      <a:dk2>
        <a:srgbClr val="A7A7A7"/>
      </a:dk2>
      <a:lt2>
        <a:srgbClr val="535353"/>
      </a:lt2>
      <a:accent1>
        <a:srgbClr val="71B40D"/>
      </a:accent1>
      <a:accent2>
        <a:srgbClr val="F58B00"/>
      </a:accent2>
      <a:accent3>
        <a:srgbClr val="FFED00"/>
      </a:accent3>
      <a:accent4>
        <a:srgbClr val="009EE0"/>
      </a:accent4>
      <a:accent5>
        <a:srgbClr val="003D7F"/>
      </a:accent5>
      <a:accent6>
        <a:srgbClr val="006431"/>
      </a:accent6>
      <a:hlink>
        <a:srgbClr val="0000FF"/>
      </a:hlink>
      <a:folHlink>
        <a:srgbClr val="FF00FF"/>
      </a:folHlink>
    </a:clrScheme>
    <a:fontScheme name="Design1">
      <a:majorFont>
        <a:latin typeface="Helvetica"/>
        <a:ea typeface="Helvetica"/>
        <a:cs typeface="Helvetica"/>
      </a:majorFont>
      <a:minorFont>
        <a:latin typeface="Calibri"/>
        <a:ea typeface="Calibri"/>
        <a:cs typeface="Calibri"/>
      </a:minorFont>
    </a:fontScheme>
    <a:fmtScheme name="Design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sign1">
  <a:themeElements>
    <a:clrScheme name="Design1">
      <a:dk1>
        <a:srgbClr val="000000"/>
      </a:dk1>
      <a:lt1>
        <a:srgbClr val="FFFFFF"/>
      </a:lt1>
      <a:dk2>
        <a:srgbClr val="A7A7A7"/>
      </a:dk2>
      <a:lt2>
        <a:srgbClr val="535353"/>
      </a:lt2>
      <a:accent1>
        <a:srgbClr val="71B40D"/>
      </a:accent1>
      <a:accent2>
        <a:srgbClr val="F58B00"/>
      </a:accent2>
      <a:accent3>
        <a:srgbClr val="FFED00"/>
      </a:accent3>
      <a:accent4>
        <a:srgbClr val="009EE0"/>
      </a:accent4>
      <a:accent5>
        <a:srgbClr val="003D7F"/>
      </a:accent5>
      <a:accent6>
        <a:srgbClr val="006431"/>
      </a:accent6>
      <a:hlink>
        <a:srgbClr val="0000FF"/>
      </a:hlink>
      <a:folHlink>
        <a:srgbClr val="FF00FF"/>
      </a:folHlink>
    </a:clrScheme>
    <a:fontScheme name="Design1">
      <a:majorFont>
        <a:latin typeface="Helvetica"/>
        <a:ea typeface="Helvetica"/>
        <a:cs typeface="Helvetica"/>
      </a:majorFont>
      <a:minorFont>
        <a:latin typeface="Calibri"/>
        <a:ea typeface="Calibri"/>
        <a:cs typeface="Calibri"/>
      </a:minorFont>
    </a:fontScheme>
    <a:fmtScheme name="Design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3253</TotalTime>
  <Words>1769</Words>
  <Application>Microsoft Macintosh PowerPoint</Application>
  <PresentationFormat>Widescreen</PresentationFormat>
  <Paragraphs>447</Paragraphs>
  <Slides>72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Arial</vt:lpstr>
      <vt:lpstr>Arial Black</vt:lpstr>
      <vt:lpstr>Calibri</vt:lpstr>
      <vt:lpstr>Futura Bold</vt:lpstr>
      <vt:lpstr>Helvetica</vt:lpstr>
      <vt:lpstr>Helvetica Light</vt:lpstr>
      <vt:lpstr>Helvetica Neue</vt:lpstr>
      <vt:lpstr>Helvetica Neue Medium</vt:lpstr>
      <vt:lpstr>Snell Roundhand Bold</vt:lpstr>
      <vt:lpstr>Wingdings</vt:lpstr>
      <vt:lpstr>Design1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Cataloging</vt:lpstr>
      <vt:lpstr>…and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Europe Data Management Plan Template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CEPLAS collaborates with DataPLANT</dc:title>
  <cp:lastModifiedBy>Dominik Brilhaus</cp:lastModifiedBy>
  <cp:revision>15</cp:revision>
  <dcterms:modified xsi:type="dcterms:W3CDTF">2022-10-10T09:01:07Z</dcterms:modified>
</cp:coreProperties>
</file>