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82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5CA"/>
          </a:solidFill>
        </a:fill>
      </a:tcStyle>
    </a:wholeTbl>
    <a:band2H>
      <a:tcTxStyle/>
      <a:tcStyle>
        <a:tcBdr/>
        <a:fill>
          <a:solidFill>
            <a:srgbClr val="EBF2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8CA"/>
          </a:solidFill>
        </a:fill>
      </a:tcStyle>
    </a:wholeTbl>
    <a:band2H>
      <a:tcTxStyle/>
      <a:tcStyle>
        <a:tcBdr/>
        <a:fill>
          <a:solidFill>
            <a:srgbClr val="FFFC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CC"/>
          </a:solidFill>
        </a:fill>
      </a:tcStyle>
    </a:wholeTbl>
    <a:band2H>
      <a:tcTxStyle/>
      <a:tcStyle>
        <a:tcBdr/>
        <a:fill>
          <a:solidFill>
            <a:srgbClr val="E6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/>
    <p:restoredTop sz="94647"/>
  </p:normalViewPr>
  <p:slideViewPr>
    <p:cSldViewPr snapToGrid="0">
      <p:cViewPr varScale="1">
        <p:scale>
          <a:sx n="141" d="100"/>
          <a:sy n="141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8748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657412" marR="0" indent="-309562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5380" marR="0" indent="-29718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166580" marR="0" indent="-29718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407780" marR="0" indent="-29718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83179" marR="0" indent="-29717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0379" marR="0" indent="-29717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97579" marR="0" indent="-29717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54779" marR="0" indent="-29717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Line"/>
          <p:cNvSpPr/>
          <p:nvPr/>
        </p:nvSpPr>
        <p:spPr>
          <a:xfrm flipV="1">
            <a:off x="10274003" y="4500676"/>
            <a:ext cx="1" cy="925965"/>
          </a:xfrm>
          <a:prstGeom prst="line">
            <a:avLst/>
          </a:prstGeom>
          <a:ln w="38100">
            <a:solidFill>
              <a:srgbClr val="2D3E5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3" name="Facility protocols"/>
          <p:cNvSpPr/>
          <p:nvPr/>
        </p:nvSpPr>
        <p:spPr>
          <a:xfrm>
            <a:off x="8532189" y="645378"/>
            <a:ext cx="2944757" cy="1445493"/>
          </a:xfrm>
          <a:prstGeom prst="roundRect">
            <a:avLst>
              <a:gd name="adj" fmla="val 5021"/>
            </a:avLst>
          </a:prstGeom>
          <a:ln w="25400">
            <a:solidFill>
              <a:srgbClr val="186EC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400" b="1">
                <a:solidFill>
                  <a:srgbClr val="2D3E50"/>
                </a:solidFill>
              </a:defRPr>
            </a:lvl1pPr>
          </a:lstStyle>
          <a:p>
            <a:r>
              <a:t>Facility protocols</a:t>
            </a:r>
          </a:p>
        </p:txBody>
      </p:sp>
      <p:sp>
        <p:nvSpPr>
          <p:cNvPr id="715" name="SWATE template"/>
          <p:cNvSpPr/>
          <p:nvPr/>
        </p:nvSpPr>
        <p:spPr>
          <a:xfrm>
            <a:off x="4138547" y="2234102"/>
            <a:ext cx="987624" cy="590748"/>
          </a:xfrm>
          <a:prstGeom prst="roundRect">
            <a:avLst>
              <a:gd name="adj" fmla="val 28437"/>
            </a:avLst>
          </a:prstGeom>
          <a:solidFill>
            <a:srgbClr val="4FB3D9"/>
          </a:solidFill>
          <a:ln w="25400">
            <a:solidFill>
              <a:srgbClr val="2D3E5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 sz="1400" b="1">
                <a:solidFill>
                  <a:srgbClr val="2D3E50"/>
                </a:solidFill>
              </a:defRPr>
            </a:pPr>
            <a:r>
              <a:rPr dirty="0"/>
              <a:t>SWATE</a:t>
            </a:r>
            <a:br>
              <a:rPr dirty="0"/>
            </a:br>
            <a:r>
              <a:rPr dirty="0"/>
              <a:t>template</a:t>
            </a:r>
          </a:p>
        </p:txBody>
      </p:sp>
      <p:sp>
        <p:nvSpPr>
          <p:cNvPr id="716" name="SWATE process.json"/>
          <p:cNvSpPr/>
          <p:nvPr/>
        </p:nvSpPr>
        <p:spPr>
          <a:xfrm>
            <a:off x="6311815" y="2230629"/>
            <a:ext cx="1399725" cy="576001"/>
          </a:xfrm>
          <a:prstGeom prst="roundRect">
            <a:avLst>
              <a:gd name="adj" fmla="val 29165"/>
            </a:avLst>
          </a:prstGeom>
          <a:solidFill>
            <a:srgbClr val="1FC2A7"/>
          </a:solidFill>
          <a:ln w="25400">
            <a:solidFill>
              <a:srgbClr val="2D3E5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 b="1">
                <a:solidFill>
                  <a:srgbClr val="2D3E50"/>
                </a:solidFill>
              </a:defRPr>
            </a:lvl1pPr>
          </a:lstStyle>
          <a:p>
            <a:r>
              <a:t>SWATE process.json</a:t>
            </a:r>
          </a:p>
        </p:txBody>
      </p:sp>
      <p:sp>
        <p:nvSpPr>
          <p:cNvPr id="717" name="Line"/>
          <p:cNvSpPr/>
          <p:nvPr/>
        </p:nvSpPr>
        <p:spPr>
          <a:xfrm>
            <a:off x="1389454" y="4417131"/>
            <a:ext cx="10399741" cy="1"/>
          </a:xfrm>
          <a:prstGeom prst="line">
            <a:avLst/>
          </a:prstGeom>
          <a:ln w="50800">
            <a:solidFill>
              <a:srgbClr val="2D3E5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8" name="End-point…"/>
          <p:cNvSpPr/>
          <p:nvPr/>
        </p:nvSpPr>
        <p:spPr>
          <a:xfrm>
            <a:off x="2184892" y="670670"/>
            <a:ext cx="1643496" cy="1030321"/>
          </a:xfrm>
          <a:prstGeom prst="roundRect">
            <a:avLst>
              <a:gd name="adj" fmla="val 17031"/>
            </a:avLst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1400" b="1">
                <a:solidFill>
                  <a:srgbClr val="2D3E50"/>
                </a:solidFill>
              </a:defRPr>
            </a:pPr>
            <a:r>
              <a:rPr dirty="0"/>
              <a:t>End-point</a:t>
            </a:r>
          </a:p>
          <a:p>
            <a:pPr algn="ctr">
              <a:defRPr sz="1400" b="1">
                <a:solidFill>
                  <a:srgbClr val="2D3E50"/>
                </a:solidFill>
              </a:defRPr>
            </a:pPr>
            <a:r>
              <a:rPr dirty="0"/>
              <a:t>Repository</a:t>
            </a:r>
          </a:p>
          <a:p>
            <a:pPr algn="ctr">
              <a:defRPr sz="1400" b="1">
                <a:solidFill>
                  <a:srgbClr val="2D3E50"/>
                </a:solidFill>
              </a:defRPr>
            </a:pPr>
            <a:r>
              <a:rPr dirty="0"/>
              <a:t>Requirements</a:t>
            </a:r>
          </a:p>
        </p:txBody>
      </p:sp>
      <p:cxnSp>
        <p:nvCxnSpPr>
          <p:cNvPr id="719" name="Connection Line"/>
          <p:cNvCxnSpPr>
            <a:cxnSpLocks/>
            <a:stCxn id="713" idx="1"/>
            <a:endCxn id="716" idx="3"/>
          </p:cNvCxnSpPr>
          <p:nvPr/>
        </p:nvCxnSpPr>
        <p:spPr>
          <a:xfrm flipH="1">
            <a:off x="7711540" y="1368125"/>
            <a:ext cx="820649" cy="1150505"/>
          </a:xfrm>
          <a:prstGeom prst="straightConnector1">
            <a:avLst/>
          </a:prstGeom>
          <a:ln w="25400">
            <a:solidFill>
              <a:srgbClr val="535353"/>
            </a:solidFill>
            <a:headEnd type="oval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20" name="Connection Line"/>
          <p:cNvCxnSpPr>
            <a:cxnSpLocks/>
            <a:stCxn id="718" idx="3"/>
            <a:endCxn id="715" idx="0"/>
          </p:cNvCxnSpPr>
          <p:nvPr/>
        </p:nvCxnSpPr>
        <p:spPr>
          <a:xfrm>
            <a:off x="3828388" y="1185831"/>
            <a:ext cx="803971" cy="1048271"/>
          </a:xfrm>
          <a:prstGeom prst="straightConnector1">
            <a:avLst/>
          </a:prstGeom>
          <a:ln w="25400">
            <a:solidFill>
              <a:srgbClr val="535353"/>
            </a:solidFill>
            <a:headEnd type="oval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21" name="Connection Line"/>
          <p:cNvCxnSpPr>
            <a:cxnSpLocks/>
            <a:stCxn id="753" idx="1"/>
            <a:endCxn id="715" idx="0"/>
          </p:cNvCxnSpPr>
          <p:nvPr/>
        </p:nvCxnSpPr>
        <p:spPr>
          <a:xfrm flipH="1">
            <a:off x="4632359" y="1134473"/>
            <a:ext cx="1469254" cy="1099629"/>
          </a:xfrm>
          <a:prstGeom prst="straightConnector1">
            <a:avLst/>
          </a:prstGeom>
          <a:ln w="25400">
            <a:solidFill>
              <a:srgbClr val="535353"/>
            </a:solidFill>
            <a:headEnd type="oval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22" name="Investigation Timeline"/>
          <p:cNvSpPr txBox="1"/>
          <p:nvPr/>
        </p:nvSpPr>
        <p:spPr>
          <a:xfrm>
            <a:off x="332250" y="4186322"/>
            <a:ext cx="1145894" cy="442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solidFill>
                  <a:srgbClr val="2D3E50"/>
                </a:solidFill>
              </a:defRPr>
            </a:lvl1pPr>
          </a:lstStyle>
          <a:p>
            <a:r>
              <a:t>Investigation Timeline</a:t>
            </a:r>
          </a:p>
        </p:txBody>
      </p:sp>
      <p:sp>
        <p:nvSpPr>
          <p:cNvPr id="723" name="Line"/>
          <p:cNvSpPr/>
          <p:nvPr/>
        </p:nvSpPr>
        <p:spPr>
          <a:xfrm flipV="1">
            <a:off x="1633183" y="4432366"/>
            <a:ext cx="1" cy="576001"/>
          </a:xfrm>
          <a:prstGeom prst="line">
            <a:avLst/>
          </a:prstGeom>
          <a:ln w="38100">
            <a:solidFill>
              <a:srgbClr val="2D3E5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4" name="Circle"/>
          <p:cNvSpPr/>
          <p:nvPr/>
        </p:nvSpPr>
        <p:spPr>
          <a:xfrm>
            <a:off x="1456278" y="4810333"/>
            <a:ext cx="353811" cy="351164"/>
          </a:xfrm>
          <a:prstGeom prst="ellipse">
            <a:avLst/>
          </a:prstGeom>
          <a:solidFill>
            <a:srgbClr val="72B40D"/>
          </a:solidFill>
          <a:ln w="381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>
              <a:defRPr sz="1000" b="1"/>
            </a:pPr>
            <a:endParaRPr/>
          </a:p>
        </p:txBody>
      </p:sp>
      <p:sp>
        <p:nvSpPr>
          <p:cNvPr id="725" name="Line"/>
          <p:cNvSpPr/>
          <p:nvPr/>
        </p:nvSpPr>
        <p:spPr>
          <a:xfrm flipV="1">
            <a:off x="2212555" y="4428730"/>
            <a:ext cx="1" cy="925965"/>
          </a:xfrm>
          <a:prstGeom prst="line">
            <a:avLst/>
          </a:prstGeom>
          <a:ln w="38100">
            <a:solidFill>
              <a:srgbClr val="2D3E5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6" name="Circle"/>
          <p:cNvSpPr/>
          <p:nvPr/>
        </p:nvSpPr>
        <p:spPr>
          <a:xfrm>
            <a:off x="2035650" y="5156660"/>
            <a:ext cx="353811" cy="351164"/>
          </a:xfrm>
          <a:prstGeom prst="ellipse">
            <a:avLst/>
          </a:prstGeom>
          <a:solidFill>
            <a:srgbClr val="186EC0"/>
          </a:solidFill>
          <a:ln w="381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>
              <a:defRPr sz="1000" b="1"/>
            </a:pPr>
            <a:endParaRPr/>
          </a:p>
        </p:txBody>
      </p:sp>
      <p:cxnSp>
        <p:nvCxnSpPr>
          <p:cNvPr id="727" name="Connection Line"/>
          <p:cNvCxnSpPr>
            <a:cxnSpLocks/>
            <a:stCxn id="724" idx="6"/>
            <a:endCxn id="726" idx="1"/>
          </p:cNvCxnSpPr>
          <p:nvPr/>
        </p:nvCxnSpPr>
        <p:spPr>
          <a:xfrm>
            <a:off x="1810089" y="4985915"/>
            <a:ext cx="277375" cy="222172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/>
          </a:ln>
        </p:spPr>
      </p:cxnSp>
      <p:sp>
        <p:nvSpPr>
          <p:cNvPr id="728" name="Line"/>
          <p:cNvSpPr/>
          <p:nvPr/>
        </p:nvSpPr>
        <p:spPr>
          <a:xfrm flipV="1">
            <a:off x="2797873" y="4442779"/>
            <a:ext cx="1" cy="576001"/>
          </a:xfrm>
          <a:prstGeom prst="line">
            <a:avLst/>
          </a:prstGeom>
          <a:ln w="38100">
            <a:solidFill>
              <a:srgbClr val="2D3E5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9" name="Circle"/>
          <p:cNvSpPr/>
          <p:nvPr/>
        </p:nvSpPr>
        <p:spPr>
          <a:xfrm>
            <a:off x="2620967" y="4820745"/>
            <a:ext cx="353812" cy="351164"/>
          </a:xfrm>
          <a:prstGeom prst="ellipse">
            <a:avLst/>
          </a:prstGeom>
          <a:solidFill>
            <a:srgbClr val="72B40D"/>
          </a:solidFill>
          <a:ln w="381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>
              <a:defRPr sz="1000" b="1"/>
            </a:pPr>
            <a:endParaRPr/>
          </a:p>
        </p:txBody>
      </p:sp>
      <p:sp>
        <p:nvSpPr>
          <p:cNvPr id="730" name="“I want to do metabolomics”"/>
          <p:cNvSpPr/>
          <p:nvPr/>
        </p:nvSpPr>
        <p:spPr>
          <a:xfrm>
            <a:off x="414858" y="5354962"/>
            <a:ext cx="1504951" cy="605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39" y="0"/>
                </a:moveTo>
                <a:lnTo>
                  <a:pt x="17259" y="4476"/>
                </a:lnTo>
                <a:lnTo>
                  <a:pt x="729" y="4476"/>
                </a:lnTo>
                <a:cubicBezTo>
                  <a:pt x="327" y="4476"/>
                  <a:pt x="0" y="5288"/>
                  <a:pt x="0" y="6289"/>
                </a:cubicBezTo>
                <a:lnTo>
                  <a:pt x="0" y="19787"/>
                </a:lnTo>
                <a:cubicBezTo>
                  <a:pt x="0" y="20788"/>
                  <a:pt x="327" y="21600"/>
                  <a:pt x="729" y="21600"/>
                </a:cubicBezTo>
                <a:lnTo>
                  <a:pt x="20871" y="21600"/>
                </a:lnTo>
                <a:cubicBezTo>
                  <a:pt x="21273" y="21600"/>
                  <a:pt x="21600" y="20788"/>
                  <a:pt x="21600" y="19787"/>
                </a:cubicBezTo>
                <a:lnTo>
                  <a:pt x="21600" y="6289"/>
                </a:lnTo>
                <a:cubicBezTo>
                  <a:pt x="21600" y="5288"/>
                  <a:pt x="21273" y="4476"/>
                  <a:pt x="20871" y="4476"/>
                </a:cubicBezTo>
                <a:lnTo>
                  <a:pt x="19213" y="4476"/>
                </a:lnTo>
                <a:lnTo>
                  <a:pt x="18239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200" i="1">
                <a:solidFill>
                  <a:srgbClr val="2D3E50"/>
                </a:solidFill>
              </a:defRPr>
            </a:lvl1pPr>
          </a:lstStyle>
          <a:p>
            <a:r>
              <a:rPr dirty="0"/>
              <a:t>“I want to do metabolomics”</a:t>
            </a:r>
          </a:p>
        </p:txBody>
      </p:sp>
      <p:cxnSp>
        <p:nvCxnSpPr>
          <p:cNvPr id="731" name="Connection Line"/>
          <p:cNvCxnSpPr>
            <a:cxnSpLocks/>
            <a:stCxn id="729" idx="4"/>
            <a:endCxn id="726" idx="6"/>
          </p:cNvCxnSpPr>
          <p:nvPr/>
        </p:nvCxnSpPr>
        <p:spPr>
          <a:xfrm flipH="1">
            <a:off x="2389461" y="5171909"/>
            <a:ext cx="408412" cy="160333"/>
          </a:xfrm>
          <a:prstGeom prst="straightConnector1">
            <a:avLst/>
          </a:prstGeom>
          <a:ln w="25400">
            <a:solidFill>
              <a:srgbClr val="186EC0"/>
            </a:solidFill>
            <a:headEnd type="stealth"/>
          </a:ln>
        </p:spPr>
      </p:cxnSp>
      <p:sp>
        <p:nvSpPr>
          <p:cNvPr id="732" name="“Please describe your study using our template”"/>
          <p:cNvSpPr/>
          <p:nvPr/>
        </p:nvSpPr>
        <p:spPr>
          <a:xfrm>
            <a:off x="2353552" y="5302709"/>
            <a:ext cx="1260079" cy="831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38" y="0"/>
                </a:moveTo>
                <a:lnTo>
                  <a:pt x="3796" y="3062"/>
                </a:lnTo>
                <a:lnTo>
                  <a:pt x="871" y="3062"/>
                </a:lnTo>
                <a:cubicBezTo>
                  <a:pt x="390" y="3062"/>
                  <a:pt x="0" y="3653"/>
                  <a:pt x="0" y="4382"/>
                </a:cubicBezTo>
                <a:lnTo>
                  <a:pt x="0" y="20280"/>
                </a:lnTo>
                <a:cubicBezTo>
                  <a:pt x="0" y="21009"/>
                  <a:pt x="390" y="21600"/>
                  <a:pt x="871" y="21600"/>
                </a:cubicBezTo>
                <a:lnTo>
                  <a:pt x="20729" y="21600"/>
                </a:lnTo>
                <a:cubicBezTo>
                  <a:pt x="21210" y="21600"/>
                  <a:pt x="21600" y="21009"/>
                  <a:pt x="21600" y="20280"/>
                </a:cubicBezTo>
                <a:lnTo>
                  <a:pt x="21600" y="4382"/>
                </a:lnTo>
                <a:cubicBezTo>
                  <a:pt x="21600" y="3653"/>
                  <a:pt x="21210" y="3062"/>
                  <a:pt x="20729" y="3062"/>
                </a:cubicBezTo>
                <a:lnTo>
                  <a:pt x="7279" y="3062"/>
                </a:lnTo>
                <a:lnTo>
                  <a:pt x="5538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86EC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 sz="1200" i="1"/>
            </a:pPr>
            <a:r>
              <a:rPr dirty="0">
                <a:solidFill>
                  <a:srgbClr val="2D3E50"/>
                </a:solidFill>
              </a:rPr>
              <a:t>“Please describe your study using our </a:t>
            </a:r>
            <a:r>
              <a:rPr b="1" dirty="0">
                <a:solidFill>
                  <a:srgbClr val="4FB3D9"/>
                </a:solidFill>
              </a:rPr>
              <a:t>template</a:t>
            </a:r>
            <a:r>
              <a:rPr dirty="0">
                <a:solidFill>
                  <a:srgbClr val="2D3E50"/>
                </a:solidFill>
              </a:rPr>
              <a:t>”</a:t>
            </a:r>
          </a:p>
        </p:txBody>
      </p:sp>
      <p:sp>
        <p:nvSpPr>
          <p:cNvPr id="805" name="Connection Line"/>
          <p:cNvSpPr/>
          <p:nvPr/>
        </p:nvSpPr>
        <p:spPr>
          <a:xfrm>
            <a:off x="2978365" y="2609042"/>
            <a:ext cx="1147571" cy="497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67" y="11586"/>
                  <a:pt x="12667" y="4386"/>
                  <a:pt x="21600" y="0"/>
                </a:cubicBezTo>
              </a:path>
            </a:pathLst>
          </a:custGeom>
          <a:ln w="38100">
            <a:solidFill>
              <a:srgbClr val="4FB3D9"/>
            </a:solidFill>
            <a:headEnd type="stealth"/>
          </a:ln>
        </p:spPr>
        <p:txBody>
          <a:bodyPr/>
          <a:lstStyle/>
          <a:p>
            <a:endParaRPr/>
          </a:p>
        </p:txBody>
      </p:sp>
      <p:sp>
        <p:nvSpPr>
          <p:cNvPr id="734" name="Line"/>
          <p:cNvSpPr/>
          <p:nvPr/>
        </p:nvSpPr>
        <p:spPr>
          <a:xfrm flipV="1">
            <a:off x="3948020" y="4463348"/>
            <a:ext cx="1" cy="576001"/>
          </a:xfrm>
          <a:prstGeom prst="line">
            <a:avLst/>
          </a:prstGeom>
          <a:ln w="38100">
            <a:solidFill>
              <a:srgbClr val="2D3E5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5" name="Circle"/>
          <p:cNvSpPr/>
          <p:nvPr/>
        </p:nvSpPr>
        <p:spPr>
          <a:xfrm>
            <a:off x="3771115" y="4788077"/>
            <a:ext cx="353811" cy="351163"/>
          </a:xfrm>
          <a:prstGeom prst="ellipse">
            <a:avLst/>
          </a:prstGeom>
          <a:solidFill>
            <a:srgbClr val="72B40D"/>
          </a:solidFill>
          <a:ln w="381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>
              <a:defRPr sz="1000" b="1"/>
            </a:pPr>
            <a:endParaRPr/>
          </a:p>
        </p:txBody>
      </p:sp>
      <p:sp>
        <p:nvSpPr>
          <p:cNvPr id="736" name="Study"/>
          <p:cNvSpPr/>
          <p:nvPr/>
        </p:nvSpPr>
        <p:spPr>
          <a:xfrm>
            <a:off x="3387773" y="4102414"/>
            <a:ext cx="1120495" cy="590749"/>
          </a:xfrm>
          <a:prstGeom prst="roundRect">
            <a:avLst>
              <a:gd name="adj" fmla="val 29342"/>
            </a:avLst>
          </a:prstGeom>
          <a:solidFill>
            <a:srgbClr val="FFFFFF"/>
          </a:solidFill>
          <a:ln w="25400">
            <a:solidFill>
              <a:srgbClr val="72B40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200" b="1">
                <a:solidFill>
                  <a:srgbClr val="2D3E50"/>
                </a:solidFill>
              </a:defRPr>
            </a:lvl1pPr>
          </a:lstStyle>
          <a:p>
            <a:r>
              <a:t>Study</a:t>
            </a:r>
          </a:p>
        </p:txBody>
      </p:sp>
      <p:pic>
        <p:nvPicPr>
          <p:cNvPr id="73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46" y="3106788"/>
            <a:ext cx="895218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436" y="3106788"/>
            <a:ext cx="895218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739" name="Rounded Rectangle"/>
          <p:cNvSpPr/>
          <p:nvPr/>
        </p:nvSpPr>
        <p:spPr>
          <a:xfrm>
            <a:off x="118067" y="716825"/>
            <a:ext cx="1814008" cy="1657740"/>
          </a:xfrm>
          <a:prstGeom prst="roundRect">
            <a:avLst>
              <a:gd name="adj" fmla="val 6292"/>
            </a:avLst>
          </a:prstGeom>
          <a:solidFill>
            <a:srgbClr val="DDDDDD"/>
          </a:solidFill>
          <a:ln w="254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 defTabSz="2088170">
              <a:defRPr sz="82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40" name="Data champion"/>
          <p:cNvSpPr/>
          <p:nvPr/>
        </p:nvSpPr>
        <p:spPr>
          <a:xfrm>
            <a:off x="592517" y="1209813"/>
            <a:ext cx="1172624" cy="291534"/>
          </a:xfrm>
          <a:prstGeom prst="roundRect">
            <a:avLst>
              <a:gd name="adj" fmla="val 6198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defTabSz="2088170">
              <a:lnSpc>
                <a:spcPts val="1600"/>
              </a:lnSpc>
              <a:defRPr sz="1300" b="1">
                <a:solidFill>
                  <a:srgbClr val="186EC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Data champion</a:t>
            </a:r>
          </a:p>
        </p:txBody>
      </p:sp>
      <p:sp>
        <p:nvSpPr>
          <p:cNvPr id="741" name="Circle"/>
          <p:cNvSpPr/>
          <p:nvPr/>
        </p:nvSpPr>
        <p:spPr>
          <a:xfrm>
            <a:off x="218506" y="1220314"/>
            <a:ext cx="272572" cy="270532"/>
          </a:xfrm>
          <a:prstGeom prst="ellipse">
            <a:avLst/>
          </a:prstGeom>
          <a:solidFill>
            <a:srgbClr val="186EC0"/>
          </a:solidFill>
          <a:ln w="381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>
              <a:defRPr sz="1000" b="1"/>
            </a:pPr>
            <a:endParaRPr/>
          </a:p>
        </p:txBody>
      </p:sp>
      <p:sp>
        <p:nvSpPr>
          <p:cNvPr id="742" name="Circle"/>
          <p:cNvSpPr/>
          <p:nvPr/>
        </p:nvSpPr>
        <p:spPr>
          <a:xfrm>
            <a:off x="218506" y="1594311"/>
            <a:ext cx="272572" cy="270533"/>
          </a:xfrm>
          <a:prstGeom prst="ellipse">
            <a:avLst/>
          </a:prstGeom>
          <a:solidFill>
            <a:srgbClr val="72B40D"/>
          </a:solidFill>
          <a:ln w="381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>
              <a:defRPr sz="1000" b="1"/>
            </a:pPr>
            <a:endParaRPr/>
          </a:p>
        </p:txBody>
      </p:sp>
      <p:sp>
        <p:nvSpPr>
          <p:cNvPr id="743" name="Experimenter"/>
          <p:cNvSpPr/>
          <p:nvPr/>
        </p:nvSpPr>
        <p:spPr>
          <a:xfrm>
            <a:off x="592517" y="1583811"/>
            <a:ext cx="1172624" cy="291533"/>
          </a:xfrm>
          <a:prstGeom prst="roundRect">
            <a:avLst>
              <a:gd name="adj" fmla="val 6198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defTabSz="2088170">
              <a:lnSpc>
                <a:spcPts val="1600"/>
              </a:lnSpc>
              <a:defRPr sz="1300" b="1">
                <a:solidFill>
                  <a:srgbClr val="72B40D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Experimenter</a:t>
            </a:r>
          </a:p>
        </p:txBody>
      </p:sp>
      <p:sp>
        <p:nvSpPr>
          <p:cNvPr id="744" name="Data steward"/>
          <p:cNvSpPr/>
          <p:nvPr/>
        </p:nvSpPr>
        <p:spPr>
          <a:xfrm>
            <a:off x="592517" y="841045"/>
            <a:ext cx="1172624" cy="291533"/>
          </a:xfrm>
          <a:prstGeom prst="roundRect">
            <a:avLst>
              <a:gd name="adj" fmla="val 6198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defTabSz="2088170">
              <a:lnSpc>
                <a:spcPts val="1600"/>
              </a:lnSpc>
              <a:defRPr sz="1300" b="1">
                <a:solidFill>
                  <a:srgbClr val="FFC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Data steward</a:t>
            </a:r>
          </a:p>
        </p:txBody>
      </p:sp>
      <p:sp>
        <p:nvSpPr>
          <p:cNvPr id="745" name="Circle"/>
          <p:cNvSpPr/>
          <p:nvPr/>
        </p:nvSpPr>
        <p:spPr>
          <a:xfrm>
            <a:off x="218506" y="851545"/>
            <a:ext cx="272572" cy="270533"/>
          </a:xfrm>
          <a:prstGeom prst="ellipse">
            <a:avLst/>
          </a:prstGeom>
          <a:solidFill>
            <a:srgbClr val="FFC000"/>
          </a:solidFill>
          <a:ln w="381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>
              <a:defRPr sz="1000" b="1"/>
            </a:pPr>
            <a:endParaRPr/>
          </a:p>
        </p:txBody>
      </p:sp>
      <p:sp>
        <p:nvSpPr>
          <p:cNvPr id="746" name="Circle"/>
          <p:cNvSpPr/>
          <p:nvPr/>
        </p:nvSpPr>
        <p:spPr>
          <a:xfrm>
            <a:off x="4097223" y="1545990"/>
            <a:ext cx="358282" cy="35560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>
              <a:defRPr sz="1000" b="1"/>
            </a:pPr>
            <a:endParaRPr/>
          </a:p>
        </p:txBody>
      </p:sp>
      <p:sp>
        <p:nvSpPr>
          <p:cNvPr id="747" name="Circle"/>
          <p:cNvSpPr/>
          <p:nvPr/>
        </p:nvSpPr>
        <p:spPr>
          <a:xfrm>
            <a:off x="5209881" y="1464161"/>
            <a:ext cx="358282" cy="355601"/>
          </a:xfrm>
          <a:prstGeom prst="ellipse">
            <a:avLst/>
          </a:prstGeom>
          <a:solidFill>
            <a:srgbClr val="186EC0"/>
          </a:solidFill>
          <a:ln w="381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>
              <a:defRPr sz="1000" b="1"/>
            </a:pPr>
            <a:endParaRPr/>
          </a:p>
        </p:txBody>
      </p:sp>
      <p:cxnSp>
        <p:nvCxnSpPr>
          <p:cNvPr id="748" name="Connection Line"/>
          <p:cNvCxnSpPr>
            <a:cxnSpLocks/>
            <a:stCxn id="715" idx="3"/>
            <a:endCxn id="716" idx="1"/>
          </p:cNvCxnSpPr>
          <p:nvPr/>
        </p:nvCxnSpPr>
        <p:spPr>
          <a:xfrm flipV="1">
            <a:off x="5126171" y="2518630"/>
            <a:ext cx="1185644" cy="10846"/>
          </a:xfrm>
          <a:prstGeom prst="straightConnector1">
            <a:avLst/>
          </a:prstGeom>
          <a:ln w="25400">
            <a:solidFill>
              <a:srgbClr val="2D3E50"/>
            </a:solidFill>
            <a:headEnd type="triangle" len="sm"/>
            <a:tailEnd type="triangle" len="sm"/>
          </a:ln>
        </p:spPr>
      </p:cxnSp>
      <p:sp>
        <p:nvSpPr>
          <p:cNvPr id="749" name="Biol. material"/>
          <p:cNvSpPr txBox="1"/>
          <p:nvPr/>
        </p:nvSpPr>
        <p:spPr>
          <a:xfrm>
            <a:off x="2614598" y="1827284"/>
            <a:ext cx="98498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/>
            </a:lvl1pPr>
          </a:lstStyle>
          <a:p>
            <a:r>
              <a:rPr dirty="0"/>
              <a:t>Biol. material</a:t>
            </a:r>
          </a:p>
        </p:txBody>
      </p:sp>
      <p:sp>
        <p:nvSpPr>
          <p:cNvPr id="750" name="Sample processing"/>
          <p:cNvSpPr txBox="1"/>
          <p:nvPr/>
        </p:nvSpPr>
        <p:spPr>
          <a:xfrm>
            <a:off x="2199368" y="2013690"/>
            <a:ext cx="140021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/>
            </a:lvl1pPr>
          </a:lstStyle>
          <a:p>
            <a:r>
              <a:t>Sample processing</a:t>
            </a:r>
          </a:p>
        </p:txBody>
      </p:sp>
      <p:sp>
        <p:nvSpPr>
          <p:cNvPr id="751" name="Assay"/>
          <p:cNvSpPr txBox="1"/>
          <p:nvPr/>
        </p:nvSpPr>
        <p:spPr>
          <a:xfrm>
            <a:off x="3080430" y="2200096"/>
            <a:ext cx="51914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/>
            </a:lvl1pPr>
          </a:lstStyle>
          <a:p>
            <a:r>
              <a:t>Assay</a:t>
            </a:r>
          </a:p>
        </p:txBody>
      </p:sp>
      <p:sp>
        <p:nvSpPr>
          <p:cNvPr id="752" name="Data analysis"/>
          <p:cNvSpPr txBox="1"/>
          <p:nvPr/>
        </p:nvSpPr>
        <p:spPr>
          <a:xfrm>
            <a:off x="2580591" y="2386502"/>
            <a:ext cx="1018987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/>
            </a:lvl1pPr>
          </a:lstStyle>
          <a:p>
            <a:r>
              <a:t>Data analysis</a:t>
            </a:r>
          </a:p>
        </p:txBody>
      </p:sp>
      <p:sp>
        <p:nvSpPr>
          <p:cNvPr id="753" name="Facility…"/>
          <p:cNvSpPr/>
          <p:nvPr/>
        </p:nvSpPr>
        <p:spPr>
          <a:xfrm>
            <a:off x="6101613" y="672304"/>
            <a:ext cx="1504824" cy="924337"/>
          </a:xfrm>
          <a:prstGeom prst="roundRect">
            <a:avLst>
              <a:gd name="adj" fmla="val 14910"/>
            </a:avLst>
          </a:prstGeom>
          <a:ln w="25400">
            <a:solidFill>
              <a:srgbClr val="186EC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1400" b="1">
                <a:solidFill>
                  <a:srgbClr val="2D3E50"/>
                </a:solidFill>
              </a:defRPr>
            </a:pPr>
            <a:r>
              <a:t>Facility</a:t>
            </a:r>
          </a:p>
          <a:p>
            <a:pPr algn="ctr">
              <a:defRPr sz="1400" b="1">
                <a:solidFill>
                  <a:srgbClr val="2D3E50"/>
                </a:solidFill>
              </a:defRPr>
            </a:pPr>
            <a:r>
              <a:t>Requirements</a:t>
            </a:r>
          </a:p>
        </p:txBody>
      </p:sp>
      <p:sp>
        <p:nvSpPr>
          <p:cNvPr id="754" name="Line"/>
          <p:cNvSpPr/>
          <p:nvPr/>
        </p:nvSpPr>
        <p:spPr>
          <a:xfrm flipV="1">
            <a:off x="5802725" y="4427282"/>
            <a:ext cx="1" cy="925965"/>
          </a:xfrm>
          <a:prstGeom prst="line">
            <a:avLst/>
          </a:prstGeom>
          <a:ln w="38100">
            <a:solidFill>
              <a:srgbClr val="2D3E5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5" name="Circle"/>
          <p:cNvSpPr/>
          <p:nvPr/>
        </p:nvSpPr>
        <p:spPr>
          <a:xfrm>
            <a:off x="5625820" y="5147100"/>
            <a:ext cx="353812" cy="351163"/>
          </a:xfrm>
          <a:prstGeom prst="ellipse">
            <a:avLst/>
          </a:prstGeom>
          <a:solidFill>
            <a:srgbClr val="186EC0"/>
          </a:solidFill>
          <a:ln w="381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>
              <a:defRPr sz="1000" b="1"/>
            </a:pPr>
            <a:endParaRPr/>
          </a:p>
        </p:txBody>
      </p:sp>
      <p:sp>
        <p:nvSpPr>
          <p:cNvPr id="756" name="Assay"/>
          <p:cNvSpPr/>
          <p:nvPr/>
        </p:nvSpPr>
        <p:spPr>
          <a:xfrm>
            <a:off x="5242479" y="4102414"/>
            <a:ext cx="1120494" cy="590749"/>
          </a:xfrm>
          <a:prstGeom prst="roundRect">
            <a:avLst>
              <a:gd name="adj" fmla="val 29342"/>
            </a:avLst>
          </a:prstGeom>
          <a:solidFill>
            <a:srgbClr val="FFFFFF"/>
          </a:solidFill>
          <a:ln w="25400">
            <a:solidFill>
              <a:srgbClr val="186EC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200" b="1">
                <a:solidFill>
                  <a:srgbClr val="2D3E50"/>
                </a:solidFill>
              </a:defRPr>
            </a:lvl1pPr>
          </a:lstStyle>
          <a:p>
            <a:r>
              <a:t>Assay</a:t>
            </a:r>
          </a:p>
        </p:txBody>
      </p:sp>
      <p:sp>
        <p:nvSpPr>
          <p:cNvPr id="806" name="Connection Line"/>
          <p:cNvSpPr/>
          <p:nvPr/>
        </p:nvSpPr>
        <p:spPr>
          <a:xfrm>
            <a:off x="3027263" y="3551288"/>
            <a:ext cx="142417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535353"/>
            </a:solidFill>
            <a:headEnd type="oval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pic>
        <p:nvPicPr>
          <p:cNvPr id="75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297" y="3106788"/>
            <a:ext cx="89521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807" name="Connection Line"/>
          <p:cNvSpPr/>
          <p:nvPr/>
        </p:nvSpPr>
        <p:spPr>
          <a:xfrm>
            <a:off x="3950494" y="3541233"/>
            <a:ext cx="4404" cy="548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72B40D"/>
            </a:solidFill>
            <a:headEnd type="oval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808" name="Connection Line"/>
          <p:cNvSpPr/>
          <p:nvPr/>
        </p:nvSpPr>
        <p:spPr>
          <a:xfrm>
            <a:off x="5346653" y="3551288"/>
            <a:ext cx="96964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535353"/>
            </a:solidFill>
            <a:headEnd type="oval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cxnSp>
        <p:nvCxnSpPr>
          <p:cNvPr id="761" name="Connection Line"/>
          <p:cNvCxnSpPr>
            <a:cxnSpLocks/>
            <a:stCxn id="715" idx="1"/>
            <a:endCxn id="749" idx="3"/>
          </p:cNvCxnSpPr>
          <p:nvPr/>
        </p:nvCxnSpPr>
        <p:spPr>
          <a:xfrm flipH="1" flipV="1">
            <a:off x="3599578" y="1959412"/>
            <a:ext cx="538969" cy="570064"/>
          </a:xfrm>
          <a:prstGeom prst="straightConnector1">
            <a:avLst/>
          </a:prstGeom>
          <a:ln w="12700">
            <a:solidFill>
              <a:srgbClr val="535353"/>
            </a:solidFill>
            <a:headEnd type="triangle"/>
            <a:tailEnd type="oval"/>
          </a:ln>
        </p:spPr>
      </p:cxnSp>
      <p:cxnSp>
        <p:nvCxnSpPr>
          <p:cNvPr id="762" name="Connection Line"/>
          <p:cNvCxnSpPr>
            <a:cxnSpLocks/>
            <a:stCxn id="715" idx="1"/>
          </p:cNvCxnSpPr>
          <p:nvPr/>
        </p:nvCxnSpPr>
        <p:spPr>
          <a:xfrm flipH="1" flipV="1">
            <a:off x="3595653" y="2334512"/>
            <a:ext cx="542894" cy="194964"/>
          </a:xfrm>
          <a:prstGeom prst="straightConnector1">
            <a:avLst/>
          </a:prstGeom>
          <a:ln w="12700">
            <a:solidFill>
              <a:srgbClr val="535353"/>
            </a:solidFill>
            <a:headEnd type="triangle"/>
            <a:tailEnd type="oval"/>
          </a:ln>
        </p:spPr>
      </p:cxnSp>
      <p:cxnSp>
        <p:nvCxnSpPr>
          <p:cNvPr id="763" name="Connection Line"/>
          <p:cNvCxnSpPr>
            <a:cxnSpLocks/>
            <a:stCxn id="715" idx="1"/>
            <a:endCxn id="750" idx="3"/>
          </p:cNvCxnSpPr>
          <p:nvPr/>
        </p:nvCxnSpPr>
        <p:spPr>
          <a:xfrm flipH="1" flipV="1">
            <a:off x="3599578" y="2145818"/>
            <a:ext cx="538969" cy="383658"/>
          </a:xfrm>
          <a:prstGeom prst="straightConnector1">
            <a:avLst/>
          </a:prstGeom>
          <a:ln w="12700">
            <a:solidFill>
              <a:srgbClr val="535353"/>
            </a:solidFill>
            <a:headEnd type="triangle"/>
            <a:tailEnd type="oval"/>
          </a:ln>
        </p:spPr>
      </p:cxnSp>
      <p:cxnSp>
        <p:nvCxnSpPr>
          <p:cNvPr id="764" name="Connection Line"/>
          <p:cNvCxnSpPr>
            <a:cxnSpLocks/>
            <a:stCxn id="715" idx="1"/>
            <a:endCxn id="752" idx="3"/>
          </p:cNvCxnSpPr>
          <p:nvPr/>
        </p:nvCxnSpPr>
        <p:spPr>
          <a:xfrm flipH="1" flipV="1">
            <a:off x="3599578" y="2518630"/>
            <a:ext cx="538969" cy="10846"/>
          </a:xfrm>
          <a:prstGeom prst="straightConnector1">
            <a:avLst/>
          </a:prstGeom>
          <a:ln w="12700">
            <a:solidFill>
              <a:srgbClr val="535353"/>
            </a:solidFill>
            <a:headEnd type="triangle"/>
            <a:tailEnd type="oval"/>
          </a:ln>
        </p:spPr>
      </p:cxnSp>
      <p:cxnSp>
        <p:nvCxnSpPr>
          <p:cNvPr id="765" name="Connection Line"/>
          <p:cNvCxnSpPr>
            <a:cxnSpLocks/>
            <a:stCxn id="756" idx="0"/>
            <a:endCxn id="778" idx="0"/>
          </p:cNvCxnSpPr>
          <p:nvPr/>
        </p:nvCxnSpPr>
        <p:spPr>
          <a:xfrm flipV="1">
            <a:off x="5802726" y="3538588"/>
            <a:ext cx="1" cy="563826"/>
          </a:xfrm>
          <a:prstGeom prst="straightConnector1">
            <a:avLst/>
          </a:prstGeom>
          <a:ln w="25400">
            <a:solidFill>
              <a:srgbClr val="186EC0"/>
            </a:solidFill>
            <a:headEnd type="oval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66" name="Connection Line"/>
          <p:cNvCxnSpPr>
            <a:cxnSpLocks/>
            <a:stCxn id="778" idx="0"/>
            <a:endCxn id="716" idx="2"/>
          </p:cNvCxnSpPr>
          <p:nvPr/>
        </p:nvCxnSpPr>
        <p:spPr>
          <a:xfrm flipV="1">
            <a:off x="5802727" y="2806630"/>
            <a:ext cx="1208951" cy="731958"/>
          </a:xfrm>
          <a:prstGeom prst="straightConnector1">
            <a:avLst/>
          </a:prstGeom>
          <a:ln w="38100">
            <a:solidFill>
              <a:srgbClr val="1FC2A7"/>
            </a:solidFill>
            <a:headEnd type="stealth"/>
          </a:ln>
        </p:spPr>
      </p:cxnSp>
      <p:cxnSp>
        <p:nvCxnSpPr>
          <p:cNvPr id="767" name="Connection Line"/>
          <p:cNvCxnSpPr>
            <a:cxnSpLocks/>
            <a:stCxn id="735" idx="2"/>
            <a:endCxn id="729" idx="6"/>
          </p:cNvCxnSpPr>
          <p:nvPr/>
        </p:nvCxnSpPr>
        <p:spPr>
          <a:xfrm flipH="1">
            <a:off x="2974779" y="4963659"/>
            <a:ext cx="796336" cy="32668"/>
          </a:xfrm>
          <a:prstGeom prst="straightConnector1">
            <a:avLst/>
          </a:prstGeom>
          <a:ln w="25400">
            <a:solidFill>
              <a:schemeClr val="accent1"/>
            </a:solidFill>
            <a:headEnd type="stealth"/>
          </a:ln>
        </p:spPr>
      </p:cxnSp>
      <p:sp>
        <p:nvSpPr>
          <p:cNvPr id="768" name="Chromatography 001 - GC"/>
          <p:cNvSpPr txBox="1"/>
          <p:nvPr/>
        </p:nvSpPr>
        <p:spPr>
          <a:xfrm>
            <a:off x="8820584" y="922754"/>
            <a:ext cx="189990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 i="1">
                <a:solidFill>
                  <a:srgbClr val="2D3E50"/>
                </a:solidFill>
              </a:defRPr>
            </a:lvl1pPr>
          </a:lstStyle>
          <a:p>
            <a:r>
              <a:t>Chromatography 001 - GC</a:t>
            </a:r>
          </a:p>
        </p:txBody>
      </p:sp>
      <p:sp>
        <p:nvSpPr>
          <p:cNvPr id="769" name="Mass Spec 001 - qTOF"/>
          <p:cNvSpPr txBox="1"/>
          <p:nvPr/>
        </p:nvSpPr>
        <p:spPr>
          <a:xfrm>
            <a:off x="8817235" y="1268608"/>
            <a:ext cx="167673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 i="1">
                <a:solidFill>
                  <a:srgbClr val="2D3E50"/>
                </a:solidFill>
              </a:defRPr>
            </a:lvl1pPr>
          </a:lstStyle>
          <a:p>
            <a:r>
              <a:t>Mass Spec 001 - qTOF</a:t>
            </a:r>
          </a:p>
        </p:txBody>
      </p:sp>
      <p:sp>
        <p:nvSpPr>
          <p:cNvPr id="770" name="Chromatography 002 - LC"/>
          <p:cNvSpPr txBox="1"/>
          <p:nvPr/>
        </p:nvSpPr>
        <p:spPr>
          <a:xfrm>
            <a:off x="8979000" y="1053703"/>
            <a:ext cx="186611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 i="1">
                <a:solidFill>
                  <a:srgbClr val="2D3E50"/>
                </a:solidFill>
              </a:defRPr>
            </a:lvl1pPr>
          </a:lstStyle>
          <a:p>
            <a:r>
              <a:t>Chromatography 002 - LC</a:t>
            </a:r>
          </a:p>
        </p:txBody>
      </p:sp>
      <p:sp>
        <p:nvSpPr>
          <p:cNvPr id="771" name="Mass Spec 002 - QqQ"/>
          <p:cNvSpPr txBox="1"/>
          <p:nvPr/>
        </p:nvSpPr>
        <p:spPr>
          <a:xfrm>
            <a:off x="8975652" y="1389580"/>
            <a:ext cx="1611844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 i="1">
                <a:solidFill>
                  <a:srgbClr val="2D3E50"/>
                </a:solidFill>
              </a:defRPr>
            </a:lvl1pPr>
          </a:lstStyle>
          <a:p>
            <a:r>
              <a:t>Mass Spec 002 - QqQ</a:t>
            </a:r>
          </a:p>
        </p:txBody>
      </p:sp>
      <p:sp>
        <p:nvSpPr>
          <p:cNvPr id="772" name="Sample submission"/>
          <p:cNvSpPr/>
          <p:nvPr/>
        </p:nvSpPr>
        <p:spPr>
          <a:xfrm>
            <a:off x="3931695" y="5143170"/>
            <a:ext cx="1451373" cy="696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03" y="0"/>
                </a:moveTo>
                <a:lnTo>
                  <a:pt x="12581" y="8919"/>
                </a:lnTo>
                <a:lnTo>
                  <a:pt x="756" y="8919"/>
                </a:lnTo>
                <a:cubicBezTo>
                  <a:pt x="339" y="8919"/>
                  <a:pt x="0" y="9818"/>
                  <a:pt x="0" y="10925"/>
                </a:cubicBezTo>
                <a:lnTo>
                  <a:pt x="0" y="19609"/>
                </a:lnTo>
                <a:cubicBezTo>
                  <a:pt x="0" y="20717"/>
                  <a:pt x="339" y="21600"/>
                  <a:pt x="756" y="21600"/>
                </a:cubicBezTo>
                <a:lnTo>
                  <a:pt x="20844" y="21600"/>
                </a:lnTo>
                <a:cubicBezTo>
                  <a:pt x="21261" y="21600"/>
                  <a:pt x="21600" y="20717"/>
                  <a:pt x="21600" y="19609"/>
                </a:cubicBezTo>
                <a:lnTo>
                  <a:pt x="21600" y="10925"/>
                </a:lnTo>
                <a:cubicBezTo>
                  <a:pt x="21600" y="9818"/>
                  <a:pt x="21261" y="8919"/>
                  <a:pt x="20844" y="8919"/>
                </a:cubicBezTo>
                <a:lnTo>
                  <a:pt x="14825" y="8919"/>
                </a:lnTo>
                <a:lnTo>
                  <a:pt x="13703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200" i="1">
                <a:solidFill>
                  <a:srgbClr val="2D3E50"/>
                </a:solidFill>
              </a:defRPr>
            </a:lvl1pPr>
          </a:lstStyle>
          <a:p>
            <a:r>
              <a:rPr dirty="0"/>
              <a:t>Sample submission</a:t>
            </a:r>
          </a:p>
        </p:txBody>
      </p:sp>
      <p:cxnSp>
        <p:nvCxnSpPr>
          <p:cNvPr id="773" name="Connection Line"/>
          <p:cNvCxnSpPr>
            <a:cxnSpLocks/>
            <a:stCxn id="735" idx="6"/>
            <a:endCxn id="755" idx="2"/>
          </p:cNvCxnSpPr>
          <p:nvPr/>
        </p:nvCxnSpPr>
        <p:spPr>
          <a:xfrm>
            <a:off x="4124926" y="4963659"/>
            <a:ext cx="1500894" cy="359023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/>
          </a:ln>
        </p:spPr>
      </p:cxnSp>
      <p:pic>
        <p:nvPicPr>
          <p:cNvPr id="77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8188" y="3106788"/>
            <a:ext cx="895175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Connection Line"/>
          <p:cNvSpPr/>
          <p:nvPr/>
        </p:nvSpPr>
        <p:spPr>
          <a:xfrm>
            <a:off x="7211513" y="3551288"/>
            <a:ext cx="136667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5400">
            <a:solidFill>
              <a:srgbClr val="535353"/>
            </a:solidFill>
            <a:headEnd type="stealth"/>
            <a:tailEnd type="oval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776" name="Data analysis 001 | TOF non-target"/>
          <p:cNvSpPr txBox="1"/>
          <p:nvPr/>
        </p:nvSpPr>
        <p:spPr>
          <a:xfrm>
            <a:off x="8817235" y="1581604"/>
            <a:ext cx="2476164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 i="1">
                <a:solidFill>
                  <a:srgbClr val="2D3E50"/>
                </a:solidFill>
              </a:defRPr>
            </a:lvl1pPr>
          </a:lstStyle>
          <a:p>
            <a:r>
              <a:t>Data analysis 001 | TOF non-target</a:t>
            </a:r>
          </a:p>
        </p:txBody>
      </p:sp>
      <p:sp>
        <p:nvSpPr>
          <p:cNvPr id="777" name="Data analysis 002 | QqQ-target"/>
          <p:cNvSpPr txBox="1"/>
          <p:nvPr/>
        </p:nvSpPr>
        <p:spPr>
          <a:xfrm>
            <a:off x="8975652" y="1715639"/>
            <a:ext cx="220217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 i="1">
                <a:solidFill>
                  <a:srgbClr val="2D3E50"/>
                </a:solidFill>
              </a:defRPr>
            </a:lvl1pPr>
          </a:lstStyle>
          <a:p>
            <a:r>
              <a:t>Data analysis 002 | QqQ-target</a:t>
            </a:r>
          </a:p>
        </p:txBody>
      </p:sp>
      <p:sp>
        <p:nvSpPr>
          <p:cNvPr id="778" name="Circle"/>
          <p:cNvSpPr/>
          <p:nvPr/>
        </p:nvSpPr>
        <p:spPr>
          <a:xfrm>
            <a:off x="5790026" y="3538588"/>
            <a:ext cx="25401" cy="25401"/>
          </a:xfrm>
          <a:prstGeom prst="ellipse">
            <a:avLst/>
          </a:prstGeom>
          <a:solidFill>
            <a:srgbClr val="186EC0"/>
          </a:solidFill>
          <a:ln w="25400">
            <a:solidFill>
              <a:srgbClr val="186EC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79" name="Circle"/>
          <p:cNvSpPr/>
          <p:nvPr/>
        </p:nvSpPr>
        <p:spPr>
          <a:xfrm>
            <a:off x="3935320" y="3535900"/>
            <a:ext cx="25401" cy="25401"/>
          </a:xfrm>
          <a:prstGeom prst="ellipse">
            <a:avLst/>
          </a:prstGeom>
          <a:solidFill>
            <a:srgbClr val="72B40D"/>
          </a:solidFill>
          <a:ln w="25400">
            <a:solidFill>
              <a:srgbClr val="72B40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80" name="Circle"/>
          <p:cNvSpPr/>
          <p:nvPr/>
        </p:nvSpPr>
        <p:spPr>
          <a:xfrm>
            <a:off x="7928703" y="1786657"/>
            <a:ext cx="358282" cy="355601"/>
          </a:xfrm>
          <a:prstGeom prst="ellipse">
            <a:avLst/>
          </a:prstGeom>
          <a:solidFill>
            <a:srgbClr val="186EC0"/>
          </a:solidFill>
          <a:ln w="381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>
              <a:defRPr sz="1000" b="1"/>
            </a:pPr>
            <a:endParaRPr/>
          </a:p>
        </p:txBody>
      </p:sp>
      <p:sp>
        <p:nvSpPr>
          <p:cNvPr id="781" name="ARC…"/>
          <p:cNvSpPr txBox="1"/>
          <p:nvPr/>
        </p:nvSpPr>
        <p:spPr>
          <a:xfrm>
            <a:off x="332250" y="3327573"/>
            <a:ext cx="1145894" cy="442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 b="1">
                <a:solidFill>
                  <a:srgbClr val="2D3E50"/>
                </a:solidFill>
              </a:defRPr>
            </a:pPr>
            <a:r>
              <a:t>ARC</a:t>
            </a:r>
          </a:p>
          <a:p>
            <a:pPr algn="ctr">
              <a:defRPr sz="1200" b="1">
                <a:solidFill>
                  <a:srgbClr val="2D3E50"/>
                </a:solidFill>
              </a:defRPr>
            </a:pPr>
            <a:r>
              <a:t>Evolution</a:t>
            </a:r>
          </a:p>
        </p:txBody>
      </p:sp>
      <p:sp>
        <p:nvSpPr>
          <p:cNvPr id="782" name="Data  analysis"/>
          <p:cNvSpPr/>
          <p:nvPr/>
        </p:nvSpPr>
        <p:spPr>
          <a:xfrm>
            <a:off x="9713756" y="4121757"/>
            <a:ext cx="1120495" cy="590748"/>
          </a:xfrm>
          <a:prstGeom prst="roundRect">
            <a:avLst>
              <a:gd name="adj" fmla="val 29342"/>
            </a:avLst>
          </a:prstGeom>
          <a:solidFill>
            <a:srgbClr val="FFFFFF"/>
          </a:solidFill>
          <a:ln w="25400">
            <a:solidFill>
              <a:srgbClr val="C21F3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 sz="1200" b="1"/>
            </a:pPr>
            <a:r>
              <a:t>Data </a:t>
            </a:r>
            <a:br/>
            <a:r>
              <a:t>analysis </a:t>
            </a:r>
          </a:p>
        </p:txBody>
      </p:sp>
      <p:sp>
        <p:nvSpPr>
          <p:cNvPr id="783" name="Line"/>
          <p:cNvSpPr/>
          <p:nvPr/>
        </p:nvSpPr>
        <p:spPr>
          <a:xfrm flipV="1">
            <a:off x="7898185" y="4427282"/>
            <a:ext cx="1" cy="925965"/>
          </a:xfrm>
          <a:prstGeom prst="line">
            <a:avLst/>
          </a:prstGeom>
          <a:ln w="38100">
            <a:solidFill>
              <a:srgbClr val="2D3E5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4" name="Circle"/>
          <p:cNvSpPr/>
          <p:nvPr/>
        </p:nvSpPr>
        <p:spPr>
          <a:xfrm>
            <a:off x="7721279" y="5147100"/>
            <a:ext cx="353812" cy="351163"/>
          </a:xfrm>
          <a:prstGeom prst="ellipse">
            <a:avLst/>
          </a:prstGeom>
          <a:solidFill>
            <a:srgbClr val="186EC0"/>
          </a:solidFill>
          <a:ln w="381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>
              <a:defRPr sz="1000" b="1"/>
            </a:pPr>
            <a:endParaRPr/>
          </a:p>
        </p:txBody>
      </p:sp>
      <p:sp>
        <p:nvSpPr>
          <p:cNvPr id="785" name="Data  processing"/>
          <p:cNvSpPr/>
          <p:nvPr/>
        </p:nvSpPr>
        <p:spPr>
          <a:xfrm>
            <a:off x="7344797" y="4102414"/>
            <a:ext cx="1120494" cy="590749"/>
          </a:xfrm>
          <a:prstGeom prst="roundRect">
            <a:avLst>
              <a:gd name="adj" fmla="val 29342"/>
            </a:avLst>
          </a:prstGeom>
          <a:solidFill>
            <a:srgbClr val="FFFFFF"/>
          </a:solidFill>
          <a:ln w="25400">
            <a:solidFill>
              <a:srgbClr val="186EC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 sz="1200" b="1">
                <a:solidFill>
                  <a:srgbClr val="2D3E50"/>
                </a:solidFill>
              </a:defRPr>
            </a:pPr>
            <a:r>
              <a:t>Data </a:t>
            </a:r>
            <a:br/>
            <a:r>
              <a:t>processing </a:t>
            </a:r>
          </a:p>
        </p:txBody>
      </p:sp>
      <p:sp>
        <p:nvSpPr>
          <p:cNvPr id="786" name="Circle"/>
          <p:cNvSpPr/>
          <p:nvPr/>
        </p:nvSpPr>
        <p:spPr>
          <a:xfrm>
            <a:off x="7885485" y="3538588"/>
            <a:ext cx="25401" cy="25401"/>
          </a:xfrm>
          <a:prstGeom prst="ellipse">
            <a:avLst/>
          </a:prstGeom>
          <a:solidFill>
            <a:srgbClr val="186EC0"/>
          </a:solidFill>
          <a:ln w="25400">
            <a:solidFill>
              <a:srgbClr val="186EC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cxnSp>
        <p:nvCxnSpPr>
          <p:cNvPr id="787" name="Connection Line"/>
          <p:cNvCxnSpPr>
            <a:cxnSpLocks/>
            <a:stCxn id="786" idx="0"/>
            <a:endCxn id="716" idx="2"/>
          </p:cNvCxnSpPr>
          <p:nvPr/>
        </p:nvCxnSpPr>
        <p:spPr>
          <a:xfrm flipH="1" flipV="1">
            <a:off x="7011678" y="2806630"/>
            <a:ext cx="886508" cy="731958"/>
          </a:xfrm>
          <a:prstGeom prst="straightConnector1">
            <a:avLst/>
          </a:prstGeom>
          <a:ln w="38100">
            <a:solidFill>
              <a:srgbClr val="1FC2A7"/>
            </a:solidFill>
            <a:headEnd type="stealth"/>
          </a:ln>
        </p:spPr>
      </p:cxnSp>
      <p:cxnSp>
        <p:nvCxnSpPr>
          <p:cNvPr id="788" name="Connection Line"/>
          <p:cNvCxnSpPr>
            <a:cxnSpLocks/>
            <a:stCxn id="785" idx="0"/>
            <a:endCxn id="786" idx="0"/>
          </p:cNvCxnSpPr>
          <p:nvPr/>
        </p:nvCxnSpPr>
        <p:spPr>
          <a:xfrm flipH="1" flipV="1">
            <a:off x="7898186" y="3538588"/>
            <a:ext cx="6858" cy="563826"/>
          </a:xfrm>
          <a:prstGeom prst="straightConnector1">
            <a:avLst/>
          </a:prstGeom>
          <a:ln w="25400">
            <a:solidFill>
              <a:srgbClr val="186EC0"/>
            </a:solidFill>
            <a:headEnd type="oval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9" name="Connection Line"/>
          <p:cNvCxnSpPr>
            <a:stCxn id="755" idx="0"/>
            <a:endCxn id="784" idx="0"/>
          </p:cNvCxnSpPr>
          <p:nvPr/>
        </p:nvCxnSpPr>
        <p:spPr>
          <a:xfrm>
            <a:off x="5802726" y="5322681"/>
            <a:ext cx="2095460" cy="1"/>
          </a:xfrm>
          <a:prstGeom prst="straightConnector1">
            <a:avLst/>
          </a:prstGeom>
          <a:ln w="25400">
            <a:solidFill>
              <a:srgbClr val="186EC0"/>
            </a:solidFill>
            <a:tailEnd type="stealth"/>
          </a:ln>
        </p:spPr>
      </p:cxnSp>
      <p:pic>
        <p:nvPicPr>
          <p:cNvPr id="79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8436" y="3106788"/>
            <a:ext cx="1467746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791" name="Circle"/>
          <p:cNvSpPr/>
          <p:nvPr/>
        </p:nvSpPr>
        <p:spPr>
          <a:xfrm>
            <a:off x="218506" y="1964458"/>
            <a:ext cx="272572" cy="270532"/>
          </a:xfrm>
          <a:prstGeom prst="ellipse">
            <a:avLst/>
          </a:prstGeom>
          <a:solidFill>
            <a:srgbClr val="C21F3A"/>
          </a:solidFill>
          <a:ln w="381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C21F3A"/>
                </a:solidFill>
              </a:defRPr>
            </a:pPr>
            <a:endParaRPr/>
          </a:p>
        </p:txBody>
      </p:sp>
      <p:sp>
        <p:nvSpPr>
          <p:cNvPr id="792" name="Data scientist"/>
          <p:cNvSpPr/>
          <p:nvPr/>
        </p:nvSpPr>
        <p:spPr>
          <a:xfrm>
            <a:off x="592517" y="1953957"/>
            <a:ext cx="1172624" cy="291534"/>
          </a:xfrm>
          <a:prstGeom prst="roundRect">
            <a:avLst>
              <a:gd name="adj" fmla="val 6198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defTabSz="2088170">
              <a:lnSpc>
                <a:spcPts val="1600"/>
              </a:lnSpc>
              <a:defRPr sz="1300" b="1">
                <a:solidFill>
                  <a:srgbClr val="C21F3A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Data scientist</a:t>
            </a:r>
          </a:p>
        </p:txBody>
      </p:sp>
      <p:sp>
        <p:nvSpPr>
          <p:cNvPr id="810" name="Connection Line"/>
          <p:cNvSpPr/>
          <p:nvPr/>
        </p:nvSpPr>
        <p:spPr>
          <a:xfrm>
            <a:off x="9473362" y="3551288"/>
            <a:ext cx="12650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5400">
            <a:solidFill>
              <a:srgbClr val="535353"/>
            </a:solidFill>
            <a:headEnd type="stealth"/>
            <a:tailEnd type="oval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cxnSp>
        <p:nvCxnSpPr>
          <p:cNvPr id="794" name="Connection Line"/>
          <p:cNvCxnSpPr>
            <a:stCxn id="795" idx="0"/>
            <a:endCxn id="784" idx="0"/>
          </p:cNvCxnSpPr>
          <p:nvPr/>
        </p:nvCxnSpPr>
        <p:spPr>
          <a:xfrm flipH="1" flipV="1">
            <a:off x="7898185" y="5322681"/>
            <a:ext cx="2375143" cy="264238"/>
          </a:xfrm>
          <a:prstGeom prst="straightConnector1">
            <a:avLst/>
          </a:prstGeom>
          <a:ln w="25400">
            <a:solidFill>
              <a:srgbClr val="186EC0"/>
            </a:solidFill>
            <a:headEnd type="stealth"/>
          </a:ln>
        </p:spPr>
      </p:cxnSp>
      <p:sp>
        <p:nvSpPr>
          <p:cNvPr id="795" name="Circle"/>
          <p:cNvSpPr/>
          <p:nvPr/>
        </p:nvSpPr>
        <p:spPr>
          <a:xfrm>
            <a:off x="10095527" y="5410449"/>
            <a:ext cx="355601" cy="352939"/>
          </a:xfrm>
          <a:prstGeom prst="ellipse">
            <a:avLst/>
          </a:prstGeom>
          <a:solidFill>
            <a:srgbClr val="C21F3A"/>
          </a:solidFill>
          <a:ln w="38100">
            <a:solidFill>
              <a:srgbClr val="2D3E5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C21F3A"/>
                </a:solidFill>
              </a:defRPr>
            </a:pPr>
            <a:endParaRPr/>
          </a:p>
        </p:txBody>
      </p:sp>
      <p:sp>
        <p:nvSpPr>
          <p:cNvPr id="796" name="Circle"/>
          <p:cNvSpPr/>
          <p:nvPr/>
        </p:nvSpPr>
        <p:spPr>
          <a:xfrm>
            <a:off x="10287092" y="5508441"/>
            <a:ext cx="165388" cy="164151"/>
          </a:xfrm>
          <a:prstGeom prst="ellipse">
            <a:avLst/>
          </a:prstGeom>
          <a:solidFill>
            <a:srgbClr val="72B40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 b="1"/>
            </a:pPr>
            <a:endParaRPr/>
          </a:p>
        </p:txBody>
      </p:sp>
      <p:sp>
        <p:nvSpPr>
          <p:cNvPr id="797" name="Circle"/>
          <p:cNvSpPr/>
          <p:nvPr/>
        </p:nvSpPr>
        <p:spPr>
          <a:xfrm>
            <a:off x="10108227" y="5508441"/>
            <a:ext cx="165388" cy="164151"/>
          </a:xfrm>
          <a:prstGeom prst="ellipse">
            <a:avLst/>
          </a:prstGeom>
          <a:solidFill>
            <a:srgbClr val="186E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 b="1"/>
            </a:pPr>
            <a:endParaRPr/>
          </a:p>
        </p:txBody>
      </p:sp>
      <p:sp>
        <p:nvSpPr>
          <p:cNvPr id="798" name="Circle"/>
          <p:cNvSpPr/>
          <p:nvPr/>
        </p:nvSpPr>
        <p:spPr>
          <a:xfrm>
            <a:off x="10261303" y="3548543"/>
            <a:ext cx="25401" cy="25401"/>
          </a:xfrm>
          <a:prstGeom prst="ellipse">
            <a:avLst/>
          </a:prstGeom>
          <a:solidFill>
            <a:srgbClr val="C21F3A"/>
          </a:solidFill>
          <a:ln w="25400">
            <a:solidFill>
              <a:srgbClr val="C21F3A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cxnSp>
        <p:nvCxnSpPr>
          <p:cNvPr id="799" name="Connection Line"/>
          <p:cNvCxnSpPr>
            <a:cxnSpLocks/>
            <a:stCxn id="782" idx="0"/>
            <a:endCxn id="798" idx="0"/>
          </p:cNvCxnSpPr>
          <p:nvPr/>
        </p:nvCxnSpPr>
        <p:spPr>
          <a:xfrm flipV="1">
            <a:off x="10274004" y="3548543"/>
            <a:ext cx="0" cy="573214"/>
          </a:xfrm>
          <a:prstGeom prst="straightConnector1">
            <a:avLst/>
          </a:prstGeom>
          <a:ln w="25400">
            <a:solidFill>
              <a:srgbClr val="C21F3A"/>
            </a:solidFill>
            <a:headEnd type="oval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00" name="Machine-level…"/>
          <p:cNvSpPr/>
          <p:nvPr/>
        </p:nvSpPr>
        <p:spPr>
          <a:xfrm>
            <a:off x="5929333" y="5486561"/>
            <a:ext cx="1387476" cy="696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06" y="0"/>
                </a:moveTo>
                <a:lnTo>
                  <a:pt x="17158" y="6667"/>
                </a:lnTo>
                <a:lnTo>
                  <a:pt x="840" y="6667"/>
                </a:lnTo>
                <a:cubicBezTo>
                  <a:pt x="376" y="6667"/>
                  <a:pt x="0" y="7416"/>
                  <a:pt x="0" y="8340"/>
                </a:cubicBezTo>
                <a:lnTo>
                  <a:pt x="0" y="19927"/>
                </a:lnTo>
                <a:cubicBezTo>
                  <a:pt x="0" y="20851"/>
                  <a:pt x="376" y="21600"/>
                  <a:pt x="840" y="21600"/>
                </a:cubicBezTo>
                <a:lnTo>
                  <a:pt x="20760" y="21600"/>
                </a:lnTo>
                <a:cubicBezTo>
                  <a:pt x="21224" y="21600"/>
                  <a:pt x="21600" y="20851"/>
                  <a:pt x="21600" y="19927"/>
                </a:cubicBezTo>
                <a:lnTo>
                  <a:pt x="21600" y="8340"/>
                </a:lnTo>
                <a:cubicBezTo>
                  <a:pt x="21600" y="7416"/>
                  <a:pt x="21224" y="6667"/>
                  <a:pt x="20760" y="6667"/>
                </a:cubicBezTo>
                <a:lnTo>
                  <a:pt x="19654" y="6667"/>
                </a:lnTo>
                <a:lnTo>
                  <a:pt x="18406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86EC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 sz="1200" i="1">
                <a:solidFill>
                  <a:srgbClr val="2D3E50"/>
                </a:solidFill>
              </a:defRPr>
            </a:pPr>
            <a:r>
              <a:t>Machine-level</a:t>
            </a:r>
          </a:p>
          <a:p>
            <a:pPr algn="ctr">
              <a:defRPr sz="1200" i="1">
                <a:solidFill>
                  <a:srgbClr val="2D3E50"/>
                </a:solidFill>
              </a:defRPr>
            </a:pPr>
            <a:r>
              <a:t>raw data</a:t>
            </a:r>
          </a:p>
        </p:txBody>
      </p:sp>
      <p:sp>
        <p:nvSpPr>
          <p:cNvPr id="801" name="Raw data"/>
          <p:cNvSpPr/>
          <p:nvPr/>
        </p:nvSpPr>
        <p:spPr>
          <a:xfrm>
            <a:off x="8462042" y="5588523"/>
            <a:ext cx="944167" cy="510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06" y="0"/>
                </a:moveTo>
                <a:lnTo>
                  <a:pt x="15072" y="9104"/>
                </a:lnTo>
                <a:lnTo>
                  <a:pt x="1235" y="9104"/>
                </a:lnTo>
                <a:cubicBezTo>
                  <a:pt x="553" y="9104"/>
                  <a:pt x="0" y="10126"/>
                  <a:pt x="0" y="11388"/>
                </a:cubicBezTo>
                <a:lnTo>
                  <a:pt x="0" y="19316"/>
                </a:lnTo>
                <a:cubicBezTo>
                  <a:pt x="0" y="20578"/>
                  <a:pt x="553" y="21600"/>
                  <a:pt x="1235" y="21600"/>
                </a:cubicBezTo>
                <a:lnTo>
                  <a:pt x="20365" y="21600"/>
                </a:lnTo>
                <a:cubicBezTo>
                  <a:pt x="21047" y="21600"/>
                  <a:pt x="21600" y="20578"/>
                  <a:pt x="21600" y="19316"/>
                </a:cubicBezTo>
                <a:lnTo>
                  <a:pt x="21600" y="11388"/>
                </a:lnTo>
                <a:cubicBezTo>
                  <a:pt x="21600" y="10126"/>
                  <a:pt x="21047" y="9104"/>
                  <a:pt x="20365" y="9104"/>
                </a:cubicBezTo>
                <a:lnTo>
                  <a:pt x="18740" y="9104"/>
                </a:lnTo>
                <a:lnTo>
                  <a:pt x="16906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86EC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200" i="1">
                <a:solidFill>
                  <a:srgbClr val="2D3E50"/>
                </a:solidFill>
              </a:defRPr>
            </a:lvl1pPr>
          </a:lstStyle>
          <a:p>
            <a:r>
              <a:t>Raw data</a:t>
            </a:r>
          </a:p>
        </p:txBody>
      </p:sp>
      <p:pic>
        <p:nvPicPr>
          <p:cNvPr id="802" name="Screen Shot 2019-10-07 at 14.38.39.png" descr="Screen Shot 2019-10-07 at 14.38.39.png"/>
          <p:cNvPicPr>
            <a:picLocks noChangeAspect="1"/>
          </p:cNvPicPr>
          <p:nvPr/>
        </p:nvPicPr>
        <p:blipFill>
          <a:blip r:embed="rId8">
            <a:alphaModFix amt="60771"/>
          </a:blip>
          <a:stretch>
            <a:fillRect/>
          </a:stretch>
        </p:blipFill>
        <p:spPr>
          <a:xfrm>
            <a:off x="2471044" y="1392016"/>
            <a:ext cx="1071192" cy="249946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  <p:sp>
        <p:nvSpPr>
          <p:cNvPr id="803" name="Project ID"/>
          <p:cNvSpPr txBox="1"/>
          <p:nvPr/>
        </p:nvSpPr>
        <p:spPr>
          <a:xfrm>
            <a:off x="6401573" y="1133078"/>
            <a:ext cx="773197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 i="1">
                <a:solidFill>
                  <a:srgbClr val="2D3E50"/>
                </a:solidFill>
              </a:defRPr>
            </a:lvl1pPr>
          </a:lstStyle>
          <a:p>
            <a:r>
              <a:t>Project ID</a:t>
            </a:r>
          </a:p>
        </p:txBody>
      </p:sp>
      <p:sp>
        <p:nvSpPr>
          <p:cNvPr id="804" name="Sample ID"/>
          <p:cNvSpPr txBox="1"/>
          <p:nvPr/>
        </p:nvSpPr>
        <p:spPr>
          <a:xfrm>
            <a:off x="6496216" y="1295231"/>
            <a:ext cx="815614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 i="1">
                <a:solidFill>
                  <a:srgbClr val="2D3E50"/>
                </a:solidFill>
              </a:defRPr>
            </a:lvl1pPr>
          </a:lstStyle>
          <a:p>
            <a:r>
              <a:t>Sample ID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Design1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Dominik Brilhaus</cp:lastModifiedBy>
  <cp:revision>4</cp:revision>
  <dcterms:modified xsi:type="dcterms:W3CDTF">2022-10-13T12:25:40Z</dcterms:modified>
</cp:coreProperties>
</file>