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49"/>
  </p:notesMasterIdLst>
  <p:sldIdLst>
    <p:sldId id="267" r:id="rId3"/>
    <p:sldId id="294" r:id="rId4"/>
    <p:sldId id="295" r:id="rId5"/>
    <p:sldId id="257" r:id="rId6"/>
    <p:sldId id="283" r:id="rId7"/>
    <p:sldId id="289" r:id="rId8"/>
    <p:sldId id="258" r:id="rId9"/>
    <p:sldId id="259" r:id="rId10"/>
    <p:sldId id="287" r:id="rId11"/>
    <p:sldId id="291" r:id="rId12"/>
    <p:sldId id="312" r:id="rId13"/>
    <p:sldId id="265" r:id="rId14"/>
    <p:sldId id="290" r:id="rId15"/>
    <p:sldId id="288" r:id="rId16"/>
    <p:sldId id="298" r:id="rId17"/>
    <p:sldId id="299" r:id="rId18"/>
    <p:sldId id="315" r:id="rId19"/>
    <p:sldId id="301" r:id="rId20"/>
    <p:sldId id="303" r:id="rId21"/>
    <p:sldId id="314" r:id="rId22"/>
    <p:sldId id="316" r:id="rId23"/>
    <p:sldId id="302" r:id="rId24"/>
    <p:sldId id="296" r:id="rId25"/>
    <p:sldId id="297" r:id="rId26"/>
    <p:sldId id="292" r:id="rId27"/>
    <p:sldId id="260" r:id="rId28"/>
    <p:sldId id="304" r:id="rId29"/>
    <p:sldId id="268" r:id="rId30"/>
    <p:sldId id="317" r:id="rId31"/>
    <p:sldId id="270" r:id="rId32"/>
    <p:sldId id="322" r:id="rId33"/>
    <p:sldId id="321" r:id="rId34"/>
    <p:sldId id="323" r:id="rId35"/>
    <p:sldId id="325" r:id="rId36"/>
    <p:sldId id="308" r:id="rId37"/>
    <p:sldId id="324" r:id="rId38"/>
    <p:sldId id="320" r:id="rId39"/>
    <p:sldId id="309" r:id="rId40"/>
    <p:sldId id="319" r:id="rId41"/>
    <p:sldId id="328" r:id="rId42"/>
    <p:sldId id="327" r:id="rId43"/>
    <p:sldId id="282" r:id="rId44"/>
    <p:sldId id="305" r:id="rId45"/>
    <p:sldId id="329" r:id="rId46"/>
    <p:sldId id="307" r:id="rId47"/>
    <p:sldId id="326"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73" autoAdjust="0"/>
    <p:restoredTop sz="78057" autoAdjust="0"/>
  </p:normalViewPr>
  <p:slideViewPr>
    <p:cSldViewPr>
      <p:cViewPr varScale="1">
        <p:scale>
          <a:sx n="130" d="100"/>
          <a:sy n="130" d="100"/>
        </p:scale>
        <p:origin x="-2994"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3D80E5-1BF7-4293-B54C-B2618128D113}" type="datetimeFigureOut">
              <a:rPr lang="en-US" smtClean="0"/>
              <a:t>2/26/2012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74814E-3B37-41B6-B818-E442EEBAD402}" type="slidenum">
              <a:rPr lang="en-US" smtClean="0"/>
              <a:t>‹#›</a:t>
            </a:fld>
            <a:endParaRPr lang="en-US"/>
          </a:p>
        </p:txBody>
      </p:sp>
    </p:spTree>
    <p:extLst>
      <p:ext uri="{BB962C8B-B14F-4D97-AF65-F5344CB8AC3E}">
        <p14:creationId xmlns:p14="http://schemas.microsoft.com/office/powerpoint/2010/main" val="489740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have a representation of the scene, which I will assume is just a list of triangles,</a:t>
            </a:r>
            <a:r>
              <a:rPr lang="en-US" baseline="0" dirty="0" smtClean="0"/>
              <a:t> and we shoot a bunch of rays out into the scene, hopefully at least one per pixel.  </a:t>
            </a:r>
          </a:p>
          <a:p>
            <a:endParaRPr lang="en-US" baseline="0" dirty="0" smtClean="0"/>
          </a:p>
          <a:p>
            <a:r>
              <a:rPr lang="en-US" baseline="0" dirty="0" smtClean="0"/>
              <a:t>Not all rays start at the eye, since rays bounce and spawn other rays, and so on.  In many applications, there are many more of these bounces than eye rays.</a:t>
            </a:r>
          </a:p>
          <a:p>
            <a:endParaRPr lang="en-US" baseline="0" dirty="0" smtClean="0"/>
          </a:p>
          <a:p>
            <a:r>
              <a:rPr lang="en-US" baseline="0" dirty="0" smtClean="0"/>
              <a:t>The goal for each ray is to find the first object in the scene that it hits.  </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4</a:t>
            </a:fld>
            <a:endParaRPr lang="en-US"/>
          </a:p>
        </p:txBody>
      </p:sp>
    </p:spTree>
    <p:extLst>
      <p:ext uri="{BB962C8B-B14F-4D97-AF65-F5344CB8AC3E}">
        <p14:creationId xmlns:p14="http://schemas.microsoft.com/office/powerpoint/2010/main" val="1587888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 them in to the novelty of this.</a:t>
            </a:r>
          </a:p>
          <a:p>
            <a:r>
              <a:rPr lang="en-US" dirty="0" smtClean="0"/>
              <a:t>Emphasize this will</a:t>
            </a:r>
            <a:r>
              <a:rPr lang="en-US" baseline="0" dirty="0" smtClean="0"/>
              <a:t> come back</a:t>
            </a:r>
          </a:p>
          <a:p>
            <a:endParaRPr lang="en-US" baseline="0" dirty="0" smtClean="0"/>
          </a:p>
          <a:p>
            <a:r>
              <a:rPr lang="en-US" baseline="0" dirty="0" smtClean="0"/>
              <a:t>I am setting up a theoretical framework in which to analyze performance.</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15</a:t>
            </a:fld>
            <a:endParaRPr lang="en-US"/>
          </a:p>
        </p:txBody>
      </p:sp>
    </p:spTree>
    <p:extLst>
      <p:ext uri="{BB962C8B-B14F-4D97-AF65-F5344CB8AC3E}">
        <p14:creationId xmlns:p14="http://schemas.microsoft.com/office/powerpoint/2010/main" val="2689590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16</a:t>
            </a:fld>
            <a:endParaRPr lang="en-US"/>
          </a:p>
        </p:txBody>
      </p:sp>
    </p:spTree>
    <p:extLst>
      <p:ext uri="{BB962C8B-B14F-4D97-AF65-F5344CB8AC3E}">
        <p14:creationId xmlns:p14="http://schemas.microsoft.com/office/powerpoint/2010/main" val="2689590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17</a:t>
            </a:fld>
            <a:endParaRPr lang="en-US"/>
          </a:p>
        </p:txBody>
      </p:sp>
    </p:spTree>
    <p:extLst>
      <p:ext uri="{BB962C8B-B14F-4D97-AF65-F5344CB8AC3E}">
        <p14:creationId xmlns:p14="http://schemas.microsoft.com/office/powerpoint/2010/main" val="2689590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want</a:t>
            </a:r>
            <a:r>
              <a:rPr lang="en-US" baseline="0" dirty="0" smtClean="0"/>
              <a:t> to have any hope of building a good tree, we need to have some metric of what a good tree is.</a:t>
            </a:r>
          </a:p>
          <a:p>
            <a:endParaRPr lang="en-US" baseline="0" dirty="0" smtClean="0"/>
          </a:p>
          <a:p>
            <a:r>
              <a:rPr lang="en-US" baseline="0" dirty="0" smtClean="0"/>
              <a:t>In particular, I want to measure how many box intersections I am performing.</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18</a:t>
            </a:fld>
            <a:endParaRPr lang="en-US"/>
          </a:p>
        </p:txBody>
      </p:sp>
    </p:spTree>
    <p:extLst>
      <p:ext uri="{BB962C8B-B14F-4D97-AF65-F5344CB8AC3E}">
        <p14:creationId xmlns:p14="http://schemas.microsoft.com/office/powerpoint/2010/main" val="2057089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 my variables!</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20</a:t>
            </a:fld>
            <a:endParaRPr lang="en-US"/>
          </a:p>
        </p:txBody>
      </p:sp>
    </p:spTree>
    <p:extLst>
      <p:ext uri="{BB962C8B-B14F-4D97-AF65-F5344CB8AC3E}">
        <p14:creationId xmlns:p14="http://schemas.microsoft.com/office/powerpoint/2010/main" val="5576107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 my variables!</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21</a:t>
            </a:fld>
            <a:endParaRPr lang="en-US"/>
          </a:p>
        </p:txBody>
      </p:sp>
    </p:spTree>
    <p:extLst>
      <p:ext uri="{BB962C8B-B14F-4D97-AF65-F5344CB8AC3E}">
        <p14:creationId xmlns:p14="http://schemas.microsoft.com/office/powerpoint/2010/main" val="5576107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 my variables!</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22</a:t>
            </a:fld>
            <a:endParaRPr lang="en-US"/>
          </a:p>
        </p:txBody>
      </p:sp>
    </p:spTree>
    <p:extLst>
      <p:ext uri="{BB962C8B-B14F-4D97-AF65-F5344CB8AC3E}">
        <p14:creationId xmlns:p14="http://schemas.microsoft.com/office/powerpoint/2010/main" val="557610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25</a:t>
            </a:fld>
            <a:endParaRPr lang="en-US"/>
          </a:p>
        </p:txBody>
      </p:sp>
    </p:spTree>
    <p:extLst>
      <p:ext uri="{BB962C8B-B14F-4D97-AF65-F5344CB8AC3E}">
        <p14:creationId xmlns:p14="http://schemas.microsoft.com/office/powerpoint/2010/main" val="15878886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three general techniques.  There’s top-down,</a:t>
            </a:r>
            <a:r>
              <a:rPr lang="en-US" baseline="0" dirty="0" smtClean="0"/>
              <a:t> bottom up, and then a fun grab bag of things that aren’t top down or bottom up.</a:t>
            </a:r>
          </a:p>
          <a:p>
            <a:endParaRPr lang="en-US" baseline="0" dirty="0" smtClean="0"/>
          </a:p>
          <a:p>
            <a:r>
              <a:rPr lang="en-US" baseline="0" dirty="0" smtClean="0"/>
              <a:t>For the most part, state of the art these days is in top-down builds, so how do those work?</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26</a:t>
            </a:fld>
            <a:endParaRPr lang="en-US"/>
          </a:p>
        </p:txBody>
      </p:sp>
    </p:spTree>
    <p:extLst>
      <p:ext uri="{BB962C8B-B14F-4D97-AF65-F5344CB8AC3E}">
        <p14:creationId xmlns:p14="http://schemas.microsoft.com/office/powerpoint/2010/main" val="19898078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that the partition is not inherently a spatial one.  We could partition however we like.  Also, every possible tree is 1-to-1 with a chain of possible partitions.</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27</a:t>
            </a:fld>
            <a:endParaRPr lang="en-US"/>
          </a:p>
        </p:txBody>
      </p:sp>
    </p:spTree>
    <p:extLst>
      <p:ext uri="{BB962C8B-B14F-4D97-AF65-F5344CB8AC3E}">
        <p14:creationId xmlns:p14="http://schemas.microsoft.com/office/powerpoint/2010/main" val="1989807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have a representation of the scene, which I will assume is just a list of triangles,</a:t>
            </a:r>
            <a:r>
              <a:rPr lang="en-US" baseline="0" dirty="0" smtClean="0"/>
              <a:t> and we shoot a bunch of rays out into the scene, hopefully at least one per pixel.  </a:t>
            </a:r>
          </a:p>
          <a:p>
            <a:endParaRPr lang="en-US" baseline="0" dirty="0" smtClean="0"/>
          </a:p>
          <a:p>
            <a:r>
              <a:rPr lang="en-US" baseline="0" dirty="0" smtClean="0"/>
              <a:t>Not all rays start at the eye, since rays bounce and spawn other rays, and so on.  In many applications, there are many more of these bounces than eye rays.</a:t>
            </a:r>
          </a:p>
          <a:p>
            <a:endParaRPr lang="en-US" baseline="0" dirty="0" smtClean="0"/>
          </a:p>
          <a:p>
            <a:r>
              <a:rPr lang="en-US" baseline="0" dirty="0" smtClean="0"/>
              <a:t>The goal for each ray is to find the first object in the scene that it hits.  The naïve way to intersect a ray with the scene is to intersect with every single triangle in turn and select the closest intersection. That’s linear on the number of triangles, so it’s really slow.</a:t>
            </a:r>
          </a:p>
          <a:p>
            <a:endParaRPr lang="en-US" baseline="0" dirty="0" smtClean="0"/>
          </a:p>
          <a:p>
            <a:r>
              <a:rPr lang="en-US" baseline="0" dirty="0" smtClean="0"/>
              <a:t>We can probably do better by breaking down the scene in some hierarchical way.  </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5</a:t>
            </a:fld>
            <a:endParaRPr lang="en-US"/>
          </a:p>
        </p:txBody>
      </p:sp>
    </p:spTree>
    <p:extLst>
      <p:ext uri="{BB962C8B-B14F-4D97-AF65-F5344CB8AC3E}">
        <p14:creationId xmlns:p14="http://schemas.microsoft.com/office/powerpoint/2010/main" val="15878886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start with all of our scene geometry</a:t>
            </a:r>
            <a:r>
              <a:rPr lang="en-US" baseline="0" dirty="0" smtClean="0"/>
              <a:t> in a big list, and somehow we pick a set of candidate partitions.</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28</a:t>
            </a:fld>
            <a:endParaRPr lang="en-US"/>
          </a:p>
        </p:txBody>
      </p:sp>
    </p:spTree>
    <p:extLst>
      <p:ext uri="{BB962C8B-B14F-4D97-AF65-F5344CB8AC3E}">
        <p14:creationId xmlns:p14="http://schemas.microsoft.com/office/powerpoint/2010/main" val="36825855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start with all of our scene geometry</a:t>
            </a:r>
            <a:r>
              <a:rPr lang="en-US" baseline="0" dirty="0" smtClean="0"/>
              <a:t> in a big list, and somehow we pick a set of candidate partitions.</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29</a:t>
            </a:fld>
            <a:endParaRPr lang="en-US"/>
          </a:p>
        </p:txBody>
      </p:sp>
    </p:spTree>
    <p:extLst>
      <p:ext uri="{BB962C8B-B14F-4D97-AF65-F5344CB8AC3E}">
        <p14:creationId xmlns:p14="http://schemas.microsoft.com/office/powerpoint/2010/main" val="36825855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 we quickly</a:t>
            </a:r>
            <a:r>
              <a:rPr lang="en-US" baseline="0" dirty="0" smtClean="0"/>
              <a:t> estimate a “cost” of that partition based on the two primitive subsets it induces, and pick the partition with the minimum cost.</a:t>
            </a:r>
          </a:p>
          <a:p>
            <a:endParaRPr lang="en-US" baseline="0" dirty="0" smtClean="0"/>
          </a:p>
          <a:p>
            <a:r>
              <a:rPr lang="en-US" baseline="0" dirty="0" smtClean="0"/>
              <a:t>Current best practice is to say that the cost of a partition is the sum of the cost of its two subsets, which is estimated as the product of the size of the bounding box of that set and the number of elements in that set.  </a:t>
            </a:r>
          </a:p>
          <a:p>
            <a:endParaRPr lang="en-US" baseline="0" dirty="0" smtClean="0"/>
          </a:p>
          <a:p>
            <a:r>
              <a:rPr lang="en-US" baseline="0" dirty="0" smtClean="0"/>
              <a:t>I’m intentionally vague about what “size of box” means.</a:t>
            </a:r>
          </a:p>
          <a:p>
            <a:endParaRPr lang="en-US" baseline="0" dirty="0" smtClean="0"/>
          </a:p>
          <a:p>
            <a:r>
              <a:rPr lang="en-US" baseline="0" dirty="0" smtClean="0"/>
              <a:t>So you’ll notice I’ve made a bunch of assumptions here…</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30</a:t>
            </a:fld>
            <a:endParaRPr lang="en-US"/>
          </a:p>
        </p:txBody>
      </p:sp>
    </p:spTree>
    <p:extLst>
      <p:ext uri="{BB962C8B-B14F-4D97-AF65-F5344CB8AC3E}">
        <p14:creationId xmlns:p14="http://schemas.microsoft.com/office/powerpoint/2010/main" val="16752138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 we quickly</a:t>
            </a:r>
            <a:r>
              <a:rPr lang="en-US" baseline="0" dirty="0" smtClean="0"/>
              <a:t> estimate a “cost” of that partition based on the two primitive subsets it induces, and pick the partition with the minimum cost.</a:t>
            </a:r>
          </a:p>
          <a:p>
            <a:endParaRPr lang="en-US" baseline="0" dirty="0" smtClean="0"/>
          </a:p>
          <a:p>
            <a:r>
              <a:rPr lang="en-US" baseline="0" dirty="0" smtClean="0"/>
              <a:t>Current best practice is to say that the cost of a partition is the sum of the cost of its two subsets, which is estimated as the product of the size of the bounding box of that set and the number of elements in that set.  </a:t>
            </a:r>
          </a:p>
          <a:p>
            <a:endParaRPr lang="en-US" baseline="0" dirty="0" smtClean="0"/>
          </a:p>
          <a:p>
            <a:r>
              <a:rPr lang="en-US" baseline="0" dirty="0" smtClean="0"/>
              <a:t>I’m intentionally vague about what “size of box” means.</a:t>
            </a:r>
          </a:p>
          <a:p>
            <a:endParaRPr lang="en-US" baseline="0" dirty="0" smtClean="0"/>
          </a:p>
          <a:p>
            <a:r>
              <a:rPr lang="en-US" baseline="0" dirty="0" smtClean="0"/>
              <a:t>So you’ll notice I’ve made a bunch of assumptions here…</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32</a:t>
            </a:fld>
            <a:endParaRPr lang="en-US"/>
          </a:p>
        </p:txBody>
      </p:sp>
    </p:spTree>
    <p:extLst>
      <p:ext uri="{BB962C8B-B14F-4D97-AF65-F5344CB8AC3E}">
        <p14:creationId xmlns:p14="http://schemas.microsoft.com/office/powerpoint/2010/main" val="16752138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-measuring </a:t>
            </a:r>
            <a:r>
              <a:rPr lang="en-US" dirty="0" err="1" smtClean="0"/>
              <a:t>boudning</a:t>
            </a:r>
            <a:r>
              <a:rPr lang="en-US" baseline="0" dirty="0" smtClean="0"/>
              <a:t> box intersection tests: </a:t>
            </a:r>
            <a:r>
              <a:rPr lang="en-US" dirty="0" smtClean="0"/>
              <a:t>lower is</a:t>
            </a:r>
            <a:r>
              <a:rPr lang="en-US" baseline="0" dirty="0" smtClean="0"/>
              <a:t> better</a:t>
            </a:r>
            <a:endParaRPr lang="en-US" dirty="0" smtClean="0"/>
          </a:p>
          <a:p>
            <a:r>
              <a:rPr lang="en-US" dirty="0" smtClean="0"/>
              <a:t>-8</a:t>
            </a:r>
            <a:r>
              <a:rPr lang="en-US" baseline="0" dirty="0" smtClean="0"/>
              <a:t> scenes</a:t>
            </a:r>
          </a:p>
          <a:p>
            <a:r>
              <a:rPr lang="en-US" baseline="0" dirty="0" smtClean="0"/>
              <a:t>-for each scene 3 groups of bars (red, green, blue)</a:t>
            </a:r>
          </a:p>
          <a:p>
            <a:r>
              <a:rPr lang="en-US" baseline="0" dirty="0" smtClean="0"/>
              <a:t>-for now, compare red to green</a:t>
            </a:r>
          </a:p>
        </p:txBody>
      </p:sp>
      <p:sp>
        <p:nvSpPr>
          <p:cNvPr id="4" name="Slide Number Placeholder 3"/>
          <p:cNvSpPr>
            <a:spLocks noGrp="1"/>
          </p:cNvSpPr>
          <p:nvPr>
            <p:ph type="sldNum" sz="quarter" idx="10"/>
          </p:nvPr>
        </p:nvSpPr>
        <p:spPr/>
        <p:txBody>
          <a:bodyPr/>
          <a:lstStyle/>
          <a:p>
            <a:fld id="{D674814E-3B37-41B6-B818-E442EEBAD402}" type="slidenum">
              <a:rPr lang="en-US" smtClean="0"/>
              <a:t>38</a:t>
            </a:fld>
            <a:endParaRPr lang="en-US"/>
          </a:p>
        </p:txBody>
      </p:sp>
    </p:spTree>
    <p:extLst>
      <p:ext uri="{BB962C8B-B14F-4D97-AF65-F5344CB8AC3E}">
        <p14:creationId xmlns:p14="http://schemas.microsoft.com/office/powerpoint/2010/main" val="12859136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graph,</a:t>
            </a:r>
            <a:r>
              <a:rPr lang="en-US" baseline="0" dirty="0" smtClean="0"/>
              <a:t> I’ve split each vertical column into two.</a:t>
            </a:r>
          </a:p>
          <a:p>
            <a:r>
              <a:rPr lang="en-US" baseline="0" dirty="0" smtClean="0"/>
              <a:t>The left is the standard expected bounding box, but the right is expected number of bounding box intersection tests using a special traverser which always takes the correct path to a triangle hit if there is one. </a:t>
            </a:r>
          </a:p>
          <a:p>
            <a:r>
              <a:rPr lang="en-US" baseline="0" dirty="0" smtClean="0"/>
              <a:t>We call this the oracle traverser.</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39</a:t>
            </a:fld>
            <a:endParaRPr lang="en-US"/>
          </a:p>
        </p:txBody>
      </p:sp>
    </p:spTree>
    <p:extLst>
      <p:ext uri="{BB962C8B-B14F-4D97-AF65-F5344CB8AC3E}">
        <p14:creationId xmlns:p14="http://schemas.microsoft.com/office/powerpoint/2010/main" val="1285913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naïve way to intersect a ray with the scene is to intersect with every single triangle in turn and select the closest intersection. That’s linear on the number of triangles, so it’s really slow.</a:t>
            </a:r>
          </a:p>
          <a:p>
            <a:endParaRPr lang="en-US" baseline="0" dirty="0" smtClean="0"/>
          </a:p>
          <a:p>
            <a:r>
              <a:rPr lang="en-US" baseline="0" dirty="0" smtClean="0"/>
              <a:t>We can probably do better by breaking down the scene in some hierarchical way.  </a:t>
            </a:r>
            <a:endParaRPr lang="en-US" dirty="0" smtClean="0"/>
          </a:p>
          <a:p>
            <a:endParaRPr lang="en-US" dirty="0" smtClean="0"/>
          </a:p>
          <a:p>
            <a:r>
              <a:rPr lang="en-US" dirty="0" smtClean="0"/>
              <a:t>…</a:t>
            </a:r>
            <a:r>
              <a:rPr lang="en-US" dirty="0" smtClean="0"/>
              <a:t>and that’s exactly what a BVH</a:t>
            </a:r>
            <a:r>
              <a:rPr lang="en-US" baseline="0" dirty="0" smtClean="0"/>
              <a:t> is.</a:t>
            </a:r>
          </a:p>
          <a:p>
            <a:endParaRPr lang="en-US" baseline="0" dirty="0" smtClean="0"/>
          </a:p>
          <a:p>
            <a:r>
              <a:rPr lang="en-US" baseline="0" dirty="0" smtClean="0"/>
              <a:t>In terms of scene geometry, the idea is to grouped the scene into two </a:t>
            </a:r>
            <a:r>
              <a:rPr lang="en-US" baseline="0" dirty="0" err="1" smtClean="0"/>
              <a:t>subscenes</a:t>
            </a:r>
            <a:r>
              <a:rPr lang="en-US" baseline="0" dirty="0" smtClean="0"/>
              <a:t> around each of which a box is drawn.  </a:t>
            </a:r>
          </a:p>
          <a:p>
            <a:r>
              <a:rPr lang="en-US" baseline="0" dirty="0" smtClean="0"/>
              <a:t>These </a:t>
            </a:r>
            <a:r>
              <a:rPr lang="en-US" baseline="0" dirty="0" err="1" smtClean="0"/>
              <a:t>subscenes</a:t>
            </a:r>
            <a:r>
              <a:rPr lang="en-US" baseline="0" dirty="0" smtClean="0"/>
              <a:t> are also split, and so on, until we arrive at a single triangle.  Notice that in some cases, the bounding boxes of </a:t>
            </a:r>
            <a:r>
              <a:rPr lang="en-US" baseline="0" dirty="0" err="1" smtClean="0"/>
              <a:t>subscenes</a:t>
            </a:r>
            <a:r>
              <a:rPr lang="en-US" baseline="0" dirty="0" smtClean="0"/>
              <a:t> overlap, which is ok.  </a:t>
            </a:r>
          </a:p>
          <a:p>
            <a:endParaRPr lang="en-US" baseline="0" dirty="0" smtClean="0"/>
          </a:p>
          <a:p>
            <a:r>
              <a:rPr lang="en-US" baseline="0" dirty="0" smtClean="0"/>
              <a:t>We can think of the BVH as an unordered tree, which is down on the right.</a:t>
            </a:r>
          </a:p>
          <a:p>
            <a:endParaRPr lang="en-US" baseline="0" dirty="0" smtClean="0"/>
          </a:p>
          <a:p>
            <a:r>
              <a:rPr lang="en-US" baseline="0" dirty="0" smtClean="0"/>
              <a:t>So then how do we intersect a ray with the triangles carried in a BVH?</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7</a:t>
            </a:fld>
            <a:endParaRPr lang="en-US"/>
          </a:p>
        </p:txBody>
      </p:sp>
    </p:spTree>
    <p:extLst>
      <p:ext uri="{BB962C8B-B14F-4D97-AF65-F5344CB8AC3E}">
        <p14:creationId xmlns:p14="http://schemas.microsoft.com/office/powerpoint/2010/main" val="2689590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There’s one key invariant in</a:t>
            </a:r>
            <a:r>
              <a:rPr lang="en-US" baseline="0" dirty="0" smtClean="0"/>
              <a:t> a BVH. That is that is a ray intersects the bounding box of a BVH node, then it intersects the bounding box of the parent of that node.</a:t>
            </a:r>
          </a:p>
          <a:p>
            <a:endParaRPr lang="en-US" baseline="0" dirty="0" smtClean="0"/>
          </a:p>
          <a:p>
            <a:r>
              <a:rPr lang="en-US" baseline="0" dirty="0" smtClean="0"/>
              <a:t>The corollary of this is that if a ray does not intersect the bounding box of a node, as we see with the orange node and the right half of the scene, </a:t>
            </a:r>
          </a:p>
          <a:p>
            <a:r>
              <a:rPr lang="en-US" baseline="0" dirty="0" smtClean="0"/>
              <a:t>we know that the ray cannot intersect any of the triangles in that part of the scene, and we don’t have to test there.</a:t>
            </a:r>
          </a:p>
          <a:p>
            <a:endParaRPr lang="en-US" baseline="0" dirty="0" smtClean="0"/>
          </a:p>
          <a:p>
            <a:r>
              <a:rPr lang="en-US" baseline="0" dirty="0" smtClean="0"/>
              <a:t>Another important concept is that finding an intersection of a ray is only half the story, we also have to show that there are no prior intersections on the ray.  This is</a:t>
            </a:r>
          </a:p>
          <a:p>
            <a:r>
              <a:rPr lang="en-US" baseline="0" dirty="0" smtClean="0"/>
              <a:t>exemplified by the red ray, where a good portion of the work is dedicated to proving no intersections in the right part of the scene.  </a:t>
            </a:r>
          </a:p>
          <a:p>
            <a:endParaRPr lang="en-US" baseline="0" dirty="0" smtClean="0"/>
          </a:p>
          <a:p>
            <a:r>
              <a:rPr lang="en-US" baseline="0" dirty="0" smtClean="0"/>
              <a:t>The key takeaway is that the cost of intersection is dependent on both…</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8</a:t>
            </a:fld>
            <a:endParaRPr lang="en-US"/>
          </a:p>
        </p:txBody>
      </p:sp>
    </p:spTree>
    <p:extLst>
      <p:ext uri="{BB962C8B-B14F-4D97-AF65-F5344CB8AC3E}">
        <p14:creationId xmlns:p14="http://schemas.microsoft.com/office/powerpoint/2010/main" val="1813099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shadow rays, the traversal might terminate early.</a:t>
            </a:r>
          </a:p>
          <a:p>
            <a:endParaRPr lang="en-US" baseline="0" dirty="0" smtClean="0"/>
          </a:p>
          <a:p>
            <a:r>
              <a:rPr lang="en-US" baseline="0" dirty="0" smtClean="0"/>
              <a:t>Thus, there is a large difference between a “good” traversal and a “bad traversal”</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9</a:t>
            </a:fld>
            <a:endParaRPr lang="en-US"/>
          </a:p>
        </p:txBody>
      </p:sp>
    </p:spTree>
    <p:extLst>
      <p:ext uri="{BB962C8B-B14F-4D97-AF65-F5344CB8AC3E}">
        <p14:creationId xmlns:p14="http://schemas.microsoft.com/office/powerpoint/2010/main" val="1813099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often an upfront cost.</a:t>
            </a:r>
          </a:p>
          <a:p>
            <a:r>
              <a:rPr lang="en-US" baseline="0" dirty="0" smtClean="0"/>
              <a:t>-This goal has been on the radar for 25 years or so.</a:t>
            </a:r>
          </a:p>
          <a:p>
            <a:r>
              <a:rPr lang="en-US" baseline="0" dirty="0" smtClean="0"/>
              <a:t>-how far are we from optimal?</a:t>
            </a:r>
          </a:p>
        </p:txBody>
      </p:sp>
      <p:sp>
        <p:nvSpPr>
          <p:cNvPr id="4" name="Slide Number Placeholder 3"/>
          <p:cNvSpPr>
            <a:spLocks noGrp="1"/>
          </p:cNvSpPr>
          <p:nvPr>
            <p:ph type="sldNum" sz="quarter" idx="10"/>
          </p:nvPr>
        </p:nvSpPr>
        <p:spPr/>
        <p:txBody>
          <a:bodyPr/>
          <a:lstStyle/>
          <a:p>
            <a:fld id="{D674814E-3B37-41B6-B818-E442EEBAD402}" type="slidenum">
              <a:rPr lang="en-US" smtClean="0"/>
              <a:t>10</a:t>
            </a:fld>
            <a:endParaRPr lang="en-US"/>
          </a:p>
        </p:txBody>
      </p:sp>
    </p:spTree>
    <p:extLst>
      <p:ext uri="{BB962C8B-B14F-4D97-AF65-F5344CB8AC3E}">
        <p14:creationId xmlns:p14="http://schemas.microsoft.com/office/powerpoint/2010/main" val="3981548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You have to search more deeply for </a:t>
            </a:r>
            <a:r>
              <a:rPr lang="en-US" baseline="0" dirty="0" err="1" smtClean="0"/>
              <a:t>optimus</a:t>
            </a:r>
            <a:r>
              <a:rPr lang="en-US" baseline="0" dirty="0" smtClean="0"/>
              <a:t> prime than for the </a:t>
            </a:r>
            <a:r>
              <a:rPr lang="en-US" baseline="0" dirty="0" err="1" smtClean="0"/>
              <a:t>rubik’s</a:t>
            </a:r>
            <a:r>
              <a:rPr lang="en-US" baseline="0" dirty="0" smtClean="0"/>
              <a:t> cube</a:t>
            </a:r>
          </a:p>
        </p:txBody>
      </p:sp>
      <p:sp>
        <p:nvSpPr>
          <p:cNvPr id="4" name="Slide Number Placeholder 3"/>
          <p:cNvSpPr>
            <a:spLocks noGrp="1"/>
          </p:cNvSpPr>
          <p:nvPr>
            <p:ph type="sldNum" sz="quarter" idx="10"/>
          </p:nvPr>
        </p:nvSpPr>
        <p:spPr/>
        <p:txBody>
          <a:bodyPr/>
          <a:lstStyle/>
          <a:p>
            <a:fld id="{D674814E-3B37-41B6-B818-E442EEBAD402}" type="slidenum">
              <a:rPr lang="en-US" smtClean="0"/>
              <a:t>11</a:t>
            </a:fld>
            <a:endParaRPr lang="en-US"/>
          </a:p>
        </p:txBody>
      </p:sp>
    </p:spTree>
    <p:extLst>
      <p:ext uri="{BB962C8B-B14F-4D97-AF65-F5344CB8AC3E}">
        <p14:creationId xmlns:p14="http://schemas.microsoft.com/office/powerpoint/2010/main" val="3981548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Raytracing</a:t>
            </a:r>
            <a:r>
              <a:rPr lang="en-US" baseline="0" dirty="0" smtClean="0"/>
              <a:t> is search</a:t>
            </a:r>
            <a:endParaRPr lang="en-US" dirty="0" smtClean="0"/>
          </a:p>
          <a:p>
            <a:r>
              <a:rPr lang="en-US" dirty="0" smtClean="0"/>
              <a:t>Need to motivate spatial</a:t>
            </a:r>
            <a:r>
              <a:rPr lang="en-US" baseline="0" dirty="0" smtClean="0"/>
              <a:t> </a:t>
            </a:r>
            <a:r>
              <a:rPr lang="en-US" dirty="0" smtClean="0"/>
              <a:t>coherence != traversal</a:t>
            </a:r>
            <a:r>
              <a:rPr lang="en-US" baseline="0" dirty="0" smtClean="0"/>
              <a:t> coherence</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12</a:t>
            </a:fld>
            <a:endParaRPr lang="en-US"/>
          </a:p>
        </p:txBody>
      </p:sp>
    </p:spTree>
    <p:extLst>
      <p:ext uri="{BB962C8B-B14F-4D97-AF65-F5344CB8AC3E}">
        <p14:creationId xmlns:p14="http://schemas.microsoft.com/office/powerpoint/2010/main" val="2605249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Warren</a:t>
            </a:r>
          </a:p>
          <a:p>
            <a:r>
              <a:rPr lang="en-US" dirty="0" smtClean="0"/>
              <a:t>Then </a:t>
            </a:r>
            <a:r>
              <a:rPr lang="en-US" dirty="0" err="1" smtClean="0"/>
              <a:t>havran</a:t>
            </a:r>
            <a:endParaRPr lang="en-US" dirty="0" smtClean="0"/>
          </a:p>
          <a:p>
            <a:r>
              <a:rPr lang="en-US" dirty="0" smtClean="0"/>
              <a:t>(add citations)</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13</a:t>
            </a:fld>
            <a:endParaRPr lang="en-US"/>
          </a:p>
        </p:txBody>
      </p:sp>
    </p:spTree>
    <p:extLst>
      <p:ext uri="{BB962C8B-B14F-4D97-AF65-F5344CB8AC3E}">
        <p14:creationId xmlns:p14="http://schemas.microsoft.com/office/powerpoint/2010/main" val="3976610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48834" name="Rectangle 2"/>
          <p:cNvSpPr>
            <a:spLocks noChangeArrowheads="1"/>
          </p:cNvSpPr>
          <p:nvPr/>
        </p:nvSpPr>
        <p:spPr bwMode="auto">
          <a:xfrm>
            <a:off x="0" y="0"/>
            <a:ext cx="9140825" cy="6858000"/>
          </a:xfrm>
          <a:prstGeom prst="rect">
            <a:avLst/>
          </a:prstGeom>
          <a:solidFill>
            <a:schemeClr val="tx1"/>
          </a:solidFill>
          <a:ln>
            <a:noFill/>
          </a:ln>
          <a:effectLst/>
          <a:extLst>
            <a:ext uri="{91240B29-F687-4F45-9708-019B960494DF}">
              <a14:hiddenLine xmlns:a14="http://schemas.microsoft.com/office/drawing/2010/main" w="19050"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spcBef>
                <a:spcPct val="0"/>
              </a:spcBef>
              <a:spcAft>
                <a:spcPct val="0"/>
              </a:spcAft>
            </a:pPr>
            <a:endParaRPr lang="en-US" sz="1600">
              <a:solidFill>
                <a:srgbClr val="000000"/>
              </a:solidFill>
              <a:cs typeface="Arial Unicode MS" charset="0"/>
            </a:endParaRPr>
          </a:p>
        </p:txBody>
      </p:sp>
      <p:sp>
        <p:nvSpPr>
          <p:cNvPr id="248835" name="Rectangle 18"/>
          <p:cNvSpPr>
            <a:spLocks noGrp="1" noChangeArrowheads="1"/>
          </p:cNvSpPr>
          <p:nvPr>
            <p:ph type="ctrTitle"/>
          </p:nvPr>
        </p:nvSpPr>
        <p:spPr>
          <a:xfrm>
            <a:off x="344488" y="2101850"/>
            <a:ext cx="8475662" cy="714375"/>
          </a:xfrm>
        </p:spPr>
        <p:txBody>
          <a:bodyPr/>
          <a:lstStyle>
            <a:lvl1pPr algn="ctr">
              <a:defRPr sz="4800">
                <a:solidFill>
                  <a:srgbClr val="5F86B0"/>
                </a:solidFill>
              </a:defRPr>
            </a:lvl1pPr>
          </a:lstStyle>
          <a:p>
            <a:pPr lvl="0"/>
            <a:r>
              <a:rPr lang="en-US" noProof="0" smtClean="0"/>
              <a:t>Click to edit Master title style</a:t>
            </a:r>
          </a:p>
        </p:txBody>
      </p:sp>
      <p:sp>
        <p:nvSpPr>
          <p:cNvPr id="248836" name="Rectangle 19"/>
          <p:cNvSpPr>
            <a:spLocks noGrp="1" noChangeArrowheads="1"/>
          </p:cNvSpPr>
          <p:nvPr>
            <p:ph type="subTitle" idx="1"/>
          </p:nvPr>
        </p:nvSpPr>
        <p:spPr>
          <a:xfrm>
            <a:off x="344488" y="2921000"/>
            <a:ext cx="8475662" cy="519113"/>
          </a:xfrm>
        </p:spPr>
        <p:txBody>
          <a:bodyPr/>
          <a:lstStyle>
            <a:lvl1pPr algn="ctr">
              <a:defRPr sz="2800">
                <a:solidFill>
                  <a:schemeClr val="accent1"/>
                </a:solidFill>
              </a:defRPr>
            </a:lvl1pPr>
          </a:lstStyle>
          <a:p>
            <a:pPr lvl="0"/>
            <a:r>
              <a:rPr lang="en-US" noProof="0" smtClean="0"/>
              <a:t>Click to edit Master subtitle style</a:t>
            </a:r>
          </a:p>
        </p:txBody>
      </p:sp>
      <p:sp>
        <p:nvSpPr>
          <p:cNvPr id="248837" name="Text Box 25"/>
          <p:cNvSpPr txBox="1">
            <a:spLocks noChangeArrowheads="1"/>
          </p:cNvSpPr>
          <p:nvPr userDrawn="1"/>
        </p:nvSpPr>
        <p:spPr bwMode="auto">
          <a:xfrm>
            <a:off x="276225" y="6629400"/>
            <a:ext cx="307975"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eaLnBrk="1" fontAlgn="base" hangingPunct="1">
              <a:spcBef>
                <a:spcPct val="0"/>
              </a:spcBef>
              <a:spcAft>
                <a:spcPct val="0"/>
              </a:spcAft>
            </a:pPr>
            <a:fld id="{0F36C1DB-0A4B-4E80-A807-8D23A0635B80}" type="slidenum">
              <a:rPr lang="en-US" sz="800">
                <a:solidFill>
                  <a:srgbClr val="999999"/>
                </a:solidFill>
              </a:rPr>
              <a:pPr eaLnBrk="1" fontAlgn="base" hangingPunct="1">
                <a:spcBef>
                  <a:spcPct val="0"/>
                </a:spcBef>
                <a:spcAft>
                  <a:spcPct val="0"/>
                </a:spcAft>
              </a:pPr>
              <a:t>‹#›</a:t>
            </a:fld>
            <a:endParaRPr lang="en-US" sz="800">
              <a:solidFill>
                <a:srgbClr val="999999"/>
              </a:solidFill>
            </a:endParaRPr>
          </a:p>
        </p:txBody>
      </p:sp>
      <p:sp>
        <p:nvSpPr>
          <p:cNvPr id="248838" name="Text Box 26"/>
          <p:cNvSpPr txBox="1">
            <a:spLocks noChangeArrowheads="1"/>
          </p:cNvSpPr>
          <p:nvPr userDrawn="1"/>
        </p:nvSpPr>
        <p:spPr bwMode="auto">
          <a:xfrm>
            <a:off x="6850063" y="6643688"/>
            <a:ext cx="20637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algn="r" eaLnBrk="1" fontAlgn="base" hangingPunct="1">
              <a:spcBef>
                <a:spcPct val="0"/>
              </a:spcBef>
              <a:spcAft>
                <a:spcPct val="0"/>
              </a:spcAft>
            </a:pPr>
            <a:r>
              <a:rPr lang="en-US" sz="800">
                <a:solidFill>
                  <a:srgbClr val="999999"/>
                </a:solidFill>
              </a:rPr>
              <a:t>©2010 Duarte Press. All Rights Reserved</a:t>
            </a:r>
          </a:p>
        </p:txBody>
      </p:sp>
    </p:spTree>
    <p:extLst>
      <p:ext uri="{BB962C8B-B14F-4D97-AF65-F5344CB8AC3E}">
        <p14:creationId xmlns:p14="http://schemas.microsoft.com/office/powerpoint/2010/main" val="249725818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82821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7038" y="695325"/>
            <a:ext cx="2176462" cy="23002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7650" y="695325"/>
            <a:ext cx="6376988" cy="23002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85871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84158B-E98E-48A6-9A42-CB5646BF2F87}" type="datetimeFigureOut">
              <a:rPr lang="en-US" smtClean="0"/>
              <a:t>2/26/2012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FDC43-9295-465F-83B3-50E46CC40D87}" type="slidenum">
              <a:rPr lang="en-US" smtClean="0"/>
              <a:t>‹#›</a:t>
            </a:fld>
            <a:endParaRPr lang="en-US"/>
          </a:p>
        </p:txBody>
      </p:sp>
      <p:sp>
        <p:nvSpPr>
          <p:cNvPr id="7" name="Text Box 25"/>
          <p:cNvSpPr txBox="1">
            <a:spLocks noChangeArrowheads="1"/>
          </p:cNvSpPr>
          <p:nvPr userDrawn="1"/>
        </p:nvSpPr>
        <p:spPr bwMode="auto">
          <a:xfrm>
            <a:off x="276225" y="6629400"/>
            <a:ext cx="307975"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eaLnBrk="1" fontAlgn="base" hangingPunct="1">
              <a:spcBef>
                <a:spcPct val="0"/>
              </a:spcBef>
              <a:spcAft>
                <a:spcPct val="0"/>
              </a:spcAft>
            </a:pPr>
            <a:fld id="{0F36C1DB-0A4B-4E80-A807-8D23A0635B80}" type="slidenum">
              <a:rPr lang="en-US" sz="800">
                <a:solidFill>
                  <a:srgbClr val="999999"/>
                </a:solidFill>
              </a:rPr>
              <a:pPr eaLnBrk="1" fontAlgn="base" hangingPunct="1">
                <a:spcBef>
                  <a:spcPct val="0"/>
                </a:spcBef>
                <a:spcAft>
                  <a:spcPct val="0"/>
                </a:spcAft>
              </a:pPr>
              <a:t>‹#›</a:t>
            </a:fld>
            <a:endParaRPr lang="en-US" sz="800">
              <a:solidFill>
                <a:srgbClr val="999999"/>
              </a:solidFill>
            </a:endParaRPr>
          </a:p>
        </p:txBody>
      </p:sp>
      <p:sp>
        <p:nvSpPr>
          <p:cNvPr id="8" name="Text Box 26"/>
          <p:cNvSpPr txBox="1">
            <a:spLocks noChangeArrowheads="1"/>
          </p:cNvSpPr>
          <p:nvPr userDrawn="1"/>
        </p:nvSpPr>
        <p:spPr bwMode="auto">
          <a:xfrm>
            <a:off x="6850063" y="6643688"/>
            <a:ext cx="20637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algn="r" eaLnBrk="1" fontAlgn="base" hangingPunct="1">
              <a:spcBef>
                <a:spcPct val="0"/>
              </a:spcBef>
              <a:spcAft>
                <a:spcPct val="0"/>
              </a:spcAft>
            </a:pPr>
            <a:r>
              <a:rPr lang="en-US" sz="800">
                <a:solidFill>
                  <a:srgbClr val="999999"/>
                </a:solidFill>
              </a:rPr>
              <a:t>©2010 Duarte Press. All Rights Reserved</a:t>
            </a:r>
          </a:p>
        </p:txBody>
      </p:sp>
    </p:spTree>
    <p:extLst>
      <p:ext uri="{BB962C8B-B14F-4D97-AF65-F5344CB8AC3E}">
        <p14:creationId xmlns:p14="http://schemas.microsoft.com/office/powerpoint/2010/main" val="1511613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84158B-E98E-48A6-9A42-CB5646BF2F87}" type="datetimeFigureOut">
              <a:rPr lang="en-US" smtClean="0"/>
              <a:t>2/26/2012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FDC43-9295-465F-83B3-50E46CC40D87}" type="slidenum">
              <a:rPr lang="en-US" smtClean="0"/>
              <a:t>‹#›</a:t>
            </a:fld>
            <a:endParaRPr lang="en-US"/>
          </a:p>
        </p:txBody>
      </p:sp>
    </p:spTree>
    <p:extLst>
      <p:ext uri="{BB962C8B-B14F-4D97-AF65-F5344CB8AC3E}">
        <p14:creationId xmlns:p14="http://schemas.microsoft.com/office/powerpoint/2010/main" val="3646572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84158B-E98E-48A6-9A42-CB5646BF2F87}" type="datetimeFigureOut">
              <a:rPr lang="en-US" smtClean="0"/>
              <a:t>2/26/2012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FDC43-9295-465F-83B3-50E46CC40D87}" type="slidenum">
              <a:rPr lang="en-US" smtClean="0"/>
              <a:t>‹#›</a:t>
            </a:fld>
            <a:endParaRPr lang="en-US"/>
          </a:p>
        </p:txBody>
      </p:sp>
    </p:spTree>
    <p:extLst>
      <p:ext uri="{BB962C8B-B14F-4D97-AF65-F5344CB8AC3E}">
        <p14:creationId xmlns:p14="http://schemas.microsoft.com/office/powerpoint/2010/main" val="954729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84158B-E98E-48A6-9A42-CB5646BF2F87}" type="datetimeFigureOut">
              <a:rPr lang="en-US" smtClean="0"/>
              <a:t>2/26/2012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2FDC43-9295-465F-83B3-50E46CC40D87}" type="slidenum">
              <a:rPr lang="en-US" smtClean="0"/>
              <a:t>‹#›</a:t>
            </a:fld>
            <a:endParaRPr lang="en-US"/>
          </a:p>
        </p:txBody>
      </p:sp>
    </p:spTree>
    <p:extLst>
      <p:ext uri="{BB962C8B-B14F-4D97-AF65-F5344CB8AC3E}">
        <p14:creationId xmlns:p14="http://schemas.microsoft.com/office/powerpoint/2010/main" val="2416635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84158B-E98E-48A6-9A42-CB5646BF2F87}" type="datetimeFigureOut">
              <a:rPr lang="en-US" smtClean="0"/>
              <a:t>2/26/2012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2FDC43-9295-465F-83B3-50E46CC40D87}" type="slidenum">
              <a:rPr lang="en-US" smtClean="0"/>
              <a:t>‹#›</a:t>
            </a:fld>
            <a:endParaRPr lang="en-US"/>
          </a:p>
        </p:txBody>
      </p:sp>
    </p:spTree>
    <p:extLst>
      <p:ext uri="{BB962C8B-B14F-4D97-AF65-F5344CB8AC3E}">
        <p14:creationId xmlns:p14="http://schemas.microsoft.com/office/powerpoint/2010/main" val="1734278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84158B-E98E-48A6-9A42-CB5646BF2F87}" type="datetimeFigureOut">
              <a:rPr lang="en-US" smtClean="0"/>
              <a:t>2/26/2012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2FDC43-9295-465F-83B3-50E46CC40D87}" type="slidenum">
              <a:rPr lang="en-US" smtClean="0"/>
              <a:t>‹#›</a:t>
            </a:fld>
            <a:endParaRPr lang="en-US"/>
          </a:p>
        </p:txBody>
      </p:sp>
    </p:spTree>
    <p:extLst>
      <p:ext uri="{BB962C8B-B14F-4D97-AF65-F5344CB8AC3E}">
        <p14:creationId xmlns:p14="http://schemas.microsoft.com/office/powerpoint/2010/main" val="13262676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84158B-E98E-48A6-9A42-CB5646BF2F87}" type="datetimeFigureOut">
              <a:rPr lang="en-US" smtClean="0"/>
              <a:t>2/26/2012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2FDC43-9295-465F-83B3-50E46CC40D87}" type="slidenum">
              <a:rPr lang="en-US" smtClean="0"/>
              <a:t>‹#›</a:t>
            </a:fld>
            <a:endParaRPr lang="en-US"/>
          </a:p>
        </p:txBody>
      </p:sp>
    </p:spTree>
    <p:extLst>
      <p:ext uri="{BB962C8B-B14F-4D97-AF65-F5344CB8AC3E}">
        <p14:creationId xmlns:p14="http://schemas.microsoft.com/office/powerpoint/2010/main" val="27726303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84158B-E98E-48A6-9A42-CB5646BF2F87}" type="datetimeFigureOut">
              <a:rPr lang="en-US" smtClean="0"/>
              <a:t>2/26/2012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2FDC43-9295-465F-83B3-50E46CC40D87}" type="slidenum">
              <a:rPr lang="en-US" smtClean="0"/>
              <a:t>‹#›</a:t>
            </a:fld>
            <a:endParaRPr lang="en-US"/>
          </a:p>
        </p:txBody>
      </p:sp>
    </p:spTree>
    <p:extLst>
      <p:ext uri="{BB962C8B-B14F-4D97-AF65-F5344CB8AC3E}">
        <p14:creationId xmlns:p14="http://schemas.microsoft.com/office/powerpoint/2010/main" val="833769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531282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84158B-E98E-48A6-9A42-CB5646BF2F87}" type="datetimeFigureOut">
              <a:rPr lang="en-US" smtClean="0"/>
              <a:t>2/26/2012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2FDC43-9295-465F-83B3-50E46CC40D87}" type="slidenum">
              <a:rPr lang="en-US" smtClean="0"/>
              <a:t>‹#›</a:t>
            </a:fld>
            <a:endParaRPr lang="en-US"/>
          </a:p>
        </p:txBody>
      </p:sp>
    </p:spTree>
    <p:extLst>
      <p:ext uri="{BB962C8B-B14F-4D97-AF65-F5344CB8AC3E}">
        <p14:creationId xmlns:p14="http://schemas.microsoft.com/office/powerpoint/2010/main" val="28049250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84158B-E98E-48A6-9A42-CB5646BF2F87}" type="datetimeFigureOut">
              <a:rPr lang="en-US" smtClean="0"/>
              <a:t>2/26/2012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FDC43-9295-465F-83B3-50E46CC40D87}" type="slidenum">
              <a:rPr lang="en-US" smtClean="0"/>
              <a:t>‹#›</a:t>
            </a:fld>
            <a:endParaRPr lang="en-US"/>
          </a:p>
        </p:txBody>
      </p:sp>
    </p:spTree>
    <p:extLst>
      <p:ext uri="{BB962C8B-B14F-4D97-AF65-F5344CB8AC3E}">
        <p14:creationId xmlns:p14="http://schemas.microsoft.com/office/powerpoint/2010/main" val="36304812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84158B-E98E-48A6-9A42-CB5646BF2F87}" type="datetimeFigureOut">
              <a:rPr lang="en-US" smtClean="0"/>
              <a:t>2/26/2012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FDC43-9295-465F-83B3-50E46CC40D87}" type="slidenum">
              <a:rPr lang="en-US" smtClean="0"/>
              <a:t>‹#›</a:t>
            </a:fld>
            <a:endParaRPr lang="en-US"/>
          </a:p>
        </p:txBody>
      </p:sp>
    </p:spTree>
    <p:extLst>
      <p:ext uri="{BB962C8B-B14F-4D97-AF65-F5344CB8AC3E}">
        <p14:creationId xmlns:p14="http://schemas.microsoft.com/office/powerpoint/2010/main" val="126715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33289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6700" y="1530350"/>
            <a:ext cx="42672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530350"/>
            <a:ext cx="42672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31421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3156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5186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8436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69686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78366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47810" name="Text Box 25"/>
          <p:cNvSpPr txBox="1">
            <a:spLocks noChangeArrowheads="1"/>
          </p:cNvSpPr>
          <p:nvPr/>
        </p:nvSpPr>
        <p:spPr bwMode="auto">
          <a:xfrm>
            <a:off x="276225" y="6629400"/>
            <a:ext cx="307975"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eaLnBrk="1" fontAlgn="base" hangingPunct="1">
              <a:spcBef>
                <a:spcPct val="0"/>
              </a:spcBef>
              <a:spcAft>
                <a:spcPct val="0"/>
              </a:spcAft>
            </a:pPr>
            <a:fld id="{2E2F78BF-B86E-4C24-8BB8-CC03E46EF5C6}" type="slidenum">
              <a:rPr lang="en-US" sz="800">
                <a:solidFill>
                  <a:srgbClr val="999999"/>
                </a:solidFill>
              </a:rPr>
              <a:pPr eaLnBrk="1" fontAlgn="base" hangingPunct="1">
                <a:spcBef>
                  <a:spcPct val="0"/>
                </a:spcBef>
                <a:spcAft>
                  <a:spcPct val="0"/>
                </a:spcAft>
              </a:pPr>
              <a:t>‹#›</a:t>
            </a:fld>
            <a:endParaRPr lang="en-US" sz="800">
              <a:solidFill>
                <a:srgbClr val="999999"/>
              </a:solidFill>
            </a:endParaRPr>
          </a:p>
        </p:txBody>
      </p:sp>
      <p:sp>
        <p:nvSpPr>
          <p:cNvPr id="247811" name="Rectangle 18"/>
          <p:cNvSpPr>
            <a:spLocks noGrp="1" noChangeArrowheads="1"/>
          </p:cNvSpPr>
          <p:nvPr>
            <p:ph type="title"/>
          </p:nvPr>
        </p:nvSpPr>
        <p:spPr bwMode="auto">
          <a:xfrm>
            <a:off x="247650" y="695325"/>
            <a:ext cx="86868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
        <p:nvSpPr>
          <p:cNvPr id="247812" name="Rectangle 19"/>
          <p:cNvSpPr>
            <a:spLocks noGrp="1" noChangeArrowheads="1"/>
          </p:cNvSpPr>
          <p:nvPr>
            <p:ph type="body" idx="1"/>
          </p:nvPr>
        </p:nvSpPr>
        <p:spPr bwMode="auto">
          <a:xfrm>
            <a:off x="266700" y="1530350"/>
            <a:ext cx="86868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7813" name="Text Box 26"/>
          <p:cNvSpPr txBox="1">
            <a:spLocks noChangeArrowheads="1"/>
          </p:cNvSpPr>
          <p:nvPr/>
        </p:nvSpPr>
        <p:spPr bwMode="auto">
          <a:xfrm>
            <a:off x="6850063" y="6643688"/>
            <a:ext cx="20637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algn="r" eaLnBrk="1" fontAlgn="base" hangingPunct="1">
              <a:spcBef>
                <a:spcPct val="0"/>
              </a:spcBef>
              <a:spcAft>
                <a:spcPct val="0"/>
              </a:spcAft>
            </a:pPr>
            <a:r>
              <a:rPr lang="en-US" sz="800">
                <a:solidFill>
                  <a:srgbClr val="999999"/>
                </a:solidFill>
              </a:rPr>
              <a:t>©2010 Duarte Press. All Rights Reserved</a:t>
            </a:r>
          </a:p>
        </p:txBody>
      </p:sp>
    </p:spTree>
    <p:extLst>
      <p:ext uri="{BB962C8B-B14F-4D97-AF65-F5344CB8AC3E}">
        <p14:creationId xmlns:p14="http://schemas.microsoft.com/office/powerpoint/2010/main" val="5710191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fontAlgn="base">
        <a:lnSpc>
          <a:spcPct val="85000"/>
        </a:lnSpc>
        <a:spcBef>
          <a:spcPct val="0"/>
        </a:spcBef>
        <a:spcAft>
          <a:spcPct val="0"/>
        </a:spcAft>
        <a:defRPr sz="3600">
          <a:solidFill>
            <a:schemeClr val="folHlink"/>
          </a:solidFill>
          <a:latin typeface="+mj-lt"/>
          <a:ea typeface="+mj-ea"/>
          <a:cs typeface="+mj-cs"/>
        </a:defRPr>
      </a:lvl1pPr>
      <a:lvl2pPr algn="l" rtl="0" fontAlgn="base">
        <a:lnSpc>
          <a:spcPct val="85000"/>
        </a:lnSpc>
        <a:spcBef>
          <a:spcPct val="0"/>
        </a:spcBef>
        <a:spcAft>
          <a:spcPct val="0"/>
        </a:spcAft>
        <a:defRPr sz="3600">
          <a:solidFill>
            <a:schemeClr val="folHlink"/>
          </a:solidFill>
          <a:latin typeface="Arial" charset="0"/>
          <a:cs typeface="Arial" charset="0"/>
        </a:defRPr>
      </a:lvl2pPr>
      <a:lvl3pPr algn="l" rtl="0" fontAlgn="base">
        <a:lnSpc>
          <a:spcPct val="85000"/>
        </a:lnSpc>
        <a:spcBef>
          <a:spcPct val="0"/>
        </a:spcBef>
        <a:spcAft>
          <a:spcPct val="0"/>
        </a:spcAft>
        <a:defRPr sz="3600">
          <a:solidFill>
            <a:schemeClr val="folHlink"/>
          </a:solidFill>
          <a:latin typeface="Arial" charset="0"/>
          <a:cs typeface="Arial" charset="0"/>
        </a:defRPr>
      </a:lvl3pPr>
      <a:lvl4pPr algn="l" rtl="0" fontAlgn="base">
        <a:lnSpc>
          <a:spcPct val="85000"/>
        </a:lnSpc>
        <a:spcBef>
          <a:spcPct val="0"/>
        </a:spcBef>
        <a:spcAft>
          <a:spcPct val="0"/>
        </a:spcAft>
        <a:defRPr sz="3600">
          <a:solidFill>
            <a:schemeClr val="folHlink"/>
          </a:solidFill>
          <a:latin typeface="Arial" charset="0"/>
          <a:cs typeface="Arial" charset="0"/>
        </a:defRPr>
      </a:lvl4pPr>
      <a:lvl5pPr algn="l" rtl="0" fontAlgn="base">
        <a:lnSpc>
          <a:spcPct val="85000"/>
        </a:lnSpc>
        <a:spcBef>
          <a:spcPct val="0"/>
        </a:spcBef>
        <a:spcAft>
          <a:spcPct val="0"/>
        </a:spcAft>
        <a:defRPr sz="3600">
          <a:solidFill>
            <a:schemeClr val="folHlink"/>
          </a:solidFill>
          <a:latin typeface="Arial" charset="0"/>
          <a:cs typeface="Arial" charset="0"/>
        </a:defRPr>
      </a:lvl5pPr>
      <a:lvl6pPr marL="457200" algn="l" rtl="0" fontAlgn="base">
        <a:lnSpc>
          <a:spcPct val="85000"/>
        </a:lnSpc>
        <a:spcBef>
          <a:spcPct val="0"/>
        </a:spcBef>
        <a:spcAft>
          <a:spcPct val="0"/>
        </a:spcAft>
        <a:defRPr sz="3600">
          <a:solidFill>
            <a:schemeClr val="folHlink"/>
          </a:solidFill>
          <a:latin typeface="Arial" charset="0"/>
          <a:cs typeface="Arial" charset="0"/>
        </a:defRPr>
      </a:lvl6pPr>
      <a:lvl7pPr marL="914400" algn="l" rtl="0" fontAlgn="base">
        <a:lnSpc>
          <a:spcPct val="85000"/>
        </a:lnSpc>
        <a:spcBef>
          <a:spcPct val="0"/>
        </a:spcBef>
        <a:spcAft>
          <a:spcPct val="0"/>
        </a:spcAft>
        <a:defRPr sz="3600">
          <a:solidFill>
            <a:schemeClr val="folHlink"/>
          </a:solidFill>
          <a:latin typeface="Arial" charset="0"/>
          <a:cs typeface="Arial" charset="0"/>
        </a:defRPr>
      </a:lvl7pPr>
      <a:lvl8pPr marL="1371600" algn="l" rtl="0" fontAlgn="base">
        <a:lnSpc>
          <a:spcPct val="85000"/>
        </a:lnSpc>
        <a:spcBef>
          <a:spcPct val="0"/>
        </a:spcBef>
        <a:spcAft>
          <a:spcPct val="0"/>
        </a:spcAft>
        <a:defRPr sz="3600">
          <a:solidFill>
            <a:schemeClr val="folHlink"/>
          </a:solidFill>
          <a:latin typeface="Arial" charset="0"/>
          <a:cs typeface="Arial" charset="0"/>
        </a:defRPr>
      </a:lvl8pPr>
      <a:lvl9pPr marL="1828800" algn="l" rtl="0" fontAlgn="base">
        <a:lnSpc>
          <a:spcPct val="85000"/>
        </a:lnSpc>
        <a:spcBef>
          <a:spcPct val="0"/>
        </a:spcBef>
        <a:spcAft>
          <a:spcPct val="0"/>
        </a:spcAft>
        <a:defRPr sz="3600">
          <a:solidFill>
            <a:schemeClr val="folHlink"/>
          </a:solidFill>
          <a:latin typeface="Arial" charset="0"/>
          <a:cs typeface="Arial" charset="0"/>
        </a:defRPr>
      </a:lvl9pPr>
    </p:titleStyle>
    <p:bodyStyle>
      <a:lvl1pPr algn="l" rtl="0" fontAlgn="base">
        <a:spcBef>
          <a:spcPct val="0"/>
        </a:spcBef>
        <a:spcAft>
          <a:spcPct val="0"/>
        </a:spcAft>
        <a:defRPr>
          <a:solidFill>
            <a:schemeClr val="tx1"/>
          </a:solidFill>
          <a:latin typeface="+mn-lt"/>
          <a:ea typeface="+mn-ea"/>
          <a:cs typeface="+mn-cs"/>
        </a:defRPr>
      </a:lvl1pPr>
      <a:lvl2pPr marL="461963" indent="-171450" algn="l" rtl="0" fontAlgn="base">
        <a:spcBef>
          <a:spcPct val="0"/>
        </a:spcBef>
        <a:spcAft>
          <a:spcPct val="0"/>
        </a:spcAft>
        <a:defRPr>
          <a:solidFill>
            <a:schemeClr val="tx1"/>
          </a:solidFill>
          <a:latin typeface="+mn-lt"/>
          <a:cs typeface="+mn-cs"/>
        </a:defRPr>
      </a:lvl2pPr>
      <a:lvl3pPr marL="738188" indent="-161925" algn="l" rtl="0" fontAlgn="base">
        <a:spcBef>
          <a:spcPct val="0"/>
        </a:spcBef>
        <a:spcAft>
          <a:spcPct val="0"/>
        </a:spcAft>
        <a:defRPr>
          <a:solidFill>
            <a:schemeClr val="tx1"/>
          </a:solidFill>
          <a:latin typeface="+mn-lt"/>
          <a:cs typeface="+mn-cs"/>
        </a:defRPr>
      </a:lvl3pPr>
      <a:lvl4pPr marL="1023938" indent="-171450" algn="l" rtl="0" fontAlgn="base">
        <a:spcBef>
          <a:spcPct val="0"/>
        </a:spcBef>
        <a:spcAft>
          <a:spcPct val="0"/>
        </a:spcAft>
        <a:defRPr>
          <a:solidFill>
            <a:schemeClr val="tx1"/>
          </a:solidFill>
          <a:latin typeface="+mn-lt"/>
          <a:cs typeface="+mn-cs"/>
        </a:defRPr>
      </a:lvl4pPr>
      <a:lvl5pPr marL="1311275" indent="-173038" algn="l" rtl="0" fontAlgn="base">
        <a:spcBef>
          <a:spcPct val="0"/>
        </a:spcBef>
        <a:spcAft>
          <a:spcPct val="0"/>
        </a:spcAft>
        <a:defRPr>
          <a:solidFill>
            <a:schemeClr val="tx1"/>
          </a:solidFill>
          <a:latin typeface="+mn-lt"/>
          <a:cs typeface="+mn-cs"/>
        </a:defRPr>
      </a:lvl5pPr>
      <a:lvl6pPr marL="1768475" indent="-173038" algn="l" rtl="0" fontAlgn="base">
        <a:spcBef>
          <a:spcPct val="0"/>
        </a:spcBef>
        <a:spcAft>
          <a:spcPct val="0"/>
        </a:spcAft>
        <a:defRPr>
          <a:solidFill>
            <a:schemeClr val="tx1"/>
          </a:solidFill>
          <a:latin typeface="+mn-lt"/>
          <a:cs typeface="+mn-cs"/>
        </a:defRPr>
      </a:lvl6pPr>
      <a:lvl7pPr marL="2225675" indent="-173038" algn="l" rtl="0" fontAlgn="base">
        <a:spcBef>
          <a:spcPct val="0"/>
        </a:spcBef>
        <a:spcAft>
          <a:spcPct val="0"/>
        </a:spcAft>
        <a:defRPr>
          <a:solidFill>
            <a:schemeClr val="tx1"/>
          </a:solidFill>
          <a:latin typeface="+mn-lt"/>
          <a:cs typeface="+mn-cs"/>
        </a:defRPr>
      </a:lvl7pPr>
      <a:lvl8pPr marL="2682875" indent="-173038" algn="l" rtl="0" fontAlgn="base">
        <a:spcBef>
          <a:spcPct val="0"/>
        </a:spcBef>
        <a:spcAft>
          <a:spcPct val="0"/>
        </a:spcAft>
        <a:defRPr>
          <a:solidFill>
            <a:schemeClr val="tx1"/>
          </a:solidFill>
          <a:latin typeface="+mn-lt"/>
          <a:cs typeface="+mn-cs"/>
        </a:defRPr>
      </a:lvl8pPr>
      <a:lvl9pPr marL="3140075" indent="-173038" algn="l" rtl="0" fontAlgn="base">
        <a:spcBef>
          <a:spcPct val="0"/>
        </a:spcBef>
        <a:spcAft>
          <a:spcPct val="0"/>
        </a:spcAft>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84158B-E98E-48A6-9A42-CB5646BF2F87}" type="datetimeFigureOut">
              <a:rPr lang="en-US" smtClean="0"/>
              <a:t>2/26/2012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2FDC43-9295-465F-83B3-50E46CC40D87}" type="slidenum">
              <a:rPr lang="en-US" smtClean="0"/>
              <a:t>‹#›</a:t>
            </a:fld>
            <a:endParaRPr lang="en-US"/>
          </a:p>
        </p:txBody>
      </p:sp>
    </p:spTree>
    <p:extLst>
      <p:ext uri="{BB962C8B-B14F-4D97-AF65-F5344CB8AC3E}">
        <p14:creationId xmlns:p14="http://schemas.microsoft.com/office/powerpoint/2010/main" val="339509192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 Id="rId5" Type="http://schemas.openxmlformats.org/officeDocument/2006/relationships/image" Target="../media/image16.png"/><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Using Ray Distributions to</a:t>
            </a:r>
            <a:br>
              <a:rPr lang="en-US" dirty="0" smtClean="0"/>
            </a:br>
            <a:r>
              <a:rPr lang="en-US" dirty="0" smtClean="0"/>
              <a:t>Build </a:t>
            </a:r>
            <a:r>
              <a:rPr lang="en-US" dirty="0" smtClean="0"/>
              <a:t>Better BVHs</a:t>
            </a:r>
            <a:endParaRPr lang="en-US" dirty="0"/>
          </a:p>
        </p:txBody>
      </p:sp>
      <p:sp>
        <p:nvSpPr>
          <p:cNvPr id="3" name="Subtitle 2"/>
          <p:cNvSpPr>
            <a:spLocks noGrp="1"/>
          </p:cNvSpPr>
          <p:nvPr>
            <p:ph type="subTitle" idx="1"/>
          </p:nvPr>
        </p:nvSpPr>
        <p:spPr/>
        <p:txBody>
          <a:bodyPr/>
          <a:lstStyle/>
          <a:p>
            <a:r>
              <a:rPr lang="en-US" dirty="0" smtClean="0"/>
              <a:t>Nicolas </a:t>
            </a:r>
            <a:r>
              <a:rPr lang="en-US" dirty="0" err="1" smtClean="0"/>
              <a:t>Feltman</a:t>
            </a:r>
            <a:endParaRPr lang="en-US" dirty="0"/>
          </a:p>
        </p:txBody>
      </p:sp>
    </p:spTree>
    <p:extLst>
      <p:ext uri="{BB962C8B-B14F-4D97-AF65-F5344CB8AC3E}">
        <p14:creationId xmlns:p14="http://schemas.microsoft.com/office/powerpoint/2010/main" val="30606515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828800" y="1752600"/>
            <a:ext cx="5638800" cy="1470025"/>
          </a:xfrm>
        </p:spPr>
        <p:txBody>
          <a:bodyPr>
            <a:normAutofit/>
          </a:bodyPr>
          <a:lstStyle/>
          <a:p>
            <a:r>
              <a:rPr lang="en-US" dirty="0" smtClean="0"/>
              <a:t>GOOD RESEARCH</a:t>
            </a:r>
            <a:r>
              <a:rPr lang="en-US" dirty="0" smtClean="0"/>
              <a:t> IDEA:</a:t>
            </a:r>
            <a:endParaRPr lang="en-US" dirty="0"/>
          </a:p>
        </p:txBody>
      </p:sp>
      <p:sp>
        <p:nvSpPr>
          <p:cNvPr id="3" name="Subtitle 2"/>
          <p:cNvSpPr>
            <a:spLocks noGrp="1"/>
          </p:cNvSpPr>
          <p:nvPr>
            <p:ph type="subTitle" idx="4294967295"/>
          </p:nvPr>
        </p:nvSpPr>
        <p:spPr>
          <a:xfrm>
            <a:off x="2133600" y="3352800"/>
            <a:ext cx="5181600" cy="1752600"/>
          </a:xfrm>
        </p:spPr>
        <p:txBody>
          <a:bodyPr/>
          <a:lstStyle/>
          <a:p>
            <a:pPr marL="0" indent="0" algn="ctr">
              <a:buNone/>
            </a:pPr>
            <a:r>
              <a:rPr lang="en-US" dirty="0" smtClean="0"/>
              <a:t>Build a better data structure.</a:t>
            </a:r>
            <a:endParaRPr lang="en-US" dirty="0"/>
          </a:p>
        </p:txBody>
      </p:sp>
    </p:spTree>
    <p:extLst>
      <p:ext uri="{BB962C8B-B14F-4D97-AF65-F5344CB8AC3E}">
        <p14:creationId xmlns:p14="http://schemas.microsoft.com/office/powerpoint/2010/main" val="39096172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atic.ddmcdn.com/gif/real-transformer-movie-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999031"/>
            <a:ext cx="1791677" cy="209626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981200" y="1676400"/>
            <a:ext cx="4782224" cy="3293342"/>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 name="Pie 5"/>
          <p:cNvSpPr/>
          <p:nvPr/>
        </p:nvSpPr>
        <p:spPr>
          <a:xfrm>
            <a:off x="7086600" y="2743200"/>
            <a:ext cx="1143000" cy="1143000"/>
          </a:xfrm>
          <a:prstGeom prst="pie">
            <a:avLst>
              <a:gd name="adj1" fmla="val 10108546"/>
              <a:gd name="adj2" fmla="val 1259090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7" name="Pie 6"/>
          <p:cNvSpPr/>
          <p:nvPr/>
        </p:nvSpPr>
        <p:spPr>
          <a:xfrm>
            <a:off x="685800" y="3124200"/>
            <a:ext cx="1143000" cy="1143000"/>
          </a:xfrm>
          <a:prstGeom prst="pie">
            <a:avLst>
              <a:gd name="adj1" fmla="val 19875382"/>
              <a:gd name="adj2" fmla="val 52669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pic>
        <p:nvPicPr>
          <p:cNvPr id="1028" name="Picture 4" descr="http://www.thinkgeek.com/images/products/zoom/rubix_cub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0" y="2448581"/>
            <a:ext cx="1538608" cy="1577074"/>
          </a:xfrm>
          <a:prstGeom prst="rect">
            <a:avLst/>
          </a:prstGeom>
          <a:noFill/>
          <a:extLst>
            <a:ext uri="{909E8E84-426E-40DD-AFC4-6F175D3DCCD1}">
              <a14:hiddenFill xmlns:a14="http://schemas.microsoft.com/office/drawing/2010/main">
                <a:solidFill>
                  <a:srgbClr val="FFFFFF"/>
                </a:solidFill>
              </a14:hiddenFill>
            </a:ext>
          </a:extLst>
        </p:spPr>
      </p:pic>
      <p:sp>
        <p:nvSpPr>
          <p:cNvPr id="9" name="Circular Arrow 8"/>
          <p:cNvSpPr/>
          <p:nvPr/>
        </p:nvSpPr>
        <p:spPr>
          <a:xfrm rot="19769491" flipV="1">
            <a:off x="1315288" y="3755486"/>
            <a:ext cx="2218303" cy="1881128"/>
          </a:xfrm>
          <a:prstGeom prst="circularArrow">
            <a:avLst>
              <a:gd name="adj1" fmla="val 10238"/>
              <a:gd name="adj2" fmla="val 1097028"/>
              <a:gd name="adj3" fmla="val 20517427"/>
              <a:gd name="adj4" fmla="val 13097488"/>
              <a:gd name="adj5" fmla="val 11778"/>
            </a:avLst>
          </a:prstGeom>
          <a:solidFill>
            <a:schemeClr val="accent4">
              <a:lumMod val="60000"/>
              <a:lumOff val="40000"/>
            </a:schemeClr>
          </a:solidFill>
          <a:ln w="57150">
            <a:solidFill>
              <a:srgbClr val="002060"/>
            </a:solidFill>
          </a:ln>
          <a:effectLst>
            <a:glow rad="139700">
              <a:schemeClr val="accent5">
                <a:satMod val="175000"/>
                <a:alpha val="40000"/>
              </a:schemeClr>
            </a:glo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10" name="Circular Arrow 9"/>
          <p:cNvSpPr/>
          <p:nvPr/>
        </p:nvSpPr>
        <p:spPr>
          <a:xfrm rot="11969063">
            <a:off x="5262480" y="3641624"/>
            <a:ext cx="2218303" cy="1779633"/>
          </a:xfrm>
          <a:prstGeom prst="circularArrow">
            <a:avLst>
              <a:gd name="adj1" fmla="val 10238"/>
              <a:gd name="adj2" fmla="val 1097028"/>
              <a:gd name="adj3" fmla="val 20517427"/>
              <a:gd name="adj4" fmla="val 13097488"/>
              <a:gd name="adj5" fmla="val 11778"/>
            </a:avLst>
          </a:prstGeom>
          <a:solidFill>
            <a:schemeClr val="accent4">
              <a:lumMod val="60000"/>
              <a:lumOff val="40000"/>
            </a:schemeClr>
          </a:solidFill>
          <a:ln w="57150">
            <a:solidFill>
              <a:srgbClr val="002060"/>
            </a:solidFill>
          </a:ln>
          <a:effectLst>
            <a:glow rad="139700">
              <a:schemeClr val="accent5">
                <a:satMod val="175000"/>
                <a:alpha val="40000"/>
              </a:schemeClr>
            </a:glo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4" name="TextBox 3"/>
          <p:cNvSpPr txBox="1"/>
          <p:nvPr/>
        </p:nvSpPr>
        <p:spPr>
          <a:xfrm>
            <a:off x="731520" y="5233940"/>
            <a:ext cx="1219200" cy="646331"/>
          </a:xfrm>
          <a:prstGeom prst="rect">
            <a:avLst/>
          </a:prstGeom>
          <a:noFill/>
        </p:spPr>
        <p:txBody>
          <a:bodyPr wrap="square" rtlCol="0">
            <a:spAutoFit/>
          </a:bodyPr>
          <a:lstStyle/>
          <a:p>
            <a:r>
              <a:rPr lang="en-US" dirty="0" smtClean="0"/>
              <a:t>Simple geometry</a:t>
            </a:r>
            <a:endParaRPr lang="en-US" dirty="0"/>
          </a:p>
        </p:txBody>
      </p:sp>
      <p:sp>
        <p:nvSpPr>
          <p:cNvPr id="12" name="TextBox 11"/>
          <p:cNvSpPr txBox="1"/>
          <p:nvPr/>
        </p:nvSpPr>
        <p:spPr>
          <a:xfrm>
            <a:off x="7086600" y="5049274"/>
            <a:ext cx="1295400" cy="646331"/>
          </a:xfrm>
          <a:prstGeom prst="rect">
            <a:avLst/>
          </a:prstGeom>
          <a:noFill/>
        </p:spPr>
        <p:txBody>
          <a:bodyPr wrap="square" rtlCol="0">
            <a:spAutoFit/>
          </a:bodyPr>
          <a:lstStyle/>
          <a:p>
            <a:r>
              <a:rPr lang="en-US" dirty="0" smtClean="0"/>
              <a:t>Complex geometry</a:t>
            </a:r>
            <a:endParaRPr lang="en-US" dirty="0"/>
          </a:p>
        </p:txBody>
      </p:sp>
      <p:sp>
        <p:nvSpPr>
          <p:cNvPr id="13" name="Title 1"/>
          <p:cNvSpPr txBox="1">
            <a:spLocks/>
          </p:cNvSpPr>
          <p:nvPr/>
        </p:nvSpPr>
        <p:spPr>
          <a:xfrm>
            <a:off x="457200" y="152399"/>
            <a:ext cx="8229600" cy="135209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For whom is the scene more costly: </a:t>
            </a:r>
            <a:r>
              <a:rPr lang="en-US" dirty="0" smtClean="0">
                <a:solidFill>
                  <a:srgbClr val="92D050"/>
                </a:solidFill>
              </a:rPr>
              <a:t>Green</a:t>
            </a:r>
            <a:r>
              <a:rPr lang="en-US" dirty="0" smtClean="0"/>
              <a:t> or </a:t>
            </a:r>
            <a:r>
              <a:rPr lang="en-US" dirty="0" smtClean="0">
                <a:solidFill>
                  <a:schemeClr val="accent6"/>
                </a:solidFill>
              </a:rPr>
              <a:t>Orange</a:t>
            </a:r>
            <a:r>
              <a:rPr lang="en-US" dirty="0" smtClean="0"/>
              <a:t>?</a:t>
            </a:r>
            <a:endParaRPr lang="en-US" dirty="0"/>
          </a:p>
        </p:txBody>
      </p:sp>
    </p:spTree>
    <p:extLst>
      <p:ext uri="{BB962C8B-B14F-4D97-AF65-F5344CB8AC3E}">
        <p14:creationId xmlns:p14="http://schemas.microsoft.com/office/powerpoint/2010/main" val="40011489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62" name="Group 51"/>
          <p:cNvGrpSpPr>
            <a:grpSpLocks/>
          </p:cNvGrpSpPr>
          <p:nvPr/>
        </p:nvGrpSpPr>
        <p:grpSpPr bwMode="auto">
          <a:xfrm>
            <a:off x="3389313" y="2951163"/>
            <a:ext cx="2354262" cy="2355850"/>
            <a:chOff x="2135" y="1859"/>
            <a:chExt cx="1483" cy="1484"/>
          </a:xfrm>
        </p:grpSpPr>
        <p:sp>
          <p:nvSpPr>
            <p:cNvPr id="194570" name="Oval 97"/>
            <p:cNvSpPr>
              <a:spLocks noChangeArrowheads="1"/>
            </p:cNvSpPr>
            <p:nvPr/>
          </p:nvSpPr>
          <p:spPr bwMode="gray">
            <a:xfrm>
              <a:off x="2135" y="1859"/>
              <a:ext cx="1483" cy="1484"/>
            </a:xfrm>
            <a:prstGeom prst="ellipse">
              <a:avLst/>
            </a:prstGeom>
            <a:solidFill>
              <a:schemeClr val="accent2">
                <a:alpha val="70195"/>
              </a:schemeClr>
            </a:solidFill>
            <a:ln w="19050">
              <a:solidFill>
                <a:srgbClr val="FFFFFF"/>
              </a:solidFill>
              <a:round/>
              <a:headEnd/>
              <a:tailEnd/>
            </a:ln>
          </p:spPr>
          <p:txBody>
            <a:bodyPr wrap="none" anchor="ctr"/>
            <a:lstStyle/>
            <a:p>
              <a:pPr algn="l"/>
              <a:endParaRPr lang="en-US" sz="1800"/>
            </a:p>
          </p:txBody>
        </p:sp>
        <p:sp>
          <p:nvSpPr>
            <p:cNvPr id="194571" name="Oval 99"/>
            <p:cNvSpPr>
              <a:spLocks noChangeArrowheads="1"/>
            </p:cNvSpPr>
            <p:nvPr/>
          </p:nvSpPr>
          <p:spPr bwMode="gray">
            <a:xfrm>
              <a:off x="2218" y="1942"/>
              <a:ext cx="1317" cy="1318"/>
            </a:xfrm>
            <a:prstGeom prst="ellipse">
              <a:avLst/>
            </a:prstGeom>
            <a:solidFill>
              <a:schemeClr val="accent2"/>
            </a:solidFill>
            <a:ln w="19050">
              <a:solidFill>
                <a:srgbClr val="FFFFFF"/>
              </a:solidFill>
              <a:round/>
              <a:headEnd/>
              <a:tailEnd/>
            </a:ln>
          </p:spPr>
          <p:txBody>
            <a:bodyPr anchor="ctr"/>
            <a:lstStyle/>
            <a:p>
              <a:pPr algn="l"/>
              <a:endParaRPr lang="en-US" sz="1800">
                <a:cs typeface="Arial" charset="0"/>
              </a:endParaRPr>
            </a:p>
          </p:txBody>
        </p:sp>
      </p:grpSp>
      <p:sp>
        <p:nvSpPr>
          <p:cNvPr id="194563" name="Freeform 8"/>
          <p:cNvSpPr>
            <a:spLocks/>
          </p:cNvSpPr>
          <p:nvPr/>
        </p:nvSpPr>
        <p:spPr bwMode="gray">
          <a:xfrm>
            <a:off x="-6350" y="2076450"/>
            <a:ext cx="6248400" cy="2814638"/>
          </a:xfrm>
          <a:custGeom>
            <a:avLst/>
            <a:gdLst>
              <a:gd name="T0" fmla="*/ 0 w 2186"/>
              <a:gd name="T1" fmla="*/ 1460183 h 985"/>
              <a:gd name="T2" fmla="*/ 2601118 w 2186"/>
              <a:gd name="T3" fmla="*/ 1460183 h 985"/>
              <a:gd name="T4" fmla="*/ 4570536 w 2186"/>
              <a:gd name="T5" fmla="*/ 0 h 985"/>
              <a:gd name="T6" fmla="*/ 6248400 w 2186"/>
              <a:gd name="T7" fmla="*/ 865823 h 985"/>
              <a:gd name="T8" fmla="*/ 6242683 w 2186"/>
              <a:gd name="T9" fmla="*/ 871538 h 985"/>
              <a:gd name="T10" fmla="*/ 5362305 w 2186"/>
              <a:gd name="T11" fmla="*/ 871538 h 985"/>
              <a:gd name="T12" fmla="*/ 5359446 w 2186"/>
              <a:gd name="T13" fmla="*/ 874395 h 985"/>
              <a:gd name="T14" fmla="*/ 4570536 w 2186"/>
              <a:gd name="T15" fmla="*/ 634365 h 985"/>
              <a:gd name="T16" fmla="*/ 3147067 w 2186"/>
              <a:gd name="T17" fmla="*/ 2057400 h 985"/>
              <a:gd name="T18" fmla="*/ 3364303 w 2186"/>
              <a:gd name="T19" fmla="*/ 2814638 h 985"/>
              <a:gd name="T20" fmla="*/ 0 w 2186"/>
              <a:gd name="T21" fmla="*/ 2811780 h 985"/>
              <a:gd name="T22" fmla="*/ 0 w 2186"/>
              <a:gd name="T23" fmla="*/ 1460183 h 9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86"/>
              <a:gd name="T37" fmla="*/ 0 h 985"/>
              <a:gd name="T38" fmla="*/ 2186 w 2186"/>
              <a:gd name="T39" fmla="*/ 985 h 9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86" h="985">
                <a:moveTo>
                  <a:pt x="0" y="511"/>
                </a:moveTo>
                <a:cubicBezTo>
                  <a:pt x="910" y="511"/>
                  <a:pt x="910" y="511"/>
                  <a:pt x="910" y="511"/>
                </a:cubicBezTo>
                <a:cubicBezTo>
                  <a:pt x="999" y="215"/>
                  <a:pt x="1274" y="0"/>
                  <a:pt x="1599" y="0"/>
                </a:cubicBezTo>
                <a:cubicBezTo>
                  <a:pt x="1842" y="0"/>
                  <a:pt x="2056" y="120"/>
                  <a:pt x="2186" y="303"/>
                </a:cubicBezTo>
                <a:cubicBezTo>
                  <a:pt x="2184" y="305"/>
                  <a:pt x="2184" y="305"/>
                  <a:pt x="2184" y="305"/>
                </a:cubicBezTo>
                <a:cubicBezTo>
                  <a:pt x="1876" y="305"/>
                  <a:pt x="1876" y="305"/>
                  <a:pt x="1876" y="305"/>
                </a:cubicBezTo>
                <a:cubicBezTo>
                  <a:pt x="1875" y="306"/>
                  <a:pt x="1875" y="306"/>
                  <a:pt x="1875" y="306"/>
                </a:cubicBezTo>
                <a:cubicBezTo>
                  <a:pt x="1796" y="253"/>
                  <a:pt x="1701" y="222"/>
                  <a:pt x="1599" y="222"/>
                </a:cubicBezTo>
                <a:cubicBezTo>
                  <a:pt x="1324" y="222"/>
                  <a:pt x="1101" y="445"/>
                  <a:pt x="1101" y="720"/>
                </a:cubicBezTo>
                <a:cubicBezTo>
                  <a:pt x="1101" y="817"/>
                  <a:pt x="1129" y="908"/>
                  <a:pt x="1177" y="985"/>
                </a:cubicBezTo>
                <a:cubicBezTo>
                  <a:pt x="0" y="984"/>
                  <a:pt x="0" y="984"/>
                  <a:pt x="0" y="984"/>
                </a:cubicBezTo>
                <a:lnTo>
                  <a:pt x="0" y="511"/>
                </a:lnTo>
                <a:close/>
              </a:path>
            </a:pathLst>
          </a:custGeom>
          <a:solidFill>
            <a:schemeClr val="tx1">
              <a:lumMod val="65000"/>
            </a:schemeClr>
          </a:solidFill>
          <a:ln w="19050">
            <a:solidFill>
              <a:srgbClr val="FFFFFF"/>
            </a:solidFill>
            <a:round/>
            <a:headEnd/>
            <a:tailEnd/>
          </a:ln>
        </p:spPr>
        <p:txBody>
          <a:bodyPr wrap="none" anchor="ctr"/>
          <a:lstStyle/>
          <a:p>
            <a:pPr algn="l"/>
            <a:endParaRPr lang="en-US" sz="1800"/>
          </a:p>
        </p:txBody>
      </p:sp>
      <p:sp>
        <p:nvSpPr>
          <p:cNvPr id="194564" name="Freeform 9"/>
          <p:cNvSpPr>
            <a:spLocks/>
          </p:cNvSpPr>
          <p:nvPr/>
        </p:nvSpPr>
        <p:spPr bwMode="gray">
          <a:xfrm>
            <a:off x="2892425" y="3371850"/>
            <a:ext cx="6251575" cy="2811463"/>
          </a:xfrm>
          <a:custGeom>
            <a:avLst/>
            <a:gdLst>
              <a:gd name="T0" fmla="*/ 6251575 w 2187"/>
              <a:gd name="T1" fmla="*/ 0 h 984"/>
              <a:gd name="T2" fmla="*/ 2884243 w 2187"/>
              <a:gd name="T3" fmla="*/ 0 h 984"/>
              <a:gd name="T4" fmla="*/ 3101490 w 2187"/>
              <a:gd name="T5" fmla="*/ 754295 h 984"/>
              <a:gd name="T6" fmla="*/ 1677949 w 2187"/>
              <a:gd name="T7" fmla="*/ 2177170 h 984"/>
              <a:gd name="T8" fmla="*/ 888999 w 2187"/>
              <a:gd name="T9" fmla="*/ 1937167 h 984"/>
              <a:gd name="T10" fmla="*/ 888999 w 2187"/>
              <a:gd name="T11" fmla="*/ 1940024 h 984"/>
              <a:gd name="T12" fmla="*/ 5717 w 2187"/>
              <a:gd name="T13" fmla="*/ 1940024 h 984"/>
              <a:gd name="T14" fmla="*/ 0 w 2187"/>
              <a:gd name="T15" fmla="*/ 1945738 h 984"/>
              <a:gd name="T16" fmla="*/ 1677949 w 2187"/>
              <a:gd name="T17" fmla="*/ 2811463 h 984"/>
              <a:gd name="T18" fmla="*/ 3650325 w 2187"/>
              <a:gd name="T19" fmla="*/ 1351445 h 984"/>
              <a:gd name="T20" fmla="*/ 6251575 w 2187"/>
              <a:gd name="T21" fmla="*/ 1351445 h 984"/>
              <a:gd name="T22" fmla="*/ 6251575 w 2187"/>
              <a:gd name="T23" fmla="*/ 0 h 9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87"/>
              <a:gd name="T37" fmla="*/ 0 h 984"/>
              <a:gd name="T38" fmla="*/ 2187 w 2187"/>
              <a:gd name="T39" fmla="*/ 984 h 9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87" h="984">
                <a:moveTo>
                  <a:pt x="2187" y="0"/>
                </a:moveTo>
                <a:cubicBezTo>
                  <a:pt x="1009" y="0"/>
                  <a:pt x="1009" y="0"/>
                  <a:pt x="1009" y="0"/>
                </a:cubicBezTo>
                <a:cubicBezTo>
                  <a:pt x="1057" y="76"/>
                  <a:pt x="1085" y="167"/>
                  <a:pt x="1085" y="264"/>
                </a:cubicBezTo>
                <a:cubicBezTo>
                  <a:pt x="1085" y="539"/>
                  <a:pt x="862" y="762"/>
                  <a:pt x="587" y="762"/>
                </a:cubicBezTo>
                <a:cubicBezTo>
                  <a:pt x="485" y="762"/>
                  <a:pt x="390" y="731"/>
                  <a:pt x="311" y="678"/>
                </a:cubicBezTo>
                <a:cubicBezTo>
                  <a:pt x="311" y="679"/>
                  <a:pt x="311" y="679"/>
                  <a:pt x="311" y="679"/>
                </a:cubicBezTo>
                <a:cubicBezTo>
                  <a:pt x="2" y="679"/>
                  <a:pt x="2" y="679"/>
                  <a:pt x="2" y="679"/>
                </a:cubicBezTo>
                <a:cubicBezTo>
                  <a:pt x="0" y="681"/>
                  <a:pt x="0" y="681"/>
                  <a:pt x="0" y="681"/>
                </a:cubicBezTo>
                <a:cubicBezTo>
                  <a:pt x="130" y="865"/>
                  <a:pt x="345" y="984"/>
                  <a:pt x="587" y="984"/>
                </a:cubicBezTo>
                <a:cubicBezTo>
                  <a:pt x="912" y="984"/>
                  <a:pt x="1187" y="769"/>
                  <a:pt x="1277" y="473"/>
                </a:cubicBezTo>
                <a:cubicBezTo>
                  <a:pt x="2187" y="473"/>
                  <a:pt x="2187" y="473"/>
                  <a:pt x="2187" y="473"/>
                </a:cubicBezTo>
                <a:lnTo>
                  <a:pt x="2187" y="0"/>
                </a:lnTo>
                <a:close/>
              </a:path>
            </a:pathLst>
          </a:custGeom>
          <a:solidFill>
            <a:schemeClr val="tx1">
              <a:lumMod val="65000"/>
            </a:schemeClr>
          </a:solidFill>
          <a:ln w="19050">
            <a:solidFill>
              <a:srgbClr val="FFFFFF"/>
            </a:solidFill>
            <a:round/>
            <a:headEnd/>
            <a:tailEnd/>
          </a:ln>
        </p:spPr>
        <p:txBody>
          <a:bodyPr wrap="none" anchor="ctr"/>
          <a:lstStyle/>
          <a:p>
            <a:pPr algn="l"/>
            <a:endParaRPr lang="en-US" sz="1800"/>
          </a:p>
        </p:txBody>
      </p:sp>
      <p:sp>
        <p:nvSpPr>
          <p:cNvPr id="194565" name="Text Box 10"/>
          <p:cNvSpPr txBox="1">
            <a:spLocks noChangeArrowheads="1"/>
          </p:cNvSpPr>
          <p:nvPr/>
        </p:nvSpPr>
        <p:spPr bwMode="gray">
          <a:xfrm>
            <a:off x="3617118" y="3810000"/>
            <a:ext cx="19097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Unicode MS" charset="0"/>
              </a:defRPr>
            </a:lvl1pPr>
            <a:lvl2pPr marL="37931725" indent="-37474525" eaLnBrk="0" hangingPunct="0">
              <a:defRPr sz="1600">
                <a:solidFill>
                  <a:schemeClr val="tx1"/>
                </a:solidFill>
                <a:latin typeface="Arial" charset="0"/>
                <a:cs typeface="Arial Unicode MS" charset="0"/>
              </a:defRPr>
            </a:lvl2pPr>
            <a:lvl3pPr eaLnBrk="0" hangingPunct="0">
              <a:defRPr sz="1600">
                <a:solidFill>
                  <a:schemeClr val="tx1"/>
                </a:solidFill>
                <a:latin typeface="Arial" charset="0"/>
                <a:cs typeface="Arial Unicode MS" charset="0"/>
              </a:defRPr>
            </a:lvl3pPr>
            <a:lvl4pPr eaLnBrk="0" hangingPunct="0">
              <a:defRPr sz="1600">
                <a:solidFill>
                  <a:schemeClr val="tx1"/>
                </a:solidFill>
                <a:latin typeface="Arial" charset="0"/>
                <a:cs typeface="Arial Unicode MS" charset="0"/>
              </a:defRPr>
            </a:lvl4pPr>
            <a:lvl5pPr eaLnBrk="0" hangingPunct="0">
              <a:defRPr sz="1600">
                <a:solidFill>
                  <a:schemeClr val="tx1"/>
                </a:solidFill>
                <a:latin typeface="Arial" charset="0"/>
                <a:cs typeface="Arial Unicode MS" charset="0"/>
              </a:defRPr>
            </a:lvl5pPr>
            <a:lvl6pPr marL="457200" eaLnBrk="0" fontAlgn="base" hangingPunct="0">
              <a:spcBef>
                <a:spcPct val="0"/>
              </a:spcBef>
              <a:spcAft>
                <a:spcPct val="0"/>
              </a:spcAft>
              <a:defRPr sz="1600">
                <a:solidFill>
                  <a:schemeClr val="tx1"/>
                </a:solidFill>
                <a:latin typeface="Arial" charset="0"/>
                <a:cs typeface="Arial Unicode MS" charset="0"/>
              </a:defRPr>
            </a:lvl6pPr>
            <a:lvl7pPr marL="914400" eaLnBrk="0" fontAlgn="base" hangingPunct="0">
              <a:spcBef>
                <a:spcPct val="0"/>
              </a:spcBef>
              <a:spcAft>
                <a:spcPct val="0"/>
              </a:spcAft>
              <a:defRPr sz="1600">
                <a:solidFill>
                  <a:schemeClr val="tx1"/>
                </a:solidFill>
                <a:latin typeface="Arial" charset="0"/>
                <a:cs typeface="Arial Unicode MS" charset="0"/>
              </a:defRPr>
            </a:lvl7pPr>
            <a:lvl8pPr marL="1371600" eaLnBrk="0" fontAlgn="base" hangingPunct="0">
              <a:spcBef>
                <a:spcPct val="0"/>
              </a:spcBef>
              <a:spcAft>
                <a:spcPct val="0"/>
              </a:spcAft>
              <a:defRPr sz="1600">
                <a:solidFill>
                  <a:schemeClr val="tx1"/>
                </a:solidFill>
                <a:latin typeface="Arial" charset="0"/>
                <a:cs typeface="Arial Unicode MS" charset="0"/>
              </a:defRPr>
            </a:lvl8pPr>
            <a:lvl9pPr marL="1828800" eaLnBrk="0" fontAlgn="base" hangingPunct="0">
              <a:spcBef>
                <a:spcPct val="0"/>
              </a:spcBef>
              <a:spcAft>
                <a:spcPct val="0"/>
              </a:spcAft>
              <a:defRPr sz="1600">
                <a:solidFill>
                  <a:schemeClr val="tx1"/>
                </a:solidFill>
                <a:latin typeface="Arial" charset="0"/>
                <a:cs typeface="Arial Unicode MS" charset="0"/>
              </a:defRPr>
            </a:lvl9pPr>
          </a:lstStyle>
          <a:p>
            <a:pPr algn="ctr" eaLnBrk="1" hangingPunct="1"/>
            <a:r>
              <a:rPr lang="en-US" sz="2000" b="1" dirty="0" smtClean="0">
                <a:solidFill>
                  <a:srgbClr val="FFFFFF"/>
                </a:solidFill>
                <a:latin typeface="+mn-lt"/>
              </a:rPr>
              <a:t>COST TO</a:t>
            </a:r>
          </a:p>
          <a:p>
            <a:pPr algn="ctr" eaLnBrk="1" hangingPunct="1"/>
            <a:r>
              <a:rPr lang="en-US" sz="2000" b="1" dirty="0" smtClean="0">
                <a:solidFill>
                  <a:srgbClr val="FFFFFF"/>
                </a:solidFill>
                <a:latin typeface="+mn-lt"/>
              </a:rPr>
              <a:t>INTERSECT</a:t>
            </a:r>
            <a:endParaRPr lang="en-US" sz="2000" b="1" dirty="0">
              <a:solidFill>
                <a:srgbClr val="FFFFFF"/>
              </a:solidFill>
              <a:latin typeface="+mn-lt"/>
            </a:endParaRPr>
          </a:p>
        </p:txBody>
      </p:sp>
      <p:sp>
        <p:nvSpPr>
          <p:cNvPr id="194566" name="Text Box 11"/>
          <p:cNvSpPr txBox="1">
            <a:spLocks noChangeArrowheads="1"/>
          </p:cNvSpPr>
          <p:nvPr/>
        </p:nvSpPr>
        <p:spPr bwMode="gray">
          <a:xfrm>
            <a:off x="708024" y="3810000"/>
            <a:ext cx="19097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Unicode MS" charset="0"/>
              </a:defRPr>
            </a:lvl1pPr>
            <a:lvl2pPr marL="37931725" indent="-37474525" eaLnBrk="0" hangingPunct="0">
              <a:defRPr sz="1600">
                <a:solidFill>
                  <a:schemeClr val="tx1"/>
                </a:solidFill>
                <a:latin typeface="Arial" charset="0"/>
                <a:cs typeface="Arial Unicode MS" charset="0"/>
              </a:defRPr>
            </a:lvl2pPr>
            <a:lvl3pPr eaLnBrk="0" hangingPunct="0">
              <a:defRPr sz="1600">
                <a:solidFill>
                  <a:schemeClr val="tx1"/>
                </a:solidFill>
                <a:latin typeface="Arial" charset="0"/>
                <a:cs typeface="Arial Unicode MS" charset="0"/>
              </a:defRPr>
            </a:lvl3pPr>
            <a:lvl4pPr eaLnBrk="0" hangingPunct="0">
              <a:defRPr sz="1600">
                <a:solidFill>
                  <a:schemeClr val="tx1"/>
                </a:solidFill>
                <a:latin typeface="Arial" charset="0"/>
                <a:cs typeface="Arial Unicode MS" charset="0"/>
              </a:defRPr>
            </a:lvl4pPr>
            <a:lvl5pPr eaLnBrk="0" hangingPunct="0">
              <a:defRPr sz="1600">
                <a:solidFill>
                  <a:schemeClr val="tx1"/>
                </a:solidFill>
                <a:latin typeface="Arial" charset="0"/>
                <a:cs typeface="Arial Unicode MS" charset="0"/>
              </a:defRPr>
            </a:lvl5pPr>
            <a:lvl6pPr marL="457200" eaLnBrk="0" fontAlgn="base" hangingPunct="0">
              <a:spcBef>
                <a:spcPct val="0"/>
              </a:spcBef>
              <a:spcAft>
                <a:spcPct val="0"/>
              </a:spcAft>
              <a:defRPr sz="1600">
                <a:solidFill>
                  <a:schemeClr val="tx1"/>
                </a:solidFill>
                <a:latin typeface="Arial" charset="0"/>
                <a:cs typeface="Arial Unicode MS" charset="0"/>
              </a:defRPr>
            </a:lvl6pPr>
            <a:lvl7pPr marL="914400" eaLnBrk="0" fontAlgn="base" hangingPunct="0">
              <a:spcBef>
                <a:spcPct val="0"/>
              </a:spcBef>
              <a:spcAft>
                <a:spcPct val="0"/>
              </a:spcAft>
              <a:defRPr sz="1600">
                <a:solidFill>
                  <a:schemeClr val="tx1"/>
                </a:solidFill>
                <a:latin typeface="Arial" charset="0"/>
                <a:cs typeface="Arial Unicode MS" charset="0"/>
              </a:defRPr>
            </a:lvl7pPr>
            <a:lvl8pPr marL="1371600" eaLnBrk="0" fontAlgn="base" hangingPunct="0">
              <a:spcBef>
                <a:spcPct val="0"/>
              </a:spcBef>
              <a:spcAft>
                <a:spcPct val="0"/>
              </a:spcAft>
              <a:defRPr sz="1600">
                <a:solidFill>
                  <a:schemeClr val="tx1"/>
                </a:solidFill>
                <a:latin typeface="Arial" charset="0"/>
                <a:cs typeface="Arial Unicode MS" charset="0"/>
              </a:defRPr>
            </a:lvl8pPr>
            <a:lvl9pPr marL="1828800" eaLnBrk="0" fontAlgn="base" hangingPunct="0">
              <a:spcBef>
                <a:spcPct val="0"/>
              </a:spcBef>
              <a:spcAft>
                <a:spcPct val="0"/>
              </a:spcAft>
              <a:defRPr sz="1600">
                <a:solidFill>
                  <a:schemeClr val="tx1"/>
                </a:solidFill>
                <a:latin typeface="Arial" charset="0"/>
                <a:cs typeface="Arial Unicode MS" charset="0"/>
              </a:defRPr>
            </a:lvl9pPr>
          </a:lstStyle>
          <a:p>
            <a:pPr algn="ctr" eaLnBrk="1" hangingPunct="1"/>
            <a:r>
              <a:rPr lang="en-US" dirty="0" smtClean="0">
                <a:solidFill>
                  <a:srgbClr val="FFFFFF"/>
                </a:solidFill>
                <a:latin typeface="+mn-lt"/>
              </a:rPr>
              <a:t>GEOMETRY AND</a:t>
            </a:r>
          </a:p>
          <a:p>
            <a:pPr algn="ctr" eaLnBrk="1" hangingPunct="1"/>
            <a:r>
              <a:rPr lang="en-US" dirty="0" smtClean="0">
                <a:solidFill>
                  <a:srgbClr val="FFFFFF"/>
                </a:solidFill>
                <a:latin typeface="+mn-lt"/>
              </a:rPr>
              <a:t>ACCELERATION</a:t>
            </a:r>
          </a:p>
          <a:p>
            <a:pPr algn="ctr" eaLnBrk="1" hangingPunct="1"/>
            <a:r>
              <a:rPr lang="en-US" dirty="0" smtClean="0">
                <a:solidFill>
                  <a:srgbClr val="FFFFFF"/>
                </a:solidFill>
                <a:latin typeface="+mn-lt"/>
              </a:rPr>
              <a:t>STRUCTURE</a:t>
            </a:r>
          </a:p>
        </p:txBody>
      </p:sp>
      <p:sp>
        <p:nvSpPr>
          <p:cNvPr id="194567" name="Text Box 14"/>
          <p:cNvSpPr txBox="1">
            <a:spLocks noChangeArrowheads="1"/>
          </p:cNvSpPr>
          <p:nvPr/>
        </p:nvSpPr>
        <p:spPr bwMode="gray">
          <a:xfrm>
            <a:off x="6542088" y="3758625"/>
            <a:ext cx="19097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Unicode MS" charset="0"/>
              </a:defRPr>
            </a:lvl1pPr>
            <a:lvl2pPr marL="37931725" indent="-37474525" eaLnBrk="0" hangingPunct="0">
              <a:defRPr sz="1600">
                <a:solidFill>
                  <a:schemeClr val="tx1"/>
                </a:solidFill>
                <a:latin typeface="Arial" charset="0"/>
                <a:cs typeface="Arial Unicode MS" charset="0"/>
              </a:defRPr>
            </a:lvl2pPr>
            <a:lvl3pPr eaLnBrk="0" hangingPunct="0">
              <a:defRPr sz="1600">
                <a:solidFill>
                  <a:schemeClr val="tx1"/>
                </a:solidFill>
                <a:latin typeface="Arial" charset="0"/>
                <a:cs typeface="Arial Unicode MS" charset="0"/>
              </a:defRPr>
            </a:lvl3pPr>
            <a:lvl4pPr eaLnBrk="0" hangingPunct="0">
              <a:defRPr sz="1600">
                <a:solidFill>
                  <a:schemeClr val="tx1"/>
                </a:solidFill>
                <a:latin typeface="Arial" charset="0"/>
                <a:cs typeface="Arial Unicode MS" charset="0"/>
              </a:defRPr>
            </a:lvl4pPr>
            <a:lvl5pPr eaLnBrk="0" hangingPunct="0">
              <a:defRPr sz="1600">
                <a:solidFill>
                  <a:schemeClr val="tx1"/>
                </a:solidFill>
                <a:latin typeface="Arial" charset="0"/>
                <a:cs typeface="Arial Unicode MS" charset="0"/>
              </a:defRPr>
            </a:lvl5pPr>
            <a:lvl6pPr marL="457200" eaLnBrk="0" fontAlgn="base" hangingPunct="0">
              <a:spcBef>
                <a:spcPct val="0"/>
              </a:spcBef>
              <a:spcAft>
                <a:spcPct val="0"/>
              </a:spcAft>
              <a:defRPr sz="1600">
                <a:solidFill>
                  <a:schemeClr val="tx1"/>
                </a:solidFill>
                <a:latin typeface="Arial" charset="0"/>
                <a:cs typeface="Arial Unicode MS" charset="0"/>
              </a:defRPr>
            </a:lvl6pPr>
            <a:lvl7pPr marL="914400" eaLnBrk="0" fontAlgn="base" hangingPunct="0">
              <a:spcBef>
                <a:spcPct val="0"/>
              </a:spcBef>
              <a:spcAft>
                <a:spcPct val="0"/>
              </a:spcAft>
              <a:defRPr sz="1600">
                <a:solidFill>
                  <a:schemeClr val="tx1"/>
                </a:solidFill>
                <a:latin typeface="Arial" charset="0"/>
                <a:cs typeface="Arial Unicode MS" charset="0"/>
              </a:defRPr>
            </a:lvl7pPr>
            <a:lvl8pPr marL="1371600" eaLnBrk="0" fontAlgn="base" hangingPunct="0">
              <a:spcBef>
                <a:spcPct val="0"/>
              </a:spcBef>
              <a:spcAft>
                <a:spcPct val="0"/>
              </a:spcAft>
              <a:defRPr sz="1600">
                <a:solidFill>
                  <a:schemeClr val="tx1"/>
                </a:solidFill>
                <a:latin typeface="Arial" charset="0"/>
                <a:cs typeface="Arial Unicode MS" charset="0"/>
              </a:defRPr>
            </a:lvl8pPr>
            <a:lvl9pPr marL="1828800" eaLnBrk="0" fontAlgn="base" hangingPunct="0">
              <a:spcBef>
                <a:spcPct val="0"/>
              </a:spcBef>
              <a:spcAft>
                <a:spcPct val="0"/>
              </a:spcAft>
              <a:defRPr sz="1600">
                <a:solidFill>
                  <a:schemeClr val="tx1"/>
                </a:solidFill>
                <a:latin typeface="Arial" charset="0"/>
                <a:cs typeface="Arial Unicode MS" charset="0"/>
              </a:defRPr>
            </a:lvl9pPr>
          </a:lstStyle>
          <a:p>
            <a:pPr algn="ctr" eaLnBrk="1" hangingPunct="1"/>
            <a:r>
              <a:rPr lang="en-US" dirty="0" smtClean="0">
                <a:solidFill>
                  <a:srgbClr val="FFFFFF"/>
                </a:solidFill>
                <a:latin typeface="+mn-lt"/>
              </a:rPr>
              <a:t>WORKLOAD OF RAY QUERIES</a:t>
            </a:r>
            <a:endParaRPr lang="en-US" dirty="0">
              <a:solidFill>
                <a:srgbClr val="FFFFFF"/>
              </a:solidFill>
              <a:latin typeface="+mn-lt"/>
            </a:endParaRPr>
          </a:p>
        </p:txBody>
      </p:sp>
      <p:sp>
        <p:nvSpPr>
          <p:cNvPr id="194572" name="Rectangle 12"/>
          <p:cNvSpPr>
            <a:spLocks noGrp="1" noChangeArrowheads="1"/>
          </p:cNvSpPr>
          <p:nvPr>
            <p:ph type="title"/>
          </p:nvPr>
        </p:nvSpPr>
        <p:spPr>
          <a:xfrm>
            <a:off x="247650" y="219996"/>
            <a:ext cx="8686800" cy="1034129"/>
          </a:xfrm>
        </p:spPr>
        <p:txBody>
          <a:bodyPr>
            <a:normAutofit fontScale="90000"/>
          </a:bodyPr>
          <a:lstStyle/>
          <a:p>
            <a:r>
              <a:rPr lang="en-US" dirty="0" smtClean="0"/>
              <a:t>Intersection cost depends on both rays and geometry.</a:t>
            </a:r>
            <a:endParaRPr lang="en-US" dirty="0"/>
          </a:p>
        </p:txBody>
      </p:sp>
    </p:spTree>
    <p:extLst>
      <p:ext uri="{BB962C8B-B14F-4D97-AF65-F5344CB8AC3E}">
        <p14:creationId xmlns:p14="http://schemas.microsoft.com/office/powerpoint/2010/main" val="365491959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828800" y="1752600"/>
            <a:ext cx="5638800" cy="1470025"/>
          </a:xfrm>
        </p:spPr>
        <p:txBody>
          <a:bodyPr>
            <a:normAutofit/>
          </a:bodyPr>
          <a:lstStyle/>
          <a:p>
            <a:r>
              <a:rPr lang="en-US" dirty="0" smtClean="0"/>
              <a:t>KEY NEWISH IDEA:</a:t>
            </a:r>
            <a:endParaRPr lang="en-US" dirty="0"/>
          </a:p>
        </p:txBody>
      </p:sp>
      <p:sp>
        <p:nvSpPr>
          <p:cNvPr id="3" name="Subtitle 2"/>
          <p:cNvSpPr>
            <a:spLocks noGrp="1"/>
          </p:cNvSpPr>
          <p:nvPr>
            <p:ph type="subTitle" idx="4294967295"/>
          </p:nvPr>
        </p:nvSpPr>
        <p:spPr>
          <a:xfrm>
            <a:off x="2133600" y="3352800"/>
            <a:ext cx="5181600" cy="1752600"/>
          </a:xfrm>
        </p:spPr>
        <p:txBody>
          <a:bodyPr>
            <a:normAutofit fontScale="92500" lnSpcReduction="20000"/>
          </a:bodyPr>
          <a:lstStyle/>
          <a:p>
            <a:pPr marL="0" indent="0" algn="ctr">
              <a:buNone/>
            </a:pPr>
            <a:r>
              <a:rPr lang="en-US" dirty="0" smtClean="0"/>
              <a:t>Use information about the rays in the build process.</a:t>
            </a:r>
          </a:p>
          <a:p>
            <a:pPr marL="0" indent="0" algn="ctr">
              <a:buNone/>
            </a:pPr>
            <a:r>
              <a:rPr lang="en-US" dirty="0" smtClean="0"/>
              <a:t>(Today, we’re using the full set of rays as the prior.)</a:t>
            </a:r>
            <a:endParaRPr lang="en-US" dirty="0"/>
          </a:p>
        </p:txBody>
      </p:sp>
      <p:sp>
        <p:nvSpPr>
          <p:cNvPr id="4" name="TextBox 3"/>
          <p:cNvSpPr txBox="1"/>
          <p:nvPr/>
        </p:nvSpPr>
        <p:spPr>
          <a:xfrm rot="20125730">
            <a:off x="896645" y="1103214"/>
            <a:ext cx="2088081" cy="369332"/>
          </a:xfrm>
          <a:prstGeom prst="rect">
            <a:avLst/>
          </a:prstGeom>
          <a:noFill/>
        </p:spPr>
        <p:txBody>
          <a:bodyPr wrap="square" rtlCol="0">
            <a:spAutoFit/>
          </a:bodyPr>
          <a:lstStyle/>
          <a:p>
            <a:r>
              <a:rPr lang="en-US" dirty="0" smtClean="0">
                <a:solidFill>
                  <a:schemeClr val="accent5">
                    <a:lumMod val="40000"/>
                    <a:lumOff val="60000"/>
                  </a:schemeClr>
                </a:solidFill>
              </a:rPr>
              <a:t>[Hunt, Mark 08]</a:t>
            </a:r>
            <a:endParaRPr lang="en-US" dirty="0">
              <a:solidFill>
                <a:schemeClr val="accent5">
                  <a:lumMod val="40000"/>
                  <a:lumOff val="60000"/>
                </a:schemeClr>
              </a:solidFill>
            </a:endParaRPr>
          </a:p>
        </p:txBody>
      </p:sp>
      <p:sp>
        <p:nvSpPr>
          <p:cNvPr id="5" name="TextBox 4"/>
          <p:cNvSpPr txBox="1"/>
          <p:nvPr/>
        </p:nvSpPr>
        <p:spPr>
          <a:xfrm rot="1034668">
            <a:off x="6484814" y="1103214"/>
            <a:ext cx="2088081" cy="369332"/>
          </a:xfrm>
          <a:prstGeom prst="rect">
            <a:avLst/>
          </a:prstGeom>
          <a:noFill/>
        </p:spPr>
        <p:txBody>
          <a:bodyPr wrap="square" rtlCol="0">
            <a:spAutoFit/>
          </a:bodyPr>
          <a:lstStyle/>
          <a:p>
            <a:r>
              <a:rPr lang="en-US" dirty="0" smtClean="0">
                <a:solidFill>
                  <a:schemeClr val="accent5">
                    <a:lumMod val="40000"/>
                    <a:lumOff val="60000"/>
                  </a:schemeClr>
                </a:solidFill>
              </a:rPr>
              <a:t>[</a:t>
            </a:r>
            <a:r>
              <a:rPr lang="en-US" dirty="0" err="1" smtClean="0">
                <a:solidFill>
                  <a:schemeClr val="accent5">
                    <a:lumMod val="40000"/>
                    <a:lumOff val="60000"/>
                  </a:schemeClr>
                </a:solidFill>
              </a:rPr>
              <a:t>Havran</a:t>
            </a:r>
            <a:r>
              <a:rPr lang="en-US" dirty="0" smtClean="0">
                <a:solidFill>
                  <a:schemeClr val="accent5">
                    <a:lumMod val="40000"/>
                    <a:lumOff val="60000"/>
                  </a:schemeClr>
                </a:solidFill>
              </a:rPr>
              <a:t>, Bittner 09]</a:t>
            </a:r>
            <a:endParaRPr lang="en-US" dirty="0">
              <a:solidFill>
                <a:schemeClr val="accent5">
                  <a:lumMod val="40000"/>
                  <a:lumOff val="60000"/>
                </a:schemeClr>
              </a:solidFill>
            </a:endParaRPr>
          </a:p>
        </p:txBody>
      </p:sp>
    </p:spTree>
    <p:extLst>
      <p:ext uri="{BB962C8B-B14F-4D97-AF65-F5344CB8AC3E}">
        <p14:creationId xmlns:p14="http://schemas.microsoft.com/office/powerpoint/2010/main" val="28021948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990600" y="1752600"/>
            <a:ext cx="7315200" cy="1470025"/>
          </a:xfrm>
        </p:spPr>
        <p:txBody>
          <a:bodyPr>
            <a:normAutofit/>
          </a:bodyPr>
          <a:lstStyle/>
          <a:p>
            <a:r>
              <a:rPr lang="en-US" dirty="0" smtClean="0"/>
              <a:t>APPLICATION</a:t>
            </a:r>
            <a:r>
              <a:rPr lang="en-US" dirty="0" smtClean="0"/>
              <a:t>: SHADOW RAYS</a:t>
            </a:r>
            <a:endParaRPr lang="en-US" dirty="0"/>
          </a:p>
        </p:txBody>
      </p:sp>
      <p:sp>
        <p:nvSpPr>
          <p:cNvPr id="3" name="Subtitle 2"/>
          <p:cNvSpPr>
            <a:spLocks noGrp="1"/>
          </p:cNvSpPr>
          <p:nvPr>
            <p:ph type="subTitle" idx="4294967295"/>
          </p:nvPr>
        </p:nvSpPr>
        <p:spPr>
          <a:xfrm>
            <a:off x="2057400" y="3352800"/>
            <a:ext cx="5181600" cy="1752600"/>
          </a:xfrm>
        </p:spPr>
        <p:txBody>
          <a:bodyPr/>
          <a:lstStyle/>
          <a:p>
            <a:pPr marL="0" indent="0" algn="ctr">
              <a:buNone/>
            </a:pPr>
            <a:r>
              <a:rPr lang="en-US" dirty="0" smtClean="0"/>
              <a:t>Shadow </a:t>
            </a:r>
            <a:r>
              <a:rPr lang="en-US" dirty="0"/>
              <a:t>r</a:t>
            </a:r>
            <a:r>
              <a:rPr lang="en-US" dirty="0" smtClean="0"/>
              <a:t>ays yield more room </a:t>
            </a:r>
            <a:r>
              <a:rPr lang="en-US" dirty="0" smtClean="0"/>
              <a:t>in which </a:t>
            </a:r>
            <a:r>
              <a:rPr lang="en-US" dirty="0" smtClean="0"/>
              <a:t>to optimize.  Let’s ignore radiance rays.</a:t>
            </a:r>
            <a:endParaRPr lang="en-US" dirty="0"/>
          </a:p>
        </p:txBody>
      </p:sp>
    </p:spTree>
    <p:extLst>
      <p:ext uri="{BB962C8B-B14F-4D97-AF65-F5344CB8AC3E}">
        <p14:creationId xmlns:p14="http://schemas.microsoft.com/office/powerpoint/2010/main" val="13247572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BVH Shadow Ray Traversal</a:t>
            </a:r>
            <a:endParaRPr lang="en-US" dirty="0"/>
          </a:p>
        </p:txBody>
      </p:sp>
      <p:grpSp>
        <p:nvGrpSpPr>
          <p:cNvPr id="23" name="Group 22"/>
          <p:cNvGrpSpPr/>
          <p:nvPr/>
        </p:nvGrpSpPr>
        <p:grpSpPr>
          <a:xfrm>
            <a:off x="954887" y="1807668"/>
            <a:ext cx="3994577" cy="4004379"/>
            <a:chOff x="1097439" y="1807669"/>
            <a:chExt cx="3994577" cy="4004379"/>
          </a:xfrm>
        </p:grpSpPr>
        <p:grpSp>
          <p:nvGrpSpPr>
            <p:cNvPr id="103" name="Group 102"/>
            <p:cNvGrpSpPr/>
            <p:nvPr/>
          </p:nvGrpSpPr>
          <p:grpSpPr>
            <a:xfrm>
              <a:off x="1097439" y="1807669"/>
              <a:ext cx="3994577" cy="4004379"/>
              <a:chOff x="6553200" y="1924343"/>
              <a:chExt cx="2514600" cy="2520770"/>
            </a:xfrm>
          </p:grpSpPr>
          <p:sp>
            <p:nvSpPr>
              <p:cNvPr id="102" name="Rounded Rectangle 101"/>
              <p:cNvSpPr/>
              <p:nvPr/>
            </p:nvSpPr>
            <p:spPr>
              <a:xfrm>
                <a:off x="6553200" y="1924343"/>
                <a:ext cx="2514600" cy="2520770"/>
              </a:xfrm>
              <a:prstGeom prst="roundRect">
                <a:avLst/>
              </a:prstGeom>
              <a:solidFill>
                <a:schemeClr val="accent4">
                  <a:lumMod val="40000"/>
                  <a:lumOff val="60000"/>
                </a:schemeClr>
              </a:solidFill>
              <a:ln w="12700"/>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 name="Group 100"/>
              <p:cNvGrpSpPr/>
              <p:nvPr/>
            </p:nvGrpSpPr>
            <p:grpSpPr>
              <a:xfrm>
                <a:off x="6739688" y="2097504"/>
                <a:ext cx="2133600" cy="2057400"/>
                <a:chOff x="6858000" y="2057400"/>
                <a:chExt cx="2133600" cy="2057400"/>
              </a:xfrm>
            </p:grpSpPr>
            <p:sp>
              <p:nvSpPr>
                <p:cNvPr id="35" name="Rectangle 34"/>
                <p:cNvSpPr/>
                <p:nvPr/>
              </p:nvSpPr>
              <p:spPr>
                <a:xfrm>
                  <a:off x="7795462" y="2057400"/>
                  <a:ext cx="171450" cy="175628"/>
                </a:xfrm>
                <a:prstGeom prst="rect">
                  <a:avLst/>
                </a:prstGeom>
                <a:solidFill>
                  <a:schemeClr val="accent2">
                    <a:lumMod val="60000"/>
                    <a:lumOff val="4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086600" y="3024772"/>
                  <a:ext cx="171450" cy="175628"/>
                </a:xfrm>
                <a:prstGeom prst="rect">
                  <a:avLst/>
                </a:prstGeom>
                <a:solidFill>
                  <a:schemeClr val="accent6">
                    <a:lumMod val="40000"/>
                    <a:lumOff val="6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543800" y="3024772"/>
                  <a:ext cx="171450" cy="175628"/>
                </a:xfrm>
                <a:prstGeom prst="rect">
                  <a:avLst/>
                </a:prstGeom>
                <a:solidFill>
                  <a:schemeClr val="accent6">
                    <a:lumMod val="40000"/>
                    <a:lumOff val="6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8134350" y="3024772"/>
                  <a:ext cx="171450" cy="175628"/>
                </a:xfrm>
                <a:prstGeom prst="rect">
                  <a:avLst/>
                </a:prstGeom>
                <a:solidFill>
                  <a:schemeClr val="accent6">
                    <a:lumMod val="40000"/>
                    <a:lumOff val="6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8591550" y="3024772"/>
                  <a:ext cx="171450" cy="175628"/>
                </a:xfrm>
                <a:prstGeom prst="rect">
                  <a:avLst/>
                </a:prstGeom>
                <a:solidFill>
                  <a:schemeClr val="accent6">
                    <a:lumMod val="40000"/>
                    <a:lumOff val="6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315200" y="2590800"/>
                  <a:ext cx="171450" cy="175628"/>
                </a:xfrm>
                <a:prstGeom prst="rect">
                  <a:avLst/>
                </a:prstGeom>
                <a:solidFill>
                  <a:schemeClr val="accent5">
                    <a:lumMod val="60000"/>
                    <a:lumOff val="4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8362950" y="2567572"/>
                  <a:ext cx="171450" cy="175628"/>
                </a:xfrm>
                <a:prstGeom prst="rect">
                  <a:avLst/>
                </a:prstGeom>
                <a:solidFill>
                  <a:schemeClr val="accent5">
                    <a:lumMod val="60000"/>
                    <a:lumOff val="4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6858000" y="3505200"/>
                  <a:ext cx="171450" cy="175628"/>
                </a:xfrm>
                <a:prstGeom prst="rect">
                  <a:avLst/>
                </a:prstGeom>
                <a:solidFill>
                  <a:schemeClr val="tx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7296150" y="3505200"/>
                  <a:ext cx="171450" cy="175628"/>
                </a:xfrm>
                <a:prstGeom prst="rect">
                  <a:avLst/>
                </a:prstGeom>
                <a:solidFill>
                  <a:schemeClr val="tx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8382000" y="3505200"/>
                  <a:ext cx="171450" cy="175628"/>
                </a:xfrm>
                <a:prstGeom prst="rect">
                  <a:avLst/>
                </a:prstGeom>
                <a:solidFill>
                  <a:schemeClr val="tx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8820150" y="3505200"/>
                  <a:ext cx="171450" cy="175628"/>
                </a:xfrm>
                <a:prstGeom prst="rect">
                  <a:avLst/>
                </a:prstGeom>
                <a:solidFill>
                  <a:schemeClr val="tx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Isosceles Triangle 45"/>
                <p:cNvSpPr/>
                <p:nvPr/>
              </p:nvSpPr>
              <p:spPr>
                <a:xfrm>
                  <a:off x="7696200" y="35052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7315200"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p:cNvSpPr/>
                <p:nvPr/>
              </p:nvSpPr>
              <p:spPr>
                <a:xfrm>
                  <a:off x="6867525"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8391525"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8839200"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8010525" y="35052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a:stCxn id="35" idx="2"/>
                  <a:endCxn id="40" idx="0"/>
                </p:cNvCxnSpPr>
                <p:nvPr/>
              </p:nvCxnSpPr>
              <p:spPr>
                <a:xfrm flipH="1">
                  <a:off x="7400925" y="2233028"/>
                  <a:ext cx="480262" cy="3577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35" idx="2"/>
                  <a:endCxn id="41" idx="0"/>
                </p:cNvCxnSpPr>
                <p:nvPr/>
              </p:nvCxnSpPr>
              <p:spPr>
                <a:xfrm>
                  <a:off x="7881187" y="2233028"/>
                  <a:ext cx="567488" cy="3345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40" idx="2"/>
                  <a:endCxn id="36" idx="0"/>
                </p:cNvCxnSpPr>
                <p:nvPr/>
              </p:nvCxnSpPr>
              <p:spPr>
                <a:xfrm flipH="1">
                  <a:off x="7172325" y="2766428"/>
                  <a:ext cx="228600" cy="2583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40" idx="2"/>
                  <a:endCxn id="37" idx="0"/>
                </p:cNvCxnSpPr>
                <p:nvPr/>
              </p:nvCxnSpPr>
              <p:spPr>
                <a:xfrm>
                  <a:off x="7400925" y="2766428"/>
                  <a:ext cx="228600" cy="2583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41" idx="2"/>
                  <a:endCxn id="38" idx="0"/>
                </p:cNvCxnSpPr>
                <p:nvPr/>
              </p:nvCxnSpPr>
              <p:spPr>
                <a:xfrm flipH="1">
                  <a:off x="8220075" y="2743200"/>
                  <a:ext cx="228600"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41" idx="2"/>
                  <a:endCxn id="39" idx="0"/>
                </p:cNvCxnSpPr>
                <p:nvPr/>
              </p:nvCxnSpPr>
              <p:spPr>
                <a:xfrm>
                  <a:off x="8448675" y="2743200"/>
                  <a:ext cx="228600"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38" idx="2"/>
                  <a:endCxn id="51" idx="0"/>
                </p:cNvCxnSpPr>
                <p:nvPr/>
              </p:nvCxnSpPr>
              <p:spPr>
                <a:xfrm flipH="1">
                  <a:off x="8081963" y="3200400"/>
                  <a:ext cx="138112"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39" idx="2"/>
                  <a:endCxn id="44" idx="0"/>
                </p:cNvCxnSpPr>
                <p:nvPr/>
              </p:nvCxnSpPr>
              <p:spPr>
                <a:xfrm flipH="1">
                  <a:off x="8467725" y="3200400"/>
                  <a:ext cx="209550"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39" idx="2"/>
                  <a:endCxn id="45" idx="0"/>
                </p:cNvCxnSpPr>
                <p:nvPr/>
              </p:nvCxnSpPr>
              <p:spPr>
                <a:xfrm>
                  <a:off x="8677275" y="3200400"/>
                  <a:ext cx="228600"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44" idx="2"/>
                  <a:endCxn id="49" idx="0"/>
                </p:cNvCxnSpPr>
                <p:nvPr/>
              </p:nvCxnSpPr>
              <p:spPr>
                <a:xfrm flipH="1">
                  <a:off x="8462963" y="3680828"/>
                  <a:ext cx="4762"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45" idx="2"/>
                  <a:endCxn id="50" idx="0"/>
                </p:cNvCxnSpPr>
                <p:nvPr/>
              </p:nvCxnSpPr>
              <p:spPr>
                <a:xfrm>
                  <a:off x="8905875" y="3680828"/>
                  <a:ext cx="4763"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43" idx="2"/>
                  <a:endCxn id="47" idx="0"/>
                </p:cNvCxnSpPr>
                <p:nvPr/>
              </p:nvCxnSpPr>
              <p:spPr>
                <a:xfrm>
                  <a:off x="7381875" y="3680828"/>
                  <a:ext cx="4763"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42" idx="2"/>
                  <a:endCxn id="48" idx="0"/>
                </p:cNvCxnSpPr>
                <p:nvPr/>
              </p:nvCxnSpPr>
              <p:spPr>
                <a:xfrm flipH="1">
                  <a:off x="6938963" y="3680828"/>
                  <a:ext cx="4762"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36" idx="2"/>
                  <a:endCxn id="42" idx="0"/>
                </p:cNvCxnSpPr>
                <p:nvPr/>
              </p:nvCxnSpPr>
              <p:spPr>
                <a:xfrm flipH="1">
                  <a:off x="6943725" y="3200400"/>
                  <a:ext cx="228600"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36" idx="2"/>
                  <a:endCxn id="43" idx="0"/>
                </p:cNvCxnSpPr>
                <p:nvPr/>
              </p:nvCxnSpPr>
              <p:spPr>
                <a:xfrm>
                  <a:off x="7172325" y="3200400"/>
                  <a:ext cx="209550"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37" idx="2"/>
                  <a:endCxn id="46" idx="0"/>
                </p:cNvCxnSpPr>
                <p:nvPr/>
              </p:nvCxnSpPr>
              <p:spPr>
                <a:xfrm>
                  <a:off x="7629525" y="3200400"/>
                  <a:ext cx="138113"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 name="TextBox 2"/>
            <p:cNvSpPr txBox="1"/>
            <p:nvPr/>
          </p:nvSpPr>
          <p:spPr>
            <a:xfrm>
              <a:off x="2320570" y="2337205"/>
              <a:ext cx="485415" cy="369332"/>
            </a:xfrm>
            <a:prstGeom prst="rect">
              <a:avLst/>
            </a:prstGeom>
            <a:noFill/>
          </p:spPr>
          <p:txBody>
            <a:bodyPr wrap="square" rtlCol="0">
              <a:spAutoFit/>
            </a:bodyPr>
            <a:lstStyle/>
            <a:p>
              <a:r>
                <a:rPr lang="en-US" dirty="0" smtClean="0">
                  <a:solidFill>
                    <a:schemeClr val="bg1"/>
                  </a:solidFill>
                </a:rPr>
                <a:t>p</a:t>
              </a:r>
              <a:r>
                <a:rPr lang="en-US" baseline="-25000" dirty="0" smtClean="0">
                  <a:solidFill>
                    <a:schemeClr val="bg1"/>
                  </a:solidFill>
                </a:rPr>
                <a:t>0</a:t>
              </a:r>
              <a:endParaRPr lang="en-US" dirty="0">
                <a:solidFill>
                  <a:schemeClr val="bg1"/>
                </a:solidFill>
              </a:endParaRPr>
            </a:p>
          </p:txBody>
        </p:sp>
        <p:sp>
          <p:nvSpPr>
            <p:cNvPr id="60" name="TextBox 59"/>
            <p:cNvSpPr txBox="1"/>
            <p:nvPr/>
          </p:nvSpPr>
          <p:spPr>
            <a:xfrm>
              <a:off x="3352381" y="2339643"/>
              <a:ext cx="485415" cy="369332"/>
            </a:xfrm>
            <a:prstGeom prst="rect">
              <a:avLst/>
            </a:prstGeom>
            <a:noFill/>
          </p:spPr>
          <p:txBody>
            <a:bodyPr wrap="square" rtlCol="0">
              <a:spAutoFit/>
            </a:bodyPr>
            <a:lstStyle/>
            <a:p>
              <a:r>
                <a:rPr lang="en-US" dirty="0">
                  <a:solidFill>
                    <a:schemeClr val="bg1"/>
                  </a:solidFill>
                </a:rPr>
                <a:t>q</a:t>
              </a:r>
              <a:r>
                <a:rPr lang="en-US" baseline="-25000" dirty="0" smtClean="0">
                  <a:solidFill>
                    <a:schemeClr val="bg1"/>
                  </a:solidFill>
                </a:rPr>
                <a:t>0</a:t>
              </a:r>
              <a:endParaRPr lang="en-US" dirty="0">
                <a:solidFill>
                  <a:schemeClr val="bg1"/>
                </a:solidFill>
              </a:endParaRPr>
            </a:p>
          </p:txBody>
        </p:sp>
        <p:sp>
          <p:nvSpPr>
            <p:cNvPr id="61" name="TextBox 60"/>
            <p:cNvSpPr txBox="1"/>
            <p:nvPr/>
          </p:nvSpPr>
          <p:spPr>
            <a:xfrm>
              <a:off x="1703798" y="3178185"/>
              <a:ext cx="485415" cy="369332"/>
            </a:xfrm>
            <a:prstGeom prst="rect">
              <a:avLst/>
            </a:prstGeom>
            <a:noFill/>
          </p:spPr>
          <p:txBody>
            <a:bodyPr wrap="square" rtlCol="0">
              <a:spAutoFit/>
            </a:bodyPr>
            <a:lstStyle/>
            <a:p>
              <a:r>
                <a:rPr lang="en-US" dirty="0" smtClean="0">
                  <a:solidFill>
                    <a:schemeClr val="bg1"/>
                  </a:solidFill>
                </a:rPr>
                <a:t>p</a:t>
              </a:r>
              <a:r>
                <a:rPr lang="en-US" baseline="-25000" dirty="0">
                  <a:solidFill>
                    <a:schemeClr val="bg1"/>
                  </a:solidFill>
                </a:rPr>
                <a:t>1</a:t>
              </a:r>
              <a:endParaRPr lang="en-US" dirty="0">
                <a:solidFill>
                  <a:schemeClr val="bg1"/>
                </a:solidFill>
              </a:endParaRPr>
            </a:p>
          </p:txBody>
        </p:sp>
        <p:sp>
          <p:nvSpPr>
            <p:cNvPr id="63" name="TextBox 62"/>
            <p:cNvSpPr txBox="1"/>
            <p:nvPr/>
          </p:nvSpPr>
          <p:spPr>
            <a:xfrm>
              <a:off x="1348520" y="3904473"/>
              <a:ext cx="485415" cy="369332"/>
            </a:xfrm>
            <a:prstGeom prst="rect">
              <a:avLst/>
            </a:prstGeom>
            <a:noFill/>
          </p:spPr>
          <p:txBody>
            <a:bodyPr wrap="square" rtlCol="0">
              <a:spAutoFit/>
            </a:bodyPr>
            <a:lstStyle/>
            <a:p>
              <a:r>
                <a:rPr lang="en-US" dirty="0" smtClean="0">
                  <a:solidFill>
                    <a:schemeClr val="bg1"/>
                  </a:solidFill>
                </a:rPr>
                <a:t>p</a:t>
              </a:r>
              <a:r>
                <a:rPr lang="en-US" baseline="-25000" dirty="0">
                  <a:solidFill>
                    <a:schemeClr val="bg1"/>
                  </a:solidFill>
                </a:rPr>
                <a:t>2</a:t>
              </a:r>
              <a:endParaRPr lang="en-US" dirty="0">
                <a:solidFill>
                  <a:schemeClr val="bg1"/>
                </a:solidFill>
              </a:endParaRPr>
            </a:p>
          </p:txBody>
        </p:sp>
        <p:sp>
          <p:nvSpPr>
            <p:cNvPr id="64" name="TextBox 63"/>
            <p:cNvSpPr txBox="1"/>
            <p:nvPr/>
          </p:nvSpPr>
          <p:spPr>
            <a:xfrm>
              <a:off x="2398506" y="3179318"/>
              <a:ext cx="485415" cy="369332"/>
            </a:xfrm>
            <a:prstGeom prst="rect">
              <a:avLst/>
            </a:prstGeom>
            <a:noFill/>
          </p:spPr>
          <p:txBody>
            <a:bodyPr wrap="square" rtlCol="0">
              <a:spAutoFit/>
            </a:bodyPr>
            <a:lstStyle/>
            <a:p>
              <a:r>
                <a:rPr lang="en-US" dirty="0" smtClean="0">
                  <a:solidFill>
                    <a:schemeClr val="bg1"/>
                  </a:solidFill>
                </a:rPr>
                <a:t>q</a:t>
              </a:r>
              <a:r>
                <a:rPr lang="en-US" baseline="-25000" dirty="0">
                  <a:solidFill>
                    <a:schemeClr val="bg1"/>
                  </a:solidFill>
                </a:rPr>
                <a:t>1</a:t>
              </a:r>
              <a:endParaRPr lang="en-US" dirty="0">
                <a:solidFill>
                  <a:schemeClr val="bg1"/>
                </a:solidFill>
              </a:endParaRPr>
            </a:p>
          </p:txBody>
        </p:sp>
        <p:sp>
          <p:nvSpPr>
            <p:cNvPr id="66" name="TextBox 65"/>
            <p:cNvSpPr txBox="1"/>
            <p:nvPr/>
          </p:nvSpPr>
          <p:spPr>
            <a:xfrm>
              <a:off x="2023764" y="3926631"/>
              <a:ext cx="485415" cy="369332"/>
            </a:xfrm>
            <a:prstGeom prst="rect">
              <a:avLst/>
            </a:prstGeom>
            <a:noFill/>
          </p:spPr>
          <p:txBody>
            <a:bodyPr wrap="square" rtlCol="0">
              <a:spAutoFit/>
            </a:bodyPr>
            <a:lstStyle/>
            <a:p>
              <a:r>
                <a:rPr lang="en-US" dirty="0" smtClean="0">
                  <a:solidFill>
                    <a:schemeClr val="bg1"/>
                  </a:solidFill>
                </a:rPr>
                <a:t>q</a:t>
              </a:r>
              <a:r>
                <a:rPr lang="en-US" baseline="-25000" dirty="0">
                  <a:solidFill>
                    <a:schemeClr val="bg1"/>
                  </a:solidFill>
                </a:rPr>
                <a:t>2</a:t>
              </a:r>
              <a:endParaRPr lang="en-US" dirty="0">
                <a:solidFill>
                  <a:schemeClr val="bg1"/>
                </a:solidFill>
              </a:endParaRPr>
            </a:p>
          </p:txBody>
        </p:sp>
        <p:sp>
          <p:nvSpPr>
            <p:cNvPr id="67" name="TextBox 66"/>
            <p:cNvSpPr txBox="1"/>
            <p:nvPr/>
          </p:nvSpPr>
          <p:spPr>
            <a:xfrm>
              <a:off x="4065554" y="3172176"/>
              <a:ext cx="485415" cy="369332"/>
            </a:xfrm>
            <a:prstGeom prst="rect">
              <a:avLst/>
            </a:prstGeom>
            <a:noFill/>
          </p:spPr>
          <p:txBody>
            <a:bodyPr wrap="square" rtlCol="0">
              <a:spAutoFit/>
            </a:bodyPr>
            <a:lstStyle/>
            <a:p>
              <a:r>
                <a:rPr lang="en-US" dirty="0" smtClean="0">
                  <a:solidFill>
                    <a:schemeClr val="bg1"/>
                  </a:solidFill>
                </a:rPr>
                <a:t>q</a:t>
              </a:r>
              <a:r>
                <a:rPr lang="en-US" baseline="-25000" dirty="0" smtClean="0">
                  <a:solidFill>
                    <a:schemeClr val="bg1"/>
                  </a:solidFill>
                </a:rPr>
                <a:t>3</a:t>
              </a:r>
              <a:endParaRPr lang="en-US" dirty="0">
                <a:solidFill>
                  <a:schemeClr val="bg1"/>
                </a:solidFill>
              </a:endParaRPr>
            </a:p>
          </p:txBody>
        </p:sp>
        <p:sp>
          <p:nvSpPr>
            <p:cNvPr id="69" name="TextBox 68"/>
            <p:cNvSpPr txBox="1"/>
            <p:nvPr/>
          </p:nvSpPr>
          <p:spPr>
            <a:xfrm>
              <a:off x="4407919" y="3898462"/>
              <a:ext cx="485415" cy="369332"/>
            </a:xfrm>
            <a:prstGeom prst="rect">
              <a:avLst/>
            </a:prstGeom>
            <a:noFill/>
          </p:spPr>
          <p:txBody>
            <a:bodyPr wrap="square" rtlCol="0">
              <a:spAutoFit/>
            </a:bodyPr>
            <a:lstStyle/>
            <a:p>
              <a:r>
                <a:rPr lang="en-US" dirty="0" smtClean="0">
                  <a:solidFill>
                    <a:schemeClr val="bg1"/>
                  </a:solidFill>
                </a:rPr>
                <a:t>q</a:t>
              </a:r>
              <a:r>
                <a:rPr lang="en-US" baseline="-25000" dirty="0" smtClean="0">
                  <a:solidFill>
                    <a:schemeClr val="bg1"/>
                  </a:solidFill>
                </a:rPr>
                <a:t>4</a:t>
              </a:r>
              <a:endParaRPr lang="en-US" dirty="0">
                <a:solidFill>
                  <a:schemeClr val="bg1"/>
                </a:solidFill>
              </a:endParaRPr>
            </a:p>
          </p:txBody>
        </p:sp>
        <p:sp>
          <p:nvSpPr>
            <p:cNvPr id="70" name="TextBox 69"/>
            <p:cNvSpPr txBox="1"/>
            <p:nvPr/>
          </p:nvSpPr>
          <p:spPr>
            <a:xfrm>
              <a:off x="3387856" y="3155544"/>
              <a:ext cx="485415" cy="369332"/>
            </a:xfrm>
            <a:prstGeom prst="rect">
              <a:avLst/>
            </a:prstGeom>
            <a:noFill/>
          </p:spPr>
          <p:txBody>
            <a:bodyPr wrap="square" rtlCol="0">
              <a:spAutoFit/>
            </a:bodyPr>
            <a:lstStyle/>
            <a:p>
              <a:r>
                <a:rPr lang="en-US" dirty="0" smtClean="0">
                  <a:solidFill>
                    <a:schemeClr val="bg1"/>
                  </a:solidFill>
                </a:rPr>
                <a:t>p</a:t>
              </a:r>
              <a:r>
                <a:rPr lang="en-US" baseline="-25000" dirty="0">
                  <a:solidFill>
                    <a:schemeClr val="bg1"/>
                  </a:solidFill>
                </a:rPr>
                <a:t>3</a:t>
              </a:r>
              <a:endParaRPr lang="en-US" dirty="0">
                <a:solidFill>
                  <a:schemeClr val="bg1"/>
                </a:solidFill>
              </a:endParaRPr>
            </a:p>
          </p:txBody>
        </p:sp>
        <p:sp>
          <p:nvSpPr>
            <p:cNvPr id="72" name="TextBox 71"/>
            <p:cNvSpPr txBox="1"/>
            <p:nvPr/>
          </p:nvSpPr>
          <p:spPr>
            <a:xfrm>
              <a:off x="3767155" y="3890465"/>
              <a:ext cx="485415" cy="369332"/>
            </a:xfrm>
            <a:prstGeom prst="rect">
              <a:avLst/>
            </a:prstGeom>
            <a:noFill/>
          </p:spPr>
          <p:txBody>
            <a:bodyPr wrap="square" rtlCol="0">
              <a:spAutoFit/>
            </a:bodyPr>
            <a:lstStyle/>
            <a:p>
              <a:r>
                <a:rPr lang="en-US" dirty="0" smtClean="0">
                  <a:solidFill>
                    <a:schemeClr val="bg1"/>
                  </a:solidFill>
                </a:rPr>
                <a:t>p</a:t>
              </a:r>
              <a:r>
                <a:rPr lang="en-US" baseline="-25000" dirty="0">
                  <a:solidFill>
                    <a:schemeClr val="bg1"/>
                  </a:solidFill>
                </a:rPr>
                <a:t>4</a:t>
              </a:r>
              <a:endParaRPr lang="en-US" dirty="0">
                <a:solidFill>
                  <a:schemeClr val="bg1"/>
                </a:solidFill>
              </a:endParaRPr>
            </a:p>
          </p:txBody>
        </p:sp>
      </p:grpSp>
      <p:sp>
        <p:nvSpPr>
          <p:cNvPr id="75" name="Subtitle 2"/>
          <p:cNvSpPr txBox="1">
            <a:spLocks/>
          </p:cNvSpPr>
          <p:nvPr/>
        </p:nvSpPr>
        <p:spPr>
          <a:xfrm>
            <a:off x="2057400" y="5813266"/>
            <a:ext cx="1832796" cy="50054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p</a:t>
            </a:r>
            <a:r>
              <a:rPr lang="en-US" baseline="-25000" dirty="0" smtClean="0"/>
              <a:t>i </a:t>
            </a:r>
            <a:r>
              <a:rPr lang="en-US" dirty="0" smtClean="0"/>
              <a:t>+ q</a:t>
            </a:r>
            <a:r>
              <a:rPr lang="en-US" baseline="-25000" dirty="0" smtClean="0"/>
              <a:t>i</a:t>
            </a:r>
            <a:r>
              <a:rPr lang="en-US" dirty="0"/>
              <a:t> </a:t>
            </a:r>
            <a:r>
              <a:rPr lang="en-US" dirty="0" smtClean="0"/>
              <a:t>= 1</a:t>
            </a:r>
          </a:p>
        </p:txBody>
      </p:sp>
      <p:grpSp>
        <p:nvGrpSpPr>
          <p:cNvPr id="5" name="Group 4"/>
          <p:cNvGrpSpPr/>
          <p:nvPr/>
        </p:nvGrpSpPr>
        <p:grpSpPr>
          <a:xfrm>
            <a:off x="5029200" y="1905000"/>
            <a:ext cx="3817925" cy="4686480"/>
            <a:chOff x="5029200" y="1905000"/>
            <a:chExt cx="3817925" cy="4686480"/>
          </a:xfrm>
        </p:grpSpPr>
        <p:sp>
          <p:nvSpPr>
            <p:cNvPr id="73" name="Subtitle 2"/>
            <p:cNvSpPr txBox="1">
              <a:spLocks/>
            </p:cNvSpPr>
            <p:nvPr/>
          </p:nvSpPr>
          <p:spPr>
            <a:xfrm>
              <a:off x="5029200" y="1905000"/>
              <a:ext cx="3817925" cy="46864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err="1" smtClean="0"/>
                <a:t>def</a:t>
              </a:r>
              <a:r>
                <a:rPr lang="en-US" sz="2000" dirty="0" smtClean="0"/>
                <a:t> traverse(</a:t>
              </a:r>
              <a:r>
                <a:rPr lang="en-US" sz="2000" dirty="0" err="1" smtClean="0"/>
                <a:t>n,r</a:t>
              </a:r>
              <a:r>
                <a:rPr lang="en-US" sz="2000" dirty="0" smtClean="0"/>
                <a:t>)</a:t>
              </a:r>
            </a:p>
            <a:p>
              <a:pPr marL="0" indent="0">
                <a:buNone/>
              </a:pPr>
              <a:r>
                <a:rPr lang="en-US" sz="2000" dirty="0"/>
                <a:t> </a:t>
              </a:r>
              <a:r>
                <a:rPr lang="en-US" sz="2000" dirty="0" smtClean="0"/>
                <a:t>     if(miss(</a:t>
              </a:r>
              <a:r>
                <a:rPr lang="en-US" sz="2000" dirty="0" err="1" smtClean="0"/>
                <a:t>n,r</a:t>
              </a:r>
              <a:r>
                <a:rPr lang="en-US" sz="2000" dirty="0" smtClean="0"/>
                <a:t>)) </a:t>
              </a:r>
            </a:p>
            <a:p>
              <a:pPr marL="0" indent="0">
                <a:buNone/>
              </a:pPr>
              <a:r>
                <a:rPr lang="en-US" sz="2000" dirty="0"/>
                <a:t>	</a:t>
              </a:r>
              <a:r>
                <a:rPr lang="en-US" sz="2000" dirty="0" smtClean="0"/>
                <a:t>return false;</a:t>
              </a:r>
            </a:p>
            <a:p>
              <a:pPr marL="0" indent="0">
                <a:buNone/>
              </a:pPr>
              <a:r>
                <a:rPr lang="en-US" sz="2000" dirty="0"/>
                <a:t> </a:t>
              </a:r>
              <a:r>
                <a:rPr lang="en-US" sz="2000" dirty="0" smtClean="0"/>
                <a:t>     if(</a:t>
              </a:r>
              <a:r>
                <a:rPr lang="en-US" sz="2000" dirty="0" err="1" smtClean="0"/>
                <a:t>isLeaf</a:t>
              </a:r>
              <a:r>
                <a:rPr lang="en-US" sz="2000" dirty="0" smtClean="0"/>
                <a:t>(n)) </a:t>
              </a:r>
            </a:p>
            <a:p>
              <a:pPr marL="0" indent="0">
                <a:buNone/>
              </a:pPr>
              <a:r>
                <a:rPr lang="en-US" sz="2000" dirty="0"/>
                <a:t>	</a:t>
              </a:r>
              <a:r>
                <a:rPr lang="en-US" sz="2000" dirty="0" smtClean="0"/>
                <a:t>return </a:t>
              </a:r>
              <a:r>
                <a:rPr lang="en-US" sz="2000" dirty="0" err="1" smtClean="0"/>
                <a:t>intrsctPrims</a:t>
              </a:r>
              <a:r>
                <a:rPr lang="en-US" sz="2000" dirty="0" smtClean="0"/>
                <a:t>(</a:t>
              </a:r>
              <a:r>
                <a:rPr lang="en-US" sz="2000" dirty="0" err="1" smtClean="0"/>
                <a:t>n,r</a:t>
              </a:r>
              <a:r>
                <a:rPr lang="en-US" sz="2000" dirty="0" smtClean="0"/>
                <a:t>);</a:t>
              </a:r>
            </a:p>
            <a:p>
              <a:pPr marL="0" indent="0">
                <a:buNone/>
              </a:pPr>
              <a:r>
                <a:rPr lang="en-US" sz="2000" dirty="0"/>
                <a:t> </a:t>
              </a:r>
              <a:r>
                <a:rPr lang="en-US" sz="2000" dirty="0" smtClean="0"/>
                <a:t>     // n is a branch</a:t>
              </a:r>
            </a:p>
            <a:p>
              <a:pPr marL="0" indent="0">
                <a:buNone/>
              </a:pPr>
              <a:r>
                <a:rPr lang="en-US" sz="2000" dirty="0" smtClean="0"/>
                <a:t>      </a:t>
              </a:r>
              <a:r>
                <a:rPr lang="en-US" sz="2000" dirty="0" err="1" smtClean="0"/>
                <a:t>ord</a:t>
              </a:r>
              <a:r>
                <a:rPr lang="en-US" sz="2000" dirty="0" smtClean="0"/>
                <a:t> =	    [left(n), right(n)]    (</a:t>
              </a:r>
              <a:r>
                <a:rPr lang="en-US" sz="2000" dirty="0" err="1" smtClean="0"/>
                <a:t>p</a:t>
              </a:r>
              <a:r>
                <a:rPr lang="en-US" sz="2000" baseline="-25000" dirty="0" err="1"/>
                <a:t>n</a:t>
              </a:r>
              <a:r>
                <a:rPr lang="en-US" sz="2000" dirty="0" smtClean="0"/>
                <a:t>),</a:t>
              </a:r>
              <a:endParaRPr lang="en-US" sz="2000" dirty="0"/>
            </a:p>
            <a:p>
              <a:pPr marL="0" indent="0">
                <a:buNone/>
              </a:pPr>
              <a:r>
                <a:rPr lang="en-US" sz="2000" dirty="0"/>
                <a:t>     </a:t>
              </a:r>
              <a:r>
                <a:rPr lang="en-US" sz="2000" dirty="0" smtClean="0"/>
                <a:t> </a:t>
              </a:r>
              <a:r>
                <a:rPr lang="en-US" sz="2000" dirty="0"/>
                <a:t>	</a:t>
              </a:r>
              <a:r>
                <a:rPr lang="en-US" sz="2000" dirty="0" smtClean="0"/>
                <a:t>    [right(n), left(n)]    (</a:t>
              </a:r>
              <a:r>
                <a:rPr lang="en-US" sz="2000" dirty="0" err="1" smtClean="0"/>
                <a:t>q</a:t>
              </a:r>
              <a:r>
                <a:rPr lang="en-US" sz="2000" baseline="-25000" dirty="0" err="1" smtClean="0"/>
                <a:t>n</a:t>
              </a:r>
              <a:r>
                <a:rPr lang="en-US" sz="2000" dirty="0" smtClean="0"/>
                <a:t>).</a:t>
              </a:r>
            </a:p>
            <a:p>
              <a:pPr marL="0" indent="0">
                <a:buNone/>
              </a:pPr>
              <a:r>
                <a:rPr lang="en-US" sz="2000" dirty="0" smtClean="0"/>
                <a:t>      return traverse(</a:t>
              </a:r>
              <a:r>
                <a:rPr lang="en-US" sz="2000" dirty="0" err="1" smtClean="0"/>
                <a:t>ord</a:t>
              </a:r>
              <a:r>
                <a:rPr lang="en-US" sz="2000" dirty="0" smtClean="0"/>
                <a:t>[0],r) </a:t>
              </a:r>
            </a:p>
            <a:p>
              <a:pPr marL="0" indent="0">
                <a:buNone/>
              </a:pPr>
              <a:r>
                <a:rPr lang="en-US" sz="2000" dirty="0"/>
                <a:t>	 </a:t>
              </a:r>
              <a:r>
                <a:rPr lang="en-US" sz="2000" dirty="0" smtClean="0"/>
                <a:t>   || traverse(</a:t>
              </a:r>
              <a:r>
                <a:rPr lang="en-US" sz="2000" dirty="0" err="1" smtClean="0"/>
                <a:t>ord</a:t>
              </a:r>
              <a:r>
                <a:rPr lang="en-US" sz="2000" dirty="0" smtClean="0"/>
                <a:t>[1],r);</a:t>
              </a:r>
            </a:p>
          </p:txBody>
        </p:sp>
        <p:sp>
          <p:nvSpPr>
            <p:cNvPr id="4" name="Left Brace 3"/>
            <p:cNvSpPr/>
            <p:nvPr/>
          </p:nvSpPr>
          <p:spPr>
            <a:xfrm>
              <a:off x="6096000" y="4160800"/>
              <a:ext cx="114300" cy="685800"/>
            </a:xfrm>
            <a:prstGeom prst="leftBrace">
              <a:avLst>
                <a:gd name="adj1" fmla="val 29655"/>
                <a:gd name="adj2" fmla="val 2760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4205577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229600" cy="1143000"/>
          </a:xfrm>
        </p:spPr>
        <p:txBody>
          <a:bodyPr/>
          <a:lstStyle/>
          <a:p>
            <a:r>
              <a:rPr lang="en-US" dirty="0" smtClean="0"/>
              <a:t>Some Definitions.</a:t>
            </a:r>
            <a:endParaRPr lang="en-US" dirty="0"/>
          </a:p>
        </p:txBody>
      </p:sp>
      <p:grpSp>
        <p:nvGrpSpPr>
          <p:cNvPr id="116" name="Group 115"/>
          <p:cNvGrpSpPr/>
          <p:nvPr/>
        </p:nvGrpSpPr>
        <p:grpSpPr>
          <a:xfrm>
            <a:off x="457200" y="1123950"/>
            <a:ext cx="8028126" cy="5186763"/>
            <a:chOff x="457200" y="1123950"/>
            <a:chExt cx="8028126" cy="5186763"/>
          </a:xfrm>
        </p:grpSpPr>
        <p:grpSp>
          <p:nvGrpSpPr>
            <p:cNvPr id="24" name="Group 23"/>
            <p:cNvGrpSpPr/>
            <p:nvPr/>
          </p:nvGrpSpPr>
          <p:grpSpPr>
            <a:xfrm>
              <a:off x="1468222" y="1926232"/>
              <a:ext cx="5638800" cy="3949917"/>
              <a:chOff x="1524000" y="1752600"/>
              <a:chExt cx="5638800" cy="3949917"/>
            </a:xfrm>
          </p:grpSpPr>
          <p:sp>
            <p:nvSpPr>
              <p:cNvPr id="4" name="Left Brace 3"/>
              <p:cNvSpPr/>
              <p:nvPr/>
            </p:nvSpPr>
            <p:spPr>
              <a:xfrm rot="16200000">
                <a:off x="3295650" y="2880518"/>
                <a:ext cx="342900" cy="3886200"/>
              </a:xfrm>
              <a:prstGeom prst="leftBrace">
                <a:avLst>
                  <a:gd name="adj1" fmla="val 31788"/>
                  <a:gd name="adj2" fmla="val 47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4" name="Group 13"/>
              <p:cNvGrpSpPr/>
              <p:nvPr/>
            </p:nvGrpSpPr>
            <p:grpSpPr>
              <a:xfrm>
                <a:off x="1524000" y="2881202"/>
                <a:ext cx="5638800" cy="1524000"/>
                <a:chOff x="1447800" y="2209800"/>
                <a:chExt cx="5638800" cy="1524000"/>
              </a:xfrm>
            </p:grpSpPr>
            <p:sp>
              <p:nvSpPr>
                <p:cNvPr id="6" name="Rectangle 5"/>
                <p:cNvSpPr/>
                <p:nvPr/>
              </p:nvSpPr>
              <p:spPr>
                <a:xfrm>
                  <a:off x="1447800" y="2209800"/>
                  <a:ext cx="5638800" cy="1524000"/>
                </a:xfrm>
                <a:prstGeom prst="rect">
                  <a:avLst/>
                </a:prstGeom>
                <a:solidFill>
                  <a:schemeClr val="bg2">
                    <a:lumMod val="40000"/>
                    <a:lumOff val="60000"/>
                  </a:schemeClr>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3048000" y="2209800"/>
                  <a:ext cx="0" cy="15240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334000" y="2209800"/>
                  <a:ext cx="0" cy="15240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828800" y="2648634"/>
                  <a:ext cx="990600" cy="646331"/>
                </a:xfrm>
                <a:prstGeom prst="rect">
                  <a:avLst/>
                </a:prstGeom>
                <a:noFill/>
              </p:spPr>
              <p:txBody>
                <a:bodyPr wrap="square" rtlCol="0">
                  <a:spAutoFit/>
                </a:bodyPr>
                <a:lstStyle/>
                <a:p>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HIT</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6" name="TextBox 75"/>
                <p:cNvSpPr txBox="1"/>
                <p:nvPr/>
              </p:nvSpPr>
              <p:spPr>
                <a:xfrm>
                  <a:off x="3276600" y="2648634"/>
                  <a:ext cx="1981200" cy="646331"/>
                </a:xfrm>
                <a:prstGeom prst="rect">
                  <a:avLst/>
                </a:prstGeom>
                <a:noFill/>
              </p:spPr>
              <p:txBody>
                <a:bodyPr wrap="square" rtlCol="0">
                  <a:spAutoFit/>
                </a:bodyPr>
                <a:lstStyle/>
                <a:p>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FAUX-HIT</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8" name="TextBox 77"/>
                <p:cNvSpPr txBox="1"/>
                <p:nvPr/>
              </p:nvSpPr>
              <p:spPr>
                <a:xfrm>
                  <a:off x="5638800" y="2648634"/>
                  <a:ext cx="1143000" cy="646331"/>
                </a:xfrm>
                <a:prstGeom prst="rect">
                  <a:avLst/>
                </a:prstGeom>
                <a:noFill/>
              </p:spPr>
              <p:txBody>
                <a:bodyPr wrap="square" rtlCol="0">
                  <a:spAutoFit/>
                </a:bodyPr>
                <a:lstStyle/>
                <a:p>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MISS</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79" name="TextBox 78"/>
              <p:cNvSpPr txBox="1"/>
              <p:nvPr/>
            </p:nvSpPr>
            <p:spPr>
              <a:xfrm>
                <a:off x="2628900" y="5056186"/>
                <a:ext cx="1676400" cy="646331"/>
              </a:xfrm>
              <a:prstGeom prst="rect">
                <a:avLst/>
              </a:prstGeom>
              <a:noFill/>
            </p:spPr>
            <p:txBody>
              <a:bodyPr wrap="square" rtlCol="0">
                <a:spAutoFit/>
              </a:bodyPr>
              <a:lstStyle/>
              <a:p>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PIERCE</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1" name="Left Brace 80"/>
              <p:cNvSpPr/>
              <p:nvPr/>
            </p:nvSpPr>
            <p:spPr>
              <a:xfrm rot="5400000">
                <a:off x="4972050" y="571497"/>
                <a:ext cx="342900" cy="4038600"/>
              </a:xfrm>
              <a:prstGeom prst="leftBrace">
                <a:avLst>
                  <a:gd name="adj1" fmla="val 31788"/>
                  <a:gd name="adj2" fmla="val 47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p:cNvSpPr txBox="1"/>
              <p:nvPr/>
            </p:nvSpPr>
            <p:spPr>
              <a:xfrm>
                <a:off x="4724400" y="1752600"/>
                <a:ext cx="1371600" cy="646331"/>
              </a:xfrm>
              <a:prstGeom prst="rect">
                <a:avLst/>
              </a:prstGeom>
              <a:noFill/>
            </p:spPr>
            <p:txBody>
              <a:bodyPr wrap="square" rtlCol="0">
                <a:spAutoFit/>
              </a:bodyPr>
              <a:lstStyle/>
              <a:p>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PASS</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grpSp>
          <p:nvGrpSpPr>
            <p:cNvPr id="22" name="Group 21"/>
            <p:cNvGrpSpPr/>
            <p:nvPr/>
          </p:nvGrpSpPr>
          <p:grpSpPr>
            <a:xfrm>
              <a:off x="457200" y="1305050"/>
              <a:ext cx="1524000" cy="1371600"/>
              <a:chOff x="685800" y="990600"/>
              <a:chExt cx="1524000" cy="1371600"/>
            </a:xfrm>
          </p:grpSpPr>
          <p:sp>
            <p:nvSpPr>
              <p:cNvPr id="15" name="Rectangle 14"/>
              <p:cNvSpPr/>
              <p:nvPr/>
            </p:nvSpPr>
            <p:spPr>
              <a:xfrm>
                <a:off x="685800" y="1295400"/>
                <a:ext cx="1143000" cy="1066800"/>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p:cNvSpPr/>
              <p:nvPr/>
            </p:nvSpPr>
            <p:spPr>
              <a:xfrm rot="1581600">
                <a:off x="888353" y="1191878"/>
                <a:ext cx="917420" cy="1005034"/>
              </a:xfrm>
              <a:prstGeom prst="triangle">
                <a:avLst>
                  <a:gd name="adj" fmla="val 762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8" name="Straight Arrow Connector 17"/>
              <p:cNvCxnSpPr/>
              <p:nvPr/>
            </p:nvCxnSpPr>
            <p:spPr>
              <a:xfrm>
                <a:off x="914400" y="990600"/>
                <a:ext cx="1295400" cy="1143000"/>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grpSp>
        <p:grpSp>
          <p:nvGrpSpPr>
            <p:cNvPr id="87" name="Group 86"/>
            <p:cNvGrpSpPr/>
            <p:nvPr/>
          </p:nvGrpSpPr>
          <p:grpSpPr>
            <a:xfrm>
              <a:off x="5791200" y="5008677"/>
              <a:ext cx="1447800" cy="1302036"/>
              <a:chOff x="381000" y="1060164"/>
              <a:chExt cx="1447800" cy="1302036"/>
            </a:xfrm>
          </p:grpSpPr>
          <p:sp>
            <p:nvSpPr>
              <p:cNvPr id="88" name="Rectangle 87"/>
              <p:cNvSpPr/>
              <p:nvPr/>
            </p:nvSpPr>
            <p:spPr>
              <a:xfrm>
                <a:off x="685800" y="1295400"/>
                <a:ext cx="1143000" cy="1066800"/>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Isosceles Triangle 89"/>
              <p:cNvSpPr/>
              <p:nvPr/>
            </p:nvSpPr>
            <p:spPr>
              <a:xfrm rot="1581600">
                <a:off x="888353" y="1191878"/>
                <a:ext cx="917420" cy="1005034"/>
              </a:xfrm>
              <a:prstGeom prst="triangle">
                <a:avLst>
                  <a:gd name="adj" fmla="val 762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91" name="Straight Arrow Connector 90"/>
              <p:cNvCxnSpPr/>
              <p:nvPr/>
            </p:nvCxnSpPr>
            <p:spPr>
              <a:xfrm flipH="1">
                <a:off x="381000" y="1060164"/>
                <a:ext cx="1143000" cy="825717"/>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grpSp>
        <p:grpSp>
          <p:nvGrpSpPr>
            <p:cNvPr id="93" name="Group 92"/>
            <p:cNvGrpSpPr/>
            <p:nvPr/>
          </p:nvGrpSpPr>
          <p:grpSpPr>
            <a:xfrm>
              <a:off x="6847026" y="1123950"/>
              <a:ext cx="1638300" cy="1321743"/>
              <a:chOff x="533400" y="1040457"/>
              <a:chExt cx="1638300" cy="1321743"/>
            </a:xfrm>
          </p:grpSpPr>
          <p:sp>
            <p:nvSpPr>
              <p:cNvPr id="94" name="Rectangle 93"/>
              <p:cNvSpPr/>
              <p:nvPr/>
            </p:nvSpPr>
            <p:spPr>
              <a:xfrm>
                <a:off x="685800" y="1295400"/>
                <a:ext cx="1143000" cy="1066800"/>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Isosceles Triangle 95"/>
              <p:cNvSpPr/>
              <p:nvPr/>
            </p:nvSpPr>
            <p:spPr>
              <a:xfrm rot="1581600">
                <a:off x="888353" y="1191878"/>
                <a:ext cx="917420" cy="1005034"/>
              </a:xfrm>
              <a:prstGeom prst="triangle">
                <a:avLst>
                  <a:gd name="adj" fmla="val 762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97" name="Straight Arrow Connector 96"/>
              <p:cNvCxnSpPr/>
              <p:nvPr/>
            </p:nvCxnSpPr>
            <p:spPr>
              <a:xfrm>
                <a:off x="533400" y="1040457"/>
                <a:ext cx="1638300" cy="114300"/>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grpSp>
        <p:sp>
          <p:nvSpPr>
            <p:cNvPr id="113" name="Circular Arrow 112"/>
            <p:cNvSpPr/>
            <p:nvPr/>
          </p:nvSpPr>
          <p:spPr>
            <a:xfrm rot="3930412" flipV="1">
              <a:off x="346374" y="2141217"/>
              <a:ext cx="2218303" cy="1881128"/>
            </a:xfrm>
            <a:prstGeom prst="circularArrow">
              <a:avLst>
                <a:gd name="adj1" fmla="val 10238"/>
                <a:gd name="adj2" fmla="val 1097028"/>
                <a:gd name="adj3" fmla="val 20517427"/>
                <a:gd name="adj4" fmla="val 13097488"/>
                <a:gd name="adj5" fmla="val 11778"/>
              </a:avLst>
            </a:prstGeom>
            <a:solidFill>
              <a:schemeClr val="accent4">
                <a:lumMod val="60000"/>
                <a:lumOff val="40000"/>
              </a:schemeClr>
            </a:solidFill>
            <a:ln w="57150">
              <a:solidFill>
                <a:srgbClr val="002060"/>
              </a:solidFill>
            </a:ln>
            <a:effectLst>
              <a:glow rad="139700">
                <a:schemeClr val="accent5">
                  <a:satMod val="175000"/>
                  <a:alpha val="40000"/>
                </a:schemeClr>
              </a:glo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114" name="Circular Arrow 113"/>
            <p:cNvSpPr/>
            <p:nvPr/>
          </p:nvSpPr>
          <p:spPr>
            <a:xfrm rot="6368668">
              <a:off x="5962126" y="1717359"/>
              <a:ext cx="2320670" cy="2437039"/>
            </a:xfrm>
            <a:prstGeom prst="circularArrow">
              <a:avLst>
                <a:gd name="adj1" fmla="val 10199"/>
                <a:gd name="adj2" fmla="val 1097028"/>
                <a:gd name="adj3" fmla="val 20258078"/>
                <a:gd name="adj4" fmla="val 14037978"/>
                <a:gd name="adj5" fmla="val 11778"/>
              </a:avLst>
            </a:prstGeom>
            <a:solidFill>
              <a:schemeClr val="accent4">
                <a:lumMod val="60000"/>
                <a:lumOff val="40000"/>
              </a:schemeClr>
            </a:solidFill>
            <a:ln w="57150">
              <a:solidFill>
                <a:srgbClr val="002060"/>
              </a:solidFill>
            </a:ln>
            <a:effectLst>
              <a:glow rad="139700">
                <a:schemeClr val="accent5">
                  <a:satMod val="175000"/>
                  <a:alpha val="40000"/>
                </a:schemeClr>
              </a:glo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115" name="Circular Arrow 114"/>
            <p:cNvSpPr/>
            <p:nvPr/>
          </p:nvSpPr>
          <p:spPr>
            <a:xfrm rot="2231327" flipH="1" flipV="1">
              <a:off x="3954859" y="3531759"/>
              <a:ext cx="2824630" cy="2470729"/>
            </a:xfrm>
            <a:prstGeom prst="circularArrow">
              <a:avLst>
                <a:gd name="adj1" fmla="val 8930"/>
                <a:gd name="adj2" fmla="val 1097028"/>
                <a:gd name="adj3" fmla="val 19618242"/>
                <a:gd name="adj4" fmla="val 13097488"/>
                <a:gd name="adj5" fmla="val 11778"/>
              </a:avLst>
            </a:prstGeom>
            <a:solidFill>
              <a:schemeClr val="accent4">
                <a:lumMod val="60000"/>
                <a:lumOff val="40000"/>
              </a:schemeClr>
            </a:solidFill>
            <a:ln w="57150">
              <a:solidFill>
                <a:srgbClr val="002060"/>
              </a:solidFill>
            </a:ln>
            <a:effectLst>
              <a:glow rad="139700">
                <a:schemeClr val="accent5">
                  <a:satMod val="175000"/>
                  <a:alpha val="40000"/>
                </a:schemeClr>
              </a:glo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9453197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229600" cy="1143000"/>
          </a:xfrm>
        </p:spPr>
        <p:txBody>
          <a:bodyPr/>
          <a:lstStyle/>
          <a:p>
            <a:r>
              <a:rPr lang="en-US" dirty="0" smtClean="0"/>
              <a:t>Some Definitions.</a:t>
            </a:r>
            <a:endParaRPr lang="en-US" dirty="0"/>
          </a:p>
        </p:txBody>
      </p:sp>
      <p:grpSp>
        <p:nvGrpSpPr>
          <p:cNvPr id="116" name="Group 115"/>
          <p:cNvGrpSpPr/>
          <p:nvPr/>
        </p:nvGrpSpPr>
        <p:grpSpPr>
          <a:xfrm>
            <a:off x="457200" y="1123950"/>
            <a:ext cx="8028126" cy="5186763"/>
            <a:chOff x="457200" y="1123950"/>
            <a:chExt cx="8028126" cy="5186763"/>
          </a:xfrm>
        </p:grpSpPr>
        <p:grpSp>
          <p:nvGrpSpPr>
            <p:cNvPr id="24" name="Group 23"/>
            <p:cNvGrpSpPr/>
            <p:nvPr/>
          </p:nvGrpSpPr>
          <p:grpSpPr>
            <a:xfrm>
              <a:off x="1468222" y="1926232"/>
              <a:ext cx="5638800" cy="3949917"/>
              <a:chOff x="1524000" y="1752600"/>
              <a:chExt cx="5638800" cy="3949917"/>
            </a:xfrm>
          </p:grpSpPr>
          <p:sp>
            <p:nvSpPr>
              <p:cNvPr id="4" name="Left Brace 3"/>
              <p:cNvSpPr/>
              <p:nvPr/>
            </p:nvSpPr>
            <p:spPr>
              <a:xfrm rot="16200000">
                <a:off x="3295650" y="2880518"/>
                <a:ext cx="342900" cy="3886200"/>
              </a:xfrm>
              <a:prstGeom prst="leftBrace">
                <a:avLst>
                  <a:gd name="adj1" fmla="val 31788"/>
                  <a:gd name="adj2" fmla="val 47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4" name="Group 13"/>
              <p:cNvGrpSpPr/>
              <p:nvPr/>
            </p:nvGrpSpPr>
            <p:grpSpPr>
              <a:xfrm>
                <a:off x="1524000" y="2881202"/>
                <a:ext cx="5638800" cy="1524000"/>
                <a:chOff x="1447800" y="2209800"/>
                <a:chExt cx="5638800" cy="1524000"/>
              </a:xfrm>
            </p:grpSpPr>
            <p:sp>
              <p:nvSpPr>
                <p:cNvPr id="6" name="Rectangle 5"/>
                <p:cNvSpPr/>
                <p:nvPr/>
              </p:nvSpPr>
              <p:spPr>
                <a:xfrm>
                  <a:off x="1447800" y="2209800"/>
                  <a:ext cx="5638800" cy="1524000"/>
                </a:xfrm>
                <a:prstGeom prst="rect">
                  <a:avLst/>
                </a:prstGeom>
                <a:solidFill>
                  <a:schemeClr val="bg2">
                    <a:lumMod val="40000"/>
                    <a:lumOff val="60000"/>
                  </a:schemeClr>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3048000" y="2209800"/>
                  <a:ext cx="0" cy="15240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334000" y="2209800"/>
                  <a:ext cx="0" cy="15240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828800" y="2648634"/>
                  <a:ext cx="990600" cy="646331"/>
                </a:xfrm>
                <a:prstGeom prst="rect">
                  <a:avLst/>
                </a:prstGeom>
                <a:noFill/>
              </p:spPr>
              <p:txBody>
                <a:bodyPr wrap="square" rtlCol="0">
                  <a:spAutoFit/>
                </a:bodyPr>
                <a:lstStyle/>
                <a:p>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HIT</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6" name="TextBox 75"/>
                <p:cNvSpPr txBox="1"/>
                <p:nvPr/>
              </p:nvSpPr>
              <p:spPr>
                <a:xfrm>
                  <a:off x="3276600" y="2648634"/>
                  <a:ext cx="1981200" cy="646331"/>
                </a:xfrm>
                <a:prstGeom prst="rect">
                  <a:avLst/>
                </a:prstGeom>
                <a:noFill/>
              </p:spPr>
              <p:txBody>
                <a:bodyPr wrap="square" rtlCol="0">
                  <a:spAutoFit/>
                </a:bodyPr>
                <a:lstStyle/>
                <a:p>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FAUX-HIT</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8" name="TextBox 77"/>
                <p:cNvSpPr txBox="1"/>
                <p:nvPr/>
              </p:nvSpPr>
              <p:spPr>
                <a:xfrm>
                  <a:off x="5638800" y="2648634"/>
                  <a:ext cx="1143000" cy="646331"/>
                </a:xfrm>
                <a:prstGeom prst="rect">
                  <a:avLst/>
                </a:prstGeom>
                <a:noFill/>
              </p:spPr>
              <p:txBody>
                <a:bodyPr wrap="square" rtlCol="0">
                  <a:spAutoFit/>
                </a:bodyPr>
                <a:lstStyle/>
                <a:p>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MISS</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79" name="TextBox 78"/>
              <p:cNvSpPr txBox="1"/>
              <p:nvPr/>
            </p:nvSpPr>
            <p:spPr>
              <a:xfrm>
                <a:off x="2628900" y="5056186"/>
                <a:ext cx="1676400" cy="646331"/>
              </a:xfrm>
              <a:prstGeom prst="rect">
                <a:avLst/>
              </a:prstGeom>
              <a:noFill/>
            </p:spPr>
            <p:txBody>
              <a:bodyPr wrap="square" rtlCol="0">
                <a:spAutoFit/>
              </a:bodyPr>
              <a:lstStyle/>
              <a:p>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PIERCE</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1" name="Left Brace 80"/>
              <p:cNvSpPr/>
              <p:nvPr/>
            </p:nvSpPr>
            <p:spPr>
              <a:xfrm rot="5400000">
                <a:off x="4972050" y="571497"/>
                <a:ext cx="342900" cy="4038600"/>
              </a:xfrm>
              <a:prstGeom prst="leftBrace">
                <a:avLst>
                  <a:gd name="adj1" fmla="val 31788"/>
                  <a:gd name="adj2" fmla="val 47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p:cNvSpPr txBox="1"/>
              <p:nvPr/>
            </p:nvSpPr>
            <p:spPr>
              <a:xfrm>
                <a:off x="4724400" y="1752600"/>
                <a:ext cx="1371600" cy="646331"/>
              </a:xfrm>
              <a:prstGeom prst="rect">
                <a:avLst/>
              </a:prstGeom>
              <a:noFill/>
            </p:spPr>
            <p:txBody>
              <a:bodyPr wrap="square" rtlCol="0">
                <a:spAutoFit/>
              </a:bodyPr>
              <a:lstStyle/>
              <a:p>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PASS</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grpSp>
          <p:nvGrpSpPr>
            <p:cNvPr id="22" name="Group 21"/>
            <p:cNvGrpSpPr/>
            <p:nvPr/>
          </p:nvGrpSpPr>
          <p:grpSpPr>
            <a:xfrm>
              <a:off x="457200" y="1305050"/>
              <a:ext cx="1524000" cy="1371600"/>
              <a:chOff x="685800" y="990600"/>
              <a:chExt cx="1524000" cy="1371600"/>
            </a:xfrm>
          </p:grpSpPr>
          <p:sp>
            <p:nvSpPr>
              <p:cNvPr id="15" name="Rectangle 14"/>
              <p:cNvSpPr/>
              <p:nvPr/>
            </p:nvSpPr>
            <p:spPr>
              <a:xfrm>
                <a:off x="685800" y="1295400"/>
                <a:ext cx="1143000" cy="1066800"/>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p:cNvSpPr/>
              <p:nvPr/>
            </p:nvSpPr>
            <p:spPr>
              <a:xfrm rot="1581600">
                <a:off x="888353" y="1191878"/>
                <a:ext cx="917420" cy="1005034"/>
              </a:xfrm>
              <a:prstGeom prst="triangle">
                <a:avLst>
                  <a:gd name="adj" fmla="val 762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8" name="Straight Arrow Connector 17"/>
              <p:cNvCxnSpPr/>
              <p:nvPr/>
            </p:nvCxnSpPr>
            <p:spPr>
              <a:xfrm>
                <a:off x="914400" y="990600"/>
                <a:ext cx="1295400" cy="1143000"/>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grpSp>
        <p:grpSp>
          <p:nvGrpSpPr>
            <p:cNvPr id="87" name="Group 86"/>
            <p:cNvGrpSpPr/>
            <p:nvPr/>
          </p:nvGrpSpPr>
          <p:grpSpPr>
            <a:xfrm>
              <a:off x="5791200" y="5008677"/>
              <a:ext cx="1447800" cy="1302036"/>
              <a:chOff x="381000" y="1060164"/>
              <a:chExt cx="1447800" cy="1302036"/>
            </a:xfrm>
          </p:grpSpPr>
          <p:sp>
            <p:nvSpPr>
              <p:cNvPr id="88" name="Rectangle 87"/>
              <p:cNvSpPr/>
              <p:nvPr/>
            </p:nvSpPr>
            <p:spPr>
              <a:xfrm>
                <a:off x="685800" y="1295400"/>
                <a:ext cx="1143000" cy="1066800"/>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Isosceles Triangle 89"/>
              <p:cNvSpPr/>
              <p:nvPr/>
            </p:nvSpPr>
            <p:spPr>
              <a:xfrm rot="1581600">
                <a:off x="888353" y="1191878"/>
                <a:ext cx="917420" cy="1005034"/>
              </a:xfrm>
              <a:prstGeom prst="triangle">
                <a:avLst>
                  <a:gd name="adj" fmla="val 762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91" name="Straight Arrow Connector 90"/>
              <p:cNvCxnSpPr/>
              <p:nvPr/>
            </p:nvCxnSpPr>
            <p:spPr>
              <a:xfrm flipH="1">
                <a:off x="381000" y="1060164"/>
                <a:ext cx="1143000" cy="825717"/>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grpSp>
        <p:grpSp>
          <p:nvGrpSpPr>
            <p:cNvPr id="93" name="Group 92"/>
            <p:cNvGrpSpPr/>
            <p:nvPr/>
          </p:nvGrpSpPr>
          <p:grpSpPr>
            <a:xfrm>
              <a:off x="6847026" y="1123950"/>
              <a:ext cx="1638300" cy="1321743"/>
              <a:chOff x="533400" y="1040457"/>
              <a:chExt cx="1638300" cy="1321743"/>
            </a:xfrm>
          </p:grpSpPr>
          <p:sp>
            <p:nvSpPr>
              <p:cNvPr id="94" name="Rectangle 93"/>
              <p:cNvSpPr/>
              <p:nvPr/>
            </p:nvSpPr>
            <p:spPr>
              <a:xfrm>
                <a:off x="685800" y="1295400"/>
                <a:ext cx="1143000" cy="1066800"/>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Isosceles Triangle 95"/>
              <p:cNvSpPr/>
              <p:nvPr/>
            </p:nvSpPr>
            <p:spPr>
              <a:xfrm rot="1581600">
                <a:off x="888353" y="1191878"/>
                <a:ext cx="917420" cy="1005034"/>
              </a:xfrm>
              <a:prstGeom prst="triangle">
                <a:avLst>
                  <a:gd name="adj" fmla="val 762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97" name="Straight Arrow Connector 96"/>
              <p:cNvCxnSpPr/>
              <p:nvPr/>
            </p:nvCxnSpPr>
            <p:spPr>
              <a:xfrm>
                <a:off x="533400" y="1040457"/>
                <a:ext cx="1638300" cy="114300"/>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grpSp>
        <p:sp>
          <p:nvSpPr>
            <p:cNvPr id="113" name="Circular Arrow 112"/>
            <p:cNvSpPr/>
            <p:nvPr/>
          </p:nvSpPr>
          <p:spPr>
            <a:xfrm rot="3930412" flipV="1">
              <a:off x="346374" y="2141217"/>
              <a:ext cx="2218303" cy="1881128"/>
            </a:xfrm>
            <a:prstGeom prst="circularArrow">
              <a:avLst>
                <a:gd name="adj1" fmla="val 10238"/>
                <a:gd name="adj2" fmla="val 1097028"/>
                <a:gd name="adj3" fmla="val 20517427"/>
                <a:gd name="adj4" fmla="val 13097488"/>
                <a:gd name="adj5" fmla="val 11778"/>
              </a:avLst>
            </a:prstGeom>
            <a:solidFill>
              <a:schemeClr val="accent4">
                <a:lumMod val="60000"/>
                <a:lumOff val="40000"/>
              </a:schemeClr>
            </a:solidFill>
            <a:ln w="57150">
              <a:solidFill>
                <a:srgbClr val="002060"/>
              </a:solidFill>
            </a:ln>
            <a:effectLst>
              <a:glow rad="139700">
                <a:schemeClr val="accent5">
                  <a:satMod val="175000"/>
                  <a:alpha val="40000"/>
                </a:schemeClr>
              </a:glo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114" name="Circular Arrow 113"/>
            <p:cNvSpPr/>
            <p:nvPr/>
          </p:nvSpPr>
          <p:spPr>
            <a:xfrm rot="6368668">
              <a:off x="5962126" y="1717359"/>
              <a:ext cx="2320670" cy="2437039"/>
            </a:xfrm>
            <a:prstGeom prst="circularArrow">
              <a:avLst>
                <a:gd name="adj1" fmla="val 10199"/>
                <a:gd name="adj2" fmla="val 1097028"/>
                <a:gd name="adj3" fmla="val 20258078"/>
                <a:gd name="adj4" fmla="val 14037978"/>
                <a:gd name="adj5" fmla="val 11778"/>
              </a:avLst>
            </a:prstGeom>
            <a:solidFill>
              <a:schemeClr val="accent4">
                <a:lumMod val="60000"/>
                <a:lumOff val="40000"/>
              </a:schemeClr>
            </a:solidFill>
            <a:ln w="57150">
              <a:solidFill>
                <a:srgbClr val="002060"/>
              </a:solidFill>
            </a:ln>
            <a:effectLst>
              <a:glow rad="139700">
                <a:schemeClr val="accent5">
                  <a:satMod val="175000"/>
                  <a:alpha val="40000"/>
                </a:schemeClr>
              </a:glo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115" name="Circular Arrow 114"/>
            <p:cNvSpPr/>
            <p:nvPr/>
          </p:nvSpPr>
          <p:spPr>
            <a:xfrm rot="2231327" flipH="1" flipV="1">
              <a:off x="3954859" y="3531759"/>
              <a:ext cx="2824630" cy="2470729"/>
            </a:xfrm>
            <a:prstGeom prst="circularArrow">
              <a:avLst>
                <a:gd name="adj1" fmla="val 8930"/>
                <a:gd name="adj2" fmla="val 1097028"/>
                <a:gd name="adj3" fmla="val 19618242"/>
                <a:gd name="adj4" fmla="val 13097488"/>
                <a:gd name="adj5" fmla="val 11778"/>
              </a:avLst>
            </a:prstGeom>
            <a:solidFill>
              <a:schemeClr val="accent4">
                <a:lumMod val="60000"/>
                <a:lumOff val="40000"/>
              </a:schemeClr>
            </a:solidFill>
            <a:ln w="57150">
              <a:solidFill>
                <a:srgbClr val="002060"/>
              </a:solidFill>
            </a:ln>
            <a:effectLst>
              <a:glow rad="139700">
                <a:schemeClr val="accent5">
                  <a:satMod val="175000"/>
                  <a:alpha val="40000"/>
                </a:schemeClr>
              </a:glo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grpSp>
      <p:sp>
        <p:nvSpPr>
          <p:cNvPr id="31" name="Subtitle 2"/>
          <p:cNvSpPr txBox="1">
            <a:spLocks/>
          </p:cNvSpPr>
          <p:nvPr/>
        </p:nvSpPr>
        <p:spPr>
          <a:xfrm>
            <a:off x="1752600" y="3023135"/>
            <a:ext cx="1340206" cy="6652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accent1">
                    <a:lumMod val="50000"/>
                  </a:schemeClr>
                </a:solidFill>
              </a:rPr>
              <a:t>H</a:t>
            </a:r>
            <a:r>
              <a:rPr lang="en-US" dirty="0" smtClean="0">
                <a:solidFill>
                  <a:schemeClr val="accent1">
                    <a:lumMod val="50000"/>
                  </a:schemeClr>
                </a:solidFill>
              </a:rPr>
              <a:t>(</a:t>
            </a:r>
            <a:r>
              <a:rPr lang="en-US" dirty="0" err="1" smtClean="0">
                <a:solidFill>
                  <a:schemeClr val="accent1">
                    <a:lumMod val="50000"/>
                  </a:schemeClr>
                </a:solidFill>
              </a:rPr>
              <a:t>N,r</a:t>
            </a:r>
            <a:r>
              <a:rPr lang="en-US" dirty="0" smtClean="0">
                <a:solidFill>
                  <a:schemeClr val="accent1">
                    <a:lumMod val="50000"/>
                  </a:schemeClr>
                </a:solidFill>
              </a:rPr>
              <a:t>)</a:t>
            </a:r>
            <a:endParaRPr lang="en-US" dirty="0">
              <a:solidFill>
                <a:schemeClr val="accent1">
                  <a:lumMod val="50000"/>
                </a:schemeClr>
              </a:solidFill>
            </a:endParaRPr>
          </a:p>
        </p:txBody>
      </p:sp>
      <p:sp>
        <p:nvSpPr>
          <p:cNvPr id="32" name="Subtitle 2"/>
          <p:cNvSpPr txBox="1">
            <a:spLocks/>
          </p:cNvSpPr>
          <p:nvPr/>
        </p:nvSpPr>
        <p:spPr>
          <a:xfrm>
            <a:off x="3536594" y="3048000"/>
            <a:ext cx="1340206" cy="6652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accent1">
                    <a:lumMod val="50000"/>
                  </a:schemeClr>
                </a:solidFill>
              </a:rPr>
              <a:t>F(</a:t>
            </a:r>
            <a:r>
              <a:rPr lang="en-US" dirty="0" err="1" smtClean="0">
                <a:solidFill>
                  <a:schemeClr val="accent1">
                    <a:lumMod val="50000"/>
                  </a:schemeClr>
                </a:solidFill>
              </a:rPr>
              <a:t>N,r</a:t>
            </a:r>
            <a:r>
              <a:rPr lang="en-US" dirty="0" smtClean="0">
                <a:solidFill>
                  <a:schemeClr val="accent1">
                    <a:lumMod val="50000"/>
                  </a:schemeClr>
                </a:solidFill>
              </a:rPr>
              <a:t>)</a:t>
            </a:r>
            <a:endParaRPr lang="en-US" dirty="0">
              <a:solidFill>
                <a:schemeClr val="accent1">
                  <a:lumMod val="50000"/>
                </a:schemeClr>
              </a:solidFill>
            </a:endParaRPr>
          </a:p>
        </p:txBody>
      </p:sp>
      <p:sp>
        <p:nvSpPr>
          <p:cNvPr id="33" name="Subtitle 2"/>
          <p:cNvSpPr txBox="1">
            <a:spLocks/>
          </p:cNvSpPr>
          <p:nvPr/>
        </p:nvSpPr>
        <p:spPr>
          <a:xfrm>
            <a:off x="5638800" y="3048000"/>
            <a:ext cx="1340206" cy="6652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accent1">
                    <a:lumMod val="50000"/>
                  </a:schemeClr>
                </a:solidFill>
              </a:rPr>
              <a:t>M(</a:t>
            </a:r>
            <a:r>
              <a:rPr lang="en-US" dirty="0" err="1" smtClean="0">
                <a:solidFill>
                  <a:schemeClr val="accent1">
                    <a:lumMod val="50000"/>
                  </a:schemeClr>
                </a:solidFill>
              </a:rPr>
              <a:t>N,r</a:t>
            </a:r>
            <a:r>
              <a:rPr lang="en-US" dirty="0" smtClean="0">
                <a:solidFill>
                  <a:schemeClr val="accent1">
                    <a:lumMod val="50000"/>
                  </a:schemeClr>
                </a:solidFill>
              </a:rPr>
              <a:t>)</a:t>
            </a:r>
            <a:endParaRPr lang="en-US" dirty="0">
              <a:solidFill>
                <a:schemeClr val="accent1">
                  <a:lumMod val="50000"/>
                </a:schemeClr>
              </a:solidFill>
            </a:endParaRPr>
          </a:p>
        </p:txBody>
      </p:sp>
    </p:spTree>
    <p:extLst>
      <p:ext uri="{BB962C8B-B14F-4D97-AF65-F5344CB8AC3E}">
        <p14:creationId xmlns:p14="http://schemas.microsoft.com/office/powerpoint/2010/main" val="3872819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743200" y="1143000"/>
            <a:ext cx="3962400" cy="6857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p:cNvSpPr>
            <a:spLocks noGrp="1"/>
          </p:cNvSpPr>
          <p:nvPr>
            <p:ph type="ctrTitle" idx="4294967295"/>
          </p:nvPr>
        </p:nvSpPr>
        <p:spPr>
          <a:xfrm>
            <a:off x="1905000" y="762000"/>
            <a:ext cx="5638800" cy="1470025"/>
          </a:xfrm>
        </p:spPr>
        <p:txBody>
          <a:bodyPr>
            <a:normAutofit/>
          </a:bodyPr>
          <a:lstStyle/>
          <a:p>
            <a:r>
              <a:rPr lang="en-US" dirty="0" smtClean="0"/>
              <a:t>COST METRICS</a:t>
            </a:r>
            <a:endParaRPr lang="en-US" dirty="0"/>
          </a:p>
        </p:txBody>
      </p:sp>
      <p:sp>
        <p:nvSpPr>
          <p:cNvPr id="4" name="Right Arrow 3"/>
          <p:cNvSpPr/>
          <p:nvPr/>
        </p:nvSpPr>
        <p:spPr>
          <a:xfrm rot="18199076" flipH="1">
            <a:off x="1838413" y="2687418"/>
            <a:ext cx="2630406" cy="10668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Know ray distribution. </a:t>
            </a:r>
            <a:endParaRPr lang="en-US" dirty="0"/>
          </a:p>
        </p:txBody>
      </p:sp>
      <p:sp>
        <p:nvSpPr>
          <p:cNvPr id="5" name="Right Arrow 4"/>
          <p:cNvSpPr/>
          <p:nvPr/>
        </p:nvSpPr>
        <p:spPr>
          <a:xfrm rot="3600000">
            <a:off x="4919320" y="2684498"/>
            <a:ext cx="2592071" cy="10668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Don’t know ray distribution.</a:t>
            </a:r>
            <a:endParaRPr lang="en-US" dirty="0"/>
          </a:p>
        </p:txBody>
      </p:sp>
      <p:sp>
        <p:nvSpPr>
          <p:cNvPr id="6" name="Oval 5"/>
          <p:cNvSpPr/>
          <p:nvPr/>
        </p:nvSpPr>
        <p:spPr>
          <a:xfrm>
            <a:off x="1371600" y="4572000"/>
            <a:ext cx="1981200" cy="1295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Shadow ray distribution cost metric.</a:t>
            </a:r>
            <a:endParaRPr lang="en-US" dirty="0"/>
          </a:p>
        </p:txBody>
      </p:sp>
      <p:sp>
        <p:nvSpPr>
          <p:cNvPr id="7" name="Oval 6"/>
          <p:cNvSpPr/>
          <p:nvPr/>
        </p:nvSpPr>
        <p:spPr>
          <a:xfrm>
            <a:off x="6096000" y="4572000"/>
            <a:ext cx="1981200" cy="1295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Surface area cost metric.</a:t>
            </a:r>
            <a:endParaRPr lang="en-US" dirty="0"/>
          </a:p>
        </p:txBody>
      </p:sp>
    </p:spTree>
    <p:extLst>
      <p:ext uri="{BB962C8B-B14F-4D97-AF65-F5344CB8AC3E}">
        <p14:creationId xmlns:p14="http://schemas.microsoft.com/office/powerpoint/2010/main" val="27694814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676400" y="968656"/>
            <a:ext cx="6096000" cy="6857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p:cNvSpPr>
            <a:spLocks noGrp="1"/>
          </p:cNvSpPr>
          <p:nvPr>
            <p:ph type="ctrTitle" idx="4294967295"/>
          </p:nvPr>
        </p:nvSpPr>
        <p:spPr>
          <a:xfrm>
            <a:off x="1752600" y="533400"/>
            <a:ext cx="6019800" cy="1470025"/>
          </a:xfrm>
        </p:spPr>
        <p:txBody>
          <a:bodyPr>
            <a:normAutofit/>
          </a:bodyPr>
          <a:lstStyle/>
          <a:p>
            <a:r>
              <a:rPr lang="en-US" dirty="0" smtClean="0"/>
              <a:t>Surface </a:t>
            </a:r>
            <a:r>
              <a:rPr lang="en-US" dirty="0" smtClean="0"/>
              <a:t>Area </a:t>
            </a:r>
            <a:r>
              <a:rPr lang="en-US" dirty="0" smtClean="0"/>
              <a:t>Cost Metric</a:t>
            </a:r>
            <a:endParaRPr lang="en-US" dirty="0"/>
          </a:p>
        </p:txBody>
      </p:sp>
      <p:sp>
        <p:nvSpPr>
          <p:cNvPr id="15" name="Subtitle 2"/>
          <p:cNvSpPr txBox="1">
            <a:spLocks/>
          </p:cNvSpPr>
          <p:nvPr/>
        </p:nvSpPr>
        <p:spPr>
          <a:xfrm>
            <a:off x="1676400" y="1905000"/>
            <a:ext cx="5715000" cy="3505200"/>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We assume uniform distribution of rays.</a:t>
            </a:r>
          </a:p>
          <a:p>
            <a:r>
              <a:rPr lang="en-US" dirty="0" smtClean="0"/>
              <a:t>We assume rays do not stop traversing when they hit an object (meaning p and q go unused).</a:t>
            </a:r>
          </a:p>
          <a:p>
            <a:r>
              <a:rPr lang="en-US" dirty="0" smtClean="0"/>
              <a:t>Note: The probability of piercing a bounding box is proportional to its surface area.</a:t>
            </a:r>
            <a:endParaRPr lang="en-US" dirty="0"/>
          </a:p>
        </p:txBody>
      </p:sp>
    </p:spTree>
    <p:extLst>
      <p:ext uri="{BB962C8B-B14F-4D97-AF65-F5344CB8AC3E}">
        <p14:creationId xmlns:p14="http://schemas.microsoft.com/office/powerpoint/2010/main" val="21078644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Rays and BVHs background</a:t>
            </a:r>
          </a:p>
          <a:p>
            <a:pPr marL="514350" indent="-514350">
              <a:buFont typeface="+mj-lt"/>
              <a:buAutoNum type="arabicPeriod"/>
            </a:pPr>
            <a:r>
              <a:rPr lang="en-US" dirty="0" smtClean="0"/>
              <a:t>Building BVHs </a:t>
            </a:r>
          </a:p>
          <a:p>
            <a:pPr marL="514350" indent="-514350">
              <a:buFont typeface="+mj-lt"/>
              <a:buAutoNum type="arabicPeriod"/>
            </a:pPr>
            <a:r>
              <a:rPr lang="en-US" dirty="0" smtClean="0"/>
              <a:t>Results</a:t>
            </a:r>
          </a:p>
          <a:p>
            <a:pPr marL="514350" indent="-514350">
              <a:buFont typeface="+mj-lt"/>
              <a:buAutoNum type="arabicPeriod"/>
            </a:pPr>
            <a:r>
              <a:rPr lang="en-US" dirty="0" smtClean="0"/>
              <a:t>BONUS I: Novel traversal techniques</a:t>
            </a:r>
          </a:p>
          <a:p>
            <a:pPr marL="514350" indent="-514350">
              <a:buFont typeface="+mj-lt"/>
              <a:buAutoNum type="arabicPeriod"/>
            </a:pPr>
            <a:r>
              <a:rPr lang="en-US" dirty="0" smtClean="0"/>
              <a:t>BONUS II: The problem with empty space</a:t>
            </a:r>
            <a:endParaRPr lang="en-US" dirty="0"/>
          </a:p>
        </p:txBody>
      </p:sp>
    </p:spTree>
    <p:extLst>
      <p:ext uri="{BB962C8B-B14F-4D97-AF65-F5344CB8AC3E}">
        <p14:creationId xmlns:p14="http://schemas.microsoft.com/office/powerpoint/2010/main" val="33402831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676400" y="968656"/>
            <a:ext cx="6096000" cy="6857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p:cNvSpPr>
            <a:spLocks noGrp="1"/>
          </p:cNvSpPr>
          <p:nvPr>
            <p:ph type="ctrTitle" idx="4294967295"/>
          </p:nvPr>
        </p:nvSpPr>
        <p:spPr>
          <a:xfrm>
            <a:off x="1752600" y="533400"/>
            <a:ext cx="6019800" cy="1470025"/>
          </a:xfrm>
        </p:spPr>
        <p:txBody>
          <a:bodyPr>
            <a:normAutofit/>
          </a:bodyPr>
          <a:lstStyle/>
          <a:p>
            <a:r>
              <a:rPr lang="en-US" dirty="0" smtClean="0"/>
              <a:t>Surface Area Cost Metric</a:t>
            </a:r>
            <a:endParaRPr lang="en-US" dirty="0"/>
          </a:p>
        </p:txBody>
      </p:sp>
      <p:sp>
        <p:nvSpPr>
          <p:cNvPr id="9" name="Subtitle 2"/>
          <p:cNvSpPr txBox="1">
            <a:spLocks/>
          </p:cNvSpPr>
          <p:nvPr/>
        </p:nvSpPr>
        <p:spPr>
          <a:xfrm>
            <a:off x="1652016" y="2443886"/>
            <a:ext cx="7034784" cy="113751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C(</a:t>
            </a:r>
            <a:r>
              <a:rPr lang="en-US" dirty="0" err="1" smtClean="0"/>
              <a:t>N,r</a:t>
            </a:r>
            <a:r>
              <a:rPr lang="en-US" dirty="0" smtClean="0"/>
              <a:t>) = </a:t>
            </a:r>
            <a:r>
              <a:rPr lang="en-US" dirty="0" err="1" smtClean="0"/>
              <a:t>c</a:t>
            </a:r>
            <a:r>
              <a:rPr lang="en-US" baseline="-25000" dirty="0" err="1" smtClean="0"/>
              <a:t>b</a:t>
            </a:r>
            <a:r>
              <a:rPr lang="en-US" dirty="0" smtClean="0"/>
              <a:t> + [H(</a:t>
            </a:r>
            <a:r>
              <a:rPr lang="en-US" dirty="0" err="1" smtClean="0"/>
              <a:t>N,r</a:t>
            </a:r>
            <a:r>
              <a:rPr lang="en-US" dirty="0" smtClean="0"/>
              <a:t>)+F(</a:t>
            </a:r>
            <a:r>
              <a:rPr lang="en-US" dirty="0" err="1" smtClean="0"/>
              <a:t>N,r</a:t>
            </a:r>
            <a:r>
              <a:rPr lang="en-US" dirty="0" smtClean="0"/>
              <a:t>)][C(</a:t>
            </a:r>
            <a:r>
              <a:rPr lang="en-US" dirty="0" err="1" smtClean="0"/>
              <a:t>A,r</a:t>
            </a:r>
            <a:r>
              <a:rPr lang="en-US" dirty="0" smtClean="0"/>
              <a:t>)+C(</a:t>
            </a:r>
            <a:r>
              <a:rPr lang="en-US" dirty="0" err="1" smtClean="0"/>
              <a:t>B,r</a:t>
            </a:r>
            <a:r>
              <a:rPr lang="en-US" dirty="0" smtClean="0"/>
              <a:t>)]</a:t>
            </a:r>
            <a:endParaRPr lang="en-US" dirty="0"/>
          </a:p>
        </p:txBody>
      </p:sp>
      <p:grpSp>
        <p:nvGrpSpPr>
          <p:cNvPr id="17" name="Group 16"/>
          <p:cNvGrpSpPr/>
          <p:nvPr/>
        </p:nvGrpSpPr>
        <p:grpSpPr>
          <a:xfrm>
            <a:off x="435255" y="2286000"/>
            <a:ext cx="876300" cy="919275"/>
            <a:chOff x="304800" y="1654456"/>
            <a:chExt cx="876300" cy="919275"/>
          </a:xfrm>
        </p:grpSpPr>
        <p:sp>
          <p:nvSpPr>
            <p:cNvPr id="3" name="Rectangle 2"/>
            <p:cNvSpPr/>
            <p:nvPr/>
          </p:nvSpPr>
          <p:spPr>
            <a:xfrm>
              <a:off x="552450" y="1654456"/>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N</a:t>
              </a:r>
              <a:endParaRPr lang="en-US" dirty="0"/>
            </a:p>
          </p:txBody>
        </p:sp>
        <p:sp>
          <p:nvSpPr>
            <p:cNvPr id="10" name="Rectangle 9"/>
            <p:cNvSpPr/>
            <p:nvPr/>
          </p:nvSpPr>
          <p:spPr>
            <a:xfrm>
              <a:off x="304800" y="2257959"/>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a:t>
              </a:r>
            </a:p>
          </p:txBody>
        </p:sp>
        <p:sp>
          <p:nvSpPr>
            <p:cNvPr id="11" name="Rectangle 10"/>
            <p:cNvSpPr/>
            <p:nvPr/>
          </p:nvSpPr>
          <p:spPr>
            <a:xfrm>
              <a:off x="838200" y="2257959"/>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B</a:t>
              </a:r>
              <a:endParaRPr lang="en-US" b="1" dirty="0"/>
            </a:p>
          </p:txBody>
        </p:sp>
        <p:cxnSp>
          <p:nvCxnSpPr>
            <p:cNvPr id="13" name="Straight Connector 12"/>
            <p:cNvCxnSpPr>
              <a:stCxn id="3" idx="2"/>
              <a:endCxn id="10" idx="0"/>
            </p:cNvCxnSpPr>
            <p:nvPr/>
          </p:nvCxnSpPr>
          <p:spPr>
            <a:xfrm flipH="1">
              <a:off x="476250" y="1970228"/>
              <a:ext cx="247650" cy="287731"/>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14" name="Straight Connector 13"/>
            <p:cNvCxnSpPr>
              <a:stCxn id="3" idx="2"/>
              <a:endCxn id="11" idx="0"/>
            </p:cNvCxnSpPr>
            <p:nvPr/>
          </p:nvCxnSpPr>
          <p:spPr>
            <a:xfrm>
              <a:off x="723900" y="1970228"/>
              <a:ext cx="285750" cy="287731"/>
            </a:xfrm>
            <a:prstGeom prst="line">
              <a:avLst/>
            </a:prstGeom>
            <a:ln w="28575"/>
          </p:spPr>
          <p:style>
            <a:lnRef idx="1">
              <a:schemeClr val="accent5"/>
            </a:lnRef>
            <a:fillRef idx="0">
              <a:schemeClr val="accent5"/>
            </a:fillRef>
            <a:effectRef idx="0">
              <a:schemeClr val="accent5"/>
            </a:effectRef>
            <a:fontRef idx="minor">
              <a:schemeClr val="tx1"/>
            </a:fontRef>
          </p:style>
        </p:cxnSp>
      </p:grpSp>
      <p:sp>
        <p:nvSpPr>
          <p:cNvPr id="18" name="Subtitle 2"/>
          <p:cNvSpPr txBox="1">
            <a:spLocks/>
          </p:cNvSpPr>
          <p:nvPr/>
        </p:nvSpPr>
        <p:spPr>
          <a:xfrm>
            <a:off x="1728216" y="4343400"/>
            <a:ext cx="6858000" cy="106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C(</a:t>
            </a:r>
            <a:r>
              <a:rPr lang="en-US" dirty="0" err="1" smtClean="0"/>
              <a:t>N,r</a:t>
            </a:r>
            <a:r>
              <a:rPr lang="en-US" dirty="0" smtClean="0"/>
              <a:t>) = </a:t>
            </a:r>
            <a:r>
              <a:rPr lang="en-US" dirty="0" err="1" smtClean="0"/>
              <a:t>c</a:t>
            </a:r>
            <a:r>
              <a:rPr lang="en-US" baseline="-25000" dirty="0" err="1" smtClean="0"/>
              <a:t>b</a:t>
            </a:r>
            <a:r>
              <a:rPr lang="en-US" dirty="0" smtClean="0"/>
              <a:t> + [H(</a:t>
            </a:r>
            <a:r>
              <a:rPr lang="en-US" dirty="0" err="1" smtClean="0"/>
              <a:t>N,r</a:t>
            </a:r>
            <a:r>
              <a:rPr lang="en-US" dirty="0" smtClean="0"/>
              <a:t>)+F(</a:t>
            </a:r>
            <a:r>
              <a:rPr lang="en-US" dirty="0" err="1" smtClean="0"/>
              <a:t>N,r</a:t>
            </a:r>
            <a:r>
              <a:rPr lang="en-US" dirty="0" smtClean="0"/>
              <a:t>)] </a:t>
            </a:r>
            <a:r>
              <a:rPr lang="en-US" dirty="0" err="1" smtClean="0"/>
              <a:t>c</a:t>
            </a:r>
            <a:r>
              <a:rPr lang="en-US" baseline="-25000" dirty="0" err="1" smtClean="0"/>
              <a:t>p</a:t>
            </a:r>
            <a:r>
              <a:rPr lang="en-US" dirty="0" smtClean="0"/>
              <a:t> </a:t>
            </a:r>
            <a:endParaRPr lang="en-US" dirty="0"/>
          </a:p>
        </p:txBody>
      </p:sp>
      <p:sp>
        <p:nvSpPr>
          <p:cNvPr id="20" name="Rectangle 19"/>
          <p:cNvSpPr/>
          <p:nvPr/>
        </p:nvSpPr>
        <p:spPr>
          <a:xfrm>
            <a:off x="701955" y="4450081"/>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N</a:t>
            </a:r>
            <a:endParaRPr lang="en-US" dirty="0"/>
          </a:p>
        </p:txBody>
      </p:sp>
      <p:cxnSp>
        <p:nvCxnSpPr>
          <p:cNvPr id="26" name="Straight Connector 25"/>
          <p:cNvCxnSpPr/>
          <p:nvPr/>
        </p:nvCxnSpPr>
        <p:spPr>
          <a:xfrm>
            <a:off x="267005" y="3810000"/>
            <a:ext cx="83192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1524000" y="2057400"/>
            <a:ext cx="0" cy="34357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74732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676400" y="968656"/>
            <a:ext cx="6096000" cy="6857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p:cNvSpPr>
            <a:spLocks noGrp="1"/>
          </p:cNvSpPr>
          <p:nvPr>
            <p:ph type="ctrTitle" idx="4294967295"/>
          </p:nvPr>
        </p:nvSpPr>
        <p:spPr>
          <a:xfrm>
            <a:off x="1752600" y="533400"/>
            <a:ext cx="6019800" cy="1470025"/>
          </a:xfrm>
        </p:spPr>
        <p:txBody>
          <a:bodyPr>
            <a:normAutofit/>
          </a:bodyPr>
          <a:lstStyle/>
          <a:p>
            <a:r>
              <a:rPr lang="en-US" dirty="0" smtClean="0"/>
              <a:t>Surface Area Cost Metric</a:t>
            </a:r>
            <a:endParaRPr lang="en-US" dirty="0"/>
          </a:p>
        </p:txBody>
      </p:sp>
      <p:sp>
        <p:nvSpPr>
          <p:cNvPr id="9" name="Subtitle 2"/>
          <p:cNvSpPr txBox="1">
            <a:spLocks/>
          </p:cNvSpPr>
          <p:nvPr/>
        </p:nvSpPr>
        <p:spPr>
          <a:xfrm>
            <a:off x="1652016" y="2443886"/>
            <a:ext cx="7034784" cy="113751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C(</a:t>
            </a:r>
            <a:r>
              <a:rPr lang="en-US" dirty="0" err="1" smtClean="0"/>
              <a:t>N,r</a:t>
            </a:r>
            <a:r>
              <a:rPr lang="en-US" dirty="0" smtClean="0"/>
              <a:t>) = </a:t>
            </a:r>
            <a:r>
              <a:rPr lang="en-US" dirty="0" err="1" smtClean="0"/>
              <a:t>c</a:t>
            </a:r>
            <a:r>
              <a:rPr lang="en-US" baseline="-25000" dirty="0" err="1" smtClean="0"/>
              <a:t>b</a:t>
            </a:r>
            <a:r>
              <a:rPr lang="en-US" dirty="0" smtClean="0"/>
              <a:t> + [H(</a:t>
            </a:r>
            <a:r>
              <a:rPr lang="en-US" dirty="0" err="1" smtClean="0"/>
              <a:t>N,r</a:t>
            </a:r>
            <a:r>
              <a:rPr lang="en-US" dirty="0" smtClean="0"/>
              <a:t>)+F(</a:t>
            </a:r>
            <a:r>
              <a:rPr lang="en-US" dirty="0" err="1" smtClean="0"/>
              <a:t>N,r</a:t>
            </a:r>
            <a:r>
              <a:rPr lang="en-US" dirty="0" smtClean="0"/>
              <a:t>)][C(</a:t>
            </a:r>
            <a:r>
              <a:rPr lang="en-US" dirty="0" err="1" smtClean="0"/>
              <a:t>A,r</a:t>
            </a:r>
            <a:r>
              <a:rPr lang="en-US" dirty="0" smtClean="0"/>
              <a:t>)+C(</a:t>
            </a:r>
            <a:r>
              <a:rPr lang="en-US" dirty="0" err="1" smtClean="0"/>
              <a:t>B,r</a:t>
            </a:r>
            <a:r>
              <a:rPr lang="en-US" dirty="0" smtClean="0"/>
              <a:t>)]</a:t>
            </a:r>
            <a:endParaRPr lang="en-US" dirty="0"/>
          </a:p>
        </p:txBody>
      </p:sp>
      <p:grpSp>
        <p:nvGrpSpPr>
          <p:cNvPr id="17" name="Group 16"/>
          <p:cNvGrpSpPr/>
          <p:nvPr/>
        </p:nvGrpSpPr>
        <p:grpSpPr>
          <a:xfrm>
            <a:off x="435255" y="2286000"/>
            <a:ext cx="876300" cy="919275"/>
            <a:chOff x="304800" y="1654456"/>
            <a:chExt cx="876300" cy="919275"/>
          </a:xfrm>
        </p:grpSpPr>
        <p:sp>
          <p:nvSpPr>
            <p:cNvPr id="3" name="Rectangle 2"/>
            <p:cNvSpPr/>
            <p:nvPr/>
          </p:nvSpPr>
          <p:spPr>
            <a:xfrm>
              <a:off x="552450" y="1654456"/>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N</a:t>
              </a:r>
              <a:endParaRPr lang="en-US" dirty="0"/>
            </a:p>
          </p:txBody>
        </p:sp>
        <p:sp>
          <p:nvSpPr>
            <p:cNvPr id="10" name="Rectangle 9"/>
            <p:cNvSpPr/>
            <p:nvPr/>
          </p:nvSpPr>
          <p:spPr>
            <a:xfrm>
              <a:off x="304800" y="2257959"/>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a:t>
              </a:r>
            </a:p>
          </p:txBody>
        </p:sp>
        <p:sp>
          <p:nvSpPr>
            <p:cNvPr id="11" name="Rectangle 10"/>
            <p:cNvSpPr/>
            <p:nvPr/>
          </p:nvSpPr>
          <p:spPr>
            <a:xfrm>
              <a:off x="838200" y="2257959"/>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B</a:t>
              </a:r>
              <a:endParaRPr lang="en-US" b="1" dirty="0"/>
            </a:p>
          </p:txBody>
        </p:sp>
        <p:cxnSp>
          <p:nvCxnSpPr>
            <p:cNvPr id="13" name="Straight Connector 12"/>
            <p:cNvCxnSpPr>
              <a:stCxn id="3" idx="2"/>
              <a:endCxn id="10" idx="0"/>
            </p:cNvCxnSpPr>
            <p:nvPr/>
          </p:nvCxnSpPr>
          <p:spPr>
            <a:xfrm flipH="1">
              <a:off x="476250" y="1970228"/>
              <a:ext cx="247650" cy="287731"/>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14" name="Straight Connector 13"/>
            <p:cNvCxnSpPr>
              <a:stCxn id="3" idx="2"/>
              <a:endCxn id="11" idx="0"/>
            </p:cNvCxnSpPr>
            <p:nvPr/>
          </p:nvCxnSpPr>
          <p:spPr>
            <a:xfrm>
              <a:off x="723900" y="1970228"/>
              <a:ext cx="285750" cy="287731"/>
            </a:xfrm>
            <a:prstGeom prst="line">
              <a:avLst/>
            </a:prstGeom>
            <a:ln w="28575"/>
          </p:spPr>
          <p:style>
            <a:lnRef idx="1">
              <a:schemeClr val="accent5"/>
            </a:lnRef>
            <a:fillRef idx="0">
              <a:schemeClr val="accent5"/>
            </a:fillRef>
            <a:effectRef idx="0">
              <a:schemeClr val="accent5"/>
            </a:effectRef>
            <a:fontRef idx="minor">
              <a:schemeClr val="tx1"/>
            </a:fontRef>
          </p:style>
        </p:cxnSp>
      </p:grpSp>
      <p:sp>
        <p:nvSpPr>
          <p:cNvPr id="18" name="Subtitle 2"/>
          <p:cNvSpPr txBox="1">
            <a:spLocks/>
          </p:cNvSpPr>
          <p:nvPr/>
        </p:nvSpPr>
        <p:spPr>
          <a:xfrm>
            <a:off x="1728216" y="4343400"/>
            <a:ext cx="6858000" cy="106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C(</a:t>
            </a:r>
            <a:r>
              <a:rPr lang="en-US" dirty="0" err="1" smtClean="0"/>
              <a:t>N,r</a:t>
            </a:r>
            <a:r>
              <a:rPr lang="en-US" dirty="0" smtClean="0"/>
              <a:t>) = </a:t>
            </a:r>
            <a:r>
              <a:rPr lang="en-US" dirty="0" err="1" smtClean="0"/>
              <a:t>c</a:t>
            </a:r>
            <a:r>
              <a:rPr lang="en-US" baseline="-25000" dirty="0" err="1" smtClean="0"/>
              <a:t>b</a:t>
            </a:r>
            <a:r>
              <a:rPr lang="en-US" dirty="0" smtClean="0"/>
              <a:t> + [H(</a:t>
            </a:r>
            <a:r>
              <a:rPr lang="en-US" dirty="0" err="1" smtClean="0"/>
              <a:t>N,r</a:t>
            </a:r>
            <a:r>
              <a:rPr lang="en-US" dirty="0" smtClean="0"/>
              <a:t>)+F(</a:t>
            </a:r>
            <a:r>
              <a:rPr lang="en-US" dirty="0" err="1" smtClean="0"/>
              <a:t>N,r</a:t>
            </a:r>
            <a:r>
              <a:rPr lang="en-US" dirty="0" smtClean="0"/>
              <a:t>)] </a:t>
            </a:r>
            <a:r>
              <a:rPr lang="en-US" dirty="0" err="1" smtClean="0"/>
              <a:t>c</a:t>
            </a:r>
            <a:r>
              <a:rPr lang="en-US" baseline="-25000" dirty="0" err="1" smtClean="0"/>
              <a:t>p</a:t>
            </a:r>
            <a:r>
              <a:rPr lang="en-US" dirty="0" smtClean="0"/>
              <a:t> </a:t>
            </a:r>
            <a:endParaRPr lang="en-US" dirty="0"/>
          </a:p>
        </p:txBody>
      </p:sp>
      <p:sp>
        <p:nvSpPr>
          <p:cNvPr id="20" name="Rectangle 19"/>
          <p:cNvSpPr/>
          <p:nvPr/>
        </p:nvSpPr>
        <p:spPr>
          <a:xfrm>
            <a:off x="701955" y="4450081"/>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N</a:t>
            </a:r>
            <a:endParaRPr lang="en-US" dirty="0"/>
          </a:p>
        </p:txBody>
      </p:sp>
      <p:cxnSp>
        <p:nvCxnSpPr>
          <p:cNvPr id="26" name="Straight Connector 25"/>
          <p:cNvCxnSpPr/>
          <p:nvPr/>
        </p:nvCxnSpPr>
        <p:spPr>
          <a:xfrm>
            <a:off x="267005" y="3810000"/>
            <a:ext cx="83192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1524000" y="2057400"/>
            <a:ext cx="0" cy="34357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Left Brace 3"/>
          <p:cNvSpPr/>
          <p:nvPr/>
        </p:nvSpPr>
        <p:spPr>
          <a:xfrm rot="16200000">
            <a:off x="4859122" y="1892196"/>
            <a:ext cx="263957" cy="2362200"/>
          </a:xfrm>
          <a:prstGeom prst="leftBrace">
            <a:avLst>
              <a:gd name="adj1" fmla="val 55446"/>
              <a:gd name="adj2" fmla="val 50310"/>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 name="TextBox 4"/>
              <p:cNvSpPr txBox="1"/>
              <p:nvPr/>
            </p:nvSpPr>
            <p:spPr>
              <a:xfrm>
                <a:off x="3581400" y="2895600"/>
                <a:ext cx="4572000" cy="95173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nary>
                        <m:naryPr>
                          <m:limLoc m:val="undOvr"/>
                          <m:ctrlPr>
                            <a:rPr lang="en-US" i="1" smtClean="0">
                              <a:solidFill>
                                <a:schemeClr val="accent6">
                                  <a:lumMod val="60000"/>
                                  <a:lumOff val="40000"/>
                                </a:schemeClr>
                              </a:solidFill>
                              <a:latin typeface="Cambria Math"/>
                            </a:rPr>
                          </m:ctrlPr>
                        </m:naryPr>
                        <m:sub>
                          <m:r>
                            <m:rPr>
                              <m:brk m:alnAt="24"/>
                            </m:rPr>
                            <a:rPr lang="en-US" b="0" i="1" smtClean="0">
                              <a:solidFill>
                                <a:schemeClr val="accent6">
                                  <a:lumMod val="60000"/>
                                  <a:lumOff val="40000"/>
                                </a:schemeClr>
                              </a:solidFill>
                              <a:latin typeface="Cambria Math"/>
                            </a:rPr>
                            <m:t>𝑟</m:t>
                          </m:r>
                          <m:r>
                            <a:rPr lang="en-US" b="0" i="1" smtClean="0">
                              <a:solidFill>
                                <a:schemeClr val="accent6">
                                  <a:lumMod val="60000"/>
                                  <a:lumOff val="40000"/>
                                </a:schemeClr>
                              </a:solidFill>
                              <a:latin typeface="Cambria Math"/>
                              <a:ea typeface="Cambria Math"/>
                            </a:rPr>
                            <m:t>∈</m:t>
                          </m:r>
                          <m:r>
                            <a:rPr lang="en-US" b="0" i="1" smtClean="0">
                              <a:solidFill>
                                <a:schemeClr val="accent6">
                                  <a:lumMod val="60000"/>
                                  <a:lumOff val="40000"/>
                                </a:schemeClr>
                              </a:solidFill>
                              <a:latin typeface="Cambria Math"/>
                            </a:rPr>
                            <m:t>𝑈</m:t>
                          </m:r>
                        </m:sub>
                        <m:sup/>
                        <m:e>
                          <m:d>
                            <m:dPr>
                              <m:begChr m:val="["/>
                              <m:endChr m:val="]"/>
                              <m:ctrlPr>
                                <a:rPr lang="en-US" b="0" i="1" smtClean="0">
                                  <a:solidFill>
                                    <a:schemeClr val="accent6">
                                      <a:lumMod val="60000"/>
                                      <a:lumOff val="40000"/>
                                    </a:schemeClr>
                                  </a:solidFill>
                                  <a:latin typeface="Cambria Math"/>
                                </a:rPr>
                              </m:ctrlPr>
                            </m:dPr>
                            <m:e>
                              <m:r>
                                <a:rPr lang="en-US" b="0" i="1" smtClean="0">
                                  <a:solidFill>
                                    <a:schemeClr val="accent6">
                                      <a:lumMod val="60000"/>
                                      <a:lumOff val="40000"/>
                                    </a:schemeClr>
                                  </a:solidFill>
                                  <a:latin typeface="Cambria Math"/>
                                </a:rPr>
                                <m:t>𝐻</m:t>
                              </m:r>
                              <m:d>
                                <m:dPr>
                                  <m:ctrlPr>
                                    <a:rPr lang="en-US" b="0" i="1" smtClean="0">
                                      <a:solidFill>
                                        <a:schemeClr val="accent6">
                                          <a:lumMod val="60000"/>
                                          <a:lumOff val="40000"/>
                                        </a:schemeClr>
                                      </a:solidFill>
                                      <a:latin typeface="Cambria Math"/>
                                    </a:rPr>
                                  </m:ctrlPr>
                                </m:dPr>
                                <m:e>
                                  <m:r>
                                    <a:rPr lang="en-US" b="0" i="1" smtClean="0">
                                      <a:solidFill>
                                        <a:schemeClr val="accent6">
                                          <a:lumMod val="60000"/>
                                          <a:lumOff val="40000"/>
                                        </a:schemeClr>
                                      </a:solidFill>
                                      <a:latin typeface="Cambria Math"/>
                                    </a:rPr>
                                    <m:t>𝑁</m:t>
                                  </m:r>
                                  <m:r>
                                    <a:rPr lang="en-US" b="0" i="1" smtClean="0">
                                      <a:solidFill>
                                        <a:schemeClr val="accent6">
                                          <a:lumMod val="60000"/>
                                          <a:lumOff val="40000"/>
                                        </a:schemeClr>
                                      </a:solidFill>
                                      <a:latin typeface="Cambria Math"/>
                                    </a:rPr>
                                    <m:t>,</m:t>
                                  </m:r>
                                  <m:r>
                                    <a:rPr lang="en-US" b="0" i="1" smtClean="0">
                                      <a:solidFill>
                                        <a:schemeClr val="accent6">
                                          <a:lumMod val="60000"/>
                                          <a:lumOff val="40000"/>
                                        </a:schemeClr>
                                      </a:solidFill>
                                      <a:latin typeface="Cambria Math"/>
                                    </a:rPr>
                                    <m:t>𝑟</m:t>
                                  </m:r>
                                </m:e>
                              </m:d>
                              <m:r>
                                <a:rPr lang="en-US" b="0" i="1" smtClean="0">
                                  <a:solidFill>
                                    <a:schemeClr val="accent6">
                                      <a:lumMod val="60000"/>
                                      <a:lumOff val="40000"/>
                                    </a:schemeClr>
                                  </a:solidFill>
                                  <a:latin typeface="Cambria Math"/>
                                </a:rPr>
                                <m:t>+</m:t>
                              </m:r>
                              <m:r>
                                <a:rPr lang="en-US" b="0" i="1" smtClean="0">
                                  <a:solidFill>
                                    <a:schemeClr val="accent6">
                                      <a:lumMod val="60000"/>
                                      <a:lumOff val="40000"/>
                                    </a:schemeClr>
                                  </a:solidFill>
                                  <a:latin typeface="Cambria Math"/>
                                </a:rPr>
                                <m:t>𝐹</m:t>
                              </m:r>
                              <m:d>
                                <m:dPr>
                                  <m:ctrlPr>
                                    <a:rPr lang="en-US" b="0" i="1" smtClean="0">
                                      <a:solidFill>
                                        <a:schemeClr val="accent6">
                                          <a:lumMod val="60000"/>
                                          <a:lumOff val="40000"/>
                                        </a:schemeClr>
                                      </a:solidFill>
                                      <a:latin typeface="Cambria Math"/>
                                    </a:rPr>
                                  </m:ctrlPr>
                                </m:dPr>
                                <m:e>
                                  <m:r>
                                    <a:rPr lang="en-US" b="0" i="1" smtClean="0">
                                      <a:solidFill>
                                        <a:schemeClr val="accent6">
                                          <a:lumMod val="60000"/>
                                          <a:lumOff val="40000"/>
                                        </a:schemeClr>
                                      </a:solidFill>
                                      <a:latin typeface="Cambria Math"/>
                                    </a:rPr>
                                    <m:t>𝑁</m:t>
                                  </m:r>
                                  <m:r>
                                    <a:rPr lang="en-US" b="0" i="1" smtClean="0">
                                      <a:solidFill>
                                        <a:schemeClr val="accent6">
                                          <a:lumMod val="60000"/>
                                          <a:lumOff val="40000"/>
                                        </a:schemeClr>
                                      </a:solidFill>
                                      <a:latin typeface="Cambria Math"/>
                                    </a:rPr>
                                    <m:t>,</m:t>
                                  </m:r>
                                  <m:r>
                                    <a:rPr lang="en-US" b="0" i="1" smtClean="0">
                                      <a:solidFill>
                                        <a:schemeClr val="accent6">
                                          <a:lumMod val="60000"/>
                                          <a:lumOff val="40000"/>
                                        </a:schemeClr>
                                      </a:solidFill>
                                      <a:latin typeface="Cambria Math"/>
                                    </a:rPr>
                                    <m:t>𝑟</m:t>
                                  </m:r>
                                </m:e>
                              </m:d>
                            </m:e>
                          </m:d>
                          <m:r>
                            <a:rPr lang="en-US" b="0" i="1" smtClean="0">
                              <a:solidFill>
                                <a:schemeClr val="accent6">
                                  <a:lumMod val="60000"/>
                                  <a:lumOff val="40000"/>
                                </a:schemeClr>
                              </a:solidFill>
                              <a:latin typeface="Cambria Math"/>
                            </a:rPr>
                            <m:t>𝑑𝑟</m:t>
                          </m:r>
                        </m:e>
                      </m:nary>
                      <m:r>
                        <a:rPr lang="en-US" i="1" smtClean="0">
                          <a:solidFill>
                            <a:schemeClr val="accent6">
                              <a:lumMod val="60000"/>
                              <a:lumOff val="40000"/>
                            </a:schemeClr>
                          </a:solidFill>
                          <a:latin typeface="Cambria Math"/>
                          <a:ea typeface="Cambria Math"/>
                        </a:rPr>
                        <m:t>∝</m:t>
                      </m:r>
                      <m:r>
                        <m:rPr>
                          <m:nor/>
                        </m:rPr>
                        <a:rPr lang="en-US" b="0" i="0" smtClean="0">
                          <a:solidFill>
                            <a:schemeClr val="accent6">
                              <a:lumMod val="60000"/>
                              <a:lumOff val="40000"/>
                            </a:schemeClr>
                          </a:solidFill>
                          <a:latin typeface="Cambria Math"/>
                        </a:rPr>
                        <m:t>SufaceArea</m:t>
                      </m:r>
                      <m:r>
                        <a:rPr lang="en-US" b="0" i="1" smtClean="0">
                          <a:solidFill>
                            <a:schemeClr val="accent6">
                              <a:lumMod val="60000"/>
                              <a:lumOff val="40000"/>
                            </a:schemeClr>
                          </a:solidFill>
                          <a:latin typeface="Cambria Math"/>
                        </a:rPr>
                        <m:t>(</m:t>
                      </m:r>
                      <m:r>
                        <a:rPr lang="en-US" b="0" i="1" smtClean="0">
                          <a:solidFill>
                            <a:schemeClr val="accent6">
                              <a:lumMod val="60000"/>
                              <a:lumOff val="40000"/>
                            </a:schemeClr>
                          </a:solidFill>
                          <a:latin typeface="Cambria Math"/>
                        </a:rPr>
                        <m:t>𝑁</m:t>
                      </m:r>
                      <m:r>
                        <a:rPr lang="en-US" b="0" i="1" smtClean="0">
                          <a:solidFill>
                            <a:schemeClr val="accent6">
                              <a:lumMod val="60000"/>
                              <a:lumOff val="40000"/>
                            </a:schemeClr>
                          </a:solidFill>
                          <a:latin typeface="Cambria Math"/>
                        </a:rPr>
                        <m:t>)</m:t>
                      </m:r>
                    </m:oMath>
                  </m:oMathPara>
                </a14:m>
                <a:endParaRPr lang="en-US" dirty="0">
                  <a:solidFill>
                    <a:schemeClr val="accent6">
                      <a:lumMod val="60000"/>
                      <a:lumOff val="40000"/>
                    </a:schemeClr>
                  </a:solidFill>
                </a:endParaRPr>
              </a:p>
            </p:txBody>
          </p:sp>
        </mc:Choice>
        <mc:Fallback>
          <p:sp>
            <p:nvSpPr>
              <p:cNvPr id="5" name="TextBox 4"/>
              <p:cNvSpPr txBox="1">
                <a:spLocks noRot="1" noChangeAspect="1" noMove="1" noResize="1" noEditPoints="1" noAdjustHandles="1" noChangeArrowheads="1" noChangeShapeType="1" noTextEdit="1"/>
              </p:cNvSpPr>
              <p:nvPr/>
            </p:nvSpPr>
            <p:spPr>
              <a:xfrm>
                <a:off x="3581400" y="2895600"/>
                <a:ext cx="4572000" cy="951735"/>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628293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676400" y="968656"/>
            <a:ext cx="6096000" cy="6857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p:cNvSpPr>
            <a:spLocks noGrp="1"/>
          </p:cNvSpPr>
          <p:nvPr>
            <p:ph type="ctrTitle" idx="4294967295"/>
          </p:nvPr>
        </p:nvSpPr>
        <p:spPr>
          <a:xfrm>
            <a:off x="1905000" y="533400"/>
            <a:ext cx="5715000" cy="1470025"/>
          </a:xfrm>
        </p:spPr>
        <p:txBody>
          <a:bodyPr>
            <a:normAutofit/>
          </a:bodyPr>
          <a:lstStyle/>
          <a:p>
            <a:r>
              <a:rPr lang="en-US" dirty="0" smtClean="0"/>
              <a:t>Shadow Ray Cost Metric</a:t>
            </a:r>
            <a:endParaRPr lang="en-US" dirty="0"/>
          </a:p>
        </p:txBody>
      </p:sp>
      <p:sp>
        <p:nvSpPr>
          <p:cNvPr id="9" name="Subtitle 2"/>
          <p:cNvSpPr txBox="1">
            <a:spLocks/>
          </p:cNvSpPr>
          <p:nvPr/>
        </p:nvSpPr>
        <p:spPr>
          <a:xfrm>
            <a:off x="1652016" y="2057400"/>
            <a:ext cx="6858000" cy="15240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C(</a:t>
            </a:r>
            <a:r>
              <a:rPr lang="en-US" dirty="0" err="1" smtClean="0"/>
              <a:t>N,r</a:t>
            </a:r>
            <a:r>
              <a:rPr lang="en-US" dirty="0" smtClean="0"/>
              <a:t>) = </a:t>
            </a:r>
            <a:r>
              <a:rPr lang="en-US" dirty="0" err="1" smtClean="0"/>
              <a:t>c</a:t>
            </a:r>
            <a:r>
              <a:rPr lang="en-US" baseline="-25000" dirty="0" err="1" smtClean="0"/>
              <a:t>b</a:t>
            </a:r>
            <a:r>
              <a:rPr lang="en-US" dirty="0" smtClean="0"/>
              <a:t> + [H(</a:t>
            </a:r>
            <a:r>
              <a:rPr lang="en-US" dirty="0" err="1" smtClean="0"/>
              <a:t>N,r</a:t>
            </a:r>
            <a:r>
              <a:rPr lang="en-US" dirty="0" smtClean="0"/>
              <a:t>)+F(</a:t>
            </a:r>
            <a:r>
              <a:rPr lang="en-US" dirty="0" err="1" smtClean="0"/>
              <a:t>N,r</a:t>
            </a:r>
            <a:r>
              <a:rPr lang="en-US" dirty="0" smtClean="0"/>
              <a:t>)]</a:t>
            </a:r>
          </a:p>
          <a:p>
            <a:pPr marL="0" indent="0" algn="r">
              <a:buNone/>
            </a:pPr>
            <a:r>
              <a:rPr lang="en-US" dirty="0" smtClean="0"/>
              <a:t>[(</a:t>
            </a:r>
            <a:r>
              <a:rPr lang="en-US" dirty="0" err="1" smtClean="0"/>
              <a:t>p</a:t>
            </a:r>
            <a:r>
              <a:rPr lang="en-US" baseline="-25000" dirty="0" err="1" smtClean="0"/>
              <a:t>N</a:t>
            </a:r>
            <a:r>
              <a:rPr lang="en-US" dirty="0" err="1" smtClean="0"/>
              <a:t>H</a:t>
            </a:r>
            <a:r>
              <a:rPr lang="en-US" dirty="0" smtClean="0"/>
              <a:t>(</a:t>
            </a:r>
            <a:r>
              <a:rPr lang="en-US" dirty="0" err="1" smtClean="0"/>
              <a:t>B,r</a:t>
            </a:r>
            <a:r>
              <a:rPr lang="en-US" dirty="0" smtClean="0"/>
              <a:t>)+F(</a:t>
            </a:r>
            <a:r>
              <a:rPr lang="en-US" dirty="0" err="1" smtClean="0"/>
              <a:t>B,r</a:t>
            </a:r>
            <a:r>
              <a:rPr lang="en-US" dirty="0" smtClean="0"/>
              <a:t>)+M(</a:t>
            </a:r>
            <a:r>
              <a:rPr lang="en-US" dirty="0" err="1" smtClean="0"/>
              <a:t>B,r</a:t>
            </a:r>
            <a:r>
              <a:rPr lang="en-US" dirty="0" smtClean="0"/>
              <a:t>))C(</a:t>
            </a:r>
            <a:r>
              <a:rPr lang="en-US" dirty="0" err="1" smtClean="0"/>
              <a:t>A,r</a:t>
            </a:r>
            <a:r>
              <a:rPr lang="en-US" dirty="0" smtClean="0"/>
              <a:t>)	</a:t>
            </a:r>
          </a:p>
          <a:p>
            <a:pPr marL="0" indent="0" algn="r">
              <a:buNone/>
            </a:pPr>
            <a:r>
              <a:rPr lang="en-US" dirty="0" smtClean="0"/>
              <a:t>+(</a:t>
            </a:r>
            <a:r>
              <a:rPr lang="en-US" dirty="0" err="1" smtClean="0"/>
              <a:t>q</a:t>
            </a:r>
            <a:r>
              <a:rPr lang="en-US" baseline="-25000" dirty="0" err="1"/>
              <a:t>N</a:t>
            </a:r>
            <a:r>
              <a:rPr lang="en-US" dirty="0" err="1" smtClean="0"/>
              <a:t>H</a:t>
            </a:r>
            <a:r>
              <a:rPr lang="en-US" dirty="0" smtClean="0"/>
              <a:t>(</a:t>
            </a:r>
            <a:r>
              <a:rPr lang="en-US" dirty="0" err="1" smtClean="0"/>
              <a:t>A,r</a:t>
            </a:r>
            <a:r>
              <a:rPr lang="en-US" dirty="0" smtClean="0"/>
              <a:t>)+F(</a:t>
            </a:r>
            <a:r>
              <a:rPr lang="en-US" dirty="0" err="1" smtClean="0"/>
              <a:t>A,r</a:t>
            </a:r>
            <a:r>
              <a:rPr lang="en-US" dirty="0" smtClean="0"/>
              <a:t>)+M(</a:t>
            </a:r>
            <a:r>
              <a:rPr lang="en-US" dirty="0" err="1" smtClean="0"/>
              <a:t>A,r</a:t>
            </a:r>
            <a:r>
              <a:rPr lang="en-US" dirty="0" smtClean="0"/>
              <a:t>))C(</a:t>
            </a:r>
            <a:r>
              <a:rPr lang="en-US" dirty="0" err="1" smtClean="0"/>
              <a:t>B,r</a:t>
            </a:r>
            <a:r>
              <a:rPr lang="en-US" dirty="0" smtClean="0"/>
              <a:t>)]</a:t>
            </a:r>
            <a:endParaRPr lang="en-US" dirty="0"/>
          </a:p>
        </p:txBody>
      </p:sp>
      <p:grpSp>
        <p:nvGrpSpPr>
          <p:cNvPr id="17" name="Group 16"/>
          <p:cNvGrpSpPr/>
          <p:nvPr/>
        </p:nvGrpSpPr>
        <p:grpSpPr>
          <a:xfrm>
            <a:off x="435255" y="2286000"/>
            <a:ext cx="876300" cy="919275"/>
            <a:chOff x="304800" y="1654456"/>
            <a:chExt cx="876300" cy="919275"/>
          </a:xfrm>
        </p:grpSpPr>
        <p:sp>
          <p:nvSpPr>
            <p:cNvPr id="3" name="Rectangle 2"/>
            <p:cNvSpPr/>
            <p:nvPr/>
          </p:nvSpPr>
          <p:spPr>
            <a:xfrm>
              <a:off x="552450" y="1654456"/>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N</a:t>
              </a:r>
              <a:endParaRPr lang="en-US" dirty="0"/>
            </a:p>
          </p:txBody>
        </p:sp>
        <p:sp>
          <p:nvSpPr>
            <p:cNvPr id="10" name="Rectangle 9"/>
            <p:cNvSpPr/>
            <p:nvPr/>
          </p:nvSpPr>
          <p:spPr>
            <a:xfrm>
              <a:off x="304800" y="2257959"/>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a:t>
              </a:r>
            </a:p>
          </p:txBody>
        </p:sp>
        <p:sp>
          <p:nvSpPr>
            <p:cNvPr id="11" name="Rectangle 10"/>
            <p:cNvSpPr/>
            <p:nvPr/>
          </p:nvSpPr>
          <p:spPr>
            <a:xfrm>
              <a:off x="838200" y="2257959"/>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B</a:t>
              </a:r>
              <a:endParaRPr lang="en-US" b="1" dirty="0"/>
            </a:p>
          </p:txBody>
        </p:sp>
        <p:cxnSp>
          <p:nvCxnSpPr>
            <p:cNvPr id="13" name="Straight Connector 12"/>
            <p:cNvCxnSpPr>
              <a:stCxn id="3" idx="2"/>
              <a:endCxn id="10" idx="0"/>
            </p:cNvCxnSpPr>
            <p:nvPr/>
          </p:nvCxnSpPr>
          <p:spPr>
            <a:xfrm flipH="1">
              <a:off x="476250" y="1970228"/>
              <a:ext cx="247650" cy="287731"/>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14" name="Straight Connector 13"/>
            <p:cNvCxnSpPr>
              <a:stCxn id="3" idx="2"/>
              <a:endCxn id="11" idx="0"/>
            </p:cNvCxnSpPr>
            <p:nvPr/>
          </p:nvCxnSpPr>
          <p:spPr>
            <a:xfrm>
              <a:off x="723900" y="1970228"/>
              <a:ext cx="285750" cy="287731"/>
            </a:xfrm>
            <a:prstGeom prst="line">
              <a:avLst/>
            </a:prstGeom>
            <a:ln w="28575"/>
          </p:spPr>
          <p:style>
            <a:lnRef idx="1">
              <a:schemeClr val="accent5"/>
            </a:lnRef>
            <a:fillRef idx="0">
              <a:schemeClr val="accent5"/>
            </a:fillRef>
            <a:effectRef idx="0">
              <a:schemeClr val="accent5"/>
            </a:effectRef>
            <a:fontRef idx="minor">
              <a:schemeClr val="tx1"/>
            </a:fontRef>
          </p:style>
        </p:cxnSp>
      </p:grpSp>
      <p:sp>
        <p:nvSpPr>
          <p:cNvPr id="18" name="Subtitle 2"/>
          <p:cNvSpPr txBox="1">
            <a:spLocks/>
          </p:cNvSpPr>
          <p:nvPr/>
        </p:nvSpPr>
        <p:spPr>
          <a:xfrm>
            <a:off x="1728216" y="4343400"/>
            <a:ext cx="6858000" cy="106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C(</a:t>
            </a:r>
            <a:r>
              <a:rPr lang="en-US" dirty="0" err="1" smtClean="0"/>
              <a:t>N,r</a:t>
            </a:r>
            <a:r>
              <a:rPr lang="en-US" dirty="0" smtClean="0"/>
              <a:t>) = </a:t>
            </a:r>
            <a:r>
              <a:rPr lang="en-US" dirty="0" err="1" smtClean="0"/>
              <a:t>c</a:t>
            </a:r>
            <a:r>
              <a:rPr lang="en-US" baseline="-25000" dirty="0" err="1" smtClean="0"/>
              <a:t>b</a:t>
            </a:r>
            <a:r>
              <a:rPr lang="en-US" dirty="0" smtClean="0"/>
              <a:t> + [H(</a:t>
            </a:r>
            <a:r>
              <a:rPr lang="en-US" dirty="0" err="1" smtClean="0"/>
              <a:t>N,r</a:t>
            </a:r>
            <a:r>
              <a:rPr lang="en-US" dirty="0" smtClean="0"/>
              <a:t>)+F(</a:t>
            </a:r>
            <a:r>
              <a:rPr lang="en-US" dirty="0" err="1" smtClean="0"/>
              <a:t>N,r</a:t>
            </a:r>
            <a:r>
              <a:rPr lang="en-US" dirty="0" smtClean="0"/>
              <a:t>)] </a:t>
            </a:r>
            <a:r>
              <a:rPr lang="en-US" dirty="0" err="1" smtClean="0"/>
              <a:t>c</a:t>
            </a:r>
            <a:r>
              <a:rPr lang="en-US" baseline="-25000" dirty="0" err="1" smtClean="0"/>
              <a:t>p</a:t>
            </a:r>
            <a:r>
              <a:rPr lang="en-US" dirty="0" smtClean="0"/>
              <a:t> </a:t>
            </a:r>
            <a:endParaRPr lang="en-US" dirty="0"/>
          </a:p>
        </p:txBody>
      </p:sp>
      <p:sp>
        <p:nvSpPr>
          <p:cNvPr id="20" name="Rectangle 19"/>
          <p:cNvSpPr/>
          <p:nvPr/>
        </p:nvSpPr>
        <p:spPr>
          <a:xfrm>
            <a:off x="701955" y="4450081"/>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N</a:t>
            </a:r>
            <a:endParaRPr lang="en-US" dirty="0"/>
          </a:p>
        </p:txBody>
      </p:sp>
      <p:cxnSp>
        <p:nvCxnSpPr>
          <p:cNvPr id="26" name="Straight Connector 25"/>
          <p:cNvCxnSpPr/>
          <p:nvPr/>
        </p:nvCxnSpPr>
        <p:spPr>
          <a:xfrm>
            <a:off x="267005" y="3810000"/>
            <a:ext cx="83192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1524000" y="2057400"/>
            <a:ext cx="0" cy="34357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80114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62200" y="2362200"/>
            <a:ext cx="4419600" cy="1905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Title 1"/>
          <p:cNvSpPr>
            <a:spLocks noGrp="1"/>
          </p:cNvSpPr>
          <p:nvPr>
            <p:ph type="ctrTitle" idx="4294967295"/>
          </p:nvPr>
        </p:nvSpPr>
        <p:spPr>
          <a:xfrm>
            <a:off x="1828800" y="2514600"/>
            <a:ext cx="5638800" cy="1470025"/>
          </a:xfrm>
        </p:spPr>
        <p:txBody>
          <a:bodyPr>
            <a:normAutofit/>
            <a:scene3d>
              <a:camera prst="orthographicFront"/>
              <a:lightRig rig="soft" dir="t">
                <a:rot lat="0" lon="0" rev="10800000"/>
              </a:lightRig>
            </a:scene3d>
            <a:sp3d>
              <a:bevelT w="27940" h="12700"/>
              <a:contourClr>
                <a:srgbClr val="DDDDDD"/>
              </a:contourClr>
            </a:sp3d>
          </a:bodyPr>
          <a:lstStyle/>
          <a:p>
            <a:r>
              <a:rPr lang="en-US" b="1" spc="150" dirty="0" smtClean="0">
                <a:ln w="11430"/>
                <a:solidFill>
                  <a:srgbClr val="F8F8F8"/>
                </a:solidFill>
                <a:effectLst>
                  <a:outerShdw blurRad="25400" algn="tl" rotWithShape="0">
                    <a:srgbClr val="000000">
                      <a:alpha val="43000"/>
                    </a:srgbClr>
                  </a:outerShdw>
                </a:effectLst>
              </a:rPr>
              <a:t>Building BVHs</a:t>
            </a:r>
            <a:endParaRPr lang="en-US" b="1" spc="150" dirty="0">
              <a:ln w="11430"/>
              <a:solidFill>
                <a:srgbClr val="F8F8F8"/>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21017239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828800" y="1752600"/>
            <a:ext cx="5638800" cy="1470025"/>
          </a:xfrm>
        </p:spPr>
        <p:txBody>
          <a:bodyPr>
            <a:normAutofit/>
          </a:bodyPr>
          <a:lstStyle/>
          <a:p>
            <a:r>
              <a:rPr lang="en-US" dirty="0" smtClean="0"/>
              <a:t>KEY TERRIBLE IDEA:</a:t>
            </a:r>
            <a:endParaRPr lang="en-US" dirty="0"/>
          </a:p>
        </p:txBody>
      </p:sp>
      <p:sp>
        <p:nvSpPr>
          <p:cNvPr id="3" name="Subtitle 2"/>
          <p:cNvSpPr>
            <a:spLocks noGrp="1"/>
          </p:cNvSpPr>
          <p:nvPr>
            <p:ph type="subTitle" idx="4294967295"/>
          </p:nvPr>
        </p:nvSpPr>
        <p:spPr>
          <a:xfrm>
            <a:off x="2057400" y="3352800"/>
            <a:ext cx="5181600" cy="1752600"/>
          </a:xfrm>
        </p:spPr>
        <p:txBody>
          <a:bodyPr/>
          <a:lstStyle/>
          <a:p>
            <a:pPr marL="0" indent="0" algn="ctr">
              <a:buNone/>
            </a:pPr>
            <a:r>
              <a:rPr lang="en-US" dirty="0" smtClean="0"/>
              <a:t>Try every BVH.</a:t>
            </a:r>
            <a:endParaRPr lang="en-US" dirty="0"/>
          </a:p>
        </p:txBody>
      </p:sp>
    </p:spTree>
    <p:extLst>
      <p:ext uri="{BB962C8B-B14F-4D97-AF65-F5344CB8AC3E}">
        <p14:creationId xmlns:p14="http://schemas.microsoft.com/office/powerpoint/2010/main" val="41786307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many BVHs are there?</a:t>
            </a:r>
            <a:endParaRPr lang="en-US" dirty="0"/>
          </a:p>
        </p:txBody>
      </p:sp>
      <mc:AlternateContent xmlns:mc="http://schemas.openxmlformats.org/markup-compatibility/2006">
        <mc:Choice xmlns:a14="http://schemas.microsoft.com/office/drawing/2010/main" Requires="a14">
          <p:sp>
            <p:nvSpPr>
              <p:cNvPr id="44" name="Subtitle 2"/>
              <p:cNvSpPr txBox="1">
                <a:spLocks/>
              </p:cNvSpPr>
              <p:nvPr/>
            </p:nvSpPr>
            <p:spPr>
              <a:xfrm>
                <a:off x="381000" y="2743200"/>
                <a:ext cx="8153400" cy="26670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0" dirty="0" smtClean="0">
                    <a:latin typeface="Cambria Math"/>
                  </a:rPr>
                  <a:t>Unordered (or .50/.50):</a:t>
                </a:r>
              </a:p>
              <a:p>
                <a:pPr marL="0" indent="0">
                  <a:buNone/>
                </a:pPr>
                <a:r>
                  <a:rPr lang="en-US" dirty="0" smtClean="0"/>
                  <a:t>    </a:t>
                </a:r>
                <a14:m>
                  <m:oMath xmlns:m="http://schemas.openxmlformats.org/officeDocument/2006/math">
                    <m:sSub>
                      <m:sSubPr>
                        <m:ctrlPr>
                          <a:rPr lang="en-US" i="1">
                            <a:latin typeface="Cambria Math"/>
                          </a:rPr>
                        </m:ctrlPr>
                      </m:sSubPr>
                      <m:e>
                        <m:r>
                          <a:rPr lang="en-US" i="1">
                            <a:latin typeface="Cambria Math"/>
                          </a:rPr>
                          <m:t>𝑢</m:t>
                        </m:r>
                      </m:e>
                      <m:sub>
                        <m:r>
                          <a:rPr lang="en-US" b="0" i="1" smtClean="0">
                            <a:latin typeface="Cambria Math"/>
                          </a:rPr>
                          <m:t>1</m:t>
                        </m:r>
                      </m:sub>
                    </m:sSub>
                    <m:r>
                      <a:rPr lang="en-US" b="0" i="1" smtClean="0">
                        <a:latin typeface="Cambria Math"/>
                      </a:rPr>
                      <m:t>=1</m:t>
                    </m:r>
                  </m:oMath>
                </a14:m>
                <a:endParaRPr lang="en-US" b="0" i="1" dirty="0" smtClean="0">
                  <a:latin typeface="Cambria Math"/>
                </a:endParaRPr>
              </a:p>
              <a:p>
                <a:pPr marL="0" indent="0">
                  <a:buNone/>
                </a:pPr>
                <a:r>
                  <a:rPr lang="en-US" b="0" dirty="0" smtClean="0"/>
                  <a:t>    </a:t>
                </a:r>
                <a14:m>
                  <m:oMath xmlns:m="http://schemas.openxmlformats.org/officeDocument/2006/math">
                    <m:sSub>
                      <m:sSubPr>
                        <m:ctrlPr>
                          <a:rPr lang="en-US" b="0" i="1" smtClean="0">
                            <a:latin typeface="Cambria Math"/>
                          </a:rPr>
                        </m:ctrlPr>
                      </m:sSubPr>
                      <m:e>
                        <m:r>
                          <a:rPr lang="en-US" b="0" i="1" smtClean="0">
                            <a:latin typeface="Cambria Math"/>
                          </a:rPr>
                          <m:t>𝑢</m:t>
                        </m:r>
                      </m:e>
                      <m:sub>
                        <m:r>
                          <a:rPr lang="en-US" b="0" i="1" smtClean="0">
                            <a:latin typeface="Cambria Math"/>
                          </a:rPr>
                          <m:t>𝑛</m:t>
                        </m:r>
                      </m:sub>
                    </m:sSub>
                    <m:r>
                      <a:rPr lang="en-US" b="0" i="1" smtClean="0">
                        <a:latin typeface="Cambria Math"/>
                      </a:rPr>
                      <m:t>=</m:t>
                    </m:r>
                    <m:sSub>
                      <m:sSubPr>
                        <m:ctrlPr>
                          <a:rPr lang="en-US" b="0" i="1" smtClean="0">
                            <a:latin typeface="Cambria Math"/>
                          </a:rPr>
                        </m:ctrlPr>
                      </m:sSubPr>
                      <m:e>
                        <m:r>
                          <a:rPr lang="en-US" b="0" i="1" smtClean="0">
                            <a:latin typeface="Cambria Math"/>
                          </a:rPr>
                          <m:t>𝑢</m:t>
                        </m:r>
                      </m:e>
                      <m:sub>
                        <m:r>
                          <a:rPr lang="en-US" b="0" i="1" smtClean="0">
                            <a:latin typeface="Cambria Math"/>
                          </a:rPr>
                          <m:t>1</m:t>
                        </m:r>
                      </m:sub>
                    </m:sSub>
                    <m:sSub>
                      <m:sSubPr>
                        <m:ctrlPr>
                          <a:rPr lang="en-US" b="0" i="1" smtClean="0">
                            <a:latin typeface="Cambria Math"/>
                          </a:rPr>
                        </m:ctrlPr>
                      </m:sSubPr>
                      <m:e>
                        <m:r>
                          <a:rPr lang="en-US" b="0" i="1" smtClean="0">
                            <a:latin typeface="Cambria Math"/>
                          </a:rPr>
                          <m:t>𝑢</m:t>
                        </m:r>
                      </m:e>
                      <m:sub>
                        <m:r>
                          <a:rPr lang="en-US" b="0" i="1" smtClean="0">
                            <a:latin typeface="Cambria Math"/>
                          </a:rPr>
                          <m:t>𝑛</m:t>
                        </m:r>
                        <m:r>
                          <a:rPr lang="en-US" b="0" i="1" smtClean="0">
                            <a:latin typeface="Cambria Math"/>
                          </a:rPr>
                          <m:t>−1</m:t>
                        </m:r>
                      </m:sub>
                    </m:sSub>
                    <m:r>
                      <a:rPr lang="en-US" b="0" i="1" smtClean="0">
                        <a:latin typeface="Cambria Math"/>
                      </a:rPr>
                      <m:t>+</m:t>
                    </m:r>
                    <m:sSub>
                      <m:sSubPr>
                        <m:ctrlPr>
                          <a:rPr lang="en-US" b="0" i="1" smtClean="0">
                            <a:latin typeface="Cambria Math"/>
                          </a:rPr>
                        </m:ctrlPr>
                      </m:sSubPr>
                      <m:e>
                        <m:r>
                          <a:rPr lang="en-US" b="0" i="1" smtClean="0">
                            <a:latin typeface="Cambria Math"/>
                          </a:rPr>
                          <m:t>𝑢</m:t>
                        </m:r>
                      </m:e>
                      <m:sub>
                        <m:r>
                          <a:rPr lang="en-US" b="0" i="1" smtClean="0">
                            <a:latin typeface="Cambria Math"/>
                          </a:rPr>
                          <m:t>2</m:t>
                        </m:r>
                      </m:sub>
                    </m:sSub>
                    <m:sSub>
                      <m:sSubPr>
                        <m:ctrlPr>
                          <a:rPr lang="en-US" b="0" i="1" smtClean="0">
                            <a:latin typeface="Cambria Math"/>
                          </a:rPr>
                        </m:ctrlPr>
                      </m:sSubPr>
                      <m:e>
                        <m:r>
                          <a:rPr lang="en-US" b="0" i="1" smtClean="0">
                            <a:latin typeface="Cambria Math"/>
                          </a:rPr>
                          <m:t>𝑢</m:t>
                        </m:r>
                      </m:e>
                      <m:sub>
                        <m:r>
                          <a:rPr lang="en-US" b="0" i="1" smtClean="0">
                            <a:latin typeface="Cambria Math"/>
                          </a:rPr>
                          <m:t>𝑛</m:t>
                        </m:r>
                        <m:r>
                          <a:rPr lang="en-US" b="0" i="1" smtClean="0">
                            <a:latin typeface="Cambria Math"/>
                          </a:rPr>
                          <m:t>−2</m:t>
                        </m:r>
                      </m:sub>
                    </m:sSub>
                    <m:r>
                      <a:rPr lang="en-US" b="0" i="1" smtClean="0">
                        <a:latin typeface="Cambria Math"/>
                      </a:rPr>
                      <m:t>+…+</m:t>
                    </m:r>
                    <m:sSub>
                      <m:sSubPr>
                        <m:ctrlPr>
                          <a:rPr lang="en-US" b="0" i="1" smtClean="0">
                            <a:latin typeface="Cambria Math"/>
                          </a:rPr>
                        </m:ctrlPr>
                      </m:sSubPr>
                      <m:e>
                        <m:r>
                          <a:rPr lang="en-US" b="0" i="1" smtClean="0">
                            <a:latin typeface="Cambria Math"/>
                          </a:rPr>
                          <m:t>𝑢</m:t>
                        </m:r>
                      </m:e>
                      <m:sub>
                        <m:r>
                          <a:rPr lang="en-US" b="0" i="1" smtClean="0">
                            <a:latin typeface="Cambria Math"/>
                          </a:rPr>
                          <m:t>𝑛</m:t>
                        </m:r>
                        <m:r>
                          <a:rPr lang="en-US" b="0" i="1" smtClean="0">
                            <a:latin typeface="Cambria Math"/>
                          </a:rPr>
                          <m:t>−1</m:t>
                        </m:r>
                      </m:sub>
                    </m:sSub>
                    <m:sSub>
                      <m:sSubPr>
                        <m:ctrlPr>
                          <a:rPr lang="en-US" i="1">
                            <a:latin typeface="Cambria Math"/>
                          </a:rPr>
                        </m:ctrlPr>
                      </m:sSubPr>
                      <m:e>
                        <m:r>
                          <a:rPr lang="en-US" i="1">
                            <a:latin typeface="Cambria Math"/>
                          </a:rPr>
                          <m:t>𝑢</m:t>
                        </m:r>
                      </m:e>
                      <m:sub>
                        <m:r>
                          <a:rPr lang="en-US" b="0" i="1" smtClean="0">
                            <a:latin typeface="Cambria Math"/>
                          </a:rPr>
                          <m:t>1</m:t>
                        </m:r>
                      </m:sub>
                    </m:sSub>
                    <m:r>
                      <a:rPr lang="en-US" b="0" i="1" smtClean="0">
                        <a:latin typeface="Cambria Math"/>
                      </a:rPr>
                      <m:t>=</m:t>
                    </m:r>
                    <m:r>
                      <a:rPr lang="en-US" b="0" i="1" smtClean="0">
                        <a:latin typeface="Cambria Math"/>
                      </a:rPr>
                      <m:t>𝑛</m:t>
                    </m:r>
                    <m:r>
                      <a:rPr lang="en-US" b="0" i="1" smtClean="0">
                        <a:latin typeface="Cambria Math"/>
                      </a:rPr>
                      <m:t>‼</m:t>
                    </m:r>
                  </m:oMath>
                </a14:m>
                <a:endParaRPr lang="en-US" b="0" dirty="0" smtClean="0"/>
              </a:p>
              <a:p>
                <a:pPr marL="0" indent="0">
                  <a:buNone/>
                </a:pPr>
                <a:r>
                  <a:rPr lang="en-US" dirty="0" smtClean="0">
                    <a:latin typeface="Cambria Math"/>
                  </a:rPr>
                  <a:t>Strict Ordering (1/0):</a:t>
                </a:r>
                <a:endParaRPr lang="en-US" dirty="0">
                  <a:latin typeface="Cambria Math"/>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a:rPr>
                        <m:t>    </m:t>
                      </m:r>
                      <m:sSub>
                        <m:sSubPr>
                          <m:ctrlPr>
                            <a:rPr lang="en-US" b="0" i="1" smtClean="0">
                              <a:latin typeface="Cambria Math"/>
                            </a:rPr>
                          </m:ctrlPr>
                        </m:sSubPr>
                        <m:e>
                          <m:r>
                            <a:rPr lang="en-US" b="0" i="1" smtClean="0">
                              <a:latin typeface="Cambria Math"/>
                            </a:rPr>
                            <m:t>𝑜</m:t>
                          </m:r>
                        </m:e>
                        <m:sub>
                          <m:r>
                            <a:rPr lang="en-US" b="0" i="1" smtClean="0">
                              <a:latin typeface="Cambria Math"/>
                            </a:rPr>
                            <m:t>𝑛</m:t>
                          </m:r>
                        </m:sub>
                      </m:sSub>
                      <m:r>
                        <a:rPr lang="en-US" b="0" i="1" smtClean="0">
                          <a:latin typeface="Cambria Math"/>
                        </a:rPr>
                        <m:t>=</m:t>
                      </m:r>
                      <m:sSup>
                        <m:sSupPr>
                          <m:ctrlPr>
                            <a:rPr lang="en-US" b="0" i="1" smtClean="0">
                              <a:latin typeface="Cambria Math"/>
                            </a:rPr>
                          </m:ctrlPr>
                        </m:sSupPr>
                        <m:e>
                          <m:r>
                            <a:rPr lang="en-US" b="0" i="1" smtClean="0">
                              <a:latin typeface="Cambria Math"/>
                            </a:rPr>
                            <m:t>2</m:t>
                          </m:r>
                        </m:e>
                        <m:sup>
                          <m:r>
                            <a:rPr lang="en-US" b="0" i="1" smtClean="0">
                              <a:latin typeface="Cambria Math"/>
                            </a:rPr>
                            <m:t>𝑛</m:t>
                          </m:r>
                          <m:r>
                            <a:rPr lang="en-US" b="0" i="1" smtClean="0">
                              <a:latin typeface="Cambria Math"/>
                            </a:rPr>
                            <m:t>−1</m:t>
                          </m:r>
                        </m:sup>
                      </m:sSup>
                      <m:sSub>
                        <m:sSubPr>
                          <m:ctrlPr>
                            <a:rPr lang="en-US" i="1">
                              <a:latin typeface="Cambria Math"/>
                            </a:rPr>
                          </m:ctrlPr>
                        </m:sSubPr>
                        <m:e>
                          <m:r>
                            <a:rPr lang="en-US" i="1">
                              <a:latin typeface="Cambria Math"/>
                            </a:rPr>
                            <m:t>𝑢</m:t>
                          </m:r>
                        </m:e>
                        <m:sub>
                          <m:r>
                            <a:rPr lang="en-US" i="1">
                              <a:latin typeface="Cambria Math"/>
                            </a:rPr>
                            <m:t>𝑛</m:t>
                          </m:r>
                        </m:sub>
                      </m:sSub>
                    </m:oMath>
                  </m:oMathPara>
                </a14:m>
                <a:endParaRPr lang="en-US" dirty="0"/>
              </a:p>
              <a:p>
                <a:pPr marL="0" indent="0">
                  <a:buNone/>
                </a:pPr>
                <a:endParaRPr lang="en-US" dirty="0"/>
              </a:p>
            </p:txBody>
          </p:sp>
        </mc:Choice>
        <mc:Fallback>
          <p:sp>
            <p:nvSpPr>
              <p:cNvPr id="44" name="Subtitle 2"/>
              <p:cNvSpPr txBox="1">
                <a:spLocks noRot="1" noChangeAspect="1" noMove="1" noResize="1" noEditPoints="1" noAdjustHandles="1" noChangeArrowheads="1" noChangeShapeType="1" noTextEdit="1"/>
              </p:cNvSpPr>
              <p:nvPr/>
            </p:nvSpPr>
            <p:spPr>
              <a:xfrm>
                <a:off x="381000" y="2743200"/>
                <a:ext cx="8153400" cy="2667000"/>
              </a:xfrm>
              <a:prstGeom prst="rect">
                <a:avLst/>
              </a:prstGeom>
              <a:blipFill rotWithShape="1">
                <a:blip r:embed="rId3"/>
                <a:stretch>
                  <a:fillRect l="-1945" t="-4795"/>
                </a:stretch>
              </a:blipFill>
            </p:spPr>
            <p:txBody>
              <a:bodyPr/>
              <a:lstStyle/>
              <a:p>
                <a:r>
                  <a:rPr lang="en-US">
                    <a:noFill/>
                  </a:rPr>
                  <a:t> </a:t>
                </a:r>
              </a:p>
            </p:txBody>
          </p:sp>
        </mc:Fallback>
      </mc:AlternateContent>
    </p:spTree>
    <p:extLst>
      <p:ext uri="{BB962C8B-B14F-4D97-AF65-F5344CB8AC3E}">
        <p14:creationId xmlns:p14="http://schemas.microsoft.com/office/powerpoint/2010/main" val="8668702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BVH-building comes in many flavors.</a:t>
            </a:r>
            <a:endParaRPr lang="en-US" dirty="0"/>
          </a:p>
        </p:txBody>
      </p:sp>
      <p:grpSp>
        <p:nvGrpSpPr>
          <p:cNvPr id="10" name="Group 9"/>
          <p:cNvGrpSpPr/>
          <p:nvPr/>
        </p:nvGrpSpPr>
        <p:grpSpPr>
          <a:xfrm>
            <a:off x="5017169" y="1752600"/>
            <a:ext cx="2749997" cy="3591679"/>
            <a:chOff x="665747" y="2009274"/>
            <a:chExt cx="2749997" cy="3591679"/>
          </a:xfrm>
          <a:solidFill>
            <a:schemeClr val="accent2"/>
          </a:solidFill>
        </p:grpSpPr>
        <p:sp>
          <p:nvSpPr>
            <p:cNvPr id="4" name="Down Arrow 3"/>
            <p:cNvSpPr/>
            <p:nvPr/>
          </p:nvSpPr>
          <p:spPr>
            <a:xfrm>
              <a:off x="1066800" y="2009274"/>
              <a:ext cx="1808747" cy="1752600"/>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a:off x="665747" y="3733800"/>
              <a:ext cx="1219199" cy="1181353"/>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2057400" y="3733800"/>
              <a:ext cx="1219199" cy="1181353"/>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1913020" y="4915153"/>
              <a:ext cx="707770" cy="685800"/>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2707974" y="4915153"/>
              <a:ext cx="707770" cy="685800"/>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flipH="1">
            <a:off x="1587128" y="1697511"/>
            <a:ext cx="2529773" cy="3559229"/>
            <a:chOff x="5715000" y="1921042"/>
            <a:chExt cx="2534129" cy="3565358"/>
          </a:xfrm>
          <a:solidFill>
            <a:schemeClr val="accent2"/>
          </a:solidFill>
        </p:grpSpPr>
        <p:sp>
          <p:nvSpPr>
            <p:cNvPr id="11" name="Down Arrow 10"/>
            <p:cNvSpPr/>
            <p:nvPr/>
          </p:nvSpPr>
          <p:spPr>
            <a:xfrm flipV="1">
              <a:off x="5963653" y="1921042"/>
              <a:ext cx="1808747" cy="1752600"/>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flipV="1">
              <a:off x="5715000" y="3733800"/>
              <a:ext cx="1066800" cy="1033685"/>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flipV="1">
              <a:off x="7014411" y="3733800"/>
              <a:ext cx="1066800" cy="1033685"/>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flipV="1">
              <a:off x="6914671" y="4876800"/>
              <a:ext cx="629129" cy="609600"/>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flipV="1">
              <a:off x="7620000" y="4876800"/>
              <a:ext cx="629129" cy="609600"/>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 name="Straight Connector 17"/>
          <p:cNvCxnSpPr/>
          <p:nvPr/>
        </p:nvCxnSpPr>
        <p:spPr>
          <a:xfrm>
            <a:off x="4572000" y="1295400"/>
            <a:ext cx="0" cy="4495800"/>
          </a:xfrm>
          <a:prstGeom prst="line">
            <a:avLst/>
          </a:prstGeom>
          <a:ln w="76200">
            <a:solidFill>
              <a:schemeClr val="tx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9" name="Title 1"/>
          <p:cNvSpPr txBox="1">
            <a:spLocks/>
          </p:cNvSpPr>
          <p:nvPr/>
        </p:nvSpPr>
        <p:spPr>
          <a:xfrm rot="16200000">
            <a:off x="-836389" y="2664653"/>
            <a:ext cx="3425378"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dirty="0" smtClean="0">
                <a:solidFill>
                  <a:schemeClr val="tx1">
                    <a:lumMod val="65000"/>
                  </a:schemeClr>
                </a:solidFill>
                <a:latin typeface="+mn-lt"/>
              </a:rPr>
              <a:t>Bottom-Up</a:t>
            </a:r>
            <a:endParaRPr lang="en-US" sz="4800" dirty="0">
              <a:solidFill>
                <a:schemeClr val="tx1">
                  <a:lumMod val="65000"/>
                </a:schemeClr>
              </a:solidFill>
              <a:latin typeface="+mn-lt"/>
            </a:endParaRPr>
          </a:p>
        </p:txBody>
      </p:sp>
      <p:sp>
        <p:nvSpPr>
          <p:cNvPr id="20" name="Title 1"/>
          <p:cNvSpPr txBox="1">
            <a:spLocks/>
          </p:cNvSpPr>
          <p:nvPr/>
        </p:nvSpPr>
        <p:spPr>
          <a:xfrm rot="5400000">
            <a:off x="6631993" y="2512789"/>
            <a:ext cx="3425378"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dirty="0" smtClean="0">
                <a:solidFill>
                  <a:schemeClr val="tx1">
                    <a:lumMod val="65000"/>
                  </a:schemeClr>
                </a:solidFill>
                <a:latin typeface="+mn-lt"/>
              </a:rPr>
              <a:t>Top-Down</a:t>
            </a:r>
            <a:endParaRPr lang="en-US" sz="4800" dirty="0">
              <a:solidFill>
                <a:schemeClr val="tx1">
                  <a:lumMod val="65000"/>
                </a:schemeClr>
              </a:solidFill>
              <a:latin typeface="+mn-lt"/>
            </a:endParaRPr>
          </a:p>
        </p:txBody>
      </p:sp>
      <p:cxnSp>
        <p:nvCxnSpPr>
          <p:cNvPr id="21" name="Straight Connector 20"/>
          <p:cNvCxnSpPr/>
          <p:nvPr/>
        </p:nvCxnSpPr>
        <p:spPr>
          <a:xfrm>
            <a:off x="994535" y="5791200"/>
            <a:ext cx="7463665" cy="0"/>
          </a:xfrm>
          <a:prstGeom prst="line">
            <a:avLst/>
          </a:prstGeom>
          <a:ln w="76200">
            <a:solidFill>
              <a:schemeClr val="tx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p:nvSpPr>
        <p:spPr>
          <a:xfrm>
            <a:off x="2048989" y="5721210"/>
            <a:ext cx="5190011"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dirty="0" smtClean="0">
                <a:solidFill>
                  <a:schemeClr val="tx1">
                    <a:lumMod val="65000"/>
                  </a:schemeClr>
                </a:solidFill>
                <a:latin typeface="+mn-lt"/>
              </a:rPr>
              <a:t>Neither of Those</a:t>
            </a:r>
            <a:endParaRPr lang="en-US" sz="4800" dirty="0">
              <a:solidFill>
                <a:schemeClr val="tx1">
                  <a:lumMod val="65000"/>
                </a:schemeClr>
              </a:solidFill>
              <a:latin typeface="+mn-lt"/>
            </a:endParaRPr>
          </a:p>
        </p:txBody>
      </p:sp>
    </p:spTree>
    <p:extLst>
      <p:ext uri="{BB962C8B-B14F-4D97-AF65-F5344CB8AC3E}">
        <p14:creationId xmlns:p14="http://schemas.microsoft.com/office/powerpoint/2010/main" val="12945356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Top-Down Methods</a:t>
            </a:r>
            <a:endParaRPr lang="en-US" dirty="0"/>
          </a:p>
        </p:txBody>
      </p:sp>
      <p:sp>
        <p:nvSpPr>
          <p:cNvPr id="5" name="Down Arrow 4"/>
          <p:cNvSpPr/>
          <p:nvPr/>
        </p:nvSpPr>
        <p:spPr>
          <a:xfrm rot="900000">
            <a:off x="5629377" y="2600998"/>
            <a:ext cx="581151" cy="1181353"/>
          </a:xfrm>
          <a:prstGeom prst="downArrow">
            <a:avLst>
              <a:gd name="adj1" fmla="val 41272"/>
              <a:gd name="adj2" fmla="val 52173"/>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572000" y="1295400"/>
            <a:ext cx="0" cy="4495800"/>
          </a:xfrm>
          <a:prstGeom prst="line">
            <a:avLst/>
          </a:prstGeom>
          <a:ln w="76200">
            <a:solidFill>
              <a:schemeClr val="tx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2" name="Subtitle 2"/>
          <p:cNvSpPr txBox="1">
            <a:spLocks/>
          </p:cNvSpPr>
          <p:nvPr/>
        </p:nvSpPr>
        <p:spPr>
          <a:xfrm>
            <a:off x="533400" y="1371600"/>
            <a:ext cx="4114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err="1" smtClean="0"/>
              <a:t>def</a:t>
            </a:r>
            <a:r>
              <a:rPr lang="en-US" sz="2400" dirty="0" smtClean="0"/>
              <a:t>   </a:t>
            </a:r>
            <a:r>
              <a:rPr lang="en-US" sz="2400" dirty="0" err="1" smtClean="0"/>
              <a:t>tdBuild</a:t>
            </a:r>
            <a:r>
              <a:rPr lang="en-US" sz="2400" dirty="0" smtClean="0"/>
              <a:t>(L)</a:t>
            </a:r>
          </a:p>
          <a:p>
            <a:pPr marL="0" indent="0">
              <a:buNone/>
            </a:pPr>
            <a:r>
              <a:rPr lang="en-US" sz="2400" dirty="0" smtClean="0"/>
              <a:t>      if(|L|==1) return Leaf(L);</a:t>
            </a:r>
          </a:p>
          <a:p>
            <a:pPr marL="0" indent="0">
              <a:buNone/>
            </a:pPr>
            <a:r>
              <a:rPr lang="en-US" sz="2400" dirty="0"/>
              <a:t> </a:t>
            </a:r>
            <a:r>
              <a:rPr lang="en-US" sz="2400" dirty="0" smtClean="0"/>
              <a:t>     P = partitions(L);</a:t>
            </a:r>
          </a:p>
          <a:p>
            <a:pPr marL="0" indent="0">
              <a:buNone/>
            </a:pPr>
            <a:r>
              <a:rPr lang="en-US" sz="2400" dirty="0"/>
              <a:t> </a:t>
            </a:r>
            <a:r>
              <a:rPr lang="en-US" sz="2400" dirty="0" smtClean="0"/>
              <a:t>     </a:t>
            </a:r>
            <a:r>
              <a:rPr lang="en-US" sz="2400" dirty="0" err="1" smtClean="0"/>
              <a:t>bestP</a:t>
            </a:r>
            <a:r>
              <a:rPr lang="en-US" sz="2400" dirty="0" smtClean="0"/>
              <a:t> = </a:t>
            </a:r>
            <a:r>
              <a:rPr lang="en-US" sz="2400" dirty="0" err="1" smtClean="0"/>
              <a:t>selectPart</a:t>
            </a:r>
            <a:r>
              <a:rPr lang="en-US" sz="2400" dirty="0" smtClean="0"/>
              <a:t>(P, L);</a:t>
            </a:r>
          </a:p>
          <a:p>
            <a:pPr marL="0" indent="0">
              <a:buNone/>
            </a:pPr>
            <a:r>
              <a:rPr lang="en-US" sz="2400" dirty="0"/>
              <a:t> </a:t>
            </a:r>
            <a:r>
              <a:rPr lang="en-US" sz="2400" dirty="0" smtClean="0"/>
              <a:t>     (p,L</a:t>
            </a:r>
            <a:r>
              <a:rPr lang="en-US" sz="2400" baseline="-25000" dirty="0" smtClean="0"/>
              <a:t>1</a:t>
            </a:r>
            <a:r>
              <a:rPr lang="en-US" sz="2400" dirty="0" smtClean="0"/>
              <a:t>,L</a:t>
            </a:r>
            <a:r>
              <a:rPr lang="en-US" sz="2400" baseline="-25000" dirty="0" smtClean="0"/>
              <a:t>2</a:t>
            </a:r>
            <a:r>
              <a:rPr lang="en-US" sz="2400" dirty="0" smtClean="0"/>
              <a:t>) = </a:t>
            </a:r>
            <a:r>
              <a:rPr lang="en-US" sz="2400" dirty="0" err="1" smtClean="0"/>
              <a:t>bestP</a:t>
            </a:r>
            <a:r>
              <a:rPr lang="en-US" sz="2400" dirty="0" smtClean="0"/>
              <a:t>(L);</a:t>
            </a:r>
          </a:p>
          <a:p>
            <a:pPr marL="0" indent="0">
              <a:buNone/>
            </a:pPr>
            <a:r>
              <a:rPr lang="en-US" sz="2400" dirty="0"/>
              <a:t> </a:t>
            </a:r>
            <a:r>
              <a:rPr lang="en-US" sz="2400" dirty="0" smtClean="0"/>
              <a:t>     return new Branch(p,</a:t>
            </a:r>
          </a:p>
          <a:p>
            <a:pPr marL="0" indent="0">
              <a:buNone/>
            </a:pPr>
            <a:r>
              <a:rPr lang="en-US" sz="2400" dirty="0"/>
              <a:t>	</a:t>
            </a:r>
            <a:r>
              <a:rPr lang="en-US" sz="2400" dirty="0" smtClean="0"/>
              <a:t>	</a:t>
            </a:r>
            <a:r>
              <a:rPr lang="en-US" sz="2400" dirty="0" err="1" smtClean="0"/>
              <a:t>tdBuild</a:t>
            </a:r>
            <a:r>
              <a:rPr lang="en-US" sz="2400" dirty="0" smtClean="0"/>
              <a:t>(</a:t>
            </a:r>
            <a:r>
              <a:rPr lang="en-US" sz="2400" dirty="0"/>
              <a:t>L</a:t>
            </a:r>
            <a:r>
              <a:rPr lang="en-US" sz="2400" baseline="-25000" dirty="0"/>
              <a:t>1</a:t>
            </a:r>
            <a:r>
              <a:rPr lang="en-US" sz="2400" dirty="0" smtClean="0"/>
              <a:t>), </a:t>
            </a:r>
            <a:endParaRPr lang="en-US" sz="2400" dirty="0"/>
          </a:p>
          <a:p>
            <a:pPr marL="0" indent="0">
              <a:buNone/>
            </a:pPr>
            <a:r>
              <a:rPr lang="en-US" sz="2400" dirty="0"/>
              <a:t>		</a:t>
            </a:r>
            <a:r>
              <a:rPr lang="en-US" sz="2400" dirty="0" err="1" smtClean="0"/>
              <a:t>tdBuild</a:t>
            </a:r>
            <a:r>
              <a:rPr lang="en-US" sz="2400" dirty="0" smtClean="0"/>
              <a:t>(L</a:t>
            </a:r>
            <a:r>
              <a:rPr lang="en-US" sz="2400" baseline="-25000" dirty="0" smtClean="0"/>
              <a:t>2</a:t>
            </a:r>
            <a:r>
              <a:rPr lang="en-US" sz="2400" dirty="0" smtClean="0"/>
              <a:t>));</a:t>
            </a:r>
            <a:endParaRPr lang="en-US" sz="2400" dirty="0"/>
          </a:p>
        </p:txBody>
      </p:sp>
      <p:sp>
        <p:nvSpPr>
          <p:cNvPr id="23" name="Down Arrow 22"/>
          <p:cNvSpPr/>
          <p:nvPr/>
        </p:nvSpPr>
        <p:spPr>
          <a:xfrm rot="20700000">
            <a:off x="7077177" y="2614184"/>
            <a:ext cx="581151" cy="1181353"/>
          </a:xfrm>
          <a:prstGeom prst="downArrow">
            <a:avLst>
              <a:gd name="adj1" fmla="val 41272"/>
              <a:gd name="adj2" fmla="val 52173"/>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loud 5"/>
          <p:cNvSpPr/>
          <p:nvPr/>
        </p:nvSpPr>
        <p:spPr>
          <a:xfrm>
            <a:off x="5791200" y="1295400"/>
            <a:ext cx="1647494" cy="1295401"/>
          </a:xfrm>
          <a:prstGeom prst="clou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000" dirty="0" smtClean="0"/>
              <a:t>L</a:t>
            </a:r>
            <a:endParaRPr lang="en-US" sz="4000" dirty="0"/>
          </a:p>
        </p:txBody>
      </p:sp>
      <p:sp>
        <p:nvSpPr>
          <p:cNvPr id="24" name="Cloud 23"/>
          <p:cNvSpPr/>
          <p:nvPr/>
        </p:nvSpPr>
        <p:spPr>
          <a:xfrm>
            <a:off x="5105400" y="3962401"/>
            <a:ext cx="1090445" cy="914399"/>
          </a:xfrm>
          <a:prstGeom prst="clou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smtClean="0"/>
              <a:t>L</a:t>
            </a:r>
            <a:r>
              <a:rPr lang="en-US" sz="2800" baseline="-25000" dirty="0"/>
              <a:t>1</a:t>
            </a:r>
            <a:endParaRPr lang="en-US" sz="2800" dirty="0"/>
          </a:p>
        </p:txBody>
      </p:sp>
      <p:sp>
        <p:nvSpPr>
          <p:cNvPr id="26" name="Cloud 25"/>
          <p:cNvSpPr/>
          <p:nvPr/>
        </p:nvSpPr>
        <p:spPr>
          <a:xfrm>
            <a:off x="7139155" y="3962401"/>
            <a:ext cx="1090445" cy="914399"/>
          </a:xfrm>
          <a:prstGeom prst="clou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smtClean="0"/>
              <a:t>L</a:t>
            </a:r>
            <a:r>
              <a:rPr lang="en-US" sz="2800" baseline="-25000" dirty="0" smtClean="0"/>
              <a:t>2</a:t>
            </a:r>
            <a:endParaRPr lang="en-US" sz="2800" dirty="0"/>
          </a:p>
        </p:txBody>
      </p:sp>
    </p:spTree>
    <p:extLst>
      <p:ext uri="{BB962C8B-B14F-4D97-AF65-F5344CB8AC3E}">
        <p14:creationId xmlns:p14="http://schemas.microsoft.com/office/powerpoint/2010/main" val="9262184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normAutofit/>
          </a:bodyPr>
          <a:lstStyle/>
          <a:p>
            <a:r>
              <a:rPr lang="en-US" sz="2800" dirty="0" smtClean="0"/>
              <a:t>Example </a:t>
            </a:r>
            <a:r>
              <a:rPr lang="en-US" sz="2800" dirty="0"/>
              <a:t>P</a:t>
            </a:r>
            <a:r>
              <a:rPr lang="en-US" sz="2800" dirty="0" smtClean="0"/>
              <a:t>artition Set</a:t>
            </a:r>
            <a:r>
              <a:rPr lang="en-US" sz="2800" dirty="0" smtClean="0"/>
              <a:t>: Linear splits in each dimension</a:t>
            </a:r>
            <a:endParaRPr lang="en-US" sz="2800" dirty="0"/>
          </a:p>
        </p:txBody>
      </p:sp>
      <p:sp>
        <p:nvSpPr>
          <p:cNvPr id="5" name="Isosceles Triangle 4"/>
          <p:cNvSpPr/>
          <p:nvPr/>
        </p:nvSpPr>
        <p:spPr>
          <a:xfrm rot="19812937">
            <a:off x="2036397" y="2939054"/>
            <a:ext cx="1143000" cy="1070313"/>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Isosceles Triangle 5"/>
          <p:cNvSpPr/>
          <p:nvPr/>
        </p:nvSpPr>
        <p:spPr>
          <a:xfrm rot="20286343">
            <a:off x="5265191" y="1560569"/>
            <a:ext cx="1143000" cy="669416"/>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Isosceles Triangle 6"/>
          <p:cNvSpPr/>
          <p:nvPr/>
        </p:nvSpPr>
        <p:spPr>
          <a:xfrm rot="16200000">
            <a:off x="3747497" y="4139802"/>
            <a:ext cx="975291" cy="697885"/>
          </a:xfrm>
          <a:prstGeom prst="triangle">
            <a:avLst>
              <a:gd name="adj" fmla="val 767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Isosceles Triangle 7"/>
          <p:cNvSpPr/>
          <p:nvPr/>
        </p:nvSpPr>
        <p:spPr>
          <a:xfrm rot="18693615">
            <a:off x="5751543" y="4611037"/>
            <a:ext cx="995626" cy="1037122"/>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Isosceles Triangle 8"/>
          <p:cNvSpPr/>
          <p:nvPr/>
        </p:nvSpPr>
        <p:spPr>
          <a:xfrm rot="19179137">
            <a:off x="5332814" y="3163167"/>
            <a:ext cx="1143000" cy="998698"/>
          </a:xfrm>
          <a:prstGeom prst="triangle">
            <a:avLst>
              <a:gd name="adj" fmla="val 482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Isosceles Triangle 9"/>
          <p:cNvSpPr/>
          <p:nvPr/>
        </p:nvSpPr>
        <p:spPr>
          <a:xfrm rot="945712">
            <a:off x="3292968" y="2525981"/>
            <a:ext cx="1143000" cy="839764"/>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Isosceles Triangle 10"/>
          <p:cNvSpPr/>
          <p:nvPr/>
        </p:nvSpPr>
        <p:spPr>
          <a:xfrm rot="5860246">
            <a:off x="3193916" y="4758195"/>
            <a:ext cx="417705" cy="1258329"/>
          </a:xfrm>
          <a:prstGeom prst="triangle">
            <a:avLst>
              <a:gd name="adj" fmla="val 3626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Isosceles Triangle 11"/>
          <p:cNvSpPr/>
          <p:nvPr/>
        </p:nvSpPr>
        <p:spPr>
          <a:xfrm rot="3023939">
            <a:off x="1205653" y="2604671"/>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Isosceles Triangle 12"/>
          <p:cNvSpPr/>
          <p:nvPr/>
        </p:nvSpPr>
        <p:spPr>
          <a:xfrm rot="5218965">
            <a:off x="7290732" y="2301219"/>
            <a:ext cx="810936" cy="708431"/>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Isosceles Triangle 13"/>
          <p:cNvSpPr/>
          <p:nvPr/>
        </p:nvSpPr>
        <p:spPr>
          <a:xfrm rot="6385959">
            <a:off x="1094558" y="4708040"/>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Isosceles Triangle 14"/>
          <p:cNvSpPr/>
          <p:nvPr/>
        </p:nvSpPr>
        <p:spPr>
          <a:xfrm rot="6385959">
            <a:off x="7522885" y="4207112"/>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24" name="Group 23"/>
          <p:cNvGrpSpPr/>
          <p:nvPr/>
        </p:nvGrpSpPr>
        <p:grpSpPr>
          <a:xfrm>
            <a:off x="349297" y="1350308"/>
            <a:ext cx="8477832" cy="4495800"/>
            <a:chOff x="349297" y="1350308"/>
            <a:chExt cx="8477832" cy="4495800"/>
          </a:xfrm>
        </p:grpSpPr>
        <p:cxnSp>
          <p:nvCxnSpPr>
            <p:cNvPr id="16" name="Straight Connector 15"/>
            <p:cNvCxnSpPr/>
            <p:nvPr/>
          </p:nvCxnSpPr>
          <p:spPr>
            <a:xfrm>
              <a:off x="2514600" y="1350308"/>
              <a:ext cx="0" cy="4495800"/>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28276" y="1350308"/>
              <a:ext cx="0" cy="4495800"/>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781800" y="1350308"/>
              <a:ext cx="0" cy="4495800"/>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57199" y="2438400"/>
              <a:ext cx="8305801" cy="0"/>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21328" y="3733800"/>
              <a:ext cx="8305801" cy="0"/>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49297" y="5094389"/>
              <a:ext cx="8305801" cy="0"/>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638288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normAutofit/>
          </a:bodyPr>
          <a:lstStyle/>
          <a:p>
            <a:r>
              <a:rPr lang="en-US" sz="2800" dirty="0" smtClean="0"/>
              <a:t>Example </a:t>
            </a:r>
            <a:r>
              <a:rPr lang="en-US" sz="2800" dirty="0"/>
              <a:t>P</a:t>
            </a:r>
            <a:r>
              <a:rPr lang="en-US" sz="2800" dirty="0" smtClean="0"/>
              <a:t>artition Set</a:t>
            </a:r>
            <a:r>
              <a:rPr lang="en-US" sz="2800" dirty="0" smtClean="0"/>
              <a:t>: Radial splits from a point</a:t>
            </a:r>
            <a:endParaRPr lang="en-US" sz="2800" dirty="0"/>
          </a:p>
        </p:txBody>
      </p:sp>
      <p:sp>
        <p:nvSpPr>
          <p:cNvPr id="5" name="Isosceles Triangle 4"/>
          <p:cNvSpPr/>
          <p:nvPr/>
        </p:nvSpPr>
        <p:spPr>
          <a:xfrm rot="19812937">
            <a:off x="2036397" y="2939054"/>
            <a:ext cx="1143000" cy="1070313"/>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Isosceles Triangle 5"/>
          <p:cNvSpPr/>
          <p:nvPr/>
        </p:nvSpPr>
        <p:spPr>
          <a:xfrm rot="20286343">
            <a:off x="5265191" y="1560569"/>
            <a:ext cx="1143000" cy="669416"/>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Isosceles Triangle 6"/>
          <p:cNvSpPr/>
          <p:nvPr/>
        </p:nvSpPr>
        <p:spPr>
          <a:xfrm rot="16200000">
            <a:off x="3747497" y="4139802"/>
            <a:ext cx="975291" cy="697885"/>
          </a:xfrm>
          <a:prstGeom prst="triangle">
            <a:avLst>
              <a:gd name="adj" fmla="val 767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Isosceles Triangle 7"/>
          <p:cNvSpPr/>
          <p:nvPr/>
        </p:nvSpPr>
        <p:spPr>
          <a:xfrm rot="18693615">
            <a:off x="5751543" y="4611037"/>
            <a:ext cx="995626" cy="1037122"/>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Isosceles Triangle 8"/>
          <p:cNvSpPr/>
          <p:nvPr/>
        </p:nvSpPr>
        <p:spPr>
          <a:xfrm rot="19179137">
            <a:off x="5332814" y="3163167"/>
            <a:ext cx="1143000" cy="998698"/>
          </a:xfrm>
          <a:prstGeom prst="triangle">
            <a:avLst>
              <a:gd name="adj" fmla="val 482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Isosceles Triangle 9"/>
          <p:cNvSpPr/>
          <p:nvPr/>
        </p:nvSpPr>
        <p:spPr>
          <a:xfrm rot="945712">
            <a:off x="3292968" y="2525981"/>
            <a:ext cx="1143000" cy="839764"/>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Isosceles Triangle 10"/>
          <p:cNvSpPr/>
          <p:nvPr/>
        </p:nvSpPr>
        <p:spPr>
          <a:xfrm rot="5860246">
            <a:off x="3193916" y="4758195"/>
            <a:ext cx="417705" cy="1258329"/>
          </a:xfrm>
          <a:prstGeom prst="triangle">
            <a:avLst>
              <a:gd name="adj" fmla="val 3626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Isosceles Triangle 11"/>
          <p:cNvSpPr/>
          <p:nvPr/>
        </p:nvSpPr>
        <p:spPr>
          <a:xfrm rot="3023939">
            <a:off x="1205653" y="2604671"/>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Isosceles Triangle 12"/>
          <p:cNvSpPr/>
          <p:nvPr/>
        </p:nvSpPr>
        <p:spPr>
          <a:xfrm rot="5218965">
            <a:off x="7290732" y="2301219"/>
            <a:ext cx="810936" cy="708431"/>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Isosceles Triangle 13"/>
          <p:cNvSpPr/>
          <p:nvPr/>
        </p:nvSpPr>
        <p:spPr>
          <a:xfrm rot="6385959">
            <a:off x="1094558" y="4708040"/>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Isosceles Triangle 14"/>
          <p:cNvSpPr/>
          <p:nvPr/>
        </p:nvSpPr>
        <p:spPr>
          <a:xfrm rot="6385959">
            <a:off x="7522885" y="4207112"/>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Oval 2"/>
          <p:cNvSpPr/>
          <p:nvPr/>
        </p:nvSpPr>
        <p:spPr>
          <a:xfrm>
            <a:off x="3905760" y="2960616"/>
            <a:ext cx="1275840" cy="1306584"/>
          </a:xfrm>
          <a:prstGeom prst="ellipse">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448560" y="2503413"/>
            <a:ext cx="2190240" cy="2220988"/>
          </a:xfrm>
          <a:prstGeom prst="ellipse">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801405" y="1933895"/>
            <a:ext cx="3484548" cy="3360025"/>
          </a:xfrm>
          <a:prstGeom prst="ellipse">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119732" y="1284217"/>
            <a:ext cx="4847896" cy="4659384"/>
          </a:xfrm>
          <a:prstGeom prst="ellipse">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92943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62200" y="2362200"/>
            <a:ext cx="4419600" cy="1905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Title 1"/>
          <p:cNvSpPr>
            <a:spLocks noGrp="1"/>
          </p:cNvSpPr>
          <p:nvPr>
            <p:ph type="ctrTitle" idx="4294967295"/>
          </p:nvPr>
        </p:nvSpPr>
        <p:spPr>
          <a:xfrm>
            <a:off x="1828800" y="2514600"/>
            <a:ext cx="5638800" cy="1470025"/>
          </a:xfrm>
        </p:spPr>
        <p:txBody>
          <a:bodyPr>
            <a:normAutofit/>
            <a:scene3d>
              <a:camera prst="orthographicFront"/>
              <a:lightRig rig="soft" dir="t">
                <a:rot lat="0" lon="0" rev="10800000"/>
              </a:lightRig>
            </a:scene3d>
            <a:sp3d>
              <a:bevelT w="27940" h="12700"/>
              <a:contourClr>
                <a:srgbClr val="DDDDDD"/>
              </a:contourClr>
            </a:sp3d>
          </a:bodyPr>
          <a:lstStyle/>
          <a:p>
            <a:r>
              <a:rPr lang="en-US" b="1" spc="150" dirty="0" smtClean="0">
                <a:ln w="11430"/>
                <a:solidFill>
                  <a:srgbClr val="F8F8F8"/>
                </a:solidFill>
                <a:effectLst>
                  <a:outerShdw blurRad="25400" algn="tl" rotWithShape="0">
                    <a:srgbClr val="000000">
                      <a:alpha val="43000"/>
                    </a:srgbClr>
                  </a:outerShdw>
                </a:effectLst>
              </a:rPr>
              <a:t>Rays and BVHs</a:t>
            </a:r>
            <a:br>
              <a:rPr lang="en-US" b="1" spc="150" dirty="0" smtClean="0">
                <a:ln w="11430"/>
                <a:solidFill>
                  <a:srgbClr val="F8F8F8"/>
                </a:solidFill>
                <a:effectLst>
                  <a:outerShdw blurRad="25400" algn="tl" rotWithShape="0">
                    <a:srgbClr val="000000">
                      <a:alpha val="43000"/>
                    </a:srgbClr>
                  </a:outerShdw>
                </a:effectLst>
              </a:rPr>
            </a:br>
            <a:r>
              <a:rPr lang="en-US" b="1" spc="150" dirty="0" smtClean="0">
                <a:ln w="11430"/>
                <a:solidFill>
                  <a:srgbClr val="F8F8F8"/>
                </a:solidFill>
                <a:effectLst>
                  <a:outerShdw blurRad="25400" algn="tl" rotWithShape="0">
                    <a:srgbClr val="000000">
                      <a:alpha val="43000"/>
                    </a:srgbClr>
                  </a:outerShdw>
                </a:effectLst>
              </a:rPr>
              <a:t>Background</a:t>
            </a:r>
            <a:endParaRPr lang="en-US" b="1" spc="150" dirty="0">
              <a:ln w="11430"/>
              <a:solidFill>
                <a:srgbClr val="F8F8F8"/>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41575768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Scoring Partitions: SAM in detail.</a:t>
            </a:r>
            <a:endParaRPr lang="en-US" dirty="0"/>
          </a:p>
        </p:txBody>
      </p:sp>
      <p:sp>
        <p:nvSpPr>
          <p:cNvPr id="5" name="Isosceles Triangle 4"/>
          <p:cNvSpPr/>
          <p:nvPr/>
        </p:nvSpPr>
        <p:spPr>
          <a:xfrm rot="19812937">
            <a:off x="1911525" y="2152728"/>
            <a:ext cx="1143000" cy="1070313"/>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Isosceles Triangle 5"/>
          <p:cNvSpPr/>
          <p:nvPr/>
        </p:nvSpPr>
        <p:spPr>
          <a:xfrm rot="20286343">
            <a:off x="4996525" y="1255769"/>
            <a:ext cx="1143000" cy="669416"/>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Isosceles Triangle 6"/>
          <p:cNvSpPr/>
          <p:nvPr/>
        </p:nvSpPr>
        <p:spPr>
          <a:xfrm rot="16200000">
            <a:off x="3622625" y="3353476"/>
            <a:ext cx="975291" cy="697885"/>
          </a:xfrm>
          <a:prstGeom prst="triangle">
            <a:avLst>
              <a:gd name="adj" fmla="val 767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Isosceles Triangle 7"/>
          <p:cNvSpPr/>
          <p:nvPr/>
        </p:nvSpPr>
        <p:spPr>
          <a:xfrm rot="18693615">
            <a:off x="5482877" y="4230037"/>
            <a:ext cx="995626" cy="1037122"/>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Isosceles Triangle 8"/>
          <p:cNvSpPr/>
          <p:nvPr/>
        </p:nvSpPr>
        <p:spPr>
          <a:xfrm rot="19179137">
            <a:off x="5064148" y="2858367"/>
            <a:ext cx="1143000" cy="998698"/>
          </a:xfrm>
          <a:prstGeom prst="triangle">
            <a:avLst>
              <a:gd name="adj" fmla="val 482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Isosceles Triangle 9"/>
          <p:cNvSpPr/>
          <p:nvPr/>
        </p:nvSpPr>
        <p:spPr>
          <a:xfrm rot="945712">
            <a:off x="3168096" y="1739655"/>
            <a:ext cx="1143000" cy="839764"/>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Isosceles Triangle 10"/>
          <p:cNvSpPr/>
          <p:nvPr/>
        </p:nvSpPr>
        <p:spPr>
          <a:xfrm rot="5860246">
            <a:off x="3069044" y="3971869"/>
            <a:ext cx="417705" cy="1258329"/>
          </a:xfrm>
          <a:prstGeom prst="triangle">
            <a:avLst>
              <a:gd name="adj" fmla="val 3626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Isosceles Triangle 11"/>
          <p:cNvSpPr/>
          <p:nvPr/>
        </p:nvSpPr>
        <p:spPr>
          <a:xfrm rot="3023939">
            <a:off x="1080781" y="1818345"/>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Isosceles Triangle 12"/>
          <p:cNvSpPr/>
          <p:nvPr/>
        </p:nvSpPr>
        <p:spPr>
          <a:xfrm rot="5218965">
            <a:off x="7022066" y="1920219"/>
            <a:ext cx="810936" cy="708431"/>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Isosceles Triangle 13"/>
          <p:cNvSpPr/>
          <p:nvPr/>
        </p:nvSpPr>
        <p:spPr>
          <a:xfrm rot="6385959">
            <a:off x="969686" y="3921714"/>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Isosceles Triangle 14"/>
          <p:cNvSpPr/>
          <p:nvPr/>
        </p:nvSpPr>
        <p:spPr>
          <a:xfrm rot="6385959">
            <a:off x="7254219" y="3826112"/>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7" name="Straight Connector 16"/>
          <p:cNvCxnSpPr/>
          <p:nvPr/>
        </p:nvCxnSpPr>
        <p:spPr>
          <a:xfrm>
            <a:off x="4728276" y="1219200"/>
            <a:ext cx="0" cy="4364692"/>
          </a:xfrm>
          <a:prstGeom prst="line">
            <a:avLst/>
          </a:prstGeom>
          <a:ln w="7620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914400" y="1647478"/>
            <a:ext cx="3544813" cy="3128796"/>
          </a:xfrm>
          <a:prstGeom prst="rect">
            <a:avLst/>
          </a:prstGeom>
          <a:noFill/>
          <a:ln>
            <a:solidFill>
              <a:schemeClr val="accent5">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5" name="Rectangle 24"/>
          <p:cNvSpPr/>
          <p:nvPr/>
        </p:nvSpPr>
        <p:spPr>
          <a:xfrm>
            <a:off x="5111453" y="1295400"/>
            <a:ext cx="3052649" cy="4169708"/>
          </a:xfrm>
          <a:prstGeom prst="rect">
            <a:avLst/>
          </a:prstGeom>
          <a:noFill/>
          <a:ln>
            <a:solidFill>
              <a:schemeClr val="accent5">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8" name="Subtitle 2"/>
              <p:cNvSpPr txBox="1">
                <a:spLocks/>
              </p:cNvSpPr>
              <p:nvPr/>
            </p:nvSpPr>
            <p:spPr>
              <a:xfrm>
                <a:off x="2053105" y="5562600"/>
                <a:ext cx="6963489" cy="9034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𝐶</m:t>
                      </m:r>
                      <m:d>
                        <m:dPr>
                          <m:ctrlPr>
                            <a:rPr lang="en-US" b="0" i="1" smtClean="0">
                              <a:latin typeface="Cambria Math"/>
                            </a:rPr>
                          </m:ctrlPr>
                        </m:dPr>
                        <m:e>
                          <m:r>
                            <a:rPr lang="en-US" b="0" i="1" smtClean="0">
                              <a:latin typeface="Cambria Math"/>
                            </a:rPr>
                            <m:t>𝑁</m:t>
                          </m:r>
                        </m:e>
                      </m:d>
                      <m:r>
                        <a:rPr lang="en-US" b="0" i="1" smtClean="0">
                          <a:latin typeface="Cambria Math"/>
                        </a:rPr>
                        <m:t>=</m:t>
                      </m:r>
                      <m:sSub>
                        <m:sSubPr>
                          <m:ctrlPr>
                            <a:rPr lang="en-US" b="0" i="1" smtClean="0">
                              <a:latin typeface="Cambria Math"/>
                            </a:rPr>
                          </m:ctrlPr>
                        </m:sSubPr>
                        <m:e>
                          <m:r>
                            <a:rPr lang="en-US" b="0" i="1" smtClean="0">
                              <a:latin typeface="Cambria Math"/>
                            </a:rPr>
                            <m:t>𝑐</m:t>
                          </m:r>
                        </m:e>
                        <m:sub>
                          <m:r>
                            <a:rPr lang="en-US" b="0" i="1" smtClean="0">
                              <a:latin typeface="Cambria Math"/>
                            </a:rPr>
                            <m:t>𝑏</m:t>
                          </m:r>
                        </m:sub>
                      </m:sSub>
                      <m:r>
                        <a:rPr lang="en-US" b="0" i="1" smtClean="0">
                          <a:latin typeface="Cambria Math"/>
                        </a:rPr>
                        <m:t>+</m:t>
                      </m:r>
                      <m:r>
                        <a:rPr lang="en-US" b="0" i="1" smtClean="0">
                          <a:latin typeface="Cambria Math"/>
                        </a:rPr>
                        <m:t>𝐴𝑟𝑒𝑎</m:t>
                      </m:r>
                      <m:d>
                        <m:dPr>
                          <m:ctrlPr>
                            <a:rPr lang="en-US" b="0" i="1" smtClean="0">
                              <a:latin typeface="Cambria Math"/>
                            </a:rPr>
                          </m:ctrlPr>
                        </m:dPr>
                        <m:e>
                          <m:r>
                            <a:rPr lang="en-US" b="0" i="1" smtClean="0">
                              <a:latin typeface="Cambria Math"/>
                            </a:rPr>
                            <m:t>𝑁</m:t>
                          </m:r>
                        </m:e>
                      </m:d>
                      <m:d>
                        <m:dPr>
                          <m:ctrlPr>
                            <a:rPr lang="en-US" b="0" i="1" smtClean="0">
                              <a:latin typeface="Cambria Math"/>
                            </a:rPr>
                          </m:ctrlPr>
                        </m:dPr>
                        <m:e>
                          <m:r>
                            <a:rPr lang="en-US" b="0" i="1" smtClean="0">
                              <a:latin typeface="Cambria Math"/>
                            </a:rPr>
                            <m:t>𝐶</m:t>
                          </m:r>
                          <m:d>
                            <m:dPr>
                              <m:ctrlPr>
                                <a:rPr lang="en-US" b="0" i="1" smtClean="0">
                                  <a:latin typeface="Cambria Math"/>
                                </a:rPr>
                              </m:ctrlPr>
                            </m:dPr>
                            <m:e>
                              <m:r>
                                <a:rPr lang="en-US" b="0" i="1" smtClean="0">
                                  <a:latin typeface="Cambria Math"/>
                                </a:rPr>
                                <m:t>𝐴</m:t>
                              </m:r>
                            </m:e>
                          </m:d>
                          <m:r>
                            <a:rPr lang="en-US" b="0" i="1" smtClean="0">
                              <a:latin typeface="Cambria Math"/>
                            </a:rPr>
                            <m:t>+</m:t>
                          </m:r>
                          <m:r>
                            <a:rPr lang="en-US" b="0" i="1" smtClean="0">
                              <a:latin typeface="Cambria Math"/>
                            </a:rPr>
                            <m:t>𝐶</m:t>
                          </m:r>
                          <m:d>
                            <m:dPr>
                              <m:ctrlPr>
                                <a:rPr lang="en-US" b="0" i="1" smtClean="0">
                                  <a:latin typeface="Cambria Math"/>
                                </a:rPr>
                              </m:ctrlPr>
                            </m:dPr>
                            <m:e>
                              <m:r>
                                <a:rPr lang="en-US" b="0" i="1" smtClean="0">
                                  <a:latin typeface="Cambria Math"/>
                                </a:rPr>
                                <m:t>𝐵</m:t>
                              </m:r>
                            </m:e>
                          </m:d>
                        </m:e>
                      </m:d>
                    </m:oMath>
                  </m:oMathPara>
                </a14:m>
                <a:endParaRPr lang="en-US" dirty="0"/>
              </a:p>
              <a:p>
                <a:pPr marL="0" indent="0">
                  <a:buNone/>
                </a:pPr>
                <a:endParaRPr lang="en-US" dirty="0"/>
              </a:p>
            </p:txBody>
          </p:sp>
        </mc:Choice>
        <mc:Fallback>
          <p:sp>
            <p:nvSpPr>
              <p:cNvPr id="18" name="Subtitle 2"/>
              <p:cNvSpPr txBox="1">
                <a:spLocks noRot="1" noChangeAspect="1" noMove="1" noResize="1" noEditPoints="1" noAdjustHandles="1" noChangeArrowheads="1" noChangeShapeType="1" noTextEdit="1"/>
              </p:cNvSpPr>
              <p:nvPr/>
            </p:nvSpPr>
            <p:spPr>
              <a:xfrm>
                <a:off x="2053105" y="5562600"/>
                <a:ext cx="6963489" cy="903428"/>
              </a:xfrm>
              <a:prstGeom prst="rect">
                <a:avLst/>
              </a:prstGeom>
              <a:blipFill rotWithShape="1">
                <a:blip r:embed="rId3"/>
                <a:stretch>
                  <a:fillRect/>
                </a:stretch>
              </a:blipFill>
            </p:spPr>
            <p:txBody>
              <a:bodyPr/>
              <a:lstStyle/>
              <a:p>
                <a:r>
                  <a:rPr lang="en-US">
                    <a:noFill/>
                  </a:rPr>
                  <a:t> </a:t>
                </a:r>
              </a:p>
            </p:txBody>
          </p:sp>
        </mc:Fallback>
      </mc:AlternateContent>
      <p:sp>
        <p:nvSpPr>
          <p:cNvPr id="20" name="Subtitle 2"/>
          <p:cNvSpPr txBox="1">
            <a:spLocks/>
          </p:cNvSpPr>
          <p:nvPr/>
        </p:nvSpPr>
        <p:spPr>
          <a:xfrm>
            <a:off x="2397884" y="1788677"/>
            <a:ext cx="457200" cy="51431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A</a:t>
            </a:r>
            <a:endParaRPr lang="en-US" dirty="0"/>
          </a:p>
        </p:txBody>
      </p:sp>
      <p:sp>
        <p:nvSpPr>
          <p:cNvPr id="22" name="Subtitle 2"/>
          <p:cNvSpPr txBox="1">
            <a:spLocks/>
          </p:cNvSpPr>
          <p:nvPr/>
        </p:nvSpPr>
        <p:spPr>
          <a:xfrm>
            <a:off x="6470361" y="1361765"/>
            <a:ext cx="457200" cy="51431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B</a:t>
            </a:r>
            <a:endParaRPr lang="en-US" dirty="0"/>
          </a:p>
        </p:txBody>
      </p:sp>
      <p:grpSp>
        <p:nvGrpSpPr>
          <p:cNvPr id="23" name="Group 22"/>
          <p:cNvGrpSpPr/>
          <p:nvPr/>
        </p:nvGrpSpPr>
        <p:grpSpPr>
          <a:xfrm>
            <a:off x="800100" y="5486400"/>
            <a:ext cx="876300" cy="919275"/>
            <a:chOff x="304800" y="1654456"/>
            <a:chExt cx="876300" cy="919275"/>
          </a:xfrm>
        </p:grpSpPr>
        <p:sp>
          <p:nvSpPr>
            <p:cNvPr id="24" name="Rectangle 23"/>
            <p:cNvSpPr/>
            <p:nvPr/>
          </p:nvSpPr>
          <p:spPr>
            <a:xfrm>
              <a:off x="552450" y="1654456"/>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N</a:t>
              </a:r>
              <a:endParaRPr lang="en-US" dirty="0"/>
            </a:p>
          </p:txBody>
        </p:sp>
        <p:sp>
          <p:nvSpPr>
            <p:cNvPr id="27" name="Rectangle 26"/>
            <p:cNvSpPr/>
            <p:nvPr/>
          </p:nvSpPr>
          <p:spPr>
            <a:xfrm>
              <a:off x="304800" y="2257959"/>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a:t>
              </a:r>
            </a:p>
          </p:txBody>
        </p:sp>
        <p:sp>
          <p:nvSpPr>
            <p:cNvPr id="28" name="Rectangle 27"/>
            <p:cNvSpPr/>
            <p:nvPr/>
          </p:nvSpPr>
          <p:spPr>
            <a:xfrm>
              <a:off x="838200" y="2257959"/>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B</a:t>
              </a:r>
              <a:endParaRPr lang="en-US" b="1" dirty="0"/>
            </a:p>
          </p:txBody>
        </p:sp>
        <p:cxnSp>
          <p:nvCxnSpPr>
            <p:cNvPr id="29" name="Straight Connector 28"/>
            <p:cNvCxnSpPr>
              <a:stCxn id="24" idx="2"/>
              <a:endCxn id="27" idx="0"/>
            </p:cNvCxnSpPr>
            <p:nvPr/>
          </p:nvCxnSpPr>
          <p:spPr>
            <a:xfrm flipH="1">
              <a:off x="476250" y="1970228"/>
              <a:ext cx="247650" cy="287731"/>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30" name="Straight Connector 29"/>
            <p:cNvCxnSpPr>
              <a:stCxn id="24" idx="2"/>
              <a:endCxn id="28" idx="0"/>
            </p:cNvCxnSpPr>
            <p:nvPr/>
          </p:nvCxnSpPr>
          <p:spPr>
            <a:xfrm>
              <a:off x="723900" y="1970228"/>
              <a:ext cx="285750" cy="287731"/>
            </a:xfrm>
            <a:prstGeom prst="line">
              <a:avLst/>
            </a:prstGeom>
            <a:ln w="28575"/>
          </p:spPr>
          <p:style>
            <a:lnRef idx="1">
              <a:schemeClr val="accent5"/>
            </a:lnRef>
            <a:fillRef idx="0">
              <a:schemeClr val="accent5"/>
            </a:fillRef>
            <a:effectRef idx="0">
              <a:schemeClr val="accent5"/>
            </a:effectRef>
            <a:fontRef idx="minor">
              <a:schemeClr val="tx1"/>
            </a:fontRef>
          </p:style>
        </p:cxnSp>
      </p:grpSp>
      <mc:AlternateContent xmlns:mc="http://schemas.openxmlformats.org/markup-compatibility/2006">
        <mc:Choice xmlns:a14="http://schemas.microsoft.com/office/drawing/2010/main" Requires="a14">
          <p:sp>
            <p:nvSpPr>
              <p:cNvPr id="32" name="Subtitle 2"/>
              <p:cNvSpPr txBox="1">
                <a:spLocks/>
              </p:cNvSpPr>
              <p:nvPr/>
            </p:nvSpPr>
            <p:spPr>
              <a:xfrm>
                <a:off x="1143000" y="6248400"/>
                <a:ext cx="6963489" cy="9034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𝑆𝑐𝑜𝑟𝑒</m:t>
                      </m:r>
                      <m:r>
                        <a:rPr lang="en-US" b="0" i="1" smtClean="0">
                          <a:latin typeface="Cambria Math"/>
                        </a:rPr>
                        <m:t>=</m:t>
                      </m:r>
                      <m:r>
                        <a:rPr lang="en-US" i="1">
                          <a:latin typeface="Cambria Math"/>
                        </a:rPr>
                        <m:t>𝐶</m:t>
                      </m:r>
                      <m:d>
                        <m:dPr>
                          <m:ctrlPr>
                            <a:rPr lang="en-US" i="1">
                              <a:latin typeface="Cambria Math"/>
                            </a:rPr>
                          </m:ctrlPr>
                        </m:dPr>
                        <m:e>
                          <m:r>
                            <a:rPr lang="en-US" i="1">
                              <a:latin typeface="Cambria Math"/>
                            </a:rPr>
                            <m:t>𝐴</m:t>
                          </m:r>
                        </m:e>
                      </m:d>
                      <m:r>
                        <a:rPr lang="en-US" i="1">
                          <a:latin typeface="Cambria Math"/>
                        </a:rPr>
                        <m:t>+</m:t>
                      </m:r>
                      <m:r>
                        <a:rPr lang="en-US" i="1">
                          <a:latin typeface="Cambria Math"/>
                        </a:rPr>
                        <m:t>𝐶</m:t>
                      </m:r>
                      <m:d>
                        <m:dPr>
                          <m:ctrlPr>
                            <a:rPr lang="en-US" i="1">
                              <a:latin typeface="Cambria Math"/>
                            </a:rPr>
                          </m:ctrlPr>
                        </m:dPr>
                        <m:e>
                          <m:r>
                            <a:rPr lang="en-US" i="1">
                              <a:latin typeface="Cambria Math"/>
                            </a:rPr>
                            <m:t>𝐵</m:t>
                          </m:r>
                        </m:e>
                      </m:d>
                    </m:oMath>
                  </m:oMathPara>
                </a14:m>
                <a:endParaRPr lang="en-US" dirty="0"/>
              </a:p>
              <a:p>
                <a:pPr marL="0" indent="0">
                  <a:buNone/>
                </a:pPr>
                <a:endParaRPr lang="en-US" dirty="0"/>
              </a:p>
            </p:txBody>
          </p:sp>
        </mc:Choice>
        <mc:Fallback>
          <p:sp>
            <p:nvSpPr>
              <p:cNvPr id="32" name="Subtitle 2"/>
              <p:cNvSpPr txBox="1">
                <a:spLocks noRot="1" noChangeAspect="1" noMove="1" noResize="1" noEditPoints="1" noAdjustHandles="1" noChangeArrowheads="1" noChangeShapeType="1" noTextEdit="1"/>
              </p:cNvSpPr>
              <p:nvPr/>
            </p:nvSpPr>
            <p:spPr>
              <a:xfrm>
                <a:off x="1143000" y="6248400"/>
                <a:ext cx="6963489" cy="903428"/>
              </a:xfrm>
              <a:prstGeom prst="rect">
                <a:avLst/>
              </a:prstGeom>
              <a:blipFill rotWithShape="1">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475833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The true cost of a </a:t>
            </a:r>
            <a:r>
              <a:rPr lang="en-US" sz="3200" dirty="0" err="1" smtClean="0"/>
              <a:t>subtree</a:t>
            </a:r>
            <a:r>
              <a:rPr lang="en-US" sz="3200" dirty="0" smtClean="0"/>
              <a:t> cannot be known.  We must estimate score with a heuristic.</a:t>
            </a:r>
            <a:endParaRPr lang="en-US" sz="3200" dirty="0"/>
          </a:p>
        </p:txBody>
      </p:sp>
      <mc:AlternateContent xmlns:mc="http://schemas.openxmlformats.org/markup-compatibility/2006">
        <mc:Choice xmlns:a14="http://schemas.microsoft.com/office/drawing/2010/main" Requires="a14">
          <p:sp>
            <p:nvSpPr>
              <p:cNvPr id="5" name="Subtitle 2"/>
              <p:cNvSpPr txBox="1">
                <a:spLocks/>
              </p:cNvSpPr>
              <p:nvPr/>
            </p:nvSpPr>
            <p:spPr>
              <a:xfrm>
                <a:off x="1418511" y="2209800"/>
                <a:ext cx="7344489" cy="9034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𝑆𝑐𝑜𝑟𝑒</m:t>
                      </m:r>
                      <m:r>
                        <a:rPr lang="en-US" b="0" i="1" smtClean="0">
                          <a:latin typeface="Cambria Math"/>
                        </a:rPr>
                        <m:t>=</m:t>
                      </m:r>
                      <m:r>
                        <a:rPr lang="en-US" i="1">
                          <a:latin typeface="Cambria Math"/>
                        </a:rPr>
                        <m:t>𝐶</m:t>
                      </m:r>
                      <m:d>
                        <m:dPr>
                          <m:ctrlPr>
                            <a:rPr lang="en-US" i="1">
                              <a:latin typeface="Cambria Math"/>
                            </a:rPr>
                          </m:ctrlPr>
                        </m:dPr>
                        <m:e>
                          <m:r>
                            <a:rPr lang="en-US" i="1">
                              <a:latin typeface="Cambria Math"/>
                            </a:rPr>
                            <m:t>𝐴</m:t>
                          </m:r>
                        </m:e>
                      </m:d>
                      <m:r>
                        <a:rPr lang="en-US" i="1">
                          <a:latin typeface="Cambria Math"/>
                        </a:rPr>
                        <m:t>+</m:t>
                      </m:r>
                      <m:r>
                        <a:rPr lang="en-US" i="1">
                          <a:latin typeface="Cambria Math"/>
                        </a:rPr>
                        <m:t>𝐶</m:t>
                      </m:r>
                      <m:d>
                        <m:dPr>
                          <m:ctrlPr>
                            <a:rPr lang="en-US" i="1">
                              <a:latin typeface="Cambria Math"/>
                            </a:rPr>
                          </m:ctrlPr>
                        </m:dPr>
                        <m:e>
                          <m:r>
                            <a:rPr lang="en-US" i="1">
                              <a:latin typeface="Cambria Math"/>
                            </a:rPr>
                            <m:t>𝐵</m:t>
                          </m:r>
                        </m:e>
                      </m:d>
                    </m:oMath>
                  </m:oMathPara>
                </a14:m>
                <a:endParaRPr lang="en-US" dirty="0"/>
              </a:p>
              <a:p>
                <a:pPr marL="0" indent="0">
                  <a:buNone/>
                </a:pPr>
                <a:endParaRPr lang="en-US" dirty="0"/>
              </a:p>
            </p:txBody>
          </p:sp>
        </mc:Choice>
        <mc:Fallback>
          <p:sp>
            <p:nvSpPr>
              <p:cNvPr id="5" name="Subtitle 2"/>
              <p:cNvSpPr txBox="1">
                <a:spLocks noRot="1" noChangeAspect="1" noMove="1" noResize="1" noEditPoints="1" noAdjustHandles="1" noChangeArrowheads="1" noChangeShapeType="1" noTextEdit="1"/>
              </p:cNvSpPr>
              <p:nvPr/>
            </p:nvSpPr>
            <p:spPr>
              <a:xfrm>
                <a:off x="1418511" y="2209800"/>
                <a:ext cx="7344489" cy="903428"/>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1676400" y="4368225"/>
                <a:ext cx="7086600" cy="584775"/>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sz="3200" b="0" i="1" smtClean="0">
                          <a:latin typeface="Cambria Math"/>
                          <a:ea typeface="Cambria Math"/>
                        </a:rPr>
                        <m:t>𝑆𝑐𝑜𝑟𝑒</m:t>
                      </m:r>
                      <m:r>
                        <a:rPr lang="en-US" sz="3200" b="0" i="1" smtClean="0">
                          <a:latin typeface="Cambria Math"/>
                          <a:ea typeface="Cambria Math"/>
                        </a:rPr>
                        <m:t>≈</m:t>
                      </m:r>
                      <m:r>
                        <a:rPr lang="en-US" sz="3200" i="1">
                          <a:latin typeface="Cambria Math"/>
                          <a:ea typeface="Cambria Math"/>
                        </a:rPr>
                        <m:t>𝐴𝑟𝑒𝑎</m:t>
                      </m:r>
                      <m:d>
                        <m:dPr>
                          <m:ctrlPr>
                            <a:rPr lang="en-US" sz="3200" i="1">
                              <a:latin typeface="Cambria Math"/>
                              <a:ea typeface="Cambria Math"/>
                            </a:rPr>
                          </m:ctrlPr>
                        </m:dPr>
                        <m:e>
                          <m:r>
                            <a:rPr lang="en-US" sz="3200" i="1">
                              <a:latin typeface="Cambria Math"/>
                              <a:ea typeface="Cambria Math"/>
                            </a:rPr>
                            <m:t>𝐴</m:t>
                          </m:r>
                        </m:e>
                      </m:d>
                      <m:d>
                        <m:dPr>
                          <m:begChr m:val="|"/>
                          <m:endChr m:val="|"/>
                          <m:ctrlPr>
                            <a:rPr lang="en-US" sz="3200" i="1">
                              <a:latin typeface="Cambria Math"/>
                              <a:ea typeface="Cambria Math"/>
                            </a:rPr>
                          </m:ctrlPr>
                        </m:dPr>
                        <m:e>
                          <m:r>
                            <a:rPr lang="en-US" sz="3200" i="1">
                              <a:latin typeface="Cambria Math"/>
                              <a:ea typeface="Cambria Math"/>
                            </a:rPr>
                            <m:t>𝐴</m:t>
                          </m:r>
                        </m:e>
                      </m:d>
                      <m:r>
                        <a:rPr lang="en-US" sz="3200" i="1">
                          <a:latin typeface="Cambria Math"/>
                          <a:ea typeface="Cambria Math"/>
                        </a:rPr>
                        <m:t>+</m:t>
                      </m:r>
                      <m:r>
                        <a:rPr lang="en-US" sz="3200" i="1">
                          <a:latin typeface="Cambria Math"/>
                          <a:ea typeface="Cambria Math"/>
                        </a:rPr>
                        <m:t>𝐴𝑟𝑒𝑎</m:t>
                      </m:r>
                      <m:d>
                        <m:dPr>
                          <m:ctrlPr>
                            <a:rPr lang="en-US" sz="3200" i="1">
                              <a:latin typeface="Cambria Math"/>
                              <a:ea typeface="Cambria Math"/>
                            </a:rPr>
                          </m:ctrlPr>
                        </m:dPr>
                        <m:e>
                          <m:r>
                            <a:rPr lang="en-US" sz="3200" b="0" i="1" smtClean="0">
                              <a:latin typeface="Cambria Math"/>
                              <a:ea typeface="Cambria Math"/>
                            </a:rPr>
                            <m:t>𝐵</m:t>
                          </m:r>
                        </m:e>
                      </m:d>
                      <m:d>
                        <m:dPr>
                          <m:begChr m:val="|"/>
                          <m:endChr m:val="|"/>
                          <m:ctrlPr>
                            <a:rPr lang="en-US" sz="3200" i="1">
                              <a:latin typeface="Cambria Math"/>
                              <a:ea typeface="Cambria Math"/>
                            </a:rPr>
                          </m:ctrlPr>
                        </m:dPr>
                        <m:e>
                          <m:r>
                            <a:rPr lang="en-US" sz="3200" b="0" i="1" smtClean="0">
                              <a:latin typeface="Cambria Math"/>
                              <a:ea typeface="Cambria Math"/>
                            </a:rPr>
                            <m:t>𝐵</m:t>
                          </m:r>
                        </m:e>
                      </m:d>
                    </m:oMath>
                  </m:oMathPara>
                </a14:m>
                <a:endParaRPr lang="en-US" sz="3200" dirty="0"/>
              </a:p>
            </p:txBody>
          </p:sp>
        </mc:Choice>
        <mc:Fallback>
          <p:sp>
            <p:nvSpPr>
              <p:cNvPr id="6" name="Rectangle 5"/>
              <p:cNvSpPr>
                <a:spLocks noRot="1" noChangeAspect="1" noMove="1" noResize="1" noEditPoints="1" noAdjustHandles="1" noChangeArrowheads="1" noChangeShapeType="1" noTextEdit="1"/>
              </p:cNvSpPr>
              <p:nvPr/>
            </p:nvSpPr>
            <p:spPr>
              <a:xfrm>
                <a:off x="1676400" y="4368225"/>
                <a:ext cx="7086600" cy="584775"/>
              </a:xfrm>
              <a:prstGeom prst="rect">
                <a:avLst/>
              </a:prstGeom>
              <a:blipFill rotWithShape="1">
                <a:blip r:embed="rId3"/>
                <a:stretch>
                  <a:fillRect/>
                </a:stretch>
              </a:blipFill>
            </p:spPr>
            <p:txBody>
              <a:bodyPr/>
              <a:lstStyle/>
              <a:p>
                <a:r>
                  <a:rPr lang="en-US">
                    <a:noFill/>
                  </a:rPr>
                  <a:t> </a:t>
                </a:r>
              </a:p>
            </p:txBody>
          </p:sp>
        </mc:Fallback>
      </mc:AlternateContent>
      <p:sp>
        <p:nvSpPr>
          <p:cNvPr id="7" name="Down Arrow 6"/>
          <p:cNvSpPr/>
          <p:nvPr/>
        </p:nvSpPr>
        <p:spPr>
          <a:xfrm>
            <a:off x="4495800" y="3048000"/>
            <a:ext cx="1219200" cy="10668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p:cNvSpPr txBox="1"/>
              <p:nvPr/>
            </p:nvSpPr>
            <p:spPr>
              <a:xfrm>
                <a:off x="1524000" y="6006260"/>
                <a:ext cx="4724400" cy="369332"/>
              </a:xfrm>
              <a:prstGeom prst="rect">
                <a:avLst/>
              </a:prstGeom>
              <a:noFill/>
            </p:spPr>
            <p:txBody>
              <a:bodyPr wrap="square" rtlCol="0">
                <a:spAutoFit/>
              </a:bodyPr>
              <a:lstStyle/>
              <a:p>
                <a14:m>
                  <m:oMath xmlns:m="http://schemas.openxmlformats.org/officeDocument/2006/math">
                    <m:d>
                      <m:dPr>
                        <m:begChr m:val="|"/>
                        <m:endChr m:val="|"/>
                        <m:ctrlPr>
                          <a:rPr lang="en-US" b="0" i="1" smtClean="0">
                            <a:latin typeface="Cambria Math"/>
                          </a:rPr>
                        </m:ctrlPr>
                      </m:dPr>
                      <m:e>
                        <m:r>
                          <a:rPr lang="en-US" b="0" i="1" smtClean="0">
                            <a:latin typeface="Cambria Math"/>
                          </a:rPr>
                          <m:t>𝐴</m:t>
                        </m:r>
                      </m:e>
                    </m:d>
                    <m:r>
                      <a:rPr lang="en-US" b="0" i="1" smtClean="0">
                        <a:latin typeface="Cambria Math"/>
                      </a:rPr>
                      <m:t>= </m:t>
                    </m:r>
                  </m:oMath>
                </a14:m>
                <a:r>
                  <a:rPr lang="en-US" dirty="0" smtClean="0"/>
                  <a:t>Number of Leaves in A</a:t>
                </a:r>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1524000" y="6006260"/>
                <a:ext cx="4724400" cy="369332"/>
              </a:xfrm>
              <a:prstGeom prst="rect">
                <a:avLst/>
              </a:prstGeom>
              <a:blipFill rotWithShape="1">
                <a:blip r:embed="rId4"/>
                <a:stretch>
                  <a:fillRect t="-8197" b="-24590"/>
                </a:stretch>
              </a:blipFill>
            </p:spPr>
            <p:txBody>
              <a:bodyPr/>
              <a:lstStyle/>
              <a:p>
                <a:r>
                  <a:rPr lang="en-US">
                    <a:noFill/>
                  </a:rPr>
                  <a:t> </a:t>
                </a:r>
              </a:p>
            </p:txBody>
          </p:sp>
        </mc:Fallback>
      </mc:AlternateContent>
      <p:sp>
        <p:nvSpPr>
          <p:cNvPr id="9" name="TextBox 8"/>
          <p:cNvSpPr txBox="1"/>
          <p:nvPr/>
        </p:nvSpPr>
        <p:spPr>
          <a:xfrm rot="20306675">
            <a:off x="846704" y="1891620"/>
            <a:ext cx="2324847" cy="954107"/>
          </a:xfrm>
          <a:prstGeom prst="rect">
            <a:avLst/>
          </a:prstGeom>
          <a:noFill/>
        </p:spPr>
        <p:txBody>
          <a:bodyPr wrap="square" rtlCol="0">
            <a:spAutoFit/>
          </a:bodyPr>
          <a:lstStyle/>
          <a:p>
            <a:r>
              <a:rPr lang="en-US"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Surface Area Metric</a:t>
            </a:r>
            <a:endParaRPr lang="en-US"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10" name="TextBox 9"/>
          <p:cNvSpPr txBox="1"/>
          <p:nvPr/>
        </p:nvSpPr>
        <p:spPr>
          <a:xfrm rot="20269323">
            <a:off x="313303" y="3891171"/>
            <a:ext cx="2324847" cy="954107"/>
          </a:xfrm>
          <a:prstGeom prst="rect">
            <a:avLst/>
          </a:prstGeom>
          <a:noFill/>
        </p:spPr>
        <p:txBody>
          <a:bodyPr wrap="square" rtlCol="0">
            <a:spAutoFit/>
          </a:bodyPr>
          <a:lstStyle/>
          <a:p>
            <a:r>
              <a:rPr lang="en-US"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Surface Area Heuristic</a:t>
            </a:r>
            <a:endParaRPr lang="en-US"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Tree>
    <p:extLst>
      <p:ext uri="{BB962C8B-B14F-4D97-AF65-F5344CB8AC3E}">
        <p14:creationId xmlns:p14="http://schemas.microsoft.com/office/powerpoint/2010/main" val="26637703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Scoring Partitions: SRDM in detail.</a:t>
            </a:r>
            <a:endParaRPr lang="en-US" dirty="0"/>
          </a:p>
        </p:txBody>
      </p:sp>
      <p:sp>
        <p:nvSpPr>
          <p:cNvPr id="5" name="Isosceles Triangle 4"/>
          <p:cNvSpPr/>
          <p:nvPr/>
        </p:nvSpPr>
        <p:spPr>
          <a:xfrm rot="19812937">
            <a:off x="1911525" y="2152728"/>
            <a:ext cx="1143000" cy="1070313"/>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Isosceles Triangle 5"/>
          <p:cNvSpPr/>
          <p:nvPr/>
        </p:nvSpPr>
        <p:spPr>
          <a:xfrm rot="20286343">
            <a:off x="4996525" y="1255769"/>
            <a:ext cx="1143000" cy="669416"/>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Isosceles Triangle 6"/>
          <p:cNvSpPr/>
          <p:nvPr/>
        </p:nvSpPr>
        <p:spPr>
          <a:xfrm rot="16200000">
            <a:off x="3622625" y="3353476"/>
            <a:ext cx="975291" cy="697885"/>
          </a:xfrm>
          <a:prstGeom prst="triangle">
            <a:avLst>
              <a:gd name="adj" fmla="val 767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Isosceles Triangle 7"/>
          <p:cNvSpPr/>
          <p:nvPr/>
        </p:nvSpPr>
        <p:spPr>
          <a:xfrm rot="18693615">
            <a:off x="5482877" y="4230037"/>
            <a:ext cx="995626" cy="1037122"/>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Isosceles Triangle 8"/>
          <p:cNvSpPr/>
          <p:nvPr/>
        </p:nvSpPr>
        <p:spPr>
          <a:xfrm rot="19179137">
            <a:off x="5064148" y="2858367"/>
            <a:ext cx="1143000" cy="998698"/>
          </a:xfrm>
          <a:prstGeom prst="triangle">
            <a:avLst>
              <a:gd name="adj" fmla="val 482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Isosceles Triangle 9"/>
          <p:cNvSpPr/>
          <p:nvPr/>
        </p:nvSpPr>
        <p:spPr>
          <a:xfrm rot="945712">
            <a:off x="3168096" y="1739655"/>
            <a:ext cx="1143000" cy="839764"/>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Isosceles Triangle 10"/>
          <p:cNvSpPr/>
          <p:nvPr/>
        </p:nvSpPr>
        <p:spPr>
          <a:xfrm rot="5860246">
            <a:off x="3069044" y="3971869"/>
            <a:ext cx="417705" cy="1258329"/>
          </a:xfrm>
          <a:prstGeom prst="triangle">
            <a:avLst>
              <a:gd name="adj" fmla="val 3626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Isosceles Triangle 11"/>
          <p:cNvSpPr/>
          <p:nvPr/>
        </p:nvSpPr>
        <p:spPr>
          <a:xfrm rot="3023939">
            <a:off x="1080781" y="1818345"/>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Isosceles Triangle 12"/>
          <p:cNvSpPr/>
          <p:nvPr/>
        </p:nvSpPr>
        <p:spPr>
          <a:xfrm rot="5218965">
            <a:off x="7022066" y="1920219"/>
            <a:ext cx="810936" cy="708431"/>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Isosceles Triangle 13"/>
          <p:cNvSpPr/>
          <p:nvPr/>
        </p:nvSpPr>
        <p:spPr>
          <a:xfrm rot="6385959">
            <a:off x="969686" y="3921714"/>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Isosceles Triangle 14"/>
          <p:cNvSpPr/>
          <p:nvPr/>
        </p:nvSpPr>
        <p:spPr>
          <a:xfrm rot="6385959">
            <a:off x="7254219" y="3826112"/>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7" name="Straight Connector 16"/>
          <p:cNvCxnSpPr/>
          <p:nvPr/>
        </p:nvCxnSpPr>
        <p:spPr>
          <a:xfrm>
            <a:off x="4728276" y="1219200"/>
            <a:ext cx="0" cy="4364692"/>
          </a:xfrm>
          <a:prstGeom prst="line">
            <a:avLst/>
          </a:prstGeom>
          <a:ln w="7620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914400" y="1647478"/>
            <a:ext cx="3544813" cy="3128796"/>
          </a:xfrm>
          <a:prstGeom prst="rect">
            <a:avLst/>
          </a:prstGeom>
          <a:noFill/>
          <a:ln>
            <a:solidFill>
              <a:schemeClr val="accent5">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5" name="Rectangle 24"/>
          <p:cNvSpPr/>
          <p:nvPr/>
        </p:nvSpPr>
        <p:spPr>
          <a:xfrm>
            <a:off x="5111453" y="1295400"/>
            <a:ext cx="3052649" cy="4169708"/>
          </a:xfrm>
          <a:prstGeom prst="rect">
            <a:avLst/>
          </a:prstGeom>
          <a:noFill/>
          <a:ln>
            <a:solidFill>
              <a:schemeClr val="accent5">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8" name="Subtitle 2"/>
              <p:cNvSpPr txBox="1">
                <a:spLocks/>
              </p:cNvSpPr>
              <p:nvPr/>
            </p:nvSpPr>
            <p:spPr>
              <a:xfrm>
                <a:off x="2104311" y="5802172"/>
                <a:ext cx="6963489" cy="903428"/>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𝑆𝑐𝑜𝑟𝑒</m:t>
                      </m:r>
                      <m:r>
                        <a:rPr lang="en-US" b="0" i="1" smtClean="0">
                          <a:latin typeface="Cambria Math"/>
                        </a:rPr>
                        <m:t>=</m:t>
                      </m:r>
                      <m:d>
                        <m:dPr>
                          <m:ctrlPr>
                            <a:rPr lang="en-US" b="0" i="1" smtClean="0">
                              <a:latin typeface="Cambria Math"/>
                            </a:rPr>
                          </m:ctrlPr>
                        </m:dPr>
                        <m:e>
                          <m:sSub>
                            <m:sSubPr>
                              <m:ctrlPr>
                                <a:rPr lang="en-US" b="0" i="1" smtClean="0">
                                  <a:latin typeface="Cambria Math"/>
                                </a:rPr>
                              </m:ctrlPr>
                            </m:sSubPr>
                            <m:e>
                              <m:r>
                                <a:rPr lang="en-US" b="0" i="1" smtClean="0">
                                  <a:latin typeface="Cambria Math"/>
                                </a:rPr>
                                <m:t>𝑝</m:t>
                              </m:r>
                            </m:e>
                            <m:sub>
                              <m:r>
                                <a:rPr lang="en-US" b="0" i="1" smtClean="0">
                                  <a:latin typeface="Cambria Math"/>
                                </a:rPr>
                                <m:t>𝑁</m:t>
                              </m:r>
                            </m:sub>
                          </m:sSub>
                          <m:r>
                            <a:rPr lang="en-US" i="1">
                              <a:latin typeface="Cambria Math"/>
                            </a:rPr>
                            <m:t>𝐻</m:t>
                          </m:r>
                          <m:d>
                            <m:dPr>
                              <m:ctrlPr>
                                <a:rPr lang="en-US" i="1">
                                  <a:latin typeface="Cambria Math"/>
                                </a:rPr>
                              </m:ctrlPr>
                            </m:dPr>
                            <m:e>
                              <m:r>
                                <a:rPr lang="en-US" b="0" i="1" smtClean="0">
                                  <a:latin typeface="Cambria Math"/>
                                </a:rPr>
                                <m:t>𝐵</m:t>
                              </m:r>
                              <m:r>
                                <a:rPr lang="en-US" b="0" i="1" smtClean="0">
                                  <a:latin typeface="Cambria Math"/>
                                </a:rPr>
                                <m:t>,</m:t>
                              </m:r>
                              <m:r>
                                <a:rPr lang="en-US" b="0" i="1" smtClean="0">
                                  <a:latin typeface="Cambria Math"/>
                                </a:rPr>
                                <m:t>𝑟</m:t>
                              </m:r>
                            </m:e>
                          </m:d>
                          <m:r>
                            <a:rPr lang="en-US" b="0" i="1" smtClean="0">
                              <a:latin typeface="Cambria Math"/>
                            </a:rPr>
                            <m:t>+</m:t>
                          </m:r>
                          <m:r>
                            <a:rPr lang="en-US" b="0" i="1" smtClean="0">
                              <a:latin typeface="Cambria Math"/>
                            </a:rPr>
                            <m:t>𝐹</m:t>
                          </m:r>
                          <m:d>
                            <m:dPr>
                              <m:ctrlPr>
                                <a:rPr lang="en-US" b="0" i="1" smtClean="0">
                                  <a:latin typeface="Cambria Math"/>
                                </a:rPr>
                              </m:ctrlPr>
                            </m:dPr>
                            <m:e>
                              <m:r>
                                <a:rPr lang="en-US" b="0" i="1" smtClean="0">
                                  <a:latin typeface="Cambria Math"/>
                                </a:rPr>
                                <m:t>𝐵</m:t>
                              </m:r>
                              <m:r>
                                <a:rPr lang="en-US" b="0" i="1" smtClean="0">
                                  <a:latin typeface="Cambria Math"/>
                                </a:rPr>
                                <m:t>,</m:t>
                              </m:r>
                              <m:r>
                                <a:rPr lang="en-US" b="0" i="1" smtClean="0">
                                  <a:latin typeface="Cambria Math"/>
                                </a:rPr>
                                <m:t>𝑟</m:t>
                              </m:r>
                            </m:e>
                          </m:d>
                          <m:r>
                            <a:rPr lang="en-US" b="0" i="1" smtClean="0">
                              <a:latin typeface="Cambria Math"/>
                            </a:rPr>
                            <m:t>+</m:t>
                          </m:r>
                          <m:r>
                            <a:rPr lang="en-US" b="0" i="1" smtClean="0">
                              <a:latin typeface="Cambria Math"/>
                            </a:rPr>
                            <m:t>𝑀</m:t>
                          </m:r>
                          <m:d>
                            <m:dPr>
                              <m:ctrlPr>
                                <a:rPr lang="en-US" i="1">
                                  <a:latin typeface="Cambria Math"/>
                                </a:rPr>
                              </m:ctrlPr>
                            </m:dPr>
                            <m:e>
                              <m:r>
                                <a:rPr lang="en-US" b="0" i="1" smtClean="0">
                                  <a:latin typeface="Cambria Math"/>
                                </a:rPr>
                                <m:t>𝐵</m:t>
                              </m:r>
                              <m:r>
                                <a:rPr lang="en-US" i="1">
                                  <a:latin typeface="Cambria Math"/>
                                </a:rPr>
                                <m:t>,</m:t>
                              </m:r>
                              <m:r>
                                <a:rPr lang="en-US" i="1">
                                  <a:latin typeface="Cambria Math"/>
                                </a:rPr>
                                <m:t>𝑟</m:t>
                              </m:r>
                            </m:e>
                          </m:d>
                        </m:e>
                      </m:d>
                      <m:r>
                        <a:rPr lang="en-US" b="0" i="1" smtClean="0">
                          <a:latin typeface="Cambria Math"/>
                        </a:rPr>
                        <m:t>𝐶</m:t>
                      </m:r>
                      <m:d>
                        <m:dPr>
                          <m:ctrlPr>
                            <a:rPr lang="en-US" b="0" i="1" smtClean="0">
                              <a:latin typeface="Cambria Math"/>
                            </a:rPr>
                          </m:ctrlPr>
                        </m:dPr>
                        <m:e>
                          <m:r>
                            <a:rPr lang="en-US" b="0" i="1" smtClean="0">
                              <a:latin typeface="Cambria Math"/>
                            </a:rPr>
                            <m:t>𝐴</m:t>
                          </m:r>
                          <m:r>
                            <a:rPr lang="en-US" b="0" i="1" smtClean="0">
                              <a:latin typeface="Cambria Math"/>
                            </a:rPr>
                            <m:t>,</m:t>
                          </m:r>
                          <m:r>
                            <a:rPr lang="en-US" b="0" i="1" smtClean="0">
                              <a:latin typeface="Cambria Math"/>
                            </a:rPr>
                            <m:t>𝑟</m:t>
                          </m:r>
                        </m:e>
                      </m:d>
                      <m:r>
                        <a:rPr lang="en-US" b="0" i="1" smtClean="0">
                          <a:latin typeface="Cambria Math"/>
                        </a:rPr>
                        <m:t>+</m:t>
                      </m:r>
                      <m:d>
                        <m:dPr>
                          <m:ctrlPr>
                            <a:rPr lang="en-US" i="1">
                              <a:latin typeface="Cambria Math"/>
                            </a:rPr>
                          </m:ctrlPr>
                        </m:dPr>
                        <m:e>
                          <m:sSub>
                            <m:sSubPr>
                              <m:ctrlPr>
                                <a:rPr lang="en-US" i="1">
                                  <a:latin typeface="Cambria Math"/>
                                </a:rPr>
                              </m:ctrlPr>
                            </m:sSubPr>
                            <m:e>
                              <m:r>
                                <a:rPr lang="en-US" b="0" i="1" smtClean="0">
                                  <a:latin typeface="Cambria Math"/>
                                </a:rPr>
                                <m:t>𝑞</m:t>
                              </m:r>
                            </m:e>
                            <m:sub>
                              <m:r>
                                <a:rPr lang="en-US" i="1">
                                  <a:latin typeface="Cambria Math"/>
                                </a:rPr>
                                <m:t>𝑁</m:t>
                              </m:r>
                            </m:sub>
                          </m:sSub>
                          <m:r>
                            <a:rPr lang="en-US" i="1">
                              <a:latin typeface="Cambria Math"/>
                            </a:rPr>
                            <m:t>𝐻</m:t>
                          </m:r>
                          <m:d>
                            <m:dPr>
                              <m:ctrlPr>
                                <a:rPr lang="en-US" i="1">
                                  <a:latin typeface="Cambria Math"/>
                                </a:rPr>
                              </m:ctrlPr>
                            </m:dPr>
                            <m:e>
                              <m:r>
                                <a:rPr lang="en-US" b="0" i="1" smtClean="0">
                                  <a:latin typeface="Cambria Math"/>
                                </a:rPr>
                                <m:t>𝐴</m:t>
                              </m:r>
                              <m:r>
                                <a:rPr lang="en-US" i="1">
                                  <a:latin typeface="Cambria Math"/>
                                </a:rPr>
                                <m:t>,</m:t>
                              </m:r>
                              <m:r>
                                <a:rPr lang="en-US" i="1">
                                  <a:latin typeface="Cambria Math"/>
                                </a:rPr>
                                <m:t>𝑟</m:t>
                              </m:r>
                            </m:e>
                          </m:d>
                          <m:r>
                            <a:rPr lang="en-US" i="1">
                              <a:latin typeface="Cambria Math"/>
                            </a:rPr>
                            <m:t>+</m:t>
                          </m:r>
                          <m:r>
                            <a:rPr lang="en-US" i="1">
                              <a:latin typeface="Cambria Math"/>
                            </a:rPr>
                            <m:t>𝐹</m:t>
                          </m:r>
                          <m:d>
                            <m:dPr>
                              <m:ctrlPr>
                                <a:rPr lang="en-US" i="1">
                                  <a:latin typeface="Cambria Math"/>
                                </a:rPr>
                              </m:ctrlPr>
                            </m:dPr>
                            <m:e>
                              <m:r>
                                <a:rPr lang="en-US" b="0" i="1" smtClean="0">
                                  <a:latin typeface="Cambria Math"/>
                                </a:rPr>
                                <m:t>𝐴</m:t>
                              </m:r>
                              <m:r>
                                <a:rPr lang="en-US" i="1">
                                  <a:latin typeface="Cambria Math"/>
                                </a:rPr>
                                <m:t>,</m:t>
                              </m:r>
                              <m:r>
                                <a:rPr lang="en-US" i="1">
                                  <a:latin typeface="Cambria Math"/>
                                </a:rPr>
                                <m:t>𝑟</m:t>
                              </m:r>
                            </m:e>
                          </m:d>
                          <m:r>
                            <a:rPr lang="en-US" i="1">
                              <a:latin typeface="Cambria Math"/>
                            </a:rPr>
                            <m:t>+</m:t>
                          </m:r>
                          <m:r>
                            <a:rPr lang="en-US" i="1">
                              <a:latin typeface="Cambria Math"/>
                            </a:rPr>
                            <m:t>𝑀</m:t>
                          </m:r>
                          <m:d>
                            <m:dPr>
                              <m:ctrlPr>
                                <a:rPr lang="en-US" i="1">
                                  <a:latin typeface="Cambria Math"/>
                                </a:rPr>
                              </m:ctrlPr>
                            </m:dPr>
                            <m:e>
                              <m:r>
                                <a:rPr lang="en-US" b="0" i="1" smtClean="0">
                                  <a:latin typeface="Cambria Math"/>
                                </a:rPr>
                                <m:t>𝐴</m:t>
                              </m:r>
                              <m:r>
                                <a:rPr lang="en-US" i="1">
                                  <a:latin typeface="Cambria Math"/>
                                </a:rPr>
                                <m:t>,</m:t>
                              </m:r>
                              <m:r>
                                <a:rPr lang="en-US" i="1">
                                  <a:latin typeface="Cambria Math"/>
                                </a:rPr>
                                <m:t>𝑟</m:t>
                              </m:r>
                            </m:e>
                          </m:d>
                        </m:e>
                      </m:d>
                      <m:r>
                        <a:rPr lang="en-US" i="1">
                          <a:latin typeface="Cambria Math"/>
                        </a:rPr>
                        <m:t>𝐶</m:t>
                      </m:r>
                      <m:r>
                        <a:rPr lang="en-US" i="1">
                          <a:latin typeface="Cambria Math"/>
                        </a:rPr>
                        <m:t>(</m:t>
                      </m:r>
                      <m:r>
                        <a:rPr lang="en-US" b="0" i="1" smtClean="0">
                          <a:latin typeface="Cambria Math"/>
                        </a:rPr>
                        <m:t>𝐵</m:t>
                      </m:r>
                      <m:r>
                        <a:rPr lang="en-US" i="1">
                          <a:latin typeface="Cambria Math"/>
                        </a:rPr>
                        <m:t>,</m:t>
                      </m:r>
                      <m:r>
                        <a:rPr lang="en-US" i="1">
                          <a:latin typeface="Cambria Math"/>
                        </a:rPr>
                        <m:t>𝑟</m:t>
                      </m:r>
                      <m:r>
                        <a:rPr lang="en-US" i="1">
                          <a:latin typeface="Cambria Math"/>
                        </a:rPr>
                        <m:t>)</m:t>
                      </m:r>
                    </m:oMath>
                  </m:oMathPara>
                </a14:m>
                <a:endParaRPr lang="en-US" dirty="0"/>
              </a:p>
              <a:p>
                <a:pPr marL="0" indent="0">
                  <a:buNone/>
                </a:pPr>
                <a:endParaRPr lang="en-US" dirty="0"/>
              </a:p>
            </p:txBody>
          </p:sp>
        </mc:Choice>
        <mc:Fallback>
          <p:sp>
            <p:nvSpPr>
              <p:cNvPr id="18" name="Subtitle 2"/>
              <p:cNvSpPr txBox="1">
                <a:spLocks noRot="1" noChangeAspect="1" noMove="1" noResize="1" noEditPoints="1" noAdjustHandles="1" noChangeArrowheads="1" noChangeShapeType="1" noTextEdit="1"/>
              </p:cNvSpPr>
              <p:nvPr/>
            </p:nvSpPr>
            <p:spPr>
              <a:xfrm>
                <a:off x="2104311" y="5802172"/>
                <a:ext cx="6963489" cy="903428"/>
              </a:xfrm>
              <a:prstGeom prst="rect">
                <a:avLst/>
              </a:prstGeom>
              <a:blipFill rotWithShape="1">
                <a:blip r:embed="rId3"/>
                <a:stretch>
                  <a:fillRect b="-3378"/>
                </a:stretch>
              </a:blipFill>
            </p:spPr>
            <p:txBody>
              <a:bodyPr/>
              <a:lstStyle/>
              <a:p>
                <a:r>
                  <a:rPr lang="en-US">
                    <a:noFill/>
                  </a:rPr>
                  <a:t> </a:t>
                </a:r>
              </a:p>
            </p:txBody>
          </p:sp>
        </mc:Fallback>
      </mc:AlternateContent>
      <p:sp>
        <p:nvSpPr>
          <p:cNvPr id="20" name="Subtitle 2"/>
          <p:cNvSpPr txBox="1">
            <a:spLocks/>
          </p:cNvSpPr>
          <p:nvPr/>
        </p:nvSpPr>
        <p:spPr>
          <a:xfrm>
            <a:off x="2397884" y="1788677"/>
            <a:ext cx="457200" cy="51431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A</a:t>
            </a:r>
            <a:endParaRPr lang="en-US" dirty="0"/>
          </a:p>
        </p:txBody>
      </p:sp>
      <p:sp>
        <p:nvSpPr>
          <p:cNvPr id="22" name="Subtitle 2"/>
          <p:cNvSpPr txBox="1">
            <a:spLocks/>
          </p:cNvSpPr>
          <p:nvPr/>
        </p:nvSpPr>
        <p:spPr>
          <a:xfrm>
            <a:off x="6470361" y="1361765"/>
            <a:ext cx="457200" cy="51431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B</a:t>
            </a:r>
            <a:endParaRPr lang="en-US" dirty="0"/>
          </a:p>
        </p:txBody>
      </p:sp>
      <p:grpSp>
        <p:nvGrpSpPr>
          <p:cNvPr id="23" name="Group 22"/>
          <p:cNvGrpSpPr/>
          <p:nvPr/>
        </p:nvGrpSpPr>
        <p:grpSpPr>
          <a:xfrm>
            <a:off x="800100" y="5486400"/>
            <a:ext cx="876300" cy="919275"/>
            <a:chOff x="304800" y="1654456"/>
            <a:chExt cx="876300" cy="919275"/>
          </a:xfrm>
        </p:grpSpPr>
        <p:sp>
          <p:nvSpPr>
            <p:cNvPr id="24" name="Rectangle 23"/>
            <p:cNvSpPr/>
            <p:nvPr/>
          </p:nvSpPr>
          <p:spPr>
            <a:xfrm>
              <a:off x="552450" y="1654456"/>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N</a:t>
              </a:r>
              <a:endParaRPr lang="en-US" dirty="0"/>
            </a:p>
          </p:txBody>
        </p:sp>
        <p:sp>
          <p:nvSpPr>
            <p:cNvPr id="27" name="Rectangle 26"/>
            <p:cNvSpPr/>
            <p:nvPr/>
          </p:nvSpPr>
          <p:spPr>
            <a:xfrm>
              <a:off x="304800" y="2257959"/>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a:t>
              </a:r>
            </a:p>
          </p:txBody>
        </p:sp>
        <p:sp>
          <p:nvSpPr>
            <p:cNvPr id="28" name="Rectangle 27"/>
            <p:cNvSpPr/>
            <p:nvPr/>
          </p:nvSpPr>
          <p:spPr>
            <a:xfrm>
              <a:off x="838200" y="2257959"/>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B</a:t>
              </a:r>
              <a:endParaRPr lang="en-US" b="1" dirty="0"/>
            </a:p>
          </p:txBody>
        </p:sp>
        <p:cxnSp>
          <p:nvCxnSpPr>
            <p:cNvPr id="29" name="Straight Connector 28"/>
            <p:cNvCxnSpPr>
              <a:stCxn id="24" idx="2"/>
              <a:endCxn id="27" idx="0"/>
            </p:cNvCxnSpPr>
            <p:nvPr/>
          </p:nvCxnSpPr>
          <p:spPr>
            <a:xfrm flipH="1">
              <a:off x="476250" y="1970228"/>
              <a:ext cx="247650" cy="287731"/>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30" name="Straight Connector 29"/>
            <p:cNvCxnSpPr>
              <a:stCxn id="24" idx="2"/>
              <a:endCxn id="28" idx="0"/>
            </p:cNvCxnSpPr>
            <p:nvPr/>
          </p:nvCxnSpPr>
          <p:spPr>
            <a:xfrm>
              <a:off x="723900" y="1970228"/>
              <a:ext cx="285750" cy="287731"/>
            </a:xfrm>
            <a:prstGeom prst="line">
              <a:avLst/>
            </a:prstGeom>
            <a:ln w="28575"/>
          </p:spPr>
          <p:style>
            <a:lnRef idx="1">
              <a:schemeClr val="accent5"/>
            </a:lnRef>
            <a:fillRef idx="0">
              <a:schemeClr val="accent5"/>
            </a:fillRef>
            <a:effectRef idx="0">
              <a:schemeClr val="accent5"/>
            </a:effectRef>
            <a:fontRef idx="minor">
              <a:schemeClr val="tx1"/>
            </a:fontRef>
          </p:style>
        </p:cxnSp>
      </p:grpSp>
    </p:spTree>
    <p:extLst>
      <p:ext uri="{BB962C8B-B14F-4D97-AF65-F5344CB8AC3E}">
        <p14:creationId xmlns:p14="http://schemas.microsoft.com/office/powerpoint/2010/main" val="38351904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As before, we need to estimate SRDM</a:t>
            </a:r>
            <a:endParaRPr lang="en-US" sz="3200" dirty="0"/>
          </a:p>
        </p:txBody>
      </p:sp>
      <p:sp>
        <p:nvSpPr>
          <p:cNvPr id="7" name="Down Arrow 6"/>
          <p:cNvSpPr/>
          <p:nvPr/>
        </p:nvSpPr>
        <p:spPr>
          <a:xfrm>
            <a:off x="5105400" y="3048000"/>
            <a:ext cx="1219200" cy="10668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p:cNvSpPr txBox="1"/>
              <p:nvPr/>
            </p:nvSpPr>
            <p:spPr>
              <a:xfrm>
                <a:off x="1524000" y="6006260"/>
                <a:ext cx="4724400" cy="369332"/>
              </a:xfrm>
              <a:prstGeom prst="rect">
                <a:avLst/>
              </a:prstGeom>
              <a:noFill/>
            </p:spPr>
            <p:txBody>
              <a:bodyPr wrap="square" rtlCol="0">
                <a:spAutoFit/>
              </a:bodyPr>
              <a:lstStyle/>
              <a:p>
                <a14:m>
                  <m:oMath xmlns:m="http://schemas.openxmlformats.org/officeDocument/2006/math">
                    <m:d>
                      <m:dPr>
                        <m:begChr m:val="|"/>
                        <m:endChr m:val="|"/>
                        <m:ctrlPr>
                          <a:rPr lang="en-US" b="0" i="1" smtClean="0">
                            <a:latin typeface="Cambria Math"/>
                          </a:rPr>
                        </m:ctrlPr>
                      </m:dPr>
                      <m:e>
                        <m:r>
                          <a:rPr lang="en-US" b="0" i="1" smtClean="0">
                            <a:latin typeface="Cambria Math"/>
                          </a:rPr>
                          <m:t>𝐴</m:t>
                        </m:r>
                      </m:e>
                    </m:d>
                    <m:r>
                      <a:rPr lang="en-US" b="0" i="1" smtClean="0">
                        <a:latin typeface="Cambria Math"/>
                      </a:rPr>
                      <m:t>= </m:t>
                    </m:r>
                  </m:oMath>
                </a14:m>
                <a:r>
                  <a:rPr lang="en-US" dirty="0" smtClean="0"/>
                  <a:t>Number of Leaves in A</a:t>
                </a:r>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1524000" y="6006260"/>
                <a:ext cx="4724400" cy="369332"/>
              </a:xfrm>
              <a:prstGeom prst="rect">
                <a:avLst/>
              </a:prstGeom>
              <a:blipFill rotWithShape="1">
                <a:blip r:embed="rId2"/>
                <a:stretch>
                  <a:fillRect t="-8197" b="-24590"/>
                </a:stretch>
              </a:blipFill>
            </p:spPr>
            <p:txBody>
              <a:bodyPr/>
              <a:lstStyle/>
              <a:p>
                <a:r>
                  <a:rPr lang="en-US">
                    <a:noFill/>
                  </a:rPr>
                  <a:t> </a:t>
                </a:r>
              </a:p>
            </p:txBody>
          </p:sp>
        </mc:Fallback>
      </mc:AlternateContent>
      <p:sp>
        <p:nvSpPr>
          <p:cNvPr id="9" name="TextBox 8"/>
          <p:cNvSpPr txBox="1"/>
          <p:nvPr/>
        </p:nvSpPr>
        <p:spPr>
          <a:xfrm rot="20306675">
            <a:off x="305719" y="1397109"/>
            <a:ext cx="2891336" cy="1384995"/>
          </a:xfrm>
          <a:prstGeom prst="rect">
            <a:avLst/>
          </a:prstGeom>
          <a:noFill/>
        </p:spPr>
        <p:txBody>
          <a:bodyPr wrap="square" rtlCol="0">
            <a:spAutoFit/>
          </a:bodyPr>
          <a:lstStyle/>
          <a:p>
            <a:r>
              <a:rPr lang="en-US"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Shadow Ray Distribution Metric</a:t>
            </a:r>
            <a:endParaRPr lang="en-US"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mc:AlternateContent xmlns:mc="http://schemas.openxmlformats.org/markup-compatibility/2006">
        <mc:Choice xmlns:a14="http://schemas.microsoft.com/office/drawing/2010/main" Requires="a14">
          <p:sp>
            <p:nvSpPr>
              <p:cNvPr id="10" name="Subtitle 2"/>
              <p:cNvSpPr txBox="1">
                <a:spLocks/>
              </p:cNvSpPr>
              <p:nvPr/>
            </p:nvSpPr>
            <p:spPr>
              <a:xfrm>
                <a:off x="2104311" y="2144572"/>
                <a:ext cx="6963489" cy="903428"/>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𝑆𝑐𝑜𝑟𝑒</m:t>
                      </m:r>
                      <m:r>
                        <a:rPr lang="en-US" b="0" i="1" smtClean="0">
                          <a:latin typeface="Cambria Math"/>
                        </a:rPr>
                        <m:t>=</m:t>
                      </m:r>
                      <m:d>
                        <m:dPr>
                          <m:ctrlPr>
                            <a:rPr lang="en-US" b="0" i="1" smtClean="0">
                              <a:latin typeface="Cambria Math"/>
                            </a:rPr>
                          </m:ctrlPr>
                        </m:dPr>
                        <m:e>
                          <m:sSub>
                            <m:sSubPr>
                              <m:ctrlPr>
                                <a:rPr lang="en-US" b="0" i="1" smtClean="0">
                                  <a:latin typeface="Cambria Math"/>
                                </a:rPr>
                              </m:ctrlPr>
                            </m:sSubPr>
                            <m:e>
                              <m:r>
                                <a:rPr lang="en-US" b="0" i="1" smtClean="0">
                                  <a:latin typeface="Cambria Math"/>
                                </a:rPr>
                                <m:t>𝑝</m:t>
                              </m:r>
                            </m:e>
                            <m:sub>
                              <m:r>
                                <a:rPr lang="en-US" b="0" i="1" smtClean="0">
                                  <a:latin typeface="Cambria Math"/>
                                </a:rPr>
                                <m:t>𝑁</m:t>
                              </m:r>
                            </m:sub>
                          </m:sSub>
                          <m:r>
                            <a:rPr lang="en-US" i="1">
                              <a:latin typeface="Cambria Math"/>
                            </a:rPr>
                            <m:t>𝐻</m:t>
                          </m:r>
                          <m:d>
                            <m:dPr>
                              <m:ctrlPr>
                                <a:rPr lang="en-US" i="1">
                                  <a:latin typeface="Cambria Math"/>
                                </a:rPr>
                              </m:ctrlPr>
                            </m:dPr>
                            <m:e>
                              <m:r>
                                <a:rPr lang="en-US" b="0" i="1" smtClean="0">
                                  <a:latin typeface="Cambria Math"/>
                                </a:rPr>
                                <m:t>𝐵</m:t>
                              </m:r>
                              <m:r>
                                <a:rPr lang="en-US" b="0" i="1" smtClean="0">
                                  <a:latin typeface="Cambria Math"/>
                                </a:rPr>
                                <m:t>,</m:t>
                              </m:r>
                              <m:r>
                                <a:rPr lang="en-US" b="0" i="1" smtClean="0">
                                  <a:latin typeface="Cambria Math"/>
                                </a:rPr>
                                <m:t>𝑟</m:t>
                              </m:r>
                            </m:e>
                          </m:d>
                          <m:r>
                            <a:rPr lang="en-US" b="0" i="1" smtClean="0">
                              <a:latin typeface="Cambria Math"/>
                            </a:rPr>
                            <m:t>+</m:t>
                          </m:r>
                          <m:r>
                            <a:rPr lang="en-US" b="0" i="1" smtClean="0">
                              <a:latin typeface="Cambria Math"/>
                            </a:rPr>
                            <m:t>𝐹</m:t>
                          </m:r>
                          <m:d>
                            <m:dPr>
                              <m:ctrlPr>
                                <a:rPr lang="en-US" b="0" i="1" smtClean="0">
                                  <a:latin typeface="Cambria Math"/>
                                </a:rPr>
                              </m:ctrlPr>
                            </m:dPr>
                            <m:e>
                              <m:r>
                                <a:rPr lang="en-US" b="0" i="1" smtClean="0">
                                  <a:latin typeface="Cambria Math"/>
                                </a:rPr>
                                <m:t>𝐵</m:t>
                              </m:r>
                              <m:r>
                                <a:rPr lang="en-US" b="0" i="1" smtClean="0">
                                  <a:latin typeface="Cambria Math"/>
                                </a:rPr>
                                <m:t>,</m:t>
                              </m:r>
                              <m:r>
                                <a:rPr lang="en-US" b="0" i="1" smtClean="0">
                                  <a:latin typeface="Cambria Math"/>
                                </a:rPr>
                                <m:t>𝑟</m:t>
                              </m:r>
                            </m:e>
                          </m:d>
                          <m:r>
                            <a:rPr lang="en-US" b="0" i="1" smtClean="0">
                              <a:latin typeface="Cambria Math"/>
                            </a:rPr>
                            <m:t>+</m:t>
                          </m:r>
                          <m:r>
                            <a:rPr lang="en-US" b="0" i="1" smtClean="0">
                              <a:latin typeface="Cambria Math"/>
                            </a:rPr>
                            <m:t>𝑀</m:t>
                          </m:r>
                          <m:d>
                            <m:dPr>
                              <m:ctrlPr>
                                <a:rPr lang="en-US" i="1">
                                  <a:latin typeface="Cambria Math"/>
                                </a:rPr>
                              </m:ctrlPr>
                            </m:dPr>
                            <m:e>
                              <m:r>
                                <a:rPr lang="en-US" b="0" i="1" smtClean="0">
                                  <a:latin typeface="Cambria Math"/>
                                </a:rPr>
                                <m:t>𝐵</m:t>
                              </m:r>
                              <m:r>
                                <a:rPr lang="en-US" i="1">
                                  <a:latin typeface="Cambria Math"/>
                                </a:rPr>
                                <m:t>,</m:t>
                              </m:r>
                              <m:r>
                                <a:rPr lang="en-US" i="1">
                                  <a:latin typeface="Cambria Math"/>
                                </a:rPr>
                                <m:t>𝑟</m:t>
                              </m:r>
                            </m:e>
                          </m:d>
                        </m:e>
                      </m:d>
                      <m:r>
                        <a:rPr lang="en-US" b="0" i="1" smtClean="0">
                          <a:latin typeface="Cambria Math"/>
                        </a:rPr>
                        <m:t>𝐶</m:t>
                      </m:r>
                      <m:d>
                        <m:dPr>
                          <m:ctrlPr>
                            <a:rPr lang="en-US" b="0" i="1" smtClean="0">
                              <a:latin typeface="Cambria Math"/>
                            </a:rPr>
                          </m:ctrlPr>
                        </m:dPr>
                        <m:e>
                          <m:r>
                            <a:rPr lang="en-US" b="0" i="1" smtClean="0">
                              <a:latin typeface="Cambria Math"/>
                            </a:rPr>
                            <m:t>𝐴</m:t>
                          </m:r>
                          <m:r>
                            <a:rPr lang="en-US" b="0" i="1" smtClean="0">
                              <a:latin typeface="Cambria Math"/>
                            </a:rPr>
                            <m:t>,</m:t>
                          </m:r>
                          <m:r>
                            <a:rPr lang="en-US" b="0" i="1" smtClean="0">
                              <a:latin typeface="Cambria Math"/>
                            </a:rPr>
                            <m:t>𝑟</m:t>
                          </m:r>
                        </m:e>
                      </m:d>
                      <m:r>
                        <a:rPr lang="en-US" b="0" i="1" smtClean="0">
                          <a:latin typeface="Cambria Math"/>
                        </a:rPr>
                        <m:t>+</m:t>
                      </m:r>
                      <m:d>
                        <m:dPr>
                          <m:ctrlPr>
                            <a:rPr lang="en-US" i="1">
                              <a:latin typeface="Cambria Math"/>
                            </a:rPr>
                          </m:ctrlPr>
                        </m:dPr>
                        <m:e>
                          <m:sSub>
                            <m:sSubPr>
                              <m:ctrlPr>
                                <a:rPr lang="en-US" i="1">
                                  <a:latin typeface="Cambria Math"/>
                                </a:rPr>
                              </m:ctrlPr>
                            </m:sSubPr>
                            <m:e>
                              <m:r>
                                <a:rPr lang="en-US" b="0" i="1" smtClean="0">
                                  <a:latin typeface="Cambria Math"/>
                                </a:rPr>
                                <m:t>𝑞</m:t>
                              </m:r>
                            </m:e>
                            <m:sub>
                              <m:r>
                                <a:rPr lang="en-US" i="1">
                                  <a:latin typeface="Cambria Math"/>
                                </a:rPr>
                                <m:t>𝑁</m:t>
                              </m:r>
                            </m:sub>
                          </m:sSub>
                          <m:r>
                            <a:rPr lang="en-US" i="1">
                              <a:latin typeface="Cambria Math"/>
                            </a:rPr>
                            <m:t>𝐻</m:t>
                          </m:r>
                          <m:d>
                            <m:dPr>
                              <m:ctrlPr>
                                <a:rPr lang="en-US" i="1">
                                  <a:latin typeface="Cambria Math"/>
                                </a:rPr>
                              </m:ctrlPr>
                            </m:dPr>
                            <m:e>
                              <m:r>
                                <a:rPr lang="en-US" b="0" i="1" smtClean="0">
                                  <a:latin typeface="Cambria Math"/>
                                </a:rPr>
                                <m:t>𝐴</m:t>
                              </m:r>
                              <m:r>
                                <a:rPr lang="en-US" i="1">
                                  <a:latin typeface="Cambria Math"/>
                                </a:rPr>
                                <m:t>,</m:t>
                              </m:r>
                              <m:r>
                                <a:rPr lang="en-US" i="1">
                                  <a:latin typeface="Cambria Math"/>
                                </a:rPr>
                                <m:t>𝑟</m:t>
                              </m:r>
                            </m:e>
                          </m:d>
                          <m:r>
                            <a:rPr lang="en-US" i="1">
                              <a:latin typeface="Cambria Math"/>
                            </a:rPr>
                            <m:t>+</m:t>
                          </m:r>
                          <m:r>
                            <a:rPr lang="en-US" i="1">
                              <a:latin typeface="Cambria Math"/>
                            </a:rPr>
                            <m:t>𝐹</m:t>
                          </m:r>
                          <m:d>
                            <m:dPr>
                              <m:ctrlPr>
                                <a:rPr lang="en-US" i="1">
                                  <a:latin typeface="Cambria Math"/>
                                </a:rPr>
                              </m:ctrlPr>
                            </m:dPr>
                            <m:e>
                              <m:r>
                                <a:rPr lang="en-US" b="0" i="1" smtClean="0">
                                  <a:latin typeface="Cambria Math"/>
                                </a:rPr>
                                <m:t>𝐴</m:t>
                              </m:r>
                              <m:r>
                                <a:rPr lang="en-US" i="1">
                                  <a:latin typeface="Cambria Math"/>
                                </a:rPr>
                                <m:t>,</m:t>
                              </m:r>
                              <m:r>
                                <a:rPr lang="en-US" i="1">
                                  <a:latin typeface="Cambria Math"/>
                                </a:rPr>
                                <m:t>𝑟</m:t>
                              </m:r>
                            </m:e>
                          </m:d>
                          <m:r>
                            <a:rPr lang="en-US" i="1">
                              <a:latin typeface="Cambria Math"/>
                            </a:rPr>
                            <m:t>+</m:t>
                          </m:r>
                          <m:r>
                            <a:rPr lang="en-US" i="1">
                              <a:latin typeface="Cambria Math"/>
                            </a:rPr>
                            <m:t>𝑀</m:t>
                          </m:r>
                          <m:d>
                            <m:dPr>
                              <m:ctrlPr>
                                <a:rPr lang="en-US" i="1">
                                  <a:latin typeface="Cambria Math"/>
                                </a:rPr>
                              </m:ctrlPr>
                            </m:dPr>
                            <m:e>
                              <m:r>
                                <a:rPr lang="en-US" b="0" i="1" smtClean="0">
                                  <a:latin typeface="Cambria Math"/>
                                </a:rPr>
                                <m:t>𝐴</m:t>
                              </m:r>
                              <m:r>
                                <a:rPr lang="en-US" i="1">
                                  <a:latin typeface="Cambria Math"/>
                                </a:rPr>
                                <m:t>,</m:t>
                              </m:r>
                              <m:r>
                                <a:rPr lang="en-US" i="1">
                                  <a:latin typeface="Cambria Math"/>
                                </a:rPr>
                                <m:t>𝑟</m:t>
                              </m:r>
                            </m:e>
                          </m:d>
                        </m:e>
                      </m:d>
                      <m:r>
                        <a:rPr lang="en-US" i="1">
                          <a:latin typeface="Cambria Math"/>
                        </a:rPr>
                        <m:t>𝐶</m:t>
                      </m:r>
                      <m:r>
                        <a:rPr lang="en-US" i="1">
                          <a:latin typeface="Cambria Math"/>
                        </a:rPr>
                        <m:t>(</m:t>
                      </m:r>
                      <m:r>
                        <a:rPr lang="en-US" b="0" i="1" smtClean="0">
                          <a:latin typeface="Cambria Math"/>
                        </a:rPr>
                        <m:t>𝐵</m:t>
                      </m:r>
                      <m:r>
                        <a:rPr lang="en-US" i="1">
                          <a:latin typeface="Cambria Math"/>
                        </a:rPr>
                        <m:t>,</m:t>
                      </m:r>
                      <m:r>
                        <a:rPr lang="en-US" i="1">
                          <a:latin typeface="Cambria Math"/>
                        </a:rPr>
                        <m:t>𝑟</m:t>
                      </m:r>
                      <m:r>
                        <a:rPr lang="en-US" i="1">
                          <a:latin typeface="Cambria Math"/>
                        </a:rPr>
                        <m:t>)</m:t>
                      </m:r>
                    </m:oMath>
                  </m:oMathPara>
                </a14:m>
                <a:endParaRPr lang="en-US" dirty="0"/>
              </a:p>
              <a:p>
                <a:pPr marL="0" indent="0">
                  <a:buNone/>
                </a:pPr>
                <a:endParaRPr lang="en-US" dirty="0"/>
              </a:p>
            </p:txBody>
          </p:sp>
        </mc:Choice>
        <mc:Fallback>
          <p:sp>
            <p:nvSpPr>
              <p:cNvPr id="10" name="Subtitle 2"/>
              <p:cNvSpPr txBox="1">
                <a:spLocks noRot="1" noChangeAspect="1" noMove="1" noResize="1" noEditPoints="1" noAdjustHandles="1" noChangeArrowheads="1" noChangeShapeType="1" noTextEdit="1"/>
              </p:cNvSpPr>
              <p:nvPr/>
            </p:nvSpPr>
            <p:spPr>
              <a:xfrm>
                <a:off x="2104311" y="2144572"/>
                <a:ext cx="6963489" cy="903428"/>
              </a:xfrm>
              <a:prstGeom prst="rect">
                <a:avLst/>
              </a:prstGeom>
              <a:blipFill rotWithShape="1">
                <a:blip r:embed="rId3"/>
                <a:stretch>
                  <a:fillRect b="-33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Subtitle 2"/>
              <p:cNvSpPr txBox="1">
                <a:spLocks/>
              </p:cNvSpPr>
              <p:nvPr/>
            </p:nvSpPr>
            <p:spPr>
              <a:xfrm>
                <a:off x="1951911" y="4191000"/>
                <a:ext cx="6963489" cy="903428"/>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𝑆𝑐𝑜𝑟𝑒</m:t>
                      </m:r>
                      <m:r>
                        <a:rPr lang="en-US" b="0" i="1" smtClean="0">
                          <a:latin typeface="Cambria Math"/>
                          <a:ea typeface="Cambria Math"/>
                        </a:rPr>
                        <m:t>≈</m:t>
                      </m:r>
                      <m:d>
                        <m:dPr>
                          <m:ctrlPr>
                            <a:rPr lang="en-US" b="0" i="1" smtClean="0">
                              <a:latin typeface="Cambria Math"/>
                            </a:rPr>
                          </m:ctrlPr>
                        </m:dPr>
                        <m:e>
                          <m:sSub>
                            <m:sSubPr>
                              <m:ctrlPr>
                                <a:rPr lang="en-US" i="1">
                                  <a:latin typeface="Cambria Math"/>
                                </a:rPr>
                              </m:ctrlPr>
                            </m:sSubPr>
                            <m:e>
                              <m:r>
                                <a:rPr lang="en-US" i="1">
                                  <a:latin typeface="Cambria Math"/>
                                </a:rPr>
                                <m:t>𝑝</m:t>
                              </m:r>
                            </m:e>
                            <m:sub>
                              <m:r>
                                <a:rPr lang="en-US" i="1">
                                  <a:latin typeface="Cambria Math"/>
                                </a:rPr>
                                <m:t>𝑁</m:t>
                              </m:r>
                            </m:sub>
                          </m:sSub>
                          <m:r>
                            <a:rPr lang="en-US" i="1">
                              <a:latin typeface="Cambria Math"/>
                            </a:rPr>
                            <m:t>𝐻</m:t>
                          </m:r>
                          <m:d>
                            <m:dPr>
                              <m:ctrlPr>
                                <a:rPr lang="en-US" i="1">
                                  <a:latin typeface="Cambria Math"/>
                                </a:rPr>
                              </m:ctrlPr>
                            </m:dPr>
                            <m:e>
                              <m:r>
                                <a:rPr lang="en-US" i="1">
                                  <a:latin typeface="Cambria Math"/>
                                </a:rPr>
                                <m:t>𝐵</m:t>
                              </m:r>
                              <m:r>
                                <a:rPr lang="en-US" i="1">
                                  <a:latin typeface="Cambria Math"/>
                                </a:rPr>
                                <m:t>,</m:t>
                              </m:r>
                              <m:r>
                                <a:rPr lang="en-US" i="1">
                                  <a:latin typeface="Cambria Math"/>
                                </a:rPr>
                                <m:t>𝑟</m:t>
                              </m:r>
                            </m:e>
                          </m:d>
                          <m:r>
                            <a:rPr lang="en-US" i="1">
                              <a:latin typeface="Cambria Math"/>
                            </a:rPr>
                            <m:t>+</m:t>
                          </m:r>
                          <m:r>
                            <a:rPr lang="en-US" i="1">
                              <a:latin typeface="Cambria Math"/>
                            </a:rPr>
                            <m:t>𝐹</m:t>
                          </m:r>
                          <m:d>
                            <m:dPr>
                              <m:ctrlPr>
                                <a:rPr lang="en-US" i="1">
                                  <a:latin typeface="Cambria Math"/>
                                </a:rPr>
                              </m:ctrlPr>
                            </m:dPr>
                            <m:e>
                              <m:r>
                                <a:rPr lang="en-US" i="1">
                                  <a:latin typeface="Cambria Math"/>
                                </a:rPr>
                                <m:t>𝐵</m:t>
                              </m:r>
                              <m:r>
                                <a:rPr lang="en-US" i="1">
                                  <a:latin typeface="Cambria Math"/>
                                </a:rPr>
                                <m:t>,</m:t>
                              </m:r>
                              <m:r>
                                <a:rPr lang="en-US" i="1">
                                  <a:latin typeface="Cambria Math"/>
                                </a:rPr>
                                <m:t>𝑟</m:t>
                              </m:r>
                            </m:e>
                          </m:d>
                          <m:r>
                            <a:rPr lang="en-US" i="1">
                              <a:latin typeface="Cambria Math"/>
                            </a:rPr>
                            <m:t>+</m:t>
                          </m:r>
                          <m:r>
                            <a:rPr lang="en-US" i="1">
                              <a:latin typeface="Cambria Math"/>
                            </a:rPr>
                            <m:t>𝑀</m:t>
                          </m:r>
                          <m:d>
                            <m:dPr>
                              <m:ctrlPr>
                                <a:rPr lang="en-US" i="1">
                                  <a:latin typeface="Cambria Math"/>
                                </a:rPr>
                              </m:ctrlPr>
                            </m:dPr>
                            <m:e>
                              <m:r>
                                <a:rPr lang="en-US" i="1">
                                  <a:latin typeface="Cambria Math"/>
                                </a:rPr>
                                <m:t>𝐵</m:t>
                              </m:r>
                              <m:r>
                                <a:rPr lang="en-US" i="1">
                                  <a:latin typeface="Cambria Math"/>
                                </a:rPr>
                                <m:t>,</m:t>
                              </m:r>
                              <m:r>
                                <a:rPr lang="en-US" i="1">
                                  <a:latin typeface="Cambria Math"/>
                                </a:rPr>
                                <m:t>𝑟</m:t>
                              </m:r>
                            </m:e>
                          </m:d>
                        </m:e>
                      </m:d>
                      <m:d>
                        <m:dPr>
                          <m:ctrlPr>
                            <a:rPr lang="en-US" b="0" i="1" smtClean="0">
                              <a:latin typeface="Cambria Math"/>
                            </a:rPr>
                          </m:ctrlPr>
                        </m:dPr>
                        <m:e>
                          <m:r>
                            <a:rPr lang="en-US" i="1" smtClean="0">
                              <a:latin typeface="Cambria Math"/>
                            </a:rPr>
                            <m:t>𝐻</m:t>
                          </m:r>
                          <m:d>
                            <m:dPr>
                              <m:ctrlPr>
                                <a:rPr lang="en-US" i="1">
                                  <a:latin typeface="Cambria Math"/>
                                </a:rPr>
                              </m:ctrlPr>
                            </m:dPr>
                            <m:e>
                              <m:r>
                                <a:rPr lang="en-US" b="0" i="1" smtClean="0">
                                  <a:latin typeface="Cambria Math"/>
                                </a:rPr>
                                <m:t>𝐴</m:t>
                              </m:r>
                              <m:r>
                                <a:rPr lang="en-US" i="1">
                                  <a:latin typeface="Cambria Math"/>
                                </a:rPr>
                                <m:t>,</m:t>
                              </m:r>
                              <m:r>
                                <a:rPr lang="en-US" i="1">
                                  <a:latin typeface="Cambria Math"/>
                                </a:rPr>
                                <m:t>𝑟</m:t>
                              </m:r>
                            </m:e>
                          </m:d>
                          <m:r>
                            <a:rPr lang="en-US" i="1">
                              <a:latin typeface="Cambria Math"/>
                            </a:rPr>
                            <m:t>+</m:t>
                          </m:r>
                          <m:r>
                            <a:rPr lang="en-US" i="1">
                              <a:latin typeface="Cambria Math"/>
                            </a:rPr>
                            <m:t>𝐹</m:t>
                          </m:r>
                          <m:d>
                            <m:dPr>
                              <m:ctrlPr>
                                <a:rPr lang="en-US" i="1">
                                  <a:latin typeface="Cambria Math"/>
                                </a:rPr>
                              </m:ctrlPr>
                            </m:dPr>
                            <m:e>
                              <m:r>
                                <a:rPr lang="en-US" b="0" i="1" smtClean="0">
                                  <a:latin typeface="Cambria Math"/>
                                </a:rPr>
                                <m:t>𝐴</m:t>
                              </m:r>
                              <m:r>
                                <a:rPr lang="en-US" i="1">
                                  <a:latin typeface="Cambria Math"/>
                                </a:rPr>
                                <m:t>,</m:t>
                              </m:r>
                              <m:r>
                                <a:rPr lang="en-US" i="1">
                                  <a:latin typeface="Cambria Math"/>
                                </a:rPr>
                                <m:t>𝑟</m:t>
                              </m:r>
                            </m:e>
                          </m:d>
                        </m:e>
                      </m:d>
                      <m:d>
                        <m:dPr>
                          <m:begChr m:val="|"/>
                          <m:endChr m:val="|"/>
                          <m:ctrlPr>
                            <a:rPr lang="en-US" i="1">
                              <a:latin typeface="Cambria Math"/>
                            </a:rPr>
                          </m:ctrlPr>
                        </m:dPr>
                        <m:e>
                          <m:r>
                            <a:rPr lang="en-US" i="1">
                              <a:latin typeface="Cambria Math"/>
                            </a:rPr>
                            <m:t>𝐴</m:t>
                          </m:r>
                        </m:e>
                      </m:d>
                      <m:r>
                        <a:rPr lang="en-US" b="0" i="1" smtClean="0">
                          <a:latin typeface="Cambria Math"/>
                        </a:rPr>
                        <m:t>+</m:t>
                      </m:r>
                      <m:d>
                        <m:dPr>
                          <m:ctrlPr>
                            <a:rPr lang="en-US" i="1">
                              <a:latin typeface="Cambria Math"/>
                            </a:rPr>
                          </m:ctrlPr>
                        </m:dPr>
                        <m:e>
                          <m:sSub>
                            <m:sSubPr>
                              <m:ctrlPr>
                                <a:rPr lang="en-US" i="1">
                                  <a:latin typeface="Cambria Math"/>
                                </a:rPr>
                              </m:ctrlPr>
                            </m:sSubPr>
                            <m:e>
                              <m:r>
                                <a:rPr lang="en-US" b="0" i="1" smtClean="0">
                                  <a:latin typeface="Cambria Math"/>
                                </a:rPr>
                                <m:t>𝑞</m:t>
                              </m:r>
                            </m:e>
                            <m:sub>
                              <m:r>
                                <a:rPr lang="en-US" i="1">
                                  <a:latin typeface="Cambria Math"/>
                                </a:rPr>
                                <m:t>𝑁</m:t>
                              </m:r>
                            </m:sub>
                          </m:sSub>
                          <m:r>
                            <a:rPr lang="en-US" i="1">
                              <a:latin typeface="Cambria Math"/>
                            </a:rPr>
                            <m:t>𝐻</m:t>
                          </m:r>
                          <m:d>
                            <m:dPr>
                              <m:ctrlPr>
                                <a:rPr lang="en-US" i="1">
                                  <a:latin typeface="Cambria Math"/>
                                </a:rPr>
                              </m:ctrlPr>
                            </m:dPr>
                            <m:e>
                              <m:r>
                                <a:rPr lang="en-US" b="0" i="1" smtClean="0">
                                  <a:latin typeface="Cambria Math"/>
                                </a:rPr>
                                <m:t>𝐴</m:t>
                              </m:r>
                              <m:r>
                                <a:rPr lang="en-US" i="1">
                                  <a:latin typeface="Cambria Math"/>
                                </a:rPr>
                                <m:t>,</m:t>
                              </m:r>
                              <m:r>
                                <a:rPr lang="en-US" i="1">
                                  <a:latin typeface="Cambria Math"/>
                                </a:rPr>
                                <m:t>𝑟</m:t>
                              </m:r>
                            </m:e>
                          </m:d>
                          <m:r>
                            <a:rPr lang="en-US" i="1">
                              <a:latin typeface="Cambria Math"/>
                            </a:rPr>
                            <m:t>+</m:t>
                          </m:r>
                          <m:r>
                            <a:rPr lang="en-US" i="1">
                              <a:latin typeface="Cambria Math"/>
                            </a:rPr>
                            <m:t>𝐹</m:t>
                          </m:r>
                          <m:d>
                            <m:dPr>
                              <m:ctrlPr>
                                <a:rPr lang="en-US" i="1">
                                  <a:latin typeface="Cambria Math"/>
                                </a:rPr>
                              </m:ctrlPr>
                            </m:dPr>
                            <m:e>
                              <m:r>
                                <a:rPr lang="en-US" b="0" i="1" smtClean="0">
                                  <a:latin typeface="Cambria Math"/>
                                </a:rPr>
                                <m:t>𝐴</m:t>
                              </m:r>
                              <m:r>
                                <a:rPr lang="en-US" i="1">
                                  <a:latin typeface="Cambria Math"/>
                                </a:rPr>
                                <m:t>,</m:t>
                              </m:r>
                              <m:r>
                                <a:rPr lang="en-US" i="1">
                                  <a:latin typeface="Cambria Math"/>
                                </a:rPr>
                                <m:t>𝑟</m:t>
                              </m:r>
                            </m:e>
                          </m:d>
                          <m:r>
                            <a:rPr lang="en-US" i="1">
                              <a:latin typeface="Cambria Math"/>
                            </a:rPr>
                            <m:t>+</m:t>
                          </m:r>
                          <m:r>
                            <a:rPr lang="en-US" i="1">
                              <a:latin typeface="Cambria Math"/>
                            </a:rPr>
                            <m:t>𝑀</m:t>
                          </m:r>
                          <m:d>
                            <m:dPr>
                              <m:ctrlPr>
                                <a:rPr lang="en-US" i="1">
                                  <a:latin typeface="Cambria Math"/>
                                </a:rPr>
                              </m:ctrlPr>
                            </m:dPr>
                            <m:e>
                              <m:r>
                                <a:rPr lang="en-US" b="0" i="1" smtClean="0">
                                  <a:latin typeface="Cambria Math"/>
                                </a:rPr>
                                <m:t>𝐴</m:t>
                              </m:r>
                              <m:r>
                                <a:rPr lang="en-US" i="1">
                                  <a:latin typeface="Cambria Math"/>
                                </a:rPr>
                                <m:t>,</m:t>
                              </m:r>
                              <m:r>
                                <a:rPr lang="en-US" i="1">
                                  <a:latin typeface="Cambria Math"/>
                                </a:rPr>
                                <m:t>𝑟</m:t>
                              </m:r>
                            </m:e>
                          </m:d>
                        </m:e>
                      </m:d>
                      <m:d>
                        <m:dPr>
                          <m:ctrlPr>
                            <a:rPr lang="en-US" i="1">
                              <a:latin typeface="Cambria Math"/>
                            </a:rPr>
                          </m:ctrlPr>
                        </m:dPr>
                        <m:e>
                          <m:r>
                            <a:rPr lang="en-US" i="1">
                              <a:latin typeface="Cambria Math"/>
                            </a:rPr>
                            <m:t>𝐻</m:t>
                          </m:r>
                          <m:d>
                            <m:dPr>
                              <m:ctrlPr>
                                <a:rPr lang="en-US" i="1">
                                  <a:latin typeface="Cambria Math"/>
                                </a:rPr>
                              </m:ctrlPr>
                            </m:dPr>
                            <m:e>
                              <m:r>
                                <a:rPr lang="en-US" b="0" i="1" smtClean="0">
                                  <a:latin typeface="Cambria Math"/>
                                </a:rPr>
                                <m:t>𝐵</m:t>
                              </m:r>
                              <m:r>
                                <a:rPr lang="en-US" i="1">
                                  <a:latin typeface="Cambria Math"/>
                                </a:rPr>
                                <m:t>,</m:t>
                              </m:r>
                              <m:r>
                                <a:rPr lang="en-US" i="1">
                                  <a:latin typeface="Cambria Math"/>
                                </a:rPr>
                                <m:t>𝑟</m:t>
                              </m:r>
                            </m:e>
                          </m:d>
                          <m:r>
                            <a:rPr lang="en-US" i="1">
                              <a:latin typeface="Cambria Math"/>
                            </a:rPr>
                            <m:t>+</m:t>
                          </m:r>
                          <m:r>
                            <a:rPr lang="en-US" i="1">
                              <a:latin typeface="Cambria Math"/>
                            </a:rPr>
                            <m:t>𝐹</m:t>
                          </m:r>
                          <m:d>
                            <m:dPr>
                              <m:ctrlPr>
                                <a:rPr lang="en-US" i="1">
                                  <a:latin typeface="Cambria Math"/>
                                </a:rPr>
                              </m:ctrlPr>
                            </m:dPr>
                            <m:e>
                              <m:r>
                                <a:rPr lang="en-US" i="1">
                                  <a:latin typeface="Cambria Math"/>
                                </a:rPr>
                                <m:t>𝐵</m:t>
                              </m:r>
                              <m:r>
                                <a:rPr lang="en-US" i="1">
                                  <a:latin typeface="Cambria Math"/>
                                </a:rPr>
                                <m:t>,</m:t>
                              </m:r>
                              <m:r>
                                <a:rPr lang="en-US" i="1">
                                  <a:latin typeface="Cambria Math"/>
                                </a:rPr>
                                <m:t>𝑟</m:t>
                              </m:r>
                            </m:e>
                          </m:d>
                        </m:e>
                      </m:d>
                      <m:d>
                        <m:dPr>
                          <m:begChr m:val="|"/>
                          <m:endChr m:val="|"/>
                          <m:ctrlPr>
                            <a:rPr lang="en-US" i="1">
                              <a:latin typeface="Cambria Math"/>
                            </a:rPr>
                          </m:ctrlPr>
                        </m:dPr>
                        <m:e>
                          <m:r>
                            <a:rPr lang="en-US" b="0" i="1" smtClean="0">
                              <a:latin typeface="Cambria Math"/>
                            </a:rPr>
                            <m:t>𝐵</m:t>
                          </m:r>
                        </m:e>
                      </m:d>
                    </m:oMath>
                  </m:oMathPara>
                </a14:m>
                <a:endParaRPr lang="en-US" dirty="0"/>
              </a:p>
              <a:p>
                <a:pPr marL="0" indent="0">
                  <a:buNone/>
                </a:pPr>
                <a:endParaRPr lang="en-US" dirty="0"/>
              </a:p>
            </p:txBody>
          </p:sp>
        </mc:Choice>
        <mc:Fallback>
          <p:sp>
            <p:nvSpPr>
              <p:cNvPr id="11" name="Subtitle 2"/>
              <p:cNvSpPr txBox="1">
                <a:spLocks noRot="1" noChangeAspect="1" noMove="1" noResize="1" noEditPoints="1" noAdjustHandles="1" noChangeArrowheads="1" noChangeShapeType="1" noTextEdit="1"/>
              </p:cNvSpPr>
              <p:nvPr/>
            </p:nvSpPr>
            <p:spPr>
              <a:xfrm>
                <a:off x="1951911" y="4191000"/>
                <a:ext cx="6963489" cy="903428"/>
              </a:xfrm>
              <a:prstGeom prst="rect">
                <a:avLst/>
              </a:prstGeom>
              <a:blipFill rotWithShape="1">
                <a:blip r:embed="rId4"/>
                <a:stretch>
                  <a:fillRect/>
                </a:stretch>
              </a:blipFill>
            </p:spPr>
            <p:txBody>
              <a:bodyPr/>
              <a:lstStyle/>
              <a:p>
                <a:r>
                  <a:rPr lang="en-US">
                    <a:noFill/>
                  </a:rPr>
                  <a:t> </a:t>
                </a:r>
              </a:p>
            </p:txBody>
          </p:sp>
        </mc:Fallback>
      </mc:AlternateContent>
      <p:sp>
        <p:nvSpPr>
          <p:cNvPr id="12" name="TextBox 11"/>
          <p:cNvSpPr txBox="1"/>
          <p:nvPr/>
        </p:nvSpPr>
        <p:spPr>
          <a:xfrm rot="20306675">
            <a:off x="229519" y="3466296"/>
            <a:ext cx="2891336" cy="1384995"/>
          </a:xfrm>
          <a:prstGeom prst="rect">
            <a:avLst/>
          </a:prstGeom>
          <a:noFill/>
        </p:spPr>
        <p:txBody>
          <a:bodyPr wrap="square" rtlCol="0">
            <a:spAutoFit/>
          </a:bodyPr>
          <a:lstStyle/>
          <a:p>
            <a:r>
              <a:rPr lang="en-US"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Shadow Ray Distribution </a:t>
            </a:r>
          </a:p>
          <a:p>
            <a:r>
              <a:rPr lang="en-US"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Heuristic</a:t>
            </a:r>
            <a:endParaRPr lang="en-US"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Tree>
    <p:extLst>
      <p:ext uri="{BB962C8B-B14F-4D97-AF65-F5344CB8AC3E}">
        <p14:creationId xmlns:p14="http://schemas.microsoft.com/office/powerpoint/2010/main" val="34634290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491947" y="535838"/>
            <a:ext cx="8229600" cy="1143000"/>
          </a:xfrm>
          <a:prstGeom prst="rect">
            <a:avLst/>
          </a:prstGeom>
        </p:spPr>
        <p:txBody>
          <a:bodyPr>
            <a:normAutofit fontScale="85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I can evaluate H,F,M because I have evaluated the whole trace ahead of time</a:t>
            </a:r>
            <a:endParaRPr lang="en-US" dirty="0"/>
          </a:p>
        </p:txBody>
      </p:sp>
      <mc:AlternateContent xmlns:mc="http://schemas.openxmlformats.org/markup-compatibility/2006">
        <mc:Choice xmlns:a14="http://schemas.microsoft.com/office/drawing/2010/main" Requires="a14">
          <p:sp>
            <p:nvSpPr>
              <p:cNvPr id="14" name="Subtitle 2"/>
              <p:cNvSpPr txBox="1">
                <a:spLocks/>
              </p:cNvSpPr>
              <p:nvPr/>
            </p:nvSpPr>
            <p:spPr>
              <a:xfrm>
                <a:off x="1219200" y="4191000"/>
                <a:ext cx="7315200" cy="1126542"/>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𝑆𝑐𝑜𝑟𝑒</m:t>
                      </m:r>
                      <m:r>
                        <a:rPr lang="en-US" b="0" i="1" smtClean="0">
                          <a:latin typeface="Cambria Math"/>
                          <a:ea typeface="Cambria Math"/>
                        </a:rPr>
                        <m:t>≈</m:t>
                      </m:r>
                      <m:d>
                        <m:dPr>
                          <m:ctrlPr>
                            <a:rPr lang="en-US" b="0" i="1" smtClean="0">
                              <a:latin typeface="Cambria Math"/>
                            </a:rPr>
                          </m:ctrlPr>
                        </m:dPr>
                        <m:e>
                          <m:sSub>
                            <m:sSubPr>
                              <m:ctrlPr>
                                <a:rPr lang="en-US" i="1">
                                  <a:latin typeface="Cambria Math"/>
                                </a:rPr>
                              </m:ctrlPr>
                            </m:sSubPr>
                            <m:e>
                              <m:r>
                                <a:rPr lang="en-US" i="1">
                                  <a:latin typeface="Cambria Math"/>
                                </a:rPr>
                                <m:t>𝑝</m:t>
                              </m:r>
                            </m:e>
                            <m:sub>
                              <m:r>
                                <a:rPr lang="en-US" i="1">
                                  <a:latin typeface="Cambria Math"/>
                                </a:rPr>
                                <m:t>𝑁</m:t>
                              </m:r>
                            </m:sub>
                          </m:sSub>
                          <m:r>
                            <a:rPr lang="en-US" i="1">
                              <a:latin typeface="Cambria Math"/>
                            </a:rPr>
                            <m:t>𝐻</m:t>
                          </m:r>
                          <m:d>
                            <m:dPr>
                              <m:ctrlPr>
                                <a:rPr lang="en-US" i="1">
                                  <a:latin typeface="Cambria Math"/>
                                </a:rPr>
                              </m:ctrlPr>
                            </m:dPr>
                            <m:e>
                              <m:r>
                                <a:rPr lang="en-US" i="1">
                                  <a:latin typeface="Cambria Math"/>
                                </a:rPr>
                                <m:t>𝐵</m:t>
                              </m:r>
                              <m:r>
                                <a:rPr lang="en-US" i="1">
                                  <a:latin typeface="Cambria Math"/>
                                </a:rPr>
                                <m:t>,</m:t>
                              </m:r>
                              <m:r>
                                <a:rPr lang="en-US" i="1">
                                  <a:latin typeface="Cambria Math"/>
                                </a:rPr>
                                <m:t>𝑟</m:t>
                              </m:r>
                            </m:e>
                          </m:d>
                          <m:r>
                            <a:rPr lang="en-US" i="1">
                              <a:latin typeface="Cambria Math"/>
                            </a:rPr>
                            <m:t>+</m:t>
                          </m:r>
                          <m:r>
                            <a:rPr lang="en-US" i="1">
                              <a:latin typeface="Cambria Math"/>
                            </a:rPr>
                            <m:t>𝐹</m:t>
                          </m:r>
                          <m:d>
                            <m:dPr>
                              <m:ctrlPr>
                                <a:rPr lang="en-US" i="1">
                                  <a:latin typeface="Cambria Math"/>
                                </a:rPr>
                              </m:ctrlPr>
                            </m:dPr>
                            <m:e>
                              <m:r>
                                <a:rPr lang="en-US" i="1">
                                  <a:latin typeface="Cambria Math"/>
                                </a:rPr>
                                <m:t>𝐵</m:t>
                              </m:r>
                              <m:r>
                                <a:rPr lang="en-US" i="1">
                                  <a:latin typeface="Cambria Math"/>
                                </a:rPr>
                                <m:t>,</m:t>
                              </m:r>
                              <m:r>
                                <a:rPr lang="en-US" i="1">
                                  <a:latin typeface="Cambria Math"/>
                                </a:rPr>
                                <m:t>𝑟</m:t>
                              </m:r>
                            </m:e>
                          </m:d>
                          <m:r>
                            <a:rPr lang="en-US" i="1">
                              <a:latin typeface="Cambria Math"/>
                            </a:rPr>
                            <m:t>+</m:t>
                          </m:r>
                          <m:r>
                            <a:rPr lang="en-US" i="1">
                              <a:latin typeface="Cambria Math"/>
                            </a:rPr>
                            <m:t>𝑀</m:t>
                          </m:r>
                          <m:d>
                            <m:dPr>
                              <m:ctrlPr>
                                <a:rPr lang="en-US" i="1">
                                  <a:latin typeface="Cambria Math"/>
                                </a:rPr>
                              </m:ctrlPr>
                            </m:dPr>
                            <m:e>
                              <m:r>
                                <a:rPr lang="en-US" i="1">
                                  <a:latin typeface="Cambria Math"/>
                                </a:rPr>
                                <m:t>𝐵</m:t>
                              </m:r>
                              <m:r>
                                <a:rPr lang="en-US" i="1">
                                  <a:latin typeface="Cambria Math"/>
                                </a:rPr>
                                <m:t>,</m:t>
                              </m:r>
                              <m:r>
                                <a:rPr lang="en-US" i="1">
                                  <a:latin typeface="Cambria Math"/>
                                </a:rPr>
                                <m:t>𝑟</m:t>
                              </m:r>
                            </m:e>
                          </m:d>
                        </m:e>
                      </m:d>
                      <m:d>
                        <m:dPr>
                          <m:ctrlPr>
                            <a:rPr lang="en-US" b="0" i="1" smtClean="0">
                              <a:latin typeface="Cambria Math"/>
                            </a:rPr>
                          </m:ctrlPr>
                        </m:dPr>
                        <m:e>
                          <m:r>
                            <a:rPr lang="en-US" i="1" smtClean="0">
                              <a:latin typeface="Cambria Math"/>
                            </a:rPr>
                            <m:t>𝐻</m:t>
                          </m:r>
                          <m:d>
                            <m:dPr>
                              <m:ctrlPr>
                                <a:rPr lang="en-US" i="1">
                                  <a:latin typeface="Cambria Math"/>
                                </a:rPr>
                              </m:ctrlPr>
                            </m:dPr>
                            <m:e>
                              <m:r>
                                <a:rPr lang="en-US" b="0" i="1" smtClean="0">
                                  <a:latin typeface="Cambria Math"/>
                                </a:rPr>
                                <m:t>𝐴</m:t>
                              </m:r>
                              <m:r>
                                <a:rPr lang="en-US" i="1">
                                  <a:latin typeface="Cambria Math"/>
                                </a:rPr>
                                <m:t>,</m:t>
                              </m:r>
                              <m:r>
                                <a:rPr lang="en-US" i="1">
                                  <a:latin typeface="Cambria Math"/>
                                </a:rPr>
                                <m:t>𝑟</m:t>
                              </m:r>
                            </m:e>
                          </m:d>
                          <m:r>
                            <a:rPr lang="en-US" i="1">
                              <a:latin typeface="Cambria Math"/>
                            </a:rPr>
                            <m:t>+</m:t>
                          </m:r>
                          <m:r>
                            <a:rPr lang="en-US" i="1">
                              <a:latin typeface="Cambria Math"/>
                            </a:rPr>
                            <m:t>𝐹</m:t>
                          </m:r>
                          <m:d>
                            <m:dPr>
                              <m:ctrlPr>
                                <a:rPr lang="en-US" i="1">
                                  <a:latin typeface="Cambria Math"/>
                                </a:rPr>
                              </m:ctrlPr>
                            </m:dPr>
                            <m:e>
                              <m:r>
                                <a:rPr lang="en-US" b="0" i="1" smtClean="0">
                                  <a:latin typeface="Cambria Math"/>
                                </a:rPr>
                                <m:t>𝐴</m:t>
                              </m:r>
                              <m:r>
                                <a:rPr lang="en-US" i="1">
                                  <a:latin typeface="Cambria Math"/>
                                </a:rPr>
                                <m:t>,</m:t>
                              </m:r>
                              <m:r>
                                <a:rPr lang="en-US" i="1">
                                  <a:latin typeface="Cambria Math"/>
                                </a:rPr>
                                <m:t>𝑟</m:t>
                              </m:r>
                            </m:e>
                          </m:d>
                        </m:e>
                      </m:d>
                      <m:d>
                        <m:dPr>
                          <m:begChr m:val="|"/>
                          <m:endChr m:val="|"/>
                          <m:ctrlPr>
                            <a:rPr lang="en-US" i="1">
                              <a:latin typeface="Cambria Math"/>
                            </a:rPr>
                          </m:ctrlPr>
                        </m:dPr>
                        <m:e>
                          <m:r>
                            <a:rPr lang="en-US" i="1">
                              <a:latin typeface="Cambria Math"/>
                            </a:rPr>
                            <m:t>𝐴</m:t>
                          </m:r>
                        </m:e>
                      </m:d>
                      <m:r>
                        <a:rPr lang="en-US" b="0" i="1" smtClean="0">
                          <a:latin typeface="Cambria Math"/>
                        </a:rPr>
                        <m:t>+</m:t>
                      </m:r>
                      <m:d>
                        <m:dPr>
                          <m:ctrlPr>
                            <a:rPr lang="en-US" i="1">
                              <a:latin typeface="Cambria Math"/>
                            </a:rPr>
                          </m:ctrlPr>
                        </m:dPr>
                        <m:e>
                          <m:sSub>
                            <m:sSubPr>
                              <m:ctrlPr>
                                <a:rPr lang="en-US" i="1">
                                  <a:latin typeface="Cambria Math"/>
                                </a:rPr>
                              </m:ctrlPr>
                            </m:sSubPr>
                            <m:e>
                              <m:r>
                                <a:rPr lang="en-US" b="0" i="1" smtClean="0">
                                  <a:latin typeface="Cambria Math"/>
                                </a:rPr>
                                <m:t>𝑞</m:t>
                              </m:r>
                            </m:e>
                            <m:sub>
                              <m:r>
                                <a:rPr lang="en-US" i="1">
                                  <a:latin typeface="Cambria Math"/>
                                </a:rPr>
                                <m:t>𝑁</m:t>
                              </m:r>
                            </m:sub>
                          </m:sSub>
                          <m:r>
                            <a:rPr lang="en-US" i="1">
                              <a:latin typeface="Cambria Math"/>
                            </a:rPr>
                            <m:t>𝐻</m:t>
                          </m:r>
                          <m:d>
                            <m:dPr>
                              <m:ctrlPr>
                                <a:rPr lang="en-US" i="1">
                                  <a:latin typeface="Cambria Math"/>
                                </a:rPr>
                              </m:ctrlPr>
                            </m:dPr>
                            <m:e>
                              <m:r>
                                <a:rPr lang="en-US" b="0" i="1" smtClean="0">
                                  <a:latin typeface="Cambria Math"/>
                                </a:rPr>
                                <m:t>𝐴</m:t>
                              </m:r>
                              <m:r>
                                <a:rPr lang="en-US" i="1">
                                  <a:latin typeface="Cambria Math"/>
                                </a:rPr>
                                <m:t>,</m:t>
                              </m:r>
                              <m:r>
                                <a:rPr lang="en-US" i="1">
                                  <a:latin typeface="Cambria Math"/>
                                </a:rPr>
                                <m:t>𝑟</m:t>
                              </m:r>
                            </m:e>
                          </m:d>
                          <m:r>
                            <a:rPr lang="en-US" i="1">
                              <a:latin typeface="Cambria Math"/>
                            </a:rPr>
                            <m:t>+</m:t>
                          </m:r>
                          <m:r>
                            <a:rPr lang="en-US" i="1">
                              <a:latin typeface="Cambria Math"/>
                            </a:rPr>
                            <m:t>𝐹</m:t>
                          </m:r>
                          <m:d>
                            <m:dPr>
                              <m:ctrlPr>
                                <a:rPr lang="en-US" i="1">
                                  <a:latin typeface="Cambria Math"/>
                                </a:rPr>
                              </m:ctrlPr>
                            </m:dPr>
                            <m:e>
                              <m:r>
                                <a:rPr lang="en-US" b="0" i="1" smtClean="0">
                                  <a:latin typeface="Cambria Math"/>
                                </a:rPr>
                                <m:t>𝐴</m:t>
                              </m:r>
                              <m:r>
                                <a:rPr lang="en-US" i="1">
                                  <a:latin typeface="Cambria Math"/>
                                </a:rPr>
                                <m:t>,</m:t>
                              </m:r>
                              <m:r>
                                <a:rPr lang="en-US" i="1">
                                  <a:latin typeface="Cambria Math"/>
                                </a:rPr>
                                <m:t>𝑟</m:t>
                              </m:r>
                            </m:e>
                          </m:d>
                          <m:r>
                            <a:rPr lang="en-US" i="1">
                              <a:latin typeface="Cambria Math"/>
                            </a:rPr>
                            <m:t>+</m:t>
                          </m:r>
                          <m:r>
                            <a:rPr lang="en-US" i="1">
                              <a:latin typeface="Cambria Math"/>
                            </a:rPr>
                            <m:t>𝑀</m:t>
                          </m:r>
                          <m:d>
                            <m:dPr>
                              <m:ctrlPr>
                                <a:rPr lang="en-US" i="1">
                                  <a:latin typeface="Cambria Math"/>
                                </a:rPr>
                              </m:ctrlPr>
                            </m:dPr>
                            <m:e>
                              <m:r>
                                <a:rPr lang="en-US" b="0" i="1" smtClean="0">
                                  <a:latin typeface="Cambria Math"/>
                                </a:rPr>
                                <m:t>𝐴</m:t>
                              </m:r>
                              <m:r>
                                <a:rPr lang="en-US" i="1">
                                  <a:latin typeface="Cambria Math"/>
                                </a:rPr>
                                <m:t>,</m:t>
                              </m:r>
                              <m:r>
                                <a:rPr lang="en-US" i="1">
                                  <a:latin typeface="Cambria Math"/>
                                </a:rPr>
                                <m:t>𝑟</m:t>
                              </m:r>
                            </m:e>
                          </m:d>
                        </m:e>
                      </m:d>
                      <m:d>
                        <m:dPr>
                          <m:ctrlPr>
                            <a:rPr lang="en-US" i="1">
                              <a:latin typeface="Cambria Math"/>
                            </a:rPr>
                          </m:ctrlPr>
                        </m:dPr>
                        <m:e>
                          <m:r>
                            <a:rPr lang="en-US" i="1">
                              <a:latin typeface="Cambria Math"/>
                            </a:rPr>
                            <m:t>𝐻</m:t>
                          </m:r>
                          <m:d>
                            <m:dPr>
                              <m:ctrlPr>
                                <a:rPr lang="en-US" i="1">
                                  <a:latin typeface="Cambria Math"/>
                                </a:rPr>
                              </m:ctrlPr>
                            </m:dPr>
                            <m:e>
                              <m:r>
                                <a:rPr lang="en-US" b="0" i="1" smtClean="0">
                                  <a:latin typeface="Cambria Math"/>
                                </a:rPr>
                                <m:t>𝐵</m:t>
                              </m:r>
                              <m:r>
                                <a:rPr lang="en-US" i="1">
                                  <a:latin typeface="Cambria Math"/>
                                </a:rPr>
                                <m:t>,</m:t>
                              </m:r>
                              <m:r>
                                <a:rPr lang="en-US" i="1">
                                  <a:latin typeface="Cambria Math"/>
                                </a:rPr>
                                <m:t>𝑟</m:t>
                              </m:r>
                            </m:e>
                          </m:d>
                          <m:r>
                            <a:rPr lang="en-US" i="1">
                              <a:latin typeface="Cambria Math"/>
                            </a:rPr>
                            <m:t>+</m:t>
                          </m:r>
                          <m:r>
                            <a:rPr lang="en-US" i="1">
                              <a:latin typeface="Cambria Math"/>
                            </a:rPr>
                            <m:t>𝐹</m:t>
                          </m:r>
                          <m:d>
                            <m:dPr>
                              <m:ctrlPr>
                                <a:rPr lang="en-US" i="1">
                                  <a:latin typeface="Cambria Math"/>
                                </a:rPr>
                              </m:ctrlPr>
                            </m:dPr>
                            <m:e>
                              <m:r>
                                <a:rPr lang="en-US" i="1">
                                  <a:latin typeface="Cambria Math"/>
                                </a:rPr>
                                <m:t>𝐵</m:t>
                              </m:r>
                              <m:r>
                                <a:rPr lang="en-US" i="1">
                                  <a:latin typeface="Cambria Math"/>
                                </a:rPr>
                                <m:t>,</m:t>
                              </m:r>
                              <m:r>
                                <a:rPr lang="en-US" i="1">
                                  <a:latin typeface="Cambria Math"/>
                                </a:rPr>
                                <m:t>𝑟</m:t>
                              </m:r>
                            </m:e>
                          </m:d>
                        </m:e>
                      </m:d>
                      <m:d>
                        <m:dPr>
                          <m:begChr m:val="|"/>
                          <m:endChr m:val="|"/>
                          <m:ctrlPr>
                            <a:rPr lang="en-US" i="1">
                              <a:latin typeface="Cambria Math"/>
                            </a:rPr>
                          </m:ctrlPr>
                        </m:dPr>
                        <m:e>
                          <m:r>
                            <a:rPr lang="en-US" b="0" i="1" smtClean="0">
                              <a:latin typeface="Cambria Math"/>
                            </a:rPr>
                            <m:t>𝐵</m:t>
                          </m:r>
                        </m:e>
                      </m:d>
                    </m:oMath>
                  </m:oMathPara>
                </a14:m>
                <a:endParaRPr lang="en-US" dirty="0"/>
              </a:p>
              <a:p>
                <a:pPr marL="0" indent="0">
                  <a:buNone/>
                </a:pPr>
                <a:endParaRPr lang="en-US" dirty="0"/>
              </a:p>
            </p:txBody>
          </p:sp>
        </mc:Choice>
        <mc:Fallback>
          <p:sp>
            <p:nvSpPr>
              <p:cNvPr id="14" name="Subtitle 2"/>
              <p:cNvSpPr txBox="1">
                <a:spLocks noRot="1" noChangeAspect="1" noMove="1" noResize="1" noEditPoints="1" noAdjustHandles="1" noChangeArrowheads="1" noChangeShapeType="1" noTextEdit="1"/>
              </p:cNvSpPr>
              <p:nvPr/>
            </p:nvSpPr>
            <p:spPr>
              <a:xfrm>
                <a:off x="1219200" y="4191000"/>
                <a:ext cx="7315200" cy="1126542"/>
              </a:xfrm>
              <a:prstGeom prst="rect">
                <a:avLst/>
              </a:prstGeom>
              <a:blipFill rotWithShape="1">
                <a:blip r:embed="rId2"/>
                <a:stretch>
                  <a:fillRect/>
                </a:stretch>
              </a:blipFill>
            </p:spPr>
            <p:txBody>
              <a:bodyPr/>
              <a:lstStyle/>
              <a:p>
                <a:r>
                  <a:rPr lang="en-US">
                    <a:noFill/>
                  </a:rPr>
                  <a:t> </a:t>
                </a:r>
              </a:p>
            </p:txBody>
          </p:sp>
        </mc:Fallback>
      </mc:AlternateContent>
      <p:sp>
        <p:nvSpPr>
          <p:cNvPr id="3" name="TextBox 2"/>
          <p:cNvSpPr txBox="1"/>
          <p:nvPr/>
        </p:nvSpPr>
        <p:spPr>
          <a:xfrm>
            <a:off x="2409750" y="2362200"/>
            <a:ext cx="4600650" cy="830997"/>
          </a:xfrm>
          <a:prstGeom prst="rect">
            <a:avLst/>
          </a:prstGeom>
          <a:noFill/>
        </p:spPr>
        <p:txBody>
          <a:bodyPr wrap="square" rtlCol="0">
            <a:spAutoFit/>
          </a:bodyPr>
          <a:lstStyle/>
          <a:p>
            <a:pPr algn="ctr"/>
            <a:r>
              <a:rPr lang="en-US" sz="2400" dirty="0" smtClean="0">
                <a:solidFill>
                  <a:schemeClr val="accent6">
                    <a:lumMod val="40000"/>
                    <a:lumOff val="60000"/>
                  </a:schemeClr>
                </a:solidFill>
              </a:rPr>
              <a:t>For each ray, I have stored the entire set of triangles that it hits.</a:t>
            </a:r>
            <a:endParaRPr lang="en-US" sz="2400" dirty="0">
              <a:solidFill>
                <a:schemeClr val="accent6">
                  <a:lumMod val="40000"/>
                  <a:lumOff val="60000"/>
                </a:schemeClr>
              </a:solidFill>
            </a:endParaRPr>
          </a:p>
        </p:txBody>
      </p:sp>
    </p:spTree>
    <p:extLst>
      <p:ext uri="{BB962C8B-B14F-4D97-AF65-F5344CB8AC3E}">
        <p14:creationId xmlns:p14="http://schemas.microsoft.com/office/powerpoint/2010/main" val="24474496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281390" y="2854751"/>
            <a:ext cx="3246730" cy="134356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 name="Title 1"/>
          <p:cNvSpPr>
            <a:spLocks noGrp="1"/>
          </p:cNvSpPr>
          <p:nvPr>
            <p:ph type="ctrTitle" idx="4294967295"/>
          </p:nvPr>
        </p:nvSpPr>
        <p:spPr>
          <a:xfrm>
            <a:off x="1128990" y="2802632"/>
            <a:ext cx="3551530" cy="1470025"/>
          </a:xfrm>
        </p:spPr>
        <p:txBody>
          <a:bodyPr>
            <a:normAutofit/>
          </a:bodyPr>
          <a:lstStyle/>
          <a:p>
            <a:r>
              <a:rPr lang="en-US" dirty="0" smtClean="0"/>
              <a:t>PARTITION GENERATION</a:t>
            </a:r>
            <a:endParaRPr lang="en-US" dirty="0"/>
          </a:p>
        </p:txBody>
      </p:sp>
      <p:sp>
        <p:nvSpPr>
          <p:cNvPr id="9" name="Rectangle 8"/>
          <p:cNvSpPr/>
          <p:nvPr/>
        </p:nvSpPr>
        <p:spPr>
          <a:xfrm>
            <a:off x="1286265" y="4479947"/>
            <a:ext cx="3246730" cy="129539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Title 1"/>
          <p:cNvSpPr txBox="1">
            <a:spLocks/>
          </p:cNvSpPr>
          <p:nvPr/>
        </p:nvSpPr>
        <p:spPr>
          <a:xfrm>
            <a:off x="951595" y="4403746"/>
            <a:ext cx="396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PARTITION SELECTION</a:t>
            </a:r>
            <a:endParaRPr lang="en-US" dirty="0"/>
          </a:p>
        </p:txBody>
      </p:sp>
      <p:sp>
        <p:nvSpPr>
          <p:cNvPr id="11" name="Rectangle 10"/>
          <p:cNvSpPr/>
          <p:nvPr/>
        </p:nvSpPr>
        <p:spPr>
          <a:xfrm>
            <a:off x="4821349" y="2854751"/>
            <a:ext cx="3411276" cy="2920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itle 1"/>
          <p:cNvSpPr txBox="1">
            <a:spLocks/>
          </p:cNvSpPr>
          <p:nvPr/>
        </p:nvSpPr>
        <p:spPr>
          <a:xfrm>
            <a:off x="4751222" y="2817814"/>
            <a:ext cx="3551530" cy="3067516"/>
          </a:xfrm>
          <a:prstGeom prst="rect">
            <a:avLst/>
          </a:prstGeom>
        </p:spPr>
        <p:txBody>
          <a:bodyPr vert="horz" lIns="91440" tIns="45720" rIns="91440" bIns="45720" rtlCol="0" anchor="ctr">
            <a:normAutofit fontScale="85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LOCAL COVERGENCE IMPLIES GLOBAL CONVERGENCE?</a:t>
            </a:r>
            <a:endParaRPr lang="en-US" dirty="0"/>
          </a:p>
        </p:txBody>
      </p:sp>
      <p:sp>
        <p:nvSpPr>
          <p:cNvPr id="13" name="Title 1"/>
          <p:cNvSpPr txBox="1">
            <a:spLocks/>
          </p:cNvSpPr>
          <p:nvPr/>
        </p:nvSpPr>
        <p:spPr>
          <a:xfrm>
            <a:off x="491947" y="535838"/>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Four Major Issues</a:t>
            </a:r>
            <a:endParaRPr lang="en-US" dirty="0"/>
          </a:p>
        </p:txBody>
      </p:sp>
      <p:sp>
        <p:nvSpPr>
          <p:cNvPr id="15" name="Rectangle 14"/>
          <p:cNvSpPr/>
          <p:nvPr/>
        </p:nvSpPr>
        <p:spPr>
          <a:xfrm>
            <a:off x="1281389" y="1905000"/>
            <a:ext cx="6951235" cy="8071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Title 1"/>
          <p:cNvSpPr txBox="1">
            <a:spLocks/>
          </p:cNvSpPr>
          <p:nvPr/>
        </p:nvSpPr>
        <p:spPr>
          <a:xfrm>
            <a:off x="726788" y="1828801"/>
            <a:ext cx="8188612" cy="98177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ALREADY AT OPTIMUM?</a:t>
            </a:r>
            <a:endParaRPr lang="en-US" dirty="0"/>
          </a:p>
        </p:txBody>
      </p:sp>
    </p:spTree>
    <p:extLst>
      <p:ext uri="{BB962C8B-B14F-4D97-AF65-F5344CB8AC3E}">
        <p14:creationId xmlns:p14="http://schemas.microsoft.com/office/powerpoint/2010/main" val="5455356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62200" y="2362200"/>
            <a:ext cx="4419600" cy="1905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Title 1"/>
          <p:cNvSpPr>
            <a:spLocks noGrp="1"/>
          </p:cNvSpPr>
          <p:nvPr>
            <p:ph type="ctrTitle" idx="4294967295"/>
          </p:nvPr>
        </p:nvSpPr>
        <p:spPr>
          <a:xfrm>
            <a:off x="1828800" y="2514600"/>
            <a:ext cx="5638800" cy="1470025"/>
          </a:xfrm>
        </p:spPr>
        <p:txBody>
          <a:bodyPr>
            <a:normAutofit/>
            <a:scene3d>
              <a:camera prst="orthographicFront"/>
              <a:lightRig rig="soft" dir="t">
                <a:rot lat="0" lon="0" rev="10800000"/>
              </a:lightRig>
            </a:scene3d>
            <a:sp3d>
              <a:bevelT w="27940" h="12700"/>
              <a:contourClr>
                <a:srgbClr val="DDDDDD"/>
              </a:contourClr>
            </a:sp3d>
          </a:bodyPr>
          <a:lstStyle/>
          <a:p>
            <a:r>
              <a:rPr lang="en-US" b="1" spc="150" dirty="0" smtClean="0">
                <a:ln w="11430"/>
                <a:solidFill>
                  <a:srgbClr val="F8F8F8"/>
                </a:solidFill>
                <a:effectLst>
                  <a:outerShdw blurRad="25400" algn="tl" rotWithShape="0">
                    <a:srgbClr val="000000">
                      <a:alpha val="43000"/>
                    </a:srgbClr>
                  </a:outerShdw>
                </a:effectLst>
              </a:rPr>
              <a:t>Results</a:t>
            </a:r>
            <a:endParaRPr lang="en-US" b="1" spc="150" dirty="0">
              <a:ln w="11430"/>
              <a:solidFill>
                <a:srgbClr val="F8F8F8"/>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16596348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381000"/>
            <a:ext cx="31242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381000"/>
            <a:ext cx="31242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47800" y="3585364"/>
            <a:ext cx="31242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28600" y="1295400"/>
            <a:ext cx="1066800" cy="369332"/>
          </a:xfrm>
          <a:prstGeom prst="rect">
            <a:avLst/>
          </a:prstGeom>
          <a:noFill/>
        </p:spPr>
        <p:txBody>
          <a:bodyPr wrap="square" rtlCol="0">
            <a:spAutoFit/>
          </a:bodyPr>
          <a:lstStyle/>
          <a:p>
            <a:r>
              <a:rPr lang="en-US" dirty="0" err="1" smtClean="0"/>
              <a:t>MadSci</a:t>
            </a:r>
            <a:endParaRPr lang="en-US" dirty="0"/>
          </a:p>
        </p:txBody>
      </p:sp>
      <p:sp>
        <p:nvSpPr>
          <p:cNvPr id="8" name="TextBox 7"/>
          <p:cNvSpPr txBox="1"/>
          <p:nvPr/>
        </p:nvSpPr>
        <p:spPr>
          <a:xfrm>
            <a:off x="208483" y="4876800"/>
            <a:ext cx="1066800" cy="369332"/>
          </a:xfrm>
          <a:prstGeom prst="rect">
            <a:avLst/>
          </a:prstGeom>
          <a:noFill/>
        </p:spPr>
        <p:txBody>
          <a:bodyPr wrap="square" rtlCol="0">
            <a:spAutoFit/>
          </a:bodyPr>
          <a:lstStyle/>
          <a:p>
            <a:r>
              <a:rPr lang="en-US" dirty="0" smtClean="0"/>
              <a:t>Matrix</a:t>
            </a:r>
            <a:endParaRPr lang="en-US" dirty="0"/>
          </a:p>
        </p:txBody>
      </p:sp>
      <p:sp>
        <p:nvSpPr>
          <p:cNvPr id="9" name="TextBox 8"/>
          <p:cNvSpPr txBox="1"/>
          <p:nvPr/>
        </p:nvSpPr>
        <p:spPr>
          <a:xfrm>
            <a:off x="8001000" y="1447800"/>
            <a:ext cx="1066800" cy="369332"/>
          </a:xfrm>
          <a:prstGeom prst="rect">
            <a:avLst/>
          </a:prstGeom>
          <a:noFill/>
        </p:spPr>
        <p:txBody>
          <a:bodyPr wrap="square" rtlCol="0">
            <a:spAutoFit/>
          </a:bodyPr>
          <a:lstStyle/>
          <a:p>
            <a:r>
              <a:rPr lang="en-US" dirty="0" smtClean="0"/>
              <a:t>Bedroom</a:t>
            </a:r>
            <a:endParaRPr lang="en-US" dirty="0"/>
          </a:p>
        </p:txBody>
      </p:sp>
      <p:sp>
        <p:nvSpPr>
          <p:cNvPr id="10" name="TextBox 9"/>
          <p:cNvSpPr txBox="1"/>
          <p:nvPr/>
        </p:nvSpPr>
        <p:spPr>
          <a:xfrm>
            <a:off x="8112557" y="4773909"/>
            <a:ext cx="1066800" cy="369332"/>
          </a:xfrm>
          <a:prstGeom prst="rect">
            <a:avLst/>
          </a:prstGeom>
          <a:noFill/>
        </p:spPr>
        <p:txBody>
          <a:bodyPr wrap="square" rtlCol="0">
            <a:spAutoFit/>
          </a:bodyPr>
          <a:lstStyle/>
          <a:p>
            <a:r>
              <a:rPr lang="en-US" dirty="0" smtClean="0"/>
              <a:t>Dark</a:t>
            </a:r>
            <a:endParaRPr lang="en-US" dirty="0"/>
          </a:p>
        </p:txBody>
      </p:sp>
      <p:sp>
        <p:nvSpPr>
          <p:cNvPr id="5" name="AutoShape 6" descr="https://mail-attachment.googleusercontent.com/attachment/?ui=2&amp;ik=8414c83725&amp;view=att&amp;th=135c5cdc283d76f9&amp;attid=0.1&amp;disp=inline&amp;realattid=f_gz7fl1ph0&amp;safe=1&amp;zw&amp;saduie=AG9B_P8OhyAzqI6N4zwoB3N62Ou_&amp;sadet=1330463590074&amp;sads=tk5usPrIHuAG2pvZiiQlxnSMqL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https://mail-attachment.googleusercontent.com/attachment/?ui=2&amp;ik=8414c83725&amp;view=att&amp;th=135c5cdc283d76f9&amp;attid=0.1&amp;disp=inline&amp;realattid=f_gz7fl1ph0&amp;safe=1&amp;zw&amp;saduie=AG9B_P8OhyAzqI6N4zwoB3N62Ou_&amp;sadet=1330463590074&amp;sads=tk5usPrIHuAG2pvZiiQlxnSMqL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1"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48200" y="3581400"/>
            <a:ext cx="31242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82525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877" y="2716005"/>
            <a:ext cx="2552351" cy="102595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SRDH: fewer bounding box intersection tests.</a:t>
            </a:r>
            <a:endParaRPr lang="en-US" dirty="0"/>
          </a:p>
        </p:txBody>
      </p:sp>
      <p:sp>
        <p:nvSpPr>
          <p:cNvPr id="4" name="TextBox 3"/>
          <p:cNvSpPr txBox="1"/>
          <p:nvPr/>
        </p:nvSpPr>
        <p:spPr>
          <a:xfrm>
            <a:off x="319429" y="2715741"/>
            <a:ext cx="2590800" cy="1200329"/>
          </a:xfrm>
          <a:prstGeom prst="rect">
            <a:avLst/>
          </a:prstGeom>
          <a:noFill/>
        </p:spPr>
        <p:txBody>
          <a:bodyPr wrap="square" rtlCol="0">
            <a:spAutoFit/>
          </a:bodyPr>
          <a:lstStyle/>
          <a:p>
            <a:r>
              <a:rPr lang="en-US" dirty="0" smtClean="0">
                <a:solidFill>
                  <a:srgbClr val="FF0000"/>
                </a:solidFill>
              </a:rPr>
              <a:t>RED = SAH (AA3 + RAD</a:t>
            </a:r>
            <a:r>
              <a:rPr lang="en-US" dirty="0" smtClean="0">
                <a:solidFill>
                  <a:schemeClr val="bg1"/>
                </a:solidFill>
              </a:rPr>
              <a:t>)</a:t>
            </a:r>
          </a:p>
          <a:p>
            <a:r>
              <a:rPr lang="en-US" dirty="0" smtClean="0">
                <a:solidFill>
                  <a:srgbClr val="0070C0"/>
                </a:solidFill>
              </a:rPr>
              <a:t>BLUE = SRDH (AA3 + RAD)</a:t>
            </a:r>
            <a:endParaRPr lang="en-US" dirty="0">
              <a:solidFill>
                <a:srgbClr val="0070C0"/>
              </a:solidFill>
            </a:endParaRPr>
          </a:p>
          <a:p>
            <a:r>
              <a:rPr lang="en-US" dirty="0" smtClean="0">
                <a:solidFill>
                  <a:srgbClr val="00B050"/>
                </a:solidFill>
              </a:rPr>
              <a:t>GREEN = </a:t>
            </a:r>
            <a:r>
              <a:rPr lang="en-US" dirty="0">
                <a:solidFill>
                  <a:srgbClr val="00B050"/>
                </a:solidFill>
              </a:rPr>
              <a:t>SRDH (</a:t>
            </a:r>
            <a:r>
              <a:rPr lang="en-US" dirty="0" smtClean="0">
                <a:solidFill>
                  <a:srgbClr val="00B050"/>
                </a:solidFill>
              </a:rPr>
              <a:t>AA3)</a:t>
            </a:r>
            <a:endParaRPr lang="en-US" dirty="0">
              <a:solidFill>
                <a:srgbClr val="00B050"/>
              </a:solidFill>
            </a:endParaRPr>
          </a:p>
          <a:p>
            <a:endParaRPr lang="en-US" dirty="0">
              <a:solidFill>
                <a:schemeClr val="bg1"/>
              </a:solidFill>
            </a:endParaRPr>
          </a:p>
        </p:txBody>
      </p:sp>
      <p:sp>
        <p:nvSpPr>
          <p:cNvPr id="7" name="TextBox 6"/>
          <p:cNvSpPr txBox="1"/>
          <p:nvPr/>
        </p:nvSpPr>
        <p:spPr>
          <a:xfrm rot="16200000">
            <a:off x="2101334" y="3549134"/>
            <a:ext cx="2895600" cy="369332"/>
          </a:xfrm>
          <a:prstGeom prst="rect">
            <a:avLst/>
          </a:prstGeom>
          <a:noFill/>
        </p:spPr>
        <p:txBody>
          <a:bodyPr wrap="square" rtlCol="0">
            <a:spAutoFit/>
          </a:bodyPr>
          <a:lstStyle/>
          <a:p>
            <a:r>
              <a:rPr lang="en-US" dirty="0" smtClean="0"/>
              <a:t>Bounding Box Intersections</a:t>
            </a:r>
            <a:endParaRPr lang="en-US" dirty="0"/>
          </a:p>
        </p:txBody>
      </p:sp>
      <p:sp>
        <p:nvSpPr>
          <p:cNvPr id="10" name="Content Placeholder 2"/>
          <p:cNvSpPr>
            <a:spLocks noGrp="1"/>
          </p:cNvSpPr>
          <p:nvPr>
            <p:ph idx="1"/>
          </p:nvPr>
        </p:nvSpPr>
        <p:spPr>
          <a:xfrm>
            <a:off x="1295400" y="5447095"/>
            <a:ext cx="6934200" cy="1487105"/>
          </a:xfrm>
        </p:spPr>
        <p:txBody>
          <a:bodyPr>
            <a:normAutofit/>
          </a:bodyPr>
          <a:lstStyle/>
          <a:p>
            <a:r>
              <a:rPr lang="en-US" dirty="0" smtClean="0"/>
              <a:t>&gt;2x benefit on Bedroom and Dark</a:t>
            </a:r>
          </a:p>
          <a:p>
            <a:r>
              <a:rPr lang="en-US" dirty="0" smtClean="0"/>
              <a:t>Little benefit </a:t>
            </a:r>
            <a:r>
              <a:rPr lang="en-US" dirty="0" smtClean="0">
                <a:sym typeface="Wingdings" pitchFamily="2" charset="2"/>
              </a:rPr>
              <a:t> Few Shadows</a:t>
            </a:r>
            <a:endParaRPr lang="en-US" dirty="0" smtClean="0"/>
          </a:p>
          <a:p>
            <a:endParaRPr lang="en-US" dirty="0"/>
          </a:p>
        </p:txBody>
      </p:sp>
      <p:pic>
        <p:nvPicPr>
          <p:cNvPr id="2052"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2267" t="14629" r="2214" b="10629"/>
          <a:stretch/>
        </p:blipFill>
        <p:spPr bwMode="auto">
          <a:xfrm>
            <a:off x="3733798" y="2378659"/>
            <a:ext cx="5147343"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38650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877" y="2716005"/>
            <a:ext cx="2552351" cy="102595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Oracle traverser: ~2x fewer tests.</a:t>
            </a:r>
            <a:endParaRPr lang="en-US" dirty="0"/>
          </a:p>
        </p:txBody>
      </p:sp>
      <p:sp>
        <p:nvSpPr>
          <p:cNvPr id="4" name="TextBox 3"/>
          <p:cNvSpPr txBox="1"/>
          <p:nvPr/>
        </p:nvSpPr>
        <p:spPr>
          <a:xfrm>
            <a:off x="319429" y="2715741"/>
            <a:ext cx="2590800" cy="1200329"/>
          </a:xfrm>
          <a:prstGeom prst="rect">
            <a:avLst/>
          </a:prstGeom>
          <a:noFill/>
        </p:spPr>
        <p:txBody>
          <a:bodyPr wrap="square" rtlCol="0">
            <a:spAutoFit/>
          </a:bodyPr>
          <a:lstStyle/>
          <a:p>
            <a:r>
              <a:rPr lang="en-US" dirty="0" smtClean="0">
                <a:solidFill>
                  <a:srgbClr val="FF0000"/>
                </a:solidFill>
              </a:rPr>
              <a:t>RED = SAH (AA3 + RAD</a:t>
            </a:r>
            <a:r>
              <a:rPr lang="en-US" dirty="0" smtClean="0">
                <a:solidFill>
                  <a:schemeClr val="bg1"/>
                </a:solidFill>
              </a:rPr>
              <a:t>)</a:t>
            </a:r>
          </a:p>
          <a:p>
            <a:r>
              <a:rPr lang="en-US" dirty="0" smtClean="0">
                <a:solidFill>
                  <a:srgbClr val="0070C0"/>
                </a:solidFill>
              </a:rPr>
              <a:t>BLUE = SRDH (AA3 + RAD)</a:t>
            </a:r>
            <a:endParaRPr lang="en-US" dirty="0">
              <a:solidFill>
                <a:srgbClr val="0070C0"/>
              </a:solidFill>
            </a:endParaRPr>
          </a:p>
          <a:p>
            <a:r>
              <a:rPr lang="en-US" dirty="0" smtClean="0">
                <a:solidFill>
                  <a:srgbClr val="00B050"/>
                </a:solidFill>
              </a:rPr>
              <a:t>GREEN = </a:t>
            </a:r>
            <a:r>
              <a:rPr lang="en-US" dirty="0">
                <a:solidFill>
                  <a:srgbClr val="00B050"/>
                </a:solidFill>
              </a:rPr>
              <a:t>SRDH (</a:t>
            </a:r>
            <a:r>
              <a:rPr lang="en-US" dirty="0" smtClean="0">
                <a:solidFill>
                  <a:srgbClr val="00B050"/>
                </a:solidFill>
              </a:rPr>
              <a:t>AA3)</a:t>
            </a:r>
            <a:endParaRPr lang="en-US" dirty="0">
              <a:solidFill>
                <a:srgbClr val="00B050"/>
              </a:solidFill>
            </a:endParaRPr>
          </a:p>
          <a:p>
            <a:endParaRPr lang="en-US" dirty="0">
              <a:solidFill>
                <a:schemeClr val="bg1"/>
              </a:solidFill>
            </a:endParaRPr>
          </a:p>
        </p:txBody>
      </p:sp>
      <p:sp>
        <p:nvSpPr>
          <p:cNvPr id="7" name="TextBox 6"/>
          <p:cNvSpPr txBox="1"/>
          <p:nvPr/>
        </p:nvSpPr>
        <p:spPr>
          <a:xfrm rot="16200000">
            <a:off x="2101334" y="3701534"/>
            <a:ext cx="2895600" cy="369332"/>
          </a:xfrm>
          <a:prstGeom prst="rect">
            <a:avLst/>
          </a:prstGeom>
          <a:noFill/>
        </p:spPr>
        <p:txBody>
          <a:bodyPr wrap="square" rtlCol="0">
            <a:spAutoFit/>
          </a:bodyPr>
          <a:lstStyle/>
          <a:p>
            <a:r>
              <a:rPr lang="en-US" dirty="0" smtClean="0"/>
              <a:t>Bounding Box Intersections</a:t>
            </a:r>
            <a:endParaRPr lang="en-US" dirty="0"/>
          </a:p>
        </p:txBody>
      </p:sp>
      <p:pic>
        <p:nvPicPr>
          <p:cNvPr id="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187" t="16134" r="1412" b="12781"/>
          <a:stretch/>
        </p:blipFill>
        <p:spPr bwMode="auto">
          <a:xfrm>
            <a:off x="3733800" y="2672805"/>
            <a:ext cx="5133753" cy="2649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22858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Ray tracing: shoot rays into the scene.</a:t>
            </a:r>
            <a:endParaRPr lang="en-US" dirty="0"/>
          </a:p>
        </p:txBody>
      </p:sp>
      <p:grpSp>
        <p:nvGrpSpPr>
          <p:cNvPr id="10" name="Group 9"/>
          <p:cNvGrpSpPr/>
          <p:nvPr/>
        </p:nvGrpSpPr>
        <p:grpSpPr>
          <a:xfrm>
            <a:off x="2141152" y="1730749"/>
            <a:ext cx="4731520" cy="3561954"/>
            <a:chOff x="1153512" y="2102957"/>
            <a:chExt cx="4731520" cy="3561954"/>
          </a:xfrm>
          <a:effectLst>
            <a:outerShdw blurRad="50800" dist="38100" dir="8100000" algn="tr" rotWithShape="0">
              <a:prstClr val="black">
                <a:alpha val="40000"/>
              </a:prstClr>
            </a:outerShdw>
          </a:effectLst>
        </p:grpSpPr>
        <p:sp>
          <p:nvSpPr>
            <p:cNvPr id="4" name="Isosceles Triangle 3"/>
            <p:cNvSpPr/>
            <p:nvPr/>
          </p:nvSpPr>
          <p:spPr>
            <a:xfrm rot="19812937">
              <a:off x="1153512" y="2976554"/>
              <a:ext cx="1143000" cy="1070313"/>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Isosceles Triangle 4"/>
            <p:cNvSpPr/>
            <p:nvPr/>
          </p:nvSpPr>
          <p:spPr>
            <a:xfrm rot="20286343">
              <a:off x="4285268" y="2102957"/>
              <a:ext cx="1143000" cy="669416"/>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Isosceles Triangle 5"/>
            <p:cNvSpPr/>
            <p:nvPr/>
          </p:nvSpPr>
          <p:spPr>
            <a:xfrm rot="16200000">
              <a:off x="3131668" y="4177302"/>
              <a:ext cx="975291" cy="697885"/>
            </a:xfrm>
            <a:prstGeom prst="triangle">
              <a:avLst>
                <a:gd name="adj" fmla="val 767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Isosceles Triangle 6"/>
            <p:cNvSpPr/>
            <p:nvPr/>
          </p:nvSpPr>
          <p:spPr>
            <a:xfrm rot="18693615">
              <a:off x="4868658" y="4648537"/>
              <a:ext cx="995626" cy="1037122"/>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Isosceles Triangle 7"/>
            <p:cNvSpPr/>
            <p:nvPr/>
          </p:nvSpPr>
          <p:spPr>
            <a:xfrm rot="19179137">
              <a:off x="4449929" y="3200667"/>
              <a:ext cx="1143000" cy="998698"/>
            </a:xfrm>
            <a:prstGeom prst="triangle">
              <a:avLst>
                <a:gd name="adj" fmla="val 482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Isosceles Triangle 8"/>
            <p:cNvSpPr/>
            <p:nvPr/>
          </p:nvSpPr>
          <p:spPr>
            <a:xfrm rot="945712">
              <a:off x="2617844" y="2273054"/>
              <a:ext cx="1143000" cy="839764"/>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65" name="Group 64"/>
          <p:cNvGrpSpPr/>
          <p:nvPr/>
        </p:nvGrpSpPr>
        <p:grpSpPr>
          <a:xfrm>
            <a:off x="1063840" y="1541780"/>
            <a:ext cx="4648200" cy="5142699"/>
            <a:chOff x="76200" y="1913988"/>
            <a:chExt cx="4648200" cy="5142699"/>
          </a:xfrm>
          <a:effectLst>
            <a:outerShdw blurRad="50800" dist="38100" dir="8100000" algn="tr" rotWithShape="0">
              <a:prstClr val="black">
                <a:alpha val="40000"/>
              </a:prstClr>
            </a:outerShdw>
          </a:effectLst>
        </p:grpSpPr>
        <p:cxnSp>
          <p:nvCxnSpPr>
            <p:cNvPr id="34" name="Straight Arrow Connector 33"/>
            <p:cNvCxnSpPr/>
            <p:nvPr/>
          </p:nvCxnSpPr>
          <p:spPr>
            <a:xfrm flipH="1">
              <a:off x="2057400" y="3124200"/>
              <a:ext cx="990600" cy="38751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7" name="Straight Arrow Connector 36"/>
            <p:cNvCxnSpPr>
              <a:stCxn id="6" idx="1"/>
            </p:cNvCxnSpPr>
            <p:nvPr/>
          </p:nvCxnSpPr>
          <p:spPr>
            <a:xfrm flipH="1">
              <a:off x="3581400" y="4639495"/>
              <a:ext cx="37914" cy="184569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40" name="Straight Arrow Connector 39"/>
            <p:cNvCxnSpPr>
              <a:stCxn id="5" idx="1"/>
            </p:cNvCxnSpPr>
            <p:nvPr/>
          </p:nvCxnSpPr>
          <p:spPr>
            <a:xfrm flipH="1" flipV="1">
              <a:off x="3733800" y="1913988"/>
              <a:ext cx="737529" cy="67857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3" name="Straight Arrow Connector 12"/>
            <p:cNvCxnSpPr/>
            <p:nvPr/>
          </p:nvCxnSpPr>
          <p:spPr>
            <a:xfrm flipV="1">
              <a:off x="838200" y="3962401"/>
              <a:ext cx="1219200" cy="2362203"/>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8" name="Straight Arrow Connector 17"/>
            <p:cNvCxnSpPr>
              <a:endCxn id="6" idx="1"/>
            </p:cNvCxnSpPr>
            <p:nvPr/>
          </p:nvCxnSpPr>
          <p:spPr>
            <a:xfrm flipV="1">
              <a:off x="838200" y="4639495"/>
              <a:ext cx="2781114" cy="1685105"/>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0" name="Straight Arrow Connector 49"/>
            <p:cNvCxnSpPr/>
            <p:nvPr/>
          </p:nvCxnSpPr>
          <p:spPr>
            <a:xfrm flipH="1">
              <a:off x="3968256" y="3700016"/>
              <a:ext cx="756144" cy="82622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0" name="Straight Arrow Connector 29"/>
            <p:cNvCxnSpPr/>
            <p:nvPr/>
          </p:nvCxnSpPr>
          <p:spPr>
            <a:xfrm flipV="1">
              <a:off x="2057400" y="3700016"/>
              <a:ext cx="2667000" cy="262386"/>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7" name="Straight Arrow Connector 16"/>
            <p:cNvCxnSpPr>
              <a:endCxn id="5" idx="1"/>
            </p:cNvCxnSpPr>
            <p:nvPr/>
          </p:nvCxnSpPr>
          <p:spPr>
            <a:xfrm flipV="1">
              <a:off x="838200" y="2592566"/>
              <a:ext cx="3633129" cy="373203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6" name="Straight Arrow Connector 15"/>
            <p:cNvCxnSpPr/>
            <p:nvPr/>
          </p:nvCxnSpPr>
          <p:spPr>
            <a:xfrm flipV="1">
              <a:off x="838200" y="3124200"/>
              <a:ext cx="2209800" cy="32004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1" name="Pie 10"/>
            <p:cNvSpPr/>
            <p:nvPr/>
          </p:nvSpPr>
          <p:spPr>
            <a:xfrm>
              <a:off x="76200" y="5913687"/>
              <a:ext cx="1143000" cy="1143000"/>
            </a:xfrm>
            <a:prstGeom prst="pie">
              <a:avLst>
                <a:gd name="adj1" fmla="val 17432387"/>
                <a:gd name="adj2" fmla="val 2050234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grpSp>
      <p:sp>
        <p:nvSpPr>
          <p:cNvPr id="14" name="Oval 13"/>
          <p:cNvSpPr/>
          <p:nvPr/>
        </p:nvSpPr>
        <p:spPr>
          <a:xfrm>
            <a:off x="1698971" y="1431974"/>
            <a:ext cx="219611" cy="219611"/>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7550056" y="2065457"/>
            <a:ext cx="219611" cy="1521126"/>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p:cNvCxnSpPr/>
          <p:nvPr/>
        </p:nvCxnSpPr>
        <p:spPr>
          <a:xfrm>
            <a:off x="7010400" y="6236732"/>
            <a:ext cx="1683979"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57" name="TextBox 56"/>
          <p:cNvSpPr txBox="1"/>
          <p:nvPr/>
        </p:nvSpPr>
        <p:spPr>
          <a:xfrm>
            <a:off x="7010400" y="5867400"/>
            <a:ext cx="1600200" cy="369332"/>
          </a:xfrm>
          <a:prstGeom prst="rect">
            <a:avLst/>
          </a:prstGeom>
          <a:noFill/>
        </p:spPr>
        <p:txBody>
          <a:bodyPr wrap="square" rtlCol="0">
            <a:spAutoFit/>
          </a:bodyPr>
          <a:lstStyle/>
          <a:p>
            <a:r>
              <a:rPr lang="en-US" dirty="0" smtClean="0"/>
              <a:t>RADIANCE RAY</a:t>
            </a:r>
            <a:endParaRPr lang="en-US" dirty="0"/>
          </a:p>
        </p:txBody>
      </p:sp>
    </p:spTree>
    <p:extLst>
      <p:ext uri="{BB962C8B-B14F-4D97-AF65-F5344CB8AC3E}">
        <p14:creationId xmlns:p14="http://schemas.microsoft.com/office/powerpoint/2010/main" val="11201650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281390" y="2854751"/>
            <a:ext cx="3246730" cy="134356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 name="Title 1"/>
          <p:cNvSpPr>
            <a:spLocks noGrp="1"/>
          </p:cNvSpPr>
          <p:nvPr>
            <p:ph type="ctrTitle" idx="4294967295"/>
          </p:nvPr>
        </p:nvSpPr>
        <p:spPr>
          <a:xfrm>
            <a:off x="1128990" y="2802632"/>
            <a:ext cx="3551530" cy="1470025"/>
          </a:xfrm>
        </p:spPr>
        <p:txBody>
          <a:bodyPr>
            <a:normAutofit/>
          </a:bodyPr>
          <a:lstStyle/>
          <a:p>
            <a:r>
              <a:rPr lang="en-US" dirty="0" smtClean="0"/>
              <a:t>PARTITION GENERATION</a:t>
            </a:r>
            <a:endParaRPr lang="en-US" dirty="0"/>
          </a:p>
        </p:txBody>
      </p:sp>
      <p:sp>
        <p:nvSpPr>
          <p:cNvPr id="9" name="Rectangle 8"/>
          <p:cNvSpPr/>
          <p:nvPr/>
        </p:nvSpPr>
        <p:spPr>
          <a:xfrm>
            <a:off x="1286265" y="4479947"/>
            <a:ext cx="3246730" cy="129539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Title 1"/>
          <p:cNvSpPr txBox="1">
            <a:spLocks/>
          </p:cNvSpPr>
          <p:nvPr/>
        </p:nvSpPr>
        <p:spPr>
          <a:xfrm>
            <a:off x="951595" y="4403746"/>
            <a:ext cx="396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PARTITION SELECTION</a:t>
            </a:r>
            <a:endParaRPr lang="en-US" dirty="0"/>
          </a:p>
        </p:txBody>
      </p:sp>
      <p:sp>
        <p:nvSpPr>
          <p:cNvPr id="11" name="Rectangle 10"/>
          <p:cNvSpPr/>
          <p:nvPr/>
        </p:nvSpPr>
        <p:spPr>
          <a:xfrm>
            <a:off x="4821349" y="2854751"/>
            <a:ext cx="3411276" cy="2920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itle 1"/>
          <p:cNvSpPr txBox="1">
            <a:spLocks/>
          </p:cNvSpPr>
          <p:nvPr/>
        </p:nvSpPr>
        <p:spPr>
          <a:xfrm>
            <a:off x="4751222" y="2817814"/>
            <a:ext cx="3551530" cy="3067516"/>
          </a:xfrm>
          <a:prstGeom prst="rect">
            <a:avLst/>
          </a:prstGeom>
        </p:spPr>
        <p:txBody>
          <a:bodyPr vert="horz" lIns="91440" tIns="45720" rIns="91440" bIns="45720" rtlCol="0" anchor="ctr">
            <a:normAutofit fontScale="85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LOCAL COVERGENCE IMPLIES GLOBAL CONVERGENCE?</a:t>
            </a:r>
            <a:endParaRPr lang="en-US" dirty="0"/>
          </a:p>
        </p:txBody>
      </p:sp>
      <p:sp>
        <p:nvSpPr>
          <p:cNvPr id="13" name="Title 1"/>
          <p:cNvSpPr txBox="1">
            <a:spLocks/>
          </p:cNvSpPr>
          <p:nvPr/>
        </p:nvSpPr>
        <p:spPr>
          <a:xfrm>
            <a:off x="491947" y="535838"/>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Four Major Issues</a:t>
            </a:r>
            <a:endParaRPr lang="en-US" dirty="0"/>
          </a:p>
        </p:txBody>
      </p:sp>
      <p:sp>
        <p:nvSpPr>
          <p:cNvPr id="15" name="Rectangle 14"/>
          <p:cNvSpPr/>
          <p:nvPr/>
        </p:nvSpPr>
        <p:spPr>
          <a:xfrm>
            <a:off x="1281389" y="1905000"/>
            <a:ext cx="6951235" cy="8071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Title 1"/>
          <p:cNvSpPr txBox="1">
            <a:spLocks/>
          </p:cNvSpPr>
          <p:nvPr/>
        </p:nvSpPr>
        <p:spPr>
          <a:xfrm>
            <a:off x="726788" y="1828801"/>
            <a:ext cx="8188612" cy="98177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ALREADY AT OPTIMUM?</a:t>
            </a:r>
            <a:endParaRPr lang="en-US" dirty="0"/>
          </a:p>
        </p:txBody>
      </p:sp>
      <p:sp>
        <p:nvSpPr>
          <p:cNvPr id="3" name="Smiley Face 2"/>
          <p:cNvSpPr/>
          <p:nvPr/>
        </p:nvSpPr>
        <p:spPr>
          <a:xfrm>
            <a:off x="491947" y="1981200"/>
            <a:ext cx="651053" cy="609600"/>
          </a:xfrm>
          <a:prstGeom prst="smileyFace">
            <a:avLst>
              <a:gd name="adj" fmla="val 4653"/>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4" name="Smiley Face 13"/>
          <p:cNvSpPr/>
          <p:nvPr/>
        </p:nvSpPr>
        <p:spPr>
          <a:xfrm>
            <a:off x="8302752" y="3794146"/>
            <a:ext cx="651053" cy="609600"/>
          </a:xfrm>
          <a:prstGeom prst="smileyFace">
            <a:avLst>
              <a:gd name="adj" fmla="val -147"/>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7" name="Smiley Face 16"/>
          <p:cNvSpPr/>
          <p:nvPr/>
        </p:nvSpPr>
        <p:spPr>
          <a:xfrm>
            <a:off x="491945" y="3184546"/>
            <a:ext cx="651053" cy="609600"/>
          </a:xfrm>
          <a:prstGeom prst="smileyFace">
            <a:avLst>
              <a:gd name="adj" fmla="val -4653"/>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8" name="Smiley Face 17"/>
          <p:cNvSpPr/>
          <p:nvPr/>
        </p:nvSpPr>
        <p:spPr>
          <a:xfrm>
            <a:off x="491944" y="4724400"/>
            <a:ext cx="651053" cy="609600"/>
          </a:xfrm>
          <a:prstGeom prst="smileyFace">
            <a:avLst>
              <a:gd name="adj" fmla="val -4653"/>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78824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3267" y="506423"/>
            <a:ext cx="3246730" cy="134356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Title 1"/>
          <p:cNvSpPr txBox="1">
            <a:spLocks/>
          </p:cNvSpPr>
          <p:nvPr/>
        </p:nvSpPr>
        <p:spPr>
          <a:xfrm>
            <a:off x="800867" y="443191"/>
            <a:ext cx="355153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PARTITION GENERATION</a:t>
            </a:r>
            <a:endParaRPr lang="en-US" dirty="0"/>
          </a:p>
        </p:txBody>
      </p:sp>
      <p:sp>
        <p:nvSpPr>
          <p:cNvPr id="6" name="Isosceles Triangle 5"/>
          <p:cNvSpPr/>
          <p:nvPr/>
        </p:nvSpPr>
        <p:spPr>
          <a:xfrm rot="19812937">
            <a:off x="6890539" y="4166432"/>
            <a:ext cx="1143000" cy="1070313"/>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Isosceles Triangle 6"/>
          <p:cNvSpPr/>
          <p:nvPr/>
        </p:nvSpPr>
        <p:spPr>
          <a:xfrm rot="20286343">
            <a:off x="5254753" y="3185070"/>
            <a:ext cx="441681" cy="258677"/>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Isosceles Triangle 7"/>
          <p:cNvSpPr/>
          <p:nvPr/>
        </p:nvSpPr>
        <p:spPr>
          <a:xfrm rot="16200000">
            <a:off x="5071763" y="4009198"/>
            <a:ext cx="393476" cy="281558"/>
          </a:xfrm>
          <a:prstGeom prst="triangle">
            <a:avLst>
              <a:gd name="adj" fmla="val 767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Isosceles Triangle 8"/>
          <p:cNvSpPr/>
          <p:nvPr/>
        </p:nvSpPr>
        <p:spPr>
          <a:xfrm rot="18693615">
            <a:off x="5574966" y="4990682"/>
            <a:ext cx="879114" cy="915754"/>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Isosceles Triangle 9"/>
          <p:cNvSpPr/>
          <p:nvPr/>
        </p:nvSpPr>
        <p:spPr>
          <a:xfrm rot="18000000">
            <a:off x="5427490" y="3870371"/>
            <a:ext cx="443615" cy="387609"/>
          </a:xfrm>
          <a:prstGeom prst="triangle">
            <a:avLst>
              <a:gd name="adj" fmla="val 482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Isosceles Triangle 10"/>
          <p:cNvSpPr/>
          <p:nvPr/>
        </p:nvSpPr>
        <p:spPr>
          <a:xfrm rot="945712">
            <a:off x="5083453" y="3348328"/>
            <a:ext cx="277998" cy="204246"/>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Isosceles Triangle 11"/>
          <p:cNvSpPr/>
          <p:nvPr/>
        </p:nvSpPr>
        <p:spPr>
          <a:xfrm rot="5860246">
            <a:off x="5719189" y="1414399"/>
            <a:ext cx="417705" cy="1258329"/>
          </a:xfrm>
          <a:prstGeom prst="triangle">
            <a:avLst>
              <a:gd name="adj" fmla="val 3626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Isosceles Triangle 12"/>
          <p:cNvSpPr/>
          <p:nvPr/>
        </p:nvSpPr>
        <p:spPr>
          <a:xfrm rot="3023939">
            <a:off x="3176467" y="4772020"/>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Isosceles Triangle 13"/>
          <p:cNvSpPr/>
          <p:nvPr/>
        </p:nvSpPr>
        <p:spPr>
          <a:xfrm rot="4500000">
            <a:off x="5731528" y="3401034"/>
            <a:ext cx="424584" cy="370915"/>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Isosceles Triangle 14"/>
          <p:cNvSpPr/>
          <p:nvPr/>
        </p:nvSpPr>
        <p:spPr>
          <a:xfrm rot="6385959">
            <a:off x="4089962" y="5158735"/>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Isosceles Triangle 15"/>
          <p:cNvSpPr/>
          <p:nvPr/>
        </p:nvSpPr>
        <p:spPr>
          <a:xfrm rot="6385959">
            <a:off x="6522077" y="1950368"/>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7" name="Isosceles Triangle 16"/>
          <p:cNvSpPr/>
          <p:nvPr/>
        </p:nvSpPr>
        <p:spPr>
          <a:xfrm rot="13500000">
            <a:off x="4839130" y="3686570"/>
            <a:ext cx="443615" cy="387609"/>
          </a:xfrm>
          <a:prstGeom prst="triangle">
            <a:avLst>
              <a:gd name="adj" fmla="val 482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Oval 17"/>
          <p:cNvSpPr/>
          <p:nvPr/>
        </p:nvSpPr>
        <p:spPr>
          <a:xfrm>
            <a:off x="5409280" y="3619939"/>
            <a:ext cx="219611" cy="219611"/>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rot="7863555">
            <a:off x="3214233" y="3270133"/>
            <a:ext cx="417705" cy="1258329"/>
          </a:xfrm>
          <a:prstGeom prst="triangle">
            <a:avLst>
              <a:gd name="adj" fmla="val 100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Isosceles Triangle 19"/>
          <p:cNvSpPr/>
          <p:nvPr/>
        </p:nvSpPr>
        <p:spPr>
          <a:xfrm rot="2868795">
            <a:off x="4177674" y="1635586"/>
            <a:ext cx="989637" cy="1070313"/>
          </a:xfrm>
          <a:prstGeom prst="triangle">
            <a:avLst>
              <a:gd name="adj" fmla="val 3416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Isosceles Triangle 20"/>
          <p:cNvSpPr/>
          <p:nvPr/>
        </p:nvSpPr>
        <p:spPr>
          <a:xfrm rot="18693615">
            <a:off x="2903364" y="2371608"/>
            <a:ext cx="1108051" cy="1002492"/>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Isosceles Triangle 21"/>
          <p:cNvSpPr/>
          <p:nvPr/>
        </p:nvSpPr>
        <p:spPr>
          <a:xfrm rot="17697099">
            <a:off x="7156579" y="3292928"/>
            <a:ext cx="1143000" cy="1070313"/>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Isosceles Triangle 23"/>
          <p:cNvSpPr/>
          <p:nvPr/>
        </p:nvSpPr>
        <p:spPr>
          <a:xfrm rot="4145565">
            <a:off x="7152893" y="2547687"/>
            <a:ext cx="1043883"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Oval 24"/>
          <p:cNvSpPr/>
          <p:nvPr/>
        </p:nvSpPr>
        <p:spPr>
          <a:xfrm>
            <a:off x="4767055" y="3000915"/>
            <a:ext cx="1534118" cy="1571086"/>
          </a:xfrm>
          <a:prstGeom prst="ellipse">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p:cNvSpPr/>
          <p:nvPr/>
        </p:nvSpPr>
        <p:spPr>
          <a:xfrm rot="16200000">
            <a:off x="2601111" y="4517023"/>
            <a:ext cx="393476" cy="281558"/>
          </a:xfrm>
          <a:prstGeom prst="triangle">
            <a:avLst>
              <a:gd name="adj" fmla="val 767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Isosceles Triangle 26"/>
          <p:cNvSpPr/>
          <p:nvPr/>
        </p:nvSpPr>
        <p:spPr>
          <a:xfrm rot="18000000">
            <a:off x="2956838" y="4378196"/>
            <a:ext cx="443615" cy="387609"/>
          </a:xfrm>
          <a:prstGeom prst="triangle">
            <a:avLst>
              <a:gd name="adj" fmla="val 482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8" name="Isosceles Triangle 27"/>
          <p:cNvSpPr/>
          <p:nvPr/>
        </p:nvSpPr>
        <p:spPr>
          <a:xfrm rot="6745636">
            <a:off x="2875402" y="4132616"/>
            <a:ext cx="424584" cy="370915"/>
          </a:xfrm>
          <a:prstGeom prst="triangle">
            <a:avLst>
              <a:gd name="adj" fmla="val 5661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 name="Isosceles Triangle 28"/>
          <p:cNvSpPr/>
          <p:nvPr/>
        </p:nvSpPr>
        <p:spPr>
          <a:xfrm rot="15023521">
            <a:off x="7689288" y="3248257"/>
            <a:ext cx="393476" cy="281558"/>
          </a:xfrm>
          <a:prstGeom prst="triangle">
            <a:avLst>
              <a:gd name="adj" fmla="val 767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 name="Isosceles Triangle 29"/>
          <p:cNvSpPr/>
          <p:nvPr/>
        </p:nvSpPr>
        <p:spPr>
          <a:xfrm rot="2615354">
            <a:off x="8104471" y="3015265"/>
            <a:ext cx="443615" cy="387609"/>
          </a:xfrm>
          <a:prstGeom prst="triangle">
            <a:avLst>
              <a:gd name="adj" fmla="val 482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1" name="Isosceles Triangle 30"/>
          <p:cNvSpPr/>
          <p:nvPr/>
        </p:nvSpPr>
        <p:spPr>
          <a:xfrm rot="6745636">
            <a:off x="7926156" y="2746377"/>
            <a:ext cx="424584" cy="370915"/>
          </a:xfrm>
          <a:prstGeom prst="triangle">
            <a:avLst>
              <a:gd name="adj" fmla="val 5661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2" name="Isosceles Triangle 31"/>
          <p:cNvSpPr/>
          <p:nvPr/>
        </p:nvSpPr>
        <p:spPr>
          <a:xfrm rot="17816970">
            <a:off x="4793019" y="5758403"/>
            <a:ext cx="393476" cy="281558"/>
          </a:xfrm>
          <a:prstGeom prst="triangle">
            <a:avLst>
              <a:gd name="adj" fmla="val 767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 name="Isosceles Triangle 32"/>
          <p:cNvSpPr/>
          <p:nvPr/>
        </p:nvSpPr>
        <p:spPr>
          <a:xfrm rot="19616970">
            <a:off x="5187471" y="5705378"/>
            <a:ext cx="443615" cy="387609"/>
          </a:xfrm>
          <a:prstGeom prst="triangle">
            <a:avLst>
              <a:gd name="adj" fmla="val 482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Isosceles Triangle 33"/>
          <p:cNvSpPr/>
          <p:nvPr/>
        </p:nvSpPr>
        <p:spPr>
          <a:xfrm rot="8362606">
            <a:off x="5067310" y="5373996"/>
            <a:ext cx="424584" cy="370915"/>
          </a:xfrm>
          <a:prstGeom prst="triangle">
            <a:avLst>
              <a:gd name="adj" fmla="val 5661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5" name="Isosceles Triangle 34"/>
          <p:cNvSpPr/>
          <p:nvPr/>
        </p:nvSpPr>
        <p:spPr>
          <a:xfrm rot="16200000">
            <a:off x="6495916" y="5737249"/>
            <a:ext cx="393476" cy="281558"/>
          </a:xfrm>
          <a:prstGeom prst="triangle">
            <a:avLst>
              <a:gd name="adj" fmla="val 767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6" name="Isosceles Triangle 35"/>
          <p:cNvSpPr/>
          <p:nvPr/>
        </p:nvSpPr>
        <p:spPr>
          <a:xfrm rot="18000000">
            <a:off x="6851643" y="5598422"/>
            <a:ext cx="443615" cy="387609"/>
          </a:xfrm>
          <a:prstGeom prst="triangle">
            <a:avLst>
              <a:gd name="adj" fmla="val 482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7" name="Isosceles Triangle 36"/>
          <p:cNvSpPr/>
          <p:nvPr/>
        </p:nvSpPr>
        <p:spPr>
          <a:xfrm rot="6745636">
            <a:off x="6770207" y="5352842"/>
            <a:ext cx="424584" cy="370915"/>
          </a:xfrm>
          <a:prstGeom prst="triangle">
            <a:avLst>
              <a:gd name="adj" fmla="val 5661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8" name="Isosceles Triangle 37"/>
          <p:cNvSpPr/>
          <p:nvPr/>
        </p:nvSpPr>
        <p:spPr>
          <a:xfrm rot="16200000">
            <a:off x="5403404" y="914581"/>
            <a:ext cx="417705" cy="1258329"/>
          </a:xfrm>
          <a:prstGeom prst="triangle">
            <a:avLst>
              <a:gd name="adj" fmla="val 3626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Isosceles Triangle 38"/>
          <p:cNvSpPr/>
          <p:nvPr/>
        </p:nvSpPr>
        <p:spPr>
          <a:xfrm rot="6745636">
            <a:off x="3658935" y="2252274"/>
            <a:ext cx="424584" cy="370915"/>
          </a:xfrm>
          <a:prstGeom prst="triangle">
            <a:avLst>
              <a:gd name="adj" fmla="val 5661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7170" name="Picture 2" descr="http://www.theforce.net/swtc/Pix/dvd/ep5/avenger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181" t="15090" r="30596" b="22174"/>
          <a:stretch/>
        </p:blipFill>
        <p:spPr bwMode="auto">
          <a:xfrm rot="2250816">
            <a:off x="7287971" y="1560319"/>
            <a:ext cx="927439" cy="690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4446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971800"/>
            <a:ext cx="8229600" cy="1143000"/>
          </a:xfrm>
        </p:spPr>
        <p:txBody>
          <a:bodyPr/>
          <a:lstStyle/>
          <a:p>
            <a:r>
              <a:rPr lang="en-US" dirty="0" smtClean="0"/>
              <a:t>Questions?</a:t>
            </a:r>
            <a:endParaRPr lang="en-US" dirty="0"/>
          </a:p>
        </p:txBody>
      </p:sp>
    </p:spTree>
    <p:extLst>
      <p:ext uri="{BB962C8B-B14F-4D97-AF65-F5344CB8AC3E}">
        <p14:creationId xmlns:p14="http://schemas.microsoft.com/office/powerpoint/2010/main" val="32138768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62200" y="2362200"/>
            <a:ext cx="4419600" cy="1905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Title 1"/>
          <p:cNvSpPr>
            <a:spLocks noGrp="1"/>
          </p:cNvSpPr>
          <p:nvPr>
            <p:ph type="ctrTitle" idx="4294967295"/>
          </p:nvPr>
        </p:nvSpPr>
        <p:spPr>
          <a:xfrm>
            <a:off x="1828800" y="2514600"/>
            <a:ext cx="5638800" cy="1470025"/>
          </a:xfrm>
        </p:spPr>
        <p:txBody>
          <a:bodyPr>
            <a:normAutofit/>
            <a:scene3d>
              <a:camera prst="orthographicFront"/>
              <a:lightRig rig="soft" dir="t">
                <a:rot lat="0" lon="0" rev="10800000"/>
              </a:lightRig>
            </a:scene3d>
            <a:sp3d>
              <a:bevelT w="27940" h="12700"/>
              <a:contourClr>
                <a:srgbClr val="DDDDDD"/>
              </a:contourClr>
            </a:sp3d>
          </a:bodyPr>
          <a:lstStyle/>
          <a:p>
            <a:r>
              <a:rPr lang="en-US" b="1" spc="150" dirty="0" smtClean="0">
                <a:ln w="11430"/>
                <a:solidFill>
                  <a:srgbClr val="F8F8F8"/>
                </a:solidFill>
                <a:effectLst>
                  <a:outerShdw blurRad="25400" algn="tl" rotWithShape="0">
                    <a:srgbClr val="000000">
                      <a:alpha val="43000"/>
                    </a:srgbClr>
                  </a:outerShdw>
                </a:effectLst>
              </a:rPr>
              <a:t>Novel Traversal Techniques</a:t>
            </a:r>
            <a:endParaRPr lang="en-US" b="1" spc="150" dirty="0">
              <a:ln w="11430"/>
              <a:solidFill>
                <a:srgbClr val="F8F8F8"/>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35737149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200400" y="1981200"/>
            <a:ext cx="2743200" cy="2877730"/>
            <a:chOff x="304800" y="1654456"/>
            <a:chExt cx="876300" cy="919275"/>
          </a:xfrm>
        </p:grpSpPr>
        <p:sp>
          <p:nvSpPr>
            <p:cNvPr id="7" name="Rectangle 6"/>
            <p:cNvSpPr/>
            <p:nvPr/>
          </p:nvSpPr>
          <p:spPr>
            <a:xfrm>
              <a:off x="552450" y="1654456"/>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0" dirty="0" smtClean="0"/>
                <a:t>N</a:t>
              </a:r>
              <a:endParaRPr lang="en-US" sz="6000" dirty="0"/>
            </a:p>
          </p:txBody>
        </p:sp>
        <p:sp>
          <p:nvSpPr>
            <p:cNvPr id="8" name="Rectangle 7"/>
            <p:cNvSpPr/>
            <p:nvPr/>
          </p:nvSpPr>
          <p:spPr>
            <a:xfrm>
              <a:off x="304800" y="2257959"/>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0" dirty="0"/>
                <a:t>A</a:t>
              </a:r>
            </a:p>
          </p:txBody>
        </p:sp>
        <p:sp>
          <p:nvSpPr>
            <p:cNvPr id="9" name="Rectangle 8"/>
            <p:cNvSpPr/>
            <p:nvPr/>
          </p:nvSpPr>
          <p:spPr>
            <a:xfrm>
              <a:off x="838200" y="2257959"/>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0" dirty="0" smtClean="0"/>
                <a:t>B</a:t>
              </a:r>
              <a:endParaRPr lang="en-US" sz="6000" b="1" dirty="0"/>
            </a:p>
          </p:txBody>
        </p:sp>
        <p:cxnSp>
          <p:nvCxnSpPr>
            <p:cNvPr id="10" name="Straight Connector 9"/>
            <p:cNvCxnSpPr>
              <a:stCxn id="7" idx="2"/>
              <a:endCxn id="8" idx="0"/>
            </p:cNvCxnSpPr>
            <p:nvPr/>
          </p:nvCxnSpPr>
          <p:spPr>
            <a:xfrm flipH="1">
              <a:off x="476250" y="1970228"/>
              <a:ext cx="247650" cy="287731"/>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11" name="Straight Connector 10"/>
            <p:cNvCxnSpPr>
              <a:stCxn id="7" idx="2"/>
              <a:endCxn id="9" idx="0"/>
            </p:cNvCxnSpPr>
            <p:nvPr/>
          </p:nvCxnSpPr>
          <p:spPr>
            <a:xfrm>
              <a:off x="723900" y="1970228"/>
              <a:ext cx="285750" cy="287731"/>
            </a:xfrm>
            <a:prstGeom prst="line">
              <a:avLst/>
            </a:prstGeom>
            <a:ln w="28575"/>
          </p:spPr>
          <p:style>
            <a:lnRef idx="1">
              <a:schemeClr val="accent5"/>
            </a:lnRef>
            <a:fillRef idx="0">
              <a:schemeClr val="accent5"/>
            </a:fillRef>
            <a:effectRef idx="0">
              <a:schemeClr val="accent5"/>
            </a:effectRef>
            <a:fontRef idx="minor">
              <a:schemeClr val="tx1"/>
            </a:fontRef>
          </p:style>
        </p:cxnSp>
      </p:grpSp>
      <p:sp>
        <p:nvSpPr>
          <p:cNvPr id="12" name="Title 1"/>
          <p:cNvSpPr txBox="1">
            <a:spLocks/>
          </p:cNvSpPr>
          <p:nvPr/>
        </p:nvSpPr>
        <p:spPr>
          <a:xfrm>
            <a:off x="491947" y="535838"/>
            <a:ext cx="8229600" cy="1143000"/>
          </a:xfrm>
          <a:prstGeom prst="rect">
            <a:avLst/>
          </a:prstGeom>
        </p:spPr>
        <p:txBody>
          <a:bodyP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What if I’m </a:t>
            </a:r>
            <a:r>
              <a:rPr lang="en-US" dirty="0" err="1" smtClean="0"/>
              <a:t>reeeeeeaaally</a:t>
            </a:r>
            <a:r>
              <a:rPr lang="en-US" dirty="0" smtClean="0"/>
              <a:t> sure that I’m going to pierce node N?</a:t>
            </a:r>
            <a:endParaRPr lang="en-US" dirty="0"/>
          </a:p>
        </p:txBody>
      </p:sp>
    </p:spTree>
    <p:extLst>
      <p:ext uri="{BB962C8B-B14F-4D97-AF65-F5344CB8AC3E}">
        <p14:creationId xmlns:p14="http://schemas.microsoft.com/office/powerpoint/2010/main" val="22120909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62200" y="2362200"/>
            <a:ext cx="4419600" cy="1905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Title 1"/>
          <p:cNvSpPr>
            <a:spLocks noGrp="1"/>
          </p:cNvSpPr>
          <p:nvPr>
            <p:ph type="ctrTitle" idx="4294967295"/>
          </p:nvPr>
        </p:nvSpPr>
        <p:spPr>
          <a:xfrm>
            <a:off x="1828800" y="2514600"/>
            <a:ext cx="5638800" cy="1470025"/>
          </a:xfrm>
        </p:spPr>
        <p:txBody>
          <a:bodyPr>
            <a:normAutofit/>
            <a:scene3d>
              <a:camera prst="orthographicFront"/>
              <a:lightRig rig="soft" dir="t">
                <a:rot lat="0" lon="0" rev="10800000"/>
              </a:lightRig>
            </a:scene3d>
            <a:sp3d>
              <a:bevelT w="27940" h="12700"/>
              <a:contourClr>
                <a:srgbClr val="DDDDDD"/>
              </a:contourClr>
            </a:sp3d>
          </a:bodyPr>
          <a:lstStyle/>
          <a:p>
            <a:r>
              <a:rPr lang="en-US" b="1" spc="150" dirty="0" smtClean="0">
                <a:ln w="11430"/>
                <a:solidFill>
                  <a:srgbClr val="F8F8F8"/>
                </a:solidFill>
                <a:effectLst>
                  <a:outerShdw blurRad="25400" algn="tl" rotWithShape="0">
                    <a:srgbClr val="000000">
                      <a:alpha val="43000"/>
                    </a:srgbClr>
                  </a:outerShdw>
                </a:effectLst>
              </a:rPr>
              <a:t>Empty Space</a:t>
            </a:r>
            <a:endParaRPr lang="en-US" b="1" spc="150" dirty="0">
              <a:ln w="11430"/>
              <a:solidFill>
                <a:srgbClr val="F8F8F8"/>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8821718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Split Plots</a:t>
            </a:r>
            <a:endParaRPr lang="en-US"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306" r="10534"/>
          <a:stretch/>
        </p:blipFill>
        <p:spPr bwMode="auto">
          <a:xfrm>
            <a:off x="771753" y="2286000"/>
            <a:ext cx="3482035"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7601" r="13359"/>
          <a:stretch/>
        </p:blipFill>
        <p:spPr bwMode="auto">
          <a:xfrm>
            <a:off x="4800599" y="2286000"/>
            <a:ext cx="3613709"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44583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Ray tracing</a:t>
            </a:r>
            <a:r>
              <a:rPr lang="en-US" dirty="0" smtClean="0"/>
              <a:t>: end with a shadow ray.</a:t>
            </a:r>
            <a:endParaRPr lang="en-US" dirty="0"/>
          </a:p>
        </p:txBody>
      </p:sp>
      <p:grpSp>
        <p:nvGrpSpPr>
          <p:cNvPr id="10" name="Group 9"/>
          <p:cNvGrpSpPr/>
          <p:nvPr/>
        </p:nvGrpSpPr>
        <p:grpSpPr>
          <a:xfrm>
            <a:off x="2141152" y="1730749"/>
            <a:ext cx="4731520" cy="3561954"/>
            <a:chOff x="1153512" y="2102957"/>
            <a:chExt cx="4731520" cy="3561954"/>
          </a:xfrm>
          <a:effectLst>
            <a:outerShdw blurRad="50800" dist="38100" dir="8100000" algn="tr" rotWithShape="0">
              <a:prstClr val="black">
                <a:alpha val="40000"/>
              </a:prstClr>
            </a:outerShdw>
          </a:effectLst>
        </p:grpSpPr>
        <p:sp>
          <p:nvSpPr>
            <p:cNvPr id="4" name="Isosceles Triangle 3"/>
            <p:cNvSpPr/>
            <p:nvPr/>
          </p:nvSpPr>
          <p:spPr>
            <a:xfrm rot="19812937">
              <a:off x="1153512" y="2976554"/>
              <a:ext cx="1143000" cy="1070313"/>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Isosceles Triangle 4"/>
            <p:cNvSpPr/>
            <p:nvPr/>
          </p:nvSpPr>
          <p:spPr>
            <a:xfrm rot="20286343">
              <a:off x="4285268" y="2102957"/>
              <a:ext cx="1143000" cy="669416"/>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Isosceles Triangle 5"/>
            <p:cNvSpPr/>
            <p:nvPr/>
          </p:nvSpPr>
          <p:spPr>
            <a:xfrm rot="16200000">
              <a:off x="3131668" y="4177302"/>
              <a:ext cx="975291" cy="697885"/>
            </a:xfrm>
            <a:prstGeom prst="triangle">
              <a:avLst>
                <a:gd name="adj" fmla="val 767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Isosceles Triangle 6"/>
            <p:cNvSpPr/>
            <p:nvPr/>
          </p:nvSpPr>
          <p:spPr>
            <a:xfrm rot="18693615">
              <a:off x="4868658" y="4648537"/>
              <a:ext cx="995626" cy="1037122"/>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Isosceles Triangle 7"/>
            <p:cNvSpPr/>
            <p:nvPr/>
          </p:nvSpPr>
          <p:spPr>
            <a:xfrm rot="19179137">
              <a:off x="4449929" y="3200667"/>
              <a:ext cx="1143000" cy="998698"/>
            </a:xfrm>
            <a:prstGeom prst="triangle">
              <a:avLst>
                <a:gd name="adj" fmla="val 482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Isosceles Triangle 8"/>
            <p:cNvSpPr/>
            <p:nvPr/>
          </p:nvSpPr>
          <p:spPr>
            <a:xfrm rot="945712">
              <a:off x="2617844" y="2273054"/>
              <a:ext cx="1143000" cy="839764"/>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65" name="Group 64"/>
          <p:cNvGrpSpPr/>
          <p:nvPr/>
        </p:nvGrpSpPr>
        <p:grpSpPr>
          <a:xfrm>
            <a:off x="1063840" y="1541780"/>
            <a:ext cx="4648200" cy="5142699"/>
            <a:chOff x="76200" y="1913988"/>
            <a:chExt cx="4648200" cy="5142699"/>
          </a:xfrm>
          <a:effectLst>
            <a:outerShdw blurRad="50800" dist="38100" dir="8100000" algn="tr" rotWithShape="0">
              <a:prstClr val="black">
                <a:alpha val="40000"/>
              </a:prstClr>
            </a:outerShdw>
          </a:effectLst>
        </p:grpSpPr>
        <p:cxnSp>
          <p:nvCxnSpPr>
            <p:cNvPr id="34" name="Straight Arrow Connector 33"/>
            <p:cNvCxnSpPr/>
            <p:nvPr/>
          </p:nvCxnSpPr>
          <p:spPr>
            <a:xfrm flipH="1">
              <a:off x="2057400" y="3124200"/>
              <a:ext cx="990600" cy="38751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7" name="Straight Arrow Connector 36"/>
            <p:cNvCxnSpPr>
              <a:stCxn id="6" idx="1"/>
            </p:cNvCxnSpPr>
            <p:nvPr/>
          </p:nvCxnSpPr>
          <p:spPr>
            <a:xfrm flipH="1">
              <a:off x="3581400" y="4639495"/>
              <a:ext cx="37914" cy="184569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40" name="Straight Arrow Connector 39"/>
            <p:cNvCxnSpPr>
              <a:stCxn id="5" idx="1"/>
            </p:cNvCxnSpPr>
            <p:nvPr/>
          </p:nvCxnSpPr>
          <p:spPr>
            <a:xfrm flipH="1" flipV="1">
              <a:off x="3733800" y="1913988"/>
              <a:ext cx="737529" cy="67857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3" name="Straight Arrow Connector 12"/>
            <p:cNvCxnSpPr/>
            <p:nvPr/>
          </p:nvCxnSpPr>
          <p:spPr>
            <a:xfrm flipV="1">
              <a:off x="838200" y="3962401"/>
              <a:ext cx="1219200" cy="2362203"/>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8" name="Straight Arrow Connector 17"/>
            <p:cNvCxnSpPr>
              <a:endCxn id="6" idx="1"/>
            </p:cNvCxnSpPr>
            <p:nvPr/>
          </p:nvCxnSpPr>
          <p:spPr>
            <a:xfrm flipV="1">
              <a:off x="838200" y="4639495"/>
              <a:ext cx="2781114" cy="1685105"/>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0" name="Straight Arrow Connector 49"/>
            <p:cNvCxnSpPr/>
            <p:nvPr/>
          </p:nvCxnSpPr>
          <p:spPr>
            <a:xfrm flipH="1">
              <a:off x="3968256" y="3700016"/>
              <a:ext cx="756144" cy="82622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0" name="Straight Arrow Connector 29"/>
            <p:cNvCxnSpPr/>
            <p:nvPr/>
          </p:nvCxnSpPr>
          <p:spPr>
            <a:xfrm flipV="1">
              <a:off x="2057400" y="3700016"/>
              <a:ext cx="2667000" cy="262386"/>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7" name="Straight Arrow Connector 16"/>
            <p:cNvCxnSpPr>
              <a:endCxn id="5" idx="1"/>
            </p:cNvCxnSpPr>
            <p:nvPr/>
          </p:nvCxnSpPr>
          <p:spPr>
            <a:xfrm flipV="1">
              <a:off x="838200" y="2592566"/>
              <a:ext cx="3633129" cy="373203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6" name="Straight Arrow Connector 15"/>
            <p:cNvCxnSpPr/>
            <p:nvPr/>
          </p:nvCxnSpPr>
          <p:spPr>
            <a:xfrm flipV="1">
              <a:off x="838200" y="3124200"/>
              <a:ext cx="2209800" cy="32004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1" name="Pie 10"/>
            <p:cNvSpPr/>
            <p:nvPr/>
          </p:nvSpPr>
          <p:spPr>
            <a:xfrm>
              <a:off x="76200" y="5913687"/>
              <a:ext cx="1143000" cy="1143000"/>
            </a:xfrm>
            <a:prstGeom prst="pie">
              <a:avLst>
                <a:gd name="adj1" fmla="val 17432387"/>
                <a:gd name="adj2" fmla="val 2050234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grpSp>
      <p:grpSp>
        <p:nvGrpSpPr>
          <p:cNvPr id="53" name="Group 52"/>
          <p:cNvGrpSpPr/>
          <p:nvPr/>
        </p:nvGrpSpPr>
        <p:grpSpPr>
          <a:xfrm>
            <a:off x="1698971" y="1431974"/>
            <a:ext cx="6070696" cy="2835313"/>
            <a:chOff x="1698971" y="1431974"/>
            <a:chExt cx="6070696" cy="2835313"/>
          </a:xfrm>
        </p:grpSpPr>
        <p:cxnSp>
          <p:nvCxnSpPr>
            <p:cNvPr id="12" name="Straight Arrow Connector 11"/>
            <p:cNvCxnSpPr>
              <a:stCxn id="14" idx="4"/>
            </p:cNvCxnSpPr>
            <p:nvPr/>
          </p:nvCxnSpPr>
          <p:spPr>
            <a:xfrm>
              <a:off x="1808777" y="1651585"/>
              <a:ext cx="1236263" cy="1487917"/>
            </a:xfrm>
            <a:prstGeom prst="straightConnector1">
              <a:avLst/>
            </a:prstGeom>
            <a:ln>
              <a:headEnd type="arrow"/>
              <a:tailEnd type="arrow"/>
            </a:ln>
          </p:spPr>
          <p:style>
            <a:lnRef idx="3">
              <a:schemeClr val="accent5"/>
            </a:lnRef>
            <a:fillRef idx="0">
              <a:schemeClr val="accent5"/>
            </a:fillRef>
            <a:effectRef idx="2">
              <a:schemeClr val="accent5"/>
            </a:effectRef>
            <a:fontRef idx="minor">
              <a:schemeClr val="tx1"/>
            </a:fontRef>
          </p:style>
        </p:cxnSp>
        <p:sp>
          <p:nvSpPr>
            <p:cNvPr id="14" name="Oval 13"/>
            <p:cNvSpPr/>
            <p:nvPr/>
          </p:nvSpPr>
          <p:spPr>
            <a:xfrm>
              <a:off x="1698971" y="1431974"/>
              <a:ext cx="219611" cy="219611"/>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6" idx="1"/>
            </p:cNvCxnSpPr>
            <p:nvPr/>
          </p:nvCxnSpPr>
          <p:spPr>
            <a:xfrm flipH="1" flipV="1">
              <a:off x="1918582" y="1651585"/>
              <a:ext cx="2688372" cy="2615702"/>
            </a:xfrm>
            <a:prstGeom prst="straightConnector1">
              <a:avLst/>
            </a:prstGeom>
            <a:ln>
              <a:headEnd type="arrow"/>
              <a:tailEnd type="arrow"/>
            </a:ln>
          </p:spPr>
          <p:style>
            <a:lnRef idx="3">
              <a:schemeClr val="accent5"/>
            </a:lnRef>
            <a:fillRef idx="0">
              <a:schemeClr val="accent5"/>
            </a:fillRef>
            <a:effectRef idx="2">
              <a:schemeClr val="accent5"/>
            </a:effectRef>
            <a:fontRef idx="minor">
              <a:schemeClr val="tx1"/>
            </a:fontRef>
          </p:style>
        </p:cxnSp>
        <p:cxnSp>
          <p:nvCxnSpPr>
            <p:cNvPr id="31" name="Straight Arrow Connector 30"/>
            <p:cNvCxnSpPr>
              <a:stCxn id="5" idx="1"/>
              <a:endCxn id="14" idx="6"/>
            </p:cNvCxnSpPr>
            <p:nvPr/>
          </p:nvCxnSpPr>
          <p:spPr>
            <a:xfrm flipH="1" flipV="1">
              <a:off x="1918582" y="1541780"/>
              <a:ext cx="3540387" cy="678578"/>
            </a:xfrm>
            <a:prstGeom prst="straightConnector1">
              <a:avLst/>
            </a:prstGeom>
            <a:ln>
              <a:headEnd type="arrow"/>
              <a:tailEnd type="arrow"/>
            </a:ln>
          </p:spPr>
          <p:style>
            <a:lnRef idx="3">
              <a:schemeClr val="accent5"/>
            </a:lnRef>
            <a:fillRef idx="0">
              <a:schemeClr val="accent5"/>
            </a:fillRef>
            <a:effectRef idx="2">
              <a:schemeClr val="accent5"/>
            </a:effectRef>
            <a:fontRef idx="minor">
              <a:schemeClr val="tx1"/>
            </a:fontRef>
          </p:style>
        </p:cxnSp>
        <p:cxnSp>
          <p:nvCxnSpPr>
            <p:cNvPr id="35" name="Straight Arrow Connector 34"/>
            <p:cNvCxnSpPr>
              <a:endCxn id="14" idx="5"/>
            </p:cNvCxnSpPr>
            <p:nvPr/>
          </p:nvCxnSpPr>
          <p:spPr>
            <a:xfrm flipH="1" flipV="1">
              <a:off x="1886421" y="1619424"/>
              <a:ext cx="3825620" cy="1708384"/>
            </a:xfrm>
            <a:prstGeom prst="straightConnector1">
              <a:avLst/>
            </a:prstGeom>
            <a:ln>
              <a:headEnd type="arrow"/>
              <a:tailEnd type="arrow"/>
            </a:ln>
          </p:spPr>
          <p:style>
            <a:lnRef idx="3">
              <a:schemeClr val="accent5"/>
            </a:lnRef>
            <a:fillRef idx="0">
              <a:schemeClr val="accent5"/>
            </a:fillRef>
            <a:effectRef idx="2">
              <a:schemeClr val="accent5"/>
            </a:effectRef>
            <a:fontRef idx="minor">
              <a:schemeClr val="tx1"/>
            </a:fontRef>
          </p:style>
        </p:cxnSp>
        <p:sp>
          <p:nvSpPr>
            <p:cNvPr id="38" name="Oval 37"/>
            <p:cNvSpPr/>
            <p:nvPr/>
          </p:nvSpPr>
          <p:spPr>
            <a:xfrm>
              <a:off x="7550056" y="2065457"/>
              <a:ext cx="219611" cy="1521126"/>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a:endCxn id="38" idx="1"/>
            </p:cNvCxnSpPr>
            <p:nvPr/>
          </p:nvCxnSpPr>
          <p:spPr>
            <a:xfrm flipV="1">
              <a:off x="3045040" y="2288221"/>
              <a:ext cx="4537177" cy="1298362"/>
            </a:xfrm>
            <a:prstGeom prst="straightConnector1">
              <a:avLst/>
            </a:prstGeom>
            <a:ln>
              <a:headEnd type="arrow"/>
              <a:tailEnd type="arrow"/>
            </a:ln>
          </p:spPr>
          <p:style>
            <a:lnRef idx="3">
              <a:schemeClr val="accent5"/>
            </a:lnRef>
            <a:fillRef idx="0">
              <a:schemeClr val="accent5"/>
            </a:fillRef>
            <a:effectRef idx="2">
              <a:schemeClr val="accent5"/>
            </a:effectRef>
            <a:fontRef idx="minor">
              <a:schemeClr val="tx1"/>
            </a:fontRef>
          </p:style>
        </p:cxnSp>
        <p:cxnSp>
          <p:nvCxnSpPr>
            <p:cNvPr id="42" name="Straight Arrow Connector 41"/>
            <p:cNvCxnSpPr>
              <a:endCxn id="38" idx="2"/>
            </p:cNvCxnSpPr>
            <p:nvPr/>
          </p:nvCxnSpPr>
          <p:spPr>
            <a:xfrm flipV="1">
              <a:off x="3045040" y="2826020"/>
              <a:ext cx="4505016" cy="764175"/>
            </a:xfrm>
            <a:prstGeom prst="straightConnector1">
              <a:avLst/>
            </a:prstGeom>
            <a:ln>
              <a:headEnd type="arrow"/>
              <a:tailEnd type="arrow"/>
            </a:ln>
          </p:spPr>
          <p:style>
            <a:lnRef idx="3">
              <a:schemeClr val="accent5"/>
            </a:lnRef>
            <a:fillRef idx="0">
              <a:schemeClr val="accent5"/>
            </a:fillRef>
            <a:effectRef idx="2">
              <a:schemeClr val="accent5"/>
            </a:effectRef>
            <a:fontRef idx="minor">
              <a:schemeClr val="tx1"/>
            </a:fontRef>
          </p:style>
        </p:cxnSp>
        <p:cxnSp>
          <p:nvCxnSpPr>
            <p:cNvPr id="45" name="Straight Arrow Connector 44"/>
            <p:cNvCxnSpPr>
              <a:endCxn id="38" idx="3"/>
            </p:cNvCxnSpPr>
            <p:nvPr/>
          </p:nvCxnSpPr>
          <p:spPr>
            <a:xfrm flipV="1">
              <a:off x="3045040" y="3363819"/>
              <a:ext cx="4537177" cy="226376"/>
            </a:xfrm>
            <a:prstGeom prst="straightConnector1">
              <a:avLst/>
            </a:prstGeom>
            <a:ln>
              <a:headEnd type="arrow"/>
              <a:tailEnd type="arrow"/>
            </a:ln>
          </p:spPr>
          <p:style>
            <a:lnRef idx="3">
              <a:schemeClr val="accent5"/>
            </a:lnRef>
            <a:fillRef idx="0">
              <a:schemeClr val="accent5"/>
            </a:fillRef>
            <a:effectRef idx="2">
              <a:schemeClr val="accent5"/>
            </a:effectRef>
            <a:fontRef idx="minor">
              <a:schemeClr val="tx1"/>
            </a:fontRef>
          </p:style>
        </p:cxnSp>
        <p:cxnSp>
          <p:nvCxnSpPr>
            <p:cNvPr id="48" name="Straight Arrow Connector 47"/>
            <p:cNvCxnSpPr/>
            <p:nvPr/>
          </p:nvCxnSpPr>
          <p:spPr>
            <a:xfrm flipV="1">
              <a:off x="4955896" y="2473616"/>
              <a:ext cx="2594160" cy="1680421"/>
            </a:xfrm>
            <a:prstGeom prst="straightConnector1">
              <a:avLst/>
            </a:prstGeom>
            <a:ln>
              <a:headEnd type="arrow"/>
              <a:tailEnd type="arrow"/>
            </a:ln>
          </p:spPr>
          <p:style>
            <a:lnRef idx="3">
              <a:schemeClr val="accent5"/>
            </a:lnRef>
            <a:fillRef idx="0">
              <a:schemeClr val="accent5"/>
            </a:fillRef>
            <a:effectRef idx="2">
              <a:schemeClr val="accent5"/>
            </a:effectRef>
            <a:fontRef idx="minor">
              <a:schemeClr val="tx1"/>
            </a:fontRef>
          </p:style>
        </p:cxnSp>
        <p:cxnSp>
          <p:nvCxnSpPr>
            <p:cNvPr id="51" name="Straight Arrow Connector 50"/>
            <p:cNvCxnSpPr/>
            <p:nvPr/>
          </p:nvCxnSpPr>
          <p:spPr>
            <a:xfrm flipV="1">
              <a:off x="4955896" y="3048000"/>
              <a:ext cx="2594160" cy="1106037"/>
            </a:xfrm>
            <a:prstGeom prst="straightConnector1">
              <a:avLst/>
            </a:prstGeom>
            <a:ln>
              <a:headEnd type="arrow"/>
              <a:tailEnd type="arrow"/>
            </a:ln>
          </p:spPr>
          <p:style>
            <a:lnRef idx="3">
              <a:schemeClr val="accent5"/>
            </a:lnRef>
            <a:fillRef idx="0">
              <a:schemeClr val="accent5"/>
            </a:fillRef>
            <a:effectRef idx="2">
              <a:schemeClr val="accent5"/>
            </a:effectRef>
            <a:fontRef idx="minor">
              <a:schemeClr val="tx1"/>
            </a:fontRef>
          </p:style>
        </p:cxnSp>
      </p:grpSp>
      <p:cxnSp>
        <p:nvCxnSpPr>
          <p:cNvPr id="33" name="Straight Arrow Connector 32"/>
          <p:cNvCxnSpPr/>
          <p:nvPr/>
        </p:nvCxnSpPr>
        <p:spPr>
          <a:xfrm>
            <a:off x="7066747" y="6160532"/>
            <a:ext cx="1683979"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36" name="TextBox 35"/>
          <p:cNvSpPr txBox="1"/>
          <p:nvPr/>
        </p:nvSpPr>
        <p:spPr>
          <a:xfrm>
            <a:off x="7128729" y="5791200"/>
            <a:ext cx="1600200" cy="369332"/>
          </a:xfrm>
          <a:prstGeom prst="rect">
            <a:avLst/>
          </a:prstGeom>
          <a:noFill/>
        </p:spPr>
        <p:txBody>
          <a:bodyPr wrap="square" rtlCol="0">
            <a:spAutoFit/>
          </a:bodyPr>
          <a:lstStyle/>
          <a:p>
            <a:r>
              <a:rPr lang="en-US" dirty="0" smtClean="0"/>
              <a:t>RADIANCE RAY</a:t>
            </a:r>
            <a:endParaRPr lang="en-US" dirty="0"/>
          </a:p>
        </p:txBody>
      </p:sp>
      <p:cxnSp>
        <p:nvCxnSpPr>
          <p:cNvPr id="41" name="Straight Arrow Connector 40"/>
          <p:cNvCxnSpPr/>
          <p:nvPr/>
        </p:nvCxnSpPr>
        <p:spPr>
          <a:xfrm flipH="1">
            <a:off x="7066747" y="6400800"/>
            <a:ext cx="1683980" cy="0"/>
          </a:xfrm>
          <a:prstGeom prst="straightConnector1">
            <a:avLst/>
          </a:prstGeom>
          <a:ln>
            <a:headEnd type="arrow"/>
            <a:tailEnd type="arrow"/>
          </a:ln>
        </p:spPr>
        <p:style>
          <a:lnRef idx="3">
            <a:schemeClr val="accent5"/>
          </a:lnRef>
          <a:fillRef idx="0">
            <a:schemeClr val="accent5"/>
          </a:fillRef>
          <a:effectRef idx="2">
            <a:schemeClr val="accent5"/>
          </a:effectRef>
          <a:fontRef idx="minor">
            <a:schemeClr val="tx1"/>
          </a:fontRef>
        </p:style>
      </p:cxnSp>
      <p:sp>
        <p:nvSpPr>
          <p:cNvPr id="43" name="TextBox 42"/>
          <p:cNvSpPr txBox="1"/>
          <p:nvPr/>
        </p:nvSpPr>
        <p:spPr>
          <a:xfrm>
            <a:off x="7212508" y="6400800"/>
            <a:ext cx="1538218" cy="369332"/>
          </a:xfrm>
          <a:prstGeom prst="rect">
            <a:avLst/>
          </a:prstGeom>
          <a:noFill/>
        </p:spPr>
        <p:txBody>
          <a:bodyPr wrap="square" rtlCol="0">
            <a:spAutoFit/>
          </a:bodyPr>
          <a:lstStyle/>
          <a:p>
            <a:r>
              <a:rPr lang="en-US" dirty="0" smtClean="0"/>
              <a:t>SHADOW RAY</a:t>
            </a:r>
            <a:endParaRPr lang="en-US" dirty="0"/>
          </a:p>
        </p:txBody>
      </p:sp>
    </p:spTree>
    <p:extLst>
      <p:ext uri="{BB962C8B-B14F-4D97-AF65-F5344CB8AC3E}">
        <p14:creationId xmlns:p14="http://schemas.microsoft.com/office/powerpoint/2010/main" val="2532201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828800" y="1752600"/>
            <a:ext cx="5638800" cy="1470025"/>
          </a:xfrm>
        </p:spPr>
        <p:txBody>
          <a:bodyPr>
            <a:normAutofit/>
          </a:bodyPr>
          <a:lstStyle/>
          <a:p>
            <a:r>
              <a:rPr lang="en-US" dirty="0" smtClean="0"/>
              <a:t>ESTABLISHED IDEA:</a:t>
            </a:r>
            <a:endParaRPr lang="en-US" dirty="0"/>
          </a:p>
        </p:txBody>
      </p:sp>
      <p:sp>
        <p:nvSpPr>
          <p:cNvPr id="3" name="Subtitle 2"/>
          <p:cNvSpPr>
            <a:spLocks noGrp="1"/>
          </p:cNvSpPr>
          <p:nvPr>
            <p:ph type="subTitle" idx="4294967295"/>
          </p:nvPr>
        </p:nvSpPr>
        <p:spPr>
          <a:xfrm>
            <a:off x="2133600" y="3352800"/>
            <a:ext cx="5181600" cy="1752600"/>
          </a:xfrm>
        </p:spPr>
        <p:txBody>
          <a:bodyPr/>
          <a:lstStyle/>
          <a:p>
            <a:pPr marL="0" indent="0" algn="ctr">
              <a:buNone/>
            </a:pPr>
            <a:r>
              <a:rPr lang="en-US" dirty="0" smtClean="0"/>
              <a:t>Shadow </a:t>
            </a:r>
            <a:r>
              <a:rPr lang="en-US" dirty="0"/>
              <a:t>r</a:t>
            </a:r>
            <a:r>
              <a:rPr lang="en-US" dirty="0" smtClean="0"/>
              <a:t>ays are different from radiance rays.</a:t>
            </a:r>
            <a:endParaRPr lang="en-US" dirty="0"/>
          </a:p>
        </p:txBody>
      </p:sp>
    </p:spTree>
    <p:extLst>
      <p:ext uri="{BB962C8B-B14F-4D97-AF65-F5344CB8AC3E}">
        <p14:creationId xmlns:p14="http://schemas.microsoft.com/office/powerpoint/2010/main" val="3418604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BVHs recursively bound the scene.</a:t>
            </a:r>
            <a:endParaRPr lang="en-US" dirty="0"/>
          </a:p>
        </p:txBody>
      </p:sp>
      <p:grpSp>
        <p:nvGrpSpPr>
          <p:cNvPr id="22" name="Group 21"/>
          <p:cNvGrpSpPr/>
          <p:nvPr/>
        </p:nvGrpSpPr>
        <p:grpSpPr>
          <a:xfrm>
            <a:off x="533400" y="1752600"/>
            <a:ext cx="4782224" cy="3465250"/>
            <a:chOff x="1905000" y="1676400"/>
            <a:chExt cx="5410200" cy="3920288"/>
          </a:xfrm>
        </p:grpSpPr>
        <p:grpSp>
          <p:nvGrpSpPr>
            <p:cNvPr id="4" name="Group 3"/>
            <p:cNvGrpSpPr/>
            <p:nvPr/>
          </p:nvGrpSpPr>
          <p:grpSpPr>
            <a:xfrm>
              <a:off x="2066475" y="1779484"/>
              <a:ext cx="4918016" cy="3473439"/>
              <a:chOff x="1159528" y="2032902"/>
              <a:chExt cx="4918016" cy="3473439"/>
            </a:xfrm>
            <a:effectLst/>
          </p:grpSpPr>
          <p:sp>
            <p:nvSpPr>
              <p:cNvPr id="5" name="Isosceles Triangle 4"/>
              <p:cNvSpPr/>
              <p:nvPr/>
            </p:nvSpPr>
            <p:spPr>
              <a:xfrm rot="19812937">
                <a:off x="1159528" y="2976554"/>
                <a:ext cx="1143000" cy="1070313"/>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Isosceles Triangle 5"/>
              <p:cNvSpPr/>
              <p:nvPr/>
            </p:nvSpPr>
            <p:spPr>
              <a:xfrm rot="20614675">
                <a:off x="4319645" y="2032902"/>
                <a:ext cx="1143000" cy="669416"/>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Isosceles Triangle 6"/>
              <p:cNvSpPr/>
              <p:nvPr/>
            </p:nvSpPr>
            <p:spPr>
              <a:xfrm rot="15895735">
                <a:off x="3091527" y="4195350"/>
                <a:ext cx="975291" cy="697885"/>
              </a:xfrm>
              <a:prstGeom prst="triangle">
                <a:avLst>
                  <a:gd name="adj" fmla="val 767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Isosceles Triangle 7"/>
              <p:cNvSpPr/>
              <p:nvPr/>
            </p:nvSpPr>
            <p:spPr>
              <a:xfrm rot="18693615">
                <a:off x="5061170" y="4489967"/>
                <a:ext cx="995626" cy="1037122"/>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Isosceles Triangle 8"/>
              <p:cNvSpPr/>
              <p:nvPr/>
            </p:nvSpPr>
            <p:spPr>
              <a:xfrm rot="19179137">
                <a:off x="4449929" y="3200667"/>
                <a:ext cx="1143000" cy="998698"/>
              </a:xfrm>
              <a:prstGeom prst="triangle">
                <a:avLst>
                  <a:gd name="adj" fmla="val 482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Isosceles Triangle 9"/>
              <p:cNvSpPr/>
              <p:nvPr/>
            </p:nvSpPr>
            <p:spPr>
              <a:xfrm rot="945712">
                <a:off x="2617844" y="2279070"/>
                <a:ext cx="1143000" cy="839764"/>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11" name="Rectangle 10"/>
            <p:cNvSpPr/>
            <p:nvPr/>
          </p:nvSpPr>
          <p:spPr>
            <a:xfrm>
              <a:off x="5169528" y="1752600"/>
              <a:ext cx="2087521" cy="3779919"/>
            </a:xfrm>
            <a:prstGeom prst="rect">
              <a:avLst/>
            </a:prstGeom>
            <a:noFill/>
            <a:ln>
              <a:solidFill>
                <a:schemeClr val="accent5">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2" name="Rectangle 11"/>
            <p:cNvSpPr/>
            <p:nvPr/>
          </p:nvSpPr>
          <p:spPr>
            <a:xfrm>
              <a:off x="1981200" y="1826988"/>
              <a:ext cx="2971800" cy="2980467"/>
            </a:xfrm>
            <a:prstGeom prst="rect">
              <a:avLst/>
            </a:prstGeom>
            <a:noFill/>
            <a:ln>
              <a:solidFill>
                <a:schemeClr val="accent5">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3" name="Rectangle 12"/>
            <p:cNvSpPr/>
            <p:nvPr/>
          </p:nvSpPr>
          <p:spPr>
            <a:xfrm>
              <a:off x="2057400" y="1888247"/>
              <a:ext cx="2552700" cy="2160377"/>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4" name="Rectangle 13"/>
            <p:cNvSpPr/>
            <p:nvPr/>
          </p:nvSpPr>
          <p:spPr>
            <a:xfrm>
              <a:off x="4095439" y="3774295"/>
              <a:ext cx="797812" cy="980816"/>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5" name="Rectangle 14"/>
            <p:cNvSpPr/>
            <p:nvPr/>
          </p:nvSpPr>
          <p:spPr>
            <a:xfrm>
              <a:off x="5257801" y="1802924"/>
              <a:ext cx="1499936" cy="2463886"/>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6" name="Rectangle 15"/>
            <p:cNvSpPr/>
            <p:nvPr/>
          </p:nvSpPr>
          <p:spPr>
            <a:xfrm>
              <a:off x="5928375" y="4572000"/>
              <a:ext cx="1276399" cy="920218"/>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7" name="Rectangle 16"/>
            <p:cNvSpPr/>
            <p:nvPr/>
          </p:nvSpPr>
          <p:spPr>
            <a:xfrm>
              <a:off x="1905000" y="1676400"/>
              <a:ext cx="5410200" cy="3920288"/>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8" name="Rectangle 17"/>
            <p:cNvSpPr/>
            <p:nvPr/>
          </p:nvSpPr>
          <p:spPr>
            <a:xfrm>
              <a:off x="2127584" y="2895600"/>
              <a:ext cx="1272229" cy="1111042"/>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9" name="Rectangle 18"/>
            <p:cNvSpPr/>
            <p:nvPr/>
          </p:nvSpPr>
          <p:spPr>
            <a:xfrm>
              <a:off x="3432223" y="1954423"/>
              <a:ext cx="1139777" cy="1072696"/>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0" name="Rectangle 19"/>
            <p:cNvSpPr/>
            <p:nvPr/>
          </p:nvSpPr>
          <p:spPr>
            <a:xfrm>
              <a:off x="5340639" y="1857069"/>
              <a:ext cx="1100266" cy="739747"/>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1" name="Rectangle 20"/>
            <p:cNvSpPr/>
            <p:nvPr/>
          </p:nvSpPr>
          <p:spPr>
            <a:xfrm>
              <a:off x="5547447" y="3048000"/>
              <a:ext cx="1139777" cy="1149170"/>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grpSp>
      <p:grpSp>
        <p:nvGrpSpPr>
          <p:cNvPr id="103" name="Group 102"/>
          <p:cNvGrpSpPr/>
          <p:nvPr/>
        </p:nvGrpSpPr>
        <p:grpSpPr>
          <a:xfrm>
            <a:off x="6324600" y="2127430"/>
            <a:ext cx="2514600" cy="2520770"/>
            <a:chOff x="6553200" y="1924343"/>
            <a:chExt cx="2514600" cy="2520770"/>
          </a:xfrm>
        </p:grpSpPr>
        <p:sp>
          <p:nvSpPr>
            <p:cNvPr id="102" name="Rounded Rectangle 101"/>
            <p:cNvSpPr/>
            <p:nvPr/>
          </p:nvSpPr>
          <p:spPr>
            <a:xfrm>
              <a:off x="6553200" y="1924343"/>
              <a:ext cx="2514600" cy="2520770"/>
            </a:xfrm>
            <a:prstGeom prst="roundRect">
              <a:avLst/>
            </a:prstGeom>
            <a:solidFill>
              <a:schemeClr val="accent4">
                <a:lumMod val="40000"/>
                <a:lumOff val="60000"/>
              </a:schemeClr>
            </a:solidFill>
            <a:ln w="12700"/>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 name="Group 100"/>
            <p:cNvGrpSpPr/>
            <p:nvPr/>
          </p:nvGrpSpPr>
          <p:grpSpPr>
            <a:xfrm>
              <a:off x="6739688" y="2097504"/>
              <a:ext cx="2133600" cy="2057400"/>
              <a:chOff x="6858000" y="2057400"/>
              <a:chExt cx="2133600" cy="2057400"/>
            </a:xfrm>
          </p:grpSpPr>
          <p:sp>
            <p:nvSpPr>
              <p:cNvPr id="35" name="Rectangle 34"/>
              <p:cNvSpPr/>
              <p:nvPr/>
            </p:nvSpPr>
            <p:spPr>
              <a:xfrm>
                <a:off x="7795462" y="2057400"/>
                <a:ext cx="171450" cy="175628"/>
              </a:xfrm>
              <a:prstGeom prst="rect">
                <a:avLst/>
              </a:prstGeom>
              <a:solidFill>
                <a:schemeClr val="accent2">
                  <a:lumMod val="60000"/>
                  <a:lumOff val="4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086600" y="3024772"/>
                <a:ext cx="171450" cy="175628"/>
              </a:xfrm>
              <a:prstGeom prst="rect">
                <a:avLst/>
              </a:prstGeom>
              <a:solidFill>
                <a:schemeClr val="accent6">
                  <a:lumMod val="40000"/>
                  <a:lumOff val="6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543800" y="3024772"/>
                <a:ext cx="171450" cy="175628"/>
              </a:xfrm>
              <a:prstGeom prst="rect">
                <a:avLst/>
              </a:prstGeom>
              <a:solidFill>
                <a:schemeClr val="accent6">
                  <a:lumMod val="40000"/>
                  <a:lumOff val="6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8134350" y="3024772"/>
                <a:ext cx="171450" cy="175628"/>
              </a:xfrm>
              <a:prstGeom prst="rect">
                <a:avLst/>
              </a:prstGeom>
              <a:solidFill>
                <a:schemeClr val="accent6">
                  <a:lumMod val="40000"/>
                  <a:lumOff val="6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8591550" y="3024772"/>
                <a:ext cx="171450" cy="175628"/>
              </a:xfrm>
              <a:prstGeom prst="rect">
                <a:avLst/>
              </a:prstGeom>
              <a:solidFill>
                <a:schemeClr val="accent6">
                  <a:lumMod val="40000"/>
                  <a:lumOff val="6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315200" y="2590800"/>
                <a:ext cx="171450" cy="175628"/>
              </a:xfrm>
              <a:prstGeom prst="rect">
                <a:avLst/>
              </a:prstGeom>
              <a:solidFill>
                <a:schemeClr val="accent5">
                  <a:lumMod val="60000"/>
                  <a:lumOff val="4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8362950" y="2567572"/>
                <a:ext cx="171450" cy="175628"/>
              </a:xfrm>
              <a:prstGeom prst="rect">
                <a:avLst/>
              </a:prstGeom>
              <a:solidFill>
                <a:schemeClr val="accent5">
                  <a:lumMod val="60000"/>
                  <a:lumOff val="4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6858000" y="3505200"/>
                <a:ext cx="171450" cy="175628"/>
              </a:xfrm>
              <a:prstGeom prst="rect">
                <a:avLst/>
              </a:prstGeom>
              <a:solidFill>
                <a:schemeClr val="tx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7296150" y="3505200"/>
                <a:ext cx="171450" cy="175628"/>
              </a:xfrm>
              <a:prstGeom prst="rect">
                <a:avLst/>
              </a:prstGeom>
              <a:solidFill>
                <a:schemeClr val="tx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8382000" y="3505200"/>
                <a:ext cx="171450" cy="175628"/>
              </a:xfrm>
              <a:prstGeom prst="rect">
                <a:avLst/>
              </a:prstGeom>
              <a:solidFill>
                <a:schemeClr val="tx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8820150" y="3505200"/>
                <a:ext cx="171450" cy="175628"/>
              </a:xfrm>
              <a:prstGeom prst="rect">
                <a:avLst/>
              </a:prstGeom>
              <a:solidFill>
                <a:schemeClr val="tx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Isosceles Triangle 45"/>
              <p:cNvSpPr/>
              <p:nvPr/>
            </p:nvSpPr>
            <p:spPr>
              <a:xfrm>
                <a:off x="7696200" y="35052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7315200"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p:cNvSpPr/>
              <p:nvPr/>
            </p:nvSpPr>
            <p:spPr>
              <a:xfrm>
                <a:off x="6867525"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8391525"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8839200"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8010525" y="35052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a:stCxn id="35" idx="2"/>
                <a:endCxn id="40" idx="0"/>
              </p:cNvCxnSpPr>
              <p:nvPr/>
            </p:nvCxnSpPr>
            <p:spPr>
              <a:xfrm flipH="1">
                <a:off x="7400925" y="2233028"/>
                <a:ext cx="480262" cy="3577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35" idx="2"/>
                <a:endCxn id="41" idx="0"/>
              </p:cNvCxnSpPr>
              <p:nvPr/>
            </p:nvCxnSpPr>
            <p:spPr>
              <a:xfrm>
                <a:off x="7881187" y="2233028"/>
                <a:ext cx="567488" cy="3345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40" idx="2"/>
                <a:endCxn id="36" idx="0"/>
              </p:cNvCxnSpPr>
              <p:nvPr/>
            </p:nvCxnSpPr>
            <p:spPr>
              <a:xfrm flipH="1">
                <a:off x="7172325" y="2766428"/>
                <a:ext cx="228600" cy="2583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40" idx="2"/>
                <a:endCxn id="37" idx="0"/>
              </p:cNvCxnSpPr>
              <p:nvPr/>
            </p:nvCxnSpPr>
            <p:spPr>
              <a:xfrm>
                <a:off x="7400925" y="2766428"/>
                <a:ext cx="228600" cy="2583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41" idx="2"/>
                <a:endCxn id="38" idx="0"/>
              </p:cNvCxnSpPr>
              <p:nvPr/>
            </p:nvCxnSpPr>
            <p:spPr>
              <a:xfrm flipH="1">
                <a:off x="8220075" y="2743200"/>
                <a:ext cx="228600"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41" idx="2"/>
                <a:endCxn id="39" idx="0"/>
              </p:cNvCxnSpPr>
              <p:nvPr/>
            </p:nvCxnSpPr>
            <p:spPr>
              <a:xfrm>
                <a:off x="8448675" y="2743200"/>
                <a:ext cx="228600"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38" idx="2"/>
                <a:endCxn id="51" idx="0"/>
              </p:cNvCxnSpPr>
              <p:nvPr/>
            </p:nvCxnSpPr>
            <p:spPr>
              <a:xfrm flipH="1">
                <a:off x="8081963" y="3200400"/>
                <a:ext cx="138112"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39" idx="2"/>
                <a:endCxn id="44" idx="0"/>
              </p:cNvCxnSpPr>
              <p:nvPr/>
            </p:nvCxnSpPr>
            <p:spPr>
              <a:xfrm flipH="1">
                <a:off x="8467725" y="3200400"/>
                <a:ext cx="209550"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39" idx="2"/>
                <a:endCxn id="45" idx="0"/>
              </p:cNvCxnSpPr>
              <p:nvPr/>
            </p:nvCxnSpPr>
            <p:spPr>
              <a:xfrm>
                <a:off x="8677275" y="3200400"/>
                <a:ext cx="228600"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44" idx="2"/>
                <a:endCxn id="49" idx="0"/>
              </p:cNvCxnSpPr>
              <p:nvPr/>
            </p:nvCxnSpPr>
            <p:spPr>
              <a:xfrm flipH="1">
                <a:off x="8462963" y="3680828"/>
                <a:ext cx="4762"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45" idx="2"/>
                <a:endCxn id="50" idx="0"/>
              </p:cNvCxnSpPr>
              <p:nvPr/>
            </p:nvCxnSpPr>
            <p:spPr>
              <a:xfrm>
                <a:off x="8905875" y="3680828"/>
                <a:ext cx="4763"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43" idx="2"/>
                <a:endCxn id="47" idx="0"/>
              </p:cNvCxnSpPr>
              <p:nvPr/>
            </p:nvCxnSpPr>
            <p:spPr>
              <a:xfrm>
                <a:off x="7381875" y="3680828"/>
                <a:ext cx="4763"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42" idx="2"/>
                <a:endCxn id="48" idx="0"/>
              </p:cNvCxnSpPr>
              <p:nvPr/>
            </p:nvCxnSpPr>
            <p:spPr>
              <a:xfrm flipH="1">
                <a:off x="6938963" y="3680828"/>
                <a:ext cx="4762"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36" idx="2"/>
                <a:endCxn id="42" idx="0"/>
              </p:cNvCxnSpPr>
              <p:nvPr/>
            </p:nvCxnSpPr>
            <p:spPr>
              <a:xfrm flipH="1">
                <a:off x="6943725" y="3200400"/>
                <a:ext cx="228600"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36" idx="2"/>
                <a:endCxn id="43" idx="0"/>
              </p:cNvCxnSpPr>
              <p:nvPr/>
            </p:nvCxnSpPr>
            <p:spPr>
              <a:xfrm>
                <a:off x="7172325" y="3200400"/>
                <a:ext cx="209550"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37" idx="2"/>
                <a:endCxn id="46" idx="0"/>
              </p:cNvCxnSpPr>
              <p:nvPr/>
            </p:nvCxnSpPr>
            <p:spPr>
              <a:xfrm>
                <a:off x="7629525" y="3200400"/>
                <a:ext cx="138113"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10" name="Title 1"/>
          <p:cNvSpPr txBox="1">
            <a:spLocks/>
          </p:cNvSpPr>
          <p:nvPr/>
        </p:nvSpPr>
        <p:spPr>
          <a:xfrm>
            <a:off x="487834" y="5105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solidFill>
                  <a:schemeClr val="tx1">
                    <a:lumMod val="75000"/>
                  </a:schemeClr>
                </a:solidFill>
              </a:rPr>
              <a:t>BVH = Bounding Volume Hierarchy</a:t>
            </a:r>
            <a:endParaRPr lang="en-US" sz="2800" dirty="0">
              <a:solidFill>
                <a:schemeClr val="tx1">
                  <a:lumMod val="75000"/>
                </a:schemeClr>
              </a:solidFill>
            </a:endParaRPr>
          </a:p>
        </p:txBody>
      </p:sp>
    </p:spTree>
    <p:extLst>
      <p:ext uri="{BB962C8B-B14F-4D97-AF65-F5344CB8AC3E}">
        <p14:creationId xmlns:p14="http://schemas.microsoft.com/office/powerpoint/2010/main" val="23683426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BVHs allow quick rejection of parts of the scene.</a:t>
            </a:r>
            <a:endParaRPr lang="en-US" dirty="0"/>
          </a:p>
        </p:txBody>
      </p:sp>
      <p:grpSp>
        <p:nvGrpSpPr>
          <p:cNvPr id="4" name="Group 3"/>
          <p:cNvGrpSpPr/>
          <p:nvPr/>
        </p:nvGrpSpPr>
        <p:grpSpPr>
          <a:xfrm>
            <a:off x="533400" y="2097350"/>
            <a:ext cx="4782224" cy="3465250"/>
            <a:chOff x="1905000" y="1676400"/>
            <a:chExt cx="5410200" cy="3920288"/>
          </a:xfrm>
        </p:grpSpPr>
        <p:grpSp>
          <p:nvGrpSpPr>
            <p:cNvPr id="5" name="Group 4"/>
            <p:cNvGrpSpPr/>
            <p:nvPr/>
          </p:nvGrpSpPr>
          <p:grpSpPr>
            <a:xfrm>
              <a:off x="2066475" y="1779484"/>
              <a:ext cx="4918016" cy="3473439"/>
              <a:chOff x="1159528" y="2032902"/>
              <a:chExt cx="4918016" cy="3473439"/>
            </a:xfrm>
            <a:effectLst/>
          </p:grpSpPr>
          <p:sp>
            <p:nvSpPr>
              <p:cNvPr id="17" name="Isosceles Triangle 16"/>
              <p:cNvSpPr/>
              <p:nvPr/>
            </p:nvSpPr>
            <p:spPr>
              <a:xfrm rot="19812937">
                <a:off x="1159528" y="2976554"/>
                <a:ext cx="1143000" cy="1070313"/>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Isosceles Triangle 17"/>
              <p:cNvSpPr/>
              <p:nvPr/>
            </p:nvSpPr>
            <p:spPr>
              <a:xfrm rot="20614675">
                <a:off x="4319645" y="2032902"/>
                <a:ext cx="1143000" cy="669416"/>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Isosceles Triangle 18"/>
              <p:cNvSpPr/>
              <p:nvPr/>
            </p:nvSpPr>
            <p:spPr>
              <a:xfrm rot="15895735">
                <a:off x="3091527" y="4195350"/>
                <a:ext cx="975291" cy="697885"/>
              </a:xfrm>
              <a:prstGeom prst="triangle">
                <a:avLst>
                  <a:gd name="adj" fmla="val 767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Isosceles Triangle 19"/>
              <p:cNvSpPr/>
              <p:nvPr/>
            </p:nvSpPr>
            <p:spPr>
              <a:xfrm rot="18693615">
                <a:off x="5061170" y="4489967"/>
                <a:ext cx="995626" cy="1037122"/>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Isosceles Triangle 20"/>
              <p:cNvSpPr/>
              <p:nvPr/>
            </p:nvSpPr>
            <p:spPr>
              <a:xfrm rot="19179137">
                <a:off x="4449929" y="3200667"/>
                <a:ext cx="1143000" cy="998698"/>
              </a:xfrm>
              <a:prstGeom prst="triangle">
                <a:avLst>
                  <a:gd name="adj" fmla="val 482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Isosceles Triangle 21"/>
              <p:cNvSpPr/>
              <p:nvPr/>
            </p:nvSpPr>
            <p:spPr>
              <a:xfrm rot="945712">
                <a:off x="2617844" y="2279070"/>
                <a:ext cx="1143000" cy="839764"/>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6" name="Rectangle 5"/>
            <p:cNvSpPr/>
            <p:nvPr/>
          </p:nvSpPr>
          <p:spPr>
            <a:xfrm>
              <a:off x="5169528" y="1752600"/>
              <a:ext cx="2087521" cy="3779919"/>
            </a:xfrm>
            <a:prstGeom prst="rect">
              <a:avLst/>
            </a:prstGeom>
            <a:noFill/>
            <a:ln>
              <a:solidFill>
                <a:schemeClr val="accent5">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 name="Rectangle 6"/>
            <p:cNvSpPr/>
            <p:nvPr/>
          </p:nvSpPr>
          <p:spPr>
            <a:xfrm>
              <a:off x="1981200" y="1826988"/>
              <a:ext cx="2971800" cy="2980467"/>
            </a:xfrm>
            <a:prstGeom prst="rect">
              <a:avLst/>
            </a:prstGeom>
            <a:noFill/>
            <a:ln>
              <a:solidFill>
                <a:schemeClr val="accent5">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8" name="Rectangle 7"/>
            <p:cNvSpPr/>
            <p:nvPr/>
          </p:nvSpPr>
          <p:spPr>
            <a:xfrm>
              <a:off x="2057400" y="1888247"/>
              <a:ext cx="2552700" cy="2160377"/>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9" name="Rectangle 8"/>
            <p:cNvSpPr/>
            <p:nvPr/>
          </p:nvSpPr>
          <p:spPr>
            <a:xfrm>
              <a:off x="4095439" y="3774295"/>
              <a:ext cx="797812" cy="980816"/>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0" name="Rectangle 9"/>
            <p:cNvSpPr/>
            <p:nvPr/>
          </p:nvSpPr>
          <p:spPr>
            <a:xfrm>
              <a:off x="5257801" y="1802924"/>
              <a:ext cx="1499936" cy="2463886"/>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1" name="Rectangle 10"/>
            <p:cNvSpPr/>
            <p:nvPr/>
          </p:nvSpPr>
          <p:spPr>
            <a:xfrm>
              <a:off x="5928375" y="4572000"/>
              <a:ext cx="1276399" cy="920218"/>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2" name="Rectangle 11"/>
            <p:cNvSpPr/>
            <p:nvPr/>
          </p:nvSpPr>
          <p:spPr>
            <a:xfrm>
              <a:off x="1905000" y="1676400"/>
              <a:ext cx="5410200" cy="3920288"/>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3" name="Rectangle 12"/>
            <p:cNvSpPr/>
            <p:nvPr/>
          </p:nvSpPr>
          <p:spPr>
            <a:xfrm>
              <a:off x="2127584" y="2895600"/>
              <a:ext cx="1272229" cy="1111042"/>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4" name="Rectangle 13"/>
            <p:cNvSpPr/>
            <p:nvPr/>
          </p:nvSpPr>
          <p:spPr>
            <a:xfrm>
              <a:off x="3432223" y="1954423"/>
              <a:ext cx="1139777" cy="1072696"/>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5" name="Rectangle 14"/>
            <p:cNvSpPr/>
            <p:nvPr/>
          </p:nvSpPr>
          <p:spPr>
            <a:xfrm>
              <a:off x="5340639" y="1857069"/>
              <a:ext cx="1100266" cy="739747"/>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6" name="Rectangle 15"/>
            <p:cNvSpPr/>
            <p:nvPr/>
          </p:nvSpPr>
          <p:spPr>
            <a:xfrm>
              <a:off x="5547447" y="3048000"/>
              <a:ext cx="1139777" cy="1149170"/>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grpSp>
      <p:grpSp>
        <p:nvGrpSpPr>
          <p:cNvPr id="23" name="Group 22"/>
          <p:cNvGrpSpPr/>
          <p:nvPr/>
        </p:nvGrpSpPr>
        <p:grpSpPr>
          <a:xfrm>
            <a:off x="6324600" y="2279830"/>
            <a:ext cx="2514600" cy="2520770"/>
            <a:chOff x="6553200" y="1924343"/>
            <a:chExt cx="2514600" cy="2520770"/>
          </a:xfrm>
        </p:grpSpPr>
        <p:sp>
          <p:nvSpPr>
            <p:cNvPr id="24" name="Rounded Rectangle 23"/>
            <p:cNvSpPr/>
            <p:nvPr/>
          </p:nvSpPr>
          <p:spPr>
            <a:xfrm>
              <a:off x="6553200" y="1924343"/>
              <a:ext cx="2514600" cy="2520770"/>
            </a:xfrm>
            <a:prstGeom prst="roundRect">
              <a:avLst/>
            </a:prstGeom>
            <a:solidFill>
              <a:schemeClr val="accent4">
                <a:lumMod val="40000"/>
                <a:lumOff val="60000"/>
              </a:schemeClr>
            </a:solidFill>
            <a:ln w="12700"/>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6739688" y="2097504"/>
              <a:ext cx="2133600" cy="2057400"/>
              <a:chOff x="6858000" y="2057400"/>
              <a:chExt cx="2133600" cy="2057400"/>
            </a:xfrm>
          </p:grpSpPr>
          <p:sp>
            <p:nvSpPr>
              <p:cNvPr id="26" name="Rectangle 25"/>
              <p:cNvSpPr/>
              <p:nvPr/>
            </p:nvSpPr>
            <p:spPr>
              <a:xfrm>
                <a:off x="7795462" y="2057400"/>
                <a:ext cx="171450" cy="175628"/>
              </a:xfrm>
              <a:prstGeom prst="rect">
                <a:avLst/>
              </a:prstGeom>
              <a:solidFill>
                <a:schemeClr val="accent2">
                  <a:lumMod val="60000"/>
                  <a:lumOff val="4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086600" y="3024772"/>
                <a:ext cx="171450" cy="175628"/>
              </a:xfrm>
              <a:prstGeom prst="rect">
                <a:avLst/>
              </a:prstGeom>
              <a:solidFill>
                <a:schemeClr val="accent6">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7543800" y="3024772"/>
                <a:ext cx="171450" cy="175628"/>
              </a:xfrm>
              <a:prstGeom prst="rect">
                <a:avLst/>
              </a:prstGeom>
              <a:solidFill>
                <a:schemeClr val="accent6">
                  <a:lumMod val="40000"/>
                  <a:lumOff val="60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8134350" y="3024772"/>
                <a:ext cx="171450" cy="175628"/>
              </a:xfrm>
              <a:prstGeom prst="rect">
                <a:avLst/>
              </a:prstGeom>
              <a:solidFill>
                <a:schemeClr val="accent6">
                  <a:lumMod val="40000"/>
                  <a:lumOff val="60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8591550" y="3024772"/>
                <a:ext cx="171450" cy="175628"/>
              </a:xfrm>
              <a:prstGeom prst="rect">
                <a:avLst/>
              </a:prstGeom>
              <a:solidFill>
                <a:schemeClr val="accent6">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7315200" y="2590800"/>
                <a:ext cx="171450" cy="175628"/>
              </a:xfrm>
              <a:prstGeom prst="rect">
                <a:avLst/>
              </a:prstGeom>
              <a:solidFill>
                <a:schemeClr val="accent5">
                  <a:lumMod val="60000"/>
                  <a:lumOff val="4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62950" y="2567572"/>
                <a:ext cx="171450" cy="175628"/>
              </a:xfrm>
              <a:prstGeom prst="rect">
                <a:avLst/>
              </a:prstGeom>
              <a:solidFill>
                <a:schemeClr val="accent5">
                  <a:lumMod val="60000"/>
                  <a:lumOff val="4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858000" y="3505200"/>
                <a:ext cx="171450" cy="175628"/>
              </a:xfrm>
              <a:prstGeom prst="rect">
                <a:avLst/>
              </a:prstGeom>
              <a:solidFill>
                <a:schemeClr val="tx1">
                  <a:lumMod val="95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7296150" y="3505200"/>
                <a:ext cx="171450" cy="175628"/>
              </a:xfrm>
              <a:prstGeom prst="rect">
                <a:avLst/>
              </a:prstGeom>
              <a:solidFill>
                <a:schemeClr val="tx1">
                  <a:lumMod val="95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8382000" y="3505200"/>
                <a:ext cx="171450" cy="175628"/>
              </a:xfrm>
              <a:prstGeom prst="rect">
                <a:avLst/>
              </a:prstGeom>
              <a:solidFill>
                <a:schemeClr val="tx1">
                  <a:lumMod val="95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8820150" y="3505200"/>
                <a:ext cx="171450" cy="175628"/>
              </a:xfrm>
              <a:prstGeom prst="rect">
                <a:avLst/>
              </a:prstGeom>
              <a:solidFill>
                <a:schemeClr val="tx1">
                  <a:lumMod val="95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7696200" y="35052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7315200" y="3962400"/>
                <a:ext cx="142875" cy="152400"/>
              </a:xfrm>
              <a:prstGeom prst="triangle">
                <a:avLst/>
              </a:prstGeom>
              <a:solidFill>
                <a:schemeClr val="accent3">
                  <a:lumMod val="75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6867525"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8391525"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p:cNvSpPr/>
              <p:nvPr/>
            </p:nvSpPr>
            <p:spPr>
              <a:xfrm>
                <a:off x="8839200" y="3962400"/>
                <a:ext cx="142875" cy="152400"/>
              </a:xfrm>
              <a:prstGeom prst="triangle">
                <a:avLst/>
              </a:prstGeom>
              <a:solidFill>
                <a:schemeClr val="accent3">
                  <a:lumMod val="75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p:cNvSpPr/>
              <p:nvPr/>
            </p:nvSpPr>
            <p:spPr>
              <a:xfrm>
                <a:off x="8010525" y="35052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a:stCxn id="26" idx="2"/>
                <a:endCxn id="31" idx="0"/>
              </p:cNvCxnSpPr>
              <p:nvPr/>
            </p:nvCxnSpPr>
            <p:spPr>
              <a:xfrm flipH="1">
                <a:off x="7400925" y="2233028"/>
                <a:ext cx="480262" cy="35777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6" idx="2"/>
                <a:endCxn id="32" idx="0"/>
              </p:cNvCxnSpPr>
              <p:nvPr/>
            </p:nvCxnSpPr>
            <p:spPr>
              <a:xfrm>
                <a:off x="7881187" y="2233028"/>
                <a:ext cx="567488" cy="3345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1" idx="2"/>
                <a:endCxn id="27" idx="0"/>
              </p:cNvCxnSpPr>
              <p:nvPr/>
            </p:nvCxnSpPr>
            <p:spPr>
              <a:xfrm flipH="1">
                <a:off x="7172325" y="2766428"/>
                <a:ext cx="228600" cy="2583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1" idx="2"/>
                <a:endCxn id="28" idx="0"/>
              </p:cNvCxnSpPr>
              <p:nvPr/>
            </p:nvCxnSpPr>
            <p:spPr>
              <a:xfrm>
                <a:off x="7400925" y="2766428"/>
                <a:ext cx="228600" cy="25834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2" idx="2"/>
                <a:endCxn id="29" idx="0"/>
              </p:cNvCxnSpPr>
              <p:nvPr/>
            </p:nvCxnSpPr>
            <p:spPr>
              <a:xfrm flipH="1">
                <a:off x="8220075" y="2743200"/>
                <a:ext cx="228600" cy="28157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2" idx="2"/>
                <a:endCxn id="30" idx="0"/>
              </p:cNvCxnSpPr>
              <p:nvPr/>
            </p:nvCxnSpPr>
            <p:spPr>
              <a:xfrm>
                <a:off x="8448675" y="2743200"/>
                <a:ext cx="228600" cy="28157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29" idx="2"/>
                <a:endCxn id="42" idx="0"/>
              </p:cNvCxnSpPr>
              <p:nvPr/>
            </p:nvCxnSpPr>
            <p:spPr>
              <a:xfrm flipH="1">
                <a:off x="8081963" y="3200400"/>
                <a:ext cx="138112"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0" idx="2"/>
                <a:endCxn id="35" idx="0"/>
              </p:cNvCxnSpPr>
              <p:nvPr/>
            </p:nvCxnSpPr>
            <p:spPr>
              <a:xfrm flipH="1">
                <a:off x="8467725" y="3200400"/>
                <a:ext cx="209550" cy="3048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30" idx="2"/>
                <a:endCxn id="36" idx="0"/>
              </p:cNvCxnSpPr>
              <p:nvPr/>
            </p:nvCxnSpPr>
            <p:spPr>
              <a:xfrm>
                <a:off x="8677275" y="3200400"/>
                <a:ext cx="228600" cy="304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35" idx="2"/>
                <a:endCxn id="40" idx="0"/>
              </p:cNvCxnSpPr>
              <p:nvPr/>
            </p:nvCxnSpPr>
            <p:spPr>
              <a:xfrm flipH="1">
                <a:off x="8462963" y="3680828"/>
                <a:ext cx="4762"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36" idx="2"/>
                <a:endCxn id="41" idx="0"/>
              </p:cNvCxnSpPr>
              <p:nvPr/>
            </p:nvCxnSpPr>
            <p:spPr>
              <a:xfrm>
                <a:off x="8905875" y="3680828"/>
                <a:ext cx="4763" cy="28157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34" idx="2"/>
                <a:endCxn id="38" idx="0"/>
              </p:cNvCxnSpPr>
              <p:nvPr/>
            </p:nvCxnSpPr>
            <p:spPr>
              <a:xfrm>
                <a:off x="7381875" y="3680828"/>
                <a:ext cx="4763" cy="28157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33" idx="2"/>
                <a:endCxn id="39" idx="0"/>
              </p:cNvCxnSpPr>
              <p:nvPr/>
            </p:nvCxnSpPr>
            <p:spPr>
              <a:xfrm flipH="1">
                <a:off x="6938963" y="3680828"/>
                <a:ext cx="4762"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27" idx="2"/>
                <a:endCxn id="33" idx="0"/>
              </p:cNvCxnSpPr>
              <p:nvPr/>
            </p:nvCxnSpPr>
            <p:spPr>
              <a:xfrm flipH="1">
                <a:off x="6943725" y="3200400"/>
                <a:ext cx="228600" cy="3048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27" idx="2"/>
                <a:endCxn id="34" idx="0"/>
              </p:cNvCxnSpPr>
              <p:nvPr/>
            </p:nvCxnSpPr>
            <p:spPr>
              <a:xfrm>
                <a:off x="7172325" y="3200400"/>
                <a:ext cx="209550" cy="304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28" idx="2"/>
                <a:endCxn id="37" idx="0"/>
              </p:cNvCxnSpPr>
              <p:nvPr/>
            </p:nvCxnSpPr>
            <p:spPr>
              <a:xfrm>
                <a:off x="7629525" y="3200400"/>
                <a:ext cx="138113"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cxnSp>
        <p:nvCxnSpPr>
          <p:cNvPr id="59" name="Straight Arrow Connector 58"/>
          <p:cNvCxnSpPr/>
          <p:nvPr/>
        </p:nvCxnSpPr>
        <p:spPr>
          <a:xfrm flipH="1" flipV="1">
            <a:off x="2667000" y="2910931"/>
            <a:ext cx="3048000" cy="751146"/>
          </a:xfrm>
          <a:prstGeom prst="straightConnector1">
            <a:avLst/>
          </a:prstGeom>
          <a:ln>
            <a:solidFill>
              <a:srgbClr val="FF0000"/>
            </a:solidFill>
            <a:tailEnd type="arrow"/>
          </a:ln>
          <a:effectLst>
            <a:glow rad="101600">
              <a:schemeClr val="accent6">
                <a:satMod val="175000"/>
                <a:alpha val="40000"/>
              </a:schemeClr>
            </a:glow>
          </a:effectLst>
        </p:spPr>
        <p:style>
          <a:lnRef idx="3">
            <a:schemeClr val="accent6"/>
          </a:lnRef>
          <a:fillRef idx="0">
            <a:schemeClr val="accent6"/>
          </a:fillRef>
          <a:effectRef idx="2">
            <a:schemeClr val="accent6"/>
          </a:effectRef>
          <a:fontRef idx="minor">
            <a:schemeClr val="tx1"/>
          </a:fontRef>
        </p:style>
      </p:cxnSp>
      <p:cxnSp>
        <p:nvCxnSpPr>
          <p:cNvPr id="76" name="Straight Arrow Connector 75"/>
          <p:cNvCxnSpPr/>
          <p:nvPr/>
        </p:nvCxnSpPr>
        <p:spPr>
          <a:xfrm flipV="1">
            <a:off x="1143001" y="3900791"/>
            <a:ext cx="304799" cy="2423810"/>
          </a:xfrm>
          <a:prstGeom prst="straightConnector1">
            <a:avLst/>
          </a:prstGeom>
          <a:ln>
            <a:solidFill>
              <a:schemeClr val="accent6"/>
            </a:solidFill>
            <a:tailEnd type="arrow"/>
          </a:ln>
          <a:effectLst>
            <a:glow rad="63500">
              <a:schemeClr val="accent4">
                <a:satMod val="175000"/>
                <a:alpha val="40000"/>
              </a:schemeClr>
            </a:glow>
          </a:effectLst>
        </p:spPr>
        <p:style>
          <a:lnRef idx="3">
            <a:schemeClr val="accent6"/>
          </a:lnRef>
          <a:fillRef idx="0">
            <a:schemeClr val="accent6"/>
          </a:fillRef>
          <a:effectRef idx="2">
            <a:schemeClr val="accent6"/>
          </a:effectRef>
          <a:fontRef idx="minor">
            <a:schemeClr val="tx1"/>
          </a:fontRef>
        </p:style>
      </p:cxnSp>
      <p:grpSp>
        <p:nvGrpSpPr>
          <p:cNvPr id="84" name="Group 83"/>
          <p:cNvGrpSpPr/>
          <p:nvPr/>
        </p:nvGrpSpPr>
        <p:grpSpPr>
          <a:xfrm>
            <a:off x="6718160" y="4876800"/>
            <a:ext cx="1904380" cy="802263"/>
            <a:chOff x="6766761" y="4876800"/>
            <a:chExt cx="1904380" cy="802263"/>
          </a:xfrm>
        </p:grpSpPr>
        <p:sp>
          <p:nvSpPr>
            <p:cNvPr id="80" name="Rounded Rectangle 79"/>
            <p:cNvSpPr/>
            <p:nvPr/>
          </p:nvSpPr>
          <p:spPr>
            <a:xfrm>
              <a:off x="6766761" y="4876800"/>
              <a:ext cx="1877927" cy="802263"/>
            </a:xfrm>
            <a:prstGeom prst="roundRect">
              <a:avLst/>
            </a:prstGeom>
            <a:solidFill>
              <a:schemeClr val="accent4">
                <a:lumMod val="40000"/>
                <a:lumOff val="60000"/>
              </a:schemeClr>
            </a:solidFill>
            <a:ln w="12700"/>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6979444" y="5042297"/>
              <a:ext cx="183356" cy="171879"/>
            </a:xfrm>
            <a:prstGeom prst="rect">
              <a:avLst/>
            </a:prstGeom>
            <a:solidFill>
              <a:schemeClr val="tx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6979444" y="5314521"/>
              <a:ext cx="183356" cy="171879"/>
            </a:xfrm>
            <a:prstGeom prst="rect">
              <a:avLst/>
            </a:prstGeom>
            <a:solidFill>
              <a:schemeClr val="tx1">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7149199" y="4974945"/>
              <a:ext cx="1446771" cy="307777"/>
            </a:xfrm>
            <a:prstGeom prst="rect">
              <a:avLst/>
            </a:prstGeom>
            <a:noFill/>
          </p:spPr>
          <p:txBody>
            <a:bodyPr wrap="square" rtlCol="0">
              <a:spAutoFit/>
            </a:bodyPr>
            <a:lstStyle/>
            <a:p>
              <a:r>
                <a:rPr lang="en-US" sz="1400" dirty="0" smtClean="0">
                  <a:solidFill>
                    <a:schemeClr val="bg1"/>
                  </a:solidFill>
                </a:rPr>
                <a:t>Box/Triangle Hit</a:t>
              </a:r>
              <a:endParaRPr lang="en-US" sz="1400" dirty="0">
                <a:solidFill>
                  <a:schemeClr val="bg1"/>
                </a:solidFill>
              </a:endParaRPr>
            </a:p>
          </p:txBody>
        </p:sp>
        <p:sp>
          <p:nvSpPr>
            <p:cNvPr id="83" name="TextBox 82"/>
            <p:cNvSpPr txBox="1"/>
            <p:nvPr/>
          </p:nvSpPr>
          <p:spPr>
            <a:xfrm>
              <a:off x="7148170" y="5247508"/>
              <a:ext cx="1522971" cy="307777"/>
            </a:xfrm>
            <a:prstGeom prst="rect">
              <a:avLst/>
            </a:prstGeom>
            <a:noFill/>
          </p:spPr>
          <p:txBody>
            <a:bodyPr wrap="square" rtlCol="0">
              <a:spAutoFit/>
            </a:bodyPr>
            <a:lstStyle/>
            <a:p>
              <a:r>
                <a:rPr lang="en-US" sz="1400" dirty="0" smtClean="0">
                  <a:solidFill>
                    <a:schemeClr val="bg1"/>
                  </a:solidFill>
                </a:rPr>
                <a:t>Box/Triangle Miss</a:t>
              </a:r>
              <a:endParaRPr lang="en-US" sz="1400" dirty="0">
                <a:solidFill>
                  <a:schemeClr val="bg1"/>
                </a:solidFill>
              </a:endParaRPr>
            </a:p>
          </p:txBody>
        </p:sp>
      </p:grpSp>
    </p:spTree>
    <p:extLst>
      <p:ext uri="{BB962C8B-B14F-4D97-AF65-F5344CB8AC3E}">
        <p14:creationId xmlns:p14="http://schemas.microsoft.com/office/powerpoint/2010/main" val="35923276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BVHs </a:t>
            </a:r>
            <a:r>
              <a:rPr lang="en-US" dirty="0" smtClean="0"/>
              <a:t>are extra good for shadow rays</a:t>
            </a:r>
            <a:endParaRPr lang="en-US" dirty="0"/>
          </a:p>
        </p:txBody>
      </p:sp>
      <p:grpSp>
        <p:nvGrpSpPr>
          <p:cNvPr id="4" name="Group 3"/>
          <p:cNvGrpSpPr/>
          <p:nvPr/>
        </p:nvGrpSpPr>
        <p:grpSpPr>
          <a:xfrm>
            <a:off x="533400" y="2097350"/>
            <a:ext cx="4782224" cy="3465250"/>
            <a:chOff x="1905000" y="1676400"/>
            <a:chExt cx="5410200" cy="3920288"/>
          </a:xfrm>
        </p:grpSpPr>
        <p:grpSp>
          <p:nvGrpSpPr>
            <p:cNvPr id="5" name="Group 4"/>
            <p:cNvGrpSpPr/>
            <p:nvPr/>
          </p:nvGrpSpPr>
          <p:grpSpPr>
            <a:xfrm>
              <a:off x="2066475" y="1779484"/>
              <a:ext cx="4918016" cy="3473439"/>
              <a:chOff x="1159528" y="2032902"/>
              <a:chExt cx="4918016" cy="3473439"/>
            </a:xfrm>
            <a:effectLst/>
          </p:grpSpPr>
          <p:sp>
            <p:nvSpPr>
              <p:cNvPr id="17" name="Isosceles Triangle 16"/>
              <p:cNvSpPr/>
              <p:nvPr/>
            </p:nvSpPr>
            <p:spPr>
              <a:xfrm rot="19812937">
                <a:off x="1159528" y="2976554"/>
                <a:ext cx="1143000" cy="1070313"/>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Isosceles Triangle 17"/>
              <p:cNvSpPr/>
              <p:nvPr/>
            </p:nvSpPr>
            <p:spPr>
              <a:xfrm rot="20614675">
                <a:off x="4319645" y="2032902"/>
                <a:ext cx="1143000" cy="669416"/>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Isosceles Triangle 18"/>
              <p:cNvSpPr/>
              <p:nvPr/>
            </p:nvSpPr>
            <p:spPr>
              <a:xfrm rot="15895735">
                <a:off x="3091527" y="4195350"/>
                <a:ext cx="975291" cy="697885"/>
              </a:xfrm>
              <a:prstGeom prst="triangle">
                <a:avLst>
                  <a:gd name="adj" fmla="val 767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Isosceles Triangle 19"/>
              <p:cNvSpPr/>
              <p:nvPr/>
            </p:nvSpPr>
            <p:spPr>
              <a:xfrm rot="18693615">
                <a:off x="5061170" y="4489967"/>
                <a:ext cx="995626" cy="1037122"/>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Isosceles Triangle 20"/>
              <p:cNvSpPr/>
              <p:nvPr/>
            </p:nvSpPr>
            <p:spPr>
              <a:xfrm rot="19179137">
                <a:off x="4449929" y="3200667"/>
                <a:ext cx="1143000" cy="998698"/>
              </a:xfrm>
              <a:prstGeom prst="triangle">
                <a:avLst>
                  <a:gd name="adj" fmla="val 482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Isosceles Triangle 21"/>
              <p:cNvSpPr/>
              <p:nvPr/>
            </p:nvSpPr>
            <p:spPr>
              <a:xfrm rot="945712">
                <a:off x="2617844" y="2279070"/>
                <a:ext cx="1143000" cy="839764"/>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6" name="Rectangle 5"/>
            <p:cNvSpPr/>
            <p:nvPr/>
          </p:nvSpPr>
          <p:spPr>
            <a:xfrm>
              <a:off x="5169528" y="1752600"/>
              <a:ext cx="2087521" cy="3779919"/>
            </a:xfrm>
            <a:prstGeom prst="rect">
              <a:avLst/>
            </a:prstGeom>
            <a:noFill/>
            <a:ln>
              <a:solidFill>
                <a:schemeClr val="accent5">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 name="Rectangle 6"/>
            <p:cNvSpPr/>
            <p:nvPr/>
          </p:nvSpPr>
          <p:spPr>
            <a:xfrm>
              <a:off x="1981200" y="1826988"/>
              <a:ext cx="2971800" cy="2980467"/>
            </a:xfrm>
            <a:prstGeom prst="rect">
              <a:avLst/>
            </a:prstGeom>
            <a:noFill/>
            <a:ln>
              <a:solidFill>
                <a:schemeClr val="accent5">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8" name="Rectangle 7"/>
            <p:cNvSpPr/>
            <p:nvPr/>
          </p:nvSpPr>
          <p:spPr>
            <a:xfrm>
              <a:off x="2057400" y="1888247"/>
              <a:ext cx="2552700" cy="2160377"/>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9" name="Rectangle 8"/>
            <p:cNvSpPr/>
            <p:nvPr/>
          </p:nvSpPr>
          <p:spPr>
            <a:xfrm>
              <a:off x="4095439" y="3774295"/>
              <a:ext cx="797812" cy="980816"/>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0" name="Rectangle 9"/>
            <p:cNvSpPr/>
            <p:nvPr/>
          </p:nvSpPr>
          <p:spPr>
            <a:xfrm>
              <a:off x="5257801" y="1802924"/>
              <a:ext cx="1499936" cy="2463886"/>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1" name="Rectangle 10"/>
            <p:cNvSpPr/>
            <p:nvPr/>
          </p:nvSpPr>
          <p:spPr>
            <a:xfrm>
              <a:off x="5928375" y="4572000"/>
              <a:ext cx="1276399" cy="920218"/>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2" name="Rectangle 11"/>
            <p:cNvSpPr/>
            <p:nvPr/>
          </p:nvSpPr>
          <p:spPr>
            <a:xfrm>
              <a:off x="1905000" y="1676400"/>
              <a:ext cx="5410200" cy="3920288"/>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3" name="Rectangle 12"/>
            <p:cNvSpPr/>
            <p:nvPr/>
          </p:nvSpPr>
          <p:spPr>
            <a:xfrm>
              <a:off x="2127584" y="2895600"/>
              <a:ext cx="1272229" cy="1111042"/>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4" name="Rectangle 13"/>
            <p:cNvSpPr/>
            <p:nvPr/>
          </p:nvSpPr>
          <p:spPr>
            <a:xfrm>
              <a:off x="3432223" y="1954423"/>
              <a:ext cx="1139777" cy="1072696"/>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5" name="Rectangle 14"/>
            <p:cNvSpPr/>
            <p:nvPr/>
          </p:nvSpPr>
          <p:spPr>
            <a:xfrm>
              <a:off x="5340639" y="1857069"/>
              <a:ext cx="1100266" cy="739747"/>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6" name="Rectangle 15"/>
            <p:cNvSpPr/>
            <p:nvPr/>
          </p:nvSpPr>
          <p:spPr>
            <a:xfrm>
              <a:off x="5547447" y="3048000"/>
              <a:ext cx="1139777" cy="1149170"/>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grpSp>
      <p:grpSp>
        <p:nvGrpSpPr>
          <p:cNvPr id="23" name="Group 22"/>
          <p:cNvGrpSpPr/>
          <p:nvPr/>
        </p:nvGrpSpPr>
        <p:grpSpPr>
          <a:xfrm>
            <a:off x="6324600" y="2279830"/>
            <a:ext cx="2514600" cy="2520770"/>
            <a:chOff x="6553200" y="1924343"/>
            <a:chExt cx="2514600" cy="2520770"/>
          </a:xfrm>
        </p:grpSpPr>
        <p:sp>
          <p:nvSpPr>
            <p:cNvPr id="24" name="Rounded Rectangle 23"/>
            <p:cNvSpPr/>
            <p:nvPr/>
          </p:nvSpPr>
          <p:spPr>
            <a:xfrm>
              <a:off x="6553200" y="1924343"/>
              <a:ext cx="2514600" cy="2520770"/>
            </a:xfrm>
            <a:prstGeom prst="roundRect">
              <a:avLst/>
            </a:prstGeom>
            <a:solidFill>
              <a:schemeClr val="accent4">
                <a:lumMod val="40000"/>
                <a:lumOff val="60000"/>
              </a:schemeClr>
            </a:solidFill>
            <a:ln w="12700"/>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6739688" y="2097504"/>
              <a:ext cx="2133600" cy="2057400"/>
              <a:chOff x="6858000" y="2057400"/>
              <a:chExt cx="2133600" cy="2057400"/>
            </a:xfrm>
          </p:grpSpPr>
          <p:sp>
            <p:nvSpPr>
              <p:cNvPr id="26" name="Rectangle 25"/>
              <p:cNvSpPr/>
              <p:nvPr/>
            </p:nvSpPr>
            <p:spPr>
              <a:xfrm>
                <a:off x="7795462" y="2057400"/>
                <a:ext cx="171450" cy="175628"/>
              </a:xfrm>
              <a:prstGeom prst="rect">
                <a:avLst/>
              </a:prstGeom>
              <a:solidFill>
                <a:schemeClr val="accent2">
                  <a:lumMod val="60000"/>
                  <a:lumOff val="4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086600" y="3024772"/>
                <a:ext cx="171450" cy="175628"/>
              </a:xfrm>
              <a:prstGeom prst="rect">
                <a:avLst/>
              </a:prstGeom>
              <a:solidFill>
                <a:schemeClr val="accent6">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7543800" y="3024772"/>
                <a:ext cx="171450" cy="175628"/>
              </a:xfrm>
              <a:prstGeom prst="rect">
                <a:avLst/>
              </a:prstGeom>
              <a:solidFill>
                <a:schemeClr val="accent6">
                  <a:lumMod val="40000"/>
                  <a:lumOff val="60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8134350" y="3024772"/>
                <a:ext cx="171450" cy="175628"/>
              </a:xfrm>
              <a:prstGeom prst="rect">
                <a:avLst/>
              </a:prstGeom>
              <a:solidFill>
                <a:schemeClr val="accent6">
                  <a:lumMod val="40000"/>
                  <a:lumOff val="60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8591550" y="3024772"/>
                <a:ext cx="171450" cy="175628"/>
              </a:xfrm>
              <a:prstGeom prst="rect">
                <a:avLst/>
              </a:prstGeom>
              <a:solidFill>
                <a:schemeClr val="accent6">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7315200" y="2590800"/>
                <a:ext cx="171450" cy="175628"/>
              </a:xfrm>
              <a:prstGeom prst="rect">
                <a:avLst/>
              </a:prstGeom>
              <a:solidFill>
                <a:schemeClr val="accent5">
                  <a:lumMod val="60000"/>
                  <a:lumOff val="4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62950" y="2567572"/>
                <a:ext cx="171450" cy="175628"/>
              </a:xfrm>
              <a:prstGeom prst="rect">
                <a:avLst/>
              </a:prstGeom>
              <a:solidFill>
                <a:schemeClr val="accent5">
                  <a:lumMod val="60000"/>
                  <a:lumOff val="4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858000" y="3505200"/>
                <a:ext cx="171450" cy="175628"/>
              </a:xfrm>
              <a:prstGeom prst="rect">
                <a:avLst/>
              </a:prstGeom>
              <a:solidFill>
                <a:schemeClr val="tx1">
                  <a:lumMod val="95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7296150" y="3505200"/>
                <a:ext cx="171450" cy="175628"/>
              </a:xfrm>
              <a:prstGeom prst="rect">
                <a:avLst/>
              </a:prstGeom>
              <a:solidFill>
                <a:schemeClr val="tx1">
                  <a:lumMod val="95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8382000" y="3505200"/>
                <a:ext cx="171450" cy="175628"/>
              </a:xfrm>
              <a:prstGeom prst="rect">
                <a:avLst/>
              </a:prstGeom>
              <a:solidFill>
                <a:schemeClr val="tx1">
                  <a:lumMod val="95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8820150" y="3505200"/>
                <a:ext cx="171450" cy="175628"/>
              </a:xfrm>
              <a:prstGeom prst="rect">
                <a:avLst/>
              </a:prstGeom>
              <a:solidFill>
                <a:schemeClr val="tx1">
                  <a:lumMod val="95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7696200" y="35052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7315200" y="3962400"/>
                <a:ext cx="142875" cy="152400"/>
              </a:xfrm>
              <a:prstGeom prst="triangle">
                <a:avLst/>
              </a:prstGeom>
              <a:solidFill>
                <a:schemeClr val="accent3">
                  <a:lumMod val="75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6867525"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8391525"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p:cNvSpPr/>
              <p:nvPr/>
            </p:nvSpPr>
            <p:spPr>
              <a:xfrm>
                <a:off x="8839200" y="3962400"/>
                <a:ext cx="142875" cy="152400"/>
              </a:xfrm>
              <a:prstGeom prst="triangle">
                <a:avLst/>
              </a:prstGeom>
              <a:solidFill>
                <a:schemeClr val="accent3">
                  <a:lumMod val="75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p:cNvSpPr/>
              <p:nvPr/>
            </p:nvSpPr>
            <p:spPr>
              <a:xfrm>
                <a:off x="8010525" y="3505200"/>
                <a:ext cx="142875" cy="152400"/>
              </a:xfrm>
              <a:prstGeom prst="triangle">
                <a:avLst/>
              </a:prstGeom>
              <a:solidFill>
                <a:schemeClr val="accent3">
                  <a:lumMod val="75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a:stCxn id="26" idx="2"/>
                <a:endCxn id="31" idx="0"/>
              </p:cNvCxnSpPr>
              <p:nvPr/>
            </p:nvCxnSpPr>
            <p:spPr>
              <a:xfrm flipH="1">
                <a:off x="7400925" y="2233028"/>
                <a:ext cx="480262" cy="35777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6" idx="2"/>
                <a:endCxn id="32" idx="0"/>
              </p:cNvCxnSpPr>
              <p:nvPr/>
            </p:nvCxnSpPr>
            <p:spPr>
              <a:xfrm>
                <a:off x="7881187" y="2233028"/>
                <a:ext cx="567488" cy="3345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1" idx="2"/>
                <a:endCxn id="27" idx="0"/>
              </p:cNvCxnSpPr>
              <p:nvPr/>
            </p:nvCxnSpPr>
            <p:spPr>
              <a:xfrm flipH="1">
                <a:off x="7172325" y="2766428"/>
                <a:ext cx="228600" cy="2583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1" idx="2"/>
                <a:endCxn id="28" idx="0"/>
              </p:cNvCxnSpPr>
              <p:nvPr/>
            </p:nvCxnSpPr>
            <p:spPr>
              <a:xfrm>
                <a:off x="7400925" y="2766428"/>
                <a:ext cx="228600" cy="25834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2" idx="2"/>
                <a:endCxn id="29" idx="0"/>
              </p:cNvCxnSpPr>
              <p:nvPr/>
            </p:nvCxnSpPr>
            <p:spPr>
              <a:xfrm flipH="1">
                <a:off x="8220075" y="2743200"/>
                <a:ext cx="228600" cy="28157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2" idx="2"/>
                <a:endCxn id="30" idx="0"/>
              </p:cNvCxnSpPr>
              <p:nvPr/>
            </p:nvCxnSpPr>
            <p:spPr>
              <a:xfrm>
                <a:off x="8448675" y="2743200"/>
                <a:ext cx="228600" cy="28157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29" idx="2"/>
                <a:endCxn id="42" idx="0"/>
              </p:cNvCxnSpPr>
              <p:nvPr/>
            </p:nvCxnSpPr>
            <p:spPr>
              <a:xfrm flipH="1">
                <a:off x="8081963" y="3200400"/>
                <a:ext cx="138112" cy="3048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0" idx="2"/>
                <a:endCxn id="35" idx="0"/>
              </p:cNvCxnSpPr>
              <p:nvPr/>
            </p:nvCxnSpPr>
            <p:spPr>
              <a:xfrm flipH="1">
                <a:off x="8467725" y="3200400"/>
                <a:ext cx="209550" cy="3048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30" idx="2"/>
                <a:endCxn id="36" idx="0"/>
              </p:cNvCxnSpPr>
              <p:nvPr/>
            </p:nvCxnSpPr>
            <p:spPr>
              <a:xfrm>
                <a:off x="8677275" y="3200400"/>
                <a:ext cx="228600" cy="304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35" idx="2"/>
                <a:endCxn id="40" idx="0"/>
              </p:cNvCxnSpPr>
              <p:nvPr/>
            </p:nvCxnSpPr>
            <p:spPr>
              <a:xfrm flipH="1">
                <a:off x="8462963" y="3680828"/>
                <a:ext cx="4762"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36" idx="2"/>
                <a:endCxn id="41" idx="0"/>
              </p:cNvCxnSpPr>
              <p:nvPr/>
            </p:nvCxnSpPr>
            <p:spPr>
              <a:xfrm>
                <a:off x="8905875" y="3680828"/>
                <a:ext cx="4763" cy="28157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34" idx="2"/>
                <a:endCxn id="38" idx="0"/>
              </p:cNvCxnSpPr>
              <p:nvPr/>
            </p:nvCxnSpPr>
            <p:spPr>
              <a:xfrm>
                <a:off x="7381875" y="3680828"/>
                <a:ext cx="4763" cy="28157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33" idx="2"/>
                <a:endCxn id="39" idx="0"/>
              </p:cNvCxnSpPr>
              <p:nvPr/>
            </p:nvCxnSpPr>
            <p:spPr>
              <a:xfrm flipH="1">
                <a:off x="6938963" y="3680828"/>
                <a:ext cx="4762"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27" idx="2"/>
                <a:endCxn id="33" idx="0"/>
              </p:cNvCxnSpPr>
              <p:nvPr/>
            </p:nvCxnSpPr>
            <p:spPr>
              <a:xfrm flipH="1">
                <a:off x="6943725" y="3200400"/>
                <a:ext cx="228600" cy="3048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27" idx="2"/>
                <a:endCxn id="34" idx="0"/>
              </p:cNvCxnSpPr>
              <p:nvPr/>
            </p:nvCxnSpPr>
            <p:spPr>
              <a:xfrm>
                <a:off x="7172325" y="3200400"/>
                <a:ext cx="209550" cy="304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28" idx="2"/>
                <a:endCxn id="37" idx="0"/>
              </p:cNvCxnSpPr>
              <p:nvPr/>
            </p:nvCxnSpPr>
            <p:spPr>
              <a:xfrm>
                <a:off x="7629525" y="3200400"/>
                <a:ext cx="138113"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cxnSp>
        <p:nvCxnSpPr>
          <p:cNvPr id="59" name="Straight Arrow Connector 58"/>
          <p:cNvCxnSpPr/>
          <p:nvPr/>
        </p:nvCxnSpPr>
        <p:spPr>
          <a:xfrm flipH="1" flipV="1">
            <a:off x="1752600" y="2540805"/>
            <a:ext cx="3200400" cy="2183595"/>
          </a:xfrm>
          <a:prstGeom prst="straightConnector1">
            <a:avLst/>
          </a:prstGeom>
          <a:ln>
            <a:solidFill>
              <a:srgbClr val="FF0000"/>
            </a:solidFill>
            <a:headEnd type="arrow"/>
            <a:tailEnd type="arrow"/>
          </a:ln>
          <a:effectLst>
            <a:glow rad="101600">
              <a:schemeClr val="accent6">
                <a:satMod val="175000"/>
                <a:alpha val="40000"/>
              </a:schemeClr>
            </a:glow>
          </a:effectLst>
        </p:spPr>
        <p:style>
          <a:lnRef idx="3">
            <a:schemeClr val="accent6"/>
          </a:lnRef>
          <a:fillRef idx="0">
            <a:schemeClr val="accent6"/>
          </a:fillRef>
          <a:effectRef idx="2">
            <a:schemeClr val="accent6"/>
          </a:effectRef>
          <a:fontRef idx="minor">
            <a:schemeClr val="tx1"/>
          </a:fontRef>
        </p:style>
      </p:cxnSp>
      <p:grpSp>
        <p:nvGrpSpPr>
          <p:cNvPr id="84" name="Group 83"/>
          <p:cNvGrpSpPr/>
          <p:nvPr/>
        </p:nvGrpSpPr>
        <p:grpSpPr>
          <a:xfrm>
            <a:off x="6718160" y="4876800"/>
            <a:ext cx="1904380" cy="802263"/>
            <a:chOff x="6766761" y="4876800"/>
            <a:chExt cx="1904380" cy="802263"/>
          </a:xfrm>
        </p:grpSpPr>
        <p:sp>
          <p:nvSpPr>
            <p:cNvPr id="80" name="Rounded Rectangle 79"/>
            <p:cNvSpPr/>
            <p:nvPr/>
          </p:nvSpPr>
          <p:spPr>
            <a:xfrm>
              <a:off x="6766761" y="4876800"/>
              <a:ext cx="1877927" cy="802263"/>
            </a:xfrm>
            <a:prstGeom prst="roundRect">
              <a:avLst/>
            </a:prstGeom>
            <a:solidFill>
              <a:schemeClr val="accent4">
                <a:lumMod val="40000"/>
                <a:lumOff val="60000"/>
              </a:schemeClr>
            </a:solidFill>
            <a:ln w="12700"/>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6979444" y="5042297"/>
              <a:ext cx="183356" cy="171879"/>
            </a:xfrm>
            <a:prstGeom prst="rect">
              <a:avLst/>
            </a:prstGeom>
            <a:solidFill>
              <a:schemeClr val="tx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6979444" y="5314521"/>
              <a:ext cx="183356" cy="171879"/>
            </a:xfrm>
            <a:prstGeom prst="rect">
              <a:avLst/>
            </a:prstGeom>
            <a:solidFill>
              <a:schemeClr val="tx1">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7149199" y="4974945"/>
              <a:ext cx="1446771" cy="307777"/>
            </a:xfrm>
            <a:prstGeom prst="rect">
              <a:avLst/>
            </a:prstGeom>
            <a:noFill/>
          </p:spPr>
          <p:txBody>
            <a:bodyPr wrap="square" rtlCol="0">
              <a:spAutoFit/>
            </a:bodyPr>
            <a:lstStyle/>
            <a:p>
              <a:r>
                <a:rPr lang="en-US" sz="1400" dirty="0" smtClean="0">
                  <a:solidFill>
                    <a:schemeClr val="bg1"/>
                  </a:solidFill>
                </a:rPr>
                <a:t>Box/Triangle Hit</a:t>
              </a:r>
              <a:endParaRPr lang="en-US" sz="1400" dirty="0">
                <a:solidFill>
                  <a:schemeClr val="bg1"/>
                </a:solidFill>
              </a:endParaRPr>
            </a:p>
          </p:txBody>
        </p:sp>
        <p:sp>
          <p:nvSpPr>
            <p:cNvPr id="83" name="TextBox 82"/>
            <p:cNvSpPr txBox="1"/>
            <p:nvPr/>
          </p:nvSpPr>
          <p:spPr>
            <a:xfrm>
              <a:off x="7148170" y="5247508"/>
              <a:ext cx="1522971" cy="307777"/>
            </a:xfrm>
            <a:prstGeom prst="rect">
              <a:avLst/>
            </a:prstGeom>
            <a:noFill/>
          </p:spPr>
          <p:txBody>
            <a:bodyPr wrap="square" rtlCol="0">
              <a:spAutoFit/>
            </a:bodyPr>
            <a:lstStyle/>
            <a:p>
              <a:r>
                <a:rPr lang="en-US" sz="1400" dirty="0" smtClean="0">
                  <a:solidFill>
                    <a:schemeClr val="bg1"/>
                  </a:solidFill>
                </a:rPr>
                <a:t>Box/Triangle Miss</a:t>
              </a:r>
              <a:endParaRPr lang="en-US" sz="1400" dirty="0">
                <a:solidFill>
                  <a:schemeClr val="bg1"/>
                </a:solidFill>
              </a:endParaRPr>
            </a:p>
          </p:txBody>
        </p:sp>
      </p:grpSp>
      <p:cxnSp>
        <p:nvCxnSpPr>
          <p:cNvPr id="60" name="Straight Arrow Connector 59"/>
          <p:cNvCxnSpPr/>
          <p:nvPr/>
        </p:nvCxnSpPr>
        <p:spPr>
          <a:xfrm>
            <a:off x="5410200" y="1828800"/>
            <a:ext cx="457200" cy="133321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1515311" y="2374520"/>
            <a:ext cx="219611" cy="219611"/>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Arrow Connector 72"/>
          <p:cNvCxnSpPr/>
          <p:nvPr/>
        </p:nvCxnSpPr>
        <p:spPr>
          <a:xfrm flipH="1">
            <a:off x="4953000" y="3817636"/>
            <a:ext cx="533400" cy="906765"/>
          </a:xfrm>
          <a:prstGeom prst="straightConnector1">
            <a:avLst/>
          </a:prstGeom>
          <a:ln>
            <a:solidFill>
              <a:schemeClr val="accent6"/>
            </a:solidFill>
            <a:tailEnd type="arrow"/>
          </a:ln>
          <a:effectLst>
            <a:glow rad="63500">
              <a:schemeClr val="accent4">
                <a:satMod val="175000"/>
                <a:alpha val="40000"/>
              </a:schemeClr>
            </a:glo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206806836"/>
      </p:ext>
    </p:extLst>
  </p:cSld>
  <p:clrMapOvr>
    <a:masterClrMapping/>
  </p:clrMapOvr>
  <p:timing>
    <p:tnLst>
      <p:par>
        <p:cTn id="1" dur="indefinite" restart="never" nodeType="tmRoot"/>
      </p:par>
    </p:tnLst>
  </p:timing>
</p:sld>
</file>

<file path=ppt/theme/theme1.xml><?xml version="1.0" encoding="utf-8"?>
<a:theme xmlns:a="http://schemas.openxmlformats.org/drawingml/2006/main" name="2_Default Design">
  <a:themeElements>
    <a:clrScheme name="2_Default Design 3">
      <a:dk1>
        <a:srgbClr val="000000"/>
      </a:dk1>
      <a:lt1>
        <a:srgbClr val="FFFFFF"/>
      </a:lt1>
      <a:dk2>
        <a:srgbClr val="44607E"/>
      </a:dk2>
      <a:lt2>
        <a:srgbClr val="838687"/>
      </a:lt2>
      <a:accent1>
        <a:srgbClr val="999999"/>
      </a:accent1>
      <a:accent2>
        <a:srgbClr val="44607E"/>
      </a:accent2>
      <a:accent3>
        <a:srgbClr val="FFFFFF"/>
      </a:accent3>
      <a:accent4>
        <a:srgbClr val="000000"/>
      </a:accent4>
      <a:accent5>
        <a:srgbClr val="CACACA"/>
      </a:accent5>
      <a:accent6>
        <a:srgbClr val="3D5672"/>
      </a:accent6>
      <a:hlink>
        <a:srgbClr val="7C99B9"/>
      </a:hlink>
      <a:folHlink>
        <a:srgbClr val="7691AB"/>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alpha val="70000"/>
          </a:schemeClr>
        </a:solidFill>
        <a:ln w="19050"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cs typeface="Arial Unicode MS" charset="0"/>
          </a:defRPr>
        </a:defPPr>
      </a:lstStyle>
    </a:spDef>
    <a:lnDef>
      <a:spPr bwMode="auto">
        <a:xfrm>
          <a:off x="0" y="0"/>
          <a:ext cx="1" cy="1"/>
        </a:xfrm>
        <a:custGeom>
          <a:avLst/>
          <a:gdLst/>
          <a:ahLst/>
          <a:cxnLst/>
          <a:rect l="0" t="0" r="0" b="0"/>
          <a:pathLst/>
        </a:custGeom>
        <a:solidFill>
          <a:schemeClr val="accent2">
            <a:alpha val="70000"/>
          </a:schemeClr>
        </a:solidFill>
        <a:ln w="19050"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cs typeface="Arial Unicode MS" charset="0"/>
          </a:defRPr>
        </a:defPPr>
      </a:lstStyle>
    </a:lnDef>
  </a:objectDefaults>
  <a:extraClrSchemeLst>
    <a:extraClrScheme>
      <a:clrScheme name="2_Default Design 1">
        <a:dk1>
          <a:srgbClr val="000000"/>
        </a:dk1>
        <a:lt1>
          <a:srgbClr val="FFFFFF"/>
        </a:lt1>
        <a:dk2>
          <a:srgbClr val="44607E"/>
        </a:dk2>
        <a:lt2>
          <a:srgbClr val="838687"/>
        </a:lt2>
        <a:accent1>
          <a:srgbClr val="A8C1D7"/>
        </a:accent1>
        <a:accent2>
          <a:srgbClr val="D16221"/>
        </a:accent2>
        <a:accent3>
          <a:srgbClr val="FFFFFF"/>
        </a:accent3>
        <a:accent4>
          <a:srgbClr val="000000"/>
        </a:accent4>
        <a:accent5>
          <a:srgbClr val="D1DDE8"/>
        </a:accent5>
        <a:accent6>
          <a:srgbClr val="BD581D"/>
        </a:accent6>
        <a:hlink>
          <a:srgbClr val="9BA921"/>
        </a:hlink>
        <a:folHlink>
          <a:srgbClr val="7691AB"/>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44607E"/>
        </a:dk2>
        <a:lt2>
          <a:srgbClr val="838687"/>
        </a:lt2>
        <a:accent1>
          <a:srgbClr val="999999"/>
        </a:accent1>
        <a:accent2>
          <a:srgbClr val="44607E"/>
        </a:accent2>
        <a:accent3>
          <a:srgbClr val="FFFFFF"/>
        </a:accent3>
        <a:accent4>
          <a:srgbClr val="000000"/>
        </a:accent4>
        <a:accent5>
          <a:srgbClr val="CACACA"/>
        </a:accent5>
        <a:accent6>
          <a:srgbClr val="3D5672"/>
        </a:accent6>
        <a:hlink>
          <a:srgbClr val="9BA921"/>
        </a:hlink>
        <a:folHlink>
          <a:srgbClr val="7691AB"/>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44607E"/>
        </a:dk2>
        <a:lt2>
          <a:srgbClr val="838687"/>
        </a:lt2>
        <a:accent1>
          <a:srgbClr val="999999"/>
        </a:accent1>
        <a:accent2>
          <a:srgbClr val="44607E"/>
        </a:accent2>
        <a:accent3>
          <a:srgbClr val="FFFFFF"/>
        </a:accent3>
        <a:accent4>
          <a:srgbClr val="000000"/>
        </a:accent4>
        <a:accent5>
          <a:srgbClr val="CACACA"/>
        </a:accent5>
        <a:accent6>
          <a:srgbClr val="3D5672"/>
        </a:accent6>
        <a:hlink>
          <a:srgbClr val="7C99B9"/>
        </a:hlink>
        <a:folHlink>
          <a:srgbClr val="7691A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4394</TotalTime>
  <Words>2369</Words>
  <Application>Microsoft Office PowerPoint</Application>
  <PresentationFormat>On-screen Show (4:3)</PresentationFormat>
  <Paragraphs>314</Paragraphs>
  <Slides>46</Slides>
  <Notes>25</Notes>
  <HiddenSlides>0</HiddenSlides>
  <MMClips>0</MMClips>
  <ScaleCrop>false</ScaleCrop>
  <HeadingPairs>
    <vt:vector size="4" baseType="variant">
      <vt:variant>
        <vt:lpstr>Theme</vt:lpstr>
      </vt:variant>
      <vt:variant>
        <vt:i4>2</vt:i4>
      </vt:variant>
      <vt:variant>
        <vt:lpstr>Slide Titles</vt:lpstr>
      </vt:variant>
      <vt:variant>
        <vt:i4>46</vt:i4>
      </vt:variant>
    </vt:vector>
  </HeadingPairs>
  <TitlesOfParts>
    <vt:vector size="48" baseType="lpstr">
      <vt:lpstr>2_Default Design</vt:lpstr>
      <vt:lpstr>Office Theme</vt:lpstr>
      <vt:lpstr>Using Ray Distributions to Build Better BVHs</vt:lpstr>
      <vt:lpstr>Overview</vt:lpstr>
      <vt:lpstr>Rays and BVHs Background</vt:lpstr>
      <vt:lpstr>Ray tracing: shoot rays into the scene.</vt:lpstr>
      <vt:lpstr>Ray tracing: end with a shadow ray.</vt:lpstr>
      <vt:lpstr>ESTABLISHED IDEA:</vt:lpstr>
      <vt:lpstr>BVHs recursively bound the scene.</vt:lpstr>
      <vt:lpstr>BVHs allow quick rejection of parts of the scene.</vt:lpstr>
      <vt:lpstr>BVHs are extra good for shadow rays</vt:lpstr>
      <vt:lpstr>GOOD RESEARCH IDEA:</vt:lpstr>
      <vt:lpstr>PowerPoint Presentation</vt:lpstr>
      <vt:lpstr>Intersection cost depends on both rays and geometry.</vt:lpstr>
      <vt:lpstr>KEY NEWISH IDEA:</vt:lpstr>
      <vt:lpstr>APPLICATION: SHADOW RAYS</vt:lpstr>
      <vt:lpstr>BVH Shadow Ray Traversal</vt:lpstr>
      <vt:lpstr>Some Definitions.</vt:lpstr>
      <vt:lpstr>Some Definitions.</vt:lpstr>
      <vt:lpstr>COST METRICS</vt:lpstr>
      <vt:lpstr>Surface Area Cost Metric</vt:lpstr>
      <vt:lpstr>Surface Area Cost Metric</vt:lpstr>
      <vt:lpstr>Surface Area Cost Metric</vt:lpstr>
      <vt:lpstr>Shadow Ray Cost Metric</vt:lpstr>
      <vt:lpstr>Building BVHs</vt:lpstr>
      <vt:lpstr>KEY TERRIBLE IDEA:</vt:lpstr>
      <vt:lpstr>How many BVHs are there?</vt:lpstr>
      <vt:lpstr>BVH-building comes in many flavors.</vt:lpstr>
      <vt:lpstr>Top-Down Methods</vt:lpstr>
      <vt:lpstr>Example Partition Set: Linear splits in each dimension</vt:lpstr>
      <vt:lpstr>Example Partition Set: Radial splits from a point</vt:lpstr>
      <vt:lpstr>Scoring Partitions: SAM in detail.</vt:lpstr>
      <vt:lpstr>The true cost of a subtree cannot be known.  We must estimate score with a heuristic.</vt:lpstr>
      <vt:lpstr>Scoring Partitions: SRDM in detail.</vt:lpstr>
      <vt:lpstr>As before, we need to estimate SRDM</vt:lpstr>
      <vt:lpstr>PowerPoint Presentation</vt:lpstr>
      <vt:lpstr>PARTITION GENERATION</vt:lpstr>
      <vt:lpstr>Results</vt:lpstr>
      <vt:lpstr>PowerPoint Presentation</vt:lpstr>
      <vt:lpstr>SRDH: fewer bounding box intersection tests.</vt:lpstr>
      <vt:lpstr>Oracle traverser: ~2x fewer tests.</vt:lpstr>
      <vt:lpstr>PARTITION GENERATION</vt:lpstr>
      <vt:lpstr>PowerPoint Presentation</vt:lpstr>
      <vt:lpstr>Questions?</vt:lpstr>
      <vt:lpstr>Novel Traversal Techniques</vt:lpstr>
      <vt:lpstr>PowerPoint Presentation</vt:lpstr>
      <vt:lpstr>Empty Space</vt:lpstr>
      <vt:lpstr>Appendix: Split Plots</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BVHs Using Information About Rays</dc:title>
  <dc:creator>Nicolas Feltman</dc:creator>
  <cp:lastModifiedBy>Nicolas Feltman</cp:lastModifiedBy>
  <cp:revision>127</cp:revision>
  <dcterms:created xsi:type="dcterms:W3CDTF">2011-12-15T20:45:33Z</dcterms:created>
  <dcterms:modified xsi:type="dcterms:W3CDTF">2012-02-28T22:59:45Z</dcterms:modified>
</cp:coreProperties>
</file>