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67" r:id="rId3"/>
    <p:sldId id="257" r:id="rId4"/>
    <p:sldId id="258" r:id="rId5"/>
    <p:sldId id="259" r:id="rId6"/>
    <p:sldId id="265" r:id="rId7"/>
    <p:sldId id="260" r:id="rId8"/>
    <p:sldId id="268" r:id="rId9"/>
    <p:sldId id="269" r:id="rId10"/>
    <p:sldId id="270" r:id="rId11"/>
    <p:sldId id="266" r:id="rId12"/>
    <p:sldId id="272" r:id="rId13"/>
    <p:sldId id="262" r:id="rId14"/>
    <p:sldId id="261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80E5-1BF7-4293-B54C-B2618128D113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814E-3B37-41B6-B818-E442EEBA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4814E-3B37-41B6-B818-E442EEBAD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248835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44488" y="2101850"/>
            <a:ext cx="8475662" cy="714375"/>
          </a:xfrm>
        </p:spPr>
        <p:txBody>
          <a:bodyPr/>
          <a:lstStyle>
            <a:lvl1pPr algn="ctr">
              <a:defRPr sz="4800">
                <a:solidFill>
                  <a:srgbClr val="5F86B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883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344488" y="2921000"/>
            <a:ext cx="8475662" cy="519113"/>
          </a:xfrm>
        </p:spPr>
        <p:txBody>
          <a:bodyPr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48837" name="Text Box 25"/>
          <p:cNvSpPr txBox="1">
            <a:spLocks noChangeArrowheads="1"/>
          </p:cNvSpPr>
          <p:nvPr userDrawn="1"/>
        </p:nvSpPr>
        <p:spPr bwMode="auto">
          <a:xfrm>
            <a:off x="276225" y="662940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F36C1DB-0A4B-4E80-A807-8D23A0635B80}" type="slidenum">
              <a:rPr lang="en-US" sz="800">
                <a:solidFill>
                  <a:srgbClr val="999999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>
              <a:solidFill>
                <a:srgbClr val="999999"/>
              </a:solidFill>
            </a:endParaRPr>
          </a:p>
        </p:txBody>
      </p:sp>
      <p:sp>
        <p:nvSpPr>
          <p:cNvPr id="248838" name="Text Box 26"/>
          <p:cNvSpPr txBox="1">
            <a:spLocks noChangeArrowheads="1"/>
          </p:cNvSpPr>
          <p:nvPr userDrawn="1"/>
        </p:nvSpPr>
        <p:spPr bwMode="auto">
          <a:xfrm>
            <a:off x="6850063" y="6643688"/>
            <a:ext cx="206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999999"/>
                </a:solidFill>
              </a:rPr>
              <a:t>©2010 Duarte Press.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2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695325"/>
            <a:ext cx="2176462" cy="2300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695325"/>
            <a:ext cx="6376988" cy="2300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25"/>
          <p:cNvSpPr txBox="1">
            <a:spLocks noChangeArrowheads="1"/>
          </p:cNvSpPr>
          <p:nvPr userDrawn="1"/>
        </p:nvSpPr>
        <p:spPr bwMode="auto">
          <a:xfrm>
            <a:off x="276225" y="662940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F36C1DB-0A4B-4E80-A807-8D23A0635B80}" type="slidenum">
              <a:rPr lang="en-US" sz="800">
                <a:solidFill>
                  <a:srgbClr val="999999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>
              <a:solidFill>
                <a:srgbClr val="999999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6850063" y="6643688"/>
            <a:ext cx="206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999999"/>
                </a:solidFill>
              </a:rPr>
              <a:t>©2010 Duarte Press.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1161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8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7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81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8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30350"/>
            <a:ext cx="42672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30350"/>
            <a:ext cx="42672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43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6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36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5"/>
          <p:cNvSpPr txBox="1">
            <a:spLocks noChangeArrowheads="1"/>
          </p:cNvSpPr>
          <p:nvPr/>
        </p:nvSpPr>
        <p:spPr bwMode="auto">
          <a:xfrm>
            <a:off x="276225" y="662940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2F78BF-B86E-4C24-8BB8-CC03E46EF5C6}" type="slidenum">
              <a:rPr lang="en-US" sz="800">
                <a:solidFill>
                  <a:srgbClr val="999999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>
              <a:solidFill>
                <a:srgbClr val="999999"/>
              </a:solidFill>
            </a:endParaRPr>
          </a:p>
        </p:txBody>
      </p:sp>
      <p:sp>
        <p:nvSpPr>
          <p:cNvPr id="247811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695325"/>
            <a:ext cx="8686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781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30350"/>
            <a:ext cx="8686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7813" name="Text Box 26"/>
          <p:cNvSpPr txBox="1">
            <a:spLocks noChangeArrowheads="1"/>
          </p:cNvSpPr>
          <p:nvPr/>
        </p:nvSpPr>
        <p:spPr bwMode="auto">
          <a:xfrm>
            <a:off x="6850063" y="6643688"/>
            <a:ext cx="2063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999999"/>
                </a:solidFill>
              </a:rPr>
              <a:t>©2010 Duarte Press.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7101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1963" indent="-17145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2pPr>
      <a:lvl3pPr marL="738188" indent="-161925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3pPr>
      <a:lvl4pPr marL="1023938" indent="-17145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4pPr>
      <a:lvl5pPr marL="13112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5pPr>
      <a:lvl6pPr marL="17684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6pPr>
      <a:lvl7pPr marL="22256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7pPr>
      <a:lvl8pPr marL="26828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8pPr>
      <a:lvl9pPr marL="3140075" indent="-17303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158B-E98E-48A6-9A42-CB5646BF2F87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FDC43-9295-465F-83B3-50E46CC40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1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Better BVHs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</a:t>
            </a:r>
            <a:r>
              <a:rPr lang="en-US" dirty="0" err="1" smtClean="0"/>
              <a:t>Feltman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4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19996"/>
            <a:ext cx="8686800" cy="1034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current best practice makes lots of assumptions.</a:t>
            </a:r>
            <a:endParaRPr lang="en-US" dirty="0"/>
          </a:p>
        </p:txBody>
      </p:sp>
      <p:grpSp>
        <p:nvGrpSpPr>
          <p:cNvPr id="201731" name="Group 147"/>
          <p:cNvGrpSpPr>
            <a:grpSpLocks/>
          </p:cNvGrpSpPr>
          <p:nvPr/>
        </p:nvGrpSpPr>
        <p:grpSpPr bwMode="auto">
          <a:xfrm>
            <a:off x="4724400" y="2990850"/>
            <a:ext cx="3641725" cy="3333750"/>
            <a:chOff x="2976" y="1900"/>
            <a:chExt cx="2294" cy="2100"/>
          </a:xfrm>
          <a:solidFill>
            <a:schemeClr val="tx1">
              <a:lumMod val="65000"/>
            </a:schemeClr>
          </a:solidFill>
        </p:grpSpPr>
        <p:sp>
          <p:nvSpPr>
            <p:cNvPr id="201750" name="Rectangle 36"/>
            <p:cNvSpPr>
              <a:spLocks noChangeArrowheads="1"/>
            </p:cNvSpPr>
            <p:nvPr/>
          </p:nvSpPr>
          <p:spPr bwMode="gray">
            <a:xfrm>
              <a:off x="2979" y="1900"/>
              <a:ext cx="201" cy="856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201751" name="Freeform 135"/>
            <p:cNvSpPr>
              <a:spLocks/>
            </p:cNvSpPr>
            <p:nvPr/>
          </p:nvSpPr>
          <p:spPr bwMode="gray">
            <a:xfrm>
              <a:off x="2976" y="2759"/>
              <a:ext cx="2283" cy="354"/>
            </a:xfrm>
            <a:custGeom>
              <a:avLst/>
              <a:gdLst>
                <a:gd name="T0" fmla="*/ 2272 w 2272"/>
                <a:gd name="T1" fmla="*/ 354 h 354"/>
                <a:gd name="T2" fmla="*/ 199 w 2272"/>
                <a:gd name="T3" fmla="*/ 0 h 354"/>
                <a:gd name="T4" fmla="*/ 0 w 2272"/>
                <a:gd name="T5" fmla="*/ 0 h 354"/>
                <a:gd name="T6" fmla="*/ 685 w 2272"/>
                <a:gd name="T7" fmla="*/ 354 h 354"/>
                <a:gd name="T8" fmla="*/ 2272 w 2272"/>
                <a:gd name="T9" fmla="*/ 354 h 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2"/>
                <a:gd name="T16" fmla="*/ 0 h 354"/>
                <a:gd name="T17" fmla="*/ 2272 w 2272"/>
                <a:gd name="T18" fmla="*/ 354 h 3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2" h="354">
                  <a:moveTo>
                    <a:pt x="2272" y="354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685" y="354"/>
                  </a:lnTo>
                  <a:lnTo>
                    <a:pt x="2272" y="354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2" name="Rectangle 7"/>
            <p:cNvSpPr>
              <a:spLocks noChangeArrowheads="1"/>
            </p:cNvSpPr>
            <p:nvPr/>
          </p:nvSpPr>
          <p:spPr bwMode="gray">
            <a:xfrm flipH="1">
              <a:off x="3671" y="3113"/>
              <a:ext cx="1599" cy="887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201753" name="Rectangle 5"/>
            <p:cNvSpPr>
              <a:spLocks noChangeArrowheads="1"/>
            </p:cNvSpPr>
            <p:nvPr/>
          </p:nvSpPr>
          <p:spPr bwMode="gray">
            <a:xfrm flipH="1">
              <a:off x="3754" y="3177"/>
              <a:ext cx="1436" cy="76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grpSp>
        <p:nvGrpSpPr>
          <p:cNvPr id="201732" name="Group 145"/>
          <p:cNvGrpSpPr>
            <a:grpSpLocks/>
          </p:cNvGrpSpPr>
          <p:nvPr/>
        </p:nvGrpSpPr>
        <p:grpSpPr bwMode="auto">
          <a:xfrm>
            <a:off x="777875" y="2990850"/>
            <a:ext cx="3635375" cy="3333750"/>
            <a:chOff x="490" y="1900"/>
            <a:chExt cx="2290" cy="2100"/>
          </a:xfrm>
          <a:solidFill>
            <a:schemeClr val="tx1">
              <a:lumMod val="65000"/>
            </a:schemeClr>
          </a:solidFill>
        </p:grpSpPr>
        <p:sp>
          <p:nvSpPr>
            <p:cNvPr id="201746" name="Rectangle 36"/>
            <p:cNvSpPr>
              <a:spLocks noChangeArrowheads="1"/>
            </p:cNvSpPr>
            <p:nvPr/>
          </p:nvSpPr>
          <p:spPr bwMode="gray">
            <a:xfrm>
              <a:off x="2579" y="1900"/>
              <a:ext cx="201" cy="856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201747" name="Freeform 138"/>
            <p:cNvSpPr>
              <a:spLocks/>
            </p:cNvSpPr>
            <p:nvPr/>
          </p:nvSpPr>
          <p:spPr bwMode="gray">
            <a:xfrm flipH="1">
              <a:off x="494" y="2759"/>
              <a:ext cx="2283" cy="354"/>
            </a:xfrm>
            <a:custGeom>
              <a:avLst/>
              <a:gdLst>
                <a:gd name="T0" fmla="*/ 2272 w 2272"/>
                <a:gd name="T1" fmla="*/ 354 h 354"/>
                <a:gd name="T2" fmla="*/ 199 w 2272"/>
                <a:gd name="T3" fmla="*/ 0 h 354"/>
                <a:gd name="T4" fmla="*/ 0 w 2272"/>
                <a:gd name="T5" fmla="*/ 0 h 354"/>
                <a:gd name="T6" fmla="*/ 685 w 2272"/>
                <a:gd name="T7" fmla="*/ 354 h 354"/>
                <a:gd name="T8" fmla="*/ 2272 w 2272"/>
                <a:gd name="T9" fmla="*/ 354 h 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2"/>
                <a:gd name="T16" fmla="*/ 0 h 354"/>
                <a:gd name="T17" fmla="*/ 2272 w 2272"/>
                <a:gd name="T18" fmla="*/ 354 h 3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2" h="354">
                  <a:moveTo>
                    <a:pt x="2272" y="354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685" y="354"/>
                  </a:lnTo>
                  <a:lnTo>
                    <a:pt x="2272" y="354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48" name="Rectangle 7"/>
            <p:cNvSpPr>
              <a:spLocks noChangeArrowheads="1"/>
            </p:cNvSpPr>
            <p:nvPr/>
          </p:nvSpPr>
          <p:spPr bwMode="gray">
            <a:xfrm>
              <a:off x="490" y="3113"/>
              <a:ext cx="1593" cy="887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201749" name="Rectangle 5"/>
            <p:cNvSpPr>
              <a:spLocks noChangeArrowheads="1"/>
            </p:cNvSpPr>
            <p:nvPr/>
          </p:nvSpPr>
          <p:spPr bwMode="gray">
            <a:xfrm>
              <a:off x="570" y="3177"/>
              <a:ext cx="1436" cy="76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grpSp>
        <p:nvGrpSpPr>
          <p:cNvPr id="201733" name="Group 146"/>
          <p:cNvGrpSpPr>
            <a:grpSpLocks/>
          </p:cNvGrpSpPr>
          <p:nvPr/>
        </p:nvGrpSpPr>
        <p:grpSpPr bwMode="auto">
          <a:xfrm>
            <a:off x="3311525" y="2990850"/>
            <a:ext cx="2509838" cy="3333750"/>
            <a:chOff x="2086" y="1900"/>
            <a:chExt cx="1581" cy="2100"/>
          </a:xfrm>
          <a:solidFill>
            <a:schemeClr val="tx1">
              <a:lumMod val="65000"/>
            </a:schemeClr>
          </a:solidFill>
        </p:grpSpPr>
        <p:sp>
          <p:nvSpPr>
            <p:cNvPr id="201742" name="Rectangle 36"/>
            <p:cNvSpPr>
              <a:spLocks noChangeArrowheads="1"/>
            </p:cNvSpPr>
            <p:nvPr/>
          </p:nvSpPr>
          <p:spPr bwMode="gray">
            <a:xfrm>
              <a:off x="2780" y="1900"/>
              <a:ext cx="201" cy="856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201743" name="AutoShape 139"/>
            <p:cNvSpPr>
              <a:spLocks noChangeArrowheads="1"/>
            </p:cNvSpPr>
            <p:nvPr/>
          </p:nvSpPr>
          <p:spPr bwMode="gray">
            <a:xfrm rot="10800000">
              <a:off x="2095" y="2757"/>
              <a:ext cx="1564" cy="356"/>
            </a:xfrm>
            <a:custGeom>
              <a:avLst/>
              <a:gdLst>
                <a:gd name="T0" fmla="*/ 1222 w 21600"/>
                <a:gd name="T1" fmla="*/ 178 h 21600"/>
                <a:gd name="T2" fmla="*/ 782 w 21600"/>
                <a:gd name="T3" fmla="*/ 356 h 21600"/>
                <a:gd name="T4" fmla="*/ 342 w 21600"/>
                <a:gd name="T5" fmla="*/ 178 h 21600"/>
                <a:gd name="T6" fmla="*/ 78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532 w 21600"/>
                <a:gd name="T13" fmla="*/ 6553 h 21600"/>
                <a:gd name="T14" fmla="*/ 15068 w 21600"/>
                <a:gd name="T15" fmla="*/ 150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460" y="21600"/>
                  </a:lnTo>
                  <a:lnTo>
                    <a:pt x="1214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44" name="Rectangle 7"/>
            <p:cNvSpPr>
              <a:spLocks noChangeArrowheads="1"/>
            </p:cNvSpPr>
            <p:nvPr/>
          </p:nvSpPr>
          <p:spPr bwMode="gray">
            <a:xfrm flipH="1">
              <a:off x="2086" y="3113"/>
              <a:ext cx="1581" cy="887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201745" name="Rectangle 5"/>
            <p:cNvSpPr>
              <a:spLocks noChangeArrowheads="1"/>
            </p:cNvSpPr>
            <p:nvPr/>
          </p:nvSpPr>
          <p:spPr bwMode="gray">
            <a:xfrm flipH="1">
              <a:off x="2154" y="3177"/>
              <a:ext cx="1435" cy="76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sp>
        <p:nvSpPr>
          <p:cNvPr id="201734" name="TextBox 35"/>
          <p:cNvSpPr txBox="1">
            <a:spLocks noChangeArrowheads="1"/>
          </p:cNvSpPr>
          <p:nvPr/>
        </p:nvSpPr>
        <p:spPr bwMode="gray">
          <a:xfrm>
            <a:off x="902494" y="5334506"/>
            <a:ext cx="2279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  <a:cs typeface="Arial" charset="0"/>
              </a:rPr>
              <a:t>AXIS-ALIGNED</a:t>
            </a:r>
          </a:p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  <a:cs typeface="Arial" charset="0"/>
              </a:rPr>
              <a:t>SPLITS</a:t>
            </a:r>
          </a:p>
        </p:txBody>
      </p:sp>
      <p:sp>
        <p:nvSpPr>
          <p:cNvPr id="201735" name="TextBox 35"/>
          <p:cNvSpPr txBox="1">
            <a:spLocks noChangeArrowheads="1"/>
          </p:cNvSpPr>
          <p:nvPr/>
        </p:nvSpPr>
        <p:spPr bwMode="gray">
          <a:xfrm>
            <a:off x="3432968" y="5334506"/>
            <a:ext cx="2278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  <a:cs typeface="Arial" charset="0"/>
              </a:rPr>
              <a:t>LINEAR COST</a:t>
            </a:r>
          </a:p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  <a:cs typeface="Arial" charset="0"/>
              </a:rPr>
              <a:t>ESTIMATOR</a:t>
            </a:r>
            <a:endParaRPr lang="en-US" dirty="0">
              <a:solidFill>
                <a:srgbClr val="FFFFFF"/>
              </a:solidFill>
              <a:latin typeface="+mn-lt"/>
              <a:cs typeface="Arial" charset="0"/>
            </a:endParaRPr>
          </a:p>
        </p:txBody>
      </p:sp>
      <p:sp>
        <p:nvSpPr>
          <p:cNvPr id="201736" name="TextBox 35"/>
          <p:cNvSpPr txBox="1">
            <a:spLocks noChangeArrowheads="1"/>
          </p:cNvSpPr>
          <p:nvPr/>
        </p:nvSpPr>
        <p:spPr bwMode="gray">
          <a:xfrm>
            <a:off x="5959475" y="5334506"/>
            <a:ext cx="2279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  <a:cs typeface="Arial" charset="0"/>
              </a:rPr>
              <a:t>UNIFORM RAY</a:t>
            </a:r>
          </a:p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  <a:cs typeface="Arial" charset="0"/>
              </a:rPr>
              <a:t>DISTRIBUTION</a:t>
            </a:r>
            <a:endParaRPr lang="en-US" dirty="0">
              <a:solidFill>
                <a:srgbClr val="FFFFFF"/>
              </a:solidFill>
              <a:latin typeface="+mn-lt"/>
              <a:cs typeface="Arial" charset="0"/>
            </a:endParaRPr>
          </a:p>
        </p:txBody>
      </p:sp>
      <p:grpSp>
        <p:nvGrpSpPr>
          <p:cNvPr id="201737" name="Group 144"/>
          <p:cNvGrpSpPr>
            <a:grpSpLocks/>
          </p:cNvGrpSpPr>
          <p:nvPr/>
        </p:nvGrpSpPr>
        <p:grpSpPr bwMode="auto">
          <a:xfrm>
            <a:off x="3440113" y="1884363"/>
            <a:ext cx="2263775" cy="2260600"/>
            <a:chOff x="2167" y="1203"/>
            <a:chExt cx="1426" cy="1424"/>
          </a:xfrm>
        </p:grpSpPr>
        <p:sp>
          <p:nvSpPr>
            <p:cNvPr id="201740" name="Oval 34"/>
            <p:cNvSpPr>
              <a:spLocks noChangeArrowheads="1"/>
            </p:cNvSpPr>
            <p:nvPr/>
          </p:nvSpPr>
          <p:spPr bwMode="gray">
            <a:xfrm>
              <a:off x="2167" y="1203"/>
              <a:ext cx="1426" cy="1424"/>
            </a:xfrm>
            <a:prstGeom prst="ellipse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201741" name="Oval 35"/>
            <p:cNvSpPr>
              <a:spLocks noChangeArrowheads="1"/>
            </p:cNvSpPr>
            <p:nvPr/>
          </p:nvSpPr>
          <p:spPr bwMode="gray">
            <a:xfrm>
              <a:off x="2230" y="1268"/>
              <a:ext cx="1301" cy="129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sp>
        <p:nvSpPr>
          <p:cNvPr id="201738" name="Text Box 36"/>
          <p:cNvSpPr txBox="1">
            <a:spLocks noChangeArrowheads="1"/>
          </p:cNvSpPr>
          <p:nvPr/>
        </p:nvSpPr>
        <p:spPr bwMode="gray">
          <a:xfrm>
            <a:off x="3733800" y="2737247"/>
            <a:ext cx="1676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TOP-DOWN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BUILD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110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uniform ray assumption?!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68659" y="1942407"/>
            <a:ext cx="8021304" cy="3975100"/>
            <a:chOff x="568659" y="2106613"/>
            <a:chExt cx="8021304" cy="3975100"/>
          </a:xfrm>
        </p:grpSpPr>
        <p:sp>
          <p:nvSpPr>
            <p:cNvPr id="74754" name="Freeform 28"/>
            <p:cNvSpPr>
              <a:spLocks noEditPoints="1"/>
            </p:cNvSpPr>
            <p:nvPr/>
          </p:nvSpPr>
          <p:spPr bwMode="gray">
            <a:xfrm>
              <a:off x="574675" y="2106613"/>
              <a:ext cx="8015288" cy="3975100"/>
            </a:xfrm>
            <a:custGeom>
              <a:avLst/>
              <a:gdLst>
                <a:gd name="T0" fmla="*/ 7944024 w 2137"/>
                <a:gd name="T1" fmla="*/ 1867547 h 1060"/>
                <a:gd name="T2" fmla="*/ 7055104 w 2137"/>
                <a:gd name="T3" fmla="*/ 967524 h 1060"/>
                <a:gd name="T4" fmla="*/ 6169934 w 2137"/>
                <a:gd name="T5" fmla="*/ 67502 h 1060"/>
                <a:gd name="T6" fmla="*/ 5971146 w 2137"/>
                <a:gd name="T7" fmla="*/ 26251 h 1060"/>
                <a:gd name="T8" fmla="*/ 5858624 w 2137"/>
                <a:gd name="T9" fmla="*/ 191255 h 1060"/>
                <a:gd name="T10" fmla="*/ 5858624 w 2137"/>
                <a:gd name="T11" fmla="*/ 1188780 h 1060"/>
                <a:gd name="T12" fmla="*/ 4632139 w 2137"/>
                <a:gd name="T13" fmla="*/ 1188780 h 1060"/>
                <a:gd name="T14" fmla="*/ 3810731 w 2137"/>
                <a:gd name="T15" fmla="*/ 1365034 h 1060"/>
                <a:gd name="T16" fmla="*/ 3278129 w 2137"/>
                <a:gd name="T17" fmla="*/ 1736294 h 1060"/>
                <a:gd name="T18" fmla="*/ 2452971 w 2137"/>
                <a:gd name="T19" fmla="*/ 1166279 h 1060"/>
                <a:gd name="T20" fmla="*/ 1856606 w 2137"/>
                <a:gd name="T21" fmla="*/ 1053777 h 1060"/>
                <a:gd name="T22" fmla="*/ 0 w 2137"/>
                <a:gd name="T23" fmla="*/ 1053777 h 1060"/>
                <a:gd name="T24" fmla="*/ 0 w 2137"/>
                <a:gd name="T25" fmla="*/ 1413786 h 1060"/>
                <a:gd name="T26" fmla="*/ 1856606 w 2137"/>
                <a:gd name="T27" fmla="*/ 1413786 h 1060"/>
                <a:gd name="T28" fmla="*/ 2329197 w 2137"/>
                <a:gd name="T29" fmla="*/ 1503788 h 1060"/>
                <a:gd name="T30" fmla="*/ 3023080 w 2137"/>
                <a:gd name="T31" fmla="*/ 1987550 h 1060"/>
                <a:gd name="T32" fmla="*/ 3026831 w 2137"/>
                <a:gd name="T33" fmla="*/ 1995050 h 1060"/>
                <a:gd name="T34" fmla="*/ 3023080 w 2137"/>
                <a:gd name="T35" fmla="*/ 1998800 h 1060"/>
                <a:gd name="T36" fmla="*/ 2329197 w 2137"/>
                <a:gd name="T37" fmla="*/ 2482562 h 1060"/>
                <a:gd name="T38" fmla="*/ 1856606 w 2137"/>
                <a:gd name="T39" fmla="*/ 2572565 h 1060"/>
                <a:gd name="T40" fmla="*/ 0 w 2137"/>
                <a:gd name="T41" fmla="*/ 2572565 h 1060"/>
                <a:gd name="T42" fmla="*/ 0 w 2137"/>
                <a:gd name="T43" fmla="*/ 2932574 h 1060"/>
                <a:gd name="T44" fmla="*/ 1856606 w 2137"/>
                <a:gd name="T45" fmla="*/ 2932574 h 1060"/>
                <a:gd name="T46" fmla="*/ 2452971 w 2137"/>
                <a:gd name="T47" fmla="*/ 2823821 h 1060"/>
                <a:gd name="T48" fmla="*/ 3278129 w 2137"/>
                <a:gd name="T49" fmla="*/ 2250057 h 1060"/>
                <a:gd name="T50" fmla="*/ 3810731 w 2137"/>
                <a:gd name="T51" fmla="*/ 2621316 h 1060"/>
                <a:gd name="T52" fmla="*/ 4632139 w 2137"/>
                <a:gd name="T53" fmla="*/ 2797570 h 1060"/>
                <a:gd name="T54" fmla="*/ 5858624 w 2137"/>
                <a:gd name="T55" fmla="*/ 2797570 h 1060"/>
                <a:gd name="T56" fmla="*/ 5858624 w 2137"/>
                <a:gd name="T57" fmla="*/ 3795095 h 1060"/>
                <a:gd name="T58" fmla="*/ 5971146 w 2137"/>
                <a:gd name="T59" fmla="*/ 3960100 h 1060"/>
                <a:gd name="T60" fmla="*/ 6038659 w 2137"/>
                <a:gd name="T61" fmla="*/ 3975100 h 1060"/>
                <a:gd name="T62" fmla="*/ 6169934 w 2137"/>
                <a:gd name="T63" fmla="*/ 3918849 h 1060"/>
                <a:gd name="T64" fmla="*/ 7055104 w 2137"/>
                <a:gd name="T65" fmla="*/ 3018826 h 1060"/>
                <a:gd name="T66" fmla="*/ 7944024 w 2137"/>
                <a:gd name="T67" fmla="*/ 2118803 h 1060"/>
                <a:gd name="T68" fmla="*/ 7944024 w 2137"/>
                <a:gd name="T69" fmla="*/ 1867547 h 1060"/>
                <a:gd name="T70" fmla="*/ 4635890 w 2137"/>
                <a:gd name="T71" fmla="*/ 2437561 h 1060"/>
                <a:gd name="T72" fmla="*/ 3968261 w 2137"/>
                <a:gd name="T73" fmla="*/ 2298808 h 1060"/>
                <a:gd name="T74" fmla="*/ 3529427 w 2137"/>
                <a:gd name="T75" fmla="*/ 1995050 h 1060"/>
                <a:gd name="T76" fmla="*/ 3968261 w 2137"/>
                <a:gd name="T77" fmla="*/ 1687542 h 1060"/>
                <a:gd name="T78" fmla="*/ 4635890 w 2137"/>
                <a:gd name="T79" fmla="*/ 1548789 h 1060"/>
                <a:gd name="T80" fmla="*/ 5858624 w 2137"/>
                <a:gd name="T81" fmla="*/ 1548789 h 1060"/>
                <a:gd name="T82" fmla="*/ 5858624 w 2137"/>
                <a:gd name="T83" fmla="*/ 2437561 h 1060"/>
                <a:gd name="T84" fmla="*/ 4635890 w 2137"/>
                <a:gd name="T85" fmla="*/ 2437561 h 1060"/>
                <a:gd name="T86" fmla="*/ 6800055 w 2137"/>
                <a:gd name="T87" fmla="*/ 2767570 h 1060"/>
                <a:gd name="T88" fmla="*/ 6218693 w 2137"/>
                <a:gd name="T89" fmla="*/ 3356334 h 1060"/>
                <a:gd name="T90" fmla="*/ 6218693 w 2137"/>
                <a:gd name="T91" fmla="*/ 630016 h 1060"/>
                <a:gd name="T92" fmla="*/ 6800055 w 2137"/>
                <a:gd name="T93" fmla="*/ 1218781 h 1060"/>
                <a:gd name="T94" fmla="*/ 7565202 w 2137"/>
                <a:gd name="T95" fmla="*/ 1995050 h 1060"/>
                <a:gd name="T96" fmla="*/ 6800055 w 2137"/>
                <a:gd name="T97" fmla="*/ 2767570 h 10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37"/>
                <a:gd name="T148" fmla="*/ 0 h 1060"/>
                <a:gd name="T149" fmla="*/ 2137 w 2137"/>
                <a:gd name="T150" fmla="*/ 1060 h 10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37" h="1060">
                  <a:moveTo>
                    <a:pt x="2118" y="498"/>
                  </a:moveTo>
                  <a:cubicBezTo>
                    <a:pt x="1881" y="258"/>
                    <a:pt x="1881" y="258"/>
                    <a:pt x="1881" y="258"/>
                  </a:cubicBezTo>
                  <a:cubicBezTo>
                    <a:pt x="1645" y="18"/>
                    <a:pt x="1645" y="18"/>
                    <a:pt x="1645" y="18"/>
                  </a:cubicBezTo>
                  <a:cubicBezTo>
                    <a:pt x="1631" y="4"/>
                    <a:pt x="1610" y="0"/>
                    <a:pt x="1592" y="7"/>
                  </a:cubicBezTo>
                  <a:cubicBezTo>
                    <a:pt x="1574" y="14"/>
                    <a:pt x="1562" y="32"/>
                    <a:pt x="1562" y="51"/>
                  </a:cubicBezTo>
                  <a:cubicBezTo>
                    <a:pt x="1562" y="317"/>
                    <a:pt x="1562" y="317"/>
                    <a:pt x="1562" y="317"/>
                  </a:cubicBezTo>
                  <a:cubicBezTo>
                    <a:pt x="1235" y="317"/>
                    <a:pt x="1235" y="317"/>
                    <a:pt x="1235" y="317"/>
                  </a:cubicBezTo>
                  <a:cubicBezTo>
                    <a:pt x="1159" y="317"/>
                    <a:pt x="1086" y="330"/>
                    <a:pt x="1016" y="364"/>
                  </a:cubicBezTo>
                  <a:cubicBezTo>
                    <a:pt x="968" y="387"/>
                    <a:pt x="921" y="420"/>
                    <a:pt x="874" y="463"/>
                  </a:cubicBezTo>
                  <a:cubicBezTo>
                    <a:pt x="801" y="382"/>
                    <a:pt x="722" y="335"/>
                    <a:pt x="654" y="311"/>
                  </a:cubicBezTo>
                  <a:cubicBezTo>
                    <a:pt x="585" y="285"/>
                    <a:pt x="527" y="281"/>
                    <a:pt x="495" y="281"/>
                  </a:cubicBezTo>
                  <a:cubicBezTo>
                    <a:pt x="472" y="281"/>
                    <a:pt x="0" y="281"/>
                    <a:pt x="0" y="281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77"/>
                    <a:pt x="472" y="377"/>
                    <a:pt x="495" y="377"/>
                  </a:cubicBezTo>
                  <a:cubicBezTo>
                    <a:pt x="518" y="377"/>
                    <a:pt x="565" y="380"/>
                    <a:pt x="621" y="401"/>
                  </a:cubicBezTo>
                  <a:cubicBezTo>
                    <a:pt x="677" y="421"/>
                    <a:pt x="742" y="459"/>
                    <a:pt x="806" y="530"/>
                  </a:cubicBezTo>
                  <a:cubicBezTo>
                    <a:pt x="806" y="530"/>
                    <a:pt x="807" y="531"/>
                    <a:pt x="807" y="532"/>
                  </a:cubicBezTo>
                  <a:cubicBezTo>
                    <a:pt x="807" y="532"/>
                    <a:pt x="806" y="533"/>
                    <a:pt x="806" y="533"/>
                  </a:cubicBezTo>
                  <a:cubicBezTo>
                    <a:pt x="742" y="604"/>
                    <a:pt x="677" y="642"/>
                    <a:pt x="621" y="662"/>
                  </a:cubicBezTo>
                  <a:cubicBezTo>
                    <a:pt x="565" y="683"/>
                    <a:pt x="518" y="686"/>
                    <a:pt x="495" y="686"/>
                  </a:cubicBezTo>
                  <a:cubicBezTo>
                    <a:pt x="472" y="686"/>
                    <a:pt x="0" y="686"/>
                    <a:pt x="0" y="686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0" y="782"/>
                    <a:pt x="472" y="782"/>
                    <a:pt x="495" y="782"/>
                  </a:cubicBezTo>
                  <a:cubicBezTo>
                    <a:pt x="527" y="782"/>
                    <a:pt x="585" y="778"/>
                    <a:pt x="654" y="753"/>
                  </a:cubicBezTo>
                  <a:cubicBezTo>
                    <a:pt x="722" y="728"/>
                    <a:pt x="801" y="681"/>
                    <a:pt x="874" y="600"/>
                  </a:cubicBezTo>
                  <a:cubicBezTo>
                    <a:pt x="921" y="643"/>
                    <a:pt x="968" y="676"/>
                    <a:pt x="1016" y="699"/>
                  </a:cubicBezTo>
                  <a:cubicBezTo>
                    <a:pt x="1086" y="733"/>
                    <a:pt x="1159" y="746"/>
                    <a:pt x="1235" y="746"/>
                  </a:cubicBezTo>
                  <a:cubicBezTo>
                    <a:pt x="1562" y="746"/>
                    <a:pt x="1562" y="746"/>
                    <a:pt x="1562" y="746"/>
                  </a:cubicBezTo>
                  <a:cubicBezTo>
                    <a:pt x="1562" y="1012"/>
                    <a:pt x="1562" y="1012"/>
                    <a:pt x="1562" y="1012"/>
                  </a:cubicBezTo>
                  <a:cubicBezTo>
                    <a:pt x="1562" y="1031"/>
                    <a:pt x="1574" y="1049"/>
                    <a:pt x="1592" y="1056"/>
                  </a:cubicBezTo>
                  <a:cubicBezTo>
                    <a:pt x="1598" y="1058"/>
                    <a:pt x="1604" y="1060"/>
                    <a:pt x="1610" y="1060"/>
                  </a:cubicBezTo>
                  <a:cubicBezTo>
                    <a:pt x="1623" y="1060"/>
                    <a:pt x="1635" y="1055"/>
                    <a:pt x="1645" y="1045"/>
                  </a:cubicBezTo>
                  <a:cubicBezTo>
                    <a:pt x="1881" y="805"/>
                    <a:pt x="1881" y="805"/>
                    <a:pt x="1881" y="805"/>
                  </a:cubicBezTo>
                  <a:cubicBezTo>
                    <a:pt x="2118" y="565"/>
                    <a:pt x="2118" y="565"/>
                    <a:pt x="2118" y="565"/>
                  </a:cubicBezTo>
                  <a:cubicBezTo>
                    <a:pt x="2137" y="547"/>
                    <a:pt x="2137" y="516"/>
                    <a:pt x="2118" y="498"/>
                  </a:cubicBezTo>
                  <a:close/>
                  <a:moveTo>
                    <a:pt x="1236" y="650"/>
                  </a:moveTo>
                  <a:cubicBezTo>
                    <a:pt x="1170" y="650"/>
                    <a:pt x="1114" y="640"/>
                    <a:pt x="1058" y="613"/>
                  </a:cubicBezTo>
                  <a:cubicBezTo>
                    <a:pt x="1020" y="595"/>
                    <a:pt x="982" y="569"/>
                    <a:pt x="941" y="532"/>
                  </a:cubicBezTo>
                  <a:cubicBezTo>
                    <a:pt x="982" y="494"/>
                    <a:pt x="1020" y="468"/>
                    <a:pt x="1058" y="450"/>
                  </a:cubicBezTo>
                  <a:cubicBezTo>
                    <a:pt x="1114" y="423"/>
                    <a:pt x="1170" y="413"/>
                    <a:pt x="1236" y="413"/>
                  </a:cubicBezTo>
                  <a:cubicBezTo>
                    <a:pt x="1336" y="413"/>
                    <a:pt x="1483" y="413"/>
                    <a:pt x="1562" y="413"/>
                  </a:cubicBezTo>
                  <a:cubicBezTo>
                    <a:pt x="1562" y="650"/>
                    <a:pt x="1562" y="650"/>
                    <a:pt x="1562" y="650"/>
                  </a:cubicBezTo>
                  <a:cubicBezTo>
                    <a:pt x="1483" y="650"/>
                    <a:pt x="1336" y="650"/>
                    <a:pt x="1236" y="650"/>
                  </a:cubicBezTo>
                  <a:close/>
                  <a:moveTo>
                    <a:pt x="1813" y="738"/>
                  </a:moveTo>
                  <a:cubicBezTo>
                    <a:pt x="1658" y="895"/>
                    <a:pt x="1658" y="895"/>
                    <a:pt x="1658" y="895"/>
                  </a:cubicBezTo>
                  <a:cubicBezTo>
                    <a:pt x="1658" y="168"/>
                    <a:pt x="1658" y="168"/>
                    <a:pt x="1658" y="168"/>
                  </a:cubicBezTo>
                  <a:cubicBezTo>
                    <a:pt x="1813" y="325"/>
                    <a:pt x="1813" y="325"/>
                    <a:pt x="1813" y="325"/>
                  </a:cubicBezTo>
                  <a:cubicBezTo>
                    <a:pt x="2017" y="532"/>
                    <a:pt x="2017" y="532"/>
                    <a:pt x="2017" y="532"/>
                  </a:cubicBezTo>
                  <a:lnTo>
                    <a:pt x="1813" y="738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74758" name="Rectangle 24"/>
            <p:cNvSpPr>
              <a:spLocks noChangeArrowheads="1"/>
            </p:cNvSpPr>
            <p:nvPr/>
          </p:nvSpPr>
          <p:spPr bwMode="gray">
            <a:xfrm>
              <a:off x="609600" y="4684713"/>
              <a:ext cx="2138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FFFFFF"/>
                  </a:solidFill>
                </a:rPr>
                <a:t>EASY TO CALCULATE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gray">
            <a:xfrm>
              <a:off x="568659" y="3148264"/>
              <a:ext cx="2138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FFFFFF"/>
                  </a:solidFill>
                </a:rPr>
                <a:t>ACCURATE, MAYBE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gray">
            <a:xfrm>
              <a:off x="6781800" y="3682425"/>
              <a:ext cx="1676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FFFF"/>
                  </a:solidFill>
                </a:rPr>
                <a:t>UNIFORM</a:t>
              </a:r>
            </a:p>
            <a:p>
              <a:pPr algn="l"/>
              <a:r>
                <a:rPr lang="en-US" sz="1600" dirty="0" smtClean="0">
                  <a:solidFill>
                    <a:srgbClr val="FFFFFF"/>
                  </a:solidFill>
                </a:rPr>
                <a:t>ASSUMPTION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533400" y="4926907"/>
            <a:ext cx="5638800" cy="101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(# Rays Intersecting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) ∝ (Surface Area of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)  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6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say the rays aren’t uniform.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BVH using rays!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Ray tracing: shoot rays into the scene.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141152" y="1730749"/>
            <a:ext cx="4731520" cy="3561954"/>
            <a:chOff x="1153512" y="2102957"/>
            <a:chExt cx="4731520" cy="356195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Isosceles Triangle 3"/>
            <p:cNvSpPr/>
            <p:nvPr/>
          </p:nvSpPr>
          <p:spPr>
            <a:xfrm rot="19812937">
              <a:off x="1153512" y="2976554"/>
              <a:ext cx="1143000" cy="1070313"/>
            </a:xfrm>
            <a:prstGeom prst="triangle">
              <a:avLst>
                <a:gd name="adj" fmla="val 2731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20286343">
              <a:off x="4285268" y="2102957"/>
              <a:ext cx="1143000" cy="669416"/>
            </a:xfrm>
            <a:prstGeom prst="triangle">
              <a:avLst>
                <a:gd name="adj" fmla="val 2731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3131668" y="4177302"/>
              <a:ext cx="975291" cy="697885"/>
            </a:xfrm>
            <a:prstGeom prst="triangle">
              <a:avLst>
                <a:gd name="adj" fmla="val 7677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8693615">
              <a:off x="4868658" y="4648537"/>
              <a:ext cx="995626" cy="1037122"/>
            </a:xfrm>
            <a:prstGeom prst="triangle">
              <a:avLst>
                <a:gd name="adj" fmla="val 2731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9179137">
              <a:off x="4449929" y="3200667"/>
              <a:ext cx="1143000" cy="998698"/>
            </a:xfrm>
            <a:prstGeom prst="triangle">
              <a:avLst>
                <a:gd name="adj" fmla="val 482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945712">
              <a:off x="2617844" y="2273054"/>
              <a:ext cx="1143000" cy="839764"/>
            </a:xfrm>
            <a:prstGeom prst="triangle">
              <a:avLst>
                <a:gd name="adj" fmla="val 2731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3840" y="1541780"/>
            <a:ext cx="4648200" cy="5142699"/>
            <a:chOff x="76200" y="1913988"/>
            <a:chExt cx="4648200" cy="51426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057400" y="3124200"/>
              <a:ext cx="990600" cy="3875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1"/>
            </p:cNvCxnSpPr>
            <p:nvPr/>
          </p:nvCxnSpPr>
          <p:spPr>
            <a:xfrm flipH="1">
              <a:off x="3581400" y="4639495"/>
              <a:ext cx="37914" cy="18456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1"/>
            </p:cNvCxnSpPr>
            <p:nvPr/>
          </p:nvCxnSpPr>
          <p:spPr>
            <a:xfrm flipH="1" flipV="1">
              <a:off x="3733800" y="1913988"/>
              <a:ext cx="737529" cy="6785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38200" y="3962401"/>
              <a:ext cx="1219200" cy="2362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6" idx="1"/>
            </p:cNvCxnSpPr>
            <p:nvPr/>
          </p:nvCxnSpPr>
          <p:spPr>
            <a:xfrm flipV="1">
              <a:off x="838200" y="4639495"/>
              <a:ext cx="2781114" cy="16851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968256" y="3700016"/>
              <a:ext cx="756144" cy="8262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057400" y="3700016"/>
              <a:ext cx="2667000" cy="2623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5" idx="1"/>
            </p:cNvCxnSpPr>
            <p:nvPr/>
          </p:nvCxnSpPr>
          <p:spPr>
            <a:xfrm flipV="1">
              <a:off x="838200" y="2592566"/>
              <a:ext cx="3633129" cy="37320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838200" y="3124200"/>
              <a:ext cx="2209800" cy="3200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Pie 10"/>
            <p:cNvSpPr/>
            <p:nvPr/>
          </p:nvSpPr>
          <p:spPr>
            <a:xfrm>
              <a:off x="76200" y="5913687"/>
              <a:ext cx="1143000" cy="1143000"/>
            </a:xfrm>
            <a:prstGeom prst="pie">
              <a:avLst>
                <a:gd name="adj1" fmla="val 17432387"/>
                <a:gd name="adj2" fmla="val 2050234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1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BVHs recursively bound the scene.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3400" y="1752600"/>
            <a:ext cx="4782224" cy="3465250"/>
            <a:chOff x="1905000" y="1676400"/>
            <a:chExt cx="5410200" cy="3920288"/>
          </a:xfrm>
        </p:grpSpPr>
        <p:grpSp>
          <p:nvGrpSpPr>
            <p:cNvPr id="4" name="Group 3"/>
            <p:cNvGrpSpPr/>
            <p:nvPr/>
          </p:nvGrpSpPr>
          <p:grpSpPr>
            <a:xfrm>
              <a:off x="2066475" y="1779484"/>
              <a:ext cx="4918016" cy="3473439"/>
              <a:chOff x="1159528" y="2032902"/>
              <a:chExt cx="4918016" cy="3473439"/>
            </a:xfrm>
            <a:effectLst/>
          </p:grpSpPr>
          <p:sp>
            <p:nvSpPr>
              <p:cNvPr id="5" name="Isosceles Triangle 4"/>
              <p:cNvSpPr/>
              <p:nvPr/>
            </p:nvSpPr>
            <p:spPr>
              <a:xfrm rot="19812937">
                <a:off x="1159528" y="2976554"/>
                <a:ext cx="1143000" cy="1070313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20614675">
                <a:off x="4319645" y="2032902"/>
                <a:ext cx="1143000" cy="669416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5895735">
                <a:off x="3091527" y="4195350"/>
                <a:ext cx="975291" cy="697885"/>
              </a:xfrm>
              <a:prstGeom prst="triangle">
                <a:avLst>
                  <a:gd name="adj" fmla="val 76776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8693615">
                <a:off x="5061170" y="4489967"/>
                <a:ext cx="995626" cy="1037122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9179137">
                <a:off x="4449929" y="3200667"/>
                <a:ext cx="1143000" cy="998698"/>
              </a:xfrm>
              <a:prstGeom prst="triangle">
                <a:avLst>
                  <a:gd name="adj" fmla="val 4828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945712">
                <a:off x="2617844" y="2279070"/>
                <a:ext cx="1143000" cy="839764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169528" y="1752600"/>
              <a:ext cx="2087521" cy="3779919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826988"/>
              <a:ext cx="2971800" cy="2980467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7400" y="1888247"/>
              <a:ext cx="2552700" cy="2160377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95439" y="3774295"/>
              <a:ext cx="797812" cy="980816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7801" y="1802924"/>
              <a:ext cx="1499936" cy="2463886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28375" y="4572000"/>
              <a:ext cx="1276399" cy="920218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1676400"/>
              <a:ext cx="5410200" cy="392028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27584" y="2895600"/>
              <a:ext cx="1272229" cy="111104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32223" y="1954423"/>
              <a:ext cx="1139777" cy="107269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40639" y="1857069"/>
              <a:ext cx="1100266" cy="73974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47447" y="3048000"/>
              <a:ext cx="1139777" cy="11491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324600" y="2127430"/>
            <a:ext cx="2514600" cy="2520770"/>
            <a:chOff x="6553200" y="1924343"/>
            <a:chExt cx="2514600" cy="2520770"/>
          </a:xfrm>
        </p:grpSpPr>
        <p:sp>
          <p:nvSpPr>
            <p:cNvPr id="102" name="Rounded Rectangle 101"/>
            <p:cNvSpPr/>
            <p:nvPr/>
          </p:nvSpPr>
          <p:spPr>
            <a:xfrm>
              <a:off x="6553200" y="1924343"/>
              <a:ext cx="2514600" cy="252077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739688" y="2097504"/>
              <a:ext cx="2133600" cy="2057400"/>
              <a:chOff x="6858000" y="2057400"/>
              <a:chExt cx="2133600" cy="2057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795462" y="2057400"/>
                <a:ext cx="171450" cy="1756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08660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4380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13435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59155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15200" y="2590800"/>
                <a:ext cx="171450" cy="17562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362950" y="2567572"/>
                <a:ext cx="171450" cy="17562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29615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8200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82015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7696200" y="35052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315200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>
                <a:off x="6867525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8391525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8839200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8010525" y="35052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35" idx="2"/>
                <a:endCxn id="40" idx="0"/>
              </p:cNvCxnSpPr>
              <p:nvPr/>
            </p:nvCxnSpPr>
            <p:spPr>
              <a:xfrm flipH="1">
                <a:off x="7400925" y="2233028"/>
                <a:ext cx="480262" cy="3577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35" idx="2"/>
                <a:endCxn id="41" idx="0"/>
              </p:cNvCxnSpPr>
              <p:nvPr/>
            </p:nvCxnSpPr>
            <p:spPr>
              <a:xfrm>
                <a:off x="7881187" y="2233028"/>
                <a:ext cx="567488" cy="3345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0" idx="2"/>
                <a:endCxn id="36" idx="0"/>
              </p:cNvCxnSpPr>
              <p:nvPr/>
            </p:nvCxnSpPr>
            <p:spPr>
              <a:xfrm flipH="1">
                <a:off x="7172325" y="2766428"/>
                <a:ext cx="228600" cy="2583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0" idx="2"/>
                <a:endCxn id="37" idx="0"/>
              </p:cNvCxnSpPr>
              <p:nvPr/>
            </p:nvCxnSpPr>
            <p:spPr>
              <a:xfrm>
                <a:off x="7400925" y="2766428"/>
                <a:ext cx="228600" cy="2583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1" idx="2"/>
                <a:endCxn id="38" idx="0"/>
              </p:cNvCxnSpPr>
              <p:nvPr/>
            </p:nvCxnSpPr>
            <p:spPr>
              <a:xfrm flipH="1">
                <a:off x="8220075" y="2743200"/>
                <a:ext cx="228600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1" idx="2"/>
                <a:endCxn id="39" idx="0"/>
              </p:cNvCxnSpPr>
              <p:nvPr/>
            </p:nvCxnSpPr>
            <p:spPr>
              <a:xfrm>
                <a:off x="8448675" y="2743200"/>
                <a:ext cx="228600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38" idx="2"/>
                <a:endCxn id="51" idx="0"/>
              </p:cNvCxnSpPr>
              <p:nvPr/>
            </p:nvCxnSpPr>
            <p:spPr>
              <a:xfrm flipH="1">
                <a:off x="8081963" y="3200400"/>
                <a:ext cx="138112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39" idx="2"/>
                <a:endCxn id="44" idx="0"/>
              </p:cNvCxnSpPr>
              <p:nvPr/>
            </p:nvCxnSpPr>
            <p:spPr>
              <a:xfrm flipH="1">
                <a:off x="8467725" y="3200400"/>
                <a:ext cx="209550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9" idx="2"/>
                <a:endCxn id="45" idx="0"/>
              </p:cNvCxnSpPr>
              <p:nvPr/>
            </p:nvCxnSpPr>
            <p:spPr>
              <a:xfrm>
                <a:off x="8677275" y="3200400"/>
                <a:ext cx="228600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44" idx="2"/>
                <a:endCxn id="49" idx="0"/>
              </p:cNvCxnSpPr>
              <p:nvPr/>
            </p:nvCxnSpPr>
            <p:spPr>
              <a:xfrm flipH="1">
                <a:off x="8462963" y="3680828"/>
                <a:ext cx="4762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45" idx="2"/>
                <a:endCxn id="50" idx="0"/>
              </p:cNvCxnSpPr>
              <p:nvPr/>
            </p:nvCxnSpPr>
            <p:spPr>
              <a:xfrm>
                <a:off x="8905875" y="3680828"/>
                <a:ext cx="4763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43" idx="2"/>
                <a:endCxn id="47" idx="0"/>
              </p:cNvCxnSpPr>
              <p:nvPr/>
            </p:nvCxnSpPr>
            <p:spPr>
              <a:xfrm>
                <a:off x="7381875" y="3680828"/>
                <a:ext cx="4763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42" idx="2"/>
                <a:endCxn id="48" idx="0"/>
              </p:cNvCxnSpPr>
              <p:nvPr/>
            </p:nvCxnSpPr>
            <p:spPr>
              <a:xfrm flipH="1">
                <a:off x="6938963" y="3680828"/>
                <a:ext cx="4762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36" idx="2"/>
                <a:endCxn id="42" idx="0"/>
              </p:cNvCxnSpPr>
              <p:nvPr/>
            </p:nvCxnSpPr>
            <p:spPr>
              <a:xfrm flipH="1">
                <a:off x="6943725" y="3200400"/>
                <a:ext cx="228600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36" idx="2"/>
                <a:endCxn id="43" idx="0"/>
              </p:cNvCxnSpPr>
              <p:nvPr/>
            </p:nvCxnSpPr>
            <p:spPr>
              <a:xfrm>
                <a:off x="7172325" y="3200400"/>
                <a:ext cx="209550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37" idx="2"/>
                <a:endCxn id="46" idx="0"/>
              </p:cNvCxnSpPr>
              <p:nvPr/>
            </p:nvCxnSpPr>
            <p:spPr>
              <a:xfrm>
                <a:off x="7629525" y="3200400"/>
                <a:ext cx="138113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itle 1"/>
          <p:cNvSpPr txBox="1">
            <a:spLocks/>
          </p:cNvSpPr>
          <p:nvPr/>
        </p:nvSpPr>
        <p:spPr>
          <a:xfrm>
            <a:off x="487834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BVH = Bounding Volume Hierarchy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BVHs allow quick rejection of parts of the scene.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2097350"/>
            <a:ext cx="4782224" cy="3465250"/>
            <a:chOff x="1905000" y="1676400"/>
            <a:chExt cx="5410200" cy="3920288"/>
          </a:xfrm>
        </p:grpSpPr>
        <p:grpSp>
          <p:nvGrpSpPr>
            <p:cNvPr id="5" name="Group 4"/>
            <p:cNvGrpSpPr/>
            <p:nvPr/>
          </p:nvGrpSpPr>
          <p:grpSpPr>
            <a:xfrm>
              <a:off x="2066475" y="1779484"/>
              <a:ext cx="4918016" cy="3473439"/>
              <a:chOff x="1159528" y="2032902"/>
              <a:chExt cx="4918016" cy="3473439"/>
            </a:xfrm>
            <a:effectLst/>
          </p:grpSpPr>
          <p:sp>
            <p:nvSpPr>
              <p:cNvPr id="17" name="Isosceles Triangle 16"/>
              <p:cNvSpPr/>
              <p:nvPr/>
            </p:nvSpPr>
            <p:spPr>
              <a:xfrm rot="19812937">
                <a:off x="1159528" y="2976554"/>
                <a:ext cx="1143000" cy="1070313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20614675">
                <a:off x="4319645" y="2032902"/>
                <a:ext cx="1143000" cy="669416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5895735">
                <a:off x="3091527" y="4195350"/>
                <a:ext cx="975291" cy="697885"/>
              </a:xfrm>
              <a:prstGeom prst="triangle">
                <a:avLst>
                  <a:gd name="adj" fmla="val 76776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8693615">
                <a:off x="5061170" y="4489967"/>
                <a:ext cx="995626" cy="1037122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79137">
                <a:off x="4449929" y="3200667"/>
                <a:ext cx="1143000" cy="998698"/>
              </a:xfrm>
              <a:prstGeom prst="triangle">
                <a:avLst>
                  <a:gd name="adj" fmla="val 4828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945712">
                <a:off x="2617844" y="2279070"/>
                <a:ext cx="1143000" cy="839764"/>
              </a:xfrm>
              <a:prstGeom prst="triangle">
                <a:avLst>
                  <a:gd name="adj" fmla="val 2731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5169528" y="1752600"/>
              <a:ext cx="2087521" cy="3779919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1826988"/>
              <a:ext cx="2971800" cy="2980467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1888247"/>
              <a:ext cx="2552700" cy="2160377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95439" y="3774295"/>
              <a:ext cx="797812" cy="980816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7801" y="1802924"/>
              <a:ext cx="1499936" cy="2463886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28375" y="4572000"/>
              <a:ext cx="1276399" cy="920218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676400"/>
              <a:ext cx="5410200" cy="392028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7584" y="2895600"/>
              <a:ext cx="1272229" cy="111104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32223" y="1954423"/>
              <a:ext cx="1139777" cy="107269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40639" y="1857069"/>
              <a:ext cx="1100266" cy="73974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47447" y="3048000"/>
              <a:ext cx="1139777" cy="11491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24600" y="2279830"/>
            <a:ext cx="2514600" cy="2520770"/>
            <a:chOff x="6553200" y="1924343"/>
            <a:chExt cx="2514600" cy="2520770"/>
          </a:xfrm>
        </p:grpSpPr>
        <p:sp>
          <p:nvSpPr>
            <p:cNvPr id="24" name="Rounded Rectangle 23"/>
            <p:cNvSpPr/>
            <p:nvPr/>
          </p:nvSpPr>
          <p:spPr>
            <a:xfrm>
              <a:off x="6553200" y="1924343"/>
              <a:ext cx="2514600" cy="252077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739688" y="2097504"/>
              <a:ext cx="2133600" cy="2057400"/>
              <a:chOff x="6858000" y="2057400"/>
              <a:chExt cx="2133600" cy="2057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795462" y="2057400"/>
                <a:ext cx="171450" cy="1756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8660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54380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3435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591550" y="3024772"/>
                <a:ext cx="171450" cy="1756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15200" y="2590800"/>
                <a:ext cx="171450" cy="17562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62950" y="2567572"/>
                <a:ext cx="171450" cy="17562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615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8200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820150" y="3505200"/>
                <a:ext cx="171450" cy="1756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7696200" y="35052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7315200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867525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8391525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8839200" y="39624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8010525" y="3505200"/>
                <a:ext cx="142875" cy="1524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26" idx="2"/>
                <a:endCxn id="31" idx="0"/>
              </p:cNvCxnSpPr>
              <p:nvPr/>
            </p:nvCxnSpPr>
            <p:spPr>
              <a:xfrm flipH="1">
                <a:off x="7400925" y="2233028"/>
                <a:ext cx="480262" cy="35777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6" idx="2"/>
                <a:endCxn id="32" idx="0"/>
              </p:cNvCxnSpPr>
              <p:nvPr/>
            </p:nvCxnSpPr>
            <p:spPr>
              <a:xfrm>
                <a:off x="7881187" y="2233028"/>
                <a:ext cx="567488" cy="3345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1" idx="2"/>
                <a:endCxn id="27" idx="0"/>
              </p:cNvCxnSpPr>
              <p:nvPr/>
            </p:nvCxnSpPr>
            <p:spPr>
              <a:xfrm flipH="1">
                <a:off x="7172325" y="2766428"/>
                <a:ext cx="228600" cy="2583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1" idx="2"/>
                <a:endCxn id="28" idx="0"/>
              </p:cNvCxnSpPr>
              <p:nvPr/>
            </p:nvCxnSpPr>
            <p:spPr>
              <a:xfrm>
                <a:off x="7400925" y="2766428"/>
                <a:ext cx="228600" cy="25834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2" idx="2"/>
                <a:endCxn id="29" idx="0"/>
              </p:cNvCxnSpPr>
              <p:nvPr/>
            </p:nvCxnSpPr>
            <p:spPr>
              <a:xfrm flipH="1">
                <a:off x="8220075" y="2743200"/>
                <a:ext cx="228600" cy="28157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2" idx="2"/>
                <a:endCxn id="30" idx="0"/>
              </p:cNvCxnSpPr>
              <p:nvPr/>
            </p:nvCxnSpPr>
            <p:spPr>
              <a:xfrm>
                <a:off x="8448675" y="2743200"/>
                <a:ext cx="228600" cy="28157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9" idx="2"/>
                <a:endCxn id="42" idx="0"/>
              </p:cNvCxnSpPr>
              <p:nvPr/>
            </p:nvCxnSpPr>
            <p:spPr>
              <a:xfrm flipH="1">
                <a:off x="8081963" y="3200400"/>
                <a:ext cx="138112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0" idx="2"/>
                <a:endCxn id="35" idx="0"/>
              </p:cNvCxnSpPr>
              <p:nvPr/>
            </p:nvCxnSpPr>
            <p:spPr>
              <a:xfrm flipH="1">
                <a:off x="8467725" y="3200400"/>
                <a:ext cx="209550" cy="3048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30" idx="2"/>
                <a:endCxn id="36" idx="0"/>
              </p:cNvCxnSpPr>
              <p:nvPr/>
            </p:nvCxnSpPr>
            <p:spPr>
              <a:xfrm>
                <a:off x="8677275" y="3200400"/>
                <a:ext cx="228600" cy="304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35" idx="2"/>
                <a:endCxn id="40" idx="0"/>
              </p:cNvCxnSpPr>
              <p:nvPr/>
            </p:nvCxnSpPr>
            <p:spPr>
              <a:xfrm flipH="1">
                <a:off x="8462963" y="3680828"/>
                <a:ext cx="4762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2"/>
                <a:endCxn id="41" idx="0"/>
              </p:cNvCxnSpPr>
              <p:nvPr/>
            </p:nvCxnSpPr>
            <p:spPr>
              <a:xfrm>
                <a:off x="8905875" y="3680828"/>
                <a:ext cx="4763" cy="28157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4" idx="2"/>
                <a:endCxn id="38" idx="0"/>
              </p:cNvCxnSpPr>
              <p:nvPr/>
            </p:nvCxnSpPr>
            <p:spPr>
              <a:xfrm>
                <a:off x="7381875" y="3680828"/>
                <a:ext cx="4763" cy="28157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33" idx="2"/>
                <a:endCxn id="39" idx="0"/>
              </p:cNvCxnSpPr>
              <p:nvPr/>
            </p:nvCxnSpPr>
            <p:spPr>
              <a:xfrm flipH="1">
                <a:off x="6938963" y="3680828"/>
                <a:ext cx="4762" cy="28157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7" idx="2"/>
                <a:endCxn id="33" idx="0"/>
              </p:cNvCxnSpPr>
              <p:nvPr/>
            </p:nvCxnSpPr>
            <p:spPr>
              <a:xfrm flipH="1">
                <a:off x="6943725" y="3200400"/>
                <a:ext cx="228600" cy="3048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27" idx="2"/>
                <a:endCxn id="34" idx="0"/>
              </p:cNvCxnSpPr>
              <p:nvPr/>
            </p:nvCxnSpPr>
            <p:spPr>
              <a:xfrm>
                <a:off x="7172325" y="3200400"/>
                <a:ext cx="209550" cy="304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2"/>
                <a:endCxn id="37" idx="0"/>
              </p:cNvCxnSpPr>
              <p:nvPr/>
            </p:nvCxnSpPr>
            <p:spPr>
              <a:xfrm>
                <a:off x="7629525" y="3200400"/>
                <a:ext cx="138113" cy="3048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Arrow Connector 58"/>
          <p:cNvCxnSpPr/>
          <p:nvPr/>
        </p:nvCxnSpPr>
        <p:spPr>
          <a:xfrm flipH="1" flipV="1">
            <a:off x="2667000" y="2910931"/>
            <a:ext cx="3048000" cy="7511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51"/>
          <p:cNvGrpSpPr>
            <a:grpSpLocks/>
          </p:cNvGrpSpPr>
          <p:nvPr/>
        </p:nvGrpSpPr>
        <p:grpSpPr bwMode="auto">
          <a:xfrm>
            <a:off x="3389313" y="2951163"/>
            <a:ext cx="2354262" cy="2355850"/>
            <a:chOff x="2135" y="1859"/>
            <a:chExt cx="1483" cy="1484"/>
          </a:xfrm>
        </p:grpSpPr>
        <p:sp>
          <p:nvSpPr>
            <p:cNvPr id="194570" name="Oval 97"/>
            <p:cNvSpPr>
              <a:spLocks noChangeArrowheads="1"/>
            </p:cNvSpPr>
            <p:nvPr/>
          </p:nvSpPr>
          <p:spPr bwMode="gray">
            <a:xfrm>
              <a:off x="2135" y="1859"/>
              <a:ext cx="1483" cy="1484"/>
            </a:xfrm>
            <a:prstGeom prst="ellipse">
              <a:avLst/>
            </a:prstGeom>
            <a:solidFill>
              <a:schemeClr val="accent2">
                <a:alpha val="70195"/>
              </a:schemeClr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/>
            </a:p>
          </p:txBody>
        </p:sp>
        <p:sp>
          <p:nvSpPr>
            <p:cNvPr id="194571" name="Oval 99"/>
            <p:cNvSpPr>
              <a:spLocks noChangeArrowheads="1"/>
            </p:cNvSpPr>
            <p:nvPr/>
          </p:nvSpPr>
          <p:spPr bwMode="gray">
            <a:xfrm>
              <a:off x="2218" y="1942"/>
              <a:ext cx="1317" cy="131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l"/>
              <a:endParaRPr lang="en-US" sz="1800">
                <a:cs typeface="Arial" charset="0"/>
              </a:endParaRPr>
            </a:p>
          </p:txBody>
        </p:sp>
      </p:grpSp>
      <p:sp>
        <p:nvSpPr>
          <p:cNvPr id="194563" name="Freeform 8"/>
          <p:cNvSpPr>
            <a:spLocks/>
          </p:cNvSpPr>
          <p:nvPr/>
        </p:nvSpPr>
        <p:spPr bwMode="gray">
          <a:xfrm>
            <a:off x="-6350" y="2076450"/>
            <a:ext cx="6248400" cy="2814638"/>
          </a:xfrm>
          <a:custGeom>
            <a:avLst/>
            <a:gdLst>
              <a:gd name="T0" fmla="*/ 0 w 2186"/>
              <a:gd name="T1" fmla="*/ 1460183 h 985"/>
              <a:gd name="T2" fmla="*/ 2601118 w 2186"/>
              <a:gd name="T3" fmla="*/ 1460183 h 985"/>
              <a:gd name="T4" fmla="*/ 4570536 w 2186"/>
              <a:gd name="T5" fmla="*/ 0 h 985"/>
              <a:gd name="T6" fmla="*/ 6248400 w 2186"/>
              <a:gd name="T7" fmla="*/ 865823 h 985"/>
              <a:gd name="T8" fmla="*/ 6242683 w 2186"/>
              <a:gd name="T9" fmla="*/ 871538 h 985"/>
              <a:gd name="T10" fmla="*/ 5362305 w 2186"/>
              <a:gd name="T11" fmla="*/ 871538 h 985"/>
              <a:gd name="T12" fmla="*/ 5359446 w 2186"/>
              <a:gd name="T13" fmla="*/ 874395 h 985"/>
              <a:gd name="T14" fmla="*/ 4570536 w 2186"/>
              <a:gd name="T15" fmla="*/ 634365 h 985"/>
              <a:gd name="T16" fmla="*/ 3147067 w 2186"/>
              <a:gd name="T17" fmla="*/ 2057400 h 985"/>
              <a:gd name="T18" fmla="*/ 3364303 w 2186"/>
              <a:gd name="T19" fmla="*/ 2814638 h 985"/>
              <a:gd name="T20" fmla="*/ 0 w 2186"/>
              <a:gd name="T21" fmla="*/ 2811780 h 985"/>
              <a:gd name="T22" fmla="*/ 0 w 2186"/>
              <a:gd name="T23" fmla="*/ 1460183 h 9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86"/>
              <a:gd name="T37" fmla="*/ 0 h 985"/>
              <a:gd name="T38" fmla="*/ 2186 w 2186"/>
              <a:gd name="T39" fmla="*/ 985 h 9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86" h="985">
                <a:moveTo>
                  <a:pt x="0" y="511"/>
                </a:moveTo>
                <a:cubicBezTo>
                  <a:pt x="910" y="511"/>
                  <a:pt x="910" y="511"/>
                  <a:pt x="910" y="511"/>
                </a:cubicBezTo>
                <a:cubicBezTo>
                  <a:pt x="999" y="215"/>
                  <a:pt x="1274" y="0"/>
                  <a:pt x="1599" y="0"/>
                </a:cubicBezTo>
                <a:cubicBezTo>
                  <a:pt x="1842" y="0"/>
                  <a:pt x="2056" y="120"/>
                  <a:pt x="2186" y="303"/>
                </a:cubicBezTo>
                <a:cubicBezTo>
                  <a:pt x="2184" y="305"/>
                  <a:pt x="2184" y="305"/>
                  <a:pt x="2184" y="305"/>
                </a:cubicBezTo>
                <a:cubicBezTo>
                  <a:pt x="1876" y="305"/>
                  <a:pt x="1876" y="305"/>
                  <a:pt x="1876" y="305"/>
                </a:cubicBezTo>
                <a:cubicBezTo>
                  <a:pt x="1875" y="306"/>
                  <a:pt x="1875" y="306"/>
                  <a:pt x="1875" y="306"/>
                </a:cubicBezTo>
                <a:cubicBezTo>
                  <a:pt x="1796" y="253"/>
                  <a:pt x="1701" y="222"/>
                  <a:pt x="1599" y="222"/>
                </a:cubicBezTo>
                <a:cubicBezTo>
                  <a:pt x="1324" y="222"/>
                  <a:pt x="1101" y="445"/>
                  <a:pt x="1101" y="720"/>
                </a:cubicBezTo>
                <a:cubicBezTo>
                  <a:pt x="1101" y="817"/>
                  <a:pt x="1129" y="908"/>
                  <a:pt x="1177" y="985"/>
                </a:cubicBezTo>
                <a:cubicBezTo>
                  <a:pt x="0" y="984"/>
                  <a:pt x="0" y="984"/>
                  <a:pt x="0" y="984"/>
                </a:cubicBezTo>
                <a:lnTo>
                  <a:pt x="0" y="511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194564" name="Freeform 9"/>
          <p:cNvSpPr>
            <a:spLocks/>
          </p:cNvSpPr>
          <p:nvPr/>
        </p:nvSpPr>
        <p:spPr bwMode="gray">
          <a:xfrm>
            <a:off x="2892425" y="3371850"/>
            <a:ext cx="6251575" cy="2811463"/>
          </a:xfrm>
          <a:custGeom>
            <a:avLst/>
            <a:gdLst>
              <a:gd name="T0" fmla="*/ 6251575 w 2187"/>
              <a:gd name="T1" fmla="*/ 0 h 984"/>
              <a:gd name="T2" fmla="*/ 2884243 w 2187"/>
              <a:gd name="T3" fmla="*/ 0 h 984"/>
              <a:gd name="T4" fmla="*/ 3101490 w 2187"/>
              <a:gd name="T5" fmla="*/ 754295 h 984"/>
              <a:gd name="T6" fmla="*/ 1677949 w 2187"/>
              <a:gd name="T7" fmla="*/ 2177170 h 984"/>
              <a:gd name="T8" fmla="*/ 888999 w 2187"/>
              <a:gd name="T9" fmla="*/ 1937167 h 984"/>
              <a:gd name="T10" fmla="*/ 888999 w 2187"/>
              <a:gd name="T11" fmla="*/ 1940024 h 984"/>
              <a:gd name="T12" fmla="*/ 5717 w 2187"/>
              <a:gd name="T13" fmla="*/ 1940024 h 984"/>
              <a:gd name="T14" fmla="*/ 0 w 2187"/>
              <a:gd name="T15" fmla="*/ 1945738 h 984"/>
              <a:gd name="T16" fmla="*/ 1677949 w 2187"/>
              <a:gd name="T17" fmla="*/ 2811463 h 984"/>
              <a:gd name="T18" fmla="*/ 3650325 w 2187"/>
              <a:gd name="T19" fmla="*/ 1351445 h 984"/>
              <a:gd name="T20" fmla="*/ 6251575 w 2187"/>
              <a:gd name="T21" fmla="*/ 1351445 h 984"/>
              <a:gd name="T22" fmla="*/ 6251575 w 2187"/>
              <a:gd name="T23" fmla="*/ 0 h 9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87"/>
              <a:gd name="T37" fmla="*/ 0 h 984"/>
              <a:gd name="T38" fmla="*/ 2187 w 2187"/>
              <a:gd name="T39" fmla="*/ 984 h 98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87" h="984">
                <a:moveTo>
                  <a:pt x="2187" y="0"/>
                </a:moveTo>
                <a:cubicBezTo>
                  <a:pt x="1009" y="0"/>
                  <a:pt x="1009" y="0"/>
                  <a:pt x="1009" y="0"/>
                </a:cubicBezTo>
                <a:cubicBezTo>
                  <a:pt x="1057" y="76"/>
                  <a:pt x="1085" y="167"/>
                  <a:pt x="1085" y="264"/>
                </a:cubicBezTo>
                <a:cubicBezTo>
                  <a:pt x="1085" y="539"/>
                  <a:pt x="862" y="762"/>
                  <a:pt x="587" y="762"/>
                </a:cubicBezTo>
                <a:cubicBezTo>
                  <a:pt x="485" y="762"/>
                  <a:pt x="390" y="731"/>
                  <a:pt x="311" y="678"/>
                </a:cubicBezTo>
                <a:cubicBezTo>
                  <a:pt x="311" y="679"/>
                  <a:pt x="311" y="679"/>
                  <a:pt x="311" y="679"/>
                </a:cubicBezTo>
                <a:cubicBezTo>
                  <a:pt x="2" y="679"/>
                  <a:pt x="2" y="679"/>
                  <a:pt x="2" y="679"/>
                </a:cubicBezTo>
                <a:cubicBezTo>
                  <a:pt x="0" y="681"/>
                  <a:pt x="0" y="681"/>
                  <a:pt x="0" y="681"/>
                </a:cubicBezTo>
                <a:cubicBezTo>
                  <a:pt x="130" y="865"/>
                  <a:pt x="345" y="984"/>
                  <a:pt x="587" y="984"/>
                </a:cubicBezTo>
                <a:cubicBezTo>
                  <a:pt x="912" y="984"/>
                  <a:pt x="1187" y="769"/>
                  <a:pt x="1277" y="473"/>
                </a:cubicBezTo>
                <a:cubicBezTo>
                  <a:pt x="2187" y="473"/>
                  <a:pt x="2187" y="473"/>
                  <a:pt x="2187" y="473"/>
                </a:cubicBezTo>
                <a:lnTo>
                  <a:pt x="2187" y="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/>
          </a:p>
        </p:txBody>
      </p:sp>
      <p:sp>
        <p:nvSpPr>
          <p:cNvPr id="194565" name="Text Box 10"/>
          <p:cNvSpPr txBox="1">
            <a:spLocks noChangeArrowheads="1"/>
          </p:cNvSpPr>
          <p:nvPr/>
        </p:nvSpPr>
        <p:spPr bwMode="gray">
          <a:xfrm>
            <a:off x="3617118" y="3810000"/>
            <a:ext cx="1909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COST TO</a:t>
            </a:r>
          </a:p>
          <a:p>
            <a:pPr algn="ctr" eaLnBrk="1" hangingPunct="1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INTERSECT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4566" name="Text Box 11"/>
          <p:cNvSpPr txBox="1">
            <a:spLocks noChangeArrowheads="1"/>
          </p:cNvSpPr>
          <p:nvPr/>
        </p:nvSpPr>
        <p:spPr bwMode="gray">
          <a:xfrm>
            <a:off x="708024" y="3810000"/>
            <a:ext cx="1909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</a:rPr>
              <a:t>GEOMETRY AND</a:t>
            </a:r>
          </a:p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</a:rPr>
              <a:t>ACCELERATION</a:t>
            </a:r>
          </a:p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</a:rPr>
              <a:t>STRUCTURE</a:t>
            </a:r>
          </a:p>
        </p:txBody>
      </p:sp>
      <p:sp>
        <p:nvSpPr>
          <p:cNvPr id="194567" name="Text Box 14"/>
          <p:cNvSpPr txBox="1">
            <a:spLocks noChangeArrowheads="1"/>
          </p:cNvSpPr>
          <p:nvPr/>
        </p:nvSpPr>
        <p:spPr bwMode="gray">
          <a:xfrm>
            <a:off x="6542088" y="3758625"/>
            <a:ext cx="1909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FFFF"/>
                </a:solidFill>
                <a:latin typeface="+mn-lt"/>
              </a:rPr>
              <a:t>WORKLOAD OF RAY QUERIES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4572" name="Rectangle 12"/>
          <p:cNvSpPr>
            <a:spLocks noGrp="1" noChangeArrowheads="1"/>
          </p:cNvSpPr>
          <p:nvPr>
            <p:ph type="title"/>
          </p:nvPr>
        </p:nvSpPr>
        <p:spPr>
          <a:xfrm>
            <a:off x="247650" y="219996"/>
            <a:ext cx="8686800" cy="1034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Intersection cost depends on both rays and geometry.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1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BVH-building comes in many flavors.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17169" y="1752600"/>
            <a:ext cx="2749997" cy="3591679"/>
            <a:chOff x="665747" y="2009274"/>
            <a:chExt cx="2749997" cy="3591679"/>
          </a:xfrm>
          <a:solidFill>
            <a:schemeClr val="accent2"/>
          </a:solidFill>
        </p:grpSpPr>
        <p:sp>
          <p:nvSpPr>
            <p:cNvPr id="4" name="Down Arrow 3"/>
            <p:cNvSpPr/>
            <p:nvPr/>
          </p:nvSpPr>
          <p:spPr>
            <a:xfrm>
              <a:off x="1066800" y="2009274"/>
              <a:ext cx="1808747" cy="17526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665747" y="3733800"/>
              <a:ext cx="1219199" cy="1181353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2057400" y="3733800"/>
              <a:ext cx="1219199" cy="1181353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1913020" y="4915153"/>
              <a:ext cx="707770" cy="6858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2707974" y="4915153"/>
              <a:ext cx="707770" cy="6858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587128" y="1697511"/>
            <a:ext cx="2529773" cy="3559229"/>
            <a:chOff x="5715000" y="1921042"/>
            <a:chExt cx="2534129" cy="3565358"/>
          </a:xfrm>
          <a:solidFill>
            <a:schemeClr val="accent2"/>
          </a:solidFill>
        </p:grpSpPr>
        <p:sp>
          <p:nvSpPr>
            <p:cNvPr id="11" name="Down Arrow 10"/>
            <p:cNvSpPr/>
            <p:nvPr/>
          </p:nvSpPr>
          <p:spPr>
            <a:xfrm flipV="1">
              <a:off x="5963653" y="1921042"/>
              <a:ext cx="1808747" cy="17526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 flipV="1">
              <a:off x="5715000" y="3733800"/>
              <a:ext cx="1066800" cy="1033685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flipV="1">
              <a:off x="7014411" y="3733800"/>
              <a:ext cx="1066800" cy="1033685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 flipV="1">
              <a:off x="6914671" y="4876800"/>
              <a:ext cx="629129" cy="6096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 flipV="1">
              <a:off x="7620000" y="4876800"/>
              <a:ext cx="629129" cy="609600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4572000" y="1295400"/>
            <a:ext cx="0" cy="449580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 rot="16200000">
            <a:off x="-836389" y="2664653"/>
            <a:ext cx="34253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Bottom-Up</a:t>
            </a:r>
            <a:endParaRPr lang="en-US" sz="48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 rot="5400000">
            <a:off x="6631993" y="2512789"/>
            <a:ext cx="34253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Top-Down</a:t>
            </a:r>
            <a:endParaRPr lang="en-US" sz="48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94535" y="5791200"/>
            <a:ext cx="7463665" cy="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048989" y="5721210"/>
            <a:ext cx="51900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Neither of Those</a:t>
            </a:r>
            <a:endParaRPr lang="en-US" sz="48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Top-Down: Pick some partitions.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19812937">
            <a:off x="2036397" y="2939054"/>
            <a:ext cx="1143000" cy="1070313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20286343">
            <a:off x="5265191" y="1560569"/>
            <a:ext cx="1143000" cy="669416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6200000">
            <a:off x="3747497" y="4139802"/>
            <a:ext cx="975291" cy="697885"/>
          </a:xfrm>
          <a:prstGeom prst="triangle">
            <a:avLst>
              <a:gd name="adj" fmla="val 7677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8693615">
            <a:off x="5751543" y="4611037"/>
            <a:ext cx="995626" cy="1037122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9179137">
            <a:off x="5332814" y="3163167"/>
            <a:ext cx="1143000" cy="998698"/>
          </a:xfrm>
          <a:prstGeom prst="triangle">
            <a:avLst>
              <a:gd name="adj" fmla="val 482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945712">
            <a:off x="3292968" y="2525981"/>
            <a:ext cx="1143000" cy="839764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860246">
            <a:off x="3193916" y="4758195"/>
            <a:ext cx="417705" cy="1258329"/>
          </a:xfrm>
          <a:prstGeom prst="triangle">
            <a:avLst>
              <a:gd name="adj" fmla="val 362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3023939">
            <a:off x="1205653" y="2604671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218965">
            <a:off x="7290732" y="2301219"/>
            <a:ext cx="810936" cy="708431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6385959">
            <a:off x="1094558" y="4708040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6385959">
            <a:off x="7522885" y="4207112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49297" y="1350308"/>
            <a:ext cx="8477832" cy="4495800"/>
            <a:chOff x="349297" y="1350308"/>
            <a:chExt cx="8477832" cy="4495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514600" y="1350308"/>
              <a:ext cx="0" cy="4495800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28276" y="1350308"/>
              <a:ext cx="0" cy="4495800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1350308"/>
              <a:ext cx="0" cy="4495800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7199" y="2438400"/>
              <a:ext cx="8305801" cy="0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1328" y="3733800"/>
              <a:ext cx="8305801" cy="0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9297" y="5094389"/>
              <a:ext cx="8305801" cy="0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8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Top-Down: try each partition.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19812937">
            <a:off x="2036397" y="2939054"/>
            <a:ext cx="1143000" cy="1070313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20286343">
            <a:off x="5265191" y="1560569"/>
            <a:ext cx="1143000" cy="669416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6200000">
            <a:off x="3747497" y="4139802"/>
            <a:ext cx="975291" cy="697885"/>
          </a:xfrm>
          <a:prstGeom prst="triangle">
            <a:avLst>
              <a:gd name="adj" fmla="val 7677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8693615">
            <a:off x="5751543" y="4611037"/>
            <a:ext cx="995626" cy="1037122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9179137">
            <a:off x="5332814" y="3163167"/>
            <a:ext cx="1143000" cy="998698"/>
          </a:xfrm>
          <a:prstGeom prst="triangle">
            <a:avLst>
              <a:gd name="adj" fmla="val 482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945712">
            <a:off x="3292968" y="2525981"/>
            <a:ext cx="1143000" cy="839764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860246">
            <a:off x="3193916" y="4758195"/>
            <a:ext cx="417705" cy="1258329"/>
          </a:xfrm>
          <a:prstGeom prst="triangle">
            <a:avLst>
              <a:gd name="adj" fmla="val 362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3023939">
            <a:off x="1205653" y="2604671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218965">
            <a:off x="7290732" y="2301219"/>
            <a:ext cx="810936" cy="708431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6385959">
            <a:off x="1094558" y="4708040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6385959">
            <a:off x="7522885" y="4207112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49297" y="1350308"/>
            <a:ext cx="8477832" cy="4495800"/>
            <a:chOff x="349297" y="1350308"/>
            <a:chExt cx="8477832" cy="4495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514600" y="1350308"/>
              <a:ext cx="0" cy="4495800"/>
            </a:xfrm>
            <a:prstGeom prst="line">
              <a:avLst/>
            </a:prstGeom>
            <a:ln w="7620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1350308"/>
              <a:ext cx="0" cy="4495800"/>
            </a:xfrm>
            <a:prstGeom prst="line">
              <a:avLst/>
            </a:prstGeom>
            <a:ln w="7620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7199" y="2438400"/>
              <a:ext cx="8305801" cy="0"/>
            </a:xfrm>
            <a:prstGeom prst="line">
              <a:avLst/>
            </a:prstGeom>
            <a:ln w="7620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1328" y="3733800"/>
              <a:ext cx="8305801" cy="0"/>
            </a:xfrm>
            <a:prstGeom prst="line">
              <a:avLst/>
            </a:prstGeom>
            <a:ln w="7620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9297" y="5094389"/>
              <a:ext cx="8305801" cy="0"/>
            </a:xfrm>
            <a:prstGeom prst="line">
              <a:avLst/>
            </a:prstGeom>
            <a:ln w="7620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28276" y="1350308"/>
              <a:ext cx="0" cy="449580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6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Top-Down: minimize cost.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19812937">
            <a:off x="2036397" y="2939054"/>
            <a:ext cx="1143000" cy="1070313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20286343">
            <a:off x="5265191" y="1560569"/>
            <a:ext cx="1143000" cy="669416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6200000">
            <a:off x="3747497" y="4139802"/>
            <a:ext cx="975291" cy="697885"/>
          </a:xfrm>
          <a:prstGeom prst="triangle">
            <a:avLst>
              <a:gd name="adj" fmla="val 7677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8693615">
            <a:off x="5751543" y="4611037"/>
            <a:ext cx="995626" cy="1037122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9179137">
            <a:off x="5332814" y="3163167"/>
            <a:ext cx="1143000" cy="998698"/>
          </a:xfrm>
          <a:prstGeom prst="triangle">
            <a:avLst>
              <a:gd name="adj" fmla="val 482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945712">
            <a:off x="3292968" y="2525981"/>
            <a:ext cx="1143000" cy="839764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860246">
            <a:off x="3193916" y="4758195"/>
            <a:ext cx="417705" cy="1258329"/>
          </a:xfrm>
          <a:prstGeom prst="triangle">
            <a:avLst>
              <a:gd name="adj" fmla="val 362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3023939">
            <a:off x="1205653" y="2604671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218965">
            <a:off x="7290732" y="2301219"/>
            <a:ext cx="810936" cy="708431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6385959">
            <a:off x="1094558" y="4708040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6385959">
            <a:off x="7522885" y="4207112"/>
            <a:ext cx="884677" cy="776709"/>
          </a:xfrm>
          <a:prstGeom prst="triangle">
            <a:avLst>
              <a:gd name="adj" fmla="val 273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28276" y="1350308"/>
            <a:ext cx="0" cy="449580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39272" y="2433804"/>
            <a:ext cx="3544813" cy="31287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80119" y="1676400"/>
            <a:ext cx="3052649" cy="416970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51383" y="1345507"/>
            <a:ext cx="3844417" cy="101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(Cost of Sub-Tree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) ≈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(Size of Box) </a:t>
            </a:r>
            <a:r>
              <a:rPr lang="en-US" sz="3600" b="1" dirty="0" smtClean="0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(# Triangles)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3">
      <a:dk1>
        <a:srgbClr val="000000"/>
      </a:dk1>
      <a:lt1>
        <a:srgbClr val="FFFFFF"/>
      </a:lt1>
      <a:dk2>
        <a:srgbClr val="44607E"/>
      </a:dk2>
      <a:lt2>
        <a:srgbClr val="838687"/>
      </a:lt2>
      <a:accent1>
        <a:srgbClr val="999999"/>
      </a:accent1>
      <a:accent2>
        <a:srgbClr val="44607E"/>
      </a:accent2>
      <a:accent3>
        <a:srgbClr val="FFFFFF"/>
      </a:accent3>
      <a:accent4>
        <a:srgbClr val="000000"/>
      </a:accent4>
      <a:accent5>
        <a:srgbClr val="CACACA"/>
      </a:accent5>
      <a:accent6>
        <a:srgbClr val="3D5672"/>
      </a:accent6>
      <a:hlink>
        <a:srgbClr val="7C99B9"/>
      </a:hlink>
      <a:folHlink>
        <a:srgbClr val="7691AB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70000"/>
          </a:schemeClr>
        </a:solidFill>
        <a:ln w="1905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70000"/>
          </a:schemeClr>
        </a:solidFill>
        <a:ln w="1905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A8C1D7"/>
        </a:accent1>
        <a:accent2>
          <a:srgbClr val="D16221"/>
        </a:accent2>
        <a:accent3>
          <a:srgbClr val="FFFFFF"/>
        </a:accent3>
        <a:accent4>
          <a:srgbClr val="000000"/>
        </a:accent4>
        <a:accent5>
          <a:srgbClr val="D1DDE8"/>
        </a:accent5>
        <a:accent6>
          <a:srgbClr val="BD581D"/>
        </a:accent6>
        <a:hlink>
          <a:srgbClr val="9BA921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999999"/>
        </a:accent1>
        <a:accent2>
          <a:srgbClr val="44607E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3D5672"/>
        </a:accent6>
        <a:hlink>
          <a:srgbClr val="9BA921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44607E"/>
        </a:dk2>
        <a:lt2>
          <a:srgbClr val="838687"/>
        </a:lt2>
        <a:accent1>
          <a:srgbClr val="999999"/>
        </a:accent1>
        <a:accent2>
          <a:srgbClr val="44607E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3D5672"/>
        </a:accent6>
        <a:hlink>
          <a:srgbClr val="7C99B9"/>
        </a:hlink>
        <a:folHlink>
          <a:srgbClr val="7691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157</Words>
  <Application>Microsoft Office PowerPoint</Application>
  <PresentationFormat>On-screen Show (4:3)</PresentationFormat>
  <Paragraphs>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2_Default Design</vt:lpstr>
      <vt:lpstr>Office Theme</vt:lpstr>
      <vt:lpstr>Building Better BVHs</vt:lpstr>
      <vt:lpstr>Ray tracing: shoot rays into the scene.</vt:lpstr>
      <vt:lpstr>BVHs recursively bound the scene.</vt:lpstr>
      <vt:lpstr>BVHs allow quick rejection of parts of the scene.</vt:lpstr>
      <vt:lpstr>Intersection cost depends on both rays and geometry.</vt:lpstr>
      <vt:lpstr>BVH-building comes in many flavors.</vt:lpstr>
      <vt:lpstr>Top-Down: Pick some partitions.</vt:lpstr>
      <vt:lpstr>Top-Down: try each partition.</vt:lpstr>
      <vt:lpstr>Top-Down: minimize cost.</vt:lpstr>
      <vt:lpstr>The current best practice makes lots of assumptions.</vt:lpstr>
      <vt:lpstr>Why the uniform ray assumption?!</vt:lpstr>
      <vt:lpstr>Let’s say the rays aren’t uniform.</vt:lpstr>
      <vt:lpstr>Build a BVH using rays!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BVHs Using Information About Rays</dc:title>
  <dc:creator>Nicolas Feltman</dc:creator>
  <cp:lastModifiedBy>Nicolas Feltman</cp:lastModifiedBy>
  <cp:revision>35</cp:revision>
  <dcterms:created xsi:type="dcterms:W3CDTF">2011-12-15T20:45:33Z</dcterms:created>
  <dcterms:modified xsi:type="dcterms:W3CDTF">2011-12-16T06:09:41Z</dcterms:modified>
</cp:coreProperties>
</file>