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5"/>
  </p:notesMasterIdLst>
  <p:sldIdLst>
    <p:sldId id="267" r:id="rId3"/>
    <p:sldId id="294" r:id="rId4"/>
    <p:sldId id="295" r:id="rId5"/>
    <p:sldId id="257" r:id="rId6"/>
    <p:sldId id="283" r:id="rId7"/>
    <p:sldId id="289" r:id="rId8"/>
    <p:sldId id="258" r:id="rId9"/>
    <p:sldId id="259" r:id="rId10"/>
    <p:sldId id="287" r:id="rId11"/>
    <p:sldId id="291" r:id="rId12"/>
    <p:sldId id="312" r:id="rId13"/>
    <p:sldId id="265" r:id="rId14"/>
    <p:sldId id="290" r:id="rId15"/>
    <p:sldId id="288" r:id="rId16"/>
    <p:sldId id="298" r:id="rId17"/>
    <p:sldId id="299" r:id="rId18"/>
    <p:sldId id="315" r:id="rId19"/>
    <p:sldId id="301" r:id="rId20"/>
    <p:sldId id="303" r:id="rId21"/>
    <p:sldId id="314" r:id="rId22"/>
    <p:sldId id="316" r:id="rId23"/>
    <p:sldId id="302" r:id="rId24"/>
    <p:sldId id="296" r:id="rId25"/>
    <p:sldId id="297" r:id="rId26"/>
    <p:sldId id="292" r:id="rId27"/>
    <p:sldId id="260" r:id="rId28"/>
    <p:sldId id="304" r:id="rId29"/>
    <p:sldId id="268" r:id="rId30"/>
    <p:sldId id="317" r:id="rId31"/>
    <p:sldId id="270" r:id="rId32"/>
    <p:sldId id="322" r:id="rId33"/>
    <p:sldId id="321" r:id="rId34"/>
    <p:sldId id="323" r:id="rId35"/>
    <p:sldId id="308" r:id="rId36"/>
    <p:sldId id="320" r:id="rId37"/>
    <p:sldId id="309" r:id="rId38"/>
    <p:sldId id="319" r:id="rId39"/>
    <p:sldId id="300" r:id="rId40"/>
    <p:sldId id="311" r:id="rId41"/>
    <p:sldId id="305" r:id="rId42"/>
    <p:sldId id="307" r:id="rId43"/>
    <p:sldId id="28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3" autoAdjust="0"/>
    <p:restoredTop sz="78057" autoAdjust="0"/>
  </p:normalViewPr>
  <p:slideViewPr>
    <p:cSldViewPr>
      <p:cViewPr varScale="1">
        <p:scale>
          <a:sx n="130" d="100"/>
          <a:sy n="130" d="100"/>
        </p:scale>
        <p:origin x="-299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D80E5-1BF7-4293-B54C-B2618128D113}" type="datetimeFigureOut">
              <a:rPr lang="en-US" smtClean="0"/>
              <a:t>2/26/2012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4814E-3B37-41B6-B818-E442EEBAD402}" type="slidenum">
              <a:rPr lang="en-US" smtClean="0"/>
              <a:t>‹#›</a:t>
            </a:fld>
            <a:endParaRPr lang="en-US"/>
          </a:p>
        </p:txBody>
      </p:sp>
    </p:spTree>
    <p:extLst>
      <p:ext uri="{BB962C8B-B14F-4D97-AF65-F5344CB8AC3E}">
        <p14:creationId xmlns:p14="http://schemas.microsoft.com/office/powerpoint/2010/main" val="48974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 representation of the scene, which I will assume is just a list of triangles,</a:t>
            </a:r>
            <a:r>
              <a:rPr lang="en-US" baseline="0" dirty="0" smtClean="0"/>
              <a:t> and we shoot a bunch of rays out into the scene, hopefully at least one per pixel.  </a:t>
            </a:r>
          </a:p>
          <a:p>
            <a:endParaRPr lang="en-US" baseline="0" dirty="0" smtClean="0"/>
          </a:p>
          <a:p>
            <a:r>
              <a:rPr lang="en-US" baseline="0" dirty="0" smtClean="0"/>
              <a:t>Not all rays start at the eye, since rays bounce and spawn other rays, and so on.  In many applications, there are many more of these bounces than eye rays.</a:t>
            </a:r>
          </a:p>
          <a:p>
            <a:endParaRPr lang="en-US" baseline="0" dirty="0" smtClean="0"/>
          </a:p>
          <a:p>
            <a:r>
              <a:rPr lang="en-US" baseline="0" dirty="0" smtClean="0"/>
              <a:t>The goal for each ray is to find the first object in the scene that it hits.  </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4</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them in to the novelty of this.</a:t>
            </a:r>
          </a:p>
          <a:p>
            <a:r>
              <a:rPr lang="en-US" dirty="0" smtClean="0"/>
              <a:t>Emphasize this will</a:t>
            </a:r>
            <a:r>
              <a:rPr lang="en-US" baseline="0" dirty="0" smtClean="0"/>
              <a:t> come back</a:t>
            </a:r>
          </a:p>
          <a:p>
            <a:endParaRPr lang="en-US" baseline="0" dirty="0" smtClean="0"/>
          </a:p>
          <a:p>
            <a:r>
              <a:rPr lang="en-US" baseline="0" dirty="0" smtClean="0"/>
              <a:t>I am setting up a theoretical framework in which to analyze performance.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15</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16</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17</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have any hope of building a good tree, we need to have some metric of what a good tree is.</a:t>
            </a:r>
          </a:p>
          <a:p>
            <a:endParaRPr lang="en-US" baseline="0" dirty="0" smtClean="0"/>
          </a:p>
          <a:p>
            <a:r>
              <a:rPr lang="en-US" baseline="0" dirty="0" smtClean="0"/>
              <a:t>In particular, I want to measure how many box intersections I am performing.</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18</a:t>
            </a:fld>
            <a:endParaRPr lang="en-US"/>
          </a:p>
        </p:txBody>
      </p:sp>
    </p:spTree>
    <p:extLst>
      <p:ext uri="{BB962C8B-B14F-4D97-AF65-F5344CB8AC3E}">
        <p14:creationId xmlns:p14="http://schemas.microsoft.com/office/powerpoint/2010/main" val="205708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my variables!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20</a:t>
            </a:fld>
            <a:endParaRPr lang="en-US"/>
          </a:p>
        </p:txBody>
      </p:sp>
    </p:spTree>
    <p:extLst>
      <p:ext uri="{BB962C8B-B14F-4D97-AF65-F5344CB8AC3E}">
        <p14:creationId xmlns:p14="http://schemas.microsoft.com/office/powerpoint/2010/main" val="557610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my variables!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21</a:t>
            </a:fld>
            <a:endParaRPr lang="en-US"/>
          </a:p>
        </p:txBody>
      </p:sp>
    </p:spTree>
    <p:extLst>
      <p:ext uri="{BB962C8B-B14F-4D97-AF65-F5344CB8AC3E}">
        <p14:creationId xmlns:p14="http://schemas.microsoft.com/office/powerpoint/2010/main" val="557610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my variables!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22</a:t>
            </a:fld>
            <a:endParaRPr lang="en-US"/>
          </a:p>
        </p:txBody>
      </p:sp>
    </p:spTree>
    <p:extLst>
      <p:ext uri="{BB962C8B-B14F-4D97-AF65-F5344CB8AC3E}">
        <p14:creationId xmlns:p14="http://schemas.microsoft.com/office/powerpoint/2010/main" val="55761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25</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general techniques.  There’s top-down,</a:t>
            </a:r>
            <a:r>
              <a:rPr lang="en-US" baseline="0" dirty="0" smtClean="0"/>
              <a:t> bottom up, and then a fun grab bag of things that aren’t top down or bottom up.</a:t>
            </a:r>
          </a:p>
          <a:p>
            <a:endParaRPr lang="en-US" baseline="0" dirty="0" smtClean="0"/>
          </a:p>
          <a:p>
            <a:r>
              <a:rPr lang="en-US" baseline="0" dirty="0" smtClean="0"/>
              <a:t>For the most part, state of the art these days is in top-down builds, so how do those work?</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26</a:t>
            </a:fld>
            <a:endParaRPr lang="en-US"/>
          </a:p>
        </p:txBody>
      </p:sp>
    </p:spTree>
    <p:extLst>
      <p:ext uri="{BB962C8B-B14F-4D97-AF65-F5344CB8AC3E}">
        <p14:creationId xmlns:p14="http://schemas.microsoft.com/office/powerpoint/2010/main" val="1989807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the partition is not inherently a spatial one.  We could partition however we like.  Also, every possible tree is 1-to-1 with a chain of possible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27</a:t>
            </a:fld>
            <a:endParaRPr lang="en-US"/>
          </a:p>
        </p:txBody>
      </p:sp>
    </p:spTree>
    <p:extLst>
      <p:ext uri="{BB962C8B-B14F-4D97-AF65-F5344CB8AC3E}">
        <p14:creationId xmlns:p14="http://schemas.microsoft.com/office/powerpoint/2010/main" val="198980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 representation of the scene, which I will assume is just a list of triangles,</a:t>
            </a:r>
            <a:r>
              <a:rPr lang="en-US" baseline="0" dirty="0" smtClean="0"/>
              <a:t> and we shoot a bunch of rays out into the scene, hopefully at least one per pixel.  </a:t>
            </a:r>
          </a:p>
          <a:p>
            <a:endParaRPr lang="en-US" baseline="0" dirty="0" smtClean="0"/>
          </a:p>
          <a:p>
            <a:r>
              <a:rPr lang="en-US" baseline="0" dirty="0" smtClean="0"/>
              <a:t>Not all rays start at the eye, since rays bounce and spawn other rays, and so on.  In many applications, there are many more of these bounces than eye rays.</a:t>
            </a:r>
          </a:p>
          <a:p>
            <a:endParaRPr lang="en-US" baseline="0" dirty="0" smtClean="0"/>
          </a:p>
          <a:p>
            <a:r>
              <a:rPr lang="en-US" baseline="0" dirty="0" smtClean="0"/>
              <a:t>The goal for each ray is to find the first object in the scene that it hits.  The naïve way to intersect a ray with the scene is to intersect with every single triangle in turn and select the closest intersection. That’s linear on the number of triangles, so it’s really slow.</a:t>
            </a:r>
          </a:p>
          <a:p>
            <a:endParaRPr lang="en-US" baseline="0" dirty="0" smtClean="0"/>
          </a:p>
          <a:p>
            <a:r>
              <a:rPr lang="en-US" baseline="0" dirty="0" smtClean="0"/>
              <a:t>We can probably do better by breaking down the scene in some hierarchical way.  </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5</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all of our scene geometry</a:t>
            </a:r>
            <a:r>
              <a:rPr lang="en-US" baseline="0" dirty="0" smtClean="0"/>
              <a:t> in a big list, and somehow we pick a set of candidate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28</a:t>
            </a:fld>
            <a:endParaRPr lang="en-US"/>
          </a:p>
        </p:txBody>
      </p:sp>
    </p:spTree>
    <p:extLst>
      <p:ext uri="{BB962C8B-B14F-4D97-AF65-F5344CB8AC3E}">
        <p14:creationId xmlns:p14="http://schemas.microsoft.com/office/powerpoint/2010/main" val="3682585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all of our scene geometry</a:t>
            </a:r>
            <a:r>
              <a:rPr lang="en-US" baseline="0" dirty="0" smtClean="0"/>
              <a:t> in a big list, and somehow we pick a set of candidate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29</a:t>
            </a:fld>
            <a:endParaRPr lang="en-US"/>
          </a:p>
        </p:txBody>
      </p:sp>
    </p:spTree>
    <p:extLst>
      <p:ext uri="{BB962C8B-B14F-4D97-AF65-F5344CB8AC3E}">
        <p14:creationId xmlns:p14="http://schemas.microsoft.com/office/powerpoint/2010/main" val="3682585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we quickly</a:t>
            </a:r>
            <a:r>
              <a:rPr lang="en-US" baseline="0" dirty="0" smtClean="0"/>
              <a:t> estimate a “cost” of that partition based on the two primitive subsets it induces, and pick the partition with the minimum cost.</a:t>
            </a:r>
          </a:p>
          <a:p>
            <a:endParaRPr lang="en-US" baseline="0" dirty="0" smtClean="0"/>
          </a:p>
          <a:p>
            <a:r>
              <a:rPr lang="en-US" baseline="0" dirty="0" smtClean="0"/>
              <a:t>Current best practice is to say that the cost of a partition is the sum of the cost of its two subsets, which is estimated as the product of the size of the bounding box of that set and the number of elements in that set.  </a:t>
            </a:r>
          </a:p>
          <a:p>
            <a:endParaRPr lang="en-US" baseline="0" dirty="0" smtClean="0"/>
          </a:p>
          <a:p>
            <a:r>
              <a:rPr lang="en-US" baseline="0" dirty="0" smtClean="0"/>
              <a:t>I’m intentionally vague about what “size of box” means.</a:t>
            </a:r>
          </a:p>
          <a:p>
            <a:endParaRPr lang="en-US" baseline="0" dirty="0" smtClean="0"/>
          </a:p>
          <a:p>
            <a:r>
              <a:rPr lang="en-US" baseline="0" dirty="0" smtClean="0"/>
              <a:t>So you’ll notice I’ve made a bunch of assumptions here…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30</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we quickly</a:t>
            </a:r>
            <a:r>
              <a:rPr lang="en-US" baseline="0" dirty="0" smtClean="0"/>
              <a:t> estimate a “cost” of that partition based on the two primitive subsets it induces, and pick the partition with the minimum cost.</a:t>
            </a:r>
          </a:p>
          <a:p>
            <a:endParaRPr lang="en-US" baseline="0" dirty="0" smtClean="0"/>
          </a:p>
          <a:p>
            <a:r>
              <a:rPr lang="en-US" baseline="0" dirty="0" smtClean="0"/>
              <a:t>Current best practice is to say that the cost of a partition is the sum of the cost of its two subsets, which is estimated as the product of the size of the bounding box of that set and the number of elements in that set.  </a:t>
            </a:r>
          </a:p>
          <a:p>
            <a:endParaRPr lang="en-US" baseline="0" dirty="0" smtClean="0"/>
          </a:p>
          <a:p>
            <a:r>
              <a:rPr lang="en-US" baseline="0" dirty="0" smtClean="0"/>
              <a:t>I’m intentionally vague about what “size of box” means.</a:t>
            </a:r>
          </a:p>
          <a:p>
            <a:endParaRPr lang="en-US" baseline="0" dirty="0" smtClean="0"/>
          </a:p>
          <a:p>
            <a:r>
              <a:rPr lang="en-US" baseline="0" dirty="0" smtClean="0"/>
              <a:t>So you’ll notice I’ve made a bunch of assumptions here…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32</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36</a:t>
            </a:fld>
            <a:endParaRPr lang="en-US"/>
          </a:p>
        </p:txBody>
      </p:sp>
    </p:spTree>
    <p:extLst>
      <p:ext uri="{BB962C8B-B14F-4D97-AF65-F5344CB8AC3E}">
        <p14:creationId xmlns:p14="http://schemas.microsoft.com/office/powerpoint/2010/main" val="1285913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37</a:t>
            </a:fld>
            <a:endParaRPr lang="en-US"/>
          </a:p>
        </p:txBody>
      </p:sp>
    </p:spTree>
    <p:extLst>
      <p:ext uri="{BB962C8B-B14F-4D97-AF65-F5344CB8AC3E}">
        <p14:creationId xmlns:p14="http://schemas.microsoft.com/office/powerpoint/2010/main" val="12859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naïve way to intersect a ray with the scene is to intersect with every single triangle in turn and select the closest intersection. That’s linear on the number of triangles, so it’s really slow.</a:t>
            </a:r>
          </a:p>
          <a:p>
            <a:endParaRPr lang="en-US" baseline="0" dirty="0" smtClean="0"/>
          </a:p>
          <a:p>
            <a:r>
              <a:rPr lang="en-US" baseline="0" dirty="0" smtClean="0"/>
              <a:t>We can probably do better by breaking down the scene in some hierarchical way.  </a:t>
            </a:r>
            <a:endParaRPr lang="en-US" dirty="0" smtClean="0"/>
          </a:p>
          <a:p>
            <a:endParaRPr lang="en-US" dirty="0" smtClean="0"/>
          </a:p>
          <a:p>
            <a:r>
              <a:rPr lang="en-US" dirty="0" smtClean="0"/>
              <a:t>…</a:t>
            </a:r>
            <a:r>
              <a:rPr lang="en-US" dirty="0" smtClean="0"/>
              <a:t>and that’s exactly what a BVH</a:t>
            </a:r>
            <a:r>
              <a:rPr lang="en-US" baseline="0" dirty="0" smtClean="0"/>
              <a:t> is.</a:t>
            </a:r>
          </a:p>
          <a:p>
            <a:endParaRPr lang="en-US" baseline="0" dirty="0" smtClean="0"/>
          </a:p>
          <a:p>
            <a:r>
              <a:rPr lang="en-US" baseline="0" dirty="0" smtClean="0"/>
              <a:t>In terms of scene geometry, the idea is to grouped the scene into two </a:t>
            </a:r>
            <a:r>
              <a:rPr lang="en-US" baseline="0" dirty="0" err="1" smtClean="0"/>
              <a:t>subscenes</a:t>
            </a:r>
            <a:r>
              <a:rPr lang="en-US" baseline="0" dirty="0" smtClean="0"/>
              <a:t> around each of which a box is drawn.  </a:t>
            </a:r>
          </a:p>
          <a:p>
            <a:r>
              <a:rPr lang="en-US" baseline="0" dirty="0" smtClean="0"/>
              <a:t>These </a:t>
            </a:r>
            <a:r>
              <a:rPr lang="en-US" baseline="0" dirty="0" err="1" smtClean="0"/>
              <a:t>subscenes</a:t>
            </a:r>
            <a:r>
              <a:rPr lang="en-US" baseline="0" dirty="0" smtClean="0"/>
              <a:t> are also split, and so on, until we arrive at a single triangle.  Notice that in some cases, the bounding boxes of </a:t>
            </a:r>
            <a:r>
              <a:rPr lang="en-US" baseline="0" dirty="0" err="1" smtClean="0"/>
              <a:t>subscenes</a:t>
            </a:r>
            <a:r>
              <a:rPr lang="en-US" baseline="0" dirty="0" smtClean="0"/>
              <a:t> overlap, which is ok.  </a:t>
            </a:r>
          </a:p>
          <a:p>
            <a:endParaRPr lang="en-US" baseline="0" dirty="0" smtClean="0"/>
          </a:p>
          <a:p>
            <a:r>
              <a:rPr lang="en-US" baseline="0" dirty="0" smtClean="0"/>
              <a:t>We can think of the BVH as an unordered tree, which is down on the right.</a:t>
            </a:r>
          </a:p>
          <a:p>
            <a:endParaRPr lang="en-US" baseline="0" dirty="0" smtClean="0"/>
          </a:p>
          <a:p>
            <a:r>
              <a:rPr lang="en-US" baseline="0" dirty="0" smtClean="0"/>
              <a:t>So then how do we intersect a ray with the triangles carried in a BVH?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7</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one key invariant in</a:t>
            </a:r>
            <a:r>
              <a:rPr lang="en-US" baseline="0" dirty="0" smtClean="0"/>
              <a:t> a BVH. That is that is a ray intersects the bounding box of a BVH node, then it intersects the bounding box of the parent of that node.</a:t>
            </a:r>
          </a:p>
          <a:p>
            <a:endParaRPr lang="en-US" baseline="0" dirty="0" smtClean="0"/>
          </a:p>
          <a:p>
            <a:r>
              <a:rPr lang="en-US" baseline="0" dirty="0" smtClean="0"/>
              <a:t>The corollary of this is that if a ray does not intersect the bounding box of a node, as we see with the orange node and the right half of the scene, </a:t>
            </a:r>
          </a:p>
          <a:p>
            <a:r>
              <a:rPr lang="en-US" baseline="0" dirty="0" smtClean="0"/>
              <a:t>we know that the ray cannot intersect any of the triangles in that part of the scene, and we don’t have to test there.</a:t>
            </a:r>
          </a:p>
          <a:p>
            <a:endParaRPr lang="en-US" baseline="0" dirty="0" smtClean="0"/>
          </a:p>
          <a:p>
            <a:r>
              <a:rPr lang="en-US" baseline="0" dirty="0" smtClean="0"/>
              <a:t>Another important concept is that finding an intersection of a ray is only half the story, we also have to show that there are no prior intersections on the ray.  This is</a:t>
            </a:r>
          </a:p>
          <a:p>
            <a:r>
              <a:rPr lang="en-US" baseline="0" dirty="0" smtClean="0"/>
              <a:t>exemplified by the red ray, where a good portion of the work is dedicated to proving no intersections in the right part of the scene.  </a:t>
            </a:r>
          </a:p>
          <a:p>
            <a:endParaRPr lang="en-US" baseline="0" dirty="0" smtClean="0"/>
          </a:p>
          <a:p>
            <a:r>
              <a:rPr lang="en-US" baseline="0" dirty="0" smtClean="0"/>
              <a:t>The key takeaway is that the cost of intersection is dependent on both…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8</a:t>
            </a:fld>
            <a:endParaRPr lang="en-US"/>
          </a:p>
        </p:txBody>
      </p:sp>
    </p:spTree>
    <p:extLst>
      <p:ext uri="{BB962C8B-B14F-4D97-AF65-F5344CB8AC3E}">
        <p14:creationId xmlns:p14="http://schemas.microsoft.com/office/powerpoint/2010/main" val="181309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shadow rays, the traversal might terminate early.</a:t>
            </a:r>
          </a:p>
          <a:p>
            <a:endParaRPr lang="en-US" baseline="0" dirty="0" smtClean="0"/>
          </a:p>
          <a:p>
            <a:r>
              <a:rPr lang="en-US" baseline="0" dirty="0" smtClean="0"/>
              <a:t>Thus, there is a large difference between a “good” traversal and a “bad traversal”</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9</a:t>
            </a:fld>
            <a:endParaRPr lang="en-US"/>
          </a:p>
        </p:txBody>
      </p:sp>
    </p:spTree>
    <p:extLst>
      <p:ext uri="{BB962C8B-B14F-4D97-AF65-F5344CB8AC3E}">
        <p14:creationId xmlns:p14="http://schemas.microsoft.com/office/powerpoint/2010/main" val="181309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often an upfront cost.</a:t>
            </a:r>
          </a:p>
          <a:p>
            <a:r>
              <a:rPr lang="en-US" baseline="0" dirty="0" smtClean="0"/>
              <a:t>-This goal has been on the radar for 25 years or so.</a:t>
            </a:r>
          </a:p>
          <a:p>
            <a:r>
              <a:rPr lang="en-US" baseline="0" dirty="0" smtClean="0"/>
              <a:t>-how far are we from optimal?</a:t>
            </a:r>
          </a:p>
        </p:txBody>
      </p:sp>
      <p:sp>
        <p:nvSpPr>
          <p:cNvPr id="4" name="Slide Number Placeholder 3"/>
          <p:cNvSpPr>
            <a:spLocks noGrp="1"/>
          </p:cNvSpPr>
          <p:nvPr>
            <p:ph type="sldNum" sz="quarter" idx="10"/>
          </p:nvPr>
        </p:nvSpPr>
        <p:spPr/>
        <p:txBody>
          <a:bodyPr/>
          <a:lstStyle/>
          <a:p>
            <a:fld id="{D674814E-3B37-41B6-B818-E442EEBAD402}" type="slidenum">
              <a:rPr lang="en-US" smtClean="0"/>
              <a:t>10</a:t>
            </a:fld>
            <a:endParaRPr lang="en-US"/>
          </a:p>
        </p:txBody>
      </p:sp>
    </p:spTree>
    <p:extLst>
      <p:ext uri="{BB962C8B-B14F-4D97-AF65-F5344CB8AC3E}">
        <p14:creationId xmlns:p14="http://schemas.microsoft.com/office/powerpoint/2010/main" val="398154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have to search more deeply for </a:t>
            </a:r>
            <a:r>
              <a:rPr lang="en-US" baseline="0" dirty="0" err="1" smtClean="0"/>
              <a:t>optimus</a:t>
            </a:r>
            <a:r>
              <a:rPr lang="en-US" baseline="0" dirty="0" smtClean="0"/>
              <a:t> prime than for the </a:t>
            </a:r>
            <a:r>
              <a:rPr lang="en-US" baseline="0" dirty="0" err="1" smtClean="0"/>
              <a:t>rubik’s</a:t>
            </a:r>
            <a:r>
              <a:rPr lang="en-US" baseline="0" dirty="0" smtClean="0"/>
              <a:t> cube</a:t>
            </a:r>
          </a:p>
        </p:txBody>
      </p:sp>
      <p:sp>
        <p:nvSpPr>
          <p:cNvPr id="4" name="Slide Number Placeholder 3"/>
          <p:cNvSpPr>
            <a:spLocks noGrp="1"/>
          </p:cNvSpPr>
          <p:nvPr>
            <p:ph type="sldNum" sz="quarter" idx="10"/>
          </p:nvPr>
        </p:nvSpPr>
        <p:spPr/>
        <p:txBody>
          <a:bodyPr/>
          <a:lstStyle/>
          <a:p>
            <a:fld id="{D674814E-3B37-41B6-B818-E442EEBAD402}" type="slidenum">
              <a:rPr lang="en-US" smtClean="0"/>
              <a:t>11</a:t>
            </a:fld>
            <a:endParaRPr lang="en-US"/>
          </a:p>
        </p:txBody>
      </p:sp>
    </p:spTree>
    <p:extLst>
      <p:ext uri="{BB962C8B-B14F-4D97-AF65-F5344CB8AC3E}">
        <p14:creationId xmlns:p14="http://schemas.microsoft.com/office/powerpoint/2010/main" val="398154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Raytracing</a:t>
            </a:r>
            <a:r>
              <a:rPr lang="en-US" baseline="0" dirty="0" smtClean="0"/>
              <a:t> is search</a:t>
            </a:r>
            <a:endParaRPr lang="en-US" dirty="0" smtClean="0"/>
          </a:p>
          <a:p>
            <a:r>
              <a:rPr lang="en-US" dirty="0" smtClean="0"/>
              <a:t>Need to motivate spatial</a:t>
            </a:r>
            <a:r>
              <a:rPr lang="en-US" baseline="0" dirty="0" smtClean="0"/>
              <a:t> </a:t>
            </a:r>
            <a:r>
              <a:rPr lang="en-US" dirty="0" smtClean="0"/>
              <a:t>coherence != traversal</a:t>
            </a:r>
            <a:r>
              <a:rPr lang="en-US" baseline="0" dirty="0" smtClean="0"/>
              <a:t> coherence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12</a:t>
            </a:fld>
            <a:endParaRPr lang="en-US"/>
          </a:p>
        </p:txBody>
      </p:sp>
    </p:spTree>
    <p:extLst>
      <p:ext uri="{BB962C8B-B14F-4D97-AF65-F5344CB8AC3E}">
        <p14:creationId xmlns:p14="http://schemas.microsoft.com/office/powerpoint/2010/main" val="260524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Warren</a:t>
            </a:r>
          </a:p>
          <a:p>
            <a:r>
              <a:rPr lang="en-US" dirty="0" smtClean="0"/>
              <a:t>Then </a:t>
            </a:r>
            <a:r>
              <a:rPr lang="en-US" dirty="0" err="1" smtClean="0"/>
              <a:t>havran</a:t>
            </a:r>
            <a:endParaRPr lang="en-US" dirty="0" smtClean="0"/>
          </a:p>
          <a:p>
            <a:r>
              <a:rPr lang="en-US" dirty="0" smtClean="0"/>
              <a:t>(add citations)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13</a:t>
            </a:fld>
            <a:endParaRPr lang="en-US"/>
          </a:p>
        </p:txBody>
      </p:sp>
    </p:spTree>
    <p:extLst>
      <p:ext uri="{BB962C8B-B14F-4D97-AF65-F5344CB8AC3E}">
        <p14:creationId xmlns:p14="http://schemas.microsoft.com/office/powerpoint/2010/main" val="397661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0" y="0"/>
            <a:ext cx="9140825" cy="6858000"/>
          </a:xfrm>
          <a:prstGeom prst="rect">
            <a:avLst/>
          </a:prstGeom>
          <a:solidFill>
            <a:schemeClr val="tx1"/>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endParaRPr lang="en-US" sz="1600">
              <a:solidFill>
                <a:srgbClr val="000000"/>
              </a:solidFill>
              <a:cs typeface="Arial Unicode MS" charset="0"/>
            </a:endParaRPr>
          </a:p>
        </p:txBody>
      </p:sp>
      <p:sp>
        <p:nvSpPr>
          <p:cNvPr id="248835" name="Rectangle 18"/>
          <p:cNvSpPr>
            <a:spLocks noGrp="1" noChangeArrowheads="1"/>
          </p:cNvSpPr>
          <p:nvPr>
            <p:ph type="ctrTitle"/>
          </p:nvPr>
        </p:nvSpPr>
        <p:spPr>
          <a:xfrm>
            <a:off x="344488" y="2101850"/>
            <a:ext cx="8475662" cy="714375"/>
          </a:xfrm>
        </p:spPr>
        <p:txBody>
          <a:bodyPr/>
          <a:lstStyle>
            <a:lvl1pPr algn="ctr">
              <a:defRPr sz="4800">
                <a:solidFill>
                  <a:srgbClr val="5F86B0"/>
                </a:solidFill>
              </a:defRPr>
            </a:lvl1pPr>
          </a:lstStyle>
          <a:p>
            <a:pPr lvl="0"/>
            <a:r>
              <a:rPr lang="en-US" noProof="0" smtClean="0"/>
              <a:t>Click to edit Master title style</a:t>
            </a:r>
          </a:p>
        </p:txBody>
      </p:sp>
      <p:sp>
        <p:nvSpPr>
          <p:cNvPr id="248836" name="Rectangle 19"/>
          <p:cNvSpPr>
            <a:spLocks noGrp="1" noChangeArrowheads="1"/>
          </p:cNvSpPr>
          <p:nvPr>
            <p:ph type="subTitle" idx="1"/>
          </p:nvPr>
        </p:nvSpPr>
        <p:spPr>
          <a:xfrm>
            <a:off x="344488" y="2921000"/>
            <a:ext cx="8475662" cy="519113"/>
          </a:xfrm>
        </p:spPr>
        <p:txBody>
          <a:bodyPr/>
          <a:lstStyle>
            <a:lvl1pPr algn="ctr">
              <a:defRPr sz="2800">
                <a:solidFill>
                  <a:schemeClr val="accent1"/>
                </a:solidFill>
              </a:defRPr>
            </a:lvl1pPr>
          </a:lstStyle>
          <a:p>
            <a:pPr lvl="0"/>
            <a:r>
              <a:rPr lang="en-US" noProof="0" smtClean="0"/>
              <a:t>Click to edit Master subtitle style</a:t>
            </a:r>
          </a:p>
        </p:txBody>
      </p:sp>
      <p:sp>
        <p:nvSpPr>
          <p:cNvPr id="24883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883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24972581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28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695325"/>
            <a:ext cx="2176462" cy="2300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650" y="695325"/>
            <a:ext cx="6376988" cy="2300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587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
        <p:nvSpPr>
          <p:cNvPr id="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151161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46572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95472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416635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84158B-E98E-48A6-9A42-CB5646BF2F87}" type="datetimeFigureOut">
              <a:rPr lang="en-US" smtClean="0"/>
              <a:t>2/26/2012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734278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84158B-E98E-48A6-9A42-CB5646BF2F87}" type="datetimeFigureOut">
              <a:rPr lang="en-US" smtClean="0"/>
              <a:t>2/26/2012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326267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4158B-E98E-48A6-9A42-CB5646BF2F87}" type="datetimeFigureOut">
              <a:rPr lang="en-US" smtClean="0"/>
              <a:t>2/26/2012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772630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83376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3128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804925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30481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26715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3328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142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156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18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43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96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836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7810" name="Text Box 25"/>
          <p:cNvSpPr txBox="1">
            <a:spLocks noChangeArrowheads="1"/>
          </p:cNvSpPr>
          <p:nvPr/>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2E2F78BF-B86E-4C24-8BB8-CC03E46EF5C6}"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7811" name="Rectangle 18"/>
          <p:cNvSpPr>
            <a:spLocks noGrp="1" noChangeArrowheads="1"/>
          </p:cNvSpPr>
          <p:nvPr>
            <p:ph type="title"/>
          </p:nvPr>
        </p:nvSpPr>
        <p:spPr bwMode="auto">
          <a:xfrm>
            <a:off x="247650" y="695325"/>
            <a:ext cx="868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247812" name="Rectangle 19"/>
          <p:cNvSpPr>
            <a:spLocks noGrp="1" noChangeArrowheads="1"/>
          </p:cNvSpPr>
          <p:nvPr>
            <p:ph type="body" idx="1"/>
          </p:nvPr>
        </p:nvSpPr>
        <p:spPr bwMode="auto">
          <a:xfrm>
            <a:off x="266700" y="1530350"/>
            <a:ext cx="8686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7813" name="Text Box 26"/>
          <p:cNvSpPr txBox="1">
            <a:spLocks noChangeArrowheads="1"/>
          </p:cNvSpPr>
          <p:nvPr/>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57101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lnSpc>
          <a:spcPct val="85000"/>
        </a:lnSpc>
        <a:spcBef>
          <a:spcPct val="0"/>
        </a:spcBef>
        <a:spcAft>
          <a:spcPct val="0"/>
        </a:spcAft>
        <a:defRPr sz="3600">
          <a:solidFill>
            <a:schemeClr val="folHlink"/>
          </a:solidFill>
          <a:latin typeface="+mj-lt"/>
          <a:ea typeface="+mj-ea"/>
          <a:cs typeface="+mj-cs"/>
        </a:defRPr>
      </a:lvl1pPr>
      <a:lvl2pPr algn="l" rtl="0" fontAlgn="base">
        <a:lnSpc>
          <a:spcPct val="85000"/>
        </a:lnSpc>
        <a:spcBef>
          <a:spcPct val="0"/>
        </a:spcBef>
        <a:spcAft>
          <a:spcPct val="0"/>
        </a:spcAft>
        <a:defRPr sz="3600">
          <a:solidFill>
            <a:schemeClr val="folHlink"/>
          </a:solidFill>
          <a:latin typeface="Arial" charset="0"/>
          <a:cs typeface="Arial" charset="0"/>
        </a:defRPr>
      </a:lvl2pPr>
      <a:lvl3pPr algn="l" rtl="0" fontAlgn="base">
        <a:lnSpc>
          <a:spcPct val="85000"/>
        </a:lnSpc>
        <a:spcBef>
          <a:spcPct val="0"/>
        </a:spcBef>
        <a:spcAft>
          <a:spcPct val="0"/>
        </a:spcAft>
        <a:defRPr sz="3600">
          <a:solidFill>
            <a:schemeClr val="folHlink"/>
          </a:solidFill>
          <a:latin typeface="Arial" charset="0"/>
          <a:cs typeface="Arial" charset="0"/>
        </a:defRPr>
      </a:lvl3pPr>
      <a:lvl4pPr algn="l" rtl="0" fontAlgn="base">
        <a:lnSpc>
          <a:spcPct val="85000"/>
        </a:lnSpc>
        <a:spcBef>
          <a:spcPct val="0"/>
        </a:spcBef>
        <a:spcAft>
          <a:spcPct val="0"/>
        </a:spcAft>
        <a:defRPr sz="3600">
          <a:solidFill>
            <a:schemeClr val="folHlink"/>
          </a:solidFill>
          <a:latin typeface="Arial" charset="0"/>
          <a:cs typeface="Arial" charset="0"/>
        </a:defRPr>
      </a:lvl4pPr>
      <a:lvl5pPr algn="l" rtl="0" fontAlgn="base">
        <a:lnSpc>
          <a:spcPct val="85000"/>
        </a:lnSpc>
        <a:spcBef>
          <a:spcPct val="0"/>
        </a:spcBef>
        <a:spcAft>
          <a:spcPct val="0"/>
        </a:spcAft>
        <a:defRPr sz="3600">
          <a:solidFill>
            <a:schemeClr val="folHlink"/>
          </a:solidFill>
          <a:latin typeface="Arial" charset="0"/>
          <a:cs typeface="Arial" charset="0"/>
        </a:defRPr>
      </a:lvl5pPr>
      <a:lvl6pPr marL="457200" algn="l" rtl="0" fontAlgn="base">
        <a:lnSpc>
          <a:spcPct val="85000"/>
        </a:lnSpc>
        <a:spcBef>
          <a:spcPct val="0"/>
        </a:spcBef>
        <a:spcAft>
          <a:spcPct val="0"/>
        </a:spcAft>
        <a:defRPr sz="3600">
          <a:solidFill>
            <a:schemeClr val="folHlink"/>
          </a:solidFill>
          <a:latin typeface="Arial" charset="0"/>
          <a:cs typeface="Arial" charset="0"/>
        </a:defRPr>
      </a:lvl6pPr>
      <a:lvl7pPr marL="914400" algn="l" rtl="0" fontAlgn="base">
        <a:lnSpc>
          <a:spcPct val="85000"/>
        </a:lnSpc>
        <a:spcBef>
          <a:spcPct val="0"/>
        </a:spcBef>
        <a:spcAft>
          <a:spcPct val="0"/>
        </a:spcAft>
        <a:defRPr sz="3600">
          <a:solidFill>
            <a:schemeClr val="folHlink"/>
          </a:solidFill>
          <a:latin typeface="Arial" charset="0"/>
          <a:cs typeface="Arial" charset="0"/>
        </a:defRPr>
      </a:lvl7pPr>
      <a:lvl8pPr marL="1371600" algn="l" rtl="0" fontAlgn="base">
        <a:lnSpc>
          <a:spcPct val="85000"/>
        </a:lnSpc>
        <a:spcBef>
          <a:spcPct val="0"/>
        </a:spcBef>
        <a:spcAft>
          <a:spcPct val="0"/>
        </a:spcAft>
        <a:defRPr sz="3600">
          <a:solidFill>
            <a:schemeClr val="folHlink"/>
          </a:solidFill>
          <a:latin typeface="Arial" charset="0"/>
          <a:cs typeface="Arial" charset="0"/>
        </a:defRPr>
      </a:lvl8pPr>
      <a:lvl9pPr marL="1828800" algn="l" rtl="0" fontAlgn="base">
        <a:lnSpc>
          <a:spcPct val="85000"/>
        </a:lnSpc>
        <a:spcBef>
          <a:spcPct val="0"/>
        </a:spcBef>
        <a:spcAft>
          <a:spcPct val="0"/>
        </a:spcAft>
        <a:defRPr sz="3600">
          <a:solidFill>
            <a:schemeClr val="folHlink"/>
          </a:solidFill>
          <a:latin typeface="Arial" charset="0"/>
          <a:cs typeface="Arial" charset="0"/>
        </a:defRPr>
      </a:lvl9pPr>
    </p:titleStyle>
    <p:bodyStyle>
      <a:lvl1pPr algn="l" rtl="0" fontAlgn="base">
        <a:spcBef>
          <a:spcPct val="0"/>
        </a:spcBef>
        <a:spcAft>
          <a:spcPct val="0"/>
        </a:spcAft>
        <a:defRPr>
          <a:solidFill>
            <a:schemeClr val="tx1"/>
          </a:solidFill>
          <a:latin typeface="+mn-lt"/>
          <a:ea typeface="+mn-ea"/>
          <a:cs typeface="+mn-cs"/>
        </a:defRPr>
      </a:lvl1pPr>
      <a:lvl2pPr marL="461963" indent="-171450" algn="l" rtl="0" fontAlgn="base">
        <a:spcBef>
          <a:spcPct val="0"/>
        </a:spcBef>
        <a:spcAft>
          <a:spcPct val="0"/>
        </a:spcAft>
        <a:defRPr>
          <a:solidFill>
            <a:schemeClr val="tx1"/>
          </a:solidFill>
          <a:latin typeface="+mn-lt"/>
          <a:cs typeface="+mn-cs"/>
        </a:defRPr>
      </a:lvl2pPr>
      <a:lvl3pPr marL="738188" indent="-161925" algn="l" rtl="0" fontAlgn="base">
        <a:spcBef>
          <a:spcPct val="0"/>
        </a:spcBef>
        <a:spcAft>
          <a:spcPct val="0"/>
        </a:spcAft>
        <a:defRPr>
          <a:solidFill>
            <a:schemeClr val="tx1"/>
          </a:solidFill>
          <a:latin typeface="+mn-lt"/>
          <a:cs typeface="+mn-cs"/>
        </a:defRPr>
      </a:lvl3pPr>
      <a:lvl4pPr marL="1023938" indent="-171450" algn="l" rtl="0" fontAlgn="base">
        <a:spcBef>
          <a:spcPct val="0"/>
        </a:spcBef>
        <a:spcAft>
          <a:spcPct val="0"/>
        </a:spcAft>
        <a:defRPr>
          <a:solidFill>
            <a:schemeClr val="tx1"/>
          </a:solidFill>
          <a:latin typeface="+mn-lt"/>
          <a:cs typeface="+mn-cs"/>
        </a:defRPr>
      </a:lvl4pPr>
      <a:lvl5pPr marL="1311275" indent="-173038" algn="l" rtl="0" fontAlgn="base">
        <a:spcBef>
          <a:spcPct val="0"/>
        </a:spcBef>
        <a:spcAft>
          <a:spcPct val="0"/>
        </a:spcAft>
        <a:defRPr>
          <a:solidFill>
            <a:schemeClr val="tx1"/>
          </a:solidFill>
          <a:latin typeface="+mn-lt"/>
          <a:cs typeface="+mn-cs"/>
        </a:defRPr>
      </a:lvl5pPr>
      <a:lvl6pPr marL="1768475" indent="-173038" algn="l" rtl="0" fontAlgn="base">
        <a:spcBef>
          <a:spcPct val="0"/>
        </a:spcBef>
        <a:spcAft>
          <a:spcPct val="0"/>
        </a:spcAft>
        <a:defRPr>
          <a:solidFill>
            <a:schemeClr val="tx1"/>
          </a:solidFill>
          <a:latin typeface="+mn-lt"/>
          <a:cs typeface="+mn-cs"/>
        </a:defRPr>
      </a:lvl6pPr>
      <a:lvl7pPr marL="2225675" indent="-173038" algn="l" rtl="0" fontAlgn="base">
        <a:spcBef>
          <a:spcPct val="0"/>
        </a:spcBef>
        <a:spcAft>
          <a:spcPct val="0"/>
        </a:spcAft>
        <a:defRPr>
          <a:solidFill>
            <a:schemeClr val="tx1"/>
          </a:solidFill>
          <a:latin typeface="+mn-lt"/>
          <a:cs typeface="+mn-cs"/>
        </a:defRPr>
      </a:lvl7pPr>
      <a:lvl8pPr marL="2682875" indent="-173038" algn="l" rtl="0" fontAlgn="base">
        <a:spcBef>
          <a:spcPct val="0"/>
        </a:spcBef>
        <a:spcAft>
          <a:spcPct val="0"/>
        </a:spcAft>
        <a:defRPr>
          <a:solidFill>
            <a:schemeClr val="tx1"/>
          </a:solidFill>
          <a:latin typeface="+mn-lt"/>
          <a:cs typeface="+mn-cs"/>
        </a:defRPr>
      </a:lvl8pPr>
      <a:lvl9pPr marL="3140075" indent="-173038" algn="l" rtl="0" fontAlgn="base">
        <a:spcBef>
          <a:spcPct val="0"/>
        </a:spcBef>
        <a:spcAft>
          <a:spcPct val="0"/>
        </a:spcAf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4158B-E98E-48A6-9A42-CB5646BF2F87}" type="datetimeFigureOut">
              <a:rPr lang="en-US" smtClean="0"/>
              <a:t>2/26/2012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FDC43-9295-465F-83B3-50E46CC40D87}" type="slidenum">
              <a:rPr lang="en-US" smtClean="0"/>
              <a:t>‹#›</a:t>
            </a:fld>
            <a:endParaRPr lang="en-US"/>
          </a:p>
        </p:txBody>
      </p:sp>
    </p:spTree>
    <p:extLst>
      <p:ext uri="{BB962C8B-B14F-4D97-AF65-F5344CB8AC3E}">
        <p14:creationId xmlns:p14="http://schemas.microsoft.com/office/powerpoint/2010/main" val="33950919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Using Ray Distributions to</a:t>
            </a:r>
            <a:br>
              <a:rPr lang="en-US" dirty="0" smtClean="0"/>
            </a:br>
            <a:r>
              <a:rPr lang="en-US" dirty="0" smtClean="0"/>
              <a:t>Build </a:t>
            </a:r>
            <a:r>
              <a:rPr lang="en-US" dirty="0" smtClean="0"/>
              <a:t>Better BVHs</a:t>
            </a:r>
            <a:endParaRPr lang="en-US" dirty="0"/>
          </a:p>
        </p:txBody>
      </p:sp>
      <p:sp>
        <p:nvSpPr>
          <p:cNvPr id="3" name="Subtitle 2"/>
          <p:cNvSpPr>
            <a:spLocks noGrp="1"/>
          </p:cNvSpPr>
          <p:nvPr>
            <p:ph type="subTitle" idx="1"/>
          </p:nvPr>
        </p:nvSpPr>
        <p:spPr/>
        <p:txBody>
          <a:bodyPr/>
          <a:lstStyle/>
          <a:p>
            <a:r>
              <a:rPr lang="en-US" dirty="0" smtClean="0"/>
              <a:t>Nicolas </a:t>
            </a:r>
            <a:r>
              <a:rPr lang="en-US" dirty="0" err="1" smtClean="0"/>
              <a:t>Feltman</a:t>
            </a:r>
            <a:endParaRPr lang="en-US" dirty="0"/>
          </a:p>
        </p:txBody>
      </p:sp>
    </p:spTree>
    <p:extLst>
      <p:ext uri="{BB962C8B-B14F-4D97-AF65-F5344CB8AC3E}">
        <p14:creationId xmlns:p14="http://schemas.microsoft.com/office/powerpoint/2010/main" val="3060651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GOOD RESEARCH</a:t>
            </a:r>
            <a:r>
              <a:rPr lang="en-US" dirty="0" smtClean="0"/>
              <a:t>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Build a better data structure.</a:t>
            </a:r>
            <a:endParaRPr lang="en-US" dirty="0"/>
          </a:p>
        </p:txBody>
      </p:sp>
    </p:spTree>
    <p:extLst>
      <p:ext uri="{BB962C8B-B14F-4D97-AF65-F5344CB8AC3E}">
        <p14:creationId xmlns:p14="http://schemas.microsoft.com/office/powerpoint/2010/main" val="3909617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ddmcdn.com/gif/real-transformer-movie-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99031"/>
            <a:ext cx="1791677" cy="20962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200" y="1676400"/>
            <a:ext cx="4782224" cy="3293342"/>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Pie 5"/>
          <p:cNvSpPr/>
          <p:nvPr/>
        </p:nvSpPr>
        <p:spPr>
          <a:xfrm>
            <a:off x="7086600" y="2743200"/>
            <a:ext cx="1143000" cy="1143000"/>
          </a:xfrm>
          <a:prstGeom prst="pie">
            <a:avLst>
              <a:gd name="adj1" fmla="val 10108546"/>
              <a:gd name="adj2" fmla="val 1259090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7" name="Pie 6"/>
          <p:cNvSpPr/>
          <p:nvPr/>
        </p:nvSpPr>
        <p:spPr>
          <a:xfrm>
            <a:off x="685800" y="3124200"/>
            <a:ext cx="1143000" cy="1143000"/>
          </a:xfrm>
          <a:prstGeom prst="pie">
            <a:avLst>
              <a:gd name="adj1" fmla="val 19875382"/>
              <a:gd name="adj2" fmla="val 52669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1028" name="Picture 4" descr="http://www.thinkgeek.com/images/products/zoom/rubix_cub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2448581"/>
            <a:ext cx="1538608" cy="1577074"/>
          </a:xfrm>
          <a:prstGeom prst="rect">
            <a:avLst/>
          </a:prstGeom>
          <a:noFill/>
          <a:extLst>
            <a:ext uri="{909E8E84-426E-40DD-AFC4-6F175D3DCCD1}">
              <a14:hiddenFill xmlns:a14="http://schemas.microsoft.com/office/drawing/2010/main">
                <a:solidFill>
                  <a:srgbClr val="FFFFFF"/>
                </a:solidFill>
              </a14:hiddenFill>
            </a:ext>
          </a:extLst>
        </p:spPr>
      </p:pic>
      <p:sp>
        <p:nvSpPr>
          <p:cNvPr id="9" name="Circular Arrow 8"/>
          <p:cNvSpPr/>
          <p:nvPr/>
        </p:nvSpPr>
        <p:spPr>
          <a:xfrm rot="19769491" flipV="1">
            <a:off x="1315288" y="3755486"/>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11969063">
            <a:off x="5262480" y="3641624"/>
            <a:ext cx="2218303" cy="1779633"/>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731520" y="5233940"/>
            <a:ext cx="1219200" cy="646331"/>
          </a:xfrm>
          <a:prstGeom prst="rect">
            <a:avLst/>
          </a:prstGeom>
          <a:noFill/>
        </p:spPr>
        <p:txBody>
          <a:bodyPr wrap="square" rtlCol="0">
            <a:spAutoFit/>
          </a:bodyPr>
          <a:lstStyle/>
          <a:p>
            <a:r>
              <a:rPr lang="en-US" dirty="0" smtClean="0"/>
              <a:t>Simple geometry</a:t>
            </a:r>
            <a:endParaRPr lang="en-US" dirty="0"/>
          </a:p>
        </p:txBody>
      </p:sp>
      <p:sp>
        <p:nvSpPr>
          <p:cNvPr id="12" name="TextBox 11"/>
          <p:cNvSpPr txBox="1"/>
          <p:nvPr/>
        </p:nvSpPr>
        <p:spPr>
          <a:xfrm>
            <a:off x="7086600" y="5049274"/>
            <a:ext cx="1295400" cy="646331"/>
          </a:xfrm>
          <a:prstGeom prst="rect">
            <a:avLst/>
          </a:prstGeom>
          <a:noFill/>
        </p:spPr>
        <p:txBody>
          <a:bodyPr wrap="square" rtlCol="0">
            <a:spAutoFit/>
          </a:bodyPr>
          <a:lstStyle/>
          <a:p>
            <a:r>
              <a:rPr lang="en-US" dirty="0" smtClean="0"/>
              <a:t>Complex geometry</a:t>
            </a:r>
            <a:endParaRPr lang="en-US" dirty="0"/>
          </a:p>
        </p:txBody>
      </p:sp>
      <p:sp>
        <p:nvSpPr>
          <p:cNvPr id="13" name="Title 1"/>
          <p:cNvSpPr txBox="1">
            <a:spLocks/>
          </p:cNvSpPr>
          <p:nvPr/>
        </p:nvSpPr>
        <p:spPr>
          <a:xfrm>
            <a:off x="457200" y="152399"/>
            <a:ext cx="8229600" cy="13520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For whom is the scene more costly: </a:t>
            </a:r>
            <a:r>
              <a:rPr lang="en-US" dirty="0" smtClean="0">
                <a:solidFill>
                  <a:srgbClr val="92D050"/>
                </a:solidFill>
              </a:rPr>
              <a:t>Green</a:t>
            </a:r>
            <a:r>
              <a:rPr lang="en-US" dirty="0" smtClean="0"/>
              <a:t> or </a:t>
            </a:r>
            <a:r>
              <a:rPr lang="en-US" dirty="0" smtClean="0">
                <a:solidFill>
                  <a:schemeClr val="accent6"/>
                </a:solidFill>
              </a:rPr>
              <a:t>Orange</a:t>
            </a:r>
            <a:r>
              <a:rPr lang="en-US" dirty="0" smtClean="0"/>
              <a:t>?</a:t>
            </a:r>
            <a:endParaRPr lang="en-US" dirty="0"/>
          </a:p>
        </p:txBody>
      </p:sp>
    </p:spTree>
    <p:extLst>
      <p:ext uri="{BB962C8B-B14F-4D97-AF65-F5344CB8AC3E}">
        <p14:creationId xmlns:p14="http://schemas.microsoft.com/office/powerpoint/2010/main" val="4001148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62" name="Group 51"/>
          <p:cNvGrpSpPr>
            <a:grpSpLocks/>
          </p:cNvGrpSpPr>
          <p:nvPr/>
        </p:nvGrpSpPr>
        <p:grpSpPr bwMode="auto">
          <a:xfrm>
            <a:off x="3389313" y="2951163"/>
            <a:ext cx="2354262" cy="2355850"/>
            <a:chOff x="2135" y="1859"/>
            <a:chExt cx="1483" cy="1484"/>
          </a:xfrm>
        </p:grpSpPr>
        <p:sp>
          <p:nvSpPr>
            <p:cNvPr id="194570" name="Oval 97"/>
            <p:cNvSpPr>
              <a:spLocks noChangeArrowheads="1"/>
            </p:cNvSpPr>
            <p:nvPr/>
          </p:nvSpPr>
          <p:spPr bwMode="gray">
            <a:xfrm>
              <a:off x="2135" y="1859"/>
              <a:ext cx="1483" cy="1484"/>
            </a:xfrm>
            <a:prstGeom prst="ellipse">
              <a:avLst/>
            </a:prstGeom>
            <a:solidFill>
              <a:schemeClr val="accent2">
                <a:alpha val="70195"/>
              </a:schemeClr>
            </a:solidFill>
            <a:ln w="19050">
              <a:solidFill>
                <a:srgbClr val="FFFFFF"/>
              </a:solidFill>
              <a:round/>
              <a:headEnd/>
              <a:tailEnd/>
            </a:ln>
          </p:spPr>
          <p:txBody>
            <a:bodyPr wrap="none" anchor="ctr"/>
            <a:lstStyle/>
            <a:p>
              <a:pPr algn="l"/>
              <a:endParaRPr lang="en-US" sz="1800"/>
            </a:p>
          </p:txBody>
        </p:sp>
        <p:sp>
          <p:nvSpPr>
            <p:cNvPr id="194571" name="Oval 99"/>
            <p:cNvSpPr>
              <a:spLocks noChangeArrowheads="1"/>
            </p:cNvSpPr>
            <p:nvPr/>
          </p:nvSpPr>
          <p:spPr bwMode="gray">
            <a:xfrm>
              <a:off x="2218" y="1942"/>
              <a:ext cx="1317" cy="1318"/>
            </a:xfrm>
            <a:prstGeom prst="ellipse">
              <a:avLst/>
            </a:prstGeom>
            <a:solidFill>
              <a:schemeClr val="accent2"/>
            </a:solidFill>
            <a:ln w="19050">
              <a:solidFill>
                <a:srgbClr val="FFFFFF"/>
              </a:solidFill>
              <a:round/>
              <a:headEnd/>
              <a:tailEnd/>
            </a:ln>
          </p:spPr>
          <p:txBody>
            <a:bodyPr anchor="ctr"/>
            <a:lstStyle/>
            <a:p>
              <a:pPr algn="l"/>
              <a:endParaRPr lang="en-US" sz="1800">
                <a:cs typeface="Arial" charset="0"/>
              </a:endParaRPr>
            </a:p>
          </p:txBody>
        </p:sp>
      </p:grpSp>
      <p:sp>
        <p:nvSpPr>
          <p:cNvPr id="194563" name="Freeform 8"/>
          <p:cNvSpPr>
            <a:spLocks/>
          </p:cNvSpPr>
          <p:nvPr/>
        </p:nvSpPr>
        <p:spPr bwMode="gray">
          <a:xfrm>
            <a:off x="-6350" y="2076450"/>
            <a:ext cx="6248400" cy="2814638"/>
          </a:xfrm>
          <a:custGeom>
            <a:avLst/>
            <a:gdLst>
              <a:gd name="T0" fmla="*/ 0 w 2186"/>
              <a:gd name="T1" fmla="*/ 1460183 h 985"/>
              <a:gd name="T2" fmla="*/ 2601118 w 2186"/>
              <a:gd name="T3" fmla="*/ 1460183 h 985"/>
              <a:gd name="T4" fmla="*/ 4570536 w 2186"/>
              <a:gd name="T5" fmla="*/ 0 h 985"/>
              <a:gd name="T6" fmla="*/ 6248400 w 2186"/>
              <a:gd name="T7" fmla="*/ 865823 h 985"/>
              <a:gd name="T8" fmla="*/ 6242683 w 2186"/>
              <a:gd name="T9" fmla="*/ 871538 h 985"/>
              <a:gd name="T10" fmla="*/ 5362305 w 2186"/>
              <a:gd name="T11" fmla="*/ 871538 h 985"/>
              <a:gd name="T12" fmla="*/ 5359446 w 2186"/>
              <a:gd name="T13" fmla="*/ 874395 h 985"/>
              <a:gd name="T14" fmla="*/ 4570536 w 2186"/>
              <a:gd name="T15" fmla="*/ 634365 h 985"/>
              <a:gd name="T16" fmla="*/ 3147067 w 2186"/>
              <a:gd name="T17" fmla="*/ 2057400 h 985"/>
              <a:gd name="T18" fmla="*/ 3364303 w 2186"/>
              <a:gd name="T19" fmla="*/ 2814638 h 985"/>
              <a:gd name="T20" fmla="*/ 0 w 2186"/>
              <a:gd name="T21" fmla="*/ 2811780 h 985"/>
              <a:gd name="T22" fmla="*/ 0 w 2186"/>
              <a:gd name="T23" fmla="*/ 1460183 h 9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6"/>
              <a:gd name="T37" fmla="*/ 0 h 985"/>
              <a:gd name="T38" fmla="*/ 2186 w 2186"/>
              <a:gd name="T39" fmla="*/ 985 h 9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6" h="985">
                <a:moveTo>
                  <a:pt x="0" y="511"/>
                </a:moveTo>
                <a:cubicBezTo>
                  <a:pt x="910" y="511"/>
                  <a:pt x="910" y="511"/>
                  <a:pt x="910" y="511"/>
                </a:cubicBezTo>
                <a:cubicBezTo>
                  <a:pt x="999" y="215"/>
                  <a:pt x="1274" y="0"/>
                  <a:pt x="1599" y="0"/>
                </a:cubicBezTo>
                <a:cubicBezTo>
                  <a:pt x="1842" y="0"/>
                  <a:pt x="2056" y="120"/>
                  <a:pt x="2186" y="303"/>
                </a:cubicBezTo>
                <a:cubicBezTo>
                  <a:pt x="2184" y="305"/>
                  <a:pt x="2184" y="305"/>
                  <a:pt x="2184" y="305"/>
                </a:cubicBezTo>
                <a:cubicBezTo>
                  <a:pt x="1876" y="305"/>
                  <a:pt x="1876" y="305"/>
                  <a:pt x="1876" y="305"/>
                </a:cubicBezTo>
                <a:cubicBezTo>
                  <a:pt x="1875" y="306"/>
                  <a:pt x="1875" y="306"/>
                  <a:pt x="1875" y="306"/>
                </a:cubicBezTo>
                <a:cubicBezTo>
                  <a:pt x="1796" y="253"/>
                  <a:pt x="1701" y="222"/>
                  <a:pt x="1599" y="222"/>
                </a:cubicBezTo>
                <a:cubicBezTo>
                  <a:pt x="1324" y="222"/>
                  <a:pt x="1101" y="445"/>
                  <a:pt x="1101" y="720"/>
                </a:cubicBezTo>
                <a:cubicBezTo>
                  <a:pt x="1101" y="817"/>
                  <a:pt x="1129" y="908"/>
                  <a:pt x="1177" y="985"/>
                </a:cubicBezTo>
                <a:cubicBezTo>
                  <a:pt x="0" y="984"/>
                  <a:pt x="0" y="984"/>
                  <a:pt x="0" y="984"/>
                </a:cubicBezTo>
                <a:lnTo>
                  <a:pt x="0" y="511"/>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4" name="Freeform 9"/>
          <p:cNvSpPr>
            <a:spLocks/>
          </p:cNvSpPr>
          <p:nvPr/>
        </p:nvSpPr>
        <p:spPr bwMode="gray">
          <a:xfrm>
            <a:off x="2892425" y="3371850"/>
            <a:ext cx="6251575" cy="2811463"/>
          </a:xfrm>
          <a:custGeom>
            <a:avLst/>
            <a:gdLst>
              <a:gd name="T0" fmla="*/ 6251575 w 2187"/>
              <a:gd name="T1" fmla="*/ 0 h 984"/>
              <a:gd name="T2" fmla="*/ 2884243 w 2187"/>
              <a:gd name="T3" fmla="*/ 0 h 984"/>
              <a:gd name="T4" fmla="*/ 3101490 w 2187"/>
              <a:gd name="T5" fmla="*/ 754295 h 984"/>
              <a:gd name="T6" fmla="*/ 1677949 w 2187"/>
              <a:gd name="T7" fmla="*/ 2177170 h 984"/>
              <a:gd name="T8" fmla="*/ 888999 w 2187"/>
              <a:gd name="T9" fmla="*/ 1937167 h 984"/>
              <a:gd name="T10" fmla="*/ 888999 w 2187"/>
              <a:gd name="T11" fmla="*/ 1940024 h 984"/>
              <a:gd name="T12" fmla="*/ 5717 w 2187"/>
              <a:gd name="T13" fmla="*/ 1940024 h 984"/>
              <a:gd name="T14" fmla="*/ 0 w 2187"/>
              <a:gd name="T15" fmla="*/ 1945738 h 984"/>
              <a:gd name="T16" fmla="*/ 1677949 w 2187"/>
              <a:gd name="T17" fmla="*/ 2811463 h 984"/>
              <a:gd name="T18" fmla="*/ 3650325 w 2187"/>
              <a:gd name="T19" fmla="*/ 1351445 h 984"/>
              <a:gd name="T20" fmla="*/ 6251575 w 2187"/>
              <a:gd name="T21" fmla="*/ 1351445 h 984"/>
              <a:gd name="T22" fmla="*/ 6251575 w 2187"/>
              <a:gd name="T23" fmla="*/ 0 h 9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7"/>
              <a:gd name="T37" fmla="*/ 0 h 984"/>
              <a:gd name="T38" fmla="*/ 2187 w 2187"/>
              <a:gd name="T39" fmla="*/ 984 h 9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7" h="984">
                <a:moveTo>
                  <a:pt x="2187" y="0"/>
                </a:moveTo>
                <a:cubicBezTo>
                  <a:pt x="1009" y="0"/>
                  <a:pt x="1009" y="0"/>
                  <a:pt x="1009" y="0"/>
                </a:cubicBezTo>
                <a:cubicBezTo>
                  <a:pt x="1057" y="76"/>
                  <a:pt x="1085" y="167"/>
                  <a:pt x="1085" y="264"/>
                </a:cubicBezTo>
                <a:cubicBezTo>
                  <a:pt x="1085" y="539"/>
                  <a:pt x="862" y="762"/>
                  <a:pt x="587" y="762"/>
                </a:cubicBezTo>
                <a:cubicBezTo>
                  <a:pt x="485" y="762"/>
                  <a:pt x="390" y="731"/>
                  <a:pt x="311" y="678"/>
                </a:cubicBezTo>
                <a:cubicBezTo>
                  <a:pt x="311" y="679"/>
                  <a:pt x="311" y="679"/>
                  <a:pt x="311" y="679"/>
                </a:cubicBezTo>
                <a:cubicBezTo>
                  <a:pt x="2" y="679"/>
                  <a:pt x="2" y="679"/>
                  <a:pt x="2" y="679"/>
                </a:cubicBezTo>
                <a:cubicBezTo>
                  <a:pt x="0" y="681"/>
                  <a:pt x="0" y="681"/>
                  <a:pt x="0" y="681"/>
                </a:cubicBezTo>
                <a:cubicBezTo>
                  <a:pt x="130" y="865"/>
                  <a:pt x="345" y="984"/>
                  <a:pt x="587" y="984"/>
                </a:cubicBezTo>
                <a:cubicBezTo>
                  <a:pt x="912" y="984"/>
                  <a:pt x="1187" y="769"/>
                  <a:pt x="1277" y="473"/>
                </a:cubicBezTo>
                <a:cubicBezTo>
                  <a:pt x="2187" y="473"/>
                  <a:pt x="2187" y="473"/>
                  <a:pt x="2187" y="473"/>
                </a:cubicBezTo>
                <a:lnTo>
                  <a:pt x="2187" y="0"/>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5" name="Text Box 10"/>
          <p:cNvSpPr txBox="1">
            <a:spLocks noChangeArrowheads="1"/>
          </p:cNvSpPr>
          <p:nvPr/>
        </p:nvSpPr>
        <p:spPr bwMode="gray">
          <a:xfrm>
            <a:off x="3617118" y="3810000"/>
            <a:ext cx="19097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sz="2000" b="1" dirty="0" smtClean="0">
                <a:solidFill>
                  <a:srgbClr val="FFFFFF"/>
                </a:solidFill>
                <a:latin typeface="+mn-lt"/>
              </a:rPr>
              <a:t>COST TO</a:t>
            </a:r>
          </a:p>
          <a:p>
            <a:pPr algn="ctr" eaLnBrk="1" hangingPunct="1"/>
            <a:r>
              <a:rPr lang="en-US" sz="2000" b="1" dirty="0" smtClean="0">
                <a:solidFill>
                  <a:srgbClr val="FFFFFF"/>
                </a:solidFill>
                <a:latin typeface="+mn-lt"/>
              </a:rPr>
              <a:t>INTERSECT</a:t>
            </a:r>
            <a:endParaRPr lang="en-US" sz="2000" b="1" dirty="0">
              <a:solidFill>
                <a:srgbClr val="FFFFFF"/>
              </a:solidFill>
              <a:latin typeface="+mn-lt"/>
            </a:endParaRPr>
          </a:p>
        </p:txBody>
      </p:sp>
      <p:sp>
        <p:nvSpPr>
          <p:cNvPr id="194566" name="Text Box 11"/>
          <p:cNvSpPr txBox="1">
            <a:spLocks noChangeArrowheads="1"/>
          </p:cNvSpPr>
          <p:nvPr/>
        </p:nvSpPr>
        <p:spPr bwMode="gray">
          <a:xfrm>
            <a:off x="708024" y="3810000"/>
            <a:ext cx="1909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GEOMETRY AND</a:t>
            </a:r>
          </a:p>
          <a:p>
            <a:pPr algn="ctr" eaLnBrk="1" hangingPunct="1"/>
            <a:r>
              <a:rPr lang="en-US" dirty="0" smtClean="0">
                <a:solidFill>
                  <a:srgbClr val="FFFFFF"/>
                </a:solidFill>
                <a:latin typeface="+mn-lt"/>
              </a:rPr>
              <a:t>ACCELERATION</a:t>
            </a:r>
          </a:p>
          <a:p>
            <a:pPr algn="ctr" eaLnBrk="1" hangingPunct="1"/>
            <a:r>
              <a:rPr lang="en-US" dirty="0" smtClean="0">
                <a:solidFill>
                  <a:srgbClr val="FFFFFF"/>
                </a:solidFill>
                <a:latin typeface="+mn-lt"/>
              </a:rPr>
              <a:t>STRUCTURE</a:t>
            </a:r>
          </a:p>
        </p:txBody>
      </p:sp>
      <p:sp>
        <p:nvSpPr>
          <p:cNvPr id="194567" name="Text Box 14"/>
          <p:cNvSpPr txBox="1">
            <a:spLocks noChangeArrowheads="1"/>
          </p:cNvSpPr>
          <p:nvPr/>
        </p:nvSpPr>
        <p:spPr bwMode="gray">
          <a:xfrm>
            <a:off x="6542088" y="3758625"/>
            <a:ext cx="1909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WORKLOAD OF RAY QUERIES</a:t>
            </a:r>
            <a:endParaRPr lang="en-US" dirty="0">
              <a:solidFill>
                <a:srgbClr val="FFFFFF"/>
              </a:solidFill>
              <a:latin typeface="+mn-lt"/>
            </a:endParaRPr>
          </a:p>
        </p:txBody>
      </p:sp>
      <p:sp>
        <p:nvSpPr>
          <p:cNvPr id="194572" name="Rectangle 12"/>
          <p:cNvSpPr>
            <a:spLocks noGrp="1" noChangeArrowheads="1"/>
          </p:cNvSpPr>
          <p:nvPr>
            <p:ph type="title"/>
          </p:nvPr>
        </p:nvSpPr>
        <p:spPr>
          <a:xfrm>
            <a:off x="247650" y="219996"/>
            <a:ext cx="8686800" cy="1034129"/>
          </a:xfrm>
        </p:spPr>
        <p:txBody>
          <a:bodyPr>
            <a:normAutofit fontScale="90000"/>
          </a:bodyPr>
          <a:lstStyle/>
          <a:p>
            <a:r>
              <a:rPr lang="en-US" dirty="0" smtClean="0"/>
              <a:t>Intersection cost depends on both rays and geometry.</a:t>
            </a:r>
            <a:endParaRPr lang="en-US" dirty="0"/>
          </a:p>
        </p:txBody>
      </p:sp>
    </p:spTree>
    <p:extLst>
      <p:ext uri="{BB962C8B-B14F-4D97-AF65-F5344CB8AC3E}">
        <p14:creationId xmlns:p14="http://schemas.microsoft.com/office/powerpoint/2010/main" val="36549195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KEY NEWISH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Use information about the rays in the build process.</a:t>
            </a:r>
            <a:endParaRPr lang="en-US" dirty="0"/>
          </a:p>
        </p:txBody>
      </p:sp>
      <p:sp>
        <p:nvSpPr>
          <p:cNvPr id="4" name="TextBox 3"/>
          <p:cNvSpPr txBox="1"/>
          <p:nvPr/>
        </p:nvSpPr>
        <p:spPr>
          <a:xfrm rot="20125730">
            <a:off x="896645" y="1103214"/>
            <a:ext cx="2088081" cy="369332"/>
          </a:xfrm>
          <a:prstGeom prst="rect">
            <a:avLst/>
          </a:prstGeom>
          <a:noFill/>
        </p:spPr>
        <p:txBody>
          <a:bodyPr wrap="square" rtlCol="0">
            <a:spAutoFit/>
          </a:bodyPr>
          <a:lstStyle/>
          <a:p>
            <a:r>
              <a:rPr lang="en-US" dirty="0" smtClean="0">
                <a:solidFill>
                  <a:schemeClr val="accent5">
                    <a:lumMod val="40000"/>
                    <a:lumOff val="60000"/>
                  </a:schemeClr>
                </a:solidFill>
              </a:rPr>
              <a:t>[Hunt, Mark 08]</a:t>
            </a:r>
            <a:endParaRPr lang="en-US" dirty="0">
              <a:solidFill>
                <a:schemeClr val="accent5">
                  <a:lumMod val="40000"/>
                  <a:lumOff val="60000"/>
                </a:schemeClr>
              </a:solidFill>
            </a:endParaRPr>
          </a:p>
        </p:txBody>
      </p:sp>
      <p:sp>
        <p:nvSpPr>
          <p:cNvPr id="5" name="TextBox 4"/>
          <p:cNvSpPr txBox="1"/>
          <p:nvPr/>
        </p:nvSpPr>
        <p:spPr>
          <a:xfrm rot="1034668">
            <a:off x="6484814" y="1103214"/>
            <a:ext cx="2088081" cy="369332"/>
          </a:xfrm>
          <a:prstGeom prst="rect">
            <a:avLst/>
          </a:prstGeom>
          <a:noFill/>
        </p:spPr>
        <p:txBody>
          <a:bodyPr wrap="square" rtlCol="0">
            <a:spAutoFit/>
          </a:bodyPr>
          <a:lstStyle/>
          <a:p>
            <a:r>
              <a:rPr lang="en-US" dirty="0" smtClean="0">
                <a:solidFill>
                  <a:schemeClr val="accent5">
                    <a:lumMod val="40000"/>
                    <a:lumOff val="60000"/>
                  </a:schemeClr>
                </a:solidFill>
              </a:rPr>
              <a:t>[</a:t>
            </a:r>
            <a:r>
              <a:rPr lang="en-US" dirty="0" err="1" smtClean="0">
                <a:solidFill>
                  <a:schemeClr val="accent5">
                    <a:lumMod val="40000"/>
                    <a:lumOff val="60000"/>
                  </a:schemeClr>
                </a:solidFill>
              </a:rPr>
              <a:t>Havran</a:t>
            </a:r>
            <a:r>
              <a:rPr lang="en-US" dirty="0" smtClean="0">
                <a:solidFill>
                  <a:schemeClr val="accent5">
                    <a:lumMod val="40000"/>
                    <a:lumOff val="60000"/>
                  </a:schemeClr>
                </a:solidFill>
              </a:rPr>
              <a:t>, Bittner 09]</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2802194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90600" y="1752600"/>
            <a:ext cx="7315200" cy="1470025"/>
          </a:xfrm>
        </p:spPr>
        <p:txBody>
          <a:bodyPr>
            <a:normAutofit/>
          </a:bodyPr>
          <a:lstStyle/>
          <a:p>
            <a:r>
              <a:rPr lang="en-US" dirty="0" smtClean="0"/>
              <a:t>APPLICATION</a:t>
            </a:r>
            <a:r>
              <a:rPr lang="en-US" dirty="0" smtClean="0"/>
              <a:t>: SHADOW RAYS</a:t>
            </a:r>
            <a:endParaRPr lang="en-US" dirty="0"/>
          </a:p>
        </p:txBody>
      </p:sp>
      <p:sp>
        <p:nvSpPr>
          <p:cNvPr id="3" name="Subtitle 2"/>
          <p:cNvSpPr>
            <a:spLocks noGrp="1"/>
          </p:cNvSpPr>
          <p:nvPr>
            <p:ph type="subTitle" idx="4294967295"/>
          </p:nvPr>
        </p:nvSpPr>
        <p:spPr>
          <a:xfrm>
            <a:off x="2057400" y="3352800"/>
            <a:ext cx="5181600" cy="1752600"/>
          </a:xfrm>
        </p:spPr>
        <p:txBody>
          <a:bodyPr/>
          <a:lstStyle/>
          <a:p>
            <a:pPr marL="0" indent="0" algn="ctr">
              <a:buNone/>
            </a:pPr>
            <a:r>
              <a:rPr lang="en-US" dirty="0" smtClean="0"/>
              <a:t>Shadow </a:t>
            </a:r>
            <a:r>
              <a:rPr lang="en-US" dirty="0"/>
              <a:t>r</a:t>
            </a:r>
            <a:r>
              <a:rPr lang="en-US" dirty="0" smtClean="0"/>
              <a:t>ays yield more room </a:t>
            </a:r>
            <a:r>
              <a:rPr lang="en-US" dirty="0" smtClean="0"/>
              <a:t>in which </a:t>
            </a:r>
            <a:r>
              <a:rPr lang="en-US" dirty="0" smtClean="0"/>
              <a:t>to optimize.  Let’s ignore radiance rays.</a:t>
            </a:r>
            <a:endParaRPr lang="en-US" dirty="0"/>
          </a:p>
        </p:txBody>
      </p:sp>
    </p:spTree>
    <p:extLst>
      <p:ext uri="{BB962C8B-B14F-4D97-AF65-F5344CB8AC3E}">
        <p14:creationId xmlns:p14="http://schemas.microsoft.com/office/powerpoint/2010/main" val="1324757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BVH Shadow Ray Traversal</a:t>
            </a:r>
            <a:endParaRPr lang="en-US" dirty="0"/>
          </a:p>
        </p:txBody>
      </p:sp>
      <p:grpSp>
        <p:nvGrpSpPr>
          <p:cNvPr id="23" name="Group 22"/>
          <p:cNvGrpSpPr/>
          <p:nvPr/>
        </p:nvGrpSpPr>
        <p:grpSpPr>
          <a:xfrm>
            <a:off x="954887" y="1807668"/>
            <a:ext cx="3994577" cy="4004379"/>
            <a:chOff x="1097439" y="1807669"/>
            <a:chExt cx="3994577" cy="4004379"/>
          </a:xfrm>
        </p:grpSpPr>
        <p:grpSp>
          <p:nvGrpSpPr>
            <p:cNvPr id="103" name="Group 102"/>
            <p:cNvGrpSpPr/>
            <p:nvPr/>
          </p:nvGrpSpPr>
          <p:grpSpPr>
            <a:xfrm>
              <a:off x="1097439" y="1807669"/>
              <a:ext cx="3994577" cy="4004379"/>
              <a:chOff x="6553200" y="1924343"/>
              <a:chExt cx="2514600" cy="2520770"/>
            </a:xfrm>
          </p:grpSpPr>
          <p:sp>
            <p:nvSpPr>
              <p:cNvPr id="102" name="Rounded Rectangle 101"/>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39688" y="2097504"/>
                <a:ext cx="2133600" cy="2057400"/>
                <a:chOff x="6858000" y="2057400"/>
                <a:chExt cx="2133600" cy="2057400"/>
              </a:xfrm>
            </p:grpSpPr>
            <p:sp>
              <p:nvSpPr>
                <p:cNvPr id="35" name="Rectangle 34"/>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5" idx="2"/>
                  <a:endCxn id="40"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5" idx="2"/>
                  <a:endCxn id="41"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2"/>
                  <a:endCxn id="36"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0" idx="2"/>
                  <a:endCxn id="37"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1" idx="2"/>
                  <a:endCxn id="38"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2"/>
                  <a:endCxn id="39"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8" idx="2"/>
                  <a:endCxn id="51"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9" idx="2"/>
                  <a:endCxn id="44"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9" idx="2"/>
                  <a:endCxn id="45"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4" idx="2"/>
                  <a:endCxn id="49"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5" idx="2"/>
                  <a:endCxn id="50"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3" idx="2"/>
                  <a:endCxn id="47"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2" idx="2"/>
                  <a:endCxn id="48"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6" idx="2"/>
                  <a:endCxn id="42"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36" idx="2"/>
                  <a:endCxn id="43"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7" idx="2"/>
                  <a:endCxn id="46"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2320570" y="2337205"/>
              <a:ext cx="485415" cy="369332"/>
            </a:xfrm>
            <a:prstGeom prst="rect">
              <a:avLst/>
            </a:prstGeom>
            <a:noFill/>
          </p:spPr>
          <p:txBody>
            <a:bodyPr wrap="square" rtlCol="0">
              <a:spAutoFit/>
            </a:bodyPr>
            <a:lstStyle/>
            <a:p>
              <a:r>
                <a:rPr lang="en-US" dirty="0" smtClean="0">
                  <a:solidFill>
                    <a:schemeClr val="bg1"/>
                  </a:solidFill>
                </a:rPr>
                <a:t>p</a:t>
              </a:r>
              <a:r>
                <a:rPr lang="en-US" baseline="-25000" dirty="0" smtClean="0">
                  <a:solidFill>
                    <a:schemeClr val="bg1"/>
                  </a:solidFill>
                </a:rPr>
                <a:t>0</a:t>
              </a:r>
              <a:endParaRPr lang="en-US" dirty="0">
                <a:solidFill>
                  <a:schemeClr val="bg1"/>
                </a:solidFill>
              </a:endParaRPr>
            </a:p>
          </p:txBody>
        </p:sp>
        <p:sp>
          <p:nvSpPr>
            <p:cNvPr id="60" name="TextBox 59"/>
            <p:cNvSpPr txBox="1"/>
            <p:nvPr/>
          </p:nvSpPr>
          <p:spPr>
            <a:xfrm>
              <a:off x="3352381" y="2339643"/>
              <a:ext cx="485415" cy="369332"/>
            </a:xfrm>
            <a:prstGeom prst="rect">
              <a:avLst/>
            </a:prstGeom>
            <a:noFill/>
          </p:spPr>
          <p:txBody>
            <a:bodyPr wrap="square" rtlCol="0">
              <a:spAutoFit/>
            </a:bodyPr>
            <a:lstStyle/>
            <a:p>
              <a:r>
                <a:rPr lang="en-US" dirty="0">
                  <a:solidFill>
                    <a:schemeClr val="bg1"/>
                  </a:solidFill>
                </a:rPr>
                <a:t>q</a:t>
              </a:r>
              <a:r>
                <a:rPr lang="en-US" baseline="-25000" dirty="0" smtClean="0">
                  <a:solidFill>
                    <a:schemeClr val="bg1"/>
                  </a:solidFill>
                </a:rPr>
                <a:t>0</a:t>
              </a:r>
              <a:endParaRPr lang="en-US" dirty="0">
                <a:solidFill>
                  <a:schemeClr val="bg1"/>
                </a:solidFill>
              </a:endParaRPr>
            </a:p>
          </p:txBody>
        </p:sp>
        <p:sp>
          <p:nvSpPr>
            <p:cNvPr id="61" name="TextBox 60"/>
            <p:cNvSpPr txBox="1"/>
            <p:nvPr/>
          </p:nvSpPr>
          <p:spPr>
            <a:xfrm>
              <a:off x="1703798" y="3178185"/>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1</a:t>
              </a:r>
              <a:endParaRPr lang="en-US" dirty="0">
                <a:solidFill>
                  <a:schemeClr val="bg1"/>
                </a:solidFill>
              </a:endParaRPr>
            </a:p>
          </p:txBody>
        </p:sp>
        <p:sp>
          <p:nvSpPr>
            <p:cNvPr id="63" name="TextBox 62"/>
            <p:cNvSpPr txBox="1"/>
            <p:nvPr/>
          </p:nvSpPr>
          <p:spPr>
            <a:xfrm>
              <a:off x="1348520" y="3904473"/>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2</a:t>
              </a:r>
              <a:endParaRPr lang="en-US" dirty="0">
                <a:solidFill>
                  <a:schemeClr val="bg1"/>
                </a:solidFill>
              </a:endParaRPr>
            </a:p>
          </p:txBody>
        </p:sp>
        <p:sp>
          <p:nvSpPr>
            <p:cNvPr id="64" name="TextBox 63"/>
            <p:cNvSpPr txBox="1"/>
            <p:nvPr/>
          </p:nvSpPr>
          <p:spPr>
            <a:xfrm>
              <a:off x="2398506" y="3179318"/>
              <a:ext cx="485415" cy="369332"/>
            </a:xfrm>
            <a:prstGeom prst="rect">
              <a:avLst/>
            </a:prstGeom>
            <a:noFill/>
          </p:spPr>
          <p:txBody>
            <a:bodyPr wrap="square" rtlCol="0">
              <a:spAutoFit/>
            </a:bodyPr>
            <a:lstStyle/>
            <a:p>
              <a:r>
                <a:rPr lang="en-US" dirty="0" smtClean="0">
                  <a:solidFill>
                    <a:schemeClr val="bg1"/>
                  </a:solidFill>
                </a:rPr>
                <a:t>q</a:t>
              </a:r>
              <a:r>
                <a:rPr lang="en-US" baseline="-25000" dirty="0">
                  <a:solidFill>
                    <a:schemeClr val="bg1"/>
                  </a:solidFill>
                </a:rPr>
                <a:t>1</a:t>
              </a:r>
              <a:endParaRPr lang="en-US" dirty="0">
                <a:solidFill>
                  <a:schemeClr val="bg1"/>
                </a:solidFill>
              </a:endParaRPr>
            </a:p>
          </p:txBody>
        </p:sp>
        <p:sp>
          <p:nvSpPr>
            <p:cNvPr id="66" name="TextBox 65"/>
            <p:cNvSpPr txBox="1"/>
            <p:nvPr/>
          </p:nvSpPr>
          <p:spPr>
            <a:xfrm>
              <a:off x="2023764" y="3926631"/>
              <a:ext cx="485415" cy="369332"/>
            </a:xfrm>
            <a:prstGeom prst="rect">
              <a:avLst/>
            </a:prstGeom>
            <a:noFill/>
          </p:spPr>
          <p:txBody>
            <a:bodyPr wrap="square" rtlCol="0">
              <a:spAutoFit/>
            </a:bodyPr>
            <a:lstStyle/>
            <a:p>
              <a:r>
                <a:rPr lang="en-US" dirty="0" smtClean="0">
                  <a:solidFill>
                    <a:schemeClr val="bg1"/>
                  </a:solidFill>
                </a:rPr>
                <a:t>q</a:t>
              </a:r>
              <a:r>
                <a:rPr lang="en-US" baseline="-25000" dirty="0">
                  <a:solidFill>
                    <a:schemeClr val="bg1"/>
                  </a:solidFill>
                </a:rPr>
                <a:t>2</a:t>
              </a:r>
              <a:endParaRPr lang="en-US" dirty="0">
                <a:solidFill>
                  <a:schemeClr val="bg1"/>
                </a:solidFill>
              </a:endParaRPr>
            </a:p>
          </p:txBody>
        </p:sp>
        <p:sp>
          <p:nvSpPr>
            <p:cNvPr id="67" name="TextBox 66"/>
            <p:cNvSpPr txBox="1"/>
            <p:nvPr/>
          </p:nvSpPr>
          <p:spPr>
            <a:xfrm>
              <a:off x="4065554" y="3172176"/>
              <a:ext cx="485415" cy="369332"/>
            </a:xfrm>
            <a:prstGeom prst="rect">
              <a:avLst/>
            </a:prstGeom>
            <a:noFill/>
          </p:spPr>
          <p:txBody>
            <a:bodyPr wrap="square" rtlCol="0">
              <a:spAutoFit/>
            </a:bodyPr>
            <a:lstStyle/>
            <a:p>
              <a:r>
                <a:rPr lang="en-US" dirty="0" smtClean="0">
                  <a:solidFill>
                    <a:schemeClr val="bg1"/>
                  </a:solidFill>
                </a:rPr>
                <a:t>q</a:t>
              </a:r>
              <a:r>
                <a:rPr lang="en-US" baseline="-25000" dirty="0" smtClean="0">
                  <a:solidFill>
                    <a:schemeClr val="bg1"/>
                  </a:solidFill>
                </a:rPr>
                <a:t>3</a:t>
              </a:r>
              <a:endParaRPr lang="en-US" dirty="0">
                <a:solidFill>
                  <a:schemeClr val="bg1"/>
                </a:solidFill>
              </a:endParaRPr>
            </a:p>
          </p:txBody>
        </p:sp>
        <p:sp>
          <p:nvSpPr>
            <p:cNvPr id="69" name="TextBox 68"/>
            <p:cNvSpPr txBox="1"/>
            <p:nvPr/>
          </p:nvSpPr>
          <p:spPr>
            <a:xfrm>
              <a:off x="4407919" y="3898462"/>
              <a:ext cx="485415" cy="369332"/>
            </a:xfrm>
            <a:prstGeom prst="rect">
              <a:avLst/>
            </a:prstGeom>
            <a:noFill/>
          </p:spPr>
          <p:txBody>
            <a:bodyPr wrap="square" rtlCol="0">
              <a:spAutoFit/>
            </a:bodyPr>
            <a:lstStyle/>
            <a:p>
              <a:r>
                <a:rPr lang="en-US" dirty="0" smtClean="0">
                  <a:solidFill>
                    <a:schemeClr val="bg1"/>
                  </a:solidFill>
                </a:rPr>
                <a:t>q</a:t>
              </a:r>
              <a:r>
                <a:rPr lang="en-US" baseline="-25000" dirty="0" smtClean="0">
                  <a:solidFill>
                    <a:schemeClr val="bg1"/>
                  </a:solidFill>
                </a:rPr>
                <a:t>4</a:t>
              </a:r>
              <a:endParaRPr lang="en-US" dirty="0">
                <a:solidFill>
                  <a:schemeClr val="bg1"/>
                </a:solidFill>
              </a:endParaRPr>
            </a:p>
          </p:txBody>
        </p:sp>
        <p:sp>
          <p:nvSpPr>
            <p:cNvPr id="70" name="TextBox 69"/>
            <p:cNvSpPr txBox="1"/>
            <p:nvPr/>
          </p:nvSpPr>
          <p:spPr>
            <a:xfrm>
              <a:off x="3387856" y="3155544"/>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3</a:t>
              </a:r>
              <a:endParaRPr lang="en-US" dirty="0">
                <a:solidFill>
                  <a:schemeClr val="bg1"/>
                </a:solidFill>
              </a:endParaRPr>
            </a:p>
          </p:txBody>
        </p:sp>
        <p:sp>
          <p:nvSpPr>
            <p:cNvPr id="72" name="TextBox 71"/>
            <p:cNvSpPr txBox="1"/>
            <p:nvPr/>
          </p:nvSpPr>
          <p:spPr>
            <a:xfrm>
              <a:off x="3767155" y="3890465"/>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4</a:t>
              </a:r>
              <a:endParaRPr lang="en-US" dirty="0">
                <a:solidFill>
                  <a:schemeClr val="bg1"/>
                </a:solidFill>
              </a:endParaRPr>
            </a:p>
          </p:txBody>
        </p:sp>
      </p:grpSp>
      <p:sp>
        <p:nvSpPr>
          <p:cNvPr id="75" name="Subtitle 2"/>
          <p:cNvSpPr txBox="1">
            <a:spLocks/>
          </p:cNvSpPr>
          <p:nvPr/>
        </p:nvSpPr>
        <p:spPr>
          <a:xfrm>
            <a:off x="2057400" y="5813266"/>
            <a:ext cx="1832796" cy="500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a:t>
            </a:r>
            <a:r>
              <a:rPr lang="en-US" baseline="-25000" dirty="0" smtClean="0"/>
              <a:t>i </a:t>
            </a:r>
            <a:r>
              <a:rPr lang="en-US" dirty="0" smtClean="0"/>
              <a:t>+ q</a:t>
            </a:r>
            <a:r>
              <a:rPr lang="en-US" baseline="-25000" dirty="0" smtClean="0"/>
              <a:t>i</a:t>
            </a:r>
            <a:r>
              <a:rPr lang="en-US" dirty="0"/>
              <a:t> </a:t>
            </a:r>
            <a:r>
              <a:rPr lang="en-US" dirty="0" smtClean="0"/>
              <a:t>= 1</a:t>
            </a:r>
          </a:p>
        </p:txBody>
      </p:sp>
      <p:grpSp>
        <p:nvGrpSpPr>
          <p:cNvPr id="5" name="Group 4"/>
          <p:cNvGrpSpPr/>
          <p:nvPr/>
        </p:nvGrpSpPr>
        <p:grpSpPr>
          <a:xfrm>
            <a:off x="5029200" y="1905000"/>
            <a:ext cx="3817925" cy="4686480"/>
            <a:chOff x="5029200" y="1905000"/>
            <a:chExt cx="3817925" cy="4686480"/>
          </a:xfrm>
        </p:grpSpPr>
        <p:sp>
          <p:nvSpPr>
            <p:cNvPr id="73" name="Subtitle 2"/>
            <p:cNvSpPr txBox="1">
              <a:spLocks/>
            </p:cNvSpPr>
            <p:nvPr/>
          </p:nvSpPr>
          <p:spPr>
            <a:xfrm>
              <a:off x="5029200" y="1905000"/>
              <a:ext cx="3817925" cy="4686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smtClean="0"/>
                <a:t>def</a:t>
              </a:r>
              <a:r>
                <a:rPr lang="en-US" sz="2000" dirty="0" smtClean="0"/>
                <a:t> traverse(</a:t>
              </a:r>
              <a:r>
                <a:rPr lang="en-US" sz="2000" dirty="0" err="1" smtClean="0"/>
                <a:t>n,r</a:t>
              </a:r>
              <a:r>
                <a:rPr lang="en-US" sz="2000" dirty="0" smtClean="0"/>
                <a:t>)</a:t>
              </a:r>
            </a:p>
            <a:p>
              <a:pPr marL="0" indent="0">
                <a:buNone/>
              </a:pPr>
              <a:r>
                <a:rPr lang="en-US" sz="2000" dirty="0"/>
                <a:t> </a:t>
              </a:r>
              <a:r>
                <a:rPr lang="en-US" sz="2000" dirty="0" smtClean="0"/>
                <a:t>     if(miss(</a:t>
              </a:r>
              <a:r>
                <a:rPr lang="en-US" sz="2000" dirty="0" err="1" smtClean="0"/>
                <a:t>n,r</a:t>
              </a:r>
              <a:r>
                <a:rPr lang="en-US" sz="2000" dirty="0" smtClean="0"/>
                <a:t>)) </a:t>
              </a:r>
            </a:p>
            <a:p>
              <a:pPr marL="0" indent="0">
                <a:buNone/>
              </a:pPr>
              <a:r>
                <a:rPr lang="en-US" sz="2000" dirty="0"/>
                <a:t>	</a:t>
              </a:r>
              <a:r>
                <a:rPr lang="en-US" sz="2000" dirty="0" smtClean="0"/>
                <a:t>return false;</a:t>
              </a:r>
            </a:p>
            <a:p>
              <a:pPr marL="0" indent="0">
                <a:buNone/>
              </a:pPr>
              <a:r>
                <a:rPr lang="en-US" sz="2000" dirty="0"/>
                <a:t> </a:t>
              </a:r>
              <a:r>
                <a:rPr lang="en-US" sz="2000" dirty="0" smtClean="0"/>
                <a:t>     if(</a:t>
              </a:r>
              <a:r>
                <a:rPr lang="en-US" sz="2000" dirty="0" err="1" smtClean="0"/>
                <a:t>isLeaf</a:t>
              </a:r>
              <a:r>
                <a:rPr lang="en-US" sz="2000" dirty="0" smtClean="0"/>
                <a:t>(n)) </a:t>
              </a:r>
            </a:p>
            <a:p>
              <a:pPr marL="0" indent="0">
                <a:buNone/>
              </a:pPr>
              <a:r>
                <a:rPr lang="en-US" sz="2000" dirty="0"/>
                <a:t>	</a:t>
              </a:r>
              <a:r>
                <a:rPr lang="en-US" sz="2000" dirty="0" smtClean="0"/>
                <a:t>return </a:t>
              </a:r>
              <a:r>
                <a:rPr lang="en-US" sz="2000" dirty="0" err="1" smtClean="0"/>
                <a:t>intrsctPrims</a:t>
              </a:r>
              <a:r>
                <a:rPr lang="en-US" sz="2000" dirty="0" smtClean="0"/>
                <a:t>(</a:t>
              </a:r>
              <a:r>
                <a:rPr lang="en-US" sz="2000" dirty="0" err="1" smtClean="0"/>
                <a:t>n,r</a:t>
              </a:r>
              <a:r>
                <a:rPr lang="en-US" sz="2000" dirty="0" smtClean="0"/>
                <a:t>);</a:t>
              </a:r>
            </a:p>
            <a:p>
              <a:pPr marL="0" indent="0">
                <a:buNone/>
              </a:pPr>
              <a:r>
                <a:rPr lang="en-US" sz="2000" dirty="0"/>
                <a:t> </a:t>
              </a:r>
              <a:r>
                <a:rPr lang="en-US" sz="2000" dirty="0" smtClean="0"/>
                <a:t>     // n is a branch</a:t>
              </a:r>
            </a:p>
            <a:p>
              <a:pPr marL="0" indent="0">
                <a:buNone/>
              </a:pPr>
              <a:r>
                <a:rPr lang="en-US" sz="2000" dirty="0" smtClean="0"/>
                <a:t>      </a:t>
              </a:r>
              <a:r>
                <a:rPr lang="en-US" sz="2000" dirty="0" err="1" smtClean="0"/>
                <a:t>ord</a:t>
              </a:r>
              <a:r>
                <a:rPr lang="en-US" sz="2000" dirty="0" smtClean="0"/>
                <a:t> =	    [left(n), right(n)]    (</a:t>
              </a:r>
              <a:r>
                <a:rPr lang="en-US" sz="2000" dirty="0" err="1" smtClean="0"/>
                <a:t>p</a:t>
              </a:r>
              <a:r>
                <a:rPr lang="en-US" sz="2000" baseline="-25000" dirty="0" err="1"/>
                <a:t>n</a:t>
              </a:r>
              <a:r>
                <a:rPr lang="en-US" sz="2000" dirty="0" smtClean="0"/>
                <a:t>),</a:t>
              </a:r>
              <a:endParaRPr lang="en-US" sz="2000" dirty="0"/>
            </a:p>
            <a:p>
              <a:pPr marL="0" indent="0">
                <a:buNone/>
              </a:pPr>
              <a:r>
                <a:rPr lang="en-US" sz="2000" dirty="0"/>
                <a:t>     </a:t>
              </a:r>
              <a:r>
                <a:rPr lang="en-US" sz="2000" dirty="0" smtClean="0"/>
                <a:t> </a:t>
              </a:r>
              <a:r>
                <a:rPr lang="en-US" sz="2000" dirty="0"/>
                <a:t>	</a:t>
              </a:r>
              <a:r>
                <a:rPr lang="en-US" sz="2000" dirty="0" smtClean="0"/>
                <a:t>    [right(n), left(n)]    (</a:t>
              </a:r>
              <a:r>
                <a:rPr lang="en-US" sz="2000" dirty="0" err="1" smtClean="0"/>
                <a:t>q</a:t>
              </a:r>
              <a:r>
                <a:rPr lang="en-US" sz="2000" baseline="-25000" dirty="0" err="1" smtClean="0"/>
                <a:t>n</a:t>
              </a:r>
              <a:r>
                <a:rPr lang="en-US" sz="2000" dirty="0" smtClean="0"/>
                <a:t>).</a:t>
              </a:r>
            </a:p>
            <a:p>
              <a:pPr marL="0" indent="0">
                <a:buNone/>
              </a:pPr>
              <a:r>
                <a:rPr lang="en-US" sz="2000" dirty="0" smtClean="0"/>
                <a:t>      return traverse(</a:t>
              </a:r>
              <a:r>
                <a:rPr lang="en-US" sz="2000" dirty="0" err="1" smtClean="0"/>
                <a:t>ord</a:t>
              </a:r>
              <a:r>
                <a:rPr lang="en-US" sz="2000" dirty="0" smtClean="0"/>
                <a:t>[0],r) </a:t>
              </a:r>
            </a:p>
            <a:p>
              <a:pPr marL="0" indent="0">
                <a:buNone/>
              </a:pPr>
              <a:r>
                <a:rPr lang="en-US" sz="2000" dirty="0"/>
                <a:t>	 </a:t>
              </a:r>
              <a:r>
                <a:rPr lang="en-US" sz="2000" dirty="0" smtClean="0"/>
                <a:t>   || traverse(</a:t>
              </a:r>
              <a:r>
                <a:rPr lang="en-US" sz="2000" dirty="0" err="1" smtClean="0"/>
                <a:t>ord</a:t>
              </a:r>
              <a:r>
                <a:rPr lang="en-US" sz="2000" dirty="0" smtClean="0"/>
                <a:t>[1],r);</a:t>
              </a:r>
            </a:p>
          </p:txBody>
        </p:sp>
        <p:sp>
          <p:nvSpPr>
            <p:cNvPr id="4" name="Left Brace 3"/>
            <p:cNvSpPr/>
            <p:nvPr/>
          </p:nvSpPr>
          <p:spPr>
            <a:xfrm>
              <a:off x="6096000" y="4160800"/>
              <a:ext cx="114300" cy="685800"/>
            </a:xfrm>
            <a:prstGeom prst="leftBrace">
              <a:avLst>
                <a:gd name="adj1" fmla="val 29655"/>
                <a:gd name="adj2" fmla="val 276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20557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1143000"/>
          </a:xfrm>
        </p:spPr>
        <p:txBody>
          <a:bodyPr/>
          <a:lstStyle/>
          <a:p>
            <a:r>
              <a:rPr lang="en-US" dirty="0" smtClean="0"/>
              <a:t>Some Definitions.</a:t>
            </a:r>
            <a:endParaRPr lang="en-US" dirty="0"/>
          </a:p>
        </p:txBody>
      </p:sp>
      <p:grpSp>
        <p:nvGrpSpPr>
          <p:cNvPr id="116" name="Group 115"/>
          <p:cNvGrpSpPr/>
          <p:nvPr/>
        </p:nvGrpSpPr>
        <p:grpSpPr>
          <a:xfrm>
            <a:off x="457200" y="1123950"/>
            <a:ext cx="8028126" cy="5186763"/>
            <a:chOff x="457200" y="1123950"/>
            <a:chExt cx="8028126" cy="5186763"/>
          </a:xfrm>
        </p:grpSpPr>
        <p:grpSp>
          <p:nvGrpSpPr>
            <p:cNvPr id="24" name="Group 23"/>
            <p:cNvGrpSpPr/>
            <p:nvPr/>
          </p:nvGrpSpPr>
          <p:grpSpPr>
            <a:xfrm>
              <a:off x="1468222" y="1926232"/>
              <a:ext cx="5638800" cy="3949917"/>
              <a:chOff x="1524000" y="1752600"/>
              <a:chExt cx="5638800" cy="3949917"/>
            </a:xfrm>
          </p:grpSpPr>
          <p:sp>
            <p:nvSpPr>
              <p:cNvPr id="4" name="Left Brace 3"/>
              <p:cNvSpPr/>
              <p:nvPr/>
            </p:nvSpPr>
            <p:spPr>
              <a:xfrm rot="16200000">
                <a:off x="3295650" y="2880518"/>
                <a:ext cx="342900" cy="38862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1524000" y="2881202"/>
                <a:ext cx="5638800" cy="1524000"/>
                <a:chOff x="1447800" y="2209800"/>
                <a:chExt cx="5638800" cy="1524000"/>
              </a:xfrm>
            </p:grpSpPr>
            <p:sp>
              <p:nvSpPr>
                <p:cNvPr id="6" name="Rectangle 5"/>
                <p:cNvSpPr/>
                <p:nvPr/>
              </p:nvSpPr>
              <p:spPr>
                <a:xfrm>
                  <a:off x="1447800" y="2209800"/>
                  <a:ext cx="5638800" cy="1524000"/>
                </a:xfrm>
                <a:prstGeom prst="rect">
                  <a:avLst/>
                </a:prstGeom>
                <a:solidFill>
                  <a:schemeClr val="bg2">
                    <a:lumMod val="40000"/>
                    <a:lumOff val="60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48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34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2648634"/>
                  <a:ext cx="990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6" name="TextBox 75"/>
                <p:cNvSpPr txBox="1"/>
                <p:nvPr/>
              </p:nvSpPr>
              <p:spPr>
                <a:xfrm>
                  <a:off x="3276600" y="2648634"/>
                  <a:ext cx="19812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FAUX-HIT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TextBox 77"/>
                <p:cNvSpPr txBox="1"/>
                <p:nvPr/>
              </p:nvSpPr>
              <p:spPr>
                <a:xfrm>
                  <a:off x="5638800" y="2648634"/>
                  <a:ext cx="11430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MISS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79" name="TextBox 78"/>
              <p:cNvSpPr txBox="1"/>
              <p:nvPr/>
            </p:nvSpPr>
            <p:spPr>
              <a:xfrm>
                <a:off x="2628900" y="5056186"/>
                <a:ext cx="16764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PIERCE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1" name="Left Brace 80"/>
              <p:cNvSpPr/>
              <p:nvPr/>
            </p:nvSpPr>
            <p:spPr>
              <a:xfrm rot="5400000">
                <a:off x="4972050" y="571497"/>
                <a:ext cx="342900" cy="40386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4724400" y="1752600"/>
                <a:ext cx="1371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2" name="Group 21"/>
            <p:cNvGrpSpPr/>
            <p:nvPr/>
          </p:nvGrpSpPr>
          <p:grpSpPr>
            <a:xfrm>
              <a:off x="457200" y="1305050"/>
              <a:ext cx="1524000" cy="1371600"/>
              <a:chOff x="685800" y="990600"/>
              <a:chExt cx="1524000" cy="1371600"/>
            </a:xfrm>
          </p:grpSpPr>
          <p:sp>
            <p:nvSpPr>
              <p:cNvPr id="15" name="Rectangle 14"/>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Arrow Connector 17"/>
              <p:cNvCxnSpPr/>
              <p:nvPr/>
            </p:nvCxnSpPr>
            <p:spPr>
              <a:xfrm>
                <a:off x="914400" y="990600"/>
                <a:ext cx="1295400" cy="11430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87" name="Group 86"/>
            <p:cNvGrpSpPr/>
            <p:nvPr/>
          </p:nvGrpSpPr>
          <p:grpSpPr>
            <a:xfrm>
              <a:off x="5791200" y="5008677"/>
              <a:ext cx="1447800" cy="1302036"/>
              <a:chOff x="381000" y="1060164"/>
              <a:chExt cx="1447800" cy="1302036"/>
            </a:xfrm>
          </p:grpSpPr>
          <p:sp>
            <p:nvSpPr>
              <p:cNvPr id="88" name="Rectangle 87"/>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1" name="Straight Arrow Connector 90"/>
              <p:cNvCxnSpPr/>
              <p:nvPr/>
            </p:nvCxnSpPr>
            <p:spPr>
              <a:xfrm flipH="1">
                <a:off x="381000" y="1060164"/>
                <a:ext cx="1143000" cy="825717"/>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93" name="Group 92"/>
            <p:cNvGrpSpPr/>
            <p:nvPr/>
          </p:nvGrpSpPr>
          <p:grpSpPr>
            <a:xfrm>
              <a:off x="6847026" y="1123950"/>
              <a:ext cx="1638300" cy="1321743"/>
              <a:chOff x="533400" y="1040457"/>
              <a:chExt cx="1638300" cy="1321743"/>
            </a:xfrm>
          </p:grpSpPr>
          <p:sp>
            <p:nvSpPr>
              <p:cNvPr id="94" name="Rectangle 93"/>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7" name="Straight Arrow Connector 96"/>
              <p:cNvCxnSpPr/>
              <p:nvPr/>
            </p:nvCxnSpPr>
            <p:spPr>
              <a:xfrm>
                <a:off x="533400" y="1040457"/>
                <a:ext cx="1638300" cy="1143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sp>
          <p:nvSpPr>
            <p:cNvPr id="113" name="Circular Arrow 112"/>
            <p:cNvSpPr/>
            <p:nvPr/>
          </p:nvSpPr>
          <p:spPr>
            <a:xfrm rot="3930412" flipV="1">
              <a:off x="346374" y="2141217"/>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4" name="Circular Arrow 113"/>
            <p:cNvSpPr/>
            <p:nvPr/>
          </p:nvSpPr>
          <p:spPr>
            <a:xfrm rot="6368668">
              <a:off x="5962126" y="1717359"/>
              <a:ext cx="2320670" cy="2437039"/>
            </a:xfrm>
            <a:prstGeom prst="circularArrow">
              <a:avLst>
                <a:gd name="adj1" fmla="val 10199"/>
                <a:gd name="adj2" fmla="val 1097028"/>
                <a:gd name="adj3" fmla="val 20258078"/>
                <a:gd name="adj4" fmla="val 1403797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5" name="Circular Arrow 114"/>
            <p:cNvSpPr/>
            <p:nvPr/>
          </p:nvSpPr>
          <p:spPr>
            <a:xfrm rot="2231327" flipH="1" flipV="1">
              <a:off x="3954859" y="3531759"/>
              <a:ext cx="2824630" cy="2470729"/>
            </a:xfrm>
            <a:prstGeom prst="circularArrow">
              <a:avLst>
                <a:gd name="adj1" fmla="val 8930"/>
                <a:gd name="adj2" fmla="val 1097028"/>
                <a:gd name="adj3" fmla="val 19618242"/>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94531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1143000"/>
          </a:xfrm>
        </p:spPr>
        <p:txBody>
          <a:bodyPr/>
          <a:lstStyle/>
          <a:p>
            <a:r>
              <a:rPr lang="en-US" dirty="0" smtClean="0"/>
              <a:t>Some Definitions.</a:t>
            </a:r>
            <a:endParaRPr lang="en-US" dirty="0"/>
          </a:p>
        </p:txBody>
      </p:sp>
      <p:grpSp>
        <p:nvGrpSpPr>
          <p:cNvPr id="116" name="Group 115"/>
          <p:cNvGrpSpPr/>
          <p:nvPr/>
        </p:nvGrpSpPr>
        <p:grpSpPr>
          <a:xfrm>
            <a:off x="457200" y="1123950"/>
            <a:ext cx="8028126" cy="5186763"/>
            <a:chOff x="457200" y="1123950"/>
            <a:chExt cx="8028126" cy="5186763"/>
          </a:xfrm>
        </p:grpSpPr>
        <p:grpSp>
          <p:nvGrpSpPr>
            <p:cNvPr id="24" name="Group 23"/>
            <p:cNvGrpSpPr/>
            <p:nvPr/>
          </p:nvGrpSpPr>
          <p:grpSpPr>
            <a:xfrm>
              <a:off x="1468222" y="1926232"/>
              <a:ext cx="5638800" cy="3949917"/>
              <a:chOff x="1524000" y="1752600"/>
              <a:chExt cx="5638800" cy="3949917"/>
            </a:xfrm>
          </p:grpSpPr>
          <p:sp>
            <p:nvSpPr>
              <p:cNvPr id="4" name="Left Brace 3"/>
              <p:cNvSpPr/>
              <p:nvPr/>
            </p:nvSpPr>
            <p:spPr>
              <a:xfrm rot="16200000">
                <a:off x="3295650" y="2880518"/>
                <a:ext cx="342900" cy="38862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1524000" y="2881202"/>
                <a:ext cx="5638800" cy="1524000"/>
                <a:chOff x="1447800" y="2209800"/>
                <a:chExt cx="5638800" cy="1524000"/>
              </a:xfrm>
            </p:grpSpPr>
            <p:sp>
              <p:nvSpPr>
                <p:cNvPr id="6" name="Rectangle 5"/>
                <p:cNvSpPr/>
                <p:nvPr/>
              </p:nvSpPr>
              <p:spPr>
                <a:xfrm>
                  <a:off x="1447800" y="2209800"/>
                  <a:ext cx="5638800" cy="1524000"/>
                </a:xfrm>
                <a:prstGeom prst="rect">
                  <a:avLst/>
                </a:prstGeom>
                <a:solidFill>
                  <a:schemeClr val="bg2">
                    <a:lumMod val="40000"/>
                    <a:lumOff val="60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48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34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2648634"/>
                  <a:ext cx="990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6" name="TextBox 75"/>
                <p:cNvSpPr txBox="1"/>
                <p:nvPr/>
              </p:nvSpPr>
              <p:spPr>
                <a:xfrm>
                  <a:off x="3276600" y="2648634"/>
                  <a:ext cx="19812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FAUX-HIT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TextBox 77"/>
                <p:cNvSpPr txBox="1"/>
                <p:nvPr/>
              </p:nvSpPr>
              <p:spPr>
                <a:xfrm>
                  <a:off x="5638800" y="2648634"/>
                  <a:ext cx="11430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MISS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79" name="TextBox 78"/>
              <p:cNvSpPr txBox="1"/>
              <p:nvPr/>
            </p:nvSpPr>
            <p:spPr>
              <a:xfrm>
                <a:off x="2628900" y="5056186"/>
                <a:ext cx="16764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PIERCE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1" name="Left Brace 80"/>
              <p:cNvSpPr/>
              <p:nvPr/>
            </p:nvSpPr>
            <p:spPr>
              <a:xfrm rot="5400000">
                <a:off x="4972050" y="571497"/>
                <a:ext cx="342900" cy="40386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4724400" y="1752600"/>
                <a:ext cx="1371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2" name="Group 21"/>
            <p:cNvGrpSpPr/>
            <p:nvPr/>
          </p:nvGrpSpPr>
          <p:grpSpPr>
            <a:xfrm>
              <a:off x="457200" y="1305050"/>
              <a:ext cx="1524000" cy="1371600"/>
              <a:chOff x="685800" y="990600"/>
              <a:chExt cx="1524000" cy="1371600"/>
            </a:xfrm>
          </p:grpSpPr>
          <p:sp>
            <p:nvSpPr>
              <p:cNvPr id="15" name="Rectangle 14"/>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Arrow Connector 17"/>
              <p:cNvCxnSpPr/>
              <p:nvPr/>
            </p:nvCxnSpPr>
            <p:spPr>
              <a:xfrm>
                <a:off x="914400" y="990600"/>
                <a:ext cx="1295400" cy="11430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87" name="Group 86"/>
            <p:cNvGrpSpPr/>
            <p:nvPr/>
          </p:nvGrpSpPr>
          <p:grpSpPr>
            <a:xfrm>
              <a:off x="5791200" y="5008677"/>
              <a:ext cx="1447800" cy="1302036"/>
              <a:chOff x="381000" y="1060164"/>
              <a:chExt cx="1447800" cy="1302036"/>
            </a:xfrm>
          </p:grpSpPr>
          <p:sp>
            <p:nvSpPr>
              <p:cNvPr id="88" name="Rectangle 87"/>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1" name="Straight Arrow Connector 90"/>
              <p:cNvCxnSpPr/>
              <p:nvPr/>
            </p:nvCxnSpPr>
            <p:spPr>
              <a:xfrm flipH="1">
                <a:off x="381000" y="1060164"/>
                <a:ext cx="1143000" cy="825717"/>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93" name="Group 92"/>
            <p:cNvGrpSpPr/>
            <p:nvPr/>
          </p:nvGrpSpPr>
          <p:grpSpPr>
            <a:xfrm>
              <a:off x="6847026" y="1123950"/>
              <a:ext cx="1638300" cy="1321743"/>
              <a:chOff x="533400" y="1040457"/>
              <a:chExt cx="1638300" cy="1321743"/>
            </a:xfrm>
          </p:grpSpPr>
          <p:sp>
            <p:nvSpPr>
              <p:cNvPr id="94" name="Rectangle 93"/>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7" name="Straight Arrow Connector 96"/>
              <p:cNvCxnSpPr/>
              <p:nvPr/>
            </p:nvCxnSpPr>
            <p:spPr>
              <a:xfrm>
                <a:off x="533400" y="1040457"/>
                <a:ext cx="1638300" cy="1143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sp>
          <p:nvSpPr>
            <p:cNvPr id="113" name="Circular Arrow 112"/>
            <p:cNvSpPr/>
            <p:nvPr/>
          </p:nvSpPr>
          <p:spPr>
            <a:xfrm rot="3930412" flipV="1">
              <a:off x="346374" y="2141217"/>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4" name="Circular Arrow 113"/>
            <p:cNvSpPr/>
            <p:nvPr/>
          </p:nvSpPr>
          <p:spPr>
            <a:xfrm rot="6368668">
              <a:off x="5962126" y="1717359"/>
              <a:ext cx="2320670" cy="2437039"/>
            </a:xfrm>
            <a:prstGeom prst="circularArrow">
              <a:avLst>
                <a:gd name="adj1" fmla="val 10199"/>
                <a:gd name="adj2" fmla="val 1097028"/>
                <a:gd name="adj3" fmla="val 20258078"/>
                <a:gd name="adj4" fmla="val 1403797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5" name="Circular Arrow 114"/>
            <p:cNvSpPr/>
            <p:nvPr/>
          </p:nvSpPr>
          <p:spPr>
            <a:xfrm rot="2231327" flipH="1" flipV="1">
              <a:off x="3954859" y="3531759"/>
              <a:ext cx="2824630" cy="2470729"/>
            </a:xfrm>
            <a:prstGeom prst="circularArrow">
              <a:avLst>
                <a:gd name="adj1" fmla="val 8930"/>
                <a:gd name="adj2" fmla="val 1097028"/>
                <a:gd name="adj3" fmla="val 19618242"/>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
        <p:nvSpPr>
          <p:cNvPr id="31" name="Subtitle 2"/>
          <p:cNvSpPr txBox="1">
            <a:spLocks/>
          </p:cNvSpPr>
          <p:nvPr/>
        </p:nvSpPr>
        <p:spPr>
          <a:xfrm>
            <a:off x="1752600" y="3023135"/>
            <a:ext cx="1340206" cy="6652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1">
                    <a:lumMod val="50000"/>
                  </a:schemeClr>
                </a:solidFill>
              </a:rPr>
              <a:t>H</a:t>
            </a:r>
            <a:r>
              <a:rPr lang="en-US" dirty="0" smtClean="0">
                <a:solidFill>
                  <a:schemeClr val="accent1">
                    <a:lumMod val="50000"/>
                  </a:schemeClr>
                </a:solidFill>
              </a:rPr>
              <a:t>(</a:t>
            </a:r>
            <a:r>
              <a:rPr lang="en-US" dirty="0" err="1" smtClean="0">
                <a:solidFill>
                  <a:schemeClr val="accent1">
                    <a:lumMod val="50000"/>
                  </a:schemeClr>
                </a:solidFill>
              </a:rPr>
              <a:t>N,r</a:t>
            </a:r>
            <a:r>
              <a:rPr lang="en-US" dirty="0" smtClean="0">
                <a:solidFill>
                  <a:schemeClr val="accent1">
                    <a:lumMod val="50000"/>
                  </a:schemeClr>
                </a:solidFill>
              </a:rPr>
              <a:t>)</a:t>
            </a:r>
            <a:endParaRPr lang="en-US" dirty="0">
              <a:solidFill>
                <a:schemeClr val="accent1">
                  <a:lumMod val="50000"/>
                </a:schemeClr>
              </a:solidFill>
            </a:endParaRPr>
          </a:p>
        </p:txBody>
      </p:sp>
      <p:sp>
        <p:nvSpPr>
          <p:cNvPr id="32" name="Subtitle 2"/>
          <p:cNvSpPr txBox="1">
            <a:spLocks/>
          </p:cNvSpPr>
          <p:nvPr/>
        </p:nvSpPr>
        <p:spPr>
          <a:xfrm>
            <a:off x="3536594" y="3048000"/>
            <a:ext cx="1340206" cy="6652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1">
                    <a:lumMod val="50000"/>
                  </a:schemeClr>
                </a:solidFill>
              </a:rPr>
              <a:t>F(</a:t>
            </a:r>
            <a:r>
              <a:rPr lang="en-US" dirty="0" err="1" smtClean="0">
                <a:solidFill>
                  <a:schemeClr val="accent1">
                    <a:lumMod val="50000"/>
                  </a:schemeClr>
                </a:solidFill>
              </a:rPr>
              <a:t>N,r</a:t>
            </a:r>
            <a:r>
              <a:rPr lang="en-US" dirty="0" smtClean="0">
                <a:solidFill>
                  <a:schemeClr val="accent1">
                    <a:lumMod val="50000"/>
                  </a:schemeClr>
                </a:solidFill>
              </a:rPr>
              <a:t>)</a:t>
            </a:r>
            <a:endParaRPr lang="en-US" dirty="0">
              <a:solidFill>
                <a:schemeClr val="accent1">
                  <a:lumMod val="50000"/>
                </a:schemeClr>
              </a:solidFill>
            </a:endParaRPr>
          </a:p>
        </p:txBody>
      </p:sp>
      <p:sp>
        <p:nvSpPr>
          <p:cNvPr id="33" name="Subtitle 2"/>
          <p:cNvSpPr txBox="1">
            <a:spLocks/>
          </p:cNvSpPr>
          <p:nvPr/>
        </p:nvSpPr>
        <p:spPr>
          <a:xfrm>
            <a:off x="5638800" y="3048000"/>
            <a:ext cx="1340206" cy="6652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1">
                    <a:lumMod val="50000"/>
                  </a:schemeClr>
                </a:solidFill>
              </a:rPr>
              <a:t>M(</a:t>
            </a:r>
            <a:r>
              <a:rPr lang="en-US" dirty="0" err="1" smtClean="0">
                <a:solidFill>
                  <a:schemeClr val="accent1">
                    <a:lumMod val="50000"/>
                  </a:schemeClr>
                </a:solidFill>
              </a:rPr>
              <a:t>N,r</a:t>
            </a:r>
            <a:r>
              <a:rPr lang="en-US" dirty="0" smtClean="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387281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43200" y="1143000"/>
            <a:ext cx="39624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905000" y="762000"/>
            <a:ext cx="5638800" cy="1470025"/>
          </a:xfrm>
        </p:spPr>
        <p:txBody>
          <a:bodyPr>
            <a:normAutofit/>
          </a:bodyPr>
          <a:lstStyle/>
          <a:p>
            <a:r>
              <a:rPr lang="en-US" dirty="0" smtClean="0"/>
              <a:t>COST METRICS</a:t>
            </a:r>
            <a:endParaRPr lang="en-US" dirty="0"/>
          </a:p>
        </p:txBody>
      </p:sp>
      <p:sp>
        <p:nvSpPr>
          <p:cNvPr id="4" name="Right Arrow 3"/>
          <p:cNvSpPr/>
          <p:nvPr/>
        </p:nvSpPr>
        <p:spPr>
          <a:xfrm rot="18199076" flipH="1">
            <a:off x="1838413" y="2687418"/>
            <a:ext cx="2630406" cy="1066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Know ray distribution. </a:t>
            </a:r>
            <a:endParaRPr lang="en-US" dirty="0"/>
          </a:p>
        </p:txBody>
      </p:sp>
      <p:sp>
        <p:nvSpPr>
          <p:cNvPr id="5" name="Right Arrow 4"/>
          <p:cNvSpPr/>
          <p:nvPr/>
        </p:nvSpPr>
        <p:spPr>
          <a:xfrm rot="3600000">
            <a:off x="4919320" y="2684498"/>
            <a:ext cx="2592071" cy="1066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Don’t know ray distribution.</a:t>
            </a:r>
            <a:endParaRPr lang="en-US" dirty="0"/>
          </a:p>
        </p:txBody>
      </p:sp>
      <p:sp>
        <p:nvSpPr>
          <p:cNvPr id="6" name="Oval 5"/>
          <p:cNvSpPr/>
          <p:nvPr/>
        </p:nvSpPr>
        <p:spPr>
          <a:xfrm>
            <a:off x="1371600" y="4572000"/>
            <a:ext cx="19812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Shadow ray distribution cost metric.</a:t>
            </a:r>
            <a:endParaRPr lang="en-US" dirty="0"/>
          </a:p>
        </p:txBody>
      </p:sp>
      <p:sp>
        <p:nvSpPr>
          <p:cNvPr id="7" name="Oval 6"/>
          <p:cNvSpPr/>
          <p:nvPr/>
        </p:nvSpPr>
        <p:spPr>
          <a:xfrm>
            <a:off x="6096000" y="4572000"/>
            <a:ext cx="19812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Surface area cost metric.</a:t>
            </a:r>
            <a:endParaRPr lang="en-US" dirty="0"/>
          </a:p>
        </p:txBody>
      </p:sp>
    </p:spTree>
    <p:extLst>
      <p:ext uri="{BB962C8B-B14F-4D97-AF65-F5344CB8AC3E}">
        <p14:creationId xmlns:p14="http://schemas.microsoft.com/office/powerpoint/2010/main" val="2769481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t>
            </a:r>
            <a:r>
              <a:rPr lang="en-US" dirty="0" smtClean="0"/>
              <a:t>Area </a:t>
            </a:r>
            <a:r>
              <a:rPr lang="en-US" dirty="0" smtClean="0"/>
              <a:t>Cost Metric</a:t>
            </a:r>
            <a:endParaRPr lang="en-US" dirty="0"/>
          </a:p>
        </p:txBody>
      </p:sp>
      <p:sp>
        <p:nvSpPr>
          <p:cNvPr id="15" name="Subtitle 2"/>
          <p:cNvSpPr txBox="1">
            <a:spLocks/>
          </p:cNvSpPr>
          <p:nvPr/>
        </p:nvSpPr>
        <p:spPr>
          <a:xfrm>
            <a:off x="1676400" y="1905000"/>
            <a:ext cx="5715000" cy="3505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 assume uniform distribution of rays.</a:t>
            </a:r>
          </a:p>
          <a:p>
            <a:r>
              <a:rPr lang="en-US" dirty="0" smtClean="0"/>
              <a:t>We assume rays do not stop traversing when they hit an object (meaning p and q go unused).</a:t>
            </a:r>
          </a:p>
          <a:p>
            <a:r>
              <a:rPr lang="en-US" dirty="0" smtClean="0"/>
              <a:t>Note: The probability of piercing a bounding box is proportional to its surface area.</a:t>
            </a:r>
            <a:endParaRPr lang="en-US" dirty="0"/>
          </a:p>
        </p:txBody>
      </p:sp>
    </p:spTree>
    <p:extLst>
      <p:ext uri="{BB962C8B-B14F-4D97-AF65-F5344CB8AC3E}">
        <p14:creationId xmlns:p14="http://schemas.microsoft.com/office/powerpoint/2010/main" val="2107864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Rays and BVHs background</a:t>
            </a:r>
          </a:p>
          <a:p>
            <a:pPr marL="514350" indent="-514350">
              <a:buFont typeface="+mj-lt"/>
              <a:buAutoNum type="arabicPeriod"/>
            </a:pPr>
            <a:r>
              <a:rPr lang="en-US" dirty="0" smtClean="0"/>
              <a:t>Building BVHs (in theory)</a:t>
            </a:r>
          </a:p>
          <a:p>
            <a:pPr marL="514350" indent="-514350">
              <a:buFont typeface="+mj-lt"/>
              <a:buAutoNum type="arabicPeriod"/>
            </a:pPr>
            <a:r>
              <a:rPr lang="en-US" dirty="0" smtClean="0"/>
              <a:t>Building BVHs (in practice)</a:t>
            </a:r>
          </a:p>
          <a:p>
            <a:pPr marL="514350" indent="-514350">
              <a:buFont typeface="+mj-lt"/>
              <a:buAutoNum type="arabicPeriod"/>
            </a:pPr>
            <a:r>
              <a:rPr lang="en-US" dirty="0" smtClean="0"/>
              <a:t>BONUS I: Novel traversal techniques</a:t>
            </a:r>
          </a:p>
          <a:p>
            <a:pPr marL="514350" indent="-514350">
              <a:buFont typeface="+mj-lt"/>
              <a:buAutoNum type="arabicPeriod"/>
            </a:pPr>
            <a:r>
              <a:rPr lang="en-US" dirty="0" smtClean="0"/>
              <a:t>BONUS II: The problem with empty space</a:t>
            </a:r>
            <a:endParaRPr lang="en-US" dirty="0"/>
          </a:p>
        </p:txBody>
      </p:sp>
    </p:spTree>
    <p:extLst>
      <p:ext uri="{BB962C8B-B14F-4D97-AF65-F5344CB8AC3E}">
        <p14:creationId xmlns:p14="http://schemas.microsoft.com/office/powerpoint/2010/main" val="3340283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Area Cost Metric</a:t>
            </a:r>
            <a:endParaRPr lang="en-US" dirty="0"/>
          </a:p>
        </p:txBody>
      </p:sp>
      <p:sp>
        <p:nvSpPr>
          <p:cNvPr id="9" name="Subtitle 2"/>
          <p:cNvSpPr txBox="1">
            <a:spLocks/>
          </p:cNvSpPr>
          <p:nvPr/>
        </p:nvSpPr>
        <p:spPr>
          <a:xfrm>
            <a:off x="1652016" y="2443886"/>
            <a:ext cx="7034784" cy="11375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)][C(</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473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Area Cost Metric</a:t>
            </a:r>
            <a:endParaRPr lang="en-US" dirty="0"/>
          </a:p>
        </p:txBody>
      </p:sp>
      <p:sp>
        <p:nvSpPr>
          <p:cNvPr id="9" name="Subtitle 2"/>
          <p:cNvSpPr txBox="1">
            <a:spLocks/>
          </p:cNvSpPr>
          <p:nvPr/>
        </p:nvSpPr>
        <p:spPr>
          <a:xfrm>
            <a:off x="1652016" y="2443886"/>
            <a:ext cx="7034784" cy="11375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)][C(</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Left Brace 3"/>
          <p:cNvSpPr/>
          <p:nvPr/>
        </p:nvSpPr>
        <p:spPr>
          <a:xfrm rot="16200000">
            <a:off x="4859122" y="1892196"/>
            <a:ext cx="263957" cy="2362200"/>
          </a:xfrm>
          <a:prstGeom prst="leftBrace">
            <a:avLst>
              <a:gd name="adj1" fmla="val 55446"/>
              <a:gd name="adj2" fmla="val 50310"/>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3581400" y="2895600"/>
                <a:ext cx="4572000" cy="95173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solidFill>
                                <a:schemeClr val="accent6">
                                  <a:lumMod val="60000"/>
                                  <a:lumOff val="40000"/>
                                </a:schemeClr>
                              </a:solidFill>
                              <a:latin typeface="Cambria Math"/>
                            </a:rPr>
                          </m:ctrlPr>
                        </m:naryPr>
                        <m:sub>
                          <m:r>
                            <m:rPr>
                              <m:brk m:alnAt="24"/>
                            </m:rPr>
                            <a:rPr lang="en-US" b="0" i="1" smtClean="0">
                              <a:solidFill>
                                <a:schemeClr val="accent6">
                                  <a:lumMod val="60000"/>
                                  <a:lumOff val="40000"/>
                                </a:schemeClr>
                              </a:solidFill>
                              <a:latin typeface="Cambria Math"/>
                            </a:rPr>
                            <m:t>𝑟</m:t>
                          </m:r>
                          <m:r>
                            <a:rPr lang="en-US" b="0" i="1" smtClean="0">
                              <a:solidFill>
                                <a:schemeClr val="accent6">
                                  <a:lumMod val="60000"/>
                                  <a:lumOff val="40000"/>
                                </a:schemeClr>
                              </a:solidFill>
                              <a:latin typeface="Cambria Math"/>
                              <a:ea typeface="Cambria Math"/>
                            </a:rPr>
                            <m:t>∈</m:t>
                          </m:r>
                          <m:r>
                            <a:rPr lang="en-US" b="0" i="1" smtClean="0">
                              <a:solidFill>
                                <a:schemeClr val="accent6">
                                  <a:lumMod val="60000"/>
                                  <a:lumOff val="40000"/>
                                </a:schemeClr>
                              </a:solidFill>
                              <a:latin typeface="Cambria Math"/>
                            </a:rPr>
                            <m:t>𝑈</m:t>
                          </m:r>
                        </m:sub>
                        <m:sup/>
                        <m:e>
                          <m:d>
                            <m:dPr>
                              <m:begChr m:val="["/>
                              <m:endChr m:val="]"/>
                              <m:ctrlPr>
                                <a:rPr lang="en-US" b="0" i="1" smtClean="0">
                                  <a:solidFill>
                                    <a:schemeClr val="accent6">
                                      <a:lumMod val="60000"/>
                                      <a:lumOff val="40000"/>
                                    </a:schemeClr>
                                  </a:solidFill>
                                  <a:latin typeface="Cambria Math"/>
                                </a:rPr>
                              </m:ctrlPr>
                            </m:dPr>
                            <m:e>
                              <m:r>
                                <a:rPr lang="en-US" b="0" i="1" smtClean="0">
                                  <a:solidFill>
                                    <a:schemeClr val="accent6">
                                      <a:lumMod val="60000"/>
                                      <a:lumOff val="40000"/>
                                    </a:schemeClr>
                                  </a:solidFill>
                                  <a:latin typeface="Cambria Math"/>
                                </a:rPr>
                                <m:t>𝐻</m:t>
                              </m:r>
                              <m:d>
                                <m:dPr>
                                  <m:ctrlPr>
                                    <a:rPr lang="en-US" b="0" i="1" smtClean="0">
                                      <a:solidFill>
                                        <a:schemeClr val="accent6">
                                          <a:lumMod val="60000"/>
                                          <a:lumOff val="40000"/>
                                        </a:schemeClr>
                                      </a:solidFill>
                                      <a:latin typeface="Cambria Math"/>
                                    </a:rPr>
                                  </m:ctrlPr>
                                </m:dPr>
                                <m:e>
                                  <m:r>
                                    <a:rPr lang="en-US" b="0" i="1" smtClean="0">
                                      <a:solidFill>
                                        <a:schemeClr val="accent6">
                                          <a:lumMod val="60000"/>
                                          <a:lumOff val="40000"/>
                                        </a:schemeClr>
                                      </a:solidFill>
                                      <a:latin typeface="Cambria Math"/>
                                    </a:rPr>
                                    <m:t>𝑁</m:t>
                                  </m:r>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𝑟</m:t>
                                  </m:r>
                                </m:e>
                              </m:d>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𝐹</m:t>
                              </m:r>
                              <m:d>
                                <m:dPr>
                                  <m:ctrlPr>
                                    <a:rPr lang="en-US" b="0" i="1" smtClean="0">
                                      <a:solidFill>
                                        <a:schemeClr val="accent6">
                                          <a:lumMod val="60000"/>
                                          <a:lumOff val="40000"/>
                                        </a:schemeClr>
                                      </a:solidFill>
                                      <a:latin typeface="Cambria Math"/>
                                    </a:rPr>
                                  </m:ctrlPr>
                                </m:dPr>
                                <m:e>
                                  <m:r>
                                    <a:rPr lang="en-US" b="0" i="1" smtClean="0">
                                      <a:solidFill>
                                        <a:schemeClr val="accent6">
                                          <a:lumMod val="60000"/>
                                          <a:lumOff val="40000"/>
                                        </a:schemeClr>
                                      </a:solidFill>
                                      <a:latin typeface="Cambria Math"/>
                                    </a:rPr>
                                    <m:t>𝑁</m:t>
                                  </m:r>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𝑟</m:t>
                                  </m:r>
                                </m:e>
                              </m:d>
                            </m:e>
                          </m:d>
                          <m:r>
                            <a:rPr lang="en-US" b="0" i="1" smtClean="0">
                              <a:solidFill>
                                <a:schemeClr val="accent6">
                                  <a:lumMod val="60000"/>
                                  <a:lumOff val="40000"/>
                                </a:schemeClr>
                              </a:solidFill>
                              <a:latin typeface="Cambria Math"/>
                            </a:rPr>
                            <m:t>𝑑𝑟</m:t>
                          </m:r>
                        </m:e>
                      </m:nary>
                      <m:r>
                        <a:rPr lang="en-US" i="1" smtClean="0">
                          <a:solidFill>
                            <a:schemeClr val="accent6">
                              <a:lumMod val="60000"/>
                              <a:lumOff val="40000"/>
                            </a:schemeClr>
                          </a:solidFill>
                          <a:latin typeface="Cambria Math"/>
                          <a:ea typeface="Cambria Math"/>
                        </a:rPr>
                        <m:t>∝</m:t>
                      </m:r>
                      <m:r>
                        <m:rPr>
                          <m:nor/>
                        </m:rPr>
                        <a:rPr lang="en-US" b="0" i="0" smtClean="0">
                          <a:solidFill>
                            <a:schemeClr val="accent6">
                              <a:lumMod val="60000"/>
                              <a:lumOff val="40000"/>
                            </a:schemeClr>
                          </a:solidFill>
                          <a:latin typeface="Cambria Math"/>
                        </a:rPr>
                        <m:t>SufaceArea</m:t>
                      </m:r>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𝑁</m:t>
                      </m:r>
                      <m:r>
                        <a:rPr lang="en-US" b="0" i="1" smtClean="0">
                          <a:solidFill>
                            <a:schemeClr val="accent6">
                              <a:lumMod val="60000"/>
                              <a:lumOff val="40000"/>
                            </a:schemeClr>
                          </a:solidFill>
                          <a:latin typeface="Cambria Math"/>
                        </a:rPr>
                        <m:t>)</m:t>
                      </m:r>
                    </m:oMath>
                  </m:oMathPara>
                </a14:m>
                <a:endParaRPr lang="en-US" dirty="0">
                  <a:solidFill>
                    <a:schemeClr val="accent6">
                      <a:lumMod val="60000"/>
                      <a:lumOff val="40000"/>
                    </a:schemeClr>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581400" y="2895600"/>
                <a:ext cx="4572000" cy="951735"/>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2829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905000" y="533400"/>
            <a:ext cx="5715000" cy="1470025"/>
          </a:xfrm>
        </p:spPr>
        <p:txBody>
          <a:bodyPr>
            <a:normAutofit/>
          </a:bodyPr>
          <a:lstStyle/>
          <a:p>
            <a:r>
              <a:rPr lang="en-US" dirty="0" smtClean="0"/>
              <a:t>Shadow Ray Cost Metric</a:t>
            </a:r>
            <a:endParaRPr lang="en-US" dirty="0"/>
          </a:p>
        </p:txBody>
      </p:sp>
      <p:sp>
        <p:nvSpPr>
          <p:cNvPr id="9" name="Subtitle 2"/>
          <p:cNvSpPr txBox="1">
            <a:spLocks/>
          </p:cNvSpPr>
          <p:nvPr/>
        </p:nvSpPr>
        <p:spPr>
          <a:xfrm>
            <a:off x="1652016" y="2057400"/>
            <a:ext cx="6858000" cy="1524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a:t>
            </a:r>
          </a:p>
          <a:p>
            <a:pPr marL="0" indent="0" algn="r">
              <a:buNone/>
            </a:pPr>
            <a:r>
              <a:rPr lang="en-US" dirty="0" smtClean="0"/>
              <a:t>[(</a:t>
            </a:r>
            <a:r>
              <a:rPr lang="en-US" dirty="0" err="1" smtClean="0"/>
              <a:t>p</a:t>
            </a:r>
            <a:r>
              <a:rPr lang="en-US" baseline="-25000" dirty="0" err="1" smtClean="0"/>
              <a:t>N</a:t>
            </a:r>
            <a:r>
              <a:rPr lang="en-US" dirty="0" err="1" smtClean="0"/>
              <a:t>H</a:t>
            </a:r>
            <a:r>
              <a:rPr lang="en-US" dirty="0" smtClean="0"/>
              <a:t>(</a:t>
            </a:r>
            <a:r>
              <a:rPr lang="en-US" dirty="0" err="1" smtClean="0"/>
              <a:t>B,r</a:t>
            </a:r>
            <a:r>
              <a:rPr lang="en-US" dirty="0" smtClean="0"/>
              <a:t>)+F(</a:t>
            </a:r>
            <a:r>
              <a:rPr lang="en-US" dirty="0" err="1" smtClean="0"/>
              <a:t>B,r</a:t>
            </a:r>
            <a:r>
              <a:rPr lang="en-US" dirty="0" smtClean="0"/>
              <a:t>)+M(</a:t>
            </a:r>
            <a:r>
              <a:rPr lang="en-US" dirty="0" err="1" smtClean="0"/>
              <a:t>B,r</a:t>
            </a:r>
            <a:r>
              <a:rPr lang="en-US" dirty="0" smtClean="0"/>
              <a:t>))C(</a:t>
            </a:r>
            <a:r>
              <a:rPr lang="en-US" dirty="0" err="1" smtClean="0"/>
              <a:t>A,r</a:t>
            </a:r>
            <a:r>
              <a:rPr lang="en-US" dirty="0" smtClean="0"/>
              <a:t>)	</a:t>
            </a:r>
          </a:p>
          <a:p>
            <a:pPr marL="0" indent="0" algn="r">
              <a:buNone/>
            </a:pPr>
            <a:r>
              <a:rPr lang="en-US" dirty="0" smtClean="0"/>
              <a:t>+(</a:t>
            </a:r>
            <a:r>
              <a:rPr lang="en-US" dirty="0" err="1" smtClean="0"/>
              <a:t>q</a:t>
            </a:r>
            <a:r>
              <a:rPr lang="en-US" baseline="-25000" dirty="0" err="1"/>
              <a:t>N</a:t>
            </a:r>
            <a:r>
              <a:rPr lang="en-US" dirty="0" err="1" smtClean="0"/>
              <a:t>H</a:t>
            </a:r>
            <a:r>
              <a:rPr lang="en-US" dirty="0" smtClean="0"/>
              <a:t>(</a:t>
            </a:r>
            <a:r>
              <a:rPr lang="en-US" dirty="0" err="1" smtClean="0"/>
              <a:t>A,r</a:t>
            </a:r>
            <a:r>
              <a:rPr lang="en-US" dirty="0" smtClean="0"/>
              <a:t>)+F(</a:t>
            </a:r>
            <a:r>
              <a:rPr lang="en-US" dirty="0" err="1" smtClean="0"/>
              <a:t>A,r</a:t>
            </a:r>
            <a:r>
              <a:rPr lang="en-US" dirty="0" smtClean="0"/>
              <a:t>)+M(</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011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Building BVHs</a:t>
            </a:r>
            <a:br>
              <a:rPr lang="en-US" b="1" spc="150" dirty="0" smtClean="0">
                <a:ln w="11430"/>
                <a:solidFill>
                  <a:srgbClr val="F8F8F8"/>
                </a:solidFill>
                <a:effectLst>
                  <a:outerShdw blurRad="25400" algn="tl" rotWithShape="0">
                    <a:srgbClr val="000000">
                      <a:alpha val="43000"/>
                    </a:srgbClr>
                  </a:outerShdw>
                </a:effectLst>
              </a:rPr>
            </a:br>
            <a:r>
              <a:rPr lang="en-US" b="1" spc="150" dirty="0" smtClean="0">
                <a:ln w="11430"/>
                <a:solidFill>
                  <a:srgbClr val="F8F8F8"/>
                </a:solidFill>
                <a:effectLst>
                  <a:outerShdw blurRad="25400" algn="tl" rotWithShape="0">
                    <a:srgbClr val="000000">
                      <a:alpha val="43000"/>
                    </a:srgbClr>
                  </a:outerShdw>
                </a:effectLst>
              </a:rPr>
              <a:t>(in theory)</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101723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KEY TERRIBLE IDEA:</a:t>
            </a:r>
            <a:endParaRPr lang="en-US" dirty="0"/>
          </a:p>
        </p:txBody>
      </p:sp>
      <p:sp>
        <p:nvSpPr>
          <p:cNvPr id="3" name="Subtitle 2"/>
          <p:cNvSpPr>
            <a:spLocks noGrp="1"/>
          </p:cNvSpPr>
          <p:nvPr>
            <p:ph type="subTitle" idx="4294967295"/>
          </p:nvPr>
        </p:nvSpPr>
        <p:spPr>
          <a:xfrm>
            <a:off x="2057400" y="3352800"/>
            <a:ext cx="5181600" cy="1752600"/>
          </a:xfrm>
        </p:spPr>
        <p:txBody>
          <a:bodyPr/>
          <a:lstStyle/>
          <a:p>
            <a:pPr marL="0" indent="0" algn="ctr">
              <a:buNone/>
            </a:pPr>
            <a:r>
              <a:rPr lang="en-US" dirty="0" smtClean="0"/>
              <a:t>Try every BVH.</a:t>
            </a:r>
            <a:endParaRPr lang="en-US" dirty="0"/>
          </a:p>
        </p:txBody>
      </p:sp>
    </p:spTree>
    <p:extLst>
      <p:ext uri="{BB962C8B-B14F-4D97-AF65-F5344CB8AC3E}">
        <p14:creationId xmlns:p14="http://schemas.microsoft.com/office/powerpoint/2010/main" val="4178630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many BVHs are there?</a:t>
            </a:r>
            <a:endParaRPr lang="en-US" dirty="0"/>
          </a:p>
        </p:txBody>
      </p:sp>
      <mc:AlternateContent xmlns:mc="http://schemas.openxmlformats.org/markup-compatibility/2006">
        <mc:Choice xmlns:a14="http://schemas.microsoft.com/office/drawing/2010/main" Requires="a14">
          <p:sp>
            <p:nvSpPr>
              <p:cNvPr id="44" name="Subtitle 2"/>
              <p:cNvSpPr txBox="1">
                <a:spLocks/>
              </p:cNvSpPr>
              <p:nvPr/>
            </p:nvSpPr>
            <p:spPr>
              <a:xfrm>
                <a:off x="381000" y="2743200"/>
                <a:ext cx="8153400" cy="2667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0" dirty="0" smtClean="0">
                    <a:latin typeface="Cambria Math"/>
                  </a:rPr>
                  <a:t>Unordered (or .50/.50):</a:t>
                </a:r>
              </a:p>
              <a:p>
                <a:pPr marL="0" indent="0">
                  <a:buNone/>
                </a:pPr>
                <a:r>
                  <a:rPr lang="en-US" dirty="0" smtClean="0"/>
                  <a:t>    </a:t>
                </a:r>
                <a14:m>
                  <m:oMath xmlns:m="http://schemas.openxmlformats.org/officeDocument/2006/math">
                    <m:sSub>
                      <m:sSubPr>
                        <m:ctrlPr>
                          <a:rPr lang="en-US" i="1">
                            <a:latin typeface="Cambria Math"/>
                          </a:rPr>
                        </m:ctrlPr>
                      </m:sSubPr>
                      <m:e>
                        <m:r>
                          <a:rPr lang="en-US" i="1">
                            <a:latin typeface="Cambria Math"/>
                          </a:rPr>
                          <m:t>𝑢</m:t>
                        </m:r>
                      </m:e>
                      <m:sub>
                        <m:r>
                          <a:rPr lang="en-US" b="0" i="1" smtClean="0">
                            <a:latin typeface="Cambria Math"/>
                          </a:rPr>
                          <m:t>1</m:t>
                        </m:r>
                      </m:sub>
                    </m:sSub>
                    <m:r>
                      <a:rPr lang="en-US" b="0" i="1" smtClean="0">
                        <a:latin typeface="Cambria Math"/>
                      </a:rPr>
                      <m:t>=1</m:t>
                    </m:r>
                  </m:oMath>
                </a14:m>
                <a:endParaRPr lang="en-US" b="0" i="1" dirty="0" smtClean="0">
                  <a:latin typeface="Cambria Math"/>
                </a:endParaRPr>
              </a:p>
              <a:p>
                <a:pPr marL="0" indent="0">
                  <a:buNone/>
                </a:pPr>
                <a:r>
                  <a:rPr lang="en-US" b="0" dirty="0" smtClean="0"/>
                  <a:t>    </a:t>
                </a:r>
                <a14:m>
                  <m:oMath xmlns:m="http://schemas.openxmlformats.org/officeDocument/2006/math">
                    <m:sSub>
                      <m:sSubPr>
                        <m:ctrlPr>
                          <a:rPr lang="en-US" b="0" i="1" smtClean="0">
                            <a:latin typeface="Cambria Math"/>
                          </a:rPr>
                        </m:ctrlPr>
                      </m:sSubPr>
                      <m:e>
                        <m:r>
                          <a:rPr lang="en-US" b="0" i="1" smtClean="0">
                            <a:latin typeface="Cambria Math"/>
                          </a:rPr>
                          <m:t>𝑢</m:t>
                        </m:r>
                      </m:e>
                      <m:sub>
                        <m:r>
                          <a:rPr lang="en-US" b="0" i="1" smtClean="0">
                            <a:latin typeface="Cambria Math"/>
                          </a:rPr>
                          <m:t>𝑛</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1</m:t>
                        </m:r>
                      </m:sub>
                    </m:sSub>
                    <m:sSub>
                      <m:sSubPr>
                        <m:ctrlPr>
                          <a:rPr lang="en-US" b="0" i="1" smtClean="0">
                            <a:latin typeface="Cambria Math"/>
                          </a:rPr>
                        </m:ctrlPr>
                      </m:sSubPr>
                      <m:e>
                        <m:r>
                          <a:rPr lang="en-US" b="0" i="1" smtClean="0">
                            <a:latin typeface="Cambria Math"/>
                          </a:rPr>
                          <m:t>𝑢</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2</m:t>
                        </m:r>
                      </m:sub>
                    </m:sSub>
                    <m:sSub>
                      <m:sSubPr>
                        <m:ctrlPr>
                          <a:rPr lang="en-US" b="0" i="1" smtClean="0">
                            <a:latin typeface="Cambria Math"/>
                          </a:rPr>
                        </m:ctrlPr>
                      </m:sSubPr>
                      <m:e>
                        <m:r>
                          <a:rPr lang="en-US" b="0" i="1" smtClean="0">
                            <a:latin typeface="Cambria Math"/>
                          </a:rPr>
                          <m:t>𝑢</m:t>
                        </m:r>
                      </m:e>
                      <m:sub>
                        <m:r>
                          <a:rPr lang="en-US" b="0" i="1" smtClean="0">
                            <a:latin typeface="Cambria Math"/>
                          </a:rPr>
                          <m:t>𝑛</m:t>
                        </m:r>
                        <m:r>
                          <a:rPr lang="en-US" b="0" i="1" smtClean="0">
                            <a:latin typeface="Cambria Math"/>
                          </a:rPr>
                          <m:t>−2</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𝑛</m:t>
                        </m:r>
                        <m:r>
                          <a:rPr lang="en-US" b="0" i="1" smtClean="0">
                            <a:latin typeface="Cambria Math"/>
                          </a:rPr>
                          <m:t>−1</m:t>
                        </m:r>
                      </m:sub>
                    </m:sSub>
                    <m:sSub>
                      <m:sSubPr>
                        <m:ctrlPr>
                          <a:rPr lang="en-US" i="1">
                            <a:latin typeface="Cambria Math"/>
                          </a:rPr>
                        </m:ctrlPr>
                      </m:sSubPr>
                      <m:e>
                        <m:r>
                          <a:rPr lang="en-US" i="1">
                            <a:latin typeface="Cambria Math"/>
                          </a:rPr>
                          <m:t>𝑢</m:t>
                        </m:r>
                      </m:e>
                      <m:sub>
                        <m:r>
                          <a:rPr lang="en-US" b="0" i="1" smtClean="0">
                            <a:latin typeface="Cambria Math"/>
                          </a:rPr>
                          <m:t>1</m:t>
                        </m:r>
                      </m:sub>
                    </m:sSub>
                    <m:r>
                      <a:rPr lang="en-US" b="0" i="1" smtClean="0">
                        <a:latin typeface="Cambria Math"/>
                      </a:rPr>
                      <m:t>=</m:t>
                    </m:r>
                    <m:r>
                      <a:rPr lang="en-US" b="0" i="1" smtClean="0">
                        <a:latin typeface="Cambria Math"/>
                      </a:rPr>
                      <m:t>𝑛</m:t>
                    </m:r>
                    <m:r>
                      <a:rPr lang="en-US" b="0" i="1" smtClean="0">
                        <a:latin typeface="Cambria Math"/>
                      </a:rPr>
                      <m:t>‼</m:t>
                    </m:r>
                  </m:oMath>
                </a14:m>
                <a:endParaRPr lang="en-US" b="0" dirty="0" smtClean="0"/>
              </a:p>
              <a:p>
                <a:pPr marL="0" indent="0">
                  <a:buNone/>
                </a:pPr>
                <a:r>
                  <a:rPr lang="en-US" dirty="0" smtClean="0">
                    <a:latin typeface="Cambria Math"/>
                  </a:rPr>
                  <a:t>Strict Ordering (1/0):</a:t>
                </a:r>
                <a:endParaRPr lang="en-US" dirty="0">
                  <a:latin typeface="Cambria Math"/>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a:rPr>
                        <m:t>    </m:t>
                      </m:r>
                      <m:sSub>
                        <m:sSubPr>
                          <m:ctrlPr>
                            <a:rPr lang="en-US" b="0" i="1" smtClean="0">
                              <a:latin typeface="Cambria Math"/>
                            </a:rPr>
                          </m:ctrlPr>
                        </m:sSubPr>
                        <m:e>
                          <m:r>
                            <a:rPr lang="en-US" b="0" i="1" smtClean="0">
                              <a:latin typeface="Cambria Math"/>
                            </a:rPr>
                            <m:t>𝑜</m:t>
                          </m:r>
                        </m:e>
                        <m:sub>
                          <m:r>
                            <a:rPr lang="en-US" b="0" i="1" smtClean="0">
                              <a:latin typeface="Cambria Math"/>
                            </a:rPr>
                            <m:t>𝑛</m:t>
                          </m:r>
                        </m:sub>
                      </m:sSub>
                      <m:r>
                        <a:rPr lang="en-US" b="0" i="1" smtClean="0">
                          <a:latin typeface="Cambria Math"/>
                        </a:rPr>
                        <m:t>=</m:t>
                      </m:r>
                      <m:sSup>
                        <m:sSupPr>
                          <m:ctrlPr>
                            <a:rPr lang="en-US" b="0" i="1" smtClean="0">
                              <a:latin typeface="Cambria Math"/>
                            </a:rPr>
                          </m:ctrlPr>
                        </m:sSupPr>
                        <m:e>
                          <m:r>
                            <a:rPr lang="en-US" b="0" i="1" smtClean="0">
                              <a:latin typeface="Cambria Math"/>
                            </a:rPr>
                            <m:t>2</m:t>
                          </m:r>
                        </m:e>
                        <m:sup>
                          <m:r>
                            <a:rPr lang="en-US" b="0" i="1" smtClean="0">
                              <a:latin typeface="Cambria Math"/>
                            </a:rPr>
                            <m:t>𝑛</m:t>
                          </m:r>
                          <m:r>
                            <a:rPr lang="en-US" b="0" i="1" smtClean="0">
                              <a:latin typeface="Cambria Math"/>
                            </a:rPr>
                            <m:t>−1</m:t>
                          </m:r>
                        </m:sup>
                      </m:sSup>
                      <m:sSub>
                        <m:sSubPr>
                          <m:ctrlPr>
                            <a:rPr lang="en-US" i="1">
                              <a:latin typeface="Cambria Math"/>
                            </a:rPr>
                          </m:ctrlPr>
                        </m:sSubPr>
                        <m:e>
                          <m:r>
                            <a:rPr lang="en-US" i="1">
                              <a:latin typeface="Cambria Math"/>
                            </a:rPr>
                            <m:t>𝑢</m:t>
                          </m:r>
                        </m:e>
                        <m:sub>
                          <m:r>
                            <a:rPr lang="en-US" i="1">
                              <a:latin typeface="Cambria Math"/>
                            </a:rPr>
                            <m:t>𝑛</m:t>
                          </m:r>
                        </m:sub>
                      </m:sSub>
                    </m:oMath>
                  </m:oMathPara>
                </a14:m>
                <a:endParaRPr lang="en-US" dirty="0"/>
              </a:p>
              <a:p>
                <a:pPr marL="0" indent="0">
                  <a:buNone/>
                </a:pPr>
                <a:endParaRPr lang="en-US" dirty="0"/>
              </a:p>
            </p:txBody>
          </p:sp>
        </mc:Choice>
        <mc:Fallback>
          <p:sp>
            <p:nvSpPr>
              <p:cNvPr id="44" name="Subtitle 2"/>
              <p:cNvSpPr txBox="1">
                <a:spLocks noRot="1" noChangeAspect="1" noMove="1" noResize="1" noEditPoints="1" noAdjustHandles="1" noChangeArrowheads="1" noChangeShapeType="1" noTextEdit="1"/>
              </p:cNvSpPr>
              <p:nvPr/>
            </p:nvSpPr>
            <p:spPr>
              <a:xfrm>
                <a:off x="381000" y="2743200"/>
                <a:ext cx="8153400" cy="2667000"/>
              </a:xfrm>
              <a:prstGeom prst="rect">
                <a:avLst/>
              </a:prstGeom>
              <a:blipFill rotWithShape="1">
                <a:blip r:embed="rId3"/>
                <a:stretch>
                  <a:fillRect l="-1945" t="-4795"/>
                </a:stretch>
              </a:blipFill>
            </p:spPr>
            <p:txBody>
              <a:bodyPr/>
              <a:lstStyle/>
              <a:p>
                <a:r>
                  <a:rPr lang="en-US">
                    <a:noFill/>
                  </a:rPr>
                  <a:t> </a:t>
                </a:r>
              </a:p>
            </p:txBody>
          </p:sp>
        </mc:Fallback>
      </mc:AlternateContent>
    </p:spTree>
    <p:extLst>
      <p:ext uri="{BB962C8B-B14F-4D97-AF65-F5344CB8AC3E}">
        <p14:creationId xmlns:p14="http://schemas.microsoft.com/office/powerpoint/2010/main" val="866870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BVH-building comes in many flavors.</a:t>
            </a:r>
            <a:endParaRPr lang="en-US" dirty="0"/>
          </a:p>
        </p:txBody>
      </p:sp>
      <p:grpSp>
        <p:nvGrpSpPr>
          <p:cNvPr id="10" name="Group 9"/>
          <p:cNvGrpSpPr/>
          <p:nvPr/>
        </p:nvGrpSpPr>
        <p:grpSpPr>
          <a:xfrm>
            <a:off x="5017169" y="1752600"/>
            <a:ext cx="2749997" cy="3591679"/>
            <a:chOff x="665747" y="2009274"/>
            <a:chExt cx="2749997" cy="3591679"/>
          </a:xfrm>
          <a:solidFill>
            <a:schemeClr val="accent2"/>
          </a:solidFill>
        </p:grpSpPr>
        <p:sp>
          <p:nvSpPr>
            <p:cNvPr id="4" name="Down Arrow 3"/>
            <p:cNvSpPr/>
            <p:nvPr/>
          </p:nvSpPr>
          <p:spPr>
            <a:xfrm>
              <a:off x="1066800" y="2009274"/>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665747"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057400"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913020"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707974"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flipH="1">
            <a:off x="1587128" y="1697511"/>
            <a:ext cx="2529773" cy="3559229"/>
            <a:chOff x="5715000" y="1921042"/>
            <a:chExt cx="2534129" cy="3565358"/>
          </a:xfrm>
          <a:solidFill>
            <a:schemeClr val="accent2"/>
          </a:solidFill>
        </p:grpSpPr>
        <p:sp>
          <p:nvSpPr>
            <p:cNvPr id="11" name="Down Arrow 10"/>
            <p:cNvSpPr/>
            <p:nvPr/>
          </p:nvSpPr>
          <p:spPr>
            <a:xfrm flipV="1">
              <a:off x="5963653" y="1921042"/>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flipV="1">
              <a:off x="5715000"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flipV="1">
              <a:off x="7014411"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flipV="1">
              <a:off x="6914671"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V="1">
              <a:off x="7620000"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p:cNvCxnSpPr/>
          <p:nvPr/>
        </p:nvCxnSpPr>
        <p:spPr>
          <a:xfrm>
            <a:off x="4572000" y="1295400"/>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rot="16200000">
            <a:off x="-836389" y="2664653"/>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Bottom-Up</a:t>
            </a:r>
            <a:endParaRPr lang="en-US" sz="4800" dirty="0">
              <a:solidFill>
                <a:schemeClr val="tx1">
                  <a:lumMod val="65000"/>
                </a:schemeClr>
              </a:solidFill>
              <a:latin typeface="+mn-lt"/>
            </a:endParaRPr>
          </a:p>
        </p:txBody>
      </p:sp>
      <p:sp>
        <p:nvSpPr>
          <p:cNvPr id="20" name="Title 1"/>
          <p:cNvSpPr txBox="1">
            <a:spLocks/>
          </p:cNvSpPr>
          <p:nvPr/>
        </p:nvSpPr>
        <p:spPr>
          <a:xfrm rot="5400000">
            <a:off x="6631993" y="2512789"/>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Top-Down</a:t>
            </a:r>
            <a:endParaRPr lang="en-US" sz="4800" dirty="0">
              <a:solidFill>
                <a:schemeClr val="tx1">
                  <a:lumMod val="65000"/>
                </a:schemeClr>
              </a:solidFill>
              <a:latin typeface="+mn-lt"/>
            </a:endParaRPr>
          </a:p>
        </p:txBody>
      </p:sp>
      <p:cxnSp>
        <p:nvCxnSpPr>
          <p:cNvPr id="21" name="Straight Connector 20"/>
          <p:cNvCxnSpPr/>
          <p:nvPr/>
        </p:nvCxnSpPr>
        <p:spPr>
          <a:xfrm>
            <a:off x="994535" y="5791200"/>
            <a:ext cx="7463665"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2048989" y="5721210"/>
            <a:ext cx="519001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Neither of Those</a:t>
            </a:r>
            <a:endParaRPr lang="en-US" sz="4800" dirty="0">
              <a:solidFill>
                <a:schemeClr val="tx1">
                  <a:lumMod val="65000"/>
                </a:schemeClr>
              </a:solidFill>
              <a:latin typeface="+mn-lt"/>
            </a:endParaRPr>
          </a:p>
        </p:txBody>
      </p:sp>
    </p:spTree>
    <p:extLst>
      <p:ext uri="{BB962C8B-B14F-4D97-AF65-F5344CB8AC3E}">
        <p14:creationId xmlns:p14="http://schemas.microsoft.com/office/powerpoint/2010/main" val="1294535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Methods</a:t>
            </a:r>
            <a:endParaRPr lang="en-US" dirty="0"/>
          </a:p>
        </p:txBody>
      </p:sp>
      <p:sp>
        <p:nvSpPr>
          <p:cNvPr id="5" name="Down Arrow 4"/>
          <p:cNvSpPr/>
          <p:nvPr/>
        </p:nvSpPr>
        <p:spPr>
          <a:xfrm rot="900000">
            <a:off x="5629377" y="2600998"/>
            <a:ext cx="581151" cy="1181353"/>
          </a:xfrm>
          <a:prstGeom prst="downArrow">
            <a:avLst>
              <a:gd name="adj1" fmla="val 41272"/>
              <a:gd name="adj2" fmla="val 5217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572000" y="1295400"/>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Subtitle 2"/>
          <p:cNvSpPr txBox="1">
            <a:spLocks/>
          </p:cNvSpPr>
          <p:nvPr/>
        </p:nvSpPr>
        <p:spPr>
          <a:xfrm>
            <a:off x="533400" y="1371600"/>
            <a:ext cx="4114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err="1" smtClean="0"/>
              <a:t>def</a:t>
            </a:r>
            <a:r>
              <a:rPr lang="en-US" sz="2400" dirty="0" smtClean="0"/>
              <a:t>   </a:t>
            </a:r>
            <a:r>
              <a:rPr lang="en-US" sz="2400" dirty="0" err="1" smtClean="0"/>
              <a:t>tdBuild</a:t>
            </a:r>
            <a:r>
              <a:rPr lang="en-US" sz="2400" dirty="0" smtClean="0"/>
              <a:t>(L)</a:t>
            </a:r>
          </a:p>
          <a:p>
            <a:pPr marL="0" indent="0">
              <a:buNone/>
            </a:pPr>
            <a:r>
              <a:rPr lang="en-US" sz="2400" dirty="0" smtClean="0"/>
              <a:t>      if(|L|==1) return Leaf(L);</a:t>
            </a:r>
          </a:p>
          <a:p>
            <a:pPr marL="0" indent="0">
              <a:buNone/>
            </a:pPr>
            <a:r>
              <a:rPr lang="en-US" sz="2400" dirty="0"/>
              <a:t> </a:t>
            </a:r>
            <a:r>
              <a:rPr lang="en-US" sz="2400" dirty="0" smtClean="0"/>
              <a:t>     P = partitions(L);</a:t>
            </a:r>
          </a:p>
          <a:p>
            <a:pPr marL="0" indent="0">
              <a:buNone/>
            </a:pPr>
            <a:r>
              <a:rPr lang="en-US" sz="2400" dirty="0"/>
              <a:t> </a:t>
            </a:r>
            <a:r>
              <a:rPr lang="en-US" sz="2400" dirty="0" smtClean="0"/>
              <a:t>     </a:t>
            </a:r>
            <a:r>
              <a:rPr lang="en-US" sz="2400" dirty="0" err="1" smtClean="0"/>
              <a:t>bestP</a:t>
            </a:r>
            <a:r>
              <a:rPr lang="en-US" sz="2400" dirty="0" smtClean="0"/>
              <a:t> = </a:t>
            </a:r>
            <a:r>
              <a:rPr lang="en-US" sz="2400" dirty="0" err="1" smtClean="0"/>
              <a:t>selectPart</a:t>
            </a:r>
            <a:r>
              <a:rPr lang="en-US" sz="2400" dirty="0" smtClean="0"/>
              <a:t>(P, L);</a:t>
            </a:r>
          </a:p>
          <a:p>
            <a:pPr marL="0" indent="0">
              <a:buNone/>
            </a:pPr>
            <a:r>
              <a:rPr lang="en-US" sz="2400" dirty="0"/>
              <a:t> </a:t>
            </a:r>
            <a:r>
              <a:rPr lang="en-US" sz="2400" dirty="0" smtClean="0"/>
              <a:t>     (p,L</a:t>
            </a:r>
            <a:r>
              <a:rPr lang="en-US" sz="2400" baseline="-25000" dirty="0" smtClean="0"/>
              <a:t>1</a:t>
            </a:r>
            <a:r>
              <a:rPr lang="en-US" sz="2400" dirty="0" smtClean="0"/>
              <a:t>,L</a:t>
            </a:r>
            <a:r>
              <a:rPr lang="en-US" sz="2400" baseline="-25000" dirty="0" smtClean="0"/>
              <a:t>2</a:t>
            </a:r>
            <a:r>
              <a:rPr lang="en-US" sz="2400" dirty="0" smtClean="0"/>
              <a:t>) = </a:t>
            </a:r>
            <a:r>
              <a:rPr lang="en-US" sz="2400" dirty="0" err="1" smtClean="0"/>
              <a:t>bestP</a:t>
            </a:r>
            <a:r>
              <a:rPr lang="en-US" sz="2400" dirty="0" smtClean="0"/>
              <a:t>(L);</a:t>
            </a:r>
          </a:p>
          <a:p>
            <a:pPr marL="0" indent="0">
              <a:buNone/>
            </a:pPr>
            <a:r>
              <a:rPr lang="en-US" sz="2400" dirty="0"/>
              <a:t> </a:t>
            </a:r>
            <a:r>
              <a:rPr lang="en-US" sz="2400" dirty="0" smtClean="0"/>
              <a:t>     return new Branch(p,</a:t>
            </a:r>
          </a:p>
          <a:p>
            <a:pPr marL="0" indent="0">
              <a:buNone/>
            </a:pPr>
            <a:r>
              <a:rPr lang="en-US" sz="2400" dirty="0"/>
              <a:t>	</a:t>
            </a:r>
            <a:r>
              <a:rPr lang="en-US" sz="2400" dirty="0" smtClean="0"/>
              <a:t>	</a:t>
            </a:r>
            <a:r>
              <a:rPr lang="en-US" sz="2400" dirty="0" err="1" smtClean="0"/>
              <a:t>tdBuild</a:t>
            </a:r>
            <a:r>
              <a:rPr lang="en-US" sz="2400" dirty="0" smtClean="0"/>
              <a:t>(</a:t>
            </a:r>
            <a:r>
              <a:rPr lang="en-US" sz="2400" dirty="0"/>
              <a:t>L</a:t>
            </a:r>
            <a:r>
              <a:rPr lang="en-US" sz="2400" baseline="-25000" dirty="0"/>
              <a:t>1</a:t>
            </a:r>
            <a:r>
              <a:rPr lang="en-US" sz="2400" dirty="0" smtClean="0"/>
              <a:t>), </a:t>
            </a:r>
            <a:endParaRPr lang="en-US" sz="2400" dirty="0"/>
          </a:p>
          <a:p>
            <a:pPr marL="0" indent="0">
              <a:buNone/>
            </a:pPr>
            <a:r>
              <a:rPr lang="en-US" sz="2400" dirty="0"/>
              <a:t>		</a:t>
            </a:r>
            <a:r>
              <a:rPr lang="en-US" sz="2400" dirty="0" err="1" smtClean="0"/>
              <a:t>tdBuild</a:t>
            </a:r>
            <a:r>
              <a:rPr lang="en-US" sz="2400" dirty="0" smtClean="0"/>
              <a:t>(L</a:t>
            </a:r>
            <a:r>
              <a:rPr lang="en-US" sz="2400" baseline="-25000" dirty="0" smtClean="0"/>
              <a:t>2</a:t>
            </a:r>
            <a:r>
              <a:rPr lang="en-US" sz="2400" dirty="0" smtClean="0"/>
              <a:t>));</a:t>
            </a:r>
            <a:endParaRPr lang="en-US" sz="2400" dirty="0"/>
          </a:p>
        </p:txBody>
      </p:sp>
      <p:sp>
        <p:nvSpPr>
          <p:cNvPr id="23" name="Down Arrow 22"/>
          <p:cNvSpPr/>
          <p:nvPr/>
        </p:nvSpPr>
        <p:spPr>
          <a:xfrm rot="20700000">
            <a:off x="7077177" y="2614184"/>
            <a:ext cx="581151" cy="1181353"/>
          </a:xfrm>
          <a:prstGeom prst="downArrow">
            <a:avLst>
              <a:gd name="adj1" fmla="val 41272"/>
              <a:gd name="adj2" fmla="val 5217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5791200" y="1295400"/>
            <a:ext cx="1647494" cy="1295401"/>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smtClean="0"/>
              <a:t>L</a:t>
            </a:r>
            <a:endParaRPr lang="en-US" sz="4000" dirty="0"/>
          </a:p>
        </p:txBody>
      </p:sp>
      <p:sp>
        <p:nvSpPr>
          <p:cNvPr id="24" name="Cloud 23"/>
          <p:cNvSpPr/>
          <p:nvPr/>
        </p:nvSpPr>
        <p:spPr>
          <a:xfrm>
            <a:off x="5105400" y="3962401"/>
            <a:ext cx="1090445" cy="914399"/>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L</a:t>
            </a:r>
            <a:r>
              <a:rPr lang="en-US" sz="2800" baseline="-25000" dirty="0"/>
              <a:t>1</a:t>
            </a:r>
            <a:endParaRPr lang="en-US" sz="2800" dirty="0"/>
          </a:p>
        </p:txBody>
      </p:sp>
      <p:sp>
        <p:nvSpPr>
          <p:cNvPr id="26" name="Cloud 25"/>
          <p:cNvSpPr/>
          <p:nvPr/>
        </p:nvSpPr>
        <p:spPr>
          <a:xfrm>
            <a:off x="7139155" y="3962401"/>
            <a:ext cx="1090445" cy="914399"/>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L</a:t>
            </a:r>
            <a:r>
              <a:rPr lang="en-US" sz="2800" baseline="-25000" dirty="0" smtClean="0"/>
              <a:t>2</a:t>
            </a:r>
            <a:endParaRPr lang="en-US" sz="2800" dirty="0"/>
          </a:p>
        </p:txBody>
      </p:sp>
    </p:spTree>
    <p:extLst>
      <p:ext uri="{BB962C8B-B14F-4D97-AF65-F5344CB8AC3E}">
        <p14:creationId xmlns:p14="http://schemas.microsoft.com/office/powerpoint/2010/main" val="926218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2800" dirty="0" smtClean="0"/>
              <a:t>Example </a:t>
            </a:r>
            <a:r>
              <a:rPr lang="en-US" sz="2800" dirty="0"/>
              <a:t>P</a:t>
            </a:r>
            <a:r>
              <a:rPr lang="en-US" sz="2800" dirty="0" smtClean="0"/>
              <a:t>artition Set</a:t>
            </a:r>
            <a:r>
              <a:rPr lang="en-US" sz="2800" dirty="0" smtClean="0"/>
              <a:t>: Linear Splits in Each Dimension</a:t>
            </a:r>
            <a:endParaRPr lang="en-US" sz="2800"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4" name="Group 23"/>
          <p:cNvGrpSpPr/>
          <p:nvPr/>
        </p:nvGrpSpPr>
        <p:grpSpPr>
          <a:xfrm>
            <a:off x="349297" y="1350308"/>
            <a:ext cx="8477832" cy="4495800"/>
            <a:chOff x="349297" y="1350308"/>
            <a:chExt cx="8477832" cy="4495800"/>
          </a:xfrm>
        </p:grpSpPr>
        <p:cxnSp>
          <p:nvCxnSpPr>
            <p:cNvPr id="16" name="Straight Connector 15"/>
            <p:cNvCxnSpPr/>
            <p:nvPr/>
          </p:nvCxnSpPr>
          <p:spPr>
            <a:xfrm>
              <a:off x="25146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8276"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7818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199" y="24384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1328" y="37338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9297" y="5094389"/>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3828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2800" dirty="0" smtClean="0"/>
              <a:t>Example </a:t>
            </a:r>
            <a:r>
              <a:rPr lang="en-US" sz="2800" dirty="0"/>
              <a:t>P</a:t>
            </a:r>
            <a:r>
              <a:rPr lang="en-US" sz="2800" dirty="0" smtClean="0"/>
              <a:t>artition Set</a:t>
            </a:r>
            <a:r>
              <a:rPr lang="en-US" sz="2800" dirty="0" smtClean="0"/>
              <a:t>: Linear Splits in Each Dimension</a:t>
            </a:r>
            <a:endParaRPr lang="en-US" sz="2800"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Oval 2"/>
          <p:cNvSpPr/>
          <p:nvPr/>
        </p:nvSpPr>
        <p:spPr>
          <a:xfrm>
            <a:off x="4367570" y="3352800"/>
            <a:ext cx="433030" cy="457200"/>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986570" y="2950822"/>
            <a:ext cx="1195030" cy="1219200"/>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33434" y="2404651"/>
            <a:ext cx="2414230" cy="2327956"/>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949652" y="1929950"/>
            <a:ext cx="3381793" cy="3260943"/>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342638" y="1343852"/>
            <a:ext cx="4482894" cy="4322695"/>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294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Rays and BVHs</a:t>
            </a:r>
            <a:br>
              <a:rPr lang="en-US" b="1" spc="150" dirty="0" smtClean="0">
                <a:ln w="11430"/>
                <a:solidFill>
                  <a:srgbClr val="F8F8F8"/>
                </a:solidFill>
                <a:effectLst>
                  <a:outerShdw blurRad="25400" algn="tl" rotWithShape="0">
                    <a:srgbClr val="000000">
                      <a:alpha val="43000"/>
                    </a:srgbClr>
                  </a:outerShdw>
                </a:effectLst>
              </a:rPr>
            </a:br>
            <a:r>
              <a:rPr lang="en-US" b="1" spc="150" dirty="0" smtClean="0">
                <a:ln w="11430"/>
                <a:solidFill>
                  <a:srgbClr val="F8F8F8"/>
                </a:solidFill>
                <a:effectLst>
                  <a:outerShdw blurRad="25400" algn="tl" rotWithShape="0">
                    <a:srgbClr val="000000">
                      <a:alpha val="43000"/>
                    </a:srgbClr>
                  </a:outerShdw>
                </a:effectLst>
              </a:rPr>
              <a:t>Background</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157576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Scoring Partitions: SAH in detail.</a:t>
            </a:r>
            <a:endParaRPr lang="en-US" dirty="0"/>
          </a:p>
        </p:txBody>
      </p:sp>
      <p:sp>
        <p:nvSpPr>
          <p:cNvPr id="5" name="Isosceles Triangle 4"/>
          <p:cNvSpPr/>
          <p:nvPr/>
        </p:nvSpPr>
        <p:spPr>
          <a:xfrm rot="19812937">
            <a:off x="1911525" y="2152728"/>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4996525" y="12557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622625" y="3353476"/>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482877" y="4230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064148" y="28583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168096" y="1739655"/>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069044" y="3971869"/>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080781" y="1818345"/>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022066" y="1920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969686" y="3921714"/>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254219" y="3826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Connector 16"/>
          <p:cNvCxnSpPr/>
          <p:nvPr/>
        </p:nvCxnSpPr>
        <p:spPr>
          <a:xfrm>
            <a:off x="4728276" y="1219200"/>
            <a:ext cx="0" cy="4364692"/>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14400" y="1647478"/>
            <a:ext cx="3544813" cy="3128796"/>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Rectangle 24"/>
          <p:cNvSpPr/>
          <p:nvPr/>
        </p:nvSpPr>
        <p:spPr>
          <a:xfrm>
            <a:off x="5111453" y="1295400"/>
            <a:ext cx="3052649" cy="4169708"/>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Subtitle 2"/>
              <p:cNvSpPr txBox="1">
                <a:spLocks/>
              </p:cNvSpPr>
              <p:nvPr/>
            </p:nvSpPr>
            <p:spPr>
              <a:xfrm>
                <a:off x="2053105" y="5562600"/>
                <a:ext cx="6963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m:t>
                      </m:r>
                      <m:d>
                        <m:dPr>
                          <m:ctrlPr>
                            <a:rPr lang="en-US" b="0" i="1" smtClean="0">
                              <a:latin typeface="Cambria Math"/>
                            </a:rPr>
                          </m:ctrlPr>
                        </m:dPr>
                        <m:e>
                          <m:r>
                            <a:rPr lang="en-US" b="0" i="1" smtClean="0">
                              <a:latin typeface="Cambria Math"/>
                            </a:rPr>
                            <m:t>𝑁</m:t>
                          </m:r>
                        </m:e>
                      </m:d>
                      <m:r>
                        <a:rPr lang="en-US" b="0" i="1" smtClean="0">
                          <a:latin typeface="Cambria Math"/>
                        </a:rPr>
                        <m:t>=</m:t>
                      </m:r>
                      <m:sSub>
                        <m:sSubPr>
                          <m:ctrlPr>
                            <a:rPr lang="en-US" b="0" i="1" smtClean="0">
                              <a:latin typeface="Cambria Math"/>
                            </a:rPr>
                          </m:ctrlPr>
                        </m:sSubPr>
                        <m:e>
                          <m:r>
                            <a:rPr lang="en-US" b="0" i="1" smtClean="0">
                              <a:latin typeface="Cambria Math"/>
                            </a:rPr>
                            <m:t>𝑐</m:t>
                          </m:r>
                        </m:e>
                        <m:sub>
                          <m:r>
                            <a:rPr lang="en-US" b="0" i="1" smtClean="0">
                              <a:latin typeface="Cambria Math"/>
                            </a:rPr>
                            <m:t>𝑏</m:t>
                          </m:r>
                        </m:sub>
                      </m:sSub>
                      <m:r>
                        <a:rPr lang="en-US" b="0" i="1" smtClean="0">
                          <a:latin typeface="Cambria Math"/>
                        </a:rPr>
                        <m:t>+</m:t>
                      </m:r>
                      <m:r>
                        <a:rPr lang="en-US" b="0" i="1" smtClean="0">
                          <a:latin typeface="Cambria Math"/>
                        </a:rPr>
                        <m:t>𝐴𝑟𝑒𝑎</m:t>
                      </m:r>
                      <m:d>
                        <m:dPr>
                          <m:ctrlPr>
                            <a:rPr lang="en-US" b="0" i="1" smtClean="0">
                              <a:latin typeface="Cambria Math"/>
                            </a:rPr>
                          </m:ctrlPr>
                        </m:dPr>
                        <m:e>
                          <m:r>
                            <a:rPr lang="en-US" b="0" i="1" smtClean="0">
                              <a:latin typeface="Cambria Math"/>
                            </a:rPr>
                            <m:t>𝑁</m:t>
                          </m:r>
                        </m:e>
                      </m:d>
                      <m:d>
                        <m:dPr>
                          <m:ctrlPr>
                            <a:rPr lang="en-US" b="0" i="1" smtClean="0">
                              <a:latin typeface="Cambria Math"/>
                            </a:rPr>
                          </m:ctrlPr>
                        </m:dPr>
                        <m:e>
                          <m:r>
                            <a:rPr lang="en-US" b="0" i="1" smtClean="0">
                              <a:latin typeface="Cambria Math"/>
                            </a:rPr>
                            <m:t>𝐶</m:t>
                          </m:r>
                          <m:d>
                            <m:dPr>
                              <m:ctrlPr>
                                <a:rPr lang="en-US" b="0" i="1" smtClean="0">
                                  <a:latin typeface="Cambria Math"/>
                                </a:rPr>
                              </m:ctrlPr>
                            </m:dPr>
                            <m:e>
                              <m:r>
                                <a:rPr lang="en-US" b="0" i="1" smtClean="0">
                                  <a:latin typeface="Cambria Math"/>
                                </a:rPr>
                                <m:t>𝐴</m:t>
                              </m:r>
                            </m:e>
                          </m:d>
                          <m:r>
                            <a:rPr lang="en-US" b="0" i="1" smtClean="0">
                              <a:latin typeface="Cambria Math"/>
                            </a:rPr>
                            <m:t>+</m:t>
                          </m:r>
                          <m:r>
                            <a:rPr lang="en-US" b="0" i="1" smtClean="0">
                              <a:latin typeface="Cambria Math"/>
                            </a:rPr>
                            <m:t>𝐶</m:t>
                          </m:r>
                          <m:d>
                            <m:dPr>
                              <m:ctrlPr>
                                <a:rPr lang="en-US" b="0" i="1" smtClean="0">
                                  <a:latin typeface="Cambria Math"/>
                                </a:rPr>
                              </m:ctrlPr>
                            </m:dPr>
                            <m:e>
                              <m:r>
                                <a:rPr lang="en-US" b="0" i="1" smtClean="0">
                                  <a:latin typeface="Cambria Math"/>
                                </a:rPr>
                                <m:t>𝐵</m:t>
                              </m:r>
                            </m:e>
                          </m:d>
                        </m:e>
                      </m:d>
                    </m:oMath>
                  </m:oMathPara>
                </a14:m>
                <a:endParaRPr lang="en-US" dirty="0"/>
              </a:p>
              <a:p>
                <a:pPr marL="0" indent="0">
                  <a:buNone/>
                </a:pPr>
                <a:endParaRPr lang="en-US" dirty="0"/>
              </a:p>
            </p:txBody>
          </p:sp>
        </mc:Choice>
        <mc:Fallback>
          <p:sp>
            <p:nvSpPr>
              <p:cNvPr id="18" name="Subtitle 2"/>
              <p:cNvSpPr txBox="1">
                <a:spLocks noRot="1" noChangeAspect="1" noMove="1" noResize="1" noEditPoints="1" noAdjustHandles="1" noChangeArrowheads="1" noChangeShapeType="1" noTextEdit="1"/>
              </p:cNvSpPr>
              <p:nvPr/>
            </p:nvSpPr>
            <p:spPr>
              <a:xfrm>
                <a:off x="2053105" y="5562600"/>
                <a:ext cx="6963489" cy="903428"/>
              </a:xfrm>
              <a:prstGeom prst="rect">
                <a:avLst/>
              </a:prstGeom>
              <a:blipFill rotWithShape="1">
                <a:blip r:embed="rId3"/>
                <a:stretch>
                  <a:fillRect/>
                </a:stretch>
              </a:blipFill>
            </p:spPr>
            <p:txBody>
              <a:bodyPr/>
              <a:lstStyle/>
              <a:p>
                <a:r>
                  <a:rPr lang="en-US">
                    <a:noFill/>
                  </a:rPr>
                  <a:t> </a:t>
                </a:r>
              </a:p>
            </p:txBody>
          </p:sp>
        </mc:Fallback>
      </mc:AlternateContent>
      <p:sp>
        <p:nvSpPr>
          <p:cNvPr id="20" name="Subtitle 2"/>
          <p:cNvSpPr txBox="1">
            <a:spLocks/>
          </p:cNvSpPr>
          <p:nvPr/>
        </p:nvSpPr>
        <p:spPr>
          <a:xfrm>
            <a:off x="2397884" y="1788677"/>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a:t>
            </a:r>
            <a:endParaRPr lang="en-US" dirty="0"/>
          </a:p>
        </p:txBody>
      </p:sp>
      <p:sp>
        <p:nvSpPr>
          <p:cNvPr id="22" name="Subtitle 2"/>
          <p:cNvSpPr txBox="1">
            <a:spLocks/>
          </p:cNvSpPr>
          <p:nvPr/>
        </p:nvSpPr>
        <p:spPr>
          <a:xfrm>
            <a:off x="6470361" y="1361765"/>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a:t>
            </a:r>
            <a:endParaRPr lang="en-US" dirty="0"/>
          </a:p>
        </p:txBody>
      </p:sp>
      <p:grpSp>
        <p:nvGrpSpPr>
          <p:cNvPr id="23" name="Group 22"/>
          <p:cNvGrpSpPr/>
          <p:nvPr/>
        </p:nvGrpSpPr>
        <p:grpSpPr>
          <a:xfrm>
            <a:off x="800100" y="5486400"/>
            <a:ext cx="876300" cy="919275"/>
            <a:chOff x="304800" y="1654456"/>
            <a:chExt cx="876300" cy="919275"/>
          </a:xfrm>
        </p:grpSpPr>
        <p:sp>
          <p:nvSpPr>
            <p:cNvPr id="24" name="Rectangle 23"/>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27" name="Rectangle 26"/>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28" name="Rectangle 27"/>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29" name="Straight Connector 28"/>
            <p:cNvCxnSpPr>
              <a:stCxn id="24" idx="2"/>
              <a:endCxn id="27"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0" name="Straight Connector 29"/>
            <p:cNvCxnSpPr>
              <a:stCxn id="24" idx="2"/>
              <a:endCxn id="28"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mc:AlternateContent xmlns:mc="http://schemas.openxmlformats.org/markup-compatibility/2006">
        <mc:Choice xmlns:a14="http://schemas.microsoft.com/office/drawing/2010/main" Requires="a14">
          <p:sp>
            <p:nvSpPr>
              <p:cNvPr id="32" name="Subtitle 2"/>
              <p:cNvSpPr txBox="1">
                <a:spLocks/>
              </p:cNvSpPr>
              <p:nvPr/>
            </p:nvSpPr>
            <p:spPr>
              <a:xfrm>
                <a:off x="1143000" y="6248400"/>
                <a:ext cx="6963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r>
                        <a:rPr lang="en-US" i="1">
                          <a:latin typeface="Cambria Math"/>
                        </a:rPr>
                        <m:t>𝐶</m:t>
                      </m:r>
                      <m:d>
                        <m:dPr>
                          <m:ctrlPr>
                            <a:rPr lang="en-US" i="1">
                              <a:latin typeface="Cambria Math"/>
                            </a:rPr>
                          </m:ctrlPr>
                        </m:dPr>
                        <m:e>
                          <m:r>
                            <a:rPr lang="en-US" i="1">
                              <a:latin typeface="Cambria Math"/>
                            </a:rPr>
                            <m:t>𝐴</m:t>
                          </m:r>
                        </m:e>
                      </m:d>
                      <m:r>
                        <a:rPr lang="en-US" i="1">
                          <a:latin typeface="Cambria Math"/>
                        </a:rPr>
                        <m:t>+</m:t>
                      </m:r>
                      <m:r>
                        <a:rPr lang="en-US" i="1">
                          <a:latin typeface="Cambria Math"/>
                        </a:rPr>
                        <m:t>𝐶</m:t>
                      </m:r>
                      <m:d>
                        <m:dPr>
                          <m:ctrlPr>
                            <a:rPr lang="en-US" i="1">
                              <a:latin typeface="Cambria Math"/>
                            </a:rPr>
                          </m:ctrlPr>
                        </m:dPr>
                        <m:e>
                          <m:r>
                            <a:rPr lang="en-US" i="1">
                              <a:latin typeface="Cambria Math"/>
                            </a:rPr>
                            <m:t>𝐵</m:t>
                          </m:r>
                        </m:e>
                      </m:d>
                    </m:oMath>
                  </m:oMathPara>
                </a14:m>
                <a:endParaRPr lang="en-US" dirty="0"/>
              </a:p>
              <a:p>
                <a:pPr marL="0" indent="0">
                  <a:buNone/>
                </a:pPr>
                <a:endParaRPr lang="en-US" dirty="0"/>
              </a:p>
            </p:txBody>
          </p:sp>
        </mc:Choice>
        <mc:Fallback>
          <p:sp>
            <p:nvSpPr>
              <p:cNvPr id="32" name="Subtitle 2"/>
              <p:cNvSpPr txBox="1">
                <a:spLocks noRot="1" noChangeAspect="1" noMove="1" noResize="1" noEditPoints="1" noAdjustHandles="1" noChangeArrowheads="1" noChangeShapeType="1" noTextEdit="1"/>
              </p:cNvSpPr>
              <p:nvPr/>
            </p:nvSpPr>
            <p:spPr>
              <a:xfrm>
                <a:off x="1143000" y="6248400"/>
                <a:ext cx="6963489" cy="903428"/>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75833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true cost of a </a:t>
            </a:r>
            <a:r>
              <a:rPr lang="en-US" sz="3200" dirty="0" err="1" smtClean="0"/>
              <a:t>subtree</a:t>
            </a:r>
            <a:r>
              <a:rPr lang="en-US" sz="3200" dirty="0" smtClean="0"/>
              <a:t> cannot be known.  We must estimate score with a heuristic.</a:t>
            </a:r>
            <a:endParaRPr lang="en-US" sz="3200" dirty="0"/>
          </a:p>
        </p:txBody>
      </p:sp>
      <mc:AlternateContent xmlns:mc="http://schemas.openxmlformats.org/markup-compatibility/2006">
        <mc:Choice xmlns:a14="http://schemas.microsoft.com/office/drawing/2010/main" Requires="a14">
          <p:sp>
            <p:nvSpPr>
              <p:cNvPr id="5" name="Subtitle 2"/>
              <p:cNvSpPr txBox="1">
                <a:spLocks/>
              </p:cNvSpPr>
              <p:nvPr/>
            </p:nvSpPr>
            <p:spPr>
              <a:xfrm>
                <a:off x="961311" y="2209800"/>
                <a:ext cx="7344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r>
                        <a:rPr lang="en-US" i="1">
                          <a:latin typeface="Cambria Math"/>
                        </a:rPr>
                        <m:t>𝐶</m:t>
                      </m:r>
                      <m:d>
                        <m:dPr>
                          <m:ctrlPr>
                            <a:rPr lang="en-US" i="1">
                              <a:latin typeface="Cambria Math"/>
                            </a:rPr>
                          </m:ctrlPr>
                        </m:dPr>
                        <m:e>
                          <m:r>
                            <a:rPr lang="en-US" i="1">
                              <a:latin typeface="Cambria Math"/>
                            </a:rPr>
                            <m:t>𝐴</m:t>
                          </m:r>
                        </m:e>
                      </m:d>
                      <m:r>
                        <a:rPr lang="en-US" i="1">
                          <a:latin typeface="Cambria Math"/>
                        </a:rPr>
                        <m:t>+</m:t>
                      </m:r>
                      <m:r>
                        <a:rPr lang="en-US" i="1">
                          <a:latin typeface="Cambria Math"/>
                        </a:rPr>
                        <m:t>𝐶</m:t>
                      </m:r>
                      <m:d>
                        <m:dPr>
                          <m:ctrlPr>
                            <a:rPr lang="en-US" i="1">
                              <a:latin typeface="Cambria Math"/>
                            </a:rPr>
                          </m:ctrlPr>
                        </m:dPr>
                        <m:e>
                          <m:r>
                            <a:rPr lang="en-US" i="1">
                              <a:latin typeface="Cambria Math"/>
                            </a:rPr>
                            <m:t>𝐵</m:t>
                          </m:r>
                        </m:e>
                      </m:d>
                    </m:oMath>
                  </m:oMathPara>
                </a14:m>
                <a:endParaRPr lang="en-US" dirty="0"/>
              </a:p>
              <a:p>
                <a:pPr marL="0" indent="0">
                  <a:buNone/>
                </a:pPr>
                <a:endParaRPr lang="en-US" dirty="0"/>
              </a:p>
            </p:txBody>
          </p:sp>
        </mc:Choice>
        <mc:Fallback>
          <p:sp>
            <p:nvSpPr>
              <p:cNvPr id="5" name="Subtitle 2"/>
              <p:cNvSpPr txBox="1">
                <a:spLocks noRot="1" noChangeAspect="1" noMove="1" noResize="1" noEditPoints="1" noAdjustHandles="1" noChangeArrowheads="1" noChangeShapeType="1" noTextEdit="1"/>
              </p:cNvSpPr>
              <p:nvPr/>
            </p:nvSpPr>
            <p:spPr>
              <a:xfrm>
                <a:off x="961311" y="2209800"/>
                <a:ext cx="7344489" cy="90342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66800" y="4368225"/>
                <a:ext cx="7086600" cy="5847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a:ea typeface="Cambria Math"/>
                        </a:rPr>
                        <m:t>𝑆𝑐𝑜𝑟𝑒</m:t>
                      </m:r>
                      <m:r>
                        <a:rPr lang="en-US" sz="3200" b="0" i="1" smtClean="0">
                          <a:latin typeface="Cambria Math"/>
                          <a:ea typeface="Cambria Math"/>
                        </a:rPr>
                        <m:t>≈</m:t>
                      </m:r>
                      <m:r>
                        <a:rPr lang="en-US" sz="3200" i="1">
                          <a:latin typeface="Cambria Math"/>
                          <a:ea typeface="Cambria Math"/>
                        </a:rPr>
                        <m:t>𝐴𝑟𝑒𝑎</m:t>
                      </m:r>
                      <m:d>
                        <m:dPr>
                          <m:ctrlPr>
                            <a:rPr lang="en-US" sz="3200" i="1">
                              <a:latin typeface="Cambria Math"/>
                              <a:ea typeface="Cambria Math"/>
                            </a:rPr>
                          </m:ctrlPr>
                        </m:dPr>
                        <m:e>
                          <m:r>
                            <a:rPr lang="en-US" sz="3200" i="1">
                              <a:latin typeface="Cambria Math"/>
                              <a:ea typeface="Cambria Math"/>
                            </a:rPr>
                            <m:t>𝐴</m:t>
                          </m:r>
                        </m:e>
                      </m:d>
                      <m:d>
                        <m:dPr>
                          <m:begChr m:val="|"/>
                          <m:endChr m:val="|"/>
                          <m:ctrlPr>
                            <a:rPr lang="en-US" sz="3200" i="1">
                              <a:latin typeface="Cambria Math"/>
                              <a:ea typeface="Cambria Math"/>
                            </a:rPr>
                          </m:ctrlPr>
                        </m:dPr>
                        <m:e>
                          <m:r>
                            <a:rPr lang="en-US" sz="3200" i="1">
                              <a:latin typeface="Cambria Math"/>
                              <a:ea typeface="Cambria Math"/>
                            </a:rPr>
                            <m:t>𝐴</m:t>
                          </m:r>
                        </m:e>
                      </m:d>
                      <m:r>
                        <a:rPr lang="en-US" sz="3200" i="1">
                          <a:latin typeface="Cambria Math"/>
                          <a:ea typeface="Cambria Math"/>
                        </a:rPr>
                        <m:t>+</m:t>
                      </m:r>
                      <m:r>
                        <a:rPr lang="en-US" sz="3200" i="1">
                          <a:latin typeface="Cambria Math"/>
                          <a:ea typeface="Cambria Math"/>
                        </a:rPr>
                        <m:t>𝐴𝑟𝑒𝑎</m:t>
                      </m:r>
                      <m:d>
                        <m:dPr>
                          <m:ctrlPr>
                            <a:rPr lang="en-US" sz="3200" i="1">
                              <a:latin typeface="Cambria Math"/>
                              <a:ea typeface="Cambria Math"/>
                            </a:rPr>
                          </m:ctrlPr>
                        </m:dPr>
                        <m:e>
                          <m:r>
                            <a:rPr lang="en-US" sz="3200" b="0" i="1" smtClean="0">
                              <a:latin typeface="Cambria Math"/>
                              <a:ea typeface="Cambria Math"/>
                            </a:rPr>
                            <m:t>𝐵</m:t>
                          </m:r>
                        </m:e>
                      </m:d>
                      <m:d>
                        <m:dPr>
                          <m:begChr m:val="|"/>
                          <m:endChr m:val="|"/>
                          <m:ctrlPr>
                            <a:rPr lang="en-US" sz="3200" i="1">
                              <a:latin typeface="Cambria Math"/>
                              <a:ea typeface="Cambria Math"/>
                            </a:rPr>
                          </m:ctrlPr>
                        </m:dPr>
                        <m:e>
                          <m:r>
                            <a:rPr lang="en-US" sz="3200" b="0" i="1" smtClean="0">
                              <a:latin typeface="Cambria Math"/>
                              <a:ea typeface="Cambria Math"/>
                            </a:rPr>
                            <m:t>𝐵</m:t>
                          </m:r>
                        </m:e>
                      </m:d>
                    </m:oMath>
                  </m:oMathPara>
                </a14:m>
                <a:endParaRPr lang="en-US" sz="3200" dirty="0"/>
              </a:p>
            </p:txBody>
          </p:sp>
        </mc:Choice>
        <mc:Fallback>
          <p:sp>
            <p:nvSpPr>
              <p:cNvPr id="6" name="Rectangle 5"/>
              <p:cNvSpPr>
                <a:spLocks noRot="1" noChangeAspect="1" noMove="1" noResize="1" noEditPoints="1" noAdjustHandles="1" noChangeArrowheads="1" noChangeShapeType="1" noTextEdit="1"/>
              </p:cNvSpPr>
              <p:nvPr/>
            </p:nvSpPr>
            <p:spPr>
              <a:xfrm>
                <a:off x="1066800" y="4368225"/>
                <a:ext cx="7086600" cy="584775"/>
              </a:xfrm>
              <a:prstGeom prst="rect">
                <a:avLst/>
              </a:prstGeom>
              <a:blipFill rotWithShape="1">
                <a:blip r:embed="rId3"/>
                <a:stretch>
                  <a:fillRect/>
                </a:stretch>
              </a:blipFill>
            </p:spPr>
            <p:txBody>
              <a:bodyPr/>
              <a:lstStyle/>
              <a:p>
                <a:r>
                  <a:rPr lang="en-US">
                    <a:noFill/>
                  </a:rPr>
                  <a:t> </a:t>
                </a:r>
              </a:p>
            </p:txBody>
          </p:sp>
        </mc:Fallback>
      </mc:AlternateContent>
      <p:sp>
        <p:nvSpPr>
          <p:cNvPr id="7" name="Down Arrow 6"/>
          <p:cNvSpPr/>
          <p:nvPr/>
        </p:nvSpPr>
        <p:spPr>
          <a:xfrm>
            <a:off x="4023955" y="3048000"/>
            <a:ext cx="1219200" cy="1066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1524000" y="6006260"/>
                <a:ext cx="4724400" cy="369332"/>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a:rPr>
                        </m:ctrlPr>
                      </m:dPr>
                      <m:e>
                        <m:r>
                          <a:rPr lang="en-US" b="0" i="1" smtClean="0">
                            <a:latin typeface="Cambria Math"/>
                          </a:rPr>
                          <m:t>𝐴</m:t>
                        </m:r>
                      </m:e>
                    </m:d>
                    <m:r>
                      <a:rPr lang="en-US" b="0" i="1" smtClean="0">
                        <a:latin typeface="Cambria Math"/>
                      </a:rPr>
                      <m:t>= </m:t>
                    </m:r>
                  </m:oMath>
                </a14:m>
                <a:r>
                  <a:rPr lang="en-US" dirty="0" smtClean="0"/>
                  <a:t>Number of Leaves in A</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524000" y="6006260"/>
                <a:ext cx="4724400" cy="369332"/>
              </a:xfrm>
              <a:prstGeom prst="rect">
                <a:avLst/>
              </a:prstGeom>
              <a:blipFill rotWithShape="1">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663770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Scoring Partitions: SRDH in detail.</a:t>
            </a:r>
            <a:endParaRPr lang="en-US" dirty="0"/>
          </a:p>
        </p:txBody>
      </p:sp>
      <p:sp>
        <p:nvSpPr>
          <p:cNvPr id="5" name="Isosceles Triangle 4"/>
          <p:cNvSpPr/>
          <p:nvPr/>
        </p:nvSpPr>
        <p:spPr>
          <a:xfrm rot="19812937">
            <a:off x="1911525" y="2152728"/>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4996525" y="12557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622625" y="3353476"/>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482877" y="4230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064148" y="28583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168096" y="1739655"/>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069044" y="3971869"/>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080781" y="1818345"/>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022066" y="1920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969686" y="3921714"/>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254219" y="3826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Connector 16"/>
          <p:cNvCxnSpPr/>
          <p:nvPr/>
        </p:nvCxnSpPr>
        <p:spPr>
          <a:xfrm>
            <a:off x="4728276" y="1219200"/>
            <a:ext cx="0" cy="4364692"/>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14400" y="1647478"/>
            <a:ext cx="3544813" cy="3128796"/>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Rectangle 24"/>
          <p:cNvSpPr/>
          <p:nvPr/>
        </p:nvSpPr>
        <p:spPr>
          <a:xfrm>
            <a:off x="5111453" y="1295400"/>
            <a:ext cx="3052649" cy="4169708"/>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Subtitle 2"/>
              <p:cNvSpPr txBox="1">
                <a:spLocks/>
              </p:cNvSpPr>
              <p:nvPr/>
            </p:nvSpPr>
            <p:spPr>
              <a:xfrm>
                <a:off x="2104311" y="5802172"/>
                <a:ext cx="6963489" cy="90342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𝑝</m:t>
                              </m:r>
                            </m:e>
                            <m:sub>
                              <m:r>
                                <a:rPr lang="en-US" b="0" i="1" smtClean="0">
                                  <a:latin typeface="Cambria Math"/>
                                </a:rPr>
                                <m:t>𝑁</m:t>
                              </m:r>
                            </m:sub>
                          </m:sSub>
                          <m:r>
                            <a:rPr lang="en-US" i="1">
                              <a:latin typeface="Cambria Math"/>
                            </a:rPr>
                            <m:t>𝐻</m:t>
                          </m:r>
                          <m:d>
                            <m:dPr>
                              <m:ctrlPr>
                                <a:rPr lang="en-US" i="1">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𝐹</m:t>
                          </m:r>
                          <m:d>
                            <m:dPr>
                              <m:ctrlPr>
                                <a:rPr lang="en-US" b="0" i="1" smtClean="0">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𝑀</m:t>
                          </m:r>
                          <m:d>
                            <m:dPr>
                              <m:ctrlPr>
                                <a:rPr lang="en-US" i="1">
                                  <a:latin typeface="Cambria Math"/>
                                </a:rPr>
                              </m:ctrlPr>
                            </m:dPr>
                            <m:e>
                              <m:r>
                                <a:rPr lang="en-US" b="0" i="1" smtClean="0">
                                  <a:latin typeface="Cambria Math"/>
                                </a:rPr>
                                <m:t>𝐵</m:t>
                              </m:r>
                              <m:r>
                                <a:rPr lang="en-US" i="1">
                                  <a:latin typeface="Cambria Math"/>
                                </a:rPr>
                                <m:t>,</m:t>
                              </m:r>
                              <m:r>
                                <a:rPr lang="en-US" i="1">
                                  <a:latin typeface="Cambria Math"/>
                                </a:rPr>
                                <m:t>𝑟</m:t>
                              </m:r>
                            </m:e>
                          </m:d>
                        </m:e>
                      </m:d>
                      <m:r>
                        <a:rPr lang="en-US" b="0" i="1" smtClean="0">
                          <a:latin typeface="Cambria Math"/>
                        </a:rPr>
                        <m:t>𝐶</m:t>
                      </m:r>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𝑟</m:t>
                          </m:r>
                        </m:e>
                      </m:d>
                      <m:r>
                        <a:rPr lang="en-US" b="0" i="1" smtClean="0">
                          <a:latin typeface="Cambria Math"/>
                        </a:rPr>
                        <m:t>+</m:t>
                      </m:r>
                      <m:d>
                        <m:dPr>
                          <m:ctrlPr>
                            <a:rPr lang="en-US" i="1">
                              <a:latin typeface="Cambria Math"/>
                            </a:rPr>
                          </m:ctrlPr>
                        </m:dPr>
                        <m:e>
                          <m:sSub>
                            <m:sSubPr>
                              <m:ctrlPr>
                                <a:rPr lang="en-US" i="1">
                                  <a:latin typeface="Cambria Math"/>
                                </a:rPr>
                              </m:ctrlPr>
                            </m:sSubPr>
                            <m:e>
                              <m:r>
                                <a:rPr lang="en-US" b="0" i="1" smtClean="0">
                                  <a:latin typeface="Cambria Math"/>
                                </a:rPr>
                                <m:t>𝑞</m:t>
                              </m:r>
                            </m:e>
                            <m:sub>
                              <m:r>
                                <a:rPr lang="en-US" i="1">
                                  <a:latin typeface="Cambria Math"/>
                                </a:rPr>
                                <m:t>𝑁</m:t>
                              </m:r>
                            </m:sub>
                          </m:sSub>
                          <m:r>
                            <a:rPr lang="en-US" i="1">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r>
                        <a:rPr lang="en-US" i="1">
                          <a:latin typeface="Cambria Math"/>
                        </a:rPr>
                        <m:t>𝐶</m:t>
                      </m:r>
                      <m:r>
                        <a:rPr lang="en-US" i="1">
                          <a:latin typeface="Cambria Math"/>
                        </a:rPr>
                        <m:t>(</m:t>
                      </m:r>
                      <m:r>
                        <a:rPr lang="en-US" b="0" i="1" smtClean="0">
                          <a:latin typeface="Cambria Math"/>
                        </a:rPr>
                        <m:t>𝐵</m:t>
                      </m:r>
                      <m:r>
                        <a:rPr lang="en-US" i="1">
                          <a:latin typeface="Cambria Math"/>
                        </a:rPr>
                        <m:t>,</m:t>
                      </m:r>
                      <m:r>
                        <a:rPr lang="en-US" i="1">
                          <a:latin typeface="Cambria Math"/>
                        </a:rPr>
                        <m:t>𝑟</m:t>
                      </m:r>
                      <m:r>
                        <a:rPr lang="en-US" i="1">
                          <a:latin typeface="Cambria Math"/>
                        </a:rPr>
                        <m:t>)</m:t>
                      </m:r>
                    </m:oMath>
                  </m:oMathPara>
                </a14:m>
                <a:endParaRPr lang="en-US" dirty="0"/>
              </a:p>
              <a:p>
                <a:pPr marL="0" indent="0">
                  <a:buNone/>
                </a:pPr>
                <a:endParaRPr lang="en-US" dirty="0"/>
              </a:p>
            </p:txBody>
          </p:sp>
        </mc:Choice>
        <mc:Fallback>
          <p:sp>
            <p:nvSpPr>
              <p:cNvPr id="18" name="Subtitle 2"/>
              <p:cNvSpPr txBox="1">
                <a:spLocks noRot="1" noChangeAspect="1" noMove="1" noResize="1" noEditPoints="1" noAdjustHandles="1" noChangeArrowheads="1" noChangeShapeType="1" noTextEdit="1"/>
              </p:cNvSpPr>
              <p:nvPr/>
            </p:nvSpPr>
            <p:spPr>
              <a:xfrm>
                <a:off x="2104311" y="5802172"/>
                <a:ext cx="6963489" cy="903428"/>
              </a:xfrm>
              <a:prstGeom prst="rect">
                <a:avLst/>
              </a:prstGeom>
              <a:blipFill rotWithShape="1">
                <a:blip r:embed="rId3"/>
                <a:stretch>
                  <a:fillRect b="-3378"/>
                </a:stretch>
              </a:blipFill>
            </p:spPr>
            <p:txBody>
              <a:bodyPr/>
              <a:lstStyle/>
              <a:p>
                <a:r>
                  <a:rPr lang="en-US">
                    <a:noFill/>
                  </a:rPr>
                  <a:t> </a:t>
                </a:r>
              </a:p>
            </p:txBody>
          </p:sp>
        </mc:Fallback>
      </mc:AlternateContent>
      <p:sp>
        <p:nvSpPr>
          <p:cNvPr id="20" name="Subtitle 2"/>
          <p:cNvSpPr txBox="1">
            <a:spLocks/>
          </p:cNvSpPr>
          <p:nvPr/>
        </p:nvSpPr>
        <p:spPr>
          <a:xfrm>
            <a:off x="2397884" y="1788677"/>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a:t>
            </a:r>
            <a:endParaRPr lang="en-US" dirty="0"/>
          </a:p>
        </p:txBody>
      </p:sp>
      <p:sp>
        <p:nvSpPr>
          <p:cNvPr id="22" name="Subtitle 2"/>
          <p:cNvSpPr txBox="1">
            <a:spLocks/>
          </p:cNvSpPr>
          <p:nvPr/>
        </p:nvSpPr>
        <p:spPr>
          <a:xfrm>
            <a:off x="6470361" y="1361765"/>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a:t>
            </a:r>
            <a:endParaRPr lang="en-US" dirty="0"/>
          </a:p>
        </p:txBody>
      </p:sp>
      <p:grpSp>
        <p:nvGrpSpPr>
          <p:cNvPr id="23" name="Group 22"/>
          <p:cNvGrpSpPr/>
          <p:nvPr/>
        </p:nvGrpSpPr>
        <p:grpSpPr>
          <a:xfrm>
            <a:off x="800100" y="5486400"/>
            <a:ext cx="876300" cy="919275"/>
            <a:chOff x="304800" y="1654456"/>
            <a:chExt cx="876300" cy="919275"/>
          </a:xfrm>
        </p:grpSpPr>
        <p:sp>
          <p:nvSpPr>
            <p:cNvPr id="24" name="Rectangle 23"/>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27" name="Rectangle 26"/>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28" name="Rectangle 27"/>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29" name="Straight Connector 28"/>
            <p:cNvCxnSpPr>
              <a:stCxn id="24" idx="2"/>
              <a:endCxn id="27"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0" name="Straight Connector 29"/>
            <p:cNvCxnSpPr>
              <a:stCxn id="24" idx="2"/>
              <a:endCxn id="28"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3835190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true cost of a </a:t>
            </a:r>
            <a:r>
              <a:rPr lang="en-US" sz="3200" dirty="0" err="1" smtClean="0"/>
              <a:t>subtree</a:t>
            </a:r>
            <a:r>
              <a:rPr lang="en-US" sz="3200" dirty="0" smtClean="0"/>
              <a:t> cannot be known.  We must estimate score with a heuristic.</a:t>
            </a:r>
            <a:endParaRPr lang="en-US" sz="3200" dirty="0"/>
          </a:p>
        </p:txBody>
      </p:sp>
      <mc:AlternateContent xmlns:mc="http://schemas.openxmlformats.org/markup-compatibility/2006">
        <mc:Choice xmlns:a14="http://schemas.microsoft.com/office/drawing/2010/main" Requires="a14">
          <p:sp>
            <p:nvSpPr>
              <p:cNvPr id="5" name="Subtitle 2"/>
              <p:cNvSpPr txBox="1">
                <a:spLocks/>
              </p:cNvSpPr>
              <p:nvPr/>
            </p:nvSpPr>
            <p:spPr>
              <a:xfrm>
                <a:off x="961311" y="2209800"/>
                <a:ext cx="7344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r>
                        <a:rPr lang="en-US" i="1">
                          <a:latin typeface="Cambria Math"/>
                        </a:rPr>
                        <m:t>𝐶</m:t>
                      </m:r>
                      <m:d>
                        <m:dPr>
                          <m:ctrlPr>
                            <a:rPr lang="en-US" i="1">
                              <a:latin typeface="Cambria Math"/>
                            </a:rPr>
                          </m:ctrlPr>
                        </m:dPr>
                        <m:e>
                          <m:r>
                            <a:rPr lang="en-US" i="1">
                              <a:latin typeface="Cambria Math"/>
                            </a:rPr>
                            <m:t>𝐴</m:t>
                          </m:r>
                        </m:e>
                      </m:d>
                      <m:r>
                        <a:rPr lang="en-US" i="1">
                          <a:latin typeface="Cambria Math"/>
                        </a:rPr>
                        <m:t>+</m:t>
                      </m:r>
                      <m:r>
                        <a:rPr lang="en-US" i="1">
                          <a:latin typeface="Cambria Math"/>
                        </a:rPr>
                        <m:t>𝐶</m:t>
                      </m:r>
                      <m:d>
                        <m:dPr>
                          <m:ctrlPr>
                            <a:rPr lang="en-US" i="1">
                              <a:latin typeface="Cambria Math"/>
                            </a:rPr>
                          </m:ctrlPr>
                        </m:dPr>
                        <m:e>
                          <m:r>
                            <a:rPr lang="en-US" i="1">
                              <a:latin typeface="Cambria Math"/>
                            </a:rPr>
                            <m:t>𝐵</m:t>
                          </m:r>
                        </m:e>
                      </m:d>
                    </m:oMath>
                  </m:oMathPara>
                </a14:m>
                <a:endParaRPr lang="en-US" dirty="0"/>
              </a:p>
              <a:p>
                <a:pPr marL="0" indent="0">
                  <a:buNone/>
                </a:pPr>
                <a:endParaRPr lang="en-US" dirty="0"/>
              </a:p>
            </p:txBody>
          </p:sp>
        </mc:Choice>
        <mc:Fallback>
          <p:sp>
            <p:nvSpPr>
              <p:cNvPr id="5" name="Subtitle 2"/>
              <p:cNvSpPr txBox="1">
                <a:spLocks noRot="1" noChangeAspect="1" noMove="1" noResize="1" noEditPoints="1" noAdjustHandles="1" noChangeArrowheads="1" noChangeShapeType="1" noTextEdit="1"/>
              </p:cNvSpPr>
              <p:nvPr/>
            </p:nvSpPr>
            <p:spPr>
              <a:xfrm>
                <a:off x="961311" y="2209800"/>
                <a:ext cx="7344489" cy="90342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66800" y="4368225"/>
                <a:ext cx="7086600" cy="5847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a:ea typeface="Cambria Math"/>
                        </a:rPr>
                        <m:t>𝑆𝑐𝑜𝑟𝑒</m:t>
                      </m:r>
                      <m:r>
                        <a:rPr lang="en-US" sz="3200" b="0" i="1" smtClean="0">
                          <a:latin typeface="Cambria Math"/>
                          <a:ea typeface="Cambria Math"/>
                        </a:rPr>
                        <m:t>≈</m:t>
                      </m:r>
                      <m:r>
                        <a:rPr lang="en-US" sz="3200" i="1">
                          <a:latin typeface="Cambria Math"/>
                          <a:ea typeface="Cambria Math"/>
                        </a:rPr>
                        <m:t>𝐴𝑟𝑒𝑎</m:t>
                      </m:r>
                      <m:d>
                        <m:dPr>
                          <m:ctrlPr>
                            <a:rPr lang="en-US" sz="3200" i="1">
                              <a:latin typeface="Cambria Math"/>
                              <a:ea typeface="Cambria Math"/>
                            </a:rPr>
                          </m:ctrlPr>
                        </m:dPr>
                        <m:e>
                          <m:r>
                            <a:rPr lang="en-US" sz="3200" i="1">
                              <a:latin typeface="Cambria Math"/>
                              <a:ea typeface="Cambria Math"/>
                            </a:rPr>
                            <m:t>𝐴</m:t>
                          </m:r>
                        </m:e>
                      </m:d>
                      <m:d>
                        <m:dPr>
                          <m:begChr m:val="|"/>
                          <m:endChr m:val="|"/>
                          <m:ctrlPr>
                            <a:rPr lang="en-US" sz="3200" i="1">
                              <a:latin typeface="Cambria Math"/>
                              <a:ea typeface="Cambria Math"/>
                            </a:rPr>
                          </m:ctrlPr>
                        </m:dPr>
                        <m:e>
                          <m:r>
                            <a:rPr lang="en-US" sz="3200" i="1">
                              <a:latin typeface="Cambria Math"/>
                              <a:ea typeface="Cambria Math"/>
                            </a:rPr>
                            <m:t>𝐴</m:t>
                          </m:r>
                        </m:e>
                      </m:d>
                      <m:r>
                        <a:rPr lang="en-US" sz="3200" i="1">
                          <a:latin typeface="Cambria Math"/>
                          <a:ea typeface="Cambria Math"/>
                        </a:rPr>
                        <m:t>+</m:t>
                      </m:r>
                      <m:r>
                        <a:rPr lang="en-US" sz="3200" i="1">
                          <a:latin typeface="Cambria Math"/>
                          <a:ea typeface="Cambria Math"/>
                        </a:rPr>
                        <m:t>𝐴𝑟𝑒𝑎</m:t>
                      </m:r>
                      <m:d>
                        <m:dPr>
                          <m:ctrlPr>
                            <a:rPr lang="en-US" sz="3200" i="1">
                              <a:latin typeface="Cambria Math"/>
                              <a:ea typeface="Cambria Math"/>
                            </a:rPr>
                          </m:ctrlPr>
                        </m:dPr>
                        <m:e>
                          <m:r>
                            <a:rPr lang="en-US" sz="3200" b="0" i="1" smtClean="0">
                              <a:latin typeface="Cambria Math"/>
                              <a:ea typeface="Cambria Math"/>
                            </a:rPr>
                            <m:t>𝐵</m:t>
                          </m:r>
                        </m:e>
                      </m:d>
                      <m:d>
                        <m:dPr>
                          <m:begChr m:val="|"/>
                          <m:endChr m:val="|"/>
                          <m:ctrlPr>
                            <a:rPr lang="en-US" sz="3200" i="1">
                              <a:latin typeface="Cambria Math"/>
                              <a:ea typeface="Cambria Math"/>
                            </a:rPr>
                          </m:ctrlPr>
                        </m:dPr>
                        <m:e>
                          <m:r>
                            <a:rPr lang="en-US" sz="3200" b="0" i="1" smtClean="0">
                              <a:latin typeface="Cambria Math"/>
                              <a:ea typeface="Cambria Math"/>
                            </a:rPr>
                            <m:t>𝐵</m:t>
                          </m:r>
                        </m:e>
                      </m:d>
                    </m:oMath>
                  </m:oMathPara>
                </a14:m>
                <a:endParaRPr lang="en-US" sz="3200" dirty="0"/>
              </a:p>
            </p:txBody>
          </p:sp>
        </mc:Choice>
        <mc:Fallback>
          <p:sp>
            <p:nvSpPr>
              <p:cNvPr id="6" name="Rectangle 5"/>
              <p:cNvSpPr>
                <a:spLocks noRot="1" noChangeAspect="1" noMove="1" noResize="1" noEditPoints="1" noAdjustHandles="1" noChangeArrowheads="1" noChangeShapeType="1" noTextEdit="1"/>
              </p:cNvSpPr>
              <p:nvPr/>
            </p:nvSpPr>
            <p:spPr>
              <a:xfrm>
                <a:off x="1066800" y="4368225"/>
                <a:ext cx="7086600" cy="584775"/>
              </a:xfrm>
              <a:prstGeom prst="rect">
                <a:avLst/>
              </a:prstGeom>
              <a:blipFill rotWithShape="1">
                <a:blip r:embed="rId3"/>
                <a:stretch>
                  <a:fillRect/>
                </a:stretch>
              </a:blipFill>
            </p:spPr>
            <p:txBody>
              <a:bodyPr/>
              <a:lstStyle/>
              <a:p>
                <a:r>
                  <a:rPr lang="en-US">
                    <a:noFill/>
                  </a:rPr>
                  <a:t> </a:t>
                </a:r>
              </a:p>
            </p:txBody>
          </p:sp>
        </mc:Fallback>
      </mc:AlternateContent>
      <p:sp>
        <p:nvSpPr>
          <p:cNvPr id="7" name="Down Arrow 6"/>
          <p:cNvSpPr/>
          <p:nvPr/>
        </p:nvSpPr>
        <p:spPr>
          <a:xfrm>
            <a:off x="4023955" y="3048000"/>
            <a:ext cx="1219200" cy="1066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1524000" y="6006260"/>
                <a:ext cx="4724400" cy="369332"/>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a:rPr>
                        </m:ctrlPr>
                      </m:dPr>
                      <m:e>
                        <m:r>
                          <a:rPr lang="en-US" b="0" i="1" smtClean="0">
                            <a:latin typeface="Cambria Math"/>
                          </a:rPr>
                          <m:t>𝐴</m:t>
                        </m:r>
                      </m:e>
                    </m:d>
                    <m:r>
                      <a:rPr lang="en-US" b="0" i="1" smtClean="0">
                        <a:latin typeface="Cambria Math"/>
                      </a:rPr>
                      <m:t>= </m:t>
                    </m:r>
                  </m:oMath>
                </a14:m>
                <a:r>
                  <a:rPr lang="en-US" dirty="0" smtClean="0"/>
                  <a:t>Number of Leaves in A</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524000" y="6006260"/>
                <a:ext cx="4724400" cy="369332"/>
              </a:xfrm>
              <a:prstGeom prst="rect">
                <a:avLst/>
              </a:prstGeom>
              <a:blipFill rotWithShape="1">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463429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81390" y="2854751"/>
            <a:ext cx="3246730" cy="1343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128990" y="2802632"/>
            <a:ext cx="3551530" cy="1470025"/>
          </a:xfrm>
        </p:spPr>
        <p:txBody>
          <a:bodyPr>
            <a:normAutofit/>
          </a:bodyPr>
          <a:lstStyle/>
          <a:p>
            <a:r>
              <a:rPr lang="en-US" dirty="0" smtClean="0"/>
              <a:t>PARTITION GENERATION</a:t>
            </a:r>
            <a:endParaRPr lang="en-US" dirty="0"/>
          </a:p>
        </p:txBody>
      </p:sp>
      <p:sp>
        <p:nvSpPr>
          <p:cNvPr id="9" name="Rectangle 8"/>
          <p:cNvSpPr/>
          <p:nvPr/>
        </p:nvSpPr>
        <p:spPr>
          <a:xfrm>
            <a:off x="1286265" y="4479947"/>
            <a:ext cx="3246730" cy="12953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itle 1"/>
          <p:cNvSpPr txBox="1">
            <a:spLocks/>
          </p:cNvSpPr>
          <p:nvPr/>
        </p:nvSpPr>
        <p:spPr>
          <a:xfrm>
            <a:off x="951595" y="4403746"/>
            <a:ext cx="396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PARTITION SELECTION</a:t>
            </a:r>
            <a:endParaRPr lang="en-US" dirty="0"/>
          </a:p>
        </p:txBody>
      </p:sp>
      <p:sp>
        <p:nvSpPr>
          <p:cNvPr id="11" name="Rectangle 10"/>
          <p:cNvSpPr/>
          <p:nvPr/>
        </p:nvSpPr>
        <p:spPr>
          <a:xfrm>
            <a:off x="4821349" y="2854751"/>
            <a:ext cx="3411276" cy="2920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itle 1"/>
          <p:cNvSpPr txBox="1">
            <a:spLocks/>
          </p:cNvSpPr>
          <p:nvPr/>
        </p:nvSpPr>
        <p:spPr>
          <a:xfrm>
            <a:off x="4751222" y="2817814"/>
            <a:ext cx="3551530" cy="306751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LOCAL COVERGENCE IMPLIES GLOBAL CONVERGENCE</a:t>
            </a:r>
            <a:endParaRPr lang="en-US" dirty="0"/>
          </a:p>
        </p:txBody>
      </p:sp>
      <p:sp>
        <p:nvSpPr>
          <p:cNvPr id="13" name="Title 1"/>
          <p:cNvSpPr txBox="1">
            <a:spLocks/>
          </p:cNvSpPr>
          <p:nvPr/>
        </p:nvSpPr>
        <p:spPr>
          <a:xfrm>
            <a:off x="491947" y="5358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Four Remaining Problems</a:t>
            </a:r>
            <a:endParaRPr lang="en-US" dirty="0"/>
          </a:p>
        </p:txBody>
      </p:sp>
      <p:sp>
        <p:nvSpPr>
          <p:cNvPr id="15" name="Rectangle 14"/>
          <p:cNvSpPr/>
          <p:nvPr/>
        </p:nvSpPr>
        <p:spPr>
          <a:xfrm>
            <a:off x="1281389" y="1905000"/>
            <a:ext cx="6951235" cy="8071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itle 1"/>
          <p:cNvSpPr txBox="1">
            <a:spLocks/>
          </p:cNvSpPr>
          <p:nvPr/>
        </p:nvSpPr>
        <p:spPr>
          <a:xfrm>
            <a:off x="726788" y="1828801"/>
            <a:ext cx="8188612" cy="9817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ALREADY AT OPTIMUM</a:t>
            </a:r>
            <a:endParaRPr lang="en-US" dirty="0"/>
          </a:p>
        </p:txBody>
      </p:sp>
    </p:spTree>
    <p:extLst>
      <p:ext uri="{BB962C8B-B14F-4D97-AF65-F5344CB8AC3E}">
        <p14:creationId xmlns:p14="http://schemas.microsoft.com/office/powerpoint/2010/main" val="545535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810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810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3585364"/>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1295400"/>
            <a:ext cx="1066800" cy="369332"/>
          </a:xfrm>
          <a:prstGeom prst="rect">
            <a:avLst/>
          </a:prstGeom>
          <a:noFill/>
        </p:spPr>
        <p:txBody>
          <a:bodyPr wrap="square" rtlCol="0">
            <a:spAutoFit/>
          </a:bodyPr>
          <a:lstStyle/>
          <a:p>
            <a:r>
              <a:rPr lang="en-US" dirty="0" err="1" smtClean="0"/>
              <a:t>MadSci</a:t>
            </a:r>
            <a:endParaRPr lang="en-US" dirty="0"/>
          </a:p>
        </p:txBody>
      </p:sp>
      <p:sp>
        <p:nvSpPr>
          <p:cNvPr id="8" name="TextBox 7"/>
          <p:cNvSpPr txBox="1"/>
          <p:nvPr/>
        </p:nvSpPr>
        <p:spPr>
          <a:xfrm>
            <a:off x="208483" y="4876800"/>
            <a:ext cx="1066800" cy="369332"/>
          </a:xfrm>
          <a:prstGeom prst="rect">
            <a:avLst/>
          </a:prstGeom>
          <a:noFill/>
        </p:spPr>
        <p:txBody>
          <a:bodyPr wrap="square" rtlCol="0">
            <a:spAutoFit/>
          </a:bodyPr>
          <a:lstStyle/>
          <a:p>
            <a:r>
              <a:rPr lang="en-US" dirty="0" smtClean="0"/>
              <a:t>Matrix</a:t>
            </a:r>
            <a:endParaRPr lang="en-US" dirty="0"/>
          </a:p>
        </p:txBody>
      </p:sp>
      <p:sp>
        <p:nvSpPr>
          <p:cNvPr id="9" name="TextBox 8"/>
          <p:cNvSpPr txBox="1"/>
          <p:nvPr/>
        </p:nvSpPr>
        <p:spPr>
          <a:xfrm>
            <a:off x="8001000" y="1447800"/>
            <a:ext cx="1066800" cy="369332"/>
          </a:xfrm>
          <a:prstGeom prst="rect">
            <a:avLst/>
          </a:prstGeom>
          <a:noFill/>
        </p:spPr>
        <p:txBody>
          <a:bodyPr wrap="square" rtlCol="0">
            <a:spAutoFit/>
          </a:bodyPr>
          <a:lstStyle/>
          <a:p>
            <a:r>
              <a:rPr lang="en-US" dirty="0" smtClean="0"/>
              <a:t>Bedroom</a:t>
            </a:r>
            <a:endParaRPr lang="en-US" dirty="0"/>
          </a:p>
        </p:txBody>
      </p:sp>
      <p:sp>
        <p:nvSpPr>
          <p:cNvPr id="10" name="TextBox 9"/>
          <p:cNvSpPr txBox="1"/>
          <p:nvPr/>
        </p:nvSpPr>
        <p:spPr>
          <a:xfrm>
            <a:off x="8112557" y="4773909"/>
            <a:ext cx="1066800" cy="369332"/>
          </a:xfrm>
          <a:prstGeom prst="rect">
            <a:avLst/>
          </a:prstGeom>
          <a:noFill/>
        </p:spPr>
        <p:txBody>
          <a:bodyPr wrap="square" rtlCol="0">
            <a:spAutoFit/>
          </a:bodyPr>
          <a:lstStyle/>
          <a:p>
            <a:r>
              <a:rPr lang="en-US" dirty="0" smtClean="0"/>
              <a:t>Dark</a:t>
            </a:r>
            <a:endParaRPr lang="en-US" dirty="0"/>
          </a:p>
        </p:txBody>
      </p:sp>
      <p:sp>
        <p:nvSpPr>
          <p:cNvPr id="5" name="AutoShape 6" descr="https://mail-attachment.googleusercontent.com/attachment/?ui=2&amp;ik=8414c83725&amp;view=att&amp;th=135c5cdc283d76f9&amp;attid=0.1&amp;disp=inline&amp;realattid=f_gz7fl1ph0&amp;safe=1&amp;zw&amp;saduie=AG9B_P8OhyAzqI6N4zwoB3N62Ou_&amp;sadet=1330463590074&amp;sads=tk5usPrIHuAG2pvZiiQlxnSMqL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https://mail-attachment.googleusercontent.com/attachment/?ui=2&amp;ik=8414c83725&amp;view=att&amp;th=135c5cdc283d76f9&amp;attid=0.1&amp;disp=inline&amp;realattid=f_gz7fl1ph0&amp;safe=1&amp;zw&amp;saduie=AG9B_P8OhyAzqI6N4zwoB3N62Ou_&amp;sadet=1330463590074&amp;sads=tk5usPrIHuAG2pvZiiQlxnSMqL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35814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2525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877" y="2716005"/>
            <a:ext cx="2552351" cy="10259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SRDH: fewer bounding box intersection tests.</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23" t="14824" r="1999" b="12686"/>
          <a:stretch/>
        </p:blipFill>
        <p:spPr bwMode="auto">
          <a:xfrm>
            <a:off x="3657600" y="2552395"/>
            <a:ext cx="5076750" cy="27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9429" y="2715741"/>
            <a:ext cx="2590800" cy="1200329"/>
          </a:xfrm>
          <a:prstGeom prst="rect">
            <a:avLst/>
          </a:prstGeom>
          <a:noFill/>
        </p:spPr>
        <p:txBody>
          <a:bodyPr wrap="square" rtlCol="0">
            <a:spAutoFit/>
          </a:bodyPr>
          <a:lstStyle/>
          <a:p>
            <a:r>
              <a:rPr lang="en-US" dirty="0" smtClean="0">
                <a:solidFill>
                  <a:srgbClr val="FF0000"/>
                </a:solidFill>
              </a:rPr>
              <a:t>RED = SAH (AA3 + RAD</a:t>
            </a:r>
            <a:r>
              <a:rPr lang="en-US" dirty="0" smtClean="0">
                <a:solidFill>
                  <a:schemeClr val="bg1"/>
                </a:solidFill>
              </a:rPr>
              <a:t>)</a:t>
            </a:r>
          </a:p>
          <a:p>
            <a:r>
              <a:rPr lang="en-US" dirty="0" smtClean="0">
                <a:solidFill>
                  <a:srgbClr val="0070C0"/>
                </a:solidFill>
              </a:rPr>
              <a:t>BLUE = SRDH (AA3 + RAD)</a:t>
            </a:r>
            <a:endParaRPr lang="en-US" dirty="0">
              <a:solidFill>
                <a:srgbClr val="0070C0"/>
              </a:solidFill>
            </a:endParaRPr>
          </a:p>
          <a:p>
            <a:r>
              <a:rPr lang="en-US" dirty="0" smtClean="0">
                <a:solidFill>
                  <a:srgbClr val="00B050"/>
                </a:solidFill>
              </a:rPr>
              <a:t>GREEN = </a:t>
            </a:r>
            <a:r>
              <a:rPr lang="en-US" dirty="0">
                <a:solidFill>
                  <a:srgbClr val="00B050"/>
                </a:solidFill>
              </a:rPr>
              <a:t>SRDH (</a:t>
            </a:r>
            <a:r>
              <a:rPr lang="en-US" dirty="0" smtClean="0">
                <a:solidFill>
                  <a:srgbClr val="00B050"/>
                </a:solidFill>
              </a:rPr>
              <a:t>AA3)</a:t>
            </a:r>
            <a:endParaRPr lang="en-US" dirty="0">
              <a:solidFill>
                <a:srgbClr val="00B050"/>
              </a:solidFill>
            </a:endParaRPr>
          </a:p>
          <a:p>
            <a:endParaRPr lang="en-US" dirty="0">
              <a:solidFill>
                <a:schemeClr val="bg1"/>
              </a:solidFill>
            </a:endParaRPr>
          </a:p>
        </p:txBody>
      </p:sp>
      <p:sp>
        <p:nvSpPr>
          <p:cNvPr id="7" name="TextBox 6"/>
          <p:cNvSpPr txBox="1"/>
          <p:nvPr/>
        </p:nvSpPr>
        <p:spPr>
          <a:xfrm rot="16200000">
            <a:off x="2025134" y="3625334"/>
            <a:ext cx="2895600" cy="369332"/>
          </a:xfrm>
          <a:prstGeom prst="rect">
            <a:avLst/>
          </a:prstGeom>
          <a:noFill/>
        </p:spPr>
        <p:txBody>
          <a:bodyPr wrap="square" rtlCol="0">
            <a:spAutoFit/>
          </a:bodyPr>
          <a:lstStyle/>
          <a:p>
            <a:r>
              <a:rPr lang="en-US" dirty="0" smtClean="0"/>
              <a:t>Bounding Box Intersections</a:t>
            </a:r>
            <a:endParaRPr lang="en-US" dirty="0"/>
          </a:p>
        </p:txBody>
      </p:sp>
      <p:sp>
        <p:nvSpPr>
          <p:cNvPr id="10" name="Content Placeholder 2"/>
          <p:cNvSpPr>
            <a:spLocks noGrp="1"/>
          </p:cNvSpPr>
          <p:nvPr>
            <p:ph idx="1"/>
          </p:nvPr>
        </p:nvSpPr>
        <p:spPr>
          <a:xfrm>
            <a:off x="1295400" y="5447095"/>
            <a:ext cx="6934200" cy="1487105"/>
          </a:xfrm>
        </p:spPr>
        <p:txBody>
          <a:bodyPr>
            <a:normAutofit/>
          </a:bodyPr>
          <a:lstStyle/>
          <a:p>
            <a:r>
              <a:rPr lang="en-US" dirty="0" smtClean="0"/>
              <a:t>&gt;2x benefit on Bedroom and Dark</a:t>
            </a:r>
          </a:p>
          <a:p>
            <a:r>
              <a:rPr lang="en-US" dirty="0" smtClean="0"/>
              <a:t>Little benefit </a:t>
            </a:r>
            <a:r>
              <a:rPr lang="en-US" dirty="0" smtClean="0">
                <a:sym typeface="Wingdings" pitchFamily="2" charset="2"/>
              </a:rPr>
              <a:t> Few Shadows</a:t>
            </a:r>
            <a:endParaRPr lang="en-US" dirty="0" smtClean="0"/>
          </a:p>
          <a:p>
            <a:endParaRPr lang="en-US" dirty="0"/>
          </a:p>
        </p:txBody>
      </p:sp>
    </p:spTree>
    <p:extLst>
      <p:ext uri="{BB962C8B-B14F-4D97-AF65-F5344CB8AC3E}">
        <p14:creationId xmlns:p14="http://schemas.microsoft.com/office/powerpoint/2010/main" val="2443865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877" y="2716005"/>
            <a:ext cx="2552351" cy="10259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Oracle traverser: ~2x fewer tests.</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23" t="14824" r="1999" b="12686"/>
          <a:stretch/>
        </p:blipFill>
        <p:spPr bwMode="auto">
          <a:xfrm>
            <a:off x="3657600" y="2552395"/>
            <a:ext cx="5076750" cy="27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9429" y="2715741"/>
            <a:ext cx="2590800" cy="1200329"/>
          </a:xfrm>
          <a:prstGeom prst="rect">
            <a:avLst/>
          </a:prstGeom>
          <a:noFill/>
        </p:spPr>
        <p:txBody>
          <a:bodyPr wrap="square" rtlCol="0">
            <a:spAutoFit/>
          </a:bodyPr>
          <a:lstStyle/>
          <a:p>
            <a:r>
              <a:rPr lang="en-US" dirty="0" smtClean="0">
                <a:solidFill>
                  <a:srgbClr val="FF0000"/>
                </a:solidFill>
              </a:rPr>
              <a:t>RED = SAH (AA3 + RAD</a:t>
            </a:r>
            <a:r>
              <a:rPr lang="en-US" dirty="0" smtClean="0">
                <a:solidFill>
                  <a:schemeClr val="bg1"/>
                </a:solidFill>
              </a:rPr>
              <a:t>)</a:t>
            </a:r>
          </a:p>
          <a:p>
            <a:r>
              <a:rPr lang="en-US" dirty="0" smtClean="0">
                <a:solidFill>
                  <a:srgbClr val="0070C0"/>
                </a:solidFill>
              </a:rPr>
              <a:t>BLUE = SRDH (AA3 + RAD)</a:t>
            </a:r>
            <a:endParaRPr lang="en-US" dirty="0">
              <a:solidFill>
                <a:srgbClr val="0070C0"/>
              </a:solidFill>
            </a:endParaRPr>
          </a:p>
          <a:p>
            <a:r>
              <a:rPr lang="en-US" dirty="0" smtClean="0">
                <a:solidFill>
                  <a:srgbClr val="00B050"/>
                </a:solidFill>
              </a:rPr>
              <a:t>GREEN = </a:t>
            </a:r>
            <a:r>
              <a:rPr lang="en-US" dirty="0">
                <a:solidFill>
                  <a:srgbClr val="00B050"/>
                </a:solidFill>
              </a:rPr>
              <a:t>SRDH (</a:t>
            </a:r>
            <a:r>
              <a:rPr lang="en-US" dirty="0" smtClean="0">
                <a:solidFill>
                  <a:srgbClr val="00B050"/>
                </a:solidFill>
              </a:rPr>
              <a:t>AA3)</a:t>
            </a:r>
            <a:endParaRPr lang="en-US" dirty="0">
              <a:solidFill>
                <a:srgbClr val="00B050"/>
              </a:solidFill>
            </a:endParaRPr>
          </a:p>
          <a:p>
            <a:endParaRPr lang="en-US" dirty="0">
              <a:solidFill>
                <a:schemeClr val="bg1"/>
              </a:solidFill>
            </a:endParaRPr>
          </a:p>
        </p:txBody>
      </p:sp>
      <p:sp>
        <p:nvSpPr>
          <p:cNvPr id="7" name="TextBox 6"/>
          <p:cNvSpPr txBox="1"/>
          <p:nvPr/>
        </p:nvSpPr>
        <p:spPr>
          <a:xfrm rot="16200000">
            <a:off x="1937266" y="3813091"/>
            <a:ext cx="2895600" cy="369332"/>
          </a:xfrm>
          <a:prstGeom prst="rect">
            <a:avLst/>
          </a:prstGeom>
          <a:noFill/>
        </p:spPr>
        <p:txBody>
          <a:bodyPr wrap="square" rtlCol="0">
            <a:spAutoFit/>
          </a:bodyPr>
          <a:lstStyle/>
          <a:p>
            <a:r>
              <a:rPr lang="en-US" dirty="0" smtClean="0"/>
              <a:t>Bounding Box Intersections</a:t>
            </a:r>
            <a:endParaRPr lang="en-US" dirty="0"/>
          </a:p>
        </p:txBody>
      </p:sp>
    </p:spTree>
    <p:extLst>
      <p:ext uri="{BB962C8B-B14F-4D97-AF65-F5344CB8AC3E}">
        <p14:creationId xmlns:p14="http://schemas.microsoft.com/office/powerpoint/2010/main" val="14122858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Building BVHs</a:t>
            </a:r>
            <a:br>
              <a:rPr lang="en-US" b="1" spc="150" dirty="0" smtClean="0">
                <a:ln w="11430"/>
                <a:solidFill>
                  <a:srgbClr val="F8F8F8"/>
                </a:solidFill>
                <a:effectLst>
                  <a:outerShdw blurRad="25400" algn="tl" rotWithShape="0">
                    <a:srgbClr val="000000">
                      <a:alpha val="43000"/>
                    </a:srgbClr>
                  </a:outerShdw>
                </a:effectLst>
              </a:rPr>
            </a:br>
            <a:r>
              <a:rPr lang="en-US" b="1" spc="150" dirty="0" smtClean="0">
                <a:ln w="11430"/>
                <a:solidFill>
                  <a:srgbClr val="F8F8F8"/>
                </a:solidFill>
                <a:effectLst>
                  <a:outerShdw blurRad="25400" algn="tl" rotWithShape="0">
                    <a:srgbClr val="000000">
                      <a:alpha val="43000"/>
                    </a:srgbClr>
                  </a:outerShdw>
                </a:effectLst>
              </a:rPr>
              <a:t>(in practice)</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856061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Make a clear case that the state of the art is not optimal.  Quantitatively.</a:t>
            </a:r>
          </a:p>
          <a:p>
            <a:r>
              <a:rPr lang="en-US" dirty="0" smtClean="0"/>
              <a:t>Show split experiments.</a:t>
            </a:r>
          </a:p>
          <a:p>
            <a:r>
              <a:rPr lang="en-US" dirty="0" smtClean="0"/>
              <a:t>Show minima are different.</a:t>
            </a:r>
          </a:p>
          <a:p>
            <a:endParaRPr lang="en-US" dirty="0"/>
          </a:p>
        </p:txBody>
      </p:sp>
    </p:spTree>
    <p:extLst>
      <p:ext uri="{BB962C8B-B14F-4D97-AF65-F5344CB8AC3E}">
        <p14:creationId xmlns:p14="http://schemas.microsoft.com/office/powerpoint/2010/main" val="2425124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Ray tracing: shoot rays into the scene.</a:t>
            </a:r>
            <a:endParaRPr lang="en-US" dirty="0"/>
          </a:p>
        </p:txBody>
      </p:sp>
      <p:grpSp>
        <p:nvGrpSpPr>
          <p:cNvPr id="10" name="Group 9"/>
          <p:cNvGrpSpPr/>
          <p:nvPr/>
        </p:nvGrpSpPr>
        <p:grpSpPr>
          <a:xfrm>
            <a:off x="2141152" y="1730749"/>
            <a:ext cx="4731520" cy="3561954"/>
            <a:chOff x="1153512" y="2102957"/>
            <a:chExt cx="4731520" cy="3561954"/>
          </a:xfrm>
          <a:effectLst>
            <a:outerShdw blurRad="50800" dist="38100" dir="8100000" algn="tr" rotWithShape="0">
              <a:prstClr val="black">
                <a:alpha val="40000"/>
              </a:prstClr>
            </a:outerShdw>
          </a:effectLst>
        </p:grpSpPr>
        <p:sp>
          <p:nvSpPr>
            <p:cNvPr id="4" name="Isosceles Triangle 3"/>
            <p:cNvSpPr/>
            <p:nvPr/>
          </p:nvSpPr>
          <p:spPr>
            <a:xfrm rot="19812937">
              <a:off x="1153512"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p:cNvSpPr/>
            <p:nvPr/>
          </p:nvSpPr>
          <p:spPr>
            <a:xfrm rot="20286343">
              <a:off x="4285268" y="2102957"/>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6200000">
              <a:off x="3131668" y="41773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8693615">
              <a:off x="4868658" y="46485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945712">
              <a:off x="2617844" y="227305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1063840" y="1541780"/>
            <a:ext cx="4648200" cy="5142699"/>
            <a:chOff x="76200" y="1913988"/>
            <a:chExt cx="4648200" cy="5142699"/>
          </a:xfrm>
          <a:effectLst>
            <a:outerShdw blurRad="50800" dist="38100" dir="8100000" algn="tr" rotWithShape="0">
              <a:prstClr val="black">
                <a:alpha val="40000"/>
              </a:prstClr>
            </a:outerShdw>
          </a:effectLst>
        </p:grpSpPr>
        <p:cxnSp>
          <p:nvCxnSpPr>
            <p:cNvPr id="34" name="Straight Arrow Connector 33"/>
            <p:cNvCxnSpPr/>
            <p:nvPr/>
          </p:nvCxnSpPr>
          <p:spPr>
            <a:xfrm flipH="1">
              <a:off x="2057400" y="3124200"/>
              <a:ext cx="990600" cy="38751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6" idx="1"/>
            </p:cNvCxnSpPr>
            <p:nvPr/>
          </p:nvCxnSpPr>
          <p:spPr>
            <a:xfrm flipH="1">
              <a:off x="3581400" y="4639495"/>
              <a:ext cx="37914" cy="18456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p:cNvCxnSpPr>
            <p:nvPr/>
          </p:nvCxnSpPr>
          <p:spPr>
            <a:xfrm flipH="1" flipV="1">
              <a:off x="3733800" y="1913988"/>
              <a:ext cx="737529" cy="67857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838200" y="3962401"/>
              <a:ext cx="1219200" cy="236220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6" idx="1"/>
            </p:cNvCxnSpPr>
            <p:nvPr/>
          </p:nvCxnSpPr>
          <p:spPr>
            <a:xfrm flipV="1">
              <a:off x="838200" y="4639495"/>
              <a:ext cx="2781114" cy="168510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a:off x="3968256" y="3700016"/>
              <a:ext cx="756144" cy="8262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2057400" y="3700016"/>
              <a:ext cx="2667000" cy="2623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endCxn id="5" idx="1"/>
            </p:cNvCxnSpPr>
            <p:nvPr/>
          </p:nvCxnSpPr>
          <p:spPr>
            <a:xfrm flipV="1">
              <a:off x="838200" y="2592566"/>
              <a:ext cx="3633129" cy="37320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V="1">
              <a:off x="838200" y="3124200"/>
              <a:ext cx="2209800" cy="320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Pie 10"/>
            <p:cNvSpPr/>
            <p:nvPr/>
          </p:nvSpPr>
          <p:spPr>
            <a:xfrm>
              <a:off x="76200" y="5913687"/>
              <a:ext cx="1143000" cy="1143000"/>
            </a:xfrm>
            <a:prstGeom prst="pie">
              <a:avLst>
                <a:gd name="adj1" fmla="val 17432387"/>
                <a:gd name="adj2" fmla="val 205023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grpSp>
      <p:sp>
        <p:nvSpPr>
          <p:cNvPr id="14" name="Oval 13"/>
          <p:cNvSpPr/>
          <p:nvPr/>
        </p:nvSpPr>
        <p:spPr>
          <a:xfrm>
            <a:off x="1698971" y="1431974"/>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550056" y="2065457"/>
            <a:ext cx="219611" cy="152112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7010400" y="6236732"/>
            <a:ext cx="168397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7" name="TextBox 56"/>
          <p:cNvSpPr txBox="1"/>
          <p:nvPr/>
        </p:nvSpPr>
        <p:spPr>
          <a:xfrm>
            <a:off x="7010400" y="5867400"/>
            <a:ext cx="1600200" cy="369332"/>
          </a:xfrm>
          <a:prstGeom prst="rect">
            <a:avLst/>
          </a:prstGeom>
          <a:noFill/>
        </p:spPr>
        <p:txBody>
          <a:bodyPr wrap="square" rtlCol="0">
            <a:spAutoFit/>
          </a:bodyPr>
          <a:lstStyle/>
          <a:p>
            <a:r>
              <a:rPr lang="en-US" dirty="0" smtClean="0"/>
              <a:t>RADIANCE RAY</a:t>
            </a:r>
            <a:endParaRPr lang="en-US" dirty="0"/>
          </a:p>
        </p:txBody>
      </p:sp>
    </p:spTree>
    <p:extLst>
      <p:ext uri="{BB962C8B-B14F-4D97-AF65-F5344CB8AC3E}">
        <p14:creationId xmlns:p14="http://schemas.microsoft.com/office/powerpoint/2010/main" val="11201650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Novel Traversal Techniques</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573714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Empty Space</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8821718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3213876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Ray tracing</a:t>
            </a:r>
            <a:r>
              <a:rPr lang="en-US" dirty="0" smtClean="0"/>
              <a:t>: end with a shadow ray.</a:t>
            </a:r>
            <a:endParaRPr lang="en-US" dirty="0"/>
          </a:p>
        </p:txBody>
      </p:sp>
      <p:grpSp>
        <p:nvGrpSpPr>
          <p:cNvPr id="10" name="Group 9"/>
          <p:cNvGrpSpPr/>
          <p:nvPr/>
        </p:nvGrpSpPr>
        <p:grpSpPr>
          <a:xfrm>
            <a:off x="2141152" y="1730749"/>
            <a:ext cx="4731520" cy="3561954"/>
            <a:chOff x="1153512" y="2102957"/>
            <a:chExt cx="4731520" cy="3561954"/>
          </a:xfrm>
          <a:effectLst>
            <a:outerShdw blurRad="50800" dist="38100" dir="8100000" algn="tr" rotWithShape="0">
              <a:prstClr val="black">
                <a:alpha val="40000"/>
              </a:prstClr>
            </a:outerShdw>
          </a:effectLst>
        </p:grpSpPr>
        <p:sp>
          <p:nvSpPr>
            <p:cNvPr id="4" name="Isosceles Triangle 3"/>
            <p:cNvSpPr/>
            <p:nvPr/>
          </p:nvSpPr>
          <p:spPr>
            <a:xfrm rot="19812937">
              <a:off x="1153512"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p:cNvSpPr/>
            <p:nvPr/>
          </p:nvSpPr>
          <p:spPr>
            <a:xfrm rot="20286343">
              <a:off x="4285268" y="2102957"/>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6200000">
              <a:off x="3131668" y="41773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8693615">
              <a:off x="4868658" y="46485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945712">
              <a:off x="2617844" y="227305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1063840" y="1541780"/>
            <a:ext cx="4648200" cy="5142699"/>
            <a:chOff x="76200" y="1913988"/>
            <a:chExt cx="4648200" cy="5142699"/>
          </a:xfrm>
          <a:effectLst>
            <a:outerShdw blurRad="50800" dist="38100" dir="8100000" algn="tr" rotWithShape="0">
              <a:prstClr val="black">
                <a:alpha val="40000"/>
              </a:prstClr>
            </a:outerShdw>
          </a:effectLst>
        </p:grpSpPr>
        <p:cxnSp>
          <p:nvCxnSpPr>
            <p:cNvPr id="34" name="Straight Arrow Connector 33"/>
            <p:cNvCxnSpPr/>
            <p:nvPr/>
          </p:nvCxnSpPr>
          <p:spPr>
            <a:xfrm flipH="1">
              <a:off x="2057400" y="3124200"/>
              <a:ext cx="990600" cy="38751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6" idx="1"/>
            </p:cNvCxnSpPr>
            <p:nvPr/>
          </p:nvCxnSpPr>
          <p:spPr>
            <a:xfrm flipH="1">
              <a:off x="3581400" y="4639495"/>
              <a:ext cx="37914" cy="18456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p:cNvCxnSpPr>
            <p:nvPr/>
          </p:nvCxnSpPr>
          <p:spPr>
            <a:xfrm flipH="1" flipV="1">
              <a:off x="3733800" y="1913988"/>
              <a:ext cx="737529" cy="67857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838200" y="3962401"/>
              <a:ext cx="1219200" cy="236220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6" idx="1"/>
            </p:cNvCxnSpPr>
            <p:nvPr/>
          </p:nvCxnSpPr>
          <p:spPr>
            <a:xfrm flipV="1">
              <a:off x="838200" y="4639495"/>
              <a:ext cx="2781114" cy="168510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a:off x="3968256" y="3700016"/>
              <a:ext cx="756144" cy="8262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2057400" y="3700016"/>
              <a:ext cx="2667000" cy="2623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endCxn id="5" idx="1"/>
            </p:cNvCxnSpPr>
            <p:nvPr/>
          </p:nvCxnSpPr>
          <p:spPr>
            <a:xfrm flipV="1">
              <a:off x="838200" y="2592566"/>
              <a:ext cx="3633129" cy="37320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V="1">
              <a:off x="838200" y="3124200"/>
              <a:ext cx="2209800" cy="320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Pie 10"/>
            <p:cNvSpPr/>
            <p:nvPr/>
          </p:nvSpPr>
          <p:spPr>
            <a:xfrm>
              <a:off x="76200" y="5913687"/>
              <a:ext cx="1143000" cy="1143000"/>
            </a:xfrm>
            <a:prstGeom prst="pie">
              <a:avLst>
                <a:gd name="adj1" fmla="val 17432387"/>
                <a:gd name="adj2" fmla="val 205023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a:off x="1698971" y="1431974"/>
            <a:ext cx="6070696" cy="2835313"/>
            <a:chOff x="1698971" y="1431974"/>
            <a:chExt cx="6070696" cy="2835313"/>
          </a:xfrm>
        </p:grpSpPr>
        <p:cxnSp>
          <p:nvCxnSpPr>
            <p:cNvPr id="12" name="Straight Arrow Connector 11"/>
            <p:cNvCxnSpPr>
              <a:stCxn id="14" idx="4"/>
            </p:cNvCxnSpPr>
            <p:nvPr/>
          </p:nvCxnSpPr>
          <p:spPr>
            <a:xfrm>
              <a:off x="1808777" y="1651585"/>
              <a:ext cx="1236263" cy="1487917"/>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14" name="Oval 13"/>
            <p:cNvSpPr/>
            <p:nvPr/>
          </p:nvSpPr>
          <p:spPr>
            <a:xfrm>
              <a:off x="1698971" y="1431974"/>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6" idx="1"/>
            </p:cNvCxnSpPr>
            <p:nvPr/>
          </p:nvCxnSpPr>
          <p:spPr>
            <a:xfrm flipH="1" flipV="1">
              <a:off x="1918582" y="1651585"/>
              <a:ext cx="2688372" cy="2615702"/>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a:stCxn id="5" idx="1"/>
              <a:endCxn id="14" idx="6"/>
            </p:cNvCxnSpPr>
            <p:nvPr/>
          </p:nvCxnSpPr>
          <p:spPr>
            <a:xfrm flipH="1" flipV="1">
              <a:off x="1918582" y="1541780"/>
              <a:ext cx="3540387" cy="678578"/>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endCxn id="14" idx="5"/>
            </p:cNvCxnSpPr>
            <p:nvPr/>
          </p:nvCxnSpPr>
          <p:spPr>
            <a:xfrm flipH="1" flipV="1">
              <a:off x="1886421" y="1619424"/>
              <a:ext cx="3825620" cy="1708384"/>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7550056" y="2065457"/>
              <a:ext cx="219611" cy="152112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endCxn id="38" idx="1"/>
            </p:cNvCxnSpPr>
            <p:nvPr/>
          </p:nvCxnSpPr>
          <p:spPr>
            <a:xfrm flipV="1">
              <a:off x="3045040" y="2288221"/>
              <a:ext cx="4537177" cy="1298362"/>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a:endCxn id="38" idx="2"/>
            </p:cNvCxnSpPr>
            <p:nvPr/>
          </p:nvCxnSpPr>
          <p:spPr>
            <a:xfrm flipV="1">
              <a:off x="3045040" y="2826020"/>
              <a:ext cx="4505016" cy="764175"/>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5" name="Straight Arrow Connector 44"/>
            <p:cNvCxnSpPr>
              <a:endCxn id="38" idx="3"/>
            </p:cNvCxnSpPr>
            <p:nvPr/>
          </p:nvCxnSpPr>
          <p:spPr>
            <a:xfrm flipV="1">
              <a:off x="3045040" y="3363819"/>
              <a:ext cx="4537177" cy="226376"/>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8" name="Straight Arrow Connector 47"/>
            <p:cNvCxnSpPr/>
            <p:nvPr/>
          </p:nvCxnSpPr>
          <p:spPr>
            <a:xfrm flipV="1">
              <a:off x="4955896" y="2473616"/>
              <a:ext cx="2594160" cy="1680421"/>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51" name="Straight Arrow Connector 50"/>
            <p:cNvCxnSpPr/>
            <p:nvPr/>
          </p:nvCxnSpPr>
          <p:spPr>
            <a:xfrm flipV="1">
              <a:off x="4955896" y="3048000"/>
              <a:ext cx="2594160" cy="1106037"/>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grpSp>
      <p:cxnSp>
        <p:nvCxnSpPr>
          <p:cNvPr id="33" name="Straight Arrow Connector 32"/>
          <p:cNvCxnSpPr/>
          <p:nvPr/>
        </p:nvCxnSpPr>
        <p:spPr>
          <a:xfrm>
            <a:off x="7066747" y="6160532"/>
            <a:ext cx="168397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6" name="TextBox 35"/>
          <p:cNvSpPr txBox="1"/>
          <p:nvPr/>
        </p:nvSpPr>
        <p:spPr>
          <a:xfrm>
            <a:off x="7128729" y="5791200"/>
            <a:ext cx="1600200" cy="369332"/>
          </a:xfrm>
          <a:prstGeom prst="rect">
            <a:avLst/>
          </a:prstGeom>
          <a:noFill/>
        </p:spPr>
        <p:txBody>
          <a:bodyPr wrap="square" rtlCol="0">
            <a:spAutoFit/>
          </a:bodyPr>
          <a:lstStyle/>
          <a:p>
            <a:r>
              <a:rPr lang="en-US" dirty="0" smtClean="0"/>
              <a:t>RADIANCE RAY</a:t>
            </a:r>
            <a:endParaRPr lang="en-US" dirty="0"/>
          </a:p>
        </p:txBody>
      </p:sp>
      <p:cxnSp>
        <p:nvCxnSpPr>
          <p:cNvPr id="41" name="Straight Arrow Connector 40"/>
          <p:cNvCxnSpPr/>
          <p:nvPr/>
        </p:nvCxnSpPr>
        <p:spPr>
          <a:xfrm flipH="1">
            <a:off x="7066747" y="6400800"/>
            <a:ext cx="1683980" cy="0"/>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43" name="TextBox 42"/>
          <p:cNvSpPr txBox="1"/>
          <p:nvPr/>
        </p:nvSpPr>
        <p:spPr>
          <a:xfrm>
            <a:off x="7212508" y="6400800"/>
            <a:ext cx="1538218" cy="369332"/>
          </a:xfrm>
          <a:prstGeom prst="rect">
            <a:avLst/>
          </a:prstGeom>
          <a:noFill/>
        </p:spPr>
        <p:txBody>
          <a:bodyPr wrap="square" rtlCol="0">
            <a:spAutoFit/>
          </a:bodyPr>
          <a:lstStyle/>
          <a:p>
            <a:r>
              <a:rPr lang="en-US" dirty="0" smtClean="0"/>
              <a:t>SHADOW RAY</a:t>
            </a:r>
            <a:endParaRPr lang="en-US" dirty="0"/>
          </a:p>
        </p:txBody>
      </p:sp>
    </p:spTree>
    <p:extLst>
      <p:ext uri="{BB962C8B-B14F-4D97-AF65-F5344CB8AC3E}">
        <p14:creationId xmlns:p14="http://schemas.microsoft.com/office/powerpoint/2010/main" val="253220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ESTABLISHED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Shadow </a:t>
            </a:r>
            <a:r>
              <a:rPr lang="en-US" dirty="0"/>
              <a:t>r</a:t>
            </a:r>
            <a:r>
              <a:rPr lang="en-US" dirty="0" smtClean="0"/>
              <a:t>ays are different from radiance rays.</a:t>
            </a:r>
            <a:endParaRPr lang="en-US" dirty="0"/>
          </a:p>
        </p:txBody>
      </p:sp>
    </p:spTree>
    <p:extLst>
      <p:ext uri="{BB962C8B-B14F-4D97-AF65-F5344CB8AC3E}">
        <p14:creationId xmlns:p14="http://schemas.microsoft.com/office/powerpoint/2010/main" val="3418604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BVHs recursively bound the scene.</a:t>
            </a:r>
            <a:endParaRPr lang="en-US" dirty="0"/>
          </a:p>
        </p:txBody>
      </p:sp>
      <p:grpSp>
        <p:nvGrpSpPr>
          <p:cNvPr id="22" name="Group 21"/>
          <p:cNvGrpSpPr/>
          <p:nvPr/>
        </p:nvGrpSpPr>
        <p:grpSpPr>
          <a:xfrm>
            <a:off x="533400" y="1752600"/>
            <a:ext cx="4782224" cy="3465250"/>
            <a:chOff x="1905000" y="1676400"/>
            <a:chExt cx="5410200" cy="3920288"/>
          </a:xfrm>
        </p:grpSpPr>
        <p:grpSp>
          <p:nvGrpSpPr>
            <p:cNvPr id="4" name="Group 3"/>
            <p:cNvGrpSpPr/>
            <p:nvPr/>
          </p:nvGrpSpPr>
          <p:grpSpPr>
            <a:xfrm>
              <a:off x="2066475" y="1779484"/>
              <a:ext cx="4918016" cy="3473439"/>
              <a:chOff x="1159528" y="2032902"/>
              <a:chExt cx="4918016" cy="3473439"/>
            </a:xfrm>
            <a:effectLst/>
          </p:grpSpPr>
          <p:sp>
            <p:nvSpPr>
              <p:cNvPr id="5" name="Isosceles Triangle 4"/>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1" name="Rectangle 10"/>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Rectangle 16"/>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ectangle 17"/>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Rectangle 18"/>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Rectangle 19"/>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Rectangle 20"/>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103" name="Group 102"/>
          <p:cNvGrpSpPr/>
          <p:nvPr/>
        </p:nvGrpSpPr>
        <p:grpSpPr>
          <a:xfrm>
            <a:off x="6324600" y="2127430"/>
            <a:ext cx="2514600" cy="2520770"/>
            <a:chOff x="6553200" y="1924343"/>
            <a:chExt cx="2514600" cy="2520770"/>
          </a:xfrm>
        </p:grpSpPr>
        <p:sp>
          <p:nvSpPr>
            <p:cNvPr id="102" name="Rounded Rectangle 101"/>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39688" y="2097504"/>
              <a:ext cx="2133600" cy="2057400"/>
              <a:chOff x="6858000" y="2057400"/>
              <a:chExt cx="2133600" cy="2057400"/>
            </a:xfrm>
          </p:grpSpPr>
          <p:sp>
            <p:nvSpPr>
              <p:cNvPr id="35" name="Rectangle 34"/>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5" idx="2"/>
                <a:endCxn id="40"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5" idx="2"/>
                <a:endCxn id="41"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2"/>
                <a:endCxn id="36"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0" idx="2"/>
                <a:endCxn id="37"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1" idx="2"/>
                <a:endCxn id="38"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2"/>
                <a:endCxn id="39"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8" idx="2"/>
                <a:endCxn id="51"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9" idx="2"/>
                <a:endCxn id="44"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9" idx="2"/>
                <a:endCxn id="45"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4" idx="2"/>
                <a:endCxn id="49"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5" idx="2"/>
                <a:endCxn id="50"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3" idx="2"/>
                <a:endCxn id="47"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2" idx="2"/>
                <a:endCxn id="48"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6" idx="2"/>
                <a:endCxn id="42"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36" idx="2"/>
                <a:endCxn id="43"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7" idx="2"/>
                <a:endCxn id="46"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0" name="Title 1"/>
          <p:cNvSpPr txBox="1">
            <a:spLocks/>
          </p:cNvSpPr>
          <p:nvPr/>
        </p:nvSpPr>
        <p:spPr>
          <a:xfrm>
            <a:off x="487834" y="5105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tx1">
                    <a:lumMod val="75000"/>
                  </a:schemeClr>
                </a:solidFill>
              </a:rPr>
              <a:t>BVH = Bounding Volume Hierarchy</a:t>
            </a:r>
            <a:endParaRPr lang="en-US" sz="2800" dirty="0">
              <a:solidFill>
                <a:schemeClr val="tx1">
                  <a:lumMod val="75000"/>
                </a:schemeClr>
              </a:solidFill>
            </a:endParaRPr>
          </a:p>
        </p:txBody>
      </p:sp>
    </p:spTree>
    <p:extLst>
      <p:ext uri="{BB962C8B-B14F-4D97-AF65-F5344CB8AC3E}">
        <p14:creationId xmlns:p14="http://schemas.microsoft.com/office/powerpoint/2010/main" val="2368342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BVHs allow quick rejection of parts of the scene.</a:t>
            </a:r>
            <a:endParaRPr lang="en-US" dirty="0"/>
          </a:p>
        </p:txBody>
      </p:sp>
      <p:grpSp>
        <p:nvGrpSpPr>
          <p:cNvPr id="4" name="Group 3"/>
          <p:cNvGrpSpPr/>
          <p:nvPr/>
        </p:nvGrpSpPr>
        <p:grpSpPr>
          <a:xfrm>
            <a:off x="533400" y="2097350"/>
            <a:ext cx="4782224" cy="3465250"/>
            <a:chOff x="1905000" y="1676400"/>
            <a:chExt cx="5410200" cy="3920288"/>
          </a:xfrm>
        </p:grpSpPr>
        <p:grpSp>
          <p:nvGrpSpPr>
            <p:cNvPr id="5" name="Group 4"/>
            <p:cNvGrpSpPr/>
            <p:nvPr/>
          </p:nvGrpSpPr>
          <p:grpSpPr>
            <a:xfrm>
              <a:off x="2066475" y="1779484"/>
              <a:ext cx="4918016" cy="3473439"/>
              <a:chOff x="1159528" y="2032902"/>
              <a:chExt cx="4918016" cy="3473439"/>
            </a:xfrm>
            <a:effectLst/>
          </p:grpSpPr>
          <p:sp>
            <p:nvSpPr>
              <p:cNvPr id="17" name="Isosceles Triangle 16"/>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Isosceles Triangle 17"/>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6" name="Rectangle 5"/>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7"/>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23" name="Group 22"/>
          <p:cNvGrpSpPr/>
          <p:nvPr/>
        </p:nvGrpSpPr>
        <p:grpSpPr>
          <a:xfrm>
            <a:off x="6324600" y="2279830"/>
            <a:ext cx="2514600" cy="2520770"/>
            <a:chOff x="6553200" y="1924343"/>
            <a:chExt cx="2514600" cy="2520770"/>
          </a:xfrm>
        </p:grpSpPr>
        <p:sp>
          <p:nvSpPr>
            <p:cNvPr id="24" name="Rounded Rectangle 23"/>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739688" y="2097504"/>
              <a:ext cx="2133600" cy="2057400"/>
              <a:chOff x="6858000" y="2057400"/>
              <a:chExt cx="2133600" cy="2057400"/>
            </a:xfrm>
          </p:grpSpPr>
          <p:sp>
            <p:nvSpPr>
              <p:cNvPr id="26" name="Rectangle 25"/>
              <p:cNvSpPr/>
              <p:nvPr/>
            </p:nvSpPr>
            <p:spPr>
              <a:xfrm>
                <a:off x="7795462" y="2057400"/>
                <a:ext cx="171450" cy="175628"/>
              </a:xfrm>
              <a:prstGeom prst="rect">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3435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9155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15200" y="2590800"/>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62950" y="2567572"/>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96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20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315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8839200" y="3962400"/>
                <a:ext cx="142875" cy="152400"/>
              </a:xfrm>
              <a:prstGeom prst="triangle">
                <a:avLst/>
              </a:prstGeom>
              <a:solidFill>
                <a:schemeClr val="accent3">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6" idx="2"/>
                <a:endCxn id="31" idx="0"/>
              </p:cNvCxnSpPr>
              <p:nvPr/>
            </p:nvCxnSpPr>
            <p:spPr>
              <a:xfrm flipH="1">
                <a:off x="7400925" y="2233028"/>
                <a:ext cx="480262" cy="3577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2"/>
                <a:endCxn id="32" idx="0"/>
              </p:cNvCxnSpPr>
              <p:nvPr/>
            </p:nvCxnSpPr>
            <p:spPr>
              <a:xfrm>
                <a:off x="7881187" y="2233028"/>
                <a:ext cx="567488" cy="334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27" idx="0"/>
              </p:cNvCxnSpPr>
              <p:nvPr/>
            </p:nvCxnSpPr>
            <p:spPr>
              <a:xfrm flipH="1">
                <a:off x="7172325" y="2766428"/>
                <a:ext cx="228600" cy="258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2"/>
                <a:endCxn id="28" idx="0"/>
              </p:cNvCxnSpPr>
              <p:nvPr/>
            </p:nvCxnSpPr>
            <p:spPr>
              <a:xfrm>
                <a:off x="7400925" y="2766428"/>
                <a:ext cx="228600" cy="2583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29" idx="0"/>
              </p:cNvCxnSpPr>
              <p:nvPr/>
            </p:nvCxnSpPr>
            <p:spPr>
              <a:xfrm flipH="1">
                <a:off x="8220075" y="2743200"/>
                <a:ext cx="228600"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30" idx="0"/>
              </p:cNvCxnSpPr>
              <p:nvPr/>
            </p:nvCxnSpPr>
            <p:spPr>
              <a:xfrm>
                <a:off x="8448675" y="2743200"/>
                <a:ext cx="228600"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9" idx="2"/>
                <a:endCxn id="42"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2"/>
                <a:endCxn id="35" idx="0"/>
              </p:cNvCxnSpPr>
              <p:nvPr/>
            </p:nvCxnSpPr>
            <p:spPr>
              <a:xfrm flipH="1">
                <a:off x="8467725" y="3200400"/>
                <a:ext cx="20955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6" idx="0"/>
              </p:cNvCxnSpPr>
              <p:nvPr/>
            </p:nvCxnSpPr>
            <p:spPr>
              <a:xfrm>
                <a:off x="8677275" y="3200400"/>
                <a:ext cx="228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2"/>
                <a:endCxn id="40"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2"/>
                <a:endCxn id="41" idx="0"/>
              </p:cNvCxnSpPr>
              <p:nvPr/>
            </p:nvCxnSpPr>
            <p:spPr>
              <a:xfrm>
                <a:off x="8905875" y="3680828"/>
                <a:ext cx="4763"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2"/>
                <a:endCxn id="38" idx="0"/>
              </p:cNvCxnSpPr>
              <p:nvPr/>
            </p:nvCxnSpPr>
            <p:spPr>
              <a:xfrm>
                <a:off x="7381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2"/>
                <a:endCxn id="39"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33" idx="0"/>
              </p:cNvCxnSpPr>
              <p:nvPr/>
            </p:nvCxnSpPr>
            <p:spPr>
              <a:xfrm flipH="1">
                <a:off x="6943725" y="3200400"/>
                <a:ext cx="22860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7" idx="2"/>
                <a:endCxn id="34" idx="0"/>
              </p:cNvCxnSpPr>
              <p:nvPr/>
            </p:nvCxnSpPr>
            <p:spPr>
              <a:xfrm>
                <a:off x="7172325" y="3200400"/>
                <a:ext cx="20955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2"/>
                <a:endCxn id="37"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flipH="1" flipV="1">
            <a:off x="2667000" y="2910931"/>
            <a:ext cx="3048000" cy="751146"/>
          </a:xfrm>
          <a:prstGeom prst="straightConnector1">
            <a:avLst/>
          </a:prstGeom>
          <a:ln>
            <a:solidFill>
              <a:srgbClr val="FF0000"/>
            </a:solidFill>
            <a:tailEnd type="arrow"/>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76" name="Straight Arrow Connector 75"/>
          <p:cNvCxnSpPr/>
          <p:nvPr/>
        </p:nvCxnSpPr>
        <p:spPr>
          <a:xfrm flipV="1">
            <a:off x="1143001" y="3900791"/>
            <a:ext cx="304799" cy="2423810"/>
          </a:xfrm>
          <a:prstGeom prst="straightConnector1">
            <a:avLst/>
          </a:prstGeom>
          <a:ln>
            <a:solidFill>
              <a:schemeClr val="accent6"/>
            </a:solidFill>
            <a:tailEnd type="arrow"/>
          </a:ln>
          <a:effectLst>
            <a:glow rad="63500">
              <a:schemeClr val="accent4">
                <a:satMod val="175000"/>
                <a:alpha val="40000"/>
              </a:schemeClr>
            </a:glow>
          </a:effectLst>
        </p:spPr>
        <p:style>
          <a:lnRef idx="3">
            <a:schemeClr val="accent6"/>
          </a:lnRef>
          <a:fillRef idx="0">
            <a:schemeClr val="accent6"/>
          </a:fillRef>
          <a:effectRef idx="2">
            <a:schemeClr val="accent6"/>
          </a:effectRef>
          <a:fontRef idx="minor">
            <a:schemeClr val="tx1"/>
          </a:fontRef>
        </p:style>
      </p:cxnSp>
      <p:grpSp>
        <p:nvGrpSpPr>
          <p:cNvPr id="84" name="Group 83"/>
          <p:cNvGrpSpPr/>
          <p:nvPr/>
        </p:nvGrpSpPr>
        <p:grpSpPr>
          <a:xfrm>
            <a:off x="6718160" y="4876800"/>
            <a:ext cx="1904380" cy="802263"/>
            <a:chOff x="6766761" y="4876800"/>
            <a:chExt cx="1904380" cy="802263"/>
          </a:xfrm>
        </p:grpSpPr>
        <p:sp>
          <p:nvSpPr>
            <p:cNvPr id="80" name="Rounded Rectangle 79"/>
            <p:cNvSpPr/>
            <p:nvPr/>
          </p:nvSpPr>
          <p:spPr>
            <a:xfrm>
              <a:off x="6766761" y="4876800"/>
              <a:ext cx="1877927" cy="802263"/>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979444" y="5042297"/>
              <a:ext cx="183356" cy="171879"/>
            </a:xfrm>
            <a:prstGeom prst="rect">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979444" y="5314521"/>
              <a:ext cx="183356" cy="17187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149199" y="4974945"/>
              <a:ext cx="1446771" cy="307777"/>
            </a:xfrm>
            <a:prstGeom prst="rect">
              <a:avLst/>
            </a:prstGeom>
            <a:noFill/>
          </p:spPr>
          <p:txBody>
            <a:bodyPr wrap="square" rtlCol="0">
              <a:spAutoFit/>
            </a:bodyPr>
            <a:lstStyle/>
            <a:p>
              <a:r>
                <a:rPr lang="en-US" sz="1400" dirty="0" smtClean="0">
                  <a:solidFill>
                    <a:schemeClr val="bg1"/>
                  </a:solidFill>
                </a:rPr>
                <a:t>Box/Triangle Hit</a:t>
              </a:r>
              <a:endParaRPr lang="en-US" sz="1400" dirty="0">
                <a:solidFill>
                  <a:schemeClr val="bg1"/>
                </a:solidFill>
              </a:endParaRPr>
            </a:p>
          </p:txBody>
        </p:sp>
        <p:sp>
          <p:nvSpPr>
            <p:cNvPr id="83" name="TextBox 82"/>
            <p:cNvSpPr txBox="1"/>
            <p:nvPr/>
          </p:nvSpPr>
          <p:spPr>
            <a:xfrm>
              <a:off x="7148170" y="5247508"/>
              <a:ext cx="1522971" cy="307777"/>
            </a:xfrm>
            <a:prstGeom prst="rect">
              <a:avLst/>
            </a:prstGeom>
            <a:noFill/>
          </p:spPr>
          <p:txBody>
            <a:bodyPr wrap="square" rtlCol="0">
              <a:spAutoFit/>
            </a:bodyPr>
            <a:lstStyle/>
            <a:p>
              <a:r>
                <a:rPr lang="en-US" sz="1400" dirty="0" smtClean="0">
                  <a:solidFill>
                    <a:schemeClr val="bg1"/>
                  </a:solidFill>
                </a:rPr>
                <a:t>Box/Triangle Miss</a:t>
              </a:r>
              <a:endParaRPr lang="en-US" sz="1400" dirty="0">
                <a:solidFill>
                  <a:schemeClr val="bg1"/>
                </a:solidFill>
              </a:endParaRPr>
            </a:p>
          </p:txBody>
        </p:sp>
      </p:grpSp>
    </p:spTree>
    <p:extLst>
      <p:ext uri="{BB962C8B-B14F-4D97-AF65-F5344CB8AC3E}">
        <p14:creationId xmlns:p14="http://schemas.microsoft.com/office/powerpoint/2010/main" val="3592327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BVHs </a:t>
            </a:r>
            <a:r>
              <a:rPr lang="en-US" dirty="0" smtClean="0"/>
              <a:t>are extra good for shadow rays</a:t>
            </a:r>
            <a:endParaRPr lang="en-US" dirty="0"/>
          </a:p>
        </p:txBody>
      </p:sp>
      <p:grpSp>
        <p:nvGrpSpPr>
          <p:cNvPr id="4" name="Group 3"/>
          <p:cNvGrpSpPr/>
          <p:nvPr/>
        </p:nvGrpSpPr>
        <p:grpSpPr>
          <a:xfrm>
            <a:off x="533400" y="2097350"/>
            <a:ext cx="4782224" cy="3465250"/>
            <a:chOff x="1905000" y="1676400"/>
            <a:chExt cx="5410200" cy="3920288"/>
          </a:xfrm>
        </p:grpSpPr>
        <p:grpSp>
          <p:nvGrpSpPr>
            <p:cNvPr id="5" name="Group 4"/>
            <p:cNvGrpSpPr/>
            <p:nvPr/>
          </p:nvGrpSpPr>
          <p:grpSpPr>
            <a:xfrm>
              <a:off x="2066475" y="1779484"/>
              <a:ext cx="4918016" cy="3473439"/>
              <a:chOff x="1159528" y="2032902"/>
              <a:chExt cx="4918016" cy="3473439"/>
            </a:xfrm>
            <a:effectLst/>
          </p:grpSpPr>
          <p:sp>
            <p:nvSpPr>
              <p:cNvPr id="17" name="Isosceles Triangle 16"/>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Isosceles Triangle 17"/>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6" name="Rectangle 5"/>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7"/>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23" name="Group 22"/>
          <p:cNvGrpSpPr/>
          <p:nvPr/>
        </p:nvGrpSpPr>
        <p:grpSpPr>
          <a:xfrm>
            <a:off x="6324600" y="2279830"/>
            <a:ext cx="2514600" cy="2520770"/>
            <a:chOff x="6553200" y="1924343"/>
            <a:chExt cx="2514600" cy="2520770"/>
          </a:xfrm>
        </p:grpSpPr>
        <p:sp>
          <p:nvSpPr>
            <p:cNvPr id="24" name="Rounded Rectangle 23"/>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739688" y="2097504"/>
              <a:ext cx="2133600" cy="2057400"/>
              <a:chOff x="6858000" y="2057400"/>
              <a:chExt cx="2133600" cy="2057400"/>
            </a:xfrm>
          </p:grpSpPr>
          <p:sp>
            <p:nvSpPr>
              <p:cNvPr id="26" name="Rectangle 25"/>
              <p:cNvSpPr/>
              <p:nvPr/>
            </p:nvSpPr>
            <p:spPr>
              <a:xfrm>
                <a:off x="7795462" y="2057400"/>
                <a:ext cx="171450" cy="175628"/>
              </a:xfrm>
              <a:prstGeom prst="rect">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3435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9155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15200" y="2590800"/>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62950" y="2567572"/>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96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20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315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8839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8010525" y="3505200"/>
                <a:ext cx="142875" cy="152400"/>
              </a:xfrm>
              <a:prstGeom prst="triangle">
                <a:avLst/>
              </a:prstGeom>
              <a:solidFill>
                <a:schemeClr val="accent3">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6" idx="2"/>
                <a:endCxn id="31" idx="0"/>
              </p:cNvCxnSpPr>
              <p:nvPr/>
            </p:nvCxnSpPr>
            <p:spPr>
              <a:xfrm flipH="1">
                <a:off x="7400925" y="2233028"/>
                <a:ext cx="480262" cy="3577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2"/>
                <a:endCxn id="32" idx="0"/>
              </p:cNvCxnSpPr>
              <p:nvPr/>
            </p:nvCxnSpPr>
            <p:spPr>
              <a:xfrm>
                <a:off x="7881187" y="2233028"/>
                <a:ext cx="567488" cy="334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27" idx="0"/>
              </p:cNvCxnSpPr>
              <p:nvPr/>
            </p:nvCxnSpPr>
            <p:spPr>
              <a:xfrm flipH="1">
                <a:off x="7172325" y="2766428"/>
                <a:ext cx="228600" cy="258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2"/>
                <a:endCxn id="28" idx="0"/>
              </p:cNvCxnSpPr>
              <p:nvPr/>
            </p:nvCxnSpPr>
            <p:spPr>
              <a:xfrm>
                <a:off x="7400925" y="2766428"/>
                <a:ext cx="228600" cy="2583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29" idx="0"/>
              </p:cNvCxnSpPr>
              <p:nvPr/>
            </p:nvCxnSpPr>
            <p:spPr>
              <a:xfrm flipH="1">
                <a:off x="8220075" y="2743200"/>
                <a:ext cx="228600"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30" idx="0"/>
              </p:cNvCxnSpPr>
              <p:nvPr/>
            </p:nvCxnSpPr>
            <p:spPr>
              <a:xfrm>
                <a:off x="8448675" y="2743200"/>
                <a:ext cx="228600"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9" idx="2"/>
                <a:endCxn id="42" idx="0"/>
              </p:cNvCxnSpPr>
              <p:nvPr/>
            </p:nvCxnSpPr>
            <p:spPr>
              <a:xfrm flipH="1">
                <a:off x="8081963" y="3200400"/>
                <a:ext cx="138112"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2"/>
                <a:endCxn id="35" idx="0"/>
              </p:cNvCxnSpPr>
              <p:nvPr/>
            </p:nvCxnSpPr>
            <p:spPr>
              <a:xfrm flipH="1">
                <a:off x="8467725" y="3200400"/>
                <a:ext cx="20955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6" idx="0"/>
              </p:cNvCxnSpPr>
              <p:nvPr/>
            </p:nvCxnSpPr>
            <p:spPr>
              <a:xfrm>
                <a:off x="8677275" y="3200400"/>
                <a:ext cx="228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2"/>
                <a:endCxn id="40"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2"/>
                <a:endCxn id="41" idx="0"/>
              </p:cNvCxnSpPr>
              <p:nvPr/>
            </p:nvCxnSpPr>
            <p:spPr>
              <a:xfrm>
                <a:off x="8905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2"/>
                <a:endCxn id="38" idx="0"/>
              </p:cNvCxnSpPr>
              <p:nvPr/>
            </p:nvCxnSpPr>
            <p:spPr>
              <a:xfrm>
                <a:off x="7381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2"/>
                <a:endCxn id="39"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33" idx="0"/>
              </p:cNvCxnSpPr>
              <p:nvPr/>
            </p:nvCxnSpPr>
            <p:spPr>
              <a:xfrm flipH="1">
                <a:off x="6943725" y="3200400"/>
                <a:ext cx="22860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7" idx="2"/>
                <a:endCxn id="34" idx="0"/>
              </p:cNvCxnSpPr>
              <p:nvPr/>
            </p:nvCxnSpPr>
            <p:spPr>
              <a:xfrm>
                <a:off x="7172325" y="3200400"/>
                <a:ext cx="20955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2"/>
                <a:endCxn id="37"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flipH="1" flipV="1">
            <a:off x="1752600" y="2540805"/>
            <a:ext cx="3200400" cy="2183595"/>
          </a:xfrm>
          <a:prstGeom prst="straightConnector1">
            <a:avLst/>
          </a:prstGeom>
          <a:ln>
            <a:solidFill>
              <a:srgbClr val="FF0000"/>
            </a:solidFill>
            <a:headEnd type="arrow"/>
            <a:tailEnd type="arrow"/>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grpSp>
        <p:nvGrpSpPr>
          <p:cNvPr id="84" name="Group 83"/>
          <p:cNvGrpSpPr/>
          <p:nvPr/>
        </p:nvGrpSpPr>
        <p:grpSpPr>
          <a:xfrm>
            <a:off x="6718160" y="4876800"/>
            <a:ext cx="1904380" cy="802263"/>
            <a:chOff x="6766761" y="4876800"/>
            <a:chExt cx="1904380" cy="802263"/>
          </a:xfrm>
        </p:grpSpPr>
        <p:sp>
          <p:nvSpPr>
            <p:cNvPr id="80" name="Rounded Rectangle 79"/>
            <p:cNvSpPr/>
            <p:nvPr/>
          </p:nvSpPr>
          <p:spPr>
            <a:xfrm>
              <a:off x="6766761" y="4876800"/>
              <a:ext cx="1877927" cy="802263"/>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979444" y="5042297"/>
              <a:ext cx="183356" cy="171879"/>
            </a:xfrm>
            <a:prstGeom prst="rect">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979444" y="5314521"/>
              <a:ext cx="183356" cy="17187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149199" y="4974945"/>
              <a:ext cx="1446771" cy="307777"/>
            </a:xfrm>
            <a:prstGeom prst="rect">
              <a:avLst/>
            </a:prstGeom>
            <a:noFill/>
          </p:spPr>
          <p:txBody>
            <a:bodyPr wrap="square" rtlCol="0">
              <a:spAutoFit/>
            </a:bodyPr>
            <a:lstStyle/>
            <a:p>
              <a:r>
                <a:rPr lang="en-US" sz="1400" dirty="0" smtClean="0">
                  <a:solidFill>
                    <a:schemeClr val="bg1"/>
                  </a:solidFill>
                </a:rPr>
                <a:t>Box/Triangle Hit</a:t>
              </a:r>
              <a:endParaRPr lang="en-US" sz="1400" dirty="0">
                <a:solidFill>
                  <a:schemeClr val="bg1"/>
                </a:solidFill>
              </a:endParaRPr>
            </a:p>
          </p:txBody>
        </p:sp>
        <p:sp>
          <p:nvSpPr>
            <p:cNvPr id="83" name="TextBox 82"/>
            <p:cNvSpPr txBox="1"/>
            <p:nvPr/>
          </p:nvSpPr>
          <p:spPr>
            <a:xfrm>
              <a:off x="7148170" y="5247508"/>
              <a:ext cx="1522971" cy="307777"/>
            </a:xfrm>
            <a:prstGeom prst="rect">
              <a:avLst/>
            </a:prstGeom>
            <a:noFill/>
          </p:spPr>
          <p:txBody>
            <a:bodyPr wrap="square" rtlCol="0">
              <a:spAutoFit/>
            </a:bodyPr>
            <a:lstStyle/>
            <a:p>
              <a:r>
                <a:rPr lang="en-US" sz="1400" dirty="0" smtClean="0">
                  <a:solidFill>
                    <a:schemeClr val="bg1"/>
                  </a:solidFill>
                </a:rPr>
                <a:t>Box/Triangle Miss</a:t>
              </a:r>
              <a:endParaRPr lang="en-US" sz="1400" dirty="0">
                <a:solidFill>
                  <a:schemeClr val="bg1"/>
                </a:solidFill>
              </a:endParaRPr>
            </a:p>
          </p:txBody>
        </p:sp>
      </p:grpSp>
      <p:cxnSp>
        <p:nvCxnSpPr>
          <p:cNvPr id="60" name="Straight Arrow Connector 59"/>
          <p:cNvCxnSpPr/>
          <p:nvPr/>
        </p:nvCxnSpPr>
        <p:spPr>
          <a:xfrm>
            <a:off x="5410200" y="1828800"/>
            <a:ext cx="457200" cy="133321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515311" y="2374520"/>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H="1">
            <a:off x="4953000" y="3817636"/>
            <a:ext cx="533400" cy="906765"/>
          </a:xfrm>
          <a:prstGeom prst="straightConnector1">
            <a:avLst/>
          </a:prstGeom>
          <a:ln>
            <a:solidFill>
              <a:schemeClr val="accent6"/>
            </a:solidFill>
            <a:tailEnd type="arrow"/>
          </a:ln>
          <a:effectLst>
            <a:glow rad="63500">
              <a:schemeClr val="accent4">
                <a:satMod val="175000"/>
                <a:alpha val="40000"/>
              </a:schemeClr>
            </a:glo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06806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spDef>
    <a:ln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lnDef>
  </a:objectDefaults>
  <a:extraClrSchemeLst>
    <a:extraClrScheme>
      <a:clrScheme name="2_Default Design 1">
        <a:dk1>
          <a:srgbClr val="000000"/>
        </a:dk1>
        <a:lt1>
          <a:srgbClr val="FFFFFF"/>
        </a:lt1>
        <a:dk2>
          <a:srgbClr val="44607E"/>
        </a:dk2>
        <a:lt2>
          <a:srgbClr val="838687"/>
        </a:lt2>
        <a:accent1>
          <a:srgbClr val="A8C1D7"/>
        </a:accent1>
        <a:accent2>
          <a:srgbClr val="D16221"/>
        </a:accent2>
        <a:accent3>
          <a:srgbClr val="FFFFFF"/>
        </a:accent3>
        <a:accent4>
          <a:srgbClr val="000000"/>
        </a:accent4>
        <a:accent5>
          <a:srgbClr val="D1DDE8"/>
        </a:accent5>
        <a:accent6>
          <a:srgbClr val="BD581D"/>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4305</TotalTime>
  <Words>2038</Words>
  <Application>Microsoft Office PowerPoint</Application>
  <PresentationFormat>On-screen Show (4:3)</PresentationFormat>
  <Paragraphs>291</Paragraphs>
  <Slides>42</Slides>
  <Notes>25</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2_Default Design</vt:lpstr>
      <vt:lpstr>Office Theme</vt:lpstr>
      <vt:lpstr>Using Ray Distributions to Build Better BVHs</vt:lpstr>
      <vt:lpstr>Overview</vt:lpstr>
      <vt:lpstr>Rays and BVHs Background</vt:lpstr>
      <vt:lpstr>Ray tracing: shoot rays into the scene.</vt:lpstr>
      <vt:lpstr>Ray tracing: end with a shadow ray.</vt:lpstr>
      <vt:lpstr>ESTABLISHED IDEA:</vt:lpstr>
      <vt:lpstr>BVHs recursively bound the scene.</vt:lpstr>
      <vt:lpstr>BVHs allow quick rejection of parts of the scene.</vt:lpstr>
      <vt:lpstr>BVHs are extra good for shadow rays</vt:lpstr>
      <vt:lpstr>GOOD RESEARCH IDEA:</vt:lpstr>
      <vt:lpstr>PowerPoint Presentation</vt:lpstr>
      <vt:lpstr>Intersection cost depends on both rays and geometry.</vt:lpstr>
      <vt:lpstr>KEY NEWISH IDEA:</vt:lpstr>
      <vt:lpstr>APPLICATION: SHADOW RAYS</vt:lpstr>
      <vt:lpstr>BVH Shadow Ray Traversal</vt:lpstr>
      <vt:lpstr>Some Definitions.</vt:lpstr>
      <vt:lpstr>Some Definitions.</vt:lpstr>
      <vt:lpstr>COST METRICS</vt:lpstr>
      <vt:lpstr>Surface Area Cost Metric</vt:lpstr>
      <vt:lpstr>Surface Area Cost Metric</vt:lpstr>
      <vt:lpstr>Surface Area Cost Metric</vt:lpstr>
      <vt:lpstr>Shadow Ray Cost Metric</vt:lpstr>
      <vt:lpstr>Building BVHs (in theory)</vt:lpstr>
      <vt:lpstr>KEY TERRIBLE IDEA:</vt:lpstr>
      <vt:lpstr>How many BVHs are there?</vt:lpstr>
      <vt:lpstr>BVH-building comes in many flavors.</vt:lpstr>
      <vt:lpstr>Top-Down Methods</vt:lpstr>
      <vt:lpstr>Example Partition Set: Linear Splits in Each Dimension</vt:lpstr>
      <vt:lpstr>Example Partition Set: Linear Splits in Each Dimension</vt:lpstr>
      <vt:lpstr>Scoring Partitions: SAH in detail.</vt:lpstr>
      <vt:lpstr>The true cost of a subtree cannot be known.  We must estimate score with a heuristic.</vt:lpstr>
      <vt:lpstr>Scoring Partitions: SRDH in detail.</vt:lpstr>
      <vt:lpstr>The true cost of a subtree cannot be known.  We must estimate score with a heuristic.</vt:lpstr>
      <vt:lpstr>PARTITION GENERATION</vt:lpstr>
      <vt:lpstr>PowerPoint Presentation</vt:lpstr>
      <vt:lpstr>SRDH: fewer bounding box intersection tests.</vt:lpstr>
      <vt:lpstr>Oracle traverser: ~2x fewer tests.</vt:lpstr>
      <vt:lpstr>Building BVHs (in practice)</vt:lpstr>
      <vt:lpstr>Experiments</vt:lpstr>
      <vt:lpstr>Novel Traversal Techniques</vt:lpstr>
      <vt:lpstr>Empty Space</vt:lpstr>
      <vt:lpstr>Questions?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BVHs Using Information About Rays</dc:title>
  <dc:creator>Nicolas Feltman</dc:creator>
  <cp:lastModifiedBy>Nicolas Feltman</cp:lastModifiedBy>
  <cp:revision>117</cp:revision>
  <dcterms:created xsi:type="dcterms:W3CDTF">2011-12-15T20:45:33Z</dcterms:created>
  <dcterms:modified xsi:type="dcterms:W3CDTF">2012-02-28T21:30:23Z</dcterms:modified>
</cp:coreProperties>
</file>