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67" r:id="rId3"/>
    <p:sldId id="257" r:id="rId4"/>
    <p:sldId id="258" r:id="rId5"/>
    <p:sldId id="259" r:id="rId6"/>
    <p:sldId id="265" r:id="rId7"/>
    <p:sldId id="260" r:id="rId8"/>
    <p:sldId id="268" r:id="rId9"/>
    <p:sldId id="269" r:id="rId10"/>
    <p:sldId id="270" r:id="rId11"/>
    <p:sldId id="266" r:id="rId12"/>
    <p:sldId id="272" r:id="rId13"/>
    <p:sldId id="273" r:id="rId14"/>
    <p:sldId id="262" r:id="rId15"/>
    <p:sldId id="274" r:id="rId16"/>
    <p:sldId id="275" r:id="rId17"/>
    <p:sldId id="281" r:id="rId18"/>
    <p:sldId id="276" r:id="rId19"/>
    <p:sldId id="277" r:id="rId20"/>
    <p:sldId id="278" r:id="rId21"/>
    <p:sldId id="279" r:id="rId22"/>
    <p:sldId id="280" r:id="rId23"/>
    <p:sldId id="264"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3" autoAdjust="0"/>
    <p:restoredTop sz="78057" autoAdjust="0"/>
  </p:normalViewPr>
  <p:slideViewPr>
    <p:cSldViewPr>
      <p:cViewPr varScale="1">
        <p:scale>
          <a:sx n="110" d="100"/>
          <a:sy n="110" d="100"/>
        </p:scale>
        <p:origin x="-109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3D80E5-1BF7-4293-B54C-B2618128D113}" type="datetimeFigureOut">
              <a:rPr lang="en-US" smtClean="0"/>
              <a:t>12/16/2011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4814E-3B37-41B6-B818-E442EEBAD402}" type="slidenum">
              <a:rPr lang="en-US" smtClean="0"/>
              <a:t>‹#›</a:t>
            </a:fld>
            <a:endParaRPr lang="en-US"/>
          </a:p>
        </p:txBody>
      </p:sp>
    </p:spTree>
    <p:extLst>
      <p:ext uri="{BB962C8B-B14F-4D97-AF65-F5344CB8AC3E}">
        <p14:creationId xmlns:p14="http://schemas.microsoft.com/office/powerpoint/2010/main" val="48974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a representation of the scene, which I will assume is just a list of triangles,</a:t>
            </a:r>
            <a:r>
              <a:rPr lang="en-US" baseline="0" dirty="0" smtClean="0"/>
              <a:t> and we shoot a bunch of rays out into the scene, hopefully at least one per pixel.  </a:t>
            </a:r>
          </a:p>
          <a:p>
            <a:endParaRPr lang="en-US" baseline="0" dirty="0" smtClean="0"/>
          </a:p>
          <a:p>
            <a:r>
              <a:rPr lang="en-US" baseline="0" dirty="0" smtClean="0"/>
              <a:t>Not all rays start at the eye, since rays bounce and spawn other rays, and so on.  In many applications, there are many more of these bounces than eye rays.</a:t>
            </a:r>
          </a:p>
          <a:p>
            <a:endParaRPr lang="en-US" baseline="0" dirty="0" smtClean="0"/>
          </a:p>
          <a:p>
            <a:r>
              <a:rPr lang="en-US" baseline="0" dirty="0" smtClean="0"/>
              <a:t>The goal for each ray is to find the first object in the scene that it hits.  The naïve way to intersect a ray with the scene is to intersect with every single triangle in turn and select the closest intersection. That’s linear on the number of triangles, so it’s really slow.</a:t>
            </a:r>
          </a:p>
          <a:p>
            <a:endParaRPr lang="en-US" baseline="0" dirty="0" smtClean="0"/>
          </a:p>
          <a:p>
            <a:r>
              <a:rPr lang="en-US" baseline="0" dirty="0" smtClean="0"/>
              <a:t>We can probably do better by breaking down the scene in some hierarchical way.  </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2</a:t>
            </a:fld>
            <a:endParaRPr lang="en-US"/>
          </a:p>
        </p:txBody>
      </p:sp>
    </p:spTree>
    <p:extLst>
      <p:ext uri="{BB962C8B-B14F-4D97-AF65-F5344CB8AC3E}">
        <p14:creationId xmlns:p14="http://schemas.microsoft.com/office/powerpoint/2010/main" val="158788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uniform ray assumption is a good idea for two reasons…</a:t>
            </a:r>
          </a:p>
          <a:p>
            <a:endParaRPr lang="en-US" baseline="0" dirty="0" smtClean="0"/>
          </a:p>
          <a:p>
            <a:r>
              <a:rPr lang="en-US" baseline="0" dirty="0" smtClean="0"/>
              <a:t>First, it’s accurate, probably. (bounces)</a:t>
            </a:r>
          </a:p>
          <a:p>
            <a:r>
              <a:rPr lang="en-US" baseline="0" dirty="0" smtClean="0"/>
              <a:t>Next, it’s easy to calculate.</a:t>
            </a:r>
          </a:p>
          <a:p>
            <a:endParaRPr lang="en-US" baseline="0" dirty="0" smtClean="0"/>
          </a:p>
          <a:p>
            <a:r>
              <a:rPr lang="en-US" baseline="0" dirty="0" smtClean="0"/>
              <a:t>But there’s all one big problem here, and this is the intuition for this project.</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11</a:t>
            </a:fld>
            <a:endParaRPr lang="en-US"/>
          </a:p>
        </p:txBody>
      </p:sp>
    </p:spTree>
    <p:extLst>
      <p:ext uri="{BB962C8B-B14F-4D97-AF65-F5344CB8AC3E}">
        <p14:creationId xmlns:p14="http://schemas.microsoft.com/office/powerpoint/2010/main" val="320626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rays and </a:t>
            </a:r>
            <a:r>
              <a:rPr lang="en-US" dirty="0" err="1" smtClean="0"/>
              <a:t>geomtry</a:t>
            </a:r>
            <a:r>
              <a:rPr lang="en-US" dirty="0" smtClean="0"/>
              <a:t> are part of the cost function, so both should be considered</a:t>
            </a:r>
            <a:r>
              <a:rPr lang="en-US" baseline="0" dirty="0" smtClean="0"/>
              <a:t> in building the </a:t>
            </a:r>
            <a:r>
              <a:rPr lang="en-US" baseline="0" dirty="0" err="1" smtClean="0"/>
              <a:t>bvh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12</a:t>
            </a:fld>
            <a:endParaRPr lang="en-US"/>
          </a:p>
        </p:txBody>
      </p:sp>
    </p:spTree>
    <p:extLst>
      <p:ext uri="{BB962C8B-B14F-4D97-AF65-F5344CB8AC3E}">
        <p14:creationId xmlns:p14="http://schemas.microsoft.com/office/powerpoint/2010/main" val="275779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(unrealistically) we know all of the ray queries that are going to be asked </a:t>
            </a:r>
            <a:r>
              <a:rPr lang="en-US" baseline="0" dirty="0" smtClean="0"/>
              <a:t>of our </a:t>
            </a:r>
            <a:r>
              <a:rPr lang="en-US" baseline="0" dirty="0" err="1" smtClean="0"/>
              <a:t>bvh</a:t>
            </a:r>
            <a:r>
              <a:rPr lang="en-US" baseline="0" dirty="0" smtClean="0"/>
              <a:t>.  How do we build the best BVH?</a:t>
            </a:r>
          </a:p>
          <a:p>
            <a:endParaRPr lang="en-US" baseline="0" dirty="0" smtClean="0"/>
          </a:p>
          <a:p>
            <a:r>
              <a:rPr lang="en-US" baseline="0" dirty="0" smtClean="0"/>
              <a:t>I decided to still go with top-down, and simply modify my cost estimator to use real ray data.</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13</a:t>
            </a:fld>
            <a:endParaRPr lang="en-US"/>
          </a:p>
        </p:txBody>
      </p:sp>
    </p:spTree>
    <p:extLst>
      <p:ext uri="{BB962C8B-B14F-4D97-AF65-F5344CB8AC3E}">
        <p14:creationId xmlns:p14="http://schemas.microsoft.com/office/powerpoint/2010/main" val="2154708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particular, I</a:t>
            </a:r>
            <a:r>
              <a:rPr lang="en-US" baseline="0" dirty="0" smtClean="0"/>
              <a:t> estimate the cost of a </a:t>
            </a:r>
            <a:r>
              <a:rPr lang="en-US" baseline="0" dirty="0" err="1" smtClean="0"/>
              <a:t>subtree</a:t>
            </a:r>
            <a:r>
              <a:rPr lang="en-US" baseline="0" dirty="0" smtClean="0"/>
              <a:t> as the traffic of it’s </a:t>
            </a:r>
            <a:r>
              <a:rPr lang="en-US" baseline="0" dirty="0" err="1" smtClean="0"/>
              <a:t>boudning</a:t>
            </a:r>
            <a:r>
              <a:rPr lang="en-US" baseline="0" dirty="0" smtClean="0"/>
              <a:t> box (which is to say the number of rays that intersect with it), times the number of triangle.</a:t>
            </a:r>
          </a:p>
          <a:p>
            <a:endParaRPr lang="en-US" baseline="0" dirty="0" smtClean="0"/>
          </a:p>
          <a:p>
            <a:r>
              <a:rPr lang="en-US" baseline="0" dirty="0" smtClean="0"/>
              <a:t>I also added minus 1 and a little alpha coefficient for reasons I’m not going to cover, but they’re a good idea.</a:t>
            </a:r>
          </a:p>
          <a:p>
            <a:endParaRPr lang="en-US" baseline="0" dirty="0" smtClean="0"/>
          </a:p>
          <a:p>
            <a:r>
              <a:rPr lang="en-US" baseline="0" dirty="0" smtClean="0"/>
              <a:t>So when is this going to make a big difference?  Lets consider a contrived example…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14</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15</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that’s exactly what a BVH</a:t>
            </a:r>
            <a:r>
              <a:rPr lang="en-US" baseline="0" dirty="0" smtClean="0"/>
              <a:t> is.</a:t>
            </a:r>
          </a:p>
          <a:p>
            <a:endParaRPr lang="en-US" baseline="0" dirty="0" smtClean="0"/>
          </a:p>
          <a:p>
            <a:r>
              <a:rPr lang="en-US" baseline="0" dirty="0" smtClean="0"/>
              <a:t>In terms of scene geometry, the idea is to grouped the scene into two </a:t>
            </a:r>
            <a:r>
              <a:rPr lang="en-US" baseline="0" dirty="0" err="1" smtClean="0"/>
              <a:t>subscenes</a:t>
            </a:r>
            <a:r>
              <a:rPr lang="en-US" baseline="0" dirty="0" smtClean="0"/>
              <a:t> around each of which a box is drawn.  </a:t>
            </a:r>
          </a:p>
          <a:p>
            <a:r>
              <a:rPr lang="en-US" baseline="0" dirty="0" smtClean="0"/>
              <a:t>These </a:t>
            </a:r>
            <a:r>
              <a:rPr lang="en-US" baseline="0" dirty="0" err="1" smtClean="0"/>
              <a:t>subscenes</a:t>
            </a:r>
            <a:r>
              <a:rPr lang="en-US" baseline="0" dirty="0" smtClean="0"/>
              <a:t> are also split, and so on, until we arrive at a single triangle.  Notice that in some cases, the bounding boxes of </a:t>
            </a:r>
            <a:r>
              <a:rPr lang="en-US" baseline="0" dirty="0" err="1" smtClean="0"/>
              <a:t>subscenes</a:t>
            </a:r>
            <a:r>
              <a:rPr lang="en-US" baseline="0" dirty="0" smtClean="0"/>
              <a:t> overlap, which is ok.  </a:t>
            </a:r>
          </a:p>
          <a:p>
            <a:endParaRPr lang="en-US" baseline="0" dirty="0" smtClean="0"/>
          </a:p>
          <a:p>
            <a:r>
              <a:rPr lang="en-US" baseline="0" dirty="0" smtClean="0"/>
              <a:t>We can think of the BVH as an unordered tree, which is down on the right.</a:t>
            </a:r>
          </a:p>
          <a:p>
            <a:endParaRPr lang="en-US" baseline="0" dirty="0" smtClean="0"/>
          </a:p>
          <a:p>
            <a:r>
              <a:rPr lang="en-US" baseline="0" dirty="0" smtClean="0"/>
              <a:t>So then how do we intersect a ray with the triangles carried in a BVH?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3</a:t>
            </a:fld>
            <a:endParaRPr lang="en-US"/>
          </a:p>
        </p:txBody>
      </p:sp>
    </p:spTree>
    <p:extLst>
      <p:ext uri="{BB962C8B-B14F-4D97-AF65-F5344CB8AC3E}">
        <p14:creationId xmlns:p14="http://schemas.microsoft.com/office/powerpoint/2010/main" val="268959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one key invariant in</a:t>
            </a:r>
            <a:r>
              <a:rPr lang="en-US" baseline="0" dirty="0" smtClean="0"/>
              <a:t> a BVH. That is that is a ray intersects the bounding box of a BVH node, then it intersects the bounding box of the parent of that node.</a:t>
            </a:r>
          </a:p>
          <a:p>
            <a:endParaRPr lang="en-US" baseline="0" dirty="0" smtClean="0"/>
          </a:p>
          <a:p>
            <a:r>
              <a:rPr lang="en-US" baseline="0" dirty="0" smtClean="0"/>
              <a:t>The corollary of this is that if a ray does not intersect the bounding box of a node, as we see with the orange node and the right half of the scene, </a:t>
            </a:r>
          </a:p>
          <a:p>
            <a:r>
              <a:rPr lang="en-US" baseline="0" dirty="0" smtClean="0"/>
              <a:t>we know that the ray cannot intersect any of the triangles in that part of the scene, and we don’t have to test there.</a:t>
            </a:r>
          </a:p>
          <a:p>
            <a:endParaRPr lang="en-US" baseline="0" dirty="0" smtClean="0"/>
          </a:p>
          <a:p>
            <a:r>
              <a:rPr lang="en-US" baseline="0" dirty="0" smtClean="0"/>
              <a:t>Another important concept is that finding an intersection of a ray is only half the story, we also have to show that there are no prior intersections on the ray.  This is</a:t>
            </a:r>
          </a:p>
          <a:p>
            <a:r>
              <a:rPr lang="en-US" baseline="0" dirty="0" smtClean="0"/>
              <a:t>exemplified by the red ray, where a good portion of the work is dedicated to proving no intersections in the right part of the scene.  </a:t>
            </a:r>
          </a:p>
          <a:p>
            <a:endParaRPr lang="en-US" baseline="0" dirty="0" smtClean="0"/>
          </a:p>
          <a:p>
            <a:r>
              <a:rPr lang="en-US" baseline="0" dirty="0" smtClean="0"/>
              <a:t>The key takeaway is that the cost of intersection is dependent on both…</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4</a:t>
            </a:fld>
            <a:endParaRPr lang="en-US"/>
          </a:p>
        </p:txBody>
      </p:sp>
    </p:spTree>
    <p:extLst>
      <p:ext uri="{BB962C8B-B14F-4D97-AF65-F5344CB8AC3E}">
        <p14:creationId xmlns:p14="http://schemas.microsoft.com/office/powerpoint/2010/main" val="181309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BVH and the ray workload.  Some BVHs will do better for some workloads than others.</a:t>
            </a:r>
          </a:p>
          <a:p>
            <a:endParaRPr lang="en-US" baseline="0" dirty="0" smtClean="0"/>
          </a:p>
          <a:p>
            <a:r>
              <a:rPr lang="en-US" baseline="0" dirty="0" smtClean="0"/>
              <a:t>How then do we build BVHs?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5</a:t>
            </a:fld>
            <a:endParaRPr lang="en-US"/>
          </a:p>
        </p:txBody>
      </p:sp>
    </p:spTree>
    <p:extLst>
      <p:ext uri="{BB962C8B-B14F-4D97-AF65-F5344CB8AC3E}">
        <p14:creationId xmlns:p14="http://schemas.microsoft.com/office/powerpoint/2010/main" val="260524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general techniques.  There’s top-down,</a:t>
            </a:r>
            <a:r>
              <a:rPr lang="en-US" baseline="0" dirty="0" smtClean="0"/>
              <a:t> bottom up, and then a fun grab bag of things that aren’t top down or bottom up.</a:t>
            </a:r>
          </a:p>
          <a:p>
            <a:endParaRPr lang="en-US" baseline="0" dirty="0" smtClean="0"/>
          </a:p>
          <a:p>
            <a:r>
              <a:rPr lang="en-US" baseline="0" dirty="0" smtClean="0"/>
              <a:t>For the most part, state of the art these days is in top-down builds, so how do those work?</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6</a:t>
            </a:fld>
            <a:endParaRPr lang="en-US"/>
          </a:p>
        </p:txBody>
      </p:sp>
    </p:spTree>
    <p:extLst>
      <p:ext uri="{BB962C8B-B14F-4D97-AF65-F5344CB8AC3E}">
        <p14:creationId xmlns:p14="http://schemas.microsoft.com/office/powerpoint/2010/main" val="198980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all of our scene geometry</a:t>
            </a:r>
            <a:r>
              <a:rPr lang="en-US" baseline="0" dirty="0" smtClean="0"/>
              <a:t> in a big list, and somehow we pick a set of candidate partitions.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7</a:t>
            </a:fld>
            <a:endParaRPr lang="en-US"/>
          </a:p>
        </p:txBody>
      </p:sp>
    </p:spTree>
    <p:extLst>
      <p:ext uri="{BB962C8B-B14F-4D97-AF65-F5344CB8AC3E}">
        <p14:creationId xmlns:p14="http://schemas.microsoft.com/office/powerpoint/2010/main" val="368258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partition, we split the list of primitives</a:t>
            </a:r>
            <a:r>
              <a:rPr lang="en-US" baseline="0" dirty="0" smtClean="0"/>
              <a:t> into two subsets..</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8</a:t>
            </a:fld>
            <a:endParaRPr lang="en-US"/>
          </a:p>
        </p:txBody>
      </p:sp>
    </p:spTree>
    <p:extLst>
      <p:ext uri="{BB962C8B-B14F-4D97-AF65-F5344CB8AC3E}">
        <p14:creationId xmlns:p14="http://schemas.microsoft.com/office/powerpoint/2010/main" val="358767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we quickly</a:t>
            </a:r>
            <a:r>
              <a:rPr lang="en-US" baseline="0" dirty="0" smtClean="0"/>
              <a:t> estimate a “cost” of that partition based on the two primitive subsets it induces, and pick the partition with the minimum cost.</a:t>
            </a:r>
          </a:p>
          <a:p>
            <a:endParaRPr lang="en-US" baseline="0" dirty="0" smtClean="0"/>
          </a:p>
          <a:p>
            <a:r>
              <a:rPr lang="en-US" baseline="0" dirty="0" smtClean="0"/>
              <a:t>Current best practice is to say that the cost of a partition is the sum of the cost of its two subsets, which is estimated as the product of the size of the bounding box of that set and the number of elements in that set.  </a:t>
            </a:r>
          </a:p>
          <a:p>
            <a:endParaRPr lang="en-US" baseline="0" dirty="0" smtClean="0"/>
          </a:p>
          <a:p>
            <a:r>
              <a:rPr lang="en-US" baseline="0" dirty="0" smtClean="0"/>
              <a:t>I’m intentionally vague about what “size of box” means.</a:t>
            </a:r>
          </a:p>
          <a:p>
            <a:endParaRPr lang="en-US" baseline="0" dirty="0" smtClean="0"/>
          </a:p>
          <a:p>
            <a:r>
              <a:rPr lang="en-US" baseline="0" dirty="0" smtClean="0"/>
              <a:t>So you’ll notice I’ve made a bunch of assumptions here…</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9</a:t>
            </a:fld>
            <a:endParaRPr lang="en-US"/>
          </a:p>
        </p:txBody>
      </p:sp>
    </p:spTree>
    <p:extLst>
      <p:ext uri="{BB962C8B-B14F-4D97-AF65-F5344CB8AC3E}">
        <p14:creationId xmlns:p14="http://schemas.microsoft.com/office/powerpoint/2010/main" val="1675213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That</a:t>
            </a:r>
            <a:r>
              <a:rPr lang="en-US" baseline="0" dirty="0" smtClean="0"/>
              <a:t> top down is even a good idea.</a:t>
            </a:r>
          </a:p>
          <a:p>
            <a:pPr marL="228600" indent="-228600">
              <a:buAutoNum type="arabicParenR"/>
            </a:pPr>
            <a:r>
              <a:rPr lang="en-US" baseline="0" dirty="0" smtClean="0"/>
              <a:t>We’ve only considered axis-aligned splits.</a:t>
            </a:r>
          </a:p>
          <a:p>
            <a:pPr marL="228600" indent="-228600">
              <a:buAutoNum type="arabicParenR"/>
            </a:pPr>
            <a:r>
              <a:rPr lang="en-US" baseline="0" dirty="0" smtClean="0"/>
              <a:t>We estimate the cost of the </a:t>
            </a:r>
            <a:r>
              <a:rPr lang="en-US" baseline="0" dirty="0" err="1" smtClean="0"/>
              <a:t>subtree</a:t>
            </a:r>
            <a:r>
              <a:rPr lang="en-US" baseline="0" dirty="0" smtClean="0"/>
              <a:t> as linear on the number of number of nodes in it.</a:t>
            </a:r>
          </a:p>
          <a:p>
            <a:pPr marL="228600" indent="-228600">
              <a:buAutoNum type="arabicParenR"/>
            </a:pPr>
            <a:r>
              <a:rPr lang="en-US" baseline="0" dirty="0" smtClean="0"/>
              <a:t>Last (which is an assumption I haven’t covered yet) is that we assume that rays are distributed proportionately.  Lets zoom in on that last assumption.</a:t>
            </a:r>
            <a:endParaRPr lang="en-US" dirty="0"/>
          </a:p>
        </p:txBody>
      </p:sp>
      <p:sp>
        <p:nvSpPr>
          <p:cNvPr id="4" name="Slide Number Placeholder 3"/>
          <p:cNvSpPr>
            <a:spLocks noGrp="1"/>
          </p:cNvSpPr>
          <p:nvPr>
            <p:ph type="sldNum" sz="quarter" idx="10"/>
          </p:nvPr>
        </p:nvSpPr>
        <p:spPr/>
        <p:txBody>
          <a:bodyPr/>
          <a:lstStyle/>
          <a:p>
            <a:fld id="{D674814E-3B37-41B6-B818-E442EEBAD402}" type="slidenum">
              <a:rPr lang="en-US" smtClean="0"/>
              <a:t>10</a:t>
            </a:fld>
            <a:endParaRPr lang="en-US"/>
          </a:p>
        </p:txBody>
      </p:sp>
    </p:spTree>
    <p:extLst>
      <p:ext uri="{BB962C8B-B14F-4D97-AF65-F5344CB8AC3E}">
        <p14:creationId xmlns:p14="http://schemas.microsoft.com/office/powerpoint/2010/main" val="267666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0" y="0"/>
            <a:ext cx="9140825" cy="6858000"/>
          </a:xfrm>
          <a:prstGeom prst="rect">
            <a:avLst/>
          </a:prstGeom>
          <a:solidFill>
            <a:schemeClr val="tx1"/>
          </a:solidFill>
          <a:ln>
            <a:noFill/>
          </a:ln>
          <a:effectLst/>
          <a:extLst>
            <a:ext uri="{91240B29-F687-4F45-9708-019B960494DF}">
              <a14:hiddenLine xmlns:a14="http://schemas.microsoft.com/office/drawing/2010/main" w="190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endParaRPr lang="en-US" sz="1600">
              <a:solidFill>
                <a:srgbClr val="000000"/>
              </a:solidFill>
              <a:cs typeface="Arial Unicode MS" charset="0"/>
            </a:endParaRPr>
          </a:p>
        </p:txBody>
      </p:sp>
      <p:sp>
        <p:nvSpPr>
          <p:cNvPr id="248835" name="Rectangle 18"/>
          <p:cNvSpPr>
            <a:spLocks noGrp="1" noChangeArrowheads="1"/>
          </p:cNvSpPr>
          <p:nvPr>
            <p:ph type="ctrTitle"/>
          </p:nvPr>
        </p:nvSpPr>
        <p:spPr>
          <a:xfrm>
            <a:off x="344488" y="2101850"/>
            <a:ext cx="8475662" cy="714375"/>
          </a:xfrm>
        </p:spPr>
        <p:txBody>
          <a:bodyPr/>
          <a:lstStyle>
            <a:lvl1pPr algn="ctr">
              <a:defRPr sz="4800">
                <a:solidFill>
                  <a:srgbClr val="5F86B0"/>
                </a:solidFill>
              </a:defRPr>
            </a:lvl1pPr>
          </a:lstStyle>
          <a:p>
            <a:pPr lvl="0"/>
            <a:r>
              <a:rPr lang="en-US" noProof="0" smtClean="0"/>
              <a:t>Click to edit Master title style</a:t>
            </a:r>
          </a:p>
        </p:txBody>
      </p:sp>
      <p:sp>
        <p:nvSpPr>
          <p:cNvPr id="248836" name="Rectangle 19"/>
          <p:cNvSpPr>
            <a:spLocks noGrp="1" noChangeArrowheads="1"/>
          </p:cNvSpPr>
          <p:nvPr>
            <p:ph type="subTitle" idx="1"/>
          </p:nvPr>
        </p:nvSpPr>
        <p:spPr>
          <a:xfrm>
            <a:off x="344488" y="2921000"/>
            <a:ext cx="8475662" cy="519113"/>
          </a:xfrm>
        </p:spPr>
        <p:txBody>
          <a:bodyPr/>
          <a:lstStyle>
            <a:lvl1pPr algn="ctr">
              <a:defRPr sz="2800">
                <a:solidFill>
                  <a:schemeClr val="accent1"/>
                </a:solidFill>
              </a:defRPr>
            </a:lvl1pPr>
          </a:lstStyle>
          <a:p>
            <a:pPr lvl="0"/>
            <a:r>
              <a:rPr lang="en-US" noProof="0" smtClean="0"/>
              <a:t>Click to edit Master subtitle style</a:t>
            </a:r>
          </a:p>
        </p:txBody>
      </p:sp>
      <p:sp>
        <p:nvSpPr>
          <p:cNvPr id="24883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883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24972581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28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695325"/>
            <a:ext cx="2176462" cy="2300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7650" y="695325"/>
            <a:ext cx="6376988" cy="2300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587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12/15/2011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
        <p:nvSpPr>
          <p:cNvPr id="7" name="Text Box 25"/>
          <p:cNvSpPr txBox="1">
            <a:spLocks noChangeArrowheads="1"/>
          </p:cNvSpPr>
          <p:nvPr userDrawn="1"/>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0F36C1DB-0A4B-4E80-A807-8D23A0635B80}"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8" name="Text Box 26"/>
          <p:cNvSpPr txBox="1">
            <a:spLocks noChangeArrowheads="1"/>
          </p:cNvSpPr>
          <p:nvPr userDrawn="1"/>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151161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12/15/2011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4657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84158B-E98E-48A6-9A42-CB5646BF2F87}" type="datetimeFigureOut">
              <a:rPr lang="en-US" smtClean="0"/>
              <a:t>12/15/2011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9547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84158B-E98E-48A6-9A42-CB5646BF2F87}" type="datetimeFigureOut">
              <a:rPr lang="en-US" smtClean="0"/>
              <a:t>12/15/2011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416635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84158B-E98E-48A6-9A42-CB5646BF2F87}" type="datetimeFigureOut">
              <a:rPr lang="en-US" smtClean="0"/>
              <a:t>12/15/2011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734278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84158B-E98E-48A6-9A42-CB5646BF2F87}" type="datetimeFigureOut">
              <a:rPr lang="en-US" smtClean="0"/>
              <a:t>12/15/2011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326267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4158B-E98E-48A6-9A42-CB5646BF2F87}" type="datetimeFigureOut">
              <a:rPr lang="en-US" smtClean="0"/>
              <a:t>12/15/2011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772630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12/15/2011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83376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3128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4158B-E98E-48A6-9A42-CB5646BF2F87}" type="datetimeFigureOut">
              <a:rPr lang="en-US" smtClean="0"/>
              <a:t>12/15/2011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2804925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12/15/2011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3630481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4158B-E98E-48A6-9A42-CB5646BF2F87}" type="datetimeFigureOut">
              <a:rPr lang="en-US" smtClean="0"/>
              <a:t>12/15/2011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2FDC43-9295-465F-83B3-50E46CC40D87}" type="slidenum">
              <a:rPr lang="en-US" smtClean="0"/>
              <a:t>‹#›</a:t>
            </a:fld>
            <a:endParaRPr lang="en-US"/>
          </a:p>
        </p:txBody>
      </p:sp>
    </p:spTree>
    <p:extLst>
      <p:ext uri="{BB962C8B-B14F-4D97-AF65-F5344CB8AC3E}">
        <p14:creationId xmlns:p14="http://schemas.microsoft.com/office/powerpoint/2010/main" val="126715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32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30350"/>
            <a:ext cx="42672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142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56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1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43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96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836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7810" name="Text Box 25"/>
          <p:cNvSpPr txBox="1">
            <a:spLocks noChangeArrowheads="1"/>
          </p:cNvSpPr>
          <p:nvPr/>
        </p:nvSpPr>
        <p:spPr bwMode="auto">
          <a:xfrm>
            <a:off x="276225" y="6629400"/>
            <a:ext cx="307975"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eaLnBrk="1" fontAlgn="base" hangingPunct="1">
              <a:spcBef>
                <a:spcPct val="0"/>
              </a:spcBef>
              <a:spcAft>
                <a:spcPct val="0"/>
              </a:spcAft>
            </a:pPr>
            <a:fld id="{2E2F78BF-B86E-4C24-8BB8-CC03E46EF5C6}" type="slidenum">
              <a:rPr lang="en-US" sz="800">
                <a:solidFill>
                  <a:srgbClr val="999999"/>
                </a:solidFill>
              </a:rPr>
              <a:pPr eaLnBrk="1" fontAlgn="base" hangingPunct="1">
                <a:spcBef>
                  <a:spcPct val="0"/>
                </a:spcBef>
                <a:spcAft>
                  <a:spcPct val="0"/>
                </a:spcAft>
              </a:pPr>
              <a:t>‹#›</a:t>
            </a:fld>
            <a:endParaRPr lang="en-US" sz="800">
              <a:solidFill>
                <a:srgbClr val="999999"/>
              </a:solidFill>
            </a:endParaRPr>
          </a:p>
        </p:txBody>
      </p:sp>
      <p:sp>
        <p:nvSpPr>
          <p:cNvPr id="247811" name="Rectangle 18"/>
          <p:cNvSpPr>
            <a:spLocks noGrp="1" noChangeArrowheads="1"/>
          </p:cNvSpPr>
          <p:nvPr>
            <p:ph type="title"/>
          </p:nvPr>
        </p:nvSpPr>
        <p:spPr bwMode="auto">
          <a:xfrm>
            <a:off x="247650" y="695325"/>
            <a:ext cx="868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247812" name="Rectangle 19"/>
          <p:cNvSpPr>
            <a:spLocks noGrp="1" noChangeArrowheads="1"/>
          </p:cNvSpPr>
          <p:nvPr>
            <p:ph type="body" idx="1"/>
          </p:nvPr>
        </p:nvSpPr>
        <p:spPr bwMode="auto">
          <a:xfrm>
            <a:off x="266700" y="1530350"/>
            <a:ext cx="868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7813" name="Text Box 26"/>
          <p:cNvSpPr txBox="1">
            <a:spLocks noChangeArrowheads="1"/>
          </p:cNvSpPr>
          <p:nvPr/>
        </p:nvSpPr>
        <p:spPr bwMode="auto">
          <a:xfrm>
            <a:off x="6850063" y="6643688"/>
            <a:ext cx="206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algn="r" eaLnBrk="1" fontAlgn="base" hangingPunct="1">
              <a:spcBef>
                <a:spcPct val="0"/>
              </a:spcBef>
              <a:spcAft>
                <a:spcPct val="0"/>
              </a:spcAft>
            </a:pPr>
            <a:r>
              <a:rPr lang="en-US" sz="800">
                <a:solidFill>
                  <a:srgbClr val="999999"/>
                </a:solidFill>
              </a:rPr>
              <a:t>©2010 Duarte Press. All Rights Reserved</a:t>
            </a:r>
          </a:p>
        </p:txBody>
      </p:sp>
    </p:spTree>
    <p:extLst>
      <p:ext uri="{BB962C8B-B14F-4D97-AF65-F5344CB8AC3E}">
        <p14:creationId xmlns:p14="http://schemas.microsoft.com/office/powerpoint/2010/main" val="57101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lnSpc>
          <a:spcPct val="85000"/>
        </a:lnSpc>
        <a:spcBef>
          <a:spcPct val="0"/>
        </a:spcBef>
        <a:spcAft>
          <a:spcPct val="0"/>
        </a:spcAft>
        <a:defRPr sz="3600">
          <a:solidFill>
            <a:schemeClr val="folHlink"/>
          </a:solidFill>
          <a:latin typeface="+mj-lt"/>
          <a:ea typeface="+mj-ea"/>
          <a:cs typeface="+mj-cs"/>
        </a:defRPr>
      </a:lvl1pPr>
      <a:lvl2pPr algn="l" rtl="0" fontAlgn="base">
        <a:lnSpc>
          <a:spcPct val="85000"/>
        </a:lnSpc>
        <a:spcBef>
          <a:spcPct val="0"/>
        </a:spcBef>
        <a:spcAft>
          <a:spcPct val="0"/>
        </a:spcAft>
        <a:defRPr sz="3600">
          <a:solidFill>
            <a:schemeClr val="folHlink"/>
          </a:solidFill>
          <a:latin typeface="Arial" charset="0"/>
          <a:cs typeface="Arial" charset="0"/>
        </a:defRPr>
      </a:lvl2pPr>
      <a:lvl3pPr algn="l" rtl="0" fontAlgn="base">
        <a:lnSpc>
          <a:spcPct val="85000"/>
        </a:lnSpc>
        <a:spcBef>
          <a:spcPct val="0"/>
        </a:spcBef>
        <a:spcAft>
          <a:spcPct val="0"/>
        </a:spcAft>
        <a:defRPr sz="3600">
          <a:solidFill>
            <a:schemeClr val="folHlink"/>
          </a:solidFill>
          <a:latin typeface="Arial" charset="0"/>
          <a:cs typeface="Arial" charset="0"/>
        </a:defRPr>
      </a:lvl3pPr>
      <a:lvl4pPr algn="l" rtl="0" fontAlgn="base">
        <a:lnSpc>
          <a:spcPct val="85000"/>
        </a:lnSpc>
        <a:spcBef>
          <a:spcPct val="0"/>
        </a:spcBef>
        <a:spcAft>
          <a:spcPct val="0"/>
        </a:spcAft>
        <a:defRPr sz="3600">
          <a:solidFill>
            <a:schemeClr val="folHlink"/>
          </a:solidFill>
          <a:latin typeface="Arial" charset="0"/>
          <a:cs typeface="Arial" charset="0"/>
        </a:defRPr>
      </a:lvl4pPr>
      <a:lvl5pPr algn="l" rtl="0" fontAlgn="base">
        <a:lnSpc>
          <a:spcPct val="85000"/>
        </a:lnSpc>
        <a:spcBef>
          <a:spcPct val="0"/>
        </a:spcBef>
        <a:spcAft>
          <a:spcPct val="0"/>
        </a:spcAft>
        <a:defRPr sz="3600">
          <a:solidFill>
            <a:schemeClr val="folHlink"/>
          </a:solidFill>
          <a:latin typeface="Arial" charset="0"/>
          <a:cs typeface="Arial" charset="0"/>
        </a:defRPr>
      </a:lvl5pPr>
      <a:lvl6pPr marL="457200" algn="l" rtl="0" fontAlgn="base">
        <a:lnSpc>
          <a:spcPct val="85000"/>
        </a:lnSpc>
        <a:spcBef>
          <a:spcPct val="0"/>
        </a:spcBef>
        <a:spcAft>
          <a:spcPct val="0"/>
        </a:spcAft>
        <a:defRPr sz="3600">
          <a:solidFill>
            <a:schemeClr val="folHlink"/>
          </a:solidFill>
          <a:latin typeface="Arial" charset="0"/>
          <a:cs typeface="Arial" charset="0"/>
        </a:defRPr>
      </a:lvl6pPr>
      <a:lvl7pPr marL="914400" algn="l" rtl="0" fontAlgn="base">
        <a:lnSpc>
          <a:spcPct val="85000"/>
        </a:lnSpc>
        <a:spcBef>
          <a:spcPct val="0"/>
        </a:spcBef>
        <a:spcAft>
          <a:spcPct val="0"/>
        </a:spcAft>
        <a:defRPr sz="3600">
          <a:solidFill>
            <a:schemeClr val="folHlink"/>
          </a:solidFill>
          <a:latin typeface="Arial" charset="0"/>
          <a:cs typeface="Arial" charset="0"/>
        </a:defRPr>
      </a:lvl7pPr>
      <a:lvl8pPr marL="1371600" algn="l" rtl="0" fontAlgn="base">
        <a:lnSpc>
          <a:spcPct val="85000"/>
        </a:lnSpc>
        <a:spcBef>
          <a:spcPct val="0"/>
        </a:spcBef>
        <a:spcAft>
          <a:spcPct val="0"/>
        </a:spcAft>
        <a:defRPr sz="3600">
          <a:solidFill>
            <a:schemeClr val="folHlink"/>
          </a:solidFill>
          <a:latin typeface="Arial" charset="0"/>
          <a:cs typeface="Arial" charset="0"/>
        </a:defRPr>
      </a:lvl8pPr>
      <a:lvl9pPr marL="1828800" algn="l" rtl="0" fontAlgn="base">
        <a:lnSpc>
          <a:spcPct val="85000"/>
        </a:lnSpc>
        <a:spcBef>
          <a:spcPct val="0"/>
        </a:spcBef>
        <a:spcAft>
          <a:spcPct val="0"/>
        </a:spcAft>
        <a:defRPr sz="3600">
          <a:solidFill>
            <a:schemeClr val="folHlink"/>
          </a:solidFill>
          <a:latin typeface="Arial" charset="0"/>
          <a:cs typeface="Arial" charset="0"/>
        </a:defRPr>
      </a:lvl9pPr>
    </p:titleStyle>
    <p:bodyStyle>
      <a:lvl1pPr algn="l" rtl="0" fontAlgn="base">
        <a:spcBef>
          <a:spcPct val="0"/>
        </a:spcBef>
        <a:spcAft>
          <a:spcPct val="0"/>
        </a:spcAft>
        <a:defRPr>
          <a:solidFill>
            <a:schemeClr val="tx1"/>
          </a:solidFill>
          <a:latin typeface="+mn-lt"/>
          <a:ea typeface="+mn-ea"/>
          <a:cs typeface="+mn-cs"/>
        </a:defRPr>
      </a:lvl1pPr>
      <a:lvl2pPr marL="461963" indent="-171450" algn="l" rtl="0" fontAlgn="base">
        <a:spcBef>
          <a:spcPct val="0"/>
        </a:spcBef>
        <a:spcAft>
          <a:spcPct val="0"/>
        </a:spcAft>
        <a:defRPr>
          <a:solidFill>
            <a:schemeClr val="tx1"/>
          </a:solidFill>
          <a:latin typeface="+mn-lt"/>
          <a:cs typeface="+mn-cs"/>
        </a:defRPr>
      </a:lvl2pPr>
      <a:lvl3pPr marL="738188" indent="-161925" algn="l" rtl="0" fontAlgn="base">
        <a:spcBef>
          <a:spcPct val="0"/>
        </a:spcBef>
        <a:spcAft>
          <a:spcPct val="0"/>
        </a:spcAft>
        <a:defRPr>
          <a:solidFill>
            <a:schemeClr val="tx1"/>
          </a:solidFill>
          <a:latin typeface="+mn-lt"/>
          <a:cs typeface="+mn-cs"/>
        </a:defRPr>
      </a:lvl3pPr>
      <a:lvl4pPr marL="1023938" indent="-171450" algn="l" rtl="0" fontAlgn="base">
        <a:spcBef>
          <a:spcPct val="0"/>
        </a:spcBef>
        <a:spcAft>
          <a:spcPct val="0"/>
        </a:spcAft>
        <a:defRPr>
          <a:solidFill>
            <a:schemeClr val="tx1"/>
          </a:solidFill>
          <a:latin typeface="+mn-lt"/>
          <a:cs typeface="+mn-cs"/>
        </a:defRPr>
      </a:lvl4pPr>
      <a:lvl5pPr marL="1311275" indent="-173038" algn="l" rtl="0" fontAlgn="base">
        <a:spcBef>
          <a:spcPct val="0"/>
        </a:spcBef>
        <a:spcAft>
          <a:spcPct val="0"/>
        </a:spcAft>
        <a:defRPr>
          <a:solidFill>
            <a:schemeClr val="tx1"/>
          </a:solidFill>
          <a:latin typeface="+mn-lt"/>
          <a:cs typeface="+mn-cs"/>
        </a:defRPr>
      </a:lvl5pPr>
      <a:lvl6pPr marL="1768475" indent="-173038" algn="l" rtl="0" fontAlgn="base">
        <a:spcBef>
          <a:spcPct val="0"/>
        </a:spcBef>
        <a:spcAft>
          <a:spcPct val="0"/>
        </a:spcAft>
        <a:defRPr>
          <a:solidFill>
            <a:schemeClr val="tx1"/>
          </a:solidFill>
          <a:latin typeface="+mn-lt"/>
          <a:cs typeface="+mn-cs"/>
        </a:defRPr>
      </a:lvl6pPr>
      <a:lvl7pPr marL="2225675" indent="-173038" algn="l" rtl="0" fontAlgn="base">
        <a:spcBef>
          <a:spcPct val="0"/>
        </a:spcBef>
        <a:spcAft>
          <a:spcPct val="0"/>
        </a:spcAft>
        <a:defRPr>
          <a:solidFill>
            <a:schemeClr val="tx1"/>
          </a:solidFill>
          <a:latin typeface="+mn-lt"/>
          <a:cs typeface="+mn-cs"/>
        </a:defRPr>
      </a:lvl7pPr>
      <a:lvl8pPr marL="2682875" indent="-173038" algn="l" rtl="0" fontAlgn="base">
        <a:spcBef>
          <a:spcPct val="0"/>
        </a:spcBef>
        <a:spcAft>
          <a:spcPct val="0"/>
        </a:spcAft>
        <a:defRPr>
          <a:solidFill>
            <a:schemeClr val="tx1"/>
          </a:solidFill>
          <a:latin typeface="+mn-lt"/>
          <a:cs typeface="+mn-cs"/>
        </a:defRPr>
      </a:lvl8pPr>
      <a:lvl9pPr marL="3140075" indent="-173038" algn="l" rtl="0" fontAlgn="base">
        <a:spcBef>
          <a:spcPct val="0"/>
        </a:spcBef>
        <a:spcAft>
          <a:spcPct val="0"/>
        </a:spcAft>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4158B-E98E-48A6-9A42-CB5646BF2F87}" type="datetimeFigureOut">
              <a:rPr lang="en-US" smtClean="0"/>
              <a:t>12/15/2011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FDC43-9295-465F-83B3-50E46CC40D87}" type="slidenum">
              <a:rPr lang="en-US" smtClean="0"/>
              <a:t>‹#›</a:t>
            </a:fld>
            <a:endParaRPr lang="en-US"/>
          </a:p>
        </p:txBody>
      </p:sp>
    </p:spTree>
    <p:extLst>
      <p:ext uri="{BB962C8B-B14F-4D97-AF65-F5344CB8AC3E}">
        <p14:creationId xmlns:p14="http://schemas.microsoft.com/office/powerpoint/2010/main" val="33950919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Better BVHs</a:t>
            </a:r>
            <a:endParaRPr lang="en-US" dirty="0"/>
          </a:p>
        </p:txBody>
      </p:sp>
      <p:sp>
        <p:nvSpPr>
          <p:cNvPr id="3" name="Subtitle 2"/>
          <p:cNvSpPr>
            <a:spLocks noGrp="1"/>
          </p:cNvSpPr>
          <p:nvPr>
            <p:ph type="subTitle" idx="1"/>
          </p:nvPr>
        </p:nvSpPr>
        <p:spPr/>
        <p:txBody>
          <a:bodyPr/>
          <a:lstStyle/>
          <a:p>
            <a:r>
              <a:rPr lang="en-US" dirty="0" smtClean="0"/>
              <a:t>Nicolas </a:t>
            </a:r>
            <a:r>
              <a:rPr lang="en-US" dirty="0" err="1" smtClean="0"/>
              <a:t>Feltman</a:t>
            </a:r>
            <a:endParaRPr lang="en-US" dirty="0"/>
          </a:p>
        </p:txBody>
      </p:sp>
    </p:spTree>
    <p:extLst>
      <p:ext uri="{BB962C8B-B14F-4D97-AF65-F5344CB8AC3E}">
        <p14:creationId xmlns:p14="http://schemas.microsoft.com/office/powerpoint/2010/main" val="3060651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54" name="Rectangle 26"/>
          <p:cNvSpPr>
            <a:spLocks noGrp="1" noChangeArrowheads="1"/>
          </p:cNvSpPr>
          <p:nvPr>
            <p:ph type="title"/>
          </p:nvPr>
        </p:nvSpPr>
        <p:spPr>
          <a:xfrm>
            <a:off x="247650" y="219996"/>
            <a:ext cx="8686800" cy="1034129"/>
          </a:xfrm>
        </p:spPr>
        <p:txBody>
          <a:bodyPr>
            <a:normAutofit fontScale="90000"/>
          </a:bodyPr>
          <a:lstStyle/>
          <a:p>
            <a:r>
              <a:rPr lang="en-US" dirty="0" smtClean="0"/>
              <a:t>The current best practice makes lots of assumptions.</a:t>
            </a:r>
            <a:endParaRPr lang="en-US" dirty="0"/>
          </a:p>
        </p:txBody>
      </p:sp>
      <p:grpSp>
        <p:nvGrpSpPr>
          <p:cNvPr id="201731" name="Group 147"/>
          <p:cNvGrpSpPr>
            <a:grpSpLocks/>
          </p:cNvGrpSpPr>
          <p:nvPr/>
        </p:nvGrpSpPr>
        <p:grpSpPr bwMode="auto">
          <a:xfrm>
            <a:off x="4724400" y="2990850"/>
            <a:ext cx="3641725" cy="3333750"/>
            <a:chOff x="2976" y="1900"/>
            <a:chExt cx="2294" cy="2100"/>
          </a:xfrm>
          <a:solidFill>
            <a:schemeClr val="tx1">
              <a:lumMod val="65000"/>
            </a:schemeClr>
          </a:solidFill>
        </p:grpSpPr>
        <p:sp>
          <p:nvSpPr>
            <p:cNvPr id="201750" name="Rectangle 36"/>
            <p:cNvSpPr>
              <a:spLocks noChangeArrowheads="1"/>
            </p:cNvSpPr>
            <p:nvPr/>
          </p:nvSpPr>
          <p:spPr bwMode="gray">
            <a:xfrm>
              <a:off x="2979" y="1900"/>
              <a:ext cx="201" cy="856"/>
            </a:xfrm>
            <a:prstGeom prst="rect">
              <a:avLst/>
            </a:prstGeom>
            <a:grpFill/>
            <a:ln w="19050">
              <a:solidFill>
                <a:srgbClr val="FFFFFF"/>
              </a:solidFill>
              <a:miter lim="800000"/>
              <a:headEnd/>
              <a:tailEnd/>
            </a:ln>
          </p:spPr>
          <p:txBody>
            <a:bodyPr wrap="none" anchor="ctr"/>
            <a:lstStyle/>
            <a:p>
              <a:endParaRPr lang="en-US" sz="2400">
                <a:cs typeface="Arial" charset="0"/>
              </a:endParaRPr>
            </a:p>
          </p:txBody>
        </p:sp>
        <p:sp>
          <p:nvSpPr>
            <p:cNvPr id="201751" name="Freeform 135"/>
            <p:cNvSpPr>
              <a:spLocks/>
            </p:cNvSpPr>
            <p:nvPr/>
          </p:nvSpPr>
          <p:spPr bwMode="gray">
            <a:xfrm>
              <a:off x="2976" y="2759"/>
              <a:ext cx="2283" cy="354"/>
            </a:xfrm>
            <a:custGeom>
              <a:avLst/>
              <a:gdLst>
                <a:gd name="T0" fmla="*/ 2272 w 2272"/>
                <a:gd name="T1" fmla="*/ 354 h 354"/>
                <a:gd name="T2" fmla="*/ 199 w 2272"/>
                <a:gd name="T3" fmla="*/ 0 h 354"/>
                <a:gd name="T4" fmla="*/ 0 w 2272"/>
                <a:gd name="T5" fmla="*/ 0 h 354"/>
                <a:gd name="T6" fmla="*/ 685 w 2272"/>
                <a:gd name="T7" fmla="*/ 354 h 354"/>
                <a:gd name="T8" fmla="*/ 2272 w 2272"/>
                <a:gd name="T9" fmla="*/ 354 h 354"/>
                <a:gd name="T10" fmla="*/ 0 60000 65536"/>
                <a:gd name="T11" fmla="*/ 0 60000 65536"/>
                <a:gd name="T12" fmla="*/ 0 60000 65536"/>
                <a:gd name="T13" fmla="*/ 0 60000 65536"/>
                <a:gd name="T14" fmla="*/ 0 60000 65536"/>
                <a:gd name="T15" fmla="*/ 0 w 2272"/>
                <a:gd name="T16" fmla="*/ 0 h 354"/>
                <a:gd name="T17" fmla="*/ 2272 w 2272"/>
                <a:gd name="T18" fmla="*/ 354 h 354"/>
              </a:gdLst>
              <a:ahLst/>
              <a:cxnLst>
                <a:cxn ang="T10">
                  <a:pos x="T0" y="T1"/>
                </a:cxn>
                <a:cxn ang="T11">
                  <a:pos x="T2" y="T3"/>
                </a:cxn>
                <a:cxn ang="T12">
                  <a:pos x="T4" y="T5"/>
                </a:cxn>
                <a:cxn ang="T13">
                  <a:pos x="T6" y="T7"/>
                </a:cxn>
                <a:cxn ang="T14">
                  <a:pos x="T8" y="T9"/>
                </a:cxn>
              </a:cxnLst>
              <a:rect l="T15" t="T16" r="T17" b="T18"/>
              <a:pathLst>
                <a:path w="2272" h="354">
                  <a:moveTo>
                    <a:pt x="2272" y="354"/>
                  </a:moveTo>
                  <a:lnTo>
                    <a:pt x="199" y="0"/>
                  </a:lnTo>
                  <a:lnTo>
                    <a:pt x="0" y="0"/>
                  </a:lnTo>
                  <a:lnTo>
                    <a:pt x="685" y="354"/>
                  </a:lnTo>
                  <a:lnTo>
                    <a:pt x="2272" y="354"/>
                  </a:lnTo>
                  <a:close/>
                </a:path>
              </a:pathLst>
            </a:custGeom>
            <a:grpFill/>
            <a:ln w="19050">
              <a:solidFill>
                <a:srgbClr val="FFFFFF"/>
              </a:solidFill>
              <a:round/>
              <a:headEnd/>
              <a:tailEnd/>
            </a:ln>
          </p:spPr>
          <p:txBody>
            <a:bodyPr wrap="none" anchor="ctr"/>
            <a:lstStyle/>
            <a:p>
              <a:endParaRPr lang="en-US"/>
            </a:p>
          </p:txBody>
        </p:sp>
        <p:sp>
          <p:nvSpPr>
            <p:cNvPr id="201752" name="Rectangle 7"/>
            <p:cNvSpPr>
              <a:spLocks noChangeArrowheads="1"/>
            </p:cNvSpPr>
            <p:nvPr/>
          </p:nvSpPr>
          <p:spPr bwMode="gray">
            <a:xfrm flipH="1">
              <a:off x="3671" y="3113"/>
              <a:ext cx="1599" cy="887"/>
            </a:xfrm>
            <a:prstGeom prst="rect">
              <a:avLst/>
            </a:prstGeom>
            <a:grpFill/>
            <a:ln w="19050">
              <a:solidFill>
                <a:srgbClr val="FFFFFF"/>
              </a:solidFill>
              <a:round/>
              <a:headEnd/>
              <a:tailEnd/>
            </a:ln>
          </p:spPr>
          <p:txBody>
            <a:bodyPr wrap="none" anchor="ctr"/>
            <a:lstStyle/>
            <a:p>
              <a:endParaRPr lang="en-US" sz="2400">
                <a:cs typeface="Arial" charset="0"/>
              </a:endParaRPr>
            </a:p>
          </p:txBody>
        </p:sp>
        <p:sp>
          <p:nvSpPr>
            <p:cNvPr id="201753" name="Rectangle 5"/>
            <p:cNvSpPr>
              <a:spLocks noChangeArrowheads="1"/>
            </p:cNvSpPr>
            <p:nvPr/>
          </p:nvSpPr>
          <p:spPr bwMode="gray">
            <a:xfrm flipH="1">
              <a:off x="3754" y="3177"/>
              <a:ext cx="1436" cy="767"/>
            </a:xfrm>
            <a:prstGeom prst="rect">
              <a:avLst/>
            </a:prstGeom>
            <a:solidFill>
              <a:schemeClr val="accent2"/>
            </a:solidFill>
            <a:ln w="19050">
              <a:solidFill>
                <a:srgbClr val="FFFFFF"/>
              </a:solidFill>
              <a:round/>
              <a:headEnd/>
              <a:tailEnd/>
            </a:ln>
          </p:spPr>
          <p:txBody>
            <a:bodyPr wrap="none" anchor="ctr"/>
            <a:lstStyle/>
            <a:p>
              <a:pPr algn="l"/>
              <a:endParaRPr lang="en-US" sz="1800">
                <a:cs typeface="Arial" charset="0"/>
              </a:endParaRPr>
            </a:p>
          </p:txBody>
        </p:sp>
      </p:grpSp>
      <p:grpSp>
        <p:nvGrpSpPr>
          <p:cNvPr id="201732" name="Group 145"/>
          <p:cNvGrpSpPr>
            <a:grpSpLocks/>
          </p:cNvGrpSpPr>
          <p:nvPr/>
        </p:nvGrpSpPr>
        <p:grpSpPr bwMode="auto">
          <a:xfrm>
            <a:off x="777875" y="2990850"/>
            <a:ext cx="3635375" cy="3333750"/>
            <a:chOff x="490" y="1900"/>
            <a:chExt cx="2290" cy="2100"/>
          </a:xfrm>
          <a:solidFill>
            <a:schemeClr val="tx1">
              <a:lumMod val="65000"/>
            </a:schemeClr>
          </a:solidFill>
        </p:grpSpPr>
        <p:sp>
          <p:nvSpPr>
            <p:cNvPr id="201746" name="Rectangle 36"/>
            <p:cNvSpPr>
              <a:spLocks noChangeArrowheads="1"/>
            </p:cNvSpPr>
            <p:nvPr/>
          </p:nvSpPr>
          <p:spPr bwMode="gray">
            <a:xfrm>
              <a:off x="2579" y="1900"/>
              <a:ext cx="201" cy="856"/>
            </a:xfrm>
            <a:prstGeom prst="rect">
              <a:avLst/>
            </a:prstGeom>
            <a:grpFill/>
            <a:ln w="19050">
              <a:solidFill>
                <a:srgbClr val="FFFFFF"/>
              </a:solidFill>
              <a:miter lim="800000"/>
              <a:headEnd/>
              <a:tailEnd/>
            </a:ln>
          </p:spPr>
          <p:txBody>
            <a:bodyPr wrap="none" anchor="ctr"/>
            <a:lstStyle/>
            <a:p>
              <a:endParaRPr lang="en-US" sz="2400">
                <a:cs typeface="Arial" charset="0"/>
              </a:endParaRPr>
            </a:p>
          </p:txBody>
        </p:sp>
        <p:sp>
          <p:nvSpPr>
            <p:cNvPr id="201747" name="Freeform 138"/>
            <p:cNvSpPr>
              <a:spLocks/>
            </p:cNvSpPr>
            <p:nvPr/>
          </p:nvSpPr>
          <p:spPr bwMode="gray">
            <a:xfrm flipH="1">
              <a:off x="494" y="2759"/>
              <a:ext cx="2283" cy="354"/>
            </a:xfrm>
            <a:custGeom>
              <a:avLst/>
              <a:gdLst>
                <a:gd name="T0" fmla="*/ 2272 w 2272"/>
                <a:gd name="T1" fmla="*/ 354 h 354"/>
                <a:gd name="T2" fmla="*/ 199 w 2272"/>
                <a:gd name="T3" fmla="*/ 0 h 354"/>
                <a:gd name="T4" fmla="*/ 0 w 2272"/>
                <a:gd name="T5" fmla="*/ 0 h 354"/>
                <a:gd name="T6" fmla="*/ 685 w 2272"/>
                <a:gd name="T7" fmla="*/ 354 h 354"/>
                <a:gd name="T8" fmla="*/ 2272 w 2272"/>
                <a:gd name="T9" fmla="*/ 354 h 354"/>
                <a:gd name="T10" fmla="*/ 0 60000 65536"/>
                <a:gd name="T11" fmla="*/ 0 60000 65536"/>
                <a:gd name="T12" fmla="*/ 0 60000 65536"/>
                <a:gd name="T13" fmla="*/ 0 60000 65536"/>
                <a:gd name="T14" fmla="*/ 0 60000 65536"/>
                <a:gd name="T15" fmla="*/ 0 w 2272"/>
                <a:gd name="T16" fmla="*/ 0 h 354"/>
                <a:gd name="T17" fmla="*/ 2272 w 2272"/>
                <a:gd name="T18" fmla="*/ 354 h 354"/>
              </a:gdLst>
              <a:ahLst/>
              <a:cxnLst>
                <a:cxn ang="T10">
                  <a:pos x="T0" y="T1"/>
                </a:cxn>
                <a:cxn ang="T11">
                  <a:pos x="T2" y="T3"/>
                </a:cxn>
                <a:cxn ang="T12">
                  <a:pos x="T4" y="T5"/>
                </a:cxn>
                <a:cxn ang="T13">
                  <a:pos x="T6" y="T7"/>
                </a:cxn>
                <a:cxn ang="T14">
                  <a:pos x="T8" y="T9"/>
                </a:cxn>
              </a:cxnLst>
              <a:rect l="T15" t="T16" r="T17" b="T18"/>
              <a:pathLst>
                <a:path w="2272" h="354">
                  <a:moveTo>
                    <a:pt x="2272" y="354"/>
                  </a:moveTo>
                  <a:lnTo>
                    <a:pt x="199" y="0"/>
                  </a:lnTo>
                  <a:lnTo>
                    <a:pt x="0" y="0"/>
                  </a:lnTo>
                  <a:lnTo>
                    <a:pt x="685" y="354"/>
                  </a:lnTo>
                  <a:lnTo>
                    <a:pt x="2272" y="354"/>
                  </a:lnTo>
                  <a:close/>
                </a:path>
              </a:pathLst>
            </a:custGeom>
            <a:grpFill/>
            <a:ln w="19050">
              <a:solidFill>
                <a:srgbClr val="FFFFFF"/>
              </a:solidFill>
              <a:round/>
              <a:headEnd/>
              <a:tailEnd/>
            </a:ln>
          </p:spPr>
          <p:txBody>
            <a:bodyPr wrap="none" anchor="ctr"/>
            <a:lstStyle/>
            <a:p>
              <a:endParaRPr lang="en-US"/>
            </a:p>
          </p:txBody>
        </p:sp>
        <p:sp>
          <p:nvSpPr>
            <p:cNvPr id="201748" name="Rectangle 7"/>
            <p:cNvSpPr>
              <a:spLocks noChangeArrowheads="1"/>
            </p:cNvSpPr>
            <p:nvPr/>
          </p:nvSpPr>
          <p:spPr bwMode="gray">
            <a:xfrm>
              <a:off x="490" y="3113"/>
              <a:ext cx="1593" cy="887"/>
            </a:xfrm>
            <a:prstGeom prst="rect">
              <a:avLst/>
            </a:prstGeom>
            <a:grpFill/>
            <a:ln w="19050">
              <a:solidFill>
                <a:srgbClr val="FFFFFF"/>
              </a:solidFill>
              <a:round/>
              <a:headEnd/>
              <a:tailEnd/>
            </a:ln>
          </p:spPr>
          <p:txBody>
            <a:bodyPr wrap="none" anchor="ctr"/>
            <a:lstStyle/>
            <a:p>
              <a:endParaRPr lang="en-US" sz="2400">
                <a:cs typeface="Arial" charset="0"/>
              </a:endParaRPr>
            </a:p>
          </p:txBody>
        </p:sp>
        <p:sp>
          <p:nvSpPr>
            <p:cNvPr id="201749" name="Rectangle 5"/>
            <p:cNvSpPr>
              <a:spLocks noChangeArrowheads="1"/>
            </p:cNvSpPr>
            <p:nvPr/>
          </p:nvSpPr>
          <p:spPr bwMode="gray">
            <a:xfrm>
              <a:off x="570" y="3177"/>
              <a:ext cx="1436" cy="767"/>
            </a:xfrm>
            <a:prstGeom prst="rect">
              <a:avLst/>
            </a:prstGeom>
            <a:solidFill>
              <a:schemeClr val="accent2"/>
            </a:solidFill>
            <a:ln w="19050">
              <a:solidFill>
                <a:srgbClr val="FFFFFF"/>
              </a:solidFill>
              <a:round/>
              <a:headEnd/>
              <a:tailEnd/>
            </a:ln>
          </p:spPr>
          <p:txBody>
            <a:bodyPr wrap="none" anchor="ctr"/>
            <a:lstStyle/>
            <a:p>
              <a:pPr algn="l"/>
              <a:endParaRPr lang="en-US" sz="1800">
                <a:cs typeface="Arial" charset="0"/>
              </a:endParaRPr>
            </a:p>
          </p:txBody>
        </p:sp>
      </p:grpSp>
      <p:grpSp>
        <p:nvGrpSpPr>
          <p:cNvPr id="201733" name="Group 146"/>
          <p:cNvGrpSpPr>
            <a:grpSpLocks/>
          </p:cNvGrpSpPr>
          <p:nvPr/>
        </p:nvGrpSpPr>
        <p:grpSpPr bwMode="auto">
          <a:xfrm>
            <a:off x="3311525" y="2990850"/>
            <a:ext cx="2509838" cy="3333750"/>
            <a:chOff x="2086" y="1900"/>
            <a:chExt cx="1581" cy="2100"/>
          </a:xfrm>
          <a:solidFill>
            <a:schemeClr val="tx1">
              <a:lumMod val="65000"/>
            </a:schemeClr>
          </a:solidFill>
        </p:grpSpPr>
        <p:sp>
          <p:nvSpPr>
            <p:cNvPr id="201742" name="Rectangle 36"/>
            <p:cNvSpPr>
              <a:spLocks noChangeArrowheads="1"/>
            </p:cNvSpPr>
            <p:nvPr/>
          </p:nvSpPr>
          <p:spPr bwMode="gray">
            <a:xfrm>
              <a:off x="2780" y="1900"/>
              <a:ext cx="201" cy="856"/>
            </a:xfrm>
            <a:prstGeom prst="rect">
              <a:avLst/>
            </a:prstGeom>
            <a:grpFill/>
            <a:ln w="19050">
              <a:solidFill>
                <a:srgbClr val="FFFFFF"/>
              </a:solidFill>
              <a:miter lim="800000"/>
              <a:headEnd/>
              <a:tailEnd/>
            </a:ln>
          </p:spPr>
          <p:txBody>
            <a:bodyPr wrap="none" anchor="ctr"/>
            <a:lstStyle/>
            <a:p>
              <a:endParaRPr lang="en-US" sz="2400">
                <a:cs typeface="Arial" charset="0"/>
              </a:endParaRPr>
            </a:p>
          </p:txBody>
        </p:sp>
        <p:sp>
          <p:nvSpPr>
            <p:cNvPr id="201743" name="AutoShape 139"/>
            <p:cNvSpPr>
              <a:spLocks noChangeArrowheads="1"/>
            </p:cNvSpPr>
            <p:nvPr/>
          </p:nvSpPr>
          <p:spPr bwMode="gray">
            <a:xfrm rot="10800000">
              <a:off x="2095" y="2757"/>
              <a:ext cx="1564" cy="356"/>
            </a:xfrm>
            <a:custGeom>
              <a:avLst/>
              <a:gdLst>
                <a:gd name="T0" fmla="*/ 1222 w 21600"/>
                <a:gd name="T1" fmla="*/ 178 h 21600"/>
                <a:gd name="T2" fmla="*/ 782 w 21600"/>
                <a:gd name="T3" fmla="*/ 356 h 21600"/>
                <a:gd name="T4" fmla="*/ 342 w 21600"/>
                <a:gd name="T5" fmla="*/ 178 h 21600"/>
                <a:gd name="T6" fmla="*/ 782 w 21600"/>
                <a:gd name="T7" fmla="*/ 0 h 21600"/>
                <a:gd name="T8" fmla="*/ 0 60000 65536"/>
                <a:gd name="T9" fmla="*/ 0 60000 65536"/>
                <a:gd name="T10" fmla="*/ 0 60000 65536"/>
                <a:gd name="T11" fmla="*/ 0 60000 65536"/>
                <a:gd name="T12" fmla="*/ 6532 w 21600"/>
                <a:gd name="T13" fmla="*/ 6553 h 21600"/>
                <a:gd name="T14" fmla="*/ 15068 w 21600"/>
                <a:gd name="T15" fmla="*/ 15047 h 21600"/>
              </a:gdLst>
              <a:ahLst/>
              <a:cxnLst>
                <a:cxn ang="T8">
                  <a:pos x="T0" y="T1"/>
                </a:cxn>
                <a:cxn ang="T9">
                  <a:pos x="T2" y="T3"/>
                </a:cxn>
                <a:cxn ang="T10">
                  <a:pos x="T4" y="T5"/>
                </a:cxn>
                <a:cxn ang="T11">
                  <a:pos x="T6" y="T7"/>
                </a:cxn>
              </a:cxnLst>
              <a:rect l="T12" t="T13" r="T14" b="T15"/>
              <a:pathLst>
                <a:path w="21600" h="21600">
                  <a:moveTo>
                    <a:pt x="0" y="0"/>
                  </a:moveTo>
                  <a:lnTo>
                    <a:pt x="9460" y="21600"/>
                  </a:lnTo>
                  <a:lnTo>
                    <a:pt x="12140" y="21600"/>
                  </a:lnTo>
                  <a:lnTo>
                    <a:pt x="21600" y="0"/>
                  </a:lnTo>
                  <a:close/>
                </a:path>
              </a:pathLst>
            </a:custGeom>
            <a:grpFill/>
            <a:ln w="19050">
              <a:solidFill>
                <a:srgbClr val="FFFFFF"/>
              </a:solidFill>
              <a:miter lim="800000"/>
              <a:headEnd/>
              <a:tailEnd/>
            </a:ln>
          </p:spPr>
          <p:txBody>
            <a:bodyPr wrap="none" anchor="ctr"/>
            <a:lstStyle/>
            <a:p>
              <a:endParaRPr lang="en-US"/>
            </a:p>
          </p:txBody>
        </p:sp>
        <p:sp>
          <p:nvSpPr>
            <p:cNvPr id="201744" name="Rectangle 7"/>
            <p:cNvSpPr>
              <a:spLocks noChangeArrowheads="1"/>
            </p:cNvSpPr>
            <p:nvPr/>
          </p:nvSpPr>
          <p:spPr bwMode="gray">
            <a:xfrm flipH="1">
              <a:off x="2086" y="3113"/>
              <a:ext cx="1581" cy="887"/>
            </a:xfrm>
            <a:prstGeom prst="rect">
              <a:avLst/>
            </a:prstGeom>
            <a:grpFill/>
            <a:ln w="19050">
              <a:solidFill>
                <a:srgbClr val="FFFFFF"/>
              </a:solidFill>
              <a:round/>
              <a:headEnd/>
              <a:tailEnd/>
            </a:ln>
          </p:spPr>
          <p:txBody>
            <a:bodyPr wrap="none" anchor="ctr"/>
            <a:lstStyle/>
            <a:p>
              <a:endParaRPr lang="en-US" sz="2400">
                <a:cs typeface="Arial" charset="0"/>
              </a:endParaRPr>
            </a:p>
          </p:txBody>
        </p:sp>
        <p:sp>
          <p:nvSpPr>
            <p:cNvPr id="201745" name="Rectangle 5"/>
            <p:cNvSpPr>
              <a:spLocks noChangeArrowheads="1"/>
            </p:cNvSpPr>
            <p:nvPr/>
          </p:nvSpPr>
          <p:spPr bwMode="gray">
            <a:xfrm flipH="1">
              <a:off x="2154" y="3177"/>
              <a:ext cx="1435" cy="767"/>
            </a:xfrm>
            <a:prstGeom prst="rect">
              <a:avLst/>
            </a:prstGeom>
            <a:solidFill>
              <a:schemeClr val="accent2"/>
            </a:solidFill>
            <a:ln w="19050">
              <a:solidFill>
                <a:srgbClr val="FFFFFF"/>
              </a:solidFill>
              <a:round/>
              <a:headEnd/>
              <a:tailEnd/>
            </a:ln>
          </p:spPr>
          <p:txBody>
            <a:bodyPr wrap="none" anchor="ctr"/>
            <a:lstStyle/>
            <a:p>
              <a:pPr algn="l"/>
              <a:endParaRPr lang="en-US" sz="1800">
                <a:cs typeface="Arial" charset="0"/>
              </a:endParaRPr>
            </a:p>
          </p:txBody>
        </p:sp>
      </p:grpSp>
      <p:sp>
        <p:nvSpPr>
          <p:cNvPr id="201734" name="TextBox 35"/>
          <p:cNvSpPr txBox="1">
            <a:spLocks noChangeArrowheads="1"/>
          </p:cNvSpPr>
          <p:nvPr/>
        </p:nvSpPr>
        <p:spPr bwMode="gray">
          <a:xfrm>
            <a:off x="902494" y="5334506"/>
            <a:ext cx="2279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cs typeface="Arial" charset="0"/>
              </a:rPr>
              <a:t>AXIS-ALIGNED</a:t>
            </a:r>
          </a:p>
          <a:p>
            <a:pPr algn="ctr" eaLnBrk="1" hangingPunct="1"/>
            <a:r>
              <a:rPr lang="en-US" dirty="0" smtClean="0">
                <a:solidFill>
                  <a:srgbClr val="FFFFFF"/>
                </a:solidFill>
                <a:latin typeface="+mn-lt"/>
                <a:cs typeface="Arial" charset="0"/>
              </a:rPr>
              <a:t>SPLITS</a:t>
            </a:r>
          </a:p>
        </p:txBody>
      </p:sp>
      <p:sp>
        <p:nvSpPr>
          <p:cNvPr id="201735" name="TextBox 35"/>
          <p:cNvSpPr txBox="1">
            <a:spLocks noChangeArrowheads="1"/>
          </p:cNvSpPr>
          <p:nvPr/>
        </p:nvSpPr>
        <p:spPr bwMode="gray">
          <a:xfrm>
            <a:off x="3432968" y="5334506"/>
            <a:ext cx="2278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cs typeface="Arial" charset="0"/>
              </a:rPr>
              <a:t>LINEAR COST</a:t>
            </a:r>
          </a:p>
          <a:p>
            <a:pPr algn="ctr" eaLnBrk="1" hangingPunct="1"/>
            <a:r>
              <a:rPr lang="en-US" dirty="0" smtClean="0">
                <a:solidFill>
                  <a:srgbClr val="FFFFFF"/>
                </a:solidFill>
                <a:latin typeface="+mn-lt"/>
                <a:cs typeface="Arial" charset="0"/>
              </a:rPr>
              <a:t>ESTIMATOR</a:t>
            </a:r>
            <a:endParaRPr lang="en-US" dirty="0">
              <a:solidFill>
                <a:srgbClr val="FFFFFF"/>
              </a:solidFill>
              <a:latin typeface="+mn-lt"/>
              <a:cs typeface="Arial" charset="0"/>
            </a:endParaRPr>
          </a:p>
        </p:txBody>
      </p:sp>
      <p:sp>
        <p:nvSpPr>
          <p:cNvPr id="201736" name="TextBox 35"/>
          <p:cNvSpPr txBox="1">
            <a:spLocks noChangeArrowheads="1"/>
          </p:cNvSpPr>
          <p:nvPr/>
        </p:nvSpPr>
        <p:spPr bwMode="gray">
          <a:xfrm>
            <a:off x="5959475" y="5334506"/>
            <a:ext cx="2279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cs typeface="Arial" charset="0"/>
              </a:rPr>
              <a:t>UNIFORM RAY</a:t>
            </a:r>
          </a:p>
          <a:p>
            <a:pPr algn="ctr" eaLnBrk="1" hangingPunct="1"/>
            <a:r>
              <a:rPr lang="en-US" dirty="0" smtClean="0">
                <a:solidFill>
                  <a:srgbClr val="FFFFFF"/>
                </a:solidFill>
                <a:latin typeface="+mn-lt"/>
                <a:cs typeface="Arial" charset="0"/>
              </a:rPr>
              <a:t>DISTRIBUTION</a:t>
            </a:r>
            <a:endParaRPr lang="en-US" dirty="0">
              <a:solidFill>
                <a:srgbClr val="FFFFFF"/>
              </a:solidFill>
              <a:latin typeface="+mn-lt"/>
              <a:cs typeface="Arial" charset="0"/>
            </a:endParaRPr>
          </a:p>
        </p:txBody>
      </p:sp>
      <p:grpSp>
        <p:nvGrpSpPr>
          <p:cNvPr id="201737" name="Group 144"/>
          <p:cNvGrpSpPr>
            <a:grpSpLocks/>
          </p:cNvGrpSpPr>
          <p:nvPr/>
        </p:nvGrpSpPr>
        <p:grpSpPr bwMode="auto">
          <a:xfrm>
            <a:off x="3440113" y="1884363"/>
            <a:ext cx="2263775" cy="2260600"/>
            <a:chOff x="2167" y="1203"/>
            <a:chExt cx="1426" cy="1424"/>
          </a:xfrm>
        </p:grpSpPr>
        <p:sp>
          <p:nvSpPr>
            <p:cNvPr id="201740" name="Oval 34"/>
            <p:cNvSpPr>
              <a:spLocks noChangeArrowheads="1"/>
            </p:cNvSpPr>
            <p:nvPr/>
          </p:nvSpPr>
          <p:spPr bwMode="gray">
            <a:xfrm>
              <a:off x="2167" y="1203"/>
              <a:ext cx="1426" cy="142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201741" name="Oval 35"/>
            <p:cNvSpPr>
              <a:spLocks noChangeArrowheads="1"/>
            </p:cNvSpPr>
            <p:nvPr/>
          </p:nvSpPr>
          <p:spPr bwMode="gray">
            <a:xfrm>
              <a:off x="2230" y="1268"/>
              <a:ext cx="1301" cy="1295"/>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201738" name="Text Box 36"/>
          <p:cNvSpPr txBox="1">
            <a:spLocks noChangeArrowheads="1"/>
          </p:cNvSpPr>
          <p:nvPr/>
        </p:nvSpPr>
        <p:spPr bwMode="gray">
          <a:xfrm>
            <a:off x="3733800" y="2737247"/>
            <a:ext cx="16764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lnSpc>
                <a:spcPct val="85000"/>
              </a:lnSpc>
            </a:pPr>
            <a:r>
              <a:rPr lang="en-US" sz="2000" b="1" dirty="0" smtClean="0">
                <a:solidFill>
                  <a:srgbClr val="FFFFFF"/>
                </a:solidFill>
                <a:latin typeface="+mn-lt"/>
              </a:rPr>
              <a:t>TOP-DOWN</a:t>
            </a:r>
          </a:p>
          <a:p>
            <a:pPr algn="ctr" eaLnBrk="1" hangingPunct="1">
              <a:lnSpc>
                <a:spcPct val="85000"/>
              </a:lnSpc>
            </a:pPr>
            <a:r>
              <a:rPr lang="en-US" sz="2000" b="1" dirty="0" smtClean="0">
                <a:solidFill>
                  <a:srgbClr val="FFFFFF"/>
                </a:solidFill>
                <a:latin typeface="+mn-lt"/>
              </a:rPr>
              <a:t>BUILD</a:t>
            </a:r>
            <a:endParaRPr lang="en-US" sz="2000" b="1" dirty="0">
              <a:solidFill>
                <a:srgbClr val="FFFFFF"/>
              </a:solidFill>
              <a:latin typeface="+mn-lt"/>
            </a:endParaRPr>
          </a:p>
        </p:txBody>
      </p:sp>
    </p:spTree>
    <p:extLst>
      <p:ext uri="{BB962C8B-B14F-4D97-AF65-F5344CB8AC3E}">
        <p14:creationId xmlns:p14="http://schemas.microsoft.com/office/powerpoint/2010/main" val="330511004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1" name="Rectangle 9"/>
          <p:cNvSpPr>
            <a:spLocks noGrp="1" noChangeArrowheads="1"/>
          </p:cNvSpPr>
          <p:nvPr>
            <p:ph type="title"/>
          </p:nvPr>
        </p:nvSpPr>
        <p:spPr/>
        <p:txBody>
          <a:bodyPr/>
          <a:lstStyle/>
          <a:p>
            <a:r>
              <a:rPr lang="en-US" dirty="0" smtClean="0"/>
              <a:t>Why the uniform ray assumption?!</a:t>
            </a:r>
            <a:endParaRPr lang="en-US" dirty="0"/>
          </a:p>
        </p:txBody>
      </p:sp>
      <p:grpSp>
        <p:nvGrpSpPr>
          <p:cNvPr id="2" name="Group 1"/>
          <p:cNvGrpSpPr/>
          <p:nvPr/>
        </p:nvGrpSpPr>
        <p:grpSpPr>
          <a:xfrm>
            <a:off x="568659" y="1942407"/>
            <a:ext cx="8021304" cy="3975100"/>
            <a:chOff x="568659" y="2106613"/>
            <a:chExt cx="8021304" cy="3975100"/>
          </a:xfrm>
        </p:grpSpPr>
        <p:sp>
          <p:nvSpPr>
            <p:cNvPr id="74754" name="Freeform 28"/>
            <p:cNvSpPr>
              <a:spLocks noEditPoints="1"/>
            </p:cNvSpPr>
            <p:nvPr/>
          </p:nvSpPr>
          <p:spPr bwMode="gray">
            <a:xfrm>
              <a:off x="574675" y="2106613"/>
              <a:ext cx="8015288" cy="3975100"/>
            </a:xfrm>
            <a:custGeom>
              <a:avLst/>
              <a:gdLst>
                <a:gd name="T0" fmla="*/ 7944024 w 2137"/>
                <a:gd name="T1" fmla="*/ 1867547 h 1060"/>
                <a:gd name="T2" fmla="*/ 7055104 w 2137"/>
                <a:gd name="T3" fmla="*/ 967524 h 1060"/>
                <a:gd name="T4" fmla="*/ 6169934 w 2137"/>
                <a:gd name="T5" fmla="*/ 67502 h 1060"/>
                <a:gd name="T6" fmla="*/ 5971146 w 2137"/>
                <a:gd name="T7" fmla="*/ 26251 h 1060"/>
                <a:gd name="T8" fmla="*/ 5858624 w 2137"/>
                <a:gd name="T9" fmla="*/ 191255 h 1060"/>
                <a:gd name="T10" fmla="*/ 5858624 w 2137"/>
                <a:gd name="T11" fmla="*/ 1188780 h 1060"/>
                <a:gd name="T12" fmla="*/ 4632139 w 2137"/>
                <a:gd name="T13" fmla="*/ 1188780 h 1060"/>
                <a:gd name="T14" fmla="*/ 3810731 w 2137"/>
                <a:gd name="T15" fmla="*/ 1365034 h 1060"/>
                <a:gd name="T16" fmla="*/ 3278129 w 2137"/>
                <a:gd name="T17" fmla="*/ 1736294 h 1060"/>
                <a:gd name="T18" fmla="*/ 2452971 w 2137"/>
                <a:gd name="T19" fmla="*/ 1166279 h 1060"/>
                <a:gd name="T20" fmla="*/ 1856606 w 2137"/>
                <a:gd name="T21" fmla="*/ 1053777 h 1060"/>
                <a:gd name="T22" fmla="*/ 0 w 2137"/>
                <a:gd name="T23" fmla="*/ 1053777 h 1060"/>
                <a:gd name="T24" fmla="*/ 0 w 2137"/>
                <a:gd name="T25" fmla="*/ 1413786 h 1060"/>
                <a:gd name="T26" fmla="*/ 1856606 w 2137"/>
                <a:gd name="T27" fmla="*/ 1413786 h 1060"/>
                <a:gd name="T28" fmla="*/ 2329197 w 2137"/>
                <a:gd name="T29" fmla="*/ 1503788 h 1060"/>
                <a:gd name="T30" fmla="*/ 3023080 w 2137"/>
                <a:gd name="T31" fmla="*/ 1987550 h 1060"/>
                <a:gd name="T32" fmla="*/ 3026831 w 2137"/>
                <a:gd name="T33" fmla="*/ 1995050 h 1060"/>
                <a:gd name="T34" fmla="*/ 3023080 w 2137"/>
                <a:gd name="T35" fmla="*/ 1998800 h 1060"/>
                <a:gd name="T36" fmla="*/ 2329197 w 2137"/>
                <a:gd name="T37" fmla="*/ 2482562 h 1060"/>
                <a:gd name="T38" fmla="*/ 1856606 w 2137"/>
                <a:gd name="T39" fmla="*/ 2572565 h 1060"/>
                <a:gd name="T40" fmla="*/ 0 w 2137"/>
                <a:gd name="T41" fmla="*/ 2572565 h 1060"/>
                <a:gd name="T42" fmla="*/ 0 w 2137"/>
                <a:gd name="T43" fmla="*/ 2932574 h 1060"/>
                <a:gd name="T44" fmla="*/ 1856606 w 2137"/>
                <a:gd name="T45" fmla="*/ 2932574 h 1060"/>
                <a:gd name="T46" fmla="*/ 2452971 w 2137"/>
                <a:gd name="T47" fmla="*/ 2823821 h 1060"/>
                <a:gd name="T48" fmla="*/ 3278129 w 2137"/>
                <a:gd name="T49" fmla="*/ 2250057 h 1060"/>
                <a:gd name="T50" fmla="*/ 3810731 w 2137"/>
                <a:gd name="T51" fmla="*/ 2621316 h 1060"/>
                <a:gd name="T52" fmla="*/ 4632139 w 2137"/>
                <a:gd name="T53" fmla="*/ 2797570 h 1060"/>
                <a:gd name="T54" fmla="*/ 5858624 w 2137"/>
                <a:gd name="T55" fmla="*/ 2797570 h 1060"/>
                <a:gd name="T56" fmla="*/ 5858624 w 2137"/>
                <a:gd name="T57" fmla="*/ 3795095 h 1060"/>
                <a:gd name="T58" fmla="*/ 5971146 w 2137"/>
                <a:gd name="T59" fmla="*/ 3960100 h 1060"/>
                <a:gd name="T60" fmla="*/ 6038659 w 2137"/>
                <a:gd name="T61" fmla="*/ 3975100 h 1060"/>
                <a:gd name="T62" fmla="*/ 6169934 w 2137"/>
                <a:gd name="T63" fmla="*/ 3918849 h 1060"/>
                <a:gd name="T64" fmla="*/ 7055104 w 2137"/>
                <a:gd name="T65" fmla="*/ 3018826 h 1060"/>
                <a:gd name="T66" fmla="*/ 7944024 w 2137"/>
                <a:gd name="T67" fmla="*/ 2118803 h 1060"/>
                <a:gd name="T68" fmla="*/ 7944024 w 2137"/>
                <a:gd name="T69" fmla="*/ 1867547 h 1060"/>
                <a:gd name="T70" fmla="*/ 4635890 w 2137"/>
                <a:gd name="T71" fmla="*/ 2437561 h 1060"/>
                <a:gd name="T72" fmla="*/ 3968261 w 2137"/>
                <a:gd name="T73" fmla="*/ 2298808 h 1060"/>
                <a:gd name="T74" fmla="*/ 3529427 w 2137"/>
                <a:gd name="T75" fmla="*/ 1995050 h 1060"/>
                <a:gd name="T76" fmla="*/ 3968261 w 2137"/>
                <a:gd name="T77" fmla="*/ 1687542 h 1060"/>
                <a:gd name="T78" fmla="*/ 4635890 w 2137"/>
                <a:gd name="T79" fmla="*/ 1548789 h 1060"/>
                <a:gd name="T80" fmla="*/ 5858624 w 2137"/>
                <a:gd name="T81" fmla="*/ 1548789 h 1060"/>
                <a:gd name="T82" fmla="*/ 5858624 w 2137"/>
                <a:gd name="T83" fmla="*/ 2437561 h 1060"/>
                <a:gd name="T84" fmla="*/ 4635890 w 2137"/>
                <a:gd name="T85" fmla="*/ 2437561 h 1060"/>
                <a:gd name="T86" fmla="*/ 6800055 w 2137"/>
                <a:gd name="T87" fmla="*/ 2767570 h 1060"/>
                <a:gd name="T88" fmla="*/ 6218693 w 2137"/>
                <a:gd name="T89" fmla="*/ 3356334 h 1060"/>
                <a:gd name="T90" fmla="*/ 6218693 w 2137"/>
                <a:gd name="T91" fmla="*/ 630016 h 1060"/>
                <a:gd name="T92" fmla="*/ 6800055 w 2137"/>
                <a:gd name="T93" fmla="*/ 1218781 h 1060"/>
                <a:gd name="T94" fmla="*/ 7565202 w 2137"/>
                <a:gd name="T95" fmla="*/ 1995050 h 1060"/>
                <a:gd name="T96" fmla="*/ 6800055 w 2137"/>
                <a:gd name="T97" fmla="*/ 2767570 h 10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37"/>
                <a:gd name="T148" fmla="*/ 0 h 1060"/>
                <a:gd name="T149" fmla="*/ 2137 w 2137"/>
                <a:gd name="T150" fmla="*/ 1060 h 10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37" h="1060">
                  <a:moveTo>
                    <a:pt x="2118" y="498"/>
                  </a:moveTo>
                  <a:cubicBezTo>
                    <a:pt x="1881" y="258"/>
                    <a:pt x="1881" y="258"/>
                    <a:pt x="1881" y="258"/>
                  </a:cubicBezTo>
                  <a:cubicBezTo>
                    <a:pt x="1645" y="18"/>
                    <a:pt x="1645" y="18"/>
                    <a:pt x="1645" y="18"/>
                  </a:cubicBezTo>
                  <a:cubicBezTo>
                    <a:pt x="1631" y="4"/>
                    <a:pt x="1610" y="0"/>
                    <a:pt x="1592" y="7"/>
                  </a:cubicBezTo>
                  <a:cubicBezTo>
                    <a:pt x="1574" y="14"/>
                    <a:pt x="1562" y="32"/>
                    <a:pt x="1562" y="51"/>
                  </a:cubicBezTo>
                  <a:cubicBezTo>
                    <a:pt x="1562" y="317"/>
                    <a:pt x="1562" y="317"/>
                    <a:pt x="1562" y="317"/>
                  </a:cubicBezTo>
                  <a:cubicBezTo>
                    <a:pt x="1235" y="317"/>
                    <a:pt x="1235" y="317"/>
                    <a:pt x="1235" y="317"/>
                  </a:cubicBezTo>
                  <a:cubicBezTo>
                    <a:pt x="1159" y="317"/>
                    <a:pt x="1086" y="330"/>
                    <a:pt x="1016" y="364"/>
                  </a:cubicBezTo>
                  <a:cubicBezTo>
                    <a:pt x="968" y="387"/>
                    <a:pt x="921" y="420"/>
                    <a:pt x="874" y="463"/>
                  </a:cubicBezTo>
                  <a:cubicBezTo>
                    <a:pt x="801" y="382"/>
                    <a:pt x="722" y="335"/>
                    <a:pt x="654" y="311"/>
                  </a:cubicBezTo>
                  <a:cubicBezTo>
                    <a:pt x="585" y="285"/>
                    <a:pt x="527" y="281"/>
                    <a:pt x="495" y="281"/>
                  </a:cubicBezTo>
                  <a:cubicBezTo>
                    <a:pt x="472" y="281"/>
                    <a:pt x="0" y="281"/>
                    <a:pt x="0" y="281"/>
                  </a:cubicBezTo>
                  <a:cubicBezTo>
                    <a:pt x="0" y="377"/>
                    <a:pt x="0" y="377"/>
                    <a:pt x="0" y="377"/>
                  </a:cubicBezTo>
                  <a:cubicBezTo>
                    <a:pt x="0" y="377"/>
                    <a:pt x="472" y="377"/>
                    <a:pt x="495" y="377"/>
                  </a:cubicBezTo>
                  <a:cubicBezTo>
                    <a:pt x="518" y="377"/>
                    <a:pt x="565" y="380"/>
                    <a:pt x="621" y="401"/>
                  </a:cubicBezTo>
                  <a:cubicBezTo>
                    <a:pt x="677" y="421"/>
                    <a:pt x="742" y="459"/>
                    <a:pt x="806" y="530"/>
                  </a:cubicBezTo>
                  <a:cubicBezTo>
                    <a:pt x="806" y="530"/>
                    <a:pt x="807" y="531"/>
                    <a:pt x="807" y="532"/>
                  </a:cubicBezTo>
                  <a:cubicBezTo>
                    <a:pt x="807" y="532"/>
                    <a:pt x="806" y="533"/>
                    <a:pt x="806" y="533"/>
                  </a:cubicBezTo>
                  <a:cubicBezTo>
                    <a:pt x="742" y="604"/>
                    <a:pt x="677" y="642"/>
                    <a:pt x="621" y="662"/>
                  </a:cubicBezTo>
                  <a:cubicBezTo>
                    <a:pt x="565" y="683"/>
                    <a:pt x="518" y="686"/>
                    <a:pt x="495" y="686"/>
                  </a:cubicBezTo>
                  <a:cubicBezTo>
                    <a:pt x="472" y="686"/>
                    <a:pt x="0" y="686"/>
                    <a:pt x="0" y="686"/>
                  </a:cubicBezTo>
                  <a:cubicBezTo>
                    <a:pt x="0" y="782"/>
                    <a:pt x="0" y="782"/>
                    <a:pt x="0" y="782"/>
                  </a:cubicBezTo>
                  <a:cubicBezTo>
                    <a:pt x="0" y="782"/>
                    <a:pt x="472" y="782"/>
                    <a:pt x="495" y="782"/>
                  </a:cubicBezTo>
                  <a:cubicBezTo>
                    <a:pt x="527" y="782"/>
                    <a:pt x="585" y="778"/>
                    <a:pt x="654" y="753"/>
                  </a:cubicBezTo>
                  <a:cubicBezTo>
                    <a:pt x="722" y="728"/>
                    <a:pt x="801" y="681"/>
                    <a:pt x="874" y="600"/>
                  </a:cubicBezTo>
                  <a:cubicBezTo>
                    <a:pt x="921" y="643"/>
                    <a:pt x="968" y="676"/>
                    <a:pt x="1016" y="699"/>
                  </a:cubicBezTo>
                  <a:cubicBezTo>
                    <a:pt x="1086" y="733"/>
                    <a:pt x="1159" y="746"/>
                    <a:pt x="1235" y="746"/>
                  </a:cubicBezTo>
                  <a:cubicBezTo>
                    <a:pt x="1562" y="746"/>
                    <a:pt x="1562" y="746"/>
                    <a:pt x="1562" y="746"/>
                  </a:cubicBezTo>
                  <a:cubicBezTo>
                    <a:pt x="1562" y="1012"/>
                    <a:pt x="1562" y="1012"/>
                    <a:pt x="1562" y="1012"/>
                  </a:cubicBezTo>
                  <a:cubicBezTo>
                    <a:pt x="1562" y="1031"/>
                    <a:pt x="1574" y="1049"/>
                    <a:pt x="1592" y="1056"/>
                  </a:cubicBezTo>
                  <a:cubicBezTo>
                    <a:pt x="1598" y="1058"/>
                    <a:pt x="1604" y="1060"/>
                    <a:pt x="1610" y="1060"/>
                  </a:cubicBezTo>
                  <a:cubicBezTo>
                    <a:pt x="1623" y="1060"/>
                    <a:pt x="1635" y="1055"/>
                    <a:pt x="1645" y="1045"/>
                  </a:cubicBezTo>
                  <a:cubicBezTo>
                    <a:pt x="1881" y="805"/>
                    <a:pt x="1881" y="805"/>
                    <a:pt x="1881" y="805"/>
                  </a:cubicBezTo>
                  <a:cubicBezTo>
                    <a:pt x="2118" y="565"/>
                    <a:pt x="2118" y="565"/>
                    <a:pt x="2118" y="565"/>
                  </a:cubicBezTo>
                  <a:cubicBezTo>
                    <a:pt x="2137" y="547"/>
                    <a:pt x="2137" y="516"/>
                    <a:pt x="2118" y="498"/>
                  </a:cubicBezTo>
                  <a:close/>
                  <a:moveTo>
                    <a:pt x="1236" y="650"/>
                  </a:moveTo>
                  <a:cubicBezTo>
                    <a:pt x="1170" y="650"/>
                    <a:pt x="1114" y="640"/>
                    <a:pt x="1058" y="613"/>
                  </a:cubicBezTo>
                  <a:cubicBezTo>
                    <a:pt x="1020" y="595"/>
                    <a:pt x="982" y="569"/>
                    <a:pt x="941" y="532"/>
                  </a:cubicBezTo>
                  <a:cubicBezTo>
                    <a:pt x="982" y="494"/>
                    <a:pt x="1020" y="468"/>
                    <a:pt x="1058" y="450"/>
                  </a:cubicBezTo>
                  <a:cubicBezTo>
                    <a:pt x="1114" y="423"/>
                    <a:pt x="1170" y="413"/>
                    <a:pt x="1236" y="413"/>
                  </a:cubicBezTo>
                  <a:cubicBezTo>
                    <a:pt x="1336" y="413"/>
                    <a:pt x="1483" y="413"/>
                    <a:pt x="1562" y="413"/>
                  </a:cubicBezTo>
                  <a:cubicBezTo>
                    <a:pt x="1562" y="650"/>
                    <a:pt x="1562" y="650"/>
                    <a:pt x="1562" y="650"/>
                  </a:cubicBezTo>
                  <a:cubicBezTo>
                    <a:pt x="1483" y="650"/>
                    <a:pt x="1336" y="650"/>
                    <a:pt x="1236" y="650"/>
                  </a:cubicBezTo>
                  <a:close/>
                  <a:moveTo>
                    <a:pt x="1813" y="738"/>
                  </a:moveTo>
                  <a:cubicBezTo>
                    <a:pt x="1658" y="895"/>
                    <a:pt x="1658" y="895"/>
                    <a:pt x="1658" y="895"/>
                  </a:cubicBezTo>
                  <a:cubicBezTo>
                    <a:pt x="1658" y="168"/>
                    <a:pt x="1658" y="168"/>
                    <a:pt x="1658" y="168"/>
                  </a:cubicBezTo>
                  <a:cubicBezTo>
                    <a:pt x="1813" y="325"/>
                    <a:pt x="1813" y="325"/>
                    <a:pt x="1813" y="325"/>
                  </a:cubicBezTo>
                  <a:cubicBezTo>
                    <a:pt x="2017" y="532"/>
                    <a:pt x="2017" y="532"/>
                    <a:pt x="2017" y="532"/>
                  </a:cubicBezTo>
                  <a:lnTo>
                    <a:pt x="1813" y="738"/>
                  </a:lnTo>
                  <a:close/>
                </a:path>
              </a:pathLst>
            </a:custGeom>
            <a:solidFill>
              <a:schemeClr val="accent2"/>
            </a:solidFill>
            <a:ln w="19050">
              <a:solidFill>
                <a:srgbClr val="FFFFFF"/>
              </a:solidFill>
              <a:round/>
              <a:headEnd/>
              <a:tailEnd/>
            </a:ln>
          </p:spPr>
          <p:txBody>
            <a:bodyPr wrap="none" anchor="ctr"/>
            <a:lstStyle/>
            <a:p>
              <a:pPr algn="l"/>
              <a:endParaRPr lang="en-US" sz="1800"/>
            </a:p>
          </p:txBody>
        </p:sp>
        <p:sp>
          <p:nvSpPr>
            <p:cNvPr id="74758" name="Rectangle 24"/>
            <p:cNvSpPr>
              <a:spLocks noChangeArrowheads="1"/>
            </p:cNvSpPr>
            <p:nvPr/>
          </p:nvSpPr>
          <p:spPr bwMode="gray">
            <a:xfrm>
              <a:off x="609600" y="4684713"/>
              <a:ext cx="2138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smtClean="0">
                  <a:solidFill>
                    <a:srgbClr val="FFFFFF"/>
                  </a:solidFill>
                </a:rPr>
                <a:t>EASY TO CALCULATE</a:t>
              </a:r>
              <a:endParaRPr lang="en-US" dirty="0">
                <a:solidFill>
                  <a:srgbClr val="FFFFFF"/>
                </a:solidFill>
              </a:endParaRPr>
            </a:p>
          </p:txBody>
        </p:sp>
        <p:sp>
          <p:nvSpPr>
            <p:cNvPr id="8" name="Rectangle 24"/>
            <p:cNvSpPr>
              <a:spLocks noChangeArrowheads="1"/>
            </p:cNvSpPr>
            <p:nvPr/>
          </p:nvSpPr>
          <p:spPr bwMode="gray">
            <a:xfrm>
              <a:off x="568659" y="3148264"/>
              <a:ext cx="2138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smtClean="0">
                  <a:solidFill>
                    <a:srgbClr val="FFFFFF"/>
                  </a:solidFill>
                </a:rPr>
                <a:t>ACCURATE, MAYBE</a:t>
              </a:r>
              <a:endParaRPr lang="en-US" dirty="0">
                <a:solidFill>
                  <a:srgbClr val="FFFFFF"/>
                </a:solidFill>
              </a:endParaRPr>
            </a:p>
          </p:txBody>
        </p:sp>
        <p:sp>
          <p:nvSpPr>
            <p:cNvPr id="9" name="Rectangle 24"/>
            <p:cNvSpPr>
              <a:spLocks noChangeArrowheads="1"/>
            </p:cNvSpPr>
            <p:nvPr/>
          </p:nvSpPr>
          <p:spPr bwMode="gray">
            <a:xfrm>
              <a:off x="6781800" y="3682425"/>
              <a:ext cx="167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sz="1600" dirty="0" smtClean="0">
                  <a:solidFill>
                    <a:srgbClr val="FFFFFF"/>
                  </a:solidFill>
                </a:rPr>
                <a:t>UNIFORM</a:t>
              </a:r>
            </a:p>
            <a:p>
              <a:pPr algn="l"/>
              <a:r>
                <a:rPr lang="en-US" sz="1600" dirty="0" smtClean="0">
                  <a:solidFill>
                    <a:srgbClr val="FFFFFF"/>
                  </a:solidFill>
                </a:rPr>
                <a:t>ASSUMPTION</a:t>
              </a:r>
            </a:p>
          </p:txBody>
        </p:sp>
      </p:grpSp>
      <p:sp>
        <p:nvSpPr>
          <p:cNvPr id="11" name="Title 1"/>
          <p:cNvSpPr txBox="1">
            <a:spLocks/>
          </p:cNvSpPr>
          <p:nvPr/>
        </p:nvSpPr>
        <p:spPr>
          <a:xfrm>
            <a:off x="533400" y="4926907"/>
            <a:ext cx="5638800" cy="101669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75000"/>
                  </a:schemeClr>
                </a:solidFill>
              </a:rPr>
              <a:t>(# Rays Intersecting </a:t>
            </a:r>
            <a:r>
              <a:rPr lang="en-US" sz="2400" i="1" dirty="0" smtClean="0">
                <a:solidFill>
                  <a:schemeClr val="tx1">
                    <a:lumMod val="75000"/>
                  </a:schemeClr>
                </a:solidFill>
              </a:rPr>
              <a:t>B</a:t>
            </a:r>
            <a:r>
              <a:rPr lang="en-US" sz="2400" dirty="0" smtClean="0">
                <a:solidFill>
                  <a:schemeClr val="tx1">
                    <a:lumMod val="75000"/>
                  </a:schemeClr>
                </a:solidFill>
              </a:rPr>
              <a:t>) ∝ (Surface Area of </a:t>
            </a:r>
            <a:r>
              <a:rPr lang="en-US" sz="2400" i="1" dirty="0" smtClean="0">
                <a:solidFill>
                  <a:schemeClr val="tx1">
                    <a:lumMod val="75000"/>
                  </a:schemeClr>
                </a:solidFill>
              </a:rPr>
              <a:t>B</a:t>
            </a:r>
            <a:r>
              <a:rPr lang="en-US" sz="2400" dirty="0" smtClean="0">
                <a:solidFill>
                  <a:schemeClr val="tx1">
                    <a:lumMod val="75000"/>
                  </a:schemeClr>
                </a:solidFill>
              </a:rPr>
              <a:t>)  </a:t>
            </a:r>
            <a:endParaRPr lang="en-US" sz="2400" dirty="0">
              <a:solidFill>
                <a:schemeClr val="tx1">
                  <a:lumMod val="75000"/>
                </a:schemeClr>
              </a:solidFill>
            </a:endParaRPr>
          </a:p>
        </p:txBody>
      </p:sp>
    </p:spTree>
    <p:extLst>
      <p:ext uri="{BB962C8B-B14F-4D97-AF65-F5344CB8AC3E}">
        <p14:creationId xmlns:p14="http://schemas.microsoft.com/office/powerpoint/2010/main" val="39563692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51"/>
          <p:cNvGrpSpPr>
            <a:grpSpLocks/>
          </p:cNvGrpSpPr>
          <p:nvPr/>
        </p:nvGrpSpPr>
        <p:grpSpPr bwMode="auto">
          <a:xfrm>
            <a:off x="3389313" y="2951163"/>
            <a:ext cx="2354262" cy="2355850"/>
            <a:chOff x="2135" y="1859"/>
            <a:chExt cx="1483" cy="1484"/>
          </a:xfrm>
        </p:grpSpPr>
        <p:sp>
          <p:nvSpPr>
            <p:cNvPr id="194570" name="Oval 97"/>
            <p:cNvSpPr>
              <a:spLocks noChangeArrowheads="1"/>
            </p:cNvSpPr>
            <p:nvPr/>
          </p:nvSpPr>
          <p:spPr bwMode="gray">
            <a:xfrm>
              <a:off x="2135" y="1859"/>
              <a:ext cx="1483" cy="148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194571" name="Oval 99"/>
            <p:cNvSpPr>
              <a:spLocks noChangeArrowheads="1"/>
            </p:cNvSpPr>
            <p:nvPr/>
          </p:nvSpPr>
          <p:spPr bwMode="gray">
            <a:xfrm>
              <a:off x="2218" y="1942"/>
              <a:ext cx="1317" cy="1318"/>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194563" name="Freeform 8"/>
          <p:cNvSpPr>
            <a:spLocks/>
          </p:cNvSpPr>
          <p:nvPr/>
        </p:nvSpPr>
        <p:spPr bwMode="gray">
          <a:xfrm>
            <a:off x="-6350" y="2076450"/>
            <a:ext cx="6248400" cy="2814638"/>
          </a:xfrm>
          <a:custGeom>
            <a:avLst/>
            <a:gdLst>
              <a:gd name="T0" fmla="*/ 0 w 2186"/>
              <a:gd name="T1" fmla="*/ 1460183 h 985"/>
              <a:gd name="T2" fmla="*/ 2601118 w 2186"/>
              <a:gd name="T3" fmla="*/ 1460183 h 985"/>
              <a:gd name="T4" fmla="*/ 4570536 w 2186"/>
              <a:gd name="T5" fmla="*/ 0 h 985"/>
              <a:gd name="T6" fmla="*/ 6248400 w 2186"/>
              <a:gd name="T7" fmla="*/ 865823 h 985"/>
              <a:gd name="T8" fmla="*/ 6242683 w 2186"/>
              <a:gd name="T9" fmla="*/ 871538 h 985"/>
              <a:gd name="T10" fmla="*/ 5362305 w 2186"/>
              <a:gd name="T11" fmla="*/ 871538 h 985"/>
              <a:gd name="T12" fmla="*/ 5359446 w 2186"/>
              <a:gd name="T13" fmla="*/ 874395 h 985"/>
              <a:gd name="T14" fmla="*/ 4570536 w 2186"/>
              <a:gd name="T15" fmla="*/ 634365 h 985"/>
              <a:gd name="T16" fmla="*/ 3147067 w 2186"/>
              <a:gd name="T17" fmla="*/ 2057400 h 985"/>
              <a:gd name="T18" fmla="*/ 3364303 w 2186"/>
              <a:gd name="T19" fmla="*/ 2814638 h 985"/>
              <a:gd name="T20" fmla="*/ 0 w 2186"/>
              <a:gd name="T21" fmla="*/ 2811780 h 985"/>
              <a:gd name="T22" fmla="*/ 0 w 2186"/>
              <a:gd name="T23" fmla="*/ 1460183 h 9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6"/>
              <a:gd name="T37" fmla="*/ 0 h 985"/>
              <a:gd name="T38" fmla="*/ 2186 w 2186"/>
              <a:gd name="T39" fmla="*/ 985 h 9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6" h="985">
                <a:moveTo>
                  <a:pt x="0" y="511"/>
                </a:moveTo>
                <a:cubicBezTo>
                  <a:pt x="910" y="511"/>
                  <a:pt x="910" y="511"/>
                  <a:pt x="910" y="511"/>
                </a:cubicBezTo>
                <a:cubicBezTo>
                  <a:pt x="999" y="215"/>
                  <a:pt x="1274" y="0"/>
                  <a:pt x="1599" y="0"/>
                </a:cubicBezTo>
                <a:cubicBezTo>
                  <a:pt x="1842" y="0"/>
                  <a:pt x="2056" y="120"/>
                  <a:pt x="2186" y="303"/>
                </a:cubicBezTo>
                <a:cubicBezTo>
                  <a:pt x="2184" y="305"/>
                  <a:pt x="2184" y="305"/>
                  <a:pt x="2184" y="305"/>
                </a:cubicBezTo>
                <a:cubicBezTo>
                  <a:pt x="1876" y="305"/>
                  <a:pt x="1876" y="305"/>
                  <a:pt x="1876" y="305"/>
                </a:cubicBezTo>
                <a:cubicBezTo>
                  <a:pt x="1875" y="306"/>
                  <a:pt x="1875" y="306"/>
                  <a:pt x="1875" y="306"/>
                </a:cubicBezTo>
                <a:cubicBezTo>
                  <a:pt x="1796" y="253"/>
                  <a:pt x="1701" y="222"/>
                  <a:pt x="1599" y="222"/>
                </a:cubicBezTo>
                <a:cubicBezTo>
                  <a:pt x="1324" y="222"/>
                  <a:pt x="1101" y="445"/>
                  <a:pt x="1101" y="720"/>
                </a:cubicBezTo>
                <a:cubicBezTo>
                  <a:pt x="1101" y="817"/>
                  <a:pt x="1129" y="908"/>
                  <a:pt x="1177" y="985"/>
                </a:cubicBezTo>
                <a:cubicBezTo>
                  <a:pt x="0" y="984"/>
                  <a:pt x="0" y="984"/>
                  <a:pt x="0" y="984"/>
                </a:cubicBezTo>
                <a:lnTo>
                  <a:pt x="0" y="511"/>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4" name="Freeform 9"/>
          <p:cNvSpPr>
            <a:spLocks/>
          </p:cNvSpPr>
          <p:nvPr/>
        </p:nvSpPr>
        <p:spPr bwMode="gray">
          <a:xfrm>
            <a:off x="2892425" y="3371850"/>
            <a:ext cx="6251575" cy="2811463"/>
          </a:xfrm>
          <a:custGeom>
            <a:avLst/>
            <a:gdLst>
              <a:gd name="T0" fmla="*/ 6251575 w 2187"/>
              <a:gd name="T1" fmla="*/ 0 h 984"/>
              <a:gd name="T2" fmla="*/ 2884243 w 2187"/>
              <a:gd name="T3" fmla="*/ 0 h 984"/>
              <a:gd name="T4" fmla="*/ 3101490 w 2187"/>
              <a:gd name="T5" fmla="*/ 754295 h 984"/>
              <a:gd name="T6" fmla="*/ 1677949 w 2187"/>
              <a:gd name="T7" fmla="*/ 2177170 h 984"/>
              <a:gd name="T8" fmla="*/ 888999 w 2187"/>
              <a:gd name="T9" fmla="*/ 1937167 h 984"/>
              <a:gd name="T10" fmla="*/ 888999 w 2187"/>
              <a:gd name="T11" fmla="*/ 1940024 h 984"/>
              <a:gd name="T12" fmla="*/ 5717 w 2187"/>
              <a:gd name="T13" fmla="*/ 1940024 h 984"/>
              <a:gd name="T14" fmla="*/ 0 w 2187"/>
              <a:gd name="T15" fmla="*/ 1945738 h 984"/>
              <a:gd name="T16" fmla="*/ 1677949 w 2187"/>
              <a:gd name="T17" fmla="*/ 2811463 h 984"/>
              <a:gd name="T18" fmla="*/ 3650325 w 2187"/>
              <a:gd name="T19" fmla="*/ 1351445 h 984"/>
              <a:gd name="T20" fmla="*/ 6251575 w 2187"/>
              <a:gd name="T21" fmla="*/ 1351445 h 984"/>
              <a:gd name="T22" fmla="*/ 6251575 w 2187"/>
              <a:gd name="T23" fmla="*/ 0 h 9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7"/>
              <a:gd name="T37" fmla="*/ 0 h 984"/>
              <a:gd name="T38" fmla="*/ 2187 w 2187"/>
              <a:gd name="T39" fmla="*/ 984 h 9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7" h="984">
                <a:moveTo>
                  <a:pt x="2187" y="0"/>
                </a:moveTo>
                <a:cubicBezTo>
                  <a:pt x="1009" y="0"/>
                  <a:pt x="1009" y="0"/>
                  <a:pt x="1009" y="0"/>
                </a:cubicBezTo>
                <a:cubicBezTo>
                  <a:pt x="1057" y="76"/>
                  <a:pt x="1085" y="167"/>
                  <a:pt x="1085" y="264"/>
                </a:cubicBezTo>
                <a:cubicBezTo>
                  <a:pt x="1085" y="539"/>
                  <a:pt x="862" y="762"/>
                  <a:pt x="587" y="762"/>
                </a:cubicBezTo>
                <a:cubicBezTo>
                  <a:pt x="485" y="762"/>
                  <a:pt x="390" y="731"/>
                  <a:pt x="311" y="678"/>
                </a:cubicBezTo>
                <a:cubicBezTo>
                  <a:pt x="311" y="679"/>
                  <a:pt x="311" y="679"/>
                  <a:pt x="311" y="679"/>
                </a:cubicBezTo>
                <a:cubicBezTo>
                  <a:pt x="2" y="679"/>
                  <a:pt x="2" y="679"/>
                  <a:pt x="2" y="679"/>
                </a:cubicBezTo>
                <a:cubicBezTo>
                  <a:pt x="0" y="681"/>
                  <a:pt x="0" y="681"/>
                  <a:pt x="0" y="681"/>
                </a:cubicBezTo>
                <a:cubicBezTo>
                  <a:pt x="130" y="865"/>
                  <a:pt x="345" y="984"/>
                  <a:pt x="587" y="984"/>
                </a:cubicBezTo>
                <a:cubicBezTo>
                  <a:pt x="912" y="984"/>
                  <a:pt x="1187" y="769"/>
                  <a:pt x="1277" y="473"/>
                </a:cubicBezTo>
                <a:cubicBezTo>
                  <a:pt x="2187" y="473"/>
                  <a:pt x="2187" y="473"/>
                  <a:pt x="2187" y="473"/>
                </a:cubicBezTo>
                <a:lnTo>
                  <a:pt x="2187" y="0"/>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5" name="Text Box 10"/>
          <p:cNvSpPr txBox="1">
            <a:spLocks noChangeArrowheads="1"/>
          </p:cNvSpPr>
          <p:nvPr/>
        </p:nvSpPr>
        <p:spPr bwMode="gray">
          <a:xfrm>
            <a:off x="3617118" y="3810000"/>
            <a:ext cx="19097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z="2000" b="1" dirty="0" smtClean="0">
                <a:solidFill>
                  <a:srgbClr val="FFFFFF"/>
                </a:solidFill>
                <a:latin typeface="+mn-lt"/>
              </a:rPr>
              <a:t>BUILDING THE BEST BVH</a:t>
            </a:r>
            <a:endParaRPr lang="en-US" sz="2000" b="1" dirty="0">
              <a:solidFill>
                <a:srgbClr val="FFFFFF"/>
              </a:solidFill>
              <a:latin typeface="+mn-lt"/>
            </a:endParaRPr>
          </a:p>
        </p:txBody>
      </p:sp>
      <p:sp>
        <p:nvSpPr>
          <p:cNvPr id="194566" name="Text Box 11"/>
          <p:cNvSpPr txBox="1">
            <a:spLocks noChangeArrowheads="1"/>
          </p:cNvSpPr>
          <p:nvPr/>
        </p:nvSpPr>
        <p:spPr bwMode="gray">
          <a:xfrm>
            <a:off x="708024" y="4004846"/>
            <a:ext cx="19097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GEOMETRY</a:t>
            </a:r>
          </a:p>
        </p:txBody>
      </p:sp>
      <p:sp>
        <p:nvSpPr>
          <p:cNvPr id="194567" name="Text Box 14"/>
          <p:cNvSpPr txBox="1">
            <a:spLocks noChangeArrowheads="1"/>
          </p:cNvSpPr>
          <p:nvPr/>
        </p:nvSpPr>
        <p:spPr bwMode="gray">
          <a:xfrm>
            <a:off x="6542088" y="3758625"/>
            <a:ext cx="190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WORKLOAD OF RAY QUERIES</a:t>
            </a:r>
            <a:endParaRPr lang="en-US" dirty="0">
              <a:solidFill>
                <a:srgbClr val="FFFFFF"/>
              </a:solidFill>
              <a:latin typeface="+mn-lt"/>
            </a:endParaRPr>
          </a:p>
        </p:txBody>
      </p:sp>
      <p:sp>
        <p:nvSpPr>
          <p:cNvPr id="194572" name="Rectangle 12"/>
          <p:cNvSpPr>
            <a:spLocks noGrp="1" noChangeArrowheads="1"/>
          </p:cNvSpPr>
          <p:nvPr>
            <p:ph type="title"/>
          </p:nvPr>
        </p:nvSpPr>
        <p:spPr>
          <a:xfrm>
            <a:off x="247650" y="219996"/>
            <a:ext cx="8686800" cy="1034129"/>
          </a:xfrm>
        </p:spPr>
        <p:txBody>
          <a:bodyPr>
            <a:normAutofit fontScale="90000"/>
          </a:bodyPr>
          <a:lstStyle/>
          <a:p>
            <a:r>
              <a:rPr lang="en-US" dirty="0" smtClean="0"/>
              <a:t>Since rays are part of the cost function, we should consider them, too.</a:t>
            </a:r>
            <a:endParaRPr lang="en-US" dirty="0"/>
          </a:p>
        </p:txBody>
      </p:sp>
    </p:spTree>
    <p:extLst>
      <p:ext uri="{BB962C8B-B14F-4D97-AF65-F5344CB8AC3E}">
        <p14:creationId xmlns:p14="http://schemas.microsoft.com/office/powerpoint/2010/main" val="288599772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assume we know all the queries ahead of time.  What can we do?</a:t>
            </a:r>
            <a:endParaRPr lang="en-US" dirty="0"/>
          </a:p>
        </p:txBody>
      </p:sp>
      <p:grpSp>
        <p:nvGrpSpPr>
          <p:cNvPr id="4" name="Group 147"/>
          <p:cNvGrpSpPr>
            <a:grpSpLocks/>
          </p:cNvGrpSpPr>
          <p:nvPr/>
        </p:nvGrpSpPr>
        <p:grpSpPr bwMode="auto">
          <a:xfrm>
            <a:off x="4724400" y="2990850"/>
            <a:ext cx="3641725" cy="3333750"/>
            <a:chOff x="2976" y="1900"/>
            <a:chExt cx="2294" cy="2100"/>
          </a:xfrm>
          <a:solidFill>
            <a:schemeClr val="tx1">
              <a:lumMod val="65000"/>
            </a:schemeClr>
          </a:solidFill>
        </p:grpSpPr>
        <p:sp>
          <p:nvSpPr>
            <p:cNvPr id="5" name="Rectangle 36"/>
            <p:cNvSpPr>
              <a:spLocks noChangeArrowheads="1"/>
            </p:cNvSpPr>
            <p:nvPr/>
          </p:nvSpPr>
          <p:spPr bwMode="gray">
            <a:xfrm>
              <a:off x="2979" y="1900"/>
              <a:ext cx="201" cy="856"/>
            </a:xfrm>
            <a:prstGeom prst="rect">
              <a:avLst/>
            </a:prstGeom>
            <a:grpFill/>
            <a:ln w="19050">
              <a:solidFill>
                <a:srgbClr val="FFFFFF"/>
              </a:solidFill>
              <a:miter lim="800000"/>
              <a:headEnd/>
              <a:tailEnd/>
            </a:ln>
          </p:spPr>
          <p:txBody>
            <a:bodyPr wrap="none" anchor="ctr"/>
            <a:lstStyle/>
            <a:p>
              <a:endParaRPr lang="en-US" sz="2400">
                <a:cs typeface="Arial" charset="0"/>
              </a:endParaRPr>
            </a:p>
          </p:txBody>
        </p:sp>
        <p:sp>
          <p:nvSpPr>
            <p:cNvPr id="6" name="Freeform 135"/>
            <p:cNvSpPr>
              <a:spLocks/>
            </p:cNvSpPr>
            <p:nvPr/>
          </p:nvSpPr>
          <p:spPr bwMode="gray">
            <a:xfrm>
              <a:off x="2976" y="2759"/>
              <a:ext cx="2283" cy="354"/>
            </a:xfrm>
            <a:custGeom>
              <a:avLst/>
              <a:gdLst>
                <a:gd name="T0" fmla="*/ 2272 w 2272"/>
                <a:gd name="T1" fmla="*/ 354 h 354"/>
                <a:gd name="T2" fmla="*/ 199 w 2272"/>
                <a:gd name="T3" fmla="*/ 0 h 354"/>
                <a:gd name="T4" fmla="*/ 0 w 2272"/>
                <a:gd name="T5" fmla="*/ 0 h 354"/>
                <a:gd name="T6" fmla="*/ 685 w 2272"/>
                <a:gd name="T7" fmla="*/ 354 h 354"/>
                <a:gd name="T8" fmla="*/ 2272 w 2272"/>
                <a:gd name="T9" fmla="*/ 354 h 354"/>
                <a:gd name="T10" fmla="*/ 0 60000 65536"/>
                <a:gd name="T11" fmla="*/ 0 60000 65536"/>
                <a:gd name="T12" fmla="*/ 0 60000 65536"/>
                <a:gd name="T13" fmla="*/ 0 60000 65536"/>
                <a:gd name="T14" fmla="*/ 0 60000 65536"/>
                <a:gd name="T15" fmla="*/ 0 w 2272"/>
                <a:gd name="T16" fmla="*/ 0 h 354"/>
                <a:gd name="T17" fmla="*/ 2272 w 2272"/>
                <a:gd name="T18" fmla="*/ 354 h 354"/>
              </a:gdLst>
              <a:ahLst/>
              <a:cxnLst>
                <a:cxn ang="T10">
                  <a:pos x="T0" y="T1"/>
                </a:cxn>
                <a:cxn ang="T11">
                  <a:pos x="T2" y="T3"/>
                </a:cxn>
                <a:cxn ang="T12">
                  <a:pos x="T4" y="T5"/>
                </a:cxn>
                <a:cxn ang="T13">
                  <a:pos x="T6" y="T7"/>
                </a:cxn>
                <a:cxn ang="T14">
                  <a:pos x="T8" y="T9"/>
                </a:cxn>
              </a:cxnLst>
              <a:rect l="T15" t="T16" r="T17" b="T18"/>
              <a:pathLst>
                <a:path w="2272" h="354">
                  <a:moveTo>
                    <a:pt x="2272" y="354"/>
                  </a:moveTo>
                  <a:lnTo>
                    <a:pt x="199" y="0"/>
                  </a:lnTo>
                  <a:lnTo>
                    <a:pt x="0" y="0"/>
                  </a:lnTo>
                  <a:lnTo>
                    <a:pt x="685" y="354"/>
                  </a:lnTo>
                  <a:lnTo>
                    <a:pt x="2272" y="354"/>
                  </a:lnTo>
                  <a:close/>
                </a:path>
              </a:pathLst>
            </a:custGeom>
            <a:grpFill/>
            <a:ln w="19050">
              <a:solidFill>
                <a:srgbClr val="FFFFFF"/>
              </a:solidFill>
              <a:round/>
              <a:headEnd/>
              <a:tailEnd/>
            </a:ln>
          </p:spPr>
          <p:txBody>
            <a:bodyPr wrap="none" anchor="ctr"/>
            <a:lstStyle/>
            <a:p>
              <a:endParaRPr lang="en-US"/>
            </a:p>
          </p:txBody>
        </p:sp>
        <p:sp>
          <p:nvSpPr>
            <p:cNvPr id="7" name="Rectangle 7"/>
            <p:cNvSpPr>
              <a:spLocks noChangeArrowheads="1"/>
            </p:cNvSpPr>
            <p:nvPr/>
          </p:nvSpPr>
          <p:spPr bwMode="gray">
            <a:xfrm flipH="1">
              <a:off x="3671" y="3113"/>
              <a:ext cx="1599" cy="887"/>
            </a:xfrm>
            <a:prstGeom prst="rect">
              <a:avLst/>
            </a:prstGeom>
            <a:grpFill/>
            <a:ln w="19050">
              <a:solidFill>
                <a:srgbClr val="FFFFFF"/>
              </a:solidFill>
              <a:round/>
              <a:headEnd/>
              <a:tailEnd/>
            </a:ln>
          </p:spPr>
          <p:txBody>
            <a:bodyPr wrap="none" anchor="ctr"/>
            <a:lstStyle/>
            <a:p>
              <a:endParaRPr lang="en-US" sz="2400">
                <a:cs typeface="Arial" charset="0"/>
              </a:endParaRPr>
            </a:p>
          </p:txBody>
        </p:sp>
        <p:sp>
          <p:nvSpPr>
            <p:cNvPr id="8" name="Rectangle 5"/>
            <p:cNvSpPr>
              <a:spLocks noChangeArrowheads="1"/>
            </p:cNvSpPr>
            <p:nvPr/>
          </p:nvSpPr>
          <p:spPr bwMode="gray">
            <a:xfrm flipH="1">
              <a:off x="3754" y="3177"/>
              <a:ext cx="1436" cy="767"/>
            </a:xfrm>
            <a:prstGeom prst="rect">
              <a:avLst/>
            </a:prstGeom>
            <a:solidFill>
              <a:schemeClr val="accent2"/>
            </a:solidFill>
            <a:ln w="19050">
              <a:solidFill>
                <a:srgbClr val="FFFFFF"/>
              </a:solidFill>
              <a:round/>
              <a:headEnd/>
              <a:tailEnd/>
            </a:ln>
          </p:spPr>
          <p:txBody>
            <a:bodyPr wrap="none" anchor="ctr"/>
            <a:lstStyle/>
            <a:p>
              <a:pPr algn="l"/>
              <a:endParaRPr lang="en-US" sz="1800">
                <a:cs typeface="Arial" charset="0"/>
              </a:endParaRPr>
            </a:p>
          </p:txBody>
        </p:sp>
      </p:grpSp>
      <p:grpSp>
        <p:nvGrpSpPr>
          <p:cNvPr id="9" name="Group 145"/>
          <p:cNvGrpSpPr>
            <a:grpSpLocks/>
          </p:cNvGrpSpPr>
          <p:nvPr/>
        </p:nvGrpSpPr>
        <p:grpSpPr bwMode="auto">
          <a:xfrm>
            <a:off x="777875" y="2990850"/>
            <a:ext cx="3635375" cy="3333750"/>
            <a:chOff x="490" y="1900"/>
            <a:chExt cx="2290" cy="2100"/>
          </a:xfrm>
          <a:solidFill>
            <a:schemeClr val="tx1">
              <a:lumMod val="65000"/>
            </a:schemeClr>
          </a:solidFill>
        </p:grpSpPr>
        <p:sp>
          <p:nvSpPr>
            <p:cNvPr id="10" name="Rectangle 36"/>
            <p:cNvSpPr>
              <a:spLocks noChangeArrowheads="1"/>
            </p:cNvSpPr>
            <p:nvPr/>
          </p:nvSpPr>
          <p:spPr bwMode="gray">
            <a:xfrm>
              <a:off x="2579" y="1900"/>
              <a:ext cx="201" cy="856"/>
            </a:xfrm>
            <a:prstGeom prst="rect">
              <a:avLst/>
            </a:prstGeom>
            <a:grpFill/>
            <a:ln w="19050">
              <a:solidFill>
                <a:srgbClr val="FFFFFF"/>
              </a:solidFill>
              <a:miter lim="800000"/>
              <a:headEnd/>
              <a:tailEnd/>
            </a:ln>
          </p:spPr>
          <p:txBody>
            <a:bodyPr wrap="none" anchor="ctr"/>
            <a:lstStyle/>
            <a:p>
              <a:endParaRPr lang="en-US" sz="2400">
                <a:cs typeface="Arial" charset="0"/>
              </a:endParaRPr>
            </a:p>
          </p:txBody>
        </p:sp>
        <p:sp>
          <p:nvSpPr>
            <p:cNvPr id="11" name="Freeform 138"/>
            <p:cNvSpPr>
              <a:spLocks/>
            </p:cNvSpPr>
            <p:nvPr/>
          </p:nvSpPr>
          <p:spPr bwMode="gray">
            <a:xfrm flipH="1">
              <a:off x="494" y="2759"/>
              <a:ext cx="2283" cy="354"/>
            </a:xfrm>
            <a:custGeom>
              <a:avLst/>
              <a:gdLst>
                <a:gd name="T0" fmla="*/ 2272 w 2272"/>
                <a:gd name="T1" fmla="*/ 354 h 354"/>
                <a:gd name="T2" fmla="*/ 199 w 2272"/>
                <a:gd name="T3" fmla="*/ 0 h 354"/>
                <a:gd name="T4" fmla="*/ 0 w 2272"/>
                <a:gd name="T5" fmla="*/ 0 h 354"/>
                <a:gd name="T6" fmla="*/ 685 w 2272"/>
                <a:gd name="T7" fmla="*/ 354 h 354"/>
                <a:gd name="T8" fmla="*/ 2272 w 2272"/>
                <a:gd name="T9" fmla="*/ 354 h 354"/>
                <a:gd name="T10" fmla="*/ 0 60000 65536"/>
                <a:gd name="T11" fmla="*/ 0 60000 65536"/>
                <a:gd name="T12" fmla="*/ 0 60000 65536"/>
                <a:gd name="T13" fmla="*/ 0 60000 65536"/>
                <a:gd name="T14" fmla="*/ 0 60000 65536"/>
                <a:gd name="T15" fmla="*/ 0 w 2272"/>
                <a:gd name="T16" fmla="*/ 0 h 354"/>
                <a:gd name="T17" fmla="*/ 2272 w 2272"/>
                <a:gd name="T18" fmla="*/ 354 h 354"/>
              </a:gdLst>
              <a:ahLst/>
              <a:cxnLst>
                <a:cxn ang="T10">
                  <a:pos x="T0" y="T1"/>
                </a:cxn>
                <a:cxn ang="T11">
                  <a:pos x="T2" y="T3"/>
                </a:cxn>
                <a:cxn ang="T12">
                  <a:pos x="T4" y="T5"/>
                </a:cxn>
                <a:cxn ang="T13">
                  <a:pos x="T6" y="T7"/>
                </a:cxn>
                <a:cxn ang="T14">
                  <a:pos x="T8" y="T9"/>
                </a:cxn>
              </a:cxnLst>
              <a:rect l="T15" t="T16" r="T17" b="T18"/>
              <a:pathLst>
                <a:path w="2272" h="354">
                  <a:moveTo>
                    <a:pt x="2272" y="354"/>
                  </a:moveTo>
                  <a:lnTo>
                    <a:pt x="199" y="0"/>
                  </a:lnTo>
                  <a:lnTo>
                    <a:pt x="0" y="0"/>
                  </a:lnTo>
                  <a:lnTo>
                    <a:pt x="685" y="354"/>
                  </a:lnTo>
                  <a:lnTo>
                    <a:pt x="2272" y="354"/>
                  </a:lnTo>
                  <a:close/>
                </a:path>
              </a:pathLst>
            </a:custGeom>
            <a:grpFill/>
            <a:ln w="19050">
              <a:solidFill>
                <a:srgbClr val="FFFFFF"/>
              </a:solidFill>
              <a:round/>
              <a:headEnd/>
              <a:tailEnd/>
            </a:ln>
          </p:spPr>
          <p:txBody>
            <a:bodyPr wrap="none" anchor="ctr"/>
            <a:lstStyle/>
            <a:p>
              <a:endParaRPr lang="en-US"/>
            </a:p>
          </p:txBody>
        </p:sp>
        <p:sp>
          <p:nvSpPr>
            <p:cNvPr id="12" name="Rectangle 7"/>
            <p:cNvSpPr>
              <a:spLocks noChangeArrowheads="1"/>
            </p:cNvSpPr>
            <p:nvPr/>
          </p:nvSpPr>
          <p:spPr bwMode="gray">
            <a:xfrm>
              <a:off x="490" y="3113"/>
              <a:ext cx="1593" cy="887"/>
            </a:xfrm>
            <a:prstGeom prst="rect">
              <a:avLst/>
            </a:prstGeom>
            <a:grpFill/>
            <a:ln w="19050">
              <a:solidFill>
                <a:srgbClr val="FFFFFF"/>
              </a:solidFill>
              <a:round/>
              <a:headEnd/>
              <a:tailEnd/>
            </a:ln>
          </p:spPr>
          <p:txBody>
            <a:bodyPr wrap="none" anchor="ctr"/>
            <a:lstStyle/>
            <a:p>
              <a:endParaRPr lang="en-US" sz="2400">
                <a:cs typeface="Arial" charset="0"/>
              </a:endParaRPr>
            </a:p>
          </p:txBody>
        </p:sp>
        <p:sp>
          <p:nvSpPr>
            <p:cNvPr id="13" name="Rectangle 5"/>
            <p:cNvSpPr>
              <a:spLocks noChangeArrowheads="1"/>
            </p:cNvSpPr>
            <p:nvPr/>
          </p:nvSpPr>
          <p:spPr bwMode="gray">
            <a:xfrm>
              <a:off x="570" y="3177"/>
              <a:ext cx="1436" cy="767"/>
            </a:xfrm>
            <a:prstGeom prst="rect">
              <a:avLst/>
            </a:prstGeom>
            <a:solidFill>
              <a:schemeClr val="accent2"/>
            </a:solidFill>
            <a:ln w="19050">
              <a:solidFill>
                <a:srgbClr val="FFFFFF"/>
              </a:solidFill>
              <a:round/>
              <a:headEnd/>
              <a:tailEnd/>
            </a:ln>
          </p:spPr>
          <p:txBody>
            <a:bodyPr wrap="none" anchor="ctr"/>
            <a:lstStyle/>
            <a:p>
              <a:pPr algn="l"/>
              <a:endParaRPr lang="en-US" sz="1800">
                <a:cs typeface="Arial" charset="0"/>
              </a:endParaRPr>
            </a:p>
          </p:txBody>
        </p:sp>
      </p:grpSp>
      <p:grpSp>
        <p:nvGrpSpPr>
          <p:cNvPr id="14" name="Group 146"/>
          <p:cNvGrpSpPr>
            <a:grpSpLocks/>
          </p:cNvGrpSpPr>
          <p:nvPr/>
        </p:nvGrpSpPr>
        <p:grpSpPr bwMode="auto">
          <a:xfrm>
            <a:off x="3311525" y="2990850"/>
            <a:ext cx="2509838" cy="3333750"/>
            <a:chOff x="2086" y="1900"/>
            <a:chExt cx="1581" cy="2100"/>
          </a:xfrm>
          <a:solidFill>
            <a:schemeClr val="tx1">
              <a:lumMod val="65000"/>
            </a:schemeClr>
          </a:solidFill>
        </p:grpSpPr>
        <p:sp>
          <p:nvSpPr>
            <p:cNvPr id="15" name="Rectangle 36"/>
            <p:cNvSpPr>
              <a:spLocks noChangeArrowheads="1"/>
            </p:cNvSpPr>
            <p:nvPr/>
          </p:nvSpPr>
          <p:spPr bwMode="gray">
            <a:xfrm>
              <a:off x="2780" y="1900"/>
              <a:ext cx="201" cy="856"/>
            </a:xfrm>
            <a:prstGeom prst="rect">
              <a:avLst/>
            </a:prstGeom>
            <a:grpFill/>
            <a:ln w="19050">
              <a:solidFill>
                <a:srgbClr val="FFFFFF"/>
              </a:solidFill>
              <a:miter lim="800000"/>
              <a:headEnd/>
              <a:tailEnd/>
            </a:ln>
          </p:spPr>
          <p:txBody>
            <a:bodyPr wrap="none" anchor="ctr"/>
            <a:lstStyle/>
            <a:p>
              <a:endParaRPr lang="en-US" sz="2400">
                <a:cs typeface="Arial" charset="0"/>
              </a:endParaRPr>
            </a:p>
          </p:txBody>
        </p:sp>
        <p:sp>
          <p:nvSpPr>
            <p:cNvPr id="16" name="AutoShape 139"/>
            <p:cNvSpPr>
              <a:spLocks noChangeArrowheads="1"/>
            </p:cNvSpPr>
            <p:nvPr/>
          </p:nvSpPr>
          <p:spPr bwMode="gray">
            <a:xfrm rot="10800000">
              <a:off x="2095" y="2757"/>
              <a:ext cx="1564" cy="356"/>
            </a:xfrm>
            <a:custGeom>
              <a:avLst/>
              <a:gdLst>
                <a:gd name="T0" fmla="*/ 1222 w 21600"/>
                <a:gd name="T1" fmla="*/ 178 h 21600"/>
                <a:gd name="T2" fmla="*/ 782 w 21600"/>
                <a:gd name="T3" fmla="*/ 356 h 21600"/>
                <a:gd name="T4" fmla="*/ 342 w 21600"/>
                <a:gd name="T5" fmla="*/ 178 h 21600"/>
                <a:gd name="T6" fmla="*/ 782 w 21600"/>
                <a:gd name="T7" fmla="*/ 0 h 21600"/>
                <a:gd name="T8" fmla="*/ 0 60000 65536"/>
                <a:gd name="T9" fmla="*/ 0 60000 65536"/>
                <a:gd name="T10" fmla="*/ 0 60000 65536"/>
                <a:gd name="T11" fmla="*/ 0 60000 65536"/>
                <a:gd name="T12" fmla="*/ 6532 w 21600"/>
                <a:gd name="T13" fmla="*/ 6553 h 21600"/>
                <a:gd name="T14" fmla="*/ 15068 w 21600"/>
                <a:gd name="T15" fmla="*/ 15047 h 21600"/>
              </a:gdLst>
              <a:ahLst/>
              <a:cxnLst>
                <a:cxn ang="T8">
                  <a:pos x="T0" y="T1"/>
                </a:cxn>
                <a:cxn ang="T9">
                  <a:pos x="T2" y="T3"/>
                </a:cxn>
                <a:cxn ang="T10">
                  <a:pos x="T4" y="T5"/>
                </a:cxn>
                <a:cxn ang="T11">
                  <a:pos x="T6" y="T7"/>
                </a:cxn>
              </a:cxnLst>
              <a:rect l="T12" t="T13" r="T14" b="T15"/>
              <a:pathLst>
                <a:path w="21600" h="21600">
                  <a:moveTo>
                    <a:pt x="0" y="0"/>
                  </a:moveTo>
                  <a:lnTo>
                    <a:pt x="9460" y="21600"/>
                  </a:lnTo>
                  <a:lnTo>
                    <a:pt x="12140" y="21600"/>
                  </a:lnTo>
                  <a:lnTo>
                    <a:pt x="21600" y="0"/>
                  </a:lnTo>
                  <a:close/>
                </a:path>
              </a:pathLst>
            </a:custGeom>
            <a:grpFill/>
            <a:ln w="19050">
              <a:solidFill>
                <a:srgbClr val="FFFFFF"/>
              </a:solidFill>
              <a:miter lim="800000"/>
              <a:headEnd/>
              <a:tailEnd/>
            </a:ln>
          </p:spPr>
          <p:txBody>
            <a:bodyPr wrap="none" anchor="ctr"/>
            <a:lstStyle/>
            <a:p>
              <a:endParaRPr lang="en-US"/>
            </a:p>
          </p:txBody>
        </p:sp>
        <p:sp>
          <p:nvSpPr>
            <p:cNvPr id="17" name="Rectangle 7"/>
            <p:cNvSpPr>
              <a:spLocks noChangeArrowheads="1"/>
            </p:cNvSpPr>
            <p:nvPr/>
          </p:nvSpPr>
          <p:spPr bwMode="gray">
            <a:xfrm flipH="1">
              <a:off x="2086" y="3113"/>
              <a:ext cx="1581" cy="887"/>
            </a:xfrm>
            <a:prstGeom prst="rect">
              <a:avLst/>
            </a:prstGeom>
            <a:grpFill/>
            <a:ln w="19050">
              <a:solidFill>
                <a:srgbClr val="FFFFFF"/>
              </a:solidFill>
              <a:round/>
              <a:headEnd/>
              <a:tailEnd/>
            </a:ln>
          </p:spPr>
          <p:txBody>
            <a:bodyPr wrap="none" anchor="ctr"/>
            <a:lstStyle/>
            <a:p>
              <a:endParaRPr lang="en-US" sz="2400">
                <a:cs typeface="Arial" charset="0"/>
              </a:endParaRPr>
            </a:p>
          </p:txBody>
        </p:sp>
        <p:sp>
          <p:nvSpPr>
            <p:cNvPr id="18" name="Rectangle 5"/>
            <p:cNvSpPr>
              <a:spLocks noChangeArrowheads="1"/>
            </p:cNvSpPr>
            <p:nvPr/>
          </p:nvSpPr>
          <p:spPr bwMode="gray">
            <a:xfrm flipH="1">
              <a:off x="2154" y="3177"/>
              <a:ext cx="1435" cy="767"/>
            </a:xfrm>
            <a:prstGeom prst="rect">
              <a:avLst/>
            </a:prstGeom>
            <a:solidFill>
              <a:schemeClr val="accent2"/>
            </a:solidFill>
            <a:ln w="19050">
              <a:solidFill>
                <a:srgbClr val="FFFFFF"/>
              </a:solidFill>
              <a:round/>
              <a:headEnd/>
              <a:tailEnd/>
            </a:ln>
          </p:spPr>
          <p:txBody>
            <a:bodyPr wrap="none" anchor="ctr"/>
            <a:lstStyle/>
            <a:p>
              <a:pPr algn="l"/>
              <a:endParaRPr lang="en-US" sz="1800">
                <a:cs typeface="Arial" charset="0"/>
              </a:endParaRPr>
            </a:p>
          </p:txBody>
        </p:sp>
      </p:grpSp>
      <p:sp>
        <p:nvSpPr>
          <p:cNvPr id="19" name="TextBox 35"/>
          <p:cNvSpPr txBox="1">
            <a:spLocks noChangeArrowheads="1"/>
          </p:cNvSpPr>
          <p:nvPr/>
        </p:nvSpPr>
        <p:spPr bwMode="gray">
          <a:xfrm>
            <a:off x="902494" y="5334506"/>
            <a:ext cx="2279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cs typeface="Arial" charset="0"/>
              </a:rPr>
              <a:t>AXIS-ALIGNED</a:t>
            </a:r>
          </a:p>
          <a:p>
            <a:pPr algn="ctr" eaLnBrk="1" hangingPunct="1"/>
            <a:r>
              <a:rPr lang="en-US" dirty="0" smtClean="0">
                <a:solidFill>
                  <a:srgbClr val="FFFFFF"/>
                </a:solidFill>
                <a:latin typeface="+mn-lt"/>
                <a:cs typeface="Arial" charset="0"/>
              </a:rPr>
              <a:t>SPLITS</a:t>
            </a:r>
          </a:p>
        </p:txBody>
      </p:sp>
      <p:sp>
        <p:nvSpPr>
          <p:cNvPr id="20" name="TextBox 35"/>
          <p:cNvSpPr txBox="1">
            <a:spLocks noChangeArrowheads="1"/>
          </p:cNvSpPr>
          <p:nvPr/>
        </p:nvSpPr>
        <p:spPr bwMode="gray">
          <a:xfrm>
            <a:off x="3432968" y="5334506"/>
            <a:ext cx="2278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trike="sngStrike" dirty="0" smtClean="0">
                <a:solidFill>
                  <a:srgbClr val="FFFFFF"/>
                </a:solidFill>
                <a:latin typeface="+mn-lt"/>
                <a:cs typeface="Arial" charset="0"/>
              </a:rPr>
              <a:t>LINEAR</a:t>
            </a:r>
            <a:r>
              <a:rPr lang="en-US" dirty="0" smtClean="0">
                <a:solidFill>
                  <a:srgbClr val="FFFFFF"/>
                </a:solidFill>
                <a:latin typeface="+mn-lt"/>
                <a:cs typeface="Arial" charset="0"/>
              </a:rPr>
              <a:t> MONOMIAL</a:t>
            </a:r>
          </a:p>
          <a:p>
            <a:pPr algn="ctr" eaLnBrk="1" hangingPunct="1"/>
            <a:r>
              <a:rPr lang="en-US" dirty="0" smtClean="0">
                <a:solidFill>
                  <a:srgbClr val="FFFFFF"/>
                </a:solidFill>
                <a:latin typeface="+mn-lt"/>
                <a:cs typeface="Arial" charset="0"/>
              </a:rPr>
              <a:t>COST ESTIMATOR</a:t>
            </a:r>
            <a:endParaRPr lang="en-US" dirty="0">
              <a:solidFill>
                <a:srgbClr val="FFFFFF"/>
              </a:solidFill>
              <a:latin typeface="+mn-lt"/>
              <a:cs typeface="Arial" charset="0"/>
            </a:endParaRPr>
          </a:p>
        </p:txBody>
      </p:sp>
      <p:sp>
        <p:nvSpPr>
          <p:cNvPr id="21" name="TextBox 35"/>
          <p:cNvSpPr txBox="1">
            <a:spLocks noChangeArrowheads="1"/>
          </p:cNvSpPr>
          <p:nvPr/>
        </p:nvSpPr>
        <p:spPr bwMode="gray">
          <a:xfrm>
            <a:off x="5959475" y="5334506"/>
            <a:ext cx="22796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trike="sngStrike" dirty="0" smtClean="0">
                <a:solidFill>
                  <a:srgbClr val="FFFFFF"/>
                </a:solidFill>
                <a:latin typeface="+mn-lt"/>
                <a:cs typeface="Arial" charset="0"/>
              </a:rPr>
              <a:t>UNIFORM</a:t>
            </a:r>
            <a:r>
              <a:rPr lang="en-US" dirty="0" smtClean="0">
                <a:solidFill>
                  <a:srgbClr val="FFFFFF"/>
                </a:solidFill>
                <a:latin typeface="+mn-lt"/>
                <a:cs typeface="Arial" charset="0"/>
              </a:rPr>
              <a:t> ACTUAL </a:t>
            </a:r>
          </a:p>
          <a:p>
            <a:pPr algn="ctr" eaLnBrk="1" hangingPunct="1"/>
            <a:r>
              <a:rPr lang="en-US" dirty="0" smtClean="0">
                <a:solidFill>
                  <a:srgbClr val="FFFFFF"/>
                </a:solidFill>
                <a:latin typeface="+mn-lt"/>
                <a:cs typeface="Arial" charset="0"/>
              </a:rPr>
              <a:t>RAY DISTRIBUTION</a:t>
            </a:r>
            <a:endParaRPr lang="en-US" dirty="0">
              <a:solidFill>
                <a:srgbClr val="FFFFFF"/>
              </a:solidFill>
              <a:latin typeface="+mn-lt"/>
              <a:cs typeface="Arial" charset="0"/>
            </a:endParaRPr>
          </a:p>
        </p:txBody>
      </p:sp>
      <p:grpSp>
        <p:nvGrpSpPr>
          <p:cNvPr id="22" name="Group 144"/>
          <p:cNvGrpSpPr>
            <a:grpSpLocks/>
          </p:cNvGrpSpPr>
          <p:nvPr/>
        </p:nvGrpSpPr>
        <p:grpSpPr bwMode="auto">
          <a:xfrm>
            <a:off x="3440113" y="1884363"/>
            <a:ext cx="2263775" cy="2260600"/>
            <a:chOff x="2167" y="1203"/>
            <a:chExt cx="1426" cy="1424"/>
          </a:xfrm>
        </p:grpSpPr>
        <p:sp>
          <p:nvSpPr>
            <p:cNvPr id="23" name="Oval 34"/>
            <p:cNvSpPr>
              <a:spLocks noChangeArrowheads="1"/>
            </p:cNvSpPr>
            <p:nvPr/>
          </p:nvSpPr>
          <p:spPr bwMode="gray">
            <a:xfrm>
              <a:off x="2167" y="1203"/>
              <a:ext cx="1426" cy="142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24" name="Oval 35"/>
            <p:cNvSpPr>
              <a:spLocks noChangeArrowheads="1"/>
            </p:cNvSpPr>
            <p:nvPr/>
          </p:nvSpPr>
          <p:spPr bwMode="gray">
            <a:xfrm>
              <a:off x="2230" y="1268"/>
              <a:ext cx="1301" cy="1295"/>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25" name="Text Box 36"/>
          <p:cNvSpPr txBox="1">
            <a:spLocks noChangeArrowheads="1"/>
          </p:cNvSpPr>
          <p:nvPr/>
        </p:nvSpPr>
        <p:spPr bwMode="gray">
          <a:xfrm>
            <a:off x="3733800" y="2737247"/>
            <a:ext cx="16764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lnSpc>
                <a:spcPct val="85000"/>
              </a:lnSpc>
            </a:pPr>
            <a:r>
              <a:rPr lang="en-US" sz="2000" b="1" dirty="0" smtClean="0">
                <a:solidFill>
                  <a:srgbClr val="FFFFFF"/>
                </a:solidFill>
                <a:latin typeface="+mn-lt"/>
              </a:rPr>
              <a:t>TOP-DOWN</a:t>
            </a:r>
          </a:p>
          <a:p>
            <a:pPr algn="ctr" eaLnBrk="1" hangingPunct="1">
              <a:lnSpc>
                <a:spcPct val="85000"/>
              </a:lnSpc>
            </a:pPr>
            <a:r>
              <a:rPr lang="en-US" sz="2000" b="1" dirty="0" smtClean="0">
                <a:solidFill>
                  <a:srgbClr val="FFFFFF"/>
                </a:solidFill>
                <a:latin typeface="+mn-lt"/>
              </a:rPr>
              <a:t>BUILD</a:t>
            </a:r>
            <a:endParaRPr lang="en-US" sz="2000" b="1" dirty="0">
              <a:solidFill>
                <a:srgbClr val="FFFFFF"/>
              </a:solidFill>
              <a:latin typeface="+mn-lt"/>
            </a:endParaRPr>
          </a:p>
        </p:txBody>
      </p:sp>
    </p:spTree>
    <p:extLst>
      <p:ext uri="{BB962C8B-B14F-4D97-AF65-F5344CB8AC3E}">
        <p14:creationId xmlns:p14="http://schemas.microsoft.com/office/powerpoint/2010/main" val="2542321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the measure of ray traffic in the cost estimator to be minimized.</a:t>
            </a:r>
            <a:endParaRPr lang="en-US" dirty="0"/>
          </a:p>
        </p:txBody>
      </p:sp>
      <p:sp>
        <p:nvSpPr>
          <p:cNvPr id="5" name="Isosceles Triangle 4"/>
          <p:cNvSpPr/>
          <p:nvPr/>
        </p:nvSpPr>
        <p:spPr>
          <a:xfrm rot="19812937">
            <a:off x="2036397" y="3346147"/>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96766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546895"/>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5018130"/>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570260"/>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93307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5165288"/>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3011764"/>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708312"/>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5115133"/>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614205"/>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Rectangle 20"/>
          <p:cNvSpPr/>
          <p:nvPr/>
        </p:nvSpPr>
        <p:spPr>
          <a:xfrm>
            <a:off x="1039272" y="2840897"/>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380119" y="2083493"/>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itle 1"/>
          <p:cNvSpPr txBox="1">
            <a:spLocks/>
          </p:cNvSpPr>
          <p:nvPr/>
        </p:nvSpPr>
        <p:spPr>
          <a:xfrm>
            <a:off x="533401" y="1752600"/>
            <a:ext cx="3962400" cy="1016693"/>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75000"/>
                  </a:schemeClr>
                </a:solidFill>
              </a:rPr>
              <a:t>(Cost of Sub-Tree</a:t>
            </a:r>
            <a:r>
              <a:rPr lang="en-US" sz="2400" dirty="0">
                <a:solidFill>
                  <a:schemeClr val="tx1">
                    <a:lumMod val="75000"/>
                  </a:schemeClr>
                </a:solidFill>
              </a:rPr>
              <a:t>) ≈</a:t>
            </a:r>
          </a:p>
          <a:p>
            <a:r>
              <a:rPr lang="en-US" sz="2400" dirty="0" smtClean="0">
                <a:solidFill>
                  <a:schemeClr val="tx1">
                    <a:lumMod val="75000"/>
                  </a:schemeClr>
                </a:solidFill>
              </a:rPr>
              <a:t>(Traffic of Box) </a:t>
            </a:r>
            <a:r>
              <a:rPr lang="en-US" sz="3600" b="1" dirty="0" smtClean="0">
                <a:solidFill>
                  <a:schemeClr val="tx1">
                    <a:lumMod val="75000"/>
                  </a:schemeClr>
                </a:solidFill>
              </a:rPr>
              <a:t>x</a:t>
            </a:r>
            <a:r>
              <a:rPr lang="en-US" sz="2400" b="1" dirty="0" smtClean="0">
                <a:solidFill>
                  <a:schemeClr val="tx1">
                    <a:lumMod val="75000"/>
                  </a:schemeClr>
                </a:solidFill>
              </a:rPr>
              <a:t> </a:t>
            </a:r>
            <a:r>
              <a:rPr lang="en-US" sz="2400" dirty="0" smtClean="0">
                <a:solidFill>
                  <a:schemeClr val="tx1">
                    <a:lumMod val="75000"/>
                  </a:schemeClr>
                </a:solidFill>
              </a:rPr>
              <a:t>(# Triangles-1)</a:t>
            </a:r>
            <a:r>
              <a:rPr lang="el-GR" sz="2400" baseline="30000" dirty="0" smtClean="0">
                <a:solidFill>
                  <a:schemeClr val="tx1">
                    <a:lumMod val="75000"/>
                  </a:schemeClr>
                </a:solidFill>
              </a:rPr>
              <a:t>α</a:t>
            </a:r>
            <a:r>
              <a:rPr lang="en-US" sz="2400" dirty="0" smtClean="0">
                <a:solidFill>
                  <a:schemeClr val="tx1">
                    <a:lumMod val="75000"/>
                  </a:schemeClr>
                </a:solidFill>
              </a:rPr>
              <a:t> </a:t>
            </a:r>
            <a:r>
              <a:rPr lang="en-US" sz="2400" dirty="0" smtClean="0">
                <a:solidFill>
                  <a:schemeClr val="tx1">
                    <a:lumMod val="75000"/>
                  </a:schemeClr>
                </a:solidFill>
              </a:rPr>
              <a:t> </a:t>
            </a:r>
            <a:endParaRPr lang="en-US" sz="2400" dirty="0">
              <a:solidFill>
                <a:schemeClr val="tx1">
                  <a:lumMod val="75000"/>
                </a:schemeClr>
              </a:solidFill>
            </a:endParaRPr>
          </a:p>
        </p:txBody>
      </p:sp>
      <p:grpSp>
        <p:nvGrpSpPr>
          <p:cNvPr id="51" name="Group 50"/>
          <p:cNvGrpSpPr/>
          <p:nvPr/>
        </p:nvGrpSpPr>
        <p:grpSpPr>
          <a:xfrm>
            <a:off x="304800" y="1757401"/>
            <a:ext cx="8229600" cy="4700158"/>
            <a:chOff x="304800" y="1757401"/>
            <a:chExt cx="8229600" cy="4700158"/>
          </a:xfrm>
        </p:grpSpPr>
        <p:cxnSp>
          <p:nvCxnSpPr>
            <p:cNvPr id="4" name="Straight Arrow Connector 3"/>
            <p:cNvCxnSpPr/>
            <p:nvPr/>
          </p:nvCxnSpPr>
          <p:spPr>
            <a:xfrm flipV="1">
              <a:off x="3369735" y="4495800"/>
              <a:ext cx="2345265" cy="1961759"/>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 idx="3"/>
            </p:cNvCxnSpPr>
            <p:nvPr/>
          </p:nvCxnSpPr>
          <p:spPr>
            <a:xfrm flipV="1">
              <a:off x="2229183" y="4474571"/>
              <a:ext cx="419499" cy="1778631"/>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p:cNvCxnSpPr>
            <p:nvPr/>
          </p:nvCxnSpPr>
          <p:spPr>
            <a:xfrm>
              <a:off x="2648682" y="4474571"/>
              <a:ext cx="1313718" cy="97429"/>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4800" y="4168347"/>
              <a:ext cx="1924383" cy="23694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172200" y="1757401"/>
              <a:ext cx="914401" cy="2123902"/>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57800" y="2840897"/>
              <a:ext cx="3276600" cy="1883503"/>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4728276" y="1757401"/>
            <a:ext cx="0" cy="4495800"/>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972257" y="4895837"/>
            <a:ext cx="990143" cy="369332"/>
          </a:xfrm>
          <a:prstGeom prst="rect">
            <a:avLst/>
          </a:prstGeom>
        </p:spPr>
        <p:txBody>
          <a:bodyPr wrap="none">
            <a:spAutoFit/>
          </a:bodyPr>
          <a:lstStyle/>
          <a:p>
            <a:r>
              <a:rPr lang="en-US" b="1" dirty="0" smtClean="0">
                <a:solidFill>
                  <a:schemeClr val="accent6"/>
                </a:solidFill>
              </a:rPr>
              <a:t>(4 Rays)</a:t>
            </a:r>
            <a:r>
              <a:rPr lang="en-US" b="1" dirty="0" smtClean="0">
                <a:solidFill>
                  <a:schemeClr val="accent6"/>
                </a:solidFill>
              </a:rPr>
              <a:t> </a:t>
            </a:r>
            <a:endParaRPr lang="en-US" b="1" dirty="0">
              <a:solidFill>
                <a:schemeClr val="accent6"/>
              </a:solidFill>
            </a:endParaRPr>
          </a:p>
        </p:txBody>
      </p:sp>
      <p:sp>
        <p:nvSpPr>
          <p:cNvPr id="53" name="Rectangle 52"/>
          <p:cNvSpPr/>
          <p:nvPr/>
        </p:nvSpPr>
        <p:spPr>
          <a:xfrm>
            <a:off x="6491782" y="4408191"/>
            <a:ext cx="990143" cy="369332"/>
          </a:xfrm>
          <a:prstGeom prst="rect">
            <a:avLst/>
          </a:prstGeom>
        </p:spPr>
        <p:txBody>
          <a:bodyPr wrap="none">
            <a:spAutoFit/>
          </a:bodyPr>
          <a:lstStyle/>
          <a:p>
            <a:r>
              <a:rPr lang="en-US" b="1" dirty="0" smtClean="0">
                <a:solidFill>
                  <a:schemeClr val="accent6"/>
                </a:solidFill>
              </a:rPr>
              <a:t>(3 Rays)</a:t>
            </a:r>
            <a:r>
              <a:rPr lang="en-US" b="1" dirty="0" smtClean="0">
                <a:solidFill>
                  <a:schemeClr val="accent6"/>
                </a:solidFill>
              </a:rPr>
              <a:t> </a:t>
            </a:r>
            <a:endParaRPr lang="en-US" b="1" dirty="0">
              <a:solidFill>
                <a:schemeClr val="accent6"/>
              </a:solidFill>
            </a:endParaRPr>
          </a:p>
        </p:txBody>
      </p:sp>
    </p:spTree>
    <p:extLst>
      <p:ext uri="{BB962C8B-B14F-4D97-AF65-F5344CB8AC3E}">
        <p14:creationId xmlns:p14="http://schemas.microsoft.com/office/powerpoint/2010/main" val="2461360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Consider a contrived example.</a:t>
            </a:r>
            <a:endParaRPr lang="en-US" dirty="0"/>
          </a:p>
        </p:txBody>
      </p:sp>
      <p:grpSp>
        <p:nvGrpSpPr>
          <p:cNvPr id="60" name="Group 59"/>
          <p:cNvGrpSpPr/>
          <p:nvPr/>
        </p:nvGrpSpPr>
        <p:grpSpPr>
          <a:xfrm>
            <a:off x="1066801" y="1657542"/>
            <a:ext cx="5638800" cy="2024685"/>
            <a:chOff x="914400" y="2286000"/>
            <a:chExt cx="7295817" cy="2619659"/>
          </a:xfrm>
        </p:grpSpPr>
        <p:sp>
          <p:nvSpPr>
            <p:cNvPr id="58" name="Oval 57"/>
            <p:cNvSpPr/>
            <p:nvPr/>
          </p:nvSpPr>
          <p:spPr>
            <a:xfrm>
              <a:off x="914400" y="2286000"/>
              <a:ext cx="2667000" cy="2619659"/>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solidFill>
                <a:schemeClr val="tx1">
                  <a:lumMod val="6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7" name="Group 56"/>
            <p:cNvGrpSpPr/>
            <p:nvPr/>
          </p:nvGrpSpPr>
          <p:grpSpPr>
            <a:xfrm>
              <a:off x="3581400" y="2543459"/>
              <a:ext cx="4628817" cy="2209800"/>
              <a:chOff x="2229183" y="3657600"/>
              <a:chExt cx="1276017" cy="1066800"/>
            </a:xfrm>
          </p:grpSpPr>
          <p:cxnSp>
            <p:nvCxnSpPr>
              <p:cNvPr id="4" name="Straight Arrow Connector 3"/>
              <p:cNvCxnSpPr/>
              <p:nvPr/>
            </p:nvCxnSpPr>
            <p:spPr>
              <a:xfrm flipH="1" flipV="1">
                <a:off x="2229183" y="4168347"/>
                <a:ext cx="1276017" cy="118474"/>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229183" y="4168348"/>
                <a:ext cx="1276017" cy="327452"/>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229183" y="4065373"/>
                <a:ext cx="1276017" cy="102974"/>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2229183" y="4168347"/>
                <a:ext cx="1276017" cy="556053"/>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229184" y="3864385"/>
                <a:ext cx="1276016" cy="303962"/>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229184" y="3657600"/>
                <a:ext cx="1276016" cy="510748"/>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1066800" y="4107072"/>
            <a:ext cx="5638801" cy="2024685"/>
            <a:chOff x="914400" y="2286000"/>
            <a:chExt cx="7295819" cy="2619659"/>
          </a:xfrm>
        </p:grpSpPr>
        <p:sp>
          <p:nvSpPr>
            <p:cNvPr id="62" name="Oval 61"/>
            <p:cNvSpPr/>
            <p:nvPr/>
          </p:nvSpPr>
          <p:spPr>
            <a:xfrm>
              <a:off x="914400" y="2286000"/>
              <a:ext cx="2667000" cy="2619659"/>
            </a:xfrm>
            <a:prstGeom prst="ellipse">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solidFill>
                <a:schemeClr val="tx1">
                  <a:lumMod val="6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63" name="Group 62"/>
            <p:cNvGrpSpPr/>
            <p:nvPr/>
          </p:nvGrpSpPr>
          <p:grpSpPr>
            <a:xfrm>
              <a:off x="3190828" y="2543459"/>
              <a:ext cx="5019391" cy="2209800"/>
              <a:chOff x="2121515" y="3657600"/>
              <a:chExt cx="1383686" cy="1066800"/>
            </a:xfrm>
          </p:grpSpPr>
          <p:cxnSp>
            <p:nvCxnSpPr>
              <p:cNvPr id="64" name="Straight Arrow Connector 63"/>
              <p:cNvCxnSpPr>
                <a:endCxn id="62" idx="5"/>
              </p:cNvCxnSpPr>
              <p:nvPr/>
            </p:nvCxnSpPr>
            <p:spPr>
              <a:xfrm flipH="1">
                <a:off x="2121515" y="4286822"/>
                <a:ext cx="1383686" cy="325945"/>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2" idx="7"/>
              </p:cNvCxnSpPr>
              <p:nvPr/>
            </p:nvCxnSpPr>
            <p:spPr>
              <a:xfrm flipH="1" flipV="1">
                <a:off x="2121515" y="3718515"/>
                <a:ext cx="1383686" cy="777285"/>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2229185" y="4065373"/>
                <a:ext cx="1276016" cy="41784"/>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2229185" y="4286822"/>
                <a:ext cx="1276016" cy="437578"/>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2200622" y="3864385"/>
                <a:ext cx="1304579" cy="585409"/>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2200622" y="3657600"/>
                <a:ext cx="1304578" cy="308902"/>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93" name="Straight Connector 92"/>
          <p:cNvCxnSpPr/>
          <p:nvPr/>
        </p:nvCxnSpPr>
        <p:spPr>
          <a:xfrm>
            <a:off x="994535" y="388620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4" name="Title 1"/>
          <p:cNvSpPr txBox="1">
            <a:spLocks/>
          </p:cNvSpPr>
          <p:nvPr/>
        </p:nvSpPr>
        <p:spPr>
          <a:xfrm>
            <a:off x="6705597" y="2335402"/>
            <a:ext cx="1752601" cy="5127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tx1">
                    <a:lumMod val="75000"/>
                  </a:schemeClr>
                </a:solidFill>
              </a:rPr>
              <a:t>Focus = 0</a:t>
            </a:r>
            <a:endParaRPr lang="en-US" sz="2400" b="1" dirty="0">
              <a:solidFill>
                <a:schemeClr val="tx1">
                  <a:lumMod val="75000"/>
                </a:schemeClr>
              </a:solidFill>
            </a:endParaRPr>
          </a:p>
        </p:txBody>
      </p:sp>
      <p:sp>
        <p:nvSpPr>
          <p:cNvPr id="95" name="Title 1"/>
          <p:cNvSpPr txBox="1">
            <a:spLocks/>
          </p:cNvSpPr>
          <p:nvPr/>
        </p:nvSpPr>
        <p:spPr>
          <a:xfrm>
            <a:off x="6705598" y="4865298"/>
            <a:ext cx="1752601" cy="5127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solidFill>
                  <a:schemeClr val="tx1">
                    <a:lumMod val="75000"/>
                  </a:schemeClr>
                </a:solidFill>
              </a:rPr>
              <a:t>Focus = 1</a:t>
            </a:r>
            <a:endParaRPr lang="en-US" sz="2400" b="1" dirty="0">
              <a:solidFill>
                <a:schemeClr val="tx1">
                  <a:lumMod val="75000"/>
                </a:schemeClr>
              </a:solidFill>
            </a:endParaRPr>
          </a:p>
        </p:txBody>
      </p:sp>
    </p:spTree>
    <p:extLst>
      <p:ext uri="{BB962C8B-B14F-4D97-AF65-F5344CB8AC3E}">
        <p14:creationId xmlns:p14="http://schemas.microsoft.com/office/powerpoint/2010/main" val="3811116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want the BVH to quick isolate the active portion of the scene.</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83" t="16343" r="1935" b="12679"/>
          <a:stretch/>
        </p:blipFill>
        <p:spPr bwMode="auto">
          <a:xfrm>
            <a:off x="4495800" y="1779244"/>
            <a:ext cx="3429000" cy="201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019" t="18916" r="2399" b="10106"/>
          <a:stretch/>
        </p:blipFill>
        <p:spPr bwMode="auto">
          <a:xfrm>
            <a:off x="4495800" y="4370044"/>
            <a:ext cx="3429000" cy="201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536847" y="1760430"/>
            <a:ext cx="2044553" cy="2049570"/>
            <a:chOff x="769519" y="1717196"/>
            <a:chExt cx="2514600" cy="2520770"/>
          </a:xfrm>
        </p:grpSpPr>
        <p:sp>
          <p:nvSpPr>
            <p:cNvPr id="8" name="Rounded Rectangle 7"/>
            <p:cNvSpPr/>
            <p:nvPr/>
          </p:nvSpPr>
          <p:spPr>
            <a:xfrm>
              <a:off x="769519" y="1717196"/>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956007" y="1890357"/>
              <a:ext cx="2133600" cy="2057400"/>
              <a:chOff x="6858000" y="2057400"/>
              <a:chExt cx="2133600" cy="2057400"/>
            </a:xfrm>
            <a:effectLst>
              <a:glow rad="101600">
                <a:schemeClr val="accent2">
                  <a:satMod val="175000"/>
                  <a:alpha val="40000"/>
                </a:schemeClr>
              </a:glow>
            </a:effectLst>
          </p:grpSpPr>
          <p:sp>
            <p:nvSpPr>
              <p:cNvPr id="10" name="Rectangle 9"/>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10" idx="2"/>
                <a:endCxn id="15"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2"/>
                <a:endCxn id="16"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5" idx="2"/>
                <a:endCxn id="11"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 idx="2"/>
                <a:endCxn id="12"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2"/>
                <a:endCxn id="13"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4"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2"/>
                <a:endCxn id="26"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4" idx="2"/>
                <a:endCxn id="19"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2"/>
                <a:endCxn id="20"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9" idx="2"/>
                <a:endCxn id="24"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2"/>
                <a:endCxn id="25"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2"/>
                <a:endCxn id="22"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7" idx="2"/>
                <a:endCxn id="23"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17"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1" idx="2"/>
                <a:endCxn id="18"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2" idx="2"/>
                <a:endCxn id="21"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7174" name="Group 7173"/>
          <p:cNvGrpSpPr/>
          <p:nvPr/>
        </p:nvGrpSpPr>
        <p:grpSpPr>
          <a:xfrm>
            <a:off x="1536847" y="4351231"/>
            <a:ext cx="2044553" cy="2049569"/>
            <a:chOff x="991726" y="4027361"/>
            <a:chExt cx="2514600" cy="2520770"/>
          </a:xfrm>
        </p:grpSpPr>
        <p:sp>
          <p:nvSpPr>
            <p:cNvPr id="44" name="Rounded Rectangle 43"/>
            <p:cNvSpPr/>
            <p:nvPr/>
          </p:nvSpPr>
          <p:spPr>
            <a:xfrm>
              <a:off x="991726" y="4027361"/>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3" name="Group 7172"/>
            <p:cNvGrpSpPr/>
            <p:nvPr/>
          </p:nvGrpSpPr>
          <p:grpSpPr>
            <a:xfrm>
              <a:off x="1178214" y="4200522"/>
              <a:ext cx="2133600" cy="2057400"/>
              <a:chOff x="1178214" y="4200522"/>
              <a:chExt cx="2133600" cy="2057400"/>
            </a:xfrm>
          </p:grpSpPr>
          <p:sp>
            <p:nvSpPr>
              <p:cNvPr id="47" name="Rectangle 46"/>
              <p:cNvSpPr/>
              <p:nvPr/>
            </p:nvSpPr>
            <p:spPr>
              <a:xfrm>
                <a:off x="1406814" y="51583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64014" y="51583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635414" y="47244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178214" y="56388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616364" y="56388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2016414" y="56388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1635414" y="60960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1187739" y="60960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a:endCxn id="51" idx="0"/>
              </p:cNvCxnSpPr>
              <p:nvPr/>
            </p:nvCxnSpPr>
            <p:spPr>
              <a:xfrm flipH="1">
                <a:off x="1721139" y="43666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2"/>
                <a:endCxn id="47" idx="0"/>
              </p:cNvCxnSpPr>
              <p:nvPr/>
            </p:nvCxnSpPr>
            <p:spPr>
              <a:xfrm flipH="1">
                <a:off x="1492539" y="49000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1" idx="2"/>
                <a:endCxn id="48" idx="0"/>
              </p:cNvCxnSpPr>
              <p:nvPr/>
            </p:nvCxnSpPr>
            <p:spPr>
              <a:xfrm>
                <a:off x="1721139" y="49000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2115676" y="4200522"/>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46" idx="2"/>
                <a:endCxn id="52" idx="0"/>
              </p:cNvCxnSpPr>
              <p:nvPr/>
            </p:nvCxnSpPr>
            <p:spPr>
              <a:xfrm>
                <a:off x="2201401" y="4376150"/>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172" name="Group 7171"/>
              <p:cNvGrpSpPr/>
              <p:nvPr/>
            </p:nvGrpSpPr>
            <p:grpSpPr>
              <a:xfrm>
                <a:off x="2330739" y="4710694"/>
                <a:ext cx="981075" cy="1547228"/>
                <a:chOff x="2330739" y="4710694"/>
                <a:chExt cx="981075" cy="1547228"/>
              </a:xfrm>
              <a:effectLst>
                <a:glow rad="101600">
                  <a:schemeClr val="accent2">
                    <a:satMod val="175000"/>
                    <a:alpha val="40000"/>
                  </a:schemeClr>
                </a:glow>
              </a:effectLst>
            </p:grpSpPr>
            <p:sp>
              <p:nvSpPr>
                <p:cNvPr id="49" name="Rectangle 48"/>
                <p:cNvSpPr/>
                <p:nvPr/>
              </p:nvSpPr>
              <p:spPr>
                <a:xfrm>
                  <a:off x="2454564" y="5167894"/>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911764" y="5167894"/>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683164" y="4710694"/>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702214" y="5648322"/>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40364" y="5648322"/>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2711739" y="6105522"/>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3159414" y="6105522"/>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2330739" y="5648322"/>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52" idx="2"/>
                  <a:endCxn id="49" idx="0"/>
                </p:cNvCxnSpPr>
                <p:nvPr/>
              </p:nvCxnSpPr>
              <p:spPr>
                <a:xfrm flipH="1">
                  <a:off x="2540289" y="4886322"/>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2" idx="2"/>
                  <a:endCxn id="50" idx="0"/>
                </p:cNvCxnSpPr>
                <p:nvPr/>
              </p:nvCxnSpPr>
              <p:spPr>
                <a:xfrm>
                  <a:off x="2768889" y="4886322"/>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9" idx="2"/>
                  <a:endCxn id="62" idx="0"/>
                </p:cNvCxnSpPr>
                <p:nvPr/>
              </p:nvCxnSpPr>
              <p:spPr>
                <a:xfrm flipH="1">
                  <a:off x="2402177" y="5343522"/>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0" idx="2"/>
                  <a:endCxn id="55" idx="0"/>
                </p:cNvCxnSpPr>
                <p:nvPr/>
              </p:nvCxnSpPr>
              <p:spPr>
                <a:xfrm flipH="1">
                  <a:off x="2787939" y="5343522"/>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0" idx="2"/>
                  <a:endCxn id="56" idx="0"/>
                </p:cNvCxnSpPr>
                <p:nvPr/>
              </p:nvCxnSpPr>
              <p:spPr>
                <a:xfrm>
                  <a:off x="2997489" y="5343522"/>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5" idx="2"/>
                  <a:endCxn id="60" idx="0"/>
                </p:cNvCxnSpPr>
                <p:nvPr/>
              </p:nvCxnSpPr>
              <p:spPr>
                <a:xfrm flipH="1">
                  <a:off x="2783177" y="5823950"/>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6" idx="2"/>
                  <a:endCxn id="61" idx="0"/>
                </p:cNvCxnSpPr>
                <p:nvPr/>
              </p:nvCxnSpPr>
              <p:spPr>
                <a:xfrm>
                  <a:off x="3226089" y="5823950"/>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a:stCxn id="54" idx="2"/>
                <a:endCxn id="58" idx="0"/>
              </p:cNvCxnSpPr>
              <p:nvPr/>
            </p:nvCxnSpPr>
            <p:spPr>
              <a:xfrm>
                <a:off x="1702089" y="58144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3" idx="2"/>
                <a:endCxn id="59" idx="0"/>
              </p:cNvCxnSpPr>
              <p:nvPr/>
            </p:nvCxnSpPr>
            <p:spPr>
              <a:xfrm flipH="1">
                <a:off x="1259177" y="58144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7" idx="2"/>
                <a:endCxn id="53" idx="0"/>
              </p:cNvCxnSpPr>
              <p:nvPr/>
            </p:nvCxnSpPr>
            <p:spPr>
              <a:xfrm flipH="1">
                <a:off x="1263939" y="53340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47" idx="2"/>
                <a:endCxn id="54" idx="0"/>
              </p:cNvCxnSpPr>
              <p:nvPr/>
            </p:nvCxnSpPr>
            <p:spPr>
              <a:xfrm>
                <a:off x="1492539" y="53340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8" idx="2"/>
                <a:endCxn id="57" idx="0"/>
              </p:cNvCxnSpPr>
              <p:nvPr/>
            </p:nvCxnSpPr>
            <p:spPr>
              <a:xfrm>
                <a:off x="1949739" y="53340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85" name="Straight Connector 84"/>
          <p:cNvCxnSpPr/>
          <p:nvPr/>
        </p:nvCxnSpPr>
        <p:spPr>
          <a:xfrm>
            <a:off x="994535" y="406868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832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52238" y="1371599"/>
            <a:ext cx="7682162" cy="5250015"/>
          </a:xfrm>
          <a:prstGeom prst="roundRect">
            <a:avLst/>
          </a:prstGeom>
          <a:solidFill>
            <a:schemeClr val="tx1">
              <a:lumMod val="85000"/>
            </a:schemeClr>
          </a:solid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lstStyle/>
          <a:p>
            <a:r>
              <a:rPr lang="en-US" dirty="0" smtClean="0"/>
              <a:t>It works in the contrived case.</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65128"/>
            <a:ext cx="7924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637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52238" y="1371599"/>
            <a:ext cx="7682162" cy="5250015"/>
          </a:xfrm>
          <a:prstGeom prst="roundRect">
            <a:avLst/>
          </a:prstGeom>
          <a:solidFill>
            <a:schemeClr val="tx1">
              <a:lumMod val="85000"/>
            </a:schemeClr>
          </a:solid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lstStyle/>
          <a:p>
            <a:r>
              <a:rPr lang="en-US" dirty="0" smtClean="0"/>
              <a:t>And another contrived case.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5395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234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52238" y="1371599"/>
            <a:ext cx="7682162" cy="5250015"/>
          </a:xfrm>
          <a:prstGeom prst="roundRect">
            <a:avLst/>
          </a:prstGeom>
          <a:solidFill>
            <a:schemeClr val="tx1">
              <a:lumMod val="85000"/>
            </a:schemeClr>
          </a:solid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lstStyle/>
          <a:p>
            <a:r>
              <a:rPr lang="en-US" dirty="0" smtClean="0"/>
              <a:t>And a third.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48" y="1637298"/>
            <a:ext cx="82391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234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Ray tracing: shoot rays into the scene.</a:t>
            </a:r>
            <a:endParaRPr lang="en-US" dirty="0"/>
          </a:p>
        </p:txBody>
      </p:sp>
      <p:grpSp>
        <p:nvGrpSpPr>
          <p:cNvPr id="10" name="Group 9"/>
          <p:cNvGrpSpPr/>
          <p:nvPr/>
        </p:nvGrpSpPr>
        <p:grpSpPr>
          <a:xfrm>
            <a:off x="2141152" y="1730749"/>
            <a:ext cx="4731520" cy="3561954"/>
            <a:chOff x="1153512" y="2102957"/>
            <a:chExt cx="4731520" cy="3561954"/>
          </a:xfrm>
          <a:effectLst>
            <a:outerShdw blurRad="50800" dist="38100" dir="8100000" algn="tr" rotWithShape="0">
              <a:prstClr val="black">
                <a:alpha val="40000"/>
              </a:prstClr>
            </a:outerShdw>
          </a:effectLst>
        </p:grpSpPr>
        <p:sp>
          <p:nvSpPr>
            <p:cNvPr id="4" name="Isosceles Triangle 3"/>
            <p:cNvSpPr/>
            <p:nvPr/>
          </p:nvSpPr>
          <p:spPr>
            <a:xfrm rot="19812937">
              <a:off x="1153512"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Isosceles Triangle 4"/>
            <p:cNvSpPr/>
            <p:nvPr/>
          </p:nvSpPr>
          <p:spPr>
            <a:xfrm rot="20286343">
              <a:off x="4285268" y="2102957"/>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16200000">
              <a:off x="3131668" y="41773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8693615">
              <a:off x="4868658" y="46485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945712">
              <a:off x="2617844" y="2273054"/>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65" name="Group 64"/>
          <p:cNvGrpSpPr/>
          <p:nvPr/>
        </p:nvGrpSpPr>
        <p:grpSpPr>
          <a:xfrm>
            <a:off x="1063840" y="1541780"/>
            <a:ext cx="4648200" cy="5142699"/>
            <a:chOff x="76200" y="1913988"/>
            <a:chExt cx="4648200" cy="5142699"/>
          </a:xfrm>
          <a:effectLst>
            <a:outerShdw blurRad="50800" dist="38100" dir="8100000" algn="tr" rotWithShape="0">
              <a:prstClr val="black">
                <a:alpha val="40000"/>
              </a:prstClr>
            </a:outerShdw>
          </a:effectLst>
        </p:grpSpPr>
        <p:cxnSp>
          <p:nvCxnSpPr>
            <p:cNvPr id="34" name="Straight Arrow Connector 33"/>
            <p:cNvCxnSpPr/>
            <p:nvPr/>
          </p:nvCxnSpPr>
          <p:spPr>
            <a:xfrm flipH="1">
              <a:off x="2057400" y="3124200"/>
              <a:ext cx="990600" cy="38751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7" name="Straight Arrow Connector 36"/>
            <p:cNvCxnSpPr>
              <a:stCxn id="6" idx="1"/>
            </p:cNvCxnSpPr>
            <p:nvPr/>
          </p:nvCxnSpPr>
          <p:spPr>
            <a:xfrm flipH="1">
              <a:off x="3581400" y="4639495"/>
              <a:ext cx="37914" cy="18456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0" name="Straight Arrow Connector 39"/>
            <p:cNvCxnSpPr>
              <a:stCxn id="5" idx="1"/>
            </p:cNvCxnSpPr>
            <p:nvPr/>
          </p:nvCxnSpPr>
          <p:spPr>
            <a:xfrm flipH="1" flipV="1">
              <a:off x="3733800" y="1913988"/>
              <a:ext cx="737529" cy="67857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838200" y="3962401"/>
              <a:ext cx="1219200" cy="2362203"/>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endCxn id="6" idx="1"/>
            </p:cNvCxnSpPr>
            <p:nvPr/>
          </p:nvCxnSpPr>
          <p:spPr>
            <a:xfrm flipV="1">
              <a:off x="838200" y="4639495"/>
              <a:ext cx="2781114" cy="168510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50" name="Straight Arrow Connector 49"/>
            <p:cNvCxnSpPr/>
            <p:nvPr/>
          </p:nvCxnSpPr>
          <p:spPr>
            <a:xfrm flipH="1">
              <a:off x="3968256" y="3700016"/>
              <a:ext cx="756144" cy="8262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p:nvPr/>
          </p:nvCxnSpPr>
          <p:spPr>
            <a:xfrm flipV="1">
              <a:off x="2057400" y="3700016"/>
              <a:ext cx="2667000" cy="26238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a:endCxn id="5" idx="1"/>
            </p:cNvCxnSpPr>
            <p:nvPr/>
          </p:nvCxnSpPr>
          <p:spPr>
            <a:xfrm flipV="1">
              <a:off x="838200" y="2592566"/>
              <a:ext cx="3633129" cy="373203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V="1">
              <a:off x="838200" y="3124200"/>
              <a:ext cx="2209800" cy="3200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Pie 10"/>
            <p:cNvSpPr/>
            <p:nvPr/>
          </p:nvSpPr>
          <p:spPr>
            <a:xfrm>
              <a:off x="76200" y="5913687"/>
              <a:ext cx="1143000" cy="1143000"/>
            </a:xfrm>
            <a:prstGeom prst="pie">
              <a:avLst>
                <a:gd name="adj1" fmla="val 17432387"/>
                <a:gd name="adj2" fmla="val 2050234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120165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52238" y="1455585"/>
            <a:ext cx="7682162" cy="5097615"/>
          </a:xfrm>
          <a:prstGeom prst="roundRect">
            <a:avLst/>
          </a:prstGeom>
          <a:solidFill>
            <a:schemeClr val="tx1">
              <a:lumMod val="85000"/>
            </a:schemeClr>
          </a:solid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normAutofit fontScale="90000"/>
          </a:bodyPr>
          <a:lstStyle/>
          <a:p>
            <a:r>
              <a:rPr lang="en-US" dirty="0" smtClean="0"/>
              <a:t>A blended cost function leads to “blended” results.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37313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225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how about a real scene?</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601" y="1752600"/>
            <a:ext cx="7721599" cy="43434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3130" y="6172200"/>
            <a:ext cx="3065070" cy="369332"/>
          </a:xfrm>
          <a:prstGeom prst="rect">
            <a:avLst/>
          </a:prstGeom>
        </p:spPr>
        <p:txBody>
          <a:bodyPr wrap="none">
            <a:spAutoFit/>
          </a:bodyPr>
          <a:lstStyle/>
          <a:p>
            <a:r>
              <a:rPr lang="en-US" dirty="0" smtClean="0">
                <a:solidFill>
                  <a:schemeClr val="tx1">
                    <a:lumMod val="75000"/>
                  </a:schemeClr>
                </a:solidFill>
              </a:rPr>
              <a:t>“</a:t>
            </a:r>
            <a:r>
              <a:rPr lang="en-US" dirty="0" err="1" smtClean="0">
                <a:solidFill>
                  <a:schemeClr val="tx1">
                    <a:lumMod val="75000"/>
                  </a:schemeClr>
                </a:solidFill>
              </a:rPr>
              <a:t>Powerplant</a:t>
            </a:r>
            <a:r>
              <a:rPr lang="en-US" dirty="0" smtClean="0">
                <a:solidFill>
                  <a:schemeClr val="tx1">
                    <a:lumMod val="75000"/>
                  </a:schemeClr>
                </a:solidFill>
              </a:rPr>
              <a:t>,” courtesy of Intel</a:t>
            </a:r>
            <a:endParaRPr lang="en-US" dirty="0"/>
          </a:p>
        </p:txBody>
      </p:sp>
    </p:spTree>
    <p:extLst>
      <p:ext uri="{BB962C8B-B14F-4D97-AF65-F5344CB8AC3E}">
        <p14:creationId xmlns:p14="http://schemas.microsoft.com/office/powerpoint/2010/main" val="167822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52238" y="1371599"/>
            <a:ext cx="7682162" cy="5250015"/>
          </a:xfrm>
          <a:prstGeom prst="roundRect">
            <a:avLst/>
          </a:prstGeom>
          <a:solidFill>
            <a:schemeClr val="tx1">
              <a:lumMod val="85000"/>
            </a:schemeClr>
          </a:solid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1143000"/>
          </a:xfrm>
        </p:spPr>
        <p:txBody>
          <a:bodyPr/>
          <a:lstStyle/>
          <a:p>
            <a:r>
              <a:rPr lang="en-US" dirty="0" smtClean="0"/>
              <a:t>Results are modest for real scenes.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37" y="1676400"/>
            <a:ext cx="7381876" cy="486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321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213876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BVHs recursively bound the scene.</a:t>
            </a:r>
            <a:endParaRPr lang="en-US" dirty="0"/>
          </a:p>
        </p:txBody>
      </p:sp>
      <p:grpSp>
        <p:nvGrpSpPr>
          <p:cNvPr id="22" name="Group 21"/>
          <p:cNvGrpSpPr/>
          <p:nvPr/>
        </p:nvGrpSpPr>
        <p:grpSpPr>
          <a:xfrm>
            <a:off x="533400" y="1752600"/>
            <a:ext cx="4782224" cy="3465250"/>
            <a:chOff x="1905000" y="1676400"/>
            <a:chExt cx="5410200" cy="3920288"/>
          </a:xfrm>
        </p:grpSpPr>
        <p:grpSp>
          <p:nvGrpSpPr>
            <p:cNvPr id="4" name="Group 3"/>
            <p:cNvGrpSpPr/>
            <p:nvPr/>
          </p:nvGrpSpPr>
          <p:grpSpPr>
            <a:xfrm>
              <a:off x="2066475" y="1779484"/>
              <a:ext cx="4918016" cy="3473439"/>
              <a:chOff x="1159528" y="2032902"/>
              <a:chExt cx="4918016" cy="3473439"/>
            </a:xfrm>
            <a:effectLst/>
          </p:grpSpPr>
          <p:sp>
            <p:nvSpPr>
              <p:cNvPr id="5" name="Isosceles Triangle 4"/>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1" name="Rectangle 10"/>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Rectangle 16"/>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Rectangle 17"/>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Rectangle 18"/>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Rectangle 19"/>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Rectangle 20"/>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103" name="Group 102"/>
          <p:cNvGrpSpPr/>
          <p:nvPr/>
        </p:nvGrpSpPr>
        <p:grpSpPr>
          <a:xfrm>
            <a:off x="6324600" y="2127430"/>
            <a:ext cx="2514600" cy="2520770"/>
            <a:chOff x="6553200" y="1924343"/>
            <a:chExt cx="2514600" cy="2520770"/>
          </a:xfrm>
        </p:grpSpPr>
        <p:sp>
          <p:nvSpPr>
            <p:cNvPr id="102" name="Rounded Rectangle 101"/>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p:cNvGrpSpPr/>
            <p:nvPr/>
          </p:nvGrpSpPr>
          <p:grpSpPr>
            <a:xfrm>
              <a:off x="6739688" y="2097504"/>
              <a:ext cx="2133600" cy="2057400"/>
              <a:chOff x="6858000" y="2057400"/>
              <a:chExt cx="2133600" cy="2057400"/>
            </a:xfrm>
          </p:grpSpPr>
          <p:sp>
            <p:nvSpPr>
              <p:cNvPr id="35" name="Rectangle 34"/>
              <p:cNvSpPr/>
              <p:nvPr/>
            </p:nvSpPr>
            <p:spPr>
              <a:xfrm>
                <a:off x="7795462" y="2057400"/>
                <a:ext cx="171450" cy="175628"/>
              </a:xfrm>
              <a:prstGeom prst="rect">
                <a:avLst/>
              </a:prstGeom>
              <a:solidFill>
                <a:schemeClr val="accent2">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0866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54380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1343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591550" y="3024772"/>
                <a:ext cx="171450" cy="175628"/>
              </a:xfrm>
              <a:prstGeom prst="rect">
                <a:avLst/>
              </a:prstGeom>
              <a:solidFill>
                <a:schemeClr val="accent6">
                  <a:lumMod val="40000"/>
                  <a:lumOff val="6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15200" y="2590800"/>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362950" y="2567572"/>
                <a:ext cx="171450" cy="175628"/>
              </a:xfrm>
              <a:prstGeom prst="rect">
                <a:avLst/>
              </a:prstGeom>
              <a:solidFill>
                <a:schemeClr val="accent5">
                  <a:lumMod val="60000"/>
                  <a:lumOff val="4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96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8200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820150" y="3505200"/>
                <a:ext cx="171450" cy="175628"/>
              </a:xfrm>
              <a:prstGeom prst="rect">
                <a:avLst/>
              </a:prstGeom>
              <a:solidFill>
                <a:schemeClr val="tx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7315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8839200"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5" idx="2"/>
                <a:endCxn id="40" idx="0"/>
              </p:cNvCxnSpPr>
              <p:nvPr/>
            </p:nvCxnSpPr>
            <p:spPr>
              <a:xfrm flipH="1">
                <a:off x="7400925" y="2233028"/>
                <a:ext cx="480262" cy="3577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5" idx="2"/>
                <a:endCxn id="41" idx="0"/>
              </p:cNvCxnSpPr>
              <p:nvPr/>
            </p:nvCxnSpPr>
            <p:spPr>
              <a:xfrm>
                <a:off x="7881187" y="2233028"/>
                <a:ext cx="567488" cy="3345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0" idx="2"/>
                <a:endCxn id="36" idx="0"/>
              </p:cNvCxnSpPr>
              <p:nvPr/>
            </p:nvCxnSpPr>
            <p:spPr>
              <a:xfrm flipH="1">
                <a:off x="71723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0" idx="2"/>
                <a:endCxn id="37" idx="0"/>
              </p:cNvCxnSpPr>
              <p:nvPr/>
            </p:nvCxnSpPr>
            <p:spPr>
              <a:xfrm>
                <a:off x="7400925" y="2766428"/>
                <a:ext cx="228600" cy="2583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1" idx="2"/>
                <a:endCxn id="38" idx="0"/>
              </p:cNvCxnSpPr>
              <p:nvPr/>
            </p:nvCxnSpPr>
            <p:spPr>
              <a:xfrm flipH="1">
                <a:off x="82200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1" idx="2"/>
                <a:endCxn id="39" idx="0"/>
              </p:cNvCxnSpPr>
              <p:nvPr/>
            </p:nvCxnSpPr>
            <p:spPr>
              <a:xfrm>
                <a:off x="8448675" y="2743200"/>
                <a:ext cx="228600"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8" idx="2"/>
                <a:endCxn id="51"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9" idx="2"/>
                <a:endCxn id="44" idx="0"/>
              </p:cNvCxnSpPr>
              <p:nvPr/>
            </p:nvCxnSpPr>
            <p:spPr>
              <a:xfrm flipH="1">
                <a:off x="84677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39" idx="2"/>
                <a:endCxn id="45" idx="0"/>
              </p:cNvCxnSpPr>
              <p:nvPr/>
            </p:nvCxnSpPr>
            <p:spPr>
              <a:xfrm>
                <a:off x="867727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4" idx="2"/>
                <a:endCxn id="49"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5" idx="2"/>
                <a:endCxn id="50" idx="0"/>
              </p:cNvCxnSpPr>
              <p:nvPr/>
            </p:nvCxnSpPr>
            <p:spPr>
              <a:xfrm>
                <a:off x="8905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3" idx="2"/>
                <a:endCxn id="47" idx="0"/>
              </p:cNvCxnSpPr>
              <p:nvPr/>
            </p:nvCxnSpPr>
            <p:spPr>
              <a:xfrm>
                <a:off x="7381875" y="3680828"/>
                <a:ext cx="4763"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42" idx="2"/>
                <a:endCxn id="48"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6" idx="2"/>
                <a:endCxn id="42" idx="0"/>
              </p:cNvCxnSpPr>
              <p:nvPr/>
            </p:nvCxnSpPr>
            <p:spPr>
              <a:xfrm flipH="1">
                <a:off x="6943725" y="3200400"/>
                <a:ext cx="22860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36" idx="2"/>
                <a:endCxn id="43" idx="0"/>
              </p:cNvCxnSpPr>
              <p:nvPr/>
            </p:nvCxnSpPr>
            <p:spPr>
              <a:xfrm>
                <a:off x="7172325" y="3200400"/>
                <a:ext cx="209550"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37" idx="2"/>
                <a:endCxn id="46"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0" name="Title 1"/>
          <p:cNvSpPr txBox="1">
            <a:spLocks/>
          </p:cNvSpPr>
          <p:nvPr/>
        </p:nvSpPr>
        <p:spPr>
          <a:xfrm>
            <a:off x="487834" y="5105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schemeClr>
                </a:solidFill>
              </a:rPr>
              <a:t>BVH = Bounding Volume Hierarchy</a:t>
            </a:r>
            <a:endParaRPr lang="en-US" sz="2800" dirty="0">
              <a:solidFill>
                <a:schemeClr val="tx1">
                  <a:lumMod val="75000"/>
                </a:schemeClr>
              </a:solidFill>
            </a:endParaRPr>
          </a:p>
        </p:txBody>
      </p:sp>
    </p:spTree>
    <p:extLst>
      <p:ext uri="{BB962C8B-B14F-4D97-AF65-F5344CB8AC3E}">
        <p14:creationId xmlns:p14="http://schemas.microsoft.com/office/powerpoint/2010/main" val="2368342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BVHs allow quick rejection of parts of the scene.</a:t>
            </a:r>
            <a:endParaRPr lang="en-US" dirty="0"/>
          </a:p>
        </p:txBody>
      </p:sp>
      <p:grpSp>
        <p:nvGrpSpPr>
          <p:cNvPr id="4" name="Group 3"/>
          <p:cNvGrpSpPr/>
          <p:nvPr/>
        </p:nvGrpSpPr>
        <p:grpSpPr>
          <a:xfrm>
            <a:off x="533400" y="2097350"/>
            <a:ext cx="4782224" cy="3465250"/>
            <a:chOff x="1905000" y="1676400"/>
            <a:chExt cx="5410200" cy="3920288"/>
          </a:xfrm>
        </p:grpSpPr>
        <p:grpSp>
          <p:nvGrpSpPr>
            <p:cNvPr id="5" name="Group 4"/>
            <p:cNvGrpSpPr/>
            <p:nvPr/>
          </p:nvGrpSpPr>
          <p:grpSpPr>
            <a:xfrm>
              <a:off x="2066475" y="1779484"/>
              <a:ext cx="4918016" cy="3473439"/>
              <a:chOff x="1159528" y="2032902"/>
              <a:chExt cx="4918016" cy="3473439"/>
            </a:xfrm>
            <a:effectLst/>
          </p:grpSpPr>
          <p:sp>
            <p:nvSpPr>
              <p:cNvPr id="17" name="Isosceles Triangle 16"/>
              <p:cNvSpPr/>
              <p:nvPr/>
            </p:nvSpPr>
            <p:spPr>
              <a:xfrm rot="19812937">
                <a:off x="1159528" y="29765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Isosceles Triangle 17"/>
              <p:cNvSpPr/>
              <p:nvPr/>
            </p:nvSpPr>
            <p:spPr>
              <a:xfrm rot="20614675">
                <a:off x="4319645" y="2032902"/>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Isosceles Triangle 18"/>
              <p:cNvSpPr/>
              <p:nvPr/>
            </p:nvSpPr>
            <p:spPr>
              <a:xfrm rot="15895735">
                <a:off x="3091527" y="4195350"/>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19"/>
              <p:cNvSpPr/>
              <p:nvPr/>
            </p:nvSpPr>
            <p:spPr>
              <a:xfrm rot="18693615">
                <a:off x="5061170" y="448996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Isosceles Triangle 20"/>
              <p:cNvSpPr/>
              <p:nvPr/>
            </p:nvSpPr>
            <p:spPr>
              <a:xfrm rot="19179137">
                <a:off x="4449929" y="32006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Isosceles Triangle 21"/>
              <p:cNvSpPr/>
              <p:nvPr/>
            </p:nvSpPr>
            <p:spPr>
              <a:xfrm rot="945712">
                <a:off x="2617844" y="2279070"/>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6" name="Rectangle 5"/>
            <p:cNvSpPr/>
            <p:nvPr/>
          </p:nvSpPr>
          <p:spPr>
            <a:xfrm>
              <a:off x="5169528" y="1752600"/>
              <a:ext cx="2087521" cy="3779919"/>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Rectangle 6"/>
            <p:cNvSpPr/>
            <p:nvPr/>
          </p:nvSpPr>
          <p:spPr>
            <a:xfrm>
              <a:off x="1981200" y="1826988"/>
              <a:ext cx="2971800" cy="2980467"/>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Rectangle 7"/>
            <p:cNvSpPr/>
            <p:nvPr/>
          </p:nvSpPr>
          <p:spPr>
            <a:xfrm>
              <a:off x="2057400" y="1888247"/>
              <a:ext cx="2552700" cy="2160377"/>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Rectangle 8"/>
            <p:cNvSpPr/>
            <p:nvPr/>
          </p:nvSpPr>
          <p:spPr>
            <a:xfrm>
              <a:off x="4095439" y="3774295"/>
              <a:ext cx="797812" cy="98081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Rectangle 9"/>
            <p:cNvSpPr/>
            <p:nvPr/>
          </p:nvSpPr>
          <p:spPr>
            <a:xfrm>
              <a:off x="5257801" y="1802924"/>
              <a:ext cx="1499936" cy="2463886"/>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p:cNvSpPr/>
            <p:nvPr/>
          </p:nvSpPr>
          <p:spPr>
            <a:xfrm>
              <a:off x="5928375" y="4572000"/>
              <a:ext cx="1276399" cy="920218"/>
            </a:xfrm>
            <a:prstGeom prst="rect">
              <a:avLst/>
            </a:prstGeom>
            <a:noFill/>
            <a:ln>
              <a:solidFill>
                <a:schemeClr val="accent6">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1905000" y="1676400"/>
              <a:ext cx="5410200" cy="392028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Rectangle 12"/>
            <p:cNvSpPr/>
            <p:nvPr/>
          </p:nvSpPr>
          <p:spPr>
            <a:xfrm>
              <a:off x="2127584" y="2895600"/>
              <a:ext cx="1272229" cy="1111042"/>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Rectangle 13"/>
            <p:cNvSpPr/>
            <p:nvPr/>
          </p:nvSpPr>
          <p:spPr>
            <a:xfrm>
              <a:off x="3432223" y="1954423"/>
              <a:ext cx="1139777" cy="1072696"/>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Rectangle 14"/>
            <p:cNvSpPr/>
            <p:nvPr/>
          </p:nvSpPr>
          <p:spPr>
            <a:xfrm>
              <a:off x="5340639" y="1857069"/>
              <a:ext cx="1100266" cy="739747"/>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Rectangle 15"/>
            <p:cNvSpPr/>
            <p:nvPr/>
          </p:nvSpPr>
          <p:spPr>
            <a:xfrm>
              <a:off x="5547447" y="3048000"/>
              <a:ext cx="1139777" cy="1149170"/>
            </a:xfrm>
            <a:prstGeom prst="rect">
              <a:avLst/>
            </a:prstGeom>
            <a:noFill/>
            <a:ln>
              <a:solidFill>
                <a:schemeClr val="tx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grpSp>
        <p:nvGrpSpPr>
          <p:cNvPr id="23" name="Group 22"/>
          <p:cNvGrpSpPr/>
          <p:nvPr/>
        </p:nvGrpSpPr>
        <p:grpSpPr>
          <a:xfrm>
            <a:off x="6324600" y="2279830"/>
            <a:ext cx="2514600" cy="2520770"/>
            <a:chOff x="6553200" y="1924343"/>
            <a:chExt cx="2514600" cy="2520770"/>
          </a:xfrm>
        </p:grpSpPr>
        <p:sp>
          <p:nvSpPr>
            <p:cNvPr id="24" name="Rounded Rectangle 23"/>
            <p:cNvSpPr/>
            <p:nvPr/>
          </p:nvSpPr>
          <p:spPr>
            <a:xfrm>
              <a:off x="6553200" y="1924343"/>
              <a:ext cx="2514600" cy="2520770"/>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739688" y="2097504"/>
              <a:ext cx="2133600" cy="2057400"/>
              <a:chOff x="6858000" y="2057400"/>
              <a:chExt cx="2133600" cy="2057400"/>
            </a:xfrm>
          </p:grpSpPr>
          <p:sp>
            <p:nvSpPr>
              <p:cNvPr id="26" name="Rectangle 25"/>
              <p:cNvSpPr/>
              <p:nvPr/>
            </p:nvSpPr>
            <p:spPr>
              <a:xfrm>
                <a:off x="7795462" y="2057400"/>
                <a:ext cx="171450" cy="175628"/>
              </a:xfrm>
              <a:prstGeom prst="rect">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660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54380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134350" y="3024772"/>
                <a:ext cx="171450" cy="175628"/>
              </a:xfrm>
              <a:prstGeom prst="rect">
                <a:avLst/>
              </a:prstGeom>
              <a:solidFill>
                <a:schemeClr val="accent6">
                  <a:lumMod val="40000"/>
                  <a:lumOff val="6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591550" y="3024772"/>
                <a:ext cx="171450" cy="175628"/>
              </a:xfrm>
              <a:prstGeom prst="rect">
                <a:avLst/>
              </a:prstGeom>
              <a:solidFill>
                <a:schemeClr val="accent6">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15200" y="2590800"/>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62950" y="2567572"/>
                <a:ext cx="171450" cy="175628"/>
              </a:xfrm>
              <a:prstGeom prst="rect">
                <a:avLst/>
              </a:prstGeom>
              <a:solidFill>
                <a:schemeClr val="accent5">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96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82000" y="3505200"/>
                <a:ext cx="171450" cy="175628"/>
              </a:xfrm>
              <a:prstGeom prst="rect">
                <a:avLst/>
              </a:prstGeom>
              <a:solidFill>
                <a:schemeClr val="tx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820150" y="3505200"/>
                <a:ext cx="171450" cy="175628"/>
              </a:xfrm>
              <a:prstGeom prst="rect">
                <a:avLst/>
              </a:prstGeom>
              <a:solidFill>
                <a:schemeClr val="tx1">
                  <a:lumMod val="9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696200"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315200" y="3962400"/>
                <a:ext cx="142875" cy="152400"/>
              </a:xfrm>
              <a:prstGeom prst="triangle">
                <a:avLst/>
              </a:prstGeom>
              <a:solidFill>
                <a:schemeClr val="accent3">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6867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8391525" y="39624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8839200" y="3962400"/>
                <a:ext cx="142875" cy="152400"/>
              </a:xfrm>
              <a:prstGeom prst="triangle">
                <a:avLst/>
              </a:prstGeom>
              <a:solidFill>
                <a:schemeClr val="accent3">
                  <a:lumMod val="7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8010525" y="3505200"/>
                <a:ext cx="142875" cy="152400"/>
              </a:xfrm>
              <a:prstGeom prst="triangle">
                <a:avLst/>
              </a:prstGeom>
              <a:solidFill>
                <a:schemeClr val="accent3">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6" idx="2"/>
                <a:endCxn id="31" idx="0"/>
              </p:cNvCxnSpPr>
              <p:nvPr/>
            </p:nvCxnSpPr>
            <p:spPr>
              <a:xfrm flipH="1">
                <a:off x="7400925" y="2233028"/>
                <a:ext cx="480262" cy="3577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 idx="2"/>
                <a:endCxn id="32" idx="0"/>
              </p:cNvCxnSpPr>
              <p:nvPr/>
            </p:nvCxnSpPr>
            <p:spPr>
              <a:xfrm>
                <a:off x="7881187" y="2233028"/>
                <a:ext cx="567488" cy="334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27" idx="0"/>
              </p:cNvCxnSpPr>
              <p:nvPr/>
            </p:nvCxnSpPr>
            <p:spPr>
              <a:xfrm flipH="1">
                <a:off x="7172325" y="2766428"/>
                <a:ext cx="228600" cy="258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1" idx="2"/>
                <a:endCxn id="28" idx="0"/>
              </p:cNvCxnSpPr>
              <p:nvPr/>
            </p:nvCxnSpPr>
            <p:spPr>
              <a:xfrm>
                <a:off x="7400925" y="2766428"/>
                <a:ext cx="228600" cy="2583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29" idx="0"/>
              </p:cNvCxnSpPr>
              <p:nvPr/>
            </p:nvCxnSpPr>
            <p:spPr>
              <a:xfrm flipH="1">
                <a:off x="8220075" y="2743200"/>
                <a:ext cx="228600"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30" idx="0"/>
              </p:cNvCxnSpPr>
              <p:nvPr/>
            </p:nvCxnSpPr>
            <p:spPr>
              <a:xfrm>
                <a:off x="8448675" y="2743200"/>
                <a:ext cx="228600"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9" idx="2"/>
                <a:endCxn id="42" idx="0"/>
              </p:cNvCxnSpPr>
              <p:nvPr/>
            </p:nvCxnSpPr>
            <p:spPr>
              <a:xfrm flipH="1">
                <a:off x="8081963" y="3200400"/>
                <a:ext cx="138112"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2"/>
                <a:endCxn id="35" idx="0"/>
              </p:cNvCxnSpPr>
              <p:nvPr/>
            </p:nvCxnSpPr>
            <p:spPr>
              <a:xfrm flipH="1">
                <a:off x="8467725" y="3200400"/>
                <a:ext cx="20955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0" idx="2"/>
                <a:endCxn id="36" idx="0"/>
              </p:cNvCxnSpPr>
              <p:nvPr/>
            </p:nvCxnSpPr>
            <p:spPr>
              <a:xfrm>
                <a:off x="8677275" y="3200400"/>
                <a:ext cx="22860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2"/>
                <a:endCxn id="40" idx="0"/>
              </p:cNvCxnSpPr>
              <p:nvPr/>
            </p:nvCxnSpPr>
            <p:spPr>
              <a:xfrm flipH="1">
                <a:off x="8462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6" idx="2"/>
                <a:endCxn id="41" idx="0"/>
              </p:cNvCxnSpPr>
              <p:nvPr/>
            </p:nvCxnSpPr>
            <p:spPr>
              <a:xfrm>
                <a:off x="8905875" y="3680828"/>
                <a:ext cx="4763" cy="28157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4" idx="2"/>
                <a:endCxn id="38" idx="0"/>
              </p:cNvCxnSpPr>
              <p:nvPr/>
            </p:nvCxnSpPr>
            <p:spPr>
              <a:xfrm>
                <a:off x="7381875" y="3680828"/>
                <a:ext cx="4763" cy="2815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2"/>
                <a:endCxn id="39" idx="0"/>
              </p:cNvCxnSpPr>
              <p:nvPr/>
            </p:nvCxnSpPr>
            <p:spPr>
              <a:xfrm flipH="1">
                <a:off x="6938963" y="3680828"/>
                <a:ext cx="4762" cy="28157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33" idx="0"/>
              </p:cNvCxnSpPr>
              <p:nvPr/>
            </p:nvCxnSpPr>
            <p:spPr>
              <a:xfrm flipH="1">
                <a:off x="6943725" y="3200400"/>
                <a:ext cx="228600" cy="3048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7" idx="2"/>
                <a:endCxn id="34" idx="0"/>
              </p:cNvCxnSpPr>
              <p:nvPr/>
            </p:nvCxnSpPr>
            <p:spPr>
              <a:xfrm>
                <a:off x="7172325" y="3200400"/>
                <a:ext cx="209550" cy="304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2"/>
                <a:endCxn id="37" idx="0"/>
              </p:cNvCxnSpPr>
              <p:nvPr/>
            </p:nvCxnSpPr>
            <p:spPr>
              <a:xfrm>
                <a:off x="7629525" y="3200400"/>
                <a:ext cx="138113" cy="3048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flipH="1" flipV="1">
            <a:off x="2667000" y="2910931"/>
            <a:ext cx="3048000" cy="751146"/>
          </a:xfrm>
          <a:prstGeom prst="straightConnector1">
            <a:avLst/>
          </a:prstGeom>
          <a:ln>
            <a:solidFill>
              <a:srgbClr val="FF0000"/>
            </a:solidFill>
            <a:tailEnd type="arrow"/>
          </a:ln>
          <a:effectLst>
            <a:glow rad="101600">
              <a:schemeClr val="accent6">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76" name="Straight Arrow Connector 75"/>
          <p:cNvCxnSpPr/>
          <p:nvPr/>
        </p:nvCxnSpPr>
        <p:spPr>
          <a:xfrm flipV="1">
            <a:off x="1143001" y="3900791"/>
            <a:ext cx="304799" cy="2423810"/>
          </a:xfrm>
          <a:prstGeom prst="straightConnector1">
            <a:avLst/>
          </a:prstGeom>
          <a:ln>
            <a:solidFill>
              <a:schemeClr val="accent6"/>
            </a:solidFill>
            <a:tailEnd type="arrow"/>
          </a:ln>
          <a:effectLst>
            <a:glow rad="63500">
              <a:schemeClr val="accent4">
                <a:satMod val="175000"/>
                <a:alpha val="40000"/>
              </a:schemeClr>
            </a:glow>
          </a:effectLst>
        </p:spPr>
        <p:style>
          <a:lnRef idx="3">
            <a:schemeClr val="accent6"/>
          </a:lnRef>
          <a:fillRef idx="0">
            <a:schemeClr val="accent6"/>
          </a:fillRef>
          <a:effectRef idx="2">
            <a:schemeClr val="accent6"/>
          </a:effectRef>
          <a:fontRef idx="minor">
            <a:schemeClr val="tx1"/>
          </a:fontRef>
        </p:style>
      </p:cxnSp>
      <p:grpSp>
        <p:nvGrpSpPr>
          <p:cNvPr id="84" name="Group 83"/>
          <p:cNvGrpSpPr/>
          <p:nvPr/>
        </p:nvGrpSpPr>
        <p:grpSpPr>
          <a:xfrm>
            <a:off x="6718160" y="4876800"/>
            <a:ext cx="1904380" cy="802263"/>
            <a:chOff x="6766761" y="4876800"/>
            <a:chExt cx="1904380" cy="802263"/>
          </a:xfrm>
        </p:grpSpPr>
        <p:sp>
          <p:nvSpPr>
            <p:cNvPr id="80" name="Rounded Rectangle 79"/>
            <p:cNvSpPr/>
            <p:nvPr/>
          </p:nvSpPr>
          <p:spPr>
            <a:xfrm>
              <a:off x="6766761" y="4876800"/>
              <a:ext cx="1877927" cy="802263"/>
            </a:xfrm>
            <a:prstGeom prst="roundRect">
              <a:avLst/>
            </a:prstGeom>
            <a:solidFill>
              <a:schemeClr val="accent4">
                <a:lumMod val="40000"/>
                <a:lumOff val="60000"/>
              </a:schemeClr>
            </a:solidFill>
            <a:ln w="12700"/>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6979444" y="5042297"/>
              <a:ext cx="183356" cy="171879"/>
            </a:xfrm>
            <a:prstGeom prst="rect">
              <a:avLst/>
            </a:prstGeom>
            <a:solidFill>
              <a:schemeClr val="tx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979444" y="5314521"/>
              <a:ext cx="183356" cy="171879"/>
            </a:xfrm>
            <a:prstGeom prst="rect">
              <a:avLst/>
            </a:prstGeom>
            <a:solidFill>
              <a:schemeClr val="tx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7149199" y="4974945"/>
              <a:ext cx="1446771" cy="307777"/>
            </a:xfrm>
            <a:prstGeom prst="rect">
              <a:avLst/>
            </a:prstGeom>
            <a:noFill/>
          </p:spPr>
          <p:txBody>
            <a:bodyPr wrap="square" rtlCol="0">
              <a:spAutoFit/>
            </a:bodyPr>
            <a:lstStyle/>
            <a:p>
              <a:r>
                <a:rPr lang="en-US" sz="1400" dirty="0" smtClean="0">
                  <a:solidFill>
                    <a:schemeClr val="bg1"/>
                  </a:solidFill>
                </a:rPr>
                <a:t>Box/Triangle Hit</a:t>
              </a:r>
              <a:endParaRPr lang="en-US" sz="1400" dirty="0">
                <a:solidFill>
                  <a:schemeClr val="bg1"/>
                </a:solidFill>
              </a:endParaRPr>
            </a:p>
          </p:txBody>
        </p:sp>
        <p:sp>
          <p:nvSpPr>
            <p:cNvPr id="83" name="TextBox 82"/>
            <p:cNvSpPr txBox="1"/>
            <p:nvPr/>
          </p:nvSpPr>
          <p:spPr>
            <a:xfrm>
              <a:off x="7148170" y="5247508"/>
              <a:ext cx="1522971" cy="307777"/>
            </a:xfrm>
            <a:prstGeom prst="rect">
              <a:avLst/>
            </a:prstGeom>
            <a:noFill/>
          </p:spPr>
          <p:txBody>
            <a:bodyPr wrap="square" rtlCol="0">
              <a:spAutoFit/>
            </a:bodyPr>
            <a:lstStyle/>
            <a:p>
              <a:r>
                <a:rPr lang="en-US" sz="1400" dirty="0" smtClean="0">
                  <a:solidFill>
                    <a:schemeClr val="bg1"/>
                  </a:solidFill>
                </a:rPr>
                <a:t>Box/Triangle Miss</a:t>
              </a:r>
              <a:endParaRPr lang="en-US" sz="1400" dirty="0">
                <a:solidFill>
                  <a:schemeClr val="bg1"/>
                </a:solidFill>
              </a:endParaRPr>
            </a:p>
          </p:txBody>
        </p:sp>
      </p:grpSp>
    </p:spTree>
    <p:extLst>
      <p:ext uri="{BB962C8B-B14F-4D97-AF65-F5344CB8AC3E}">
        <p14:creationId xmlns:p14="http://schemas.microsoft.com/office/powerpoint/2010/main" val="3592327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2" name="Group 51"/>
          <p:cNvGrpSpPr>
            <a:grpSpLocks/>
          </p:cNvGrpSpPr>
          <p:nvPr/>
        </p:nvGrpSpPr>
        <p:grpSpPr bwMode="auto">
          <a:xfrm>
            <a:off x="3389313" y="2951163"/>
            <a:ext cx="2354262" cy="2355850"/>
            <a:chOff x="2135" y="1859"/>
            <a:chExt cx="1483" cy="1484"/>
          </a:xfrm>
        </p:grpSpPr>
        <p:sp>
          <p:nvSpPr>
            <p:cNvPr id="194570" name="Oval 97"/>
            <p:cNvSpPr>
              <a:spLocks noChangeArrowheads="1"/>
            </p:cNvSpPr>
            <p:nvPr/>
          </p:nvSpPr>
          <p:spPr bwMode="gray">
            <a:xfrm>
              <a:off x="2135" y="1859"/>
              <a:ext cx="1483" cy="1484"/>
            </a:xfrm>
            <a:prstGeom prst="ellipse">
              <a:avLst/>
            </a:prstGeom>
            <a:solidFill>
              <a:schemeClr val="accent2">
                <a:alpha val="70195"/>
              </a:schemeClr>
            </a:solidFill>
            <a:ln w="19050">
              <a:solidFill>
                <a:srgbClr val="FFFFFF"/>
              </a:solidFill>
              <a:round/>
              <a:headEnd/>
              <a:tailEnd/>
            </a:ln>
          </p:spPr>
          <p:txBody>
            <a:bodyPr wrap="none" anchor="ctr"/>
            <a:lstStyle/>
            <a:p>
              <a:pPr algn="l"/>
              <a:endParaRPr lang="en-US" sz="1800"/>
            </a:p>
          </p:txBody>
        </p:sp>
        <p:sp>
          <p:nvSpPr>
            <p:cNvPr id="194571" name="Oval 99"/>
            <p:cNvSpPr>
              <a:spLocks noChangeArrowheads="1"/>
            </p:cNvSpPr>
            <p:nvPr/>
          </p:nvSpPr>
          <p:spPr bwMode="gray">
            <a:xfrm>
              <a:off x="2218" y="1942"/>
              <a:ext cx="1317" cy="1318"/>
            </a:xfrm>
            <a:prstGeom prst="ellipse">
              <a:avLst/>
            </a:prstGeom>
            <a:solidFill>
              <a:schemeClr val="accent2"/>
            </a:solidFill>
            <a:ln w="19050">
              <a:solidFill>
                <a:srgbClr val="FFFFFF"/>
              </a:solidFill>
              <a:round/>
              <a:headEnd/>
              <a:tailEnd/>
            </a:ln>
          </p:spPr>
          <p:txBody>
            <a:bodyPr anchor="ctr"/>
            <a:lstStyle/>
            <a:p>
              <a:pPr algn="l"/>
              <a:endParaRPr lang="en-US" sz="1800">
                <a:cs typeface="Arial" charset="0"/>
              </a:endParaRPr>
            </a:p>
          </p:txBody>
        </p:sp>
      </p:grpSp>
      <p:sp>
        <p:nvSpPr>
          <p:cNvPr id="194563" name="Freeform 8"/>
          <p:cNvSpPr>
            <a:spLocks/>
          </p:cNvSpPr>
          <p:nvPr/>
        </p:nvSpPr>
        <p:spPr bwMode="gray">
          <a:xfrm>
            <a:off x="-6350" y="2076450"/>
            <a:ext cx="6248400" cy="2814638"/>
          </a:xfrm>
          <a:custGeom>
            <a:avLst/>
            <a:gdLst>
              <a:gd name="T0" fmla="*/ 0 w 2186"/>
              <a:gd name="T1" fmla="*/ 1460183 h 985"/>
              <a:gd name="T2" fmla="*/ 2601118 w 2186"/>
              <a:gd name="T3" fmla="*/ 1460183 h 985"/>
              <a:gd name="T4" fmla="*/ 4570536 w 2186"/>
              <a:gd name="T5" fmla="*/ 0 h 985"/>
              <a:gd name="T6" fmla="*/ 6248400 w 2186"/>
              <a:gd name="T7" fmla="*/ 865823 h 985"/>
              <a:gd name="T8" fmla="*/ 6242683 w 2186"/>
              <a:gd name="T9" fmla="*/ 871538 h 985"/>
              <a:gd name="T10" fmla="*/ 5362305 w 2186"/>
              <a:gd name="T11" fmla="*/ 871538 h 985"/>
              <a:gd name="T12" fmla="*/ 5359446 w 2186"/>
              <a:gd name="T13" fmla="*/ 874395 h 985"/>
              <a:gd name="T14" fmla="*/ 4570536 w 2186"/>
              <a:gd name="T15" fmla="*/ 634365 h 985"/>
              <a:gd name="T16" fmla="*/ 3147067 w 2186"/>
              <a:gd name="T17" fmla="*/ 2057400 h 985"/>
              <a:gd name="T18" fmla="*/ 3364303 w 2186"/>
              <a:gd name="T19" fmla="*/ 2814638 h 985"/>
              <a:gd name="T20" fmla="*/ 0 w 2186"/>
              <a:gd name="T21" fmla="*/ 2811780 h 985"/>
              <a:gd name="T22" fmla="*/ 0 w 2186"/>
              <a:gd name="T23" fmla="*/ 1460183 h 9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6"/>
              <a:gd name="T37" fmla="*/ 0 h 985"/>
              <a:gd name="T38" fmla="*/ 2186 w 2186"/>
              <a:gd name="T39" fmla="*/ 985 h 9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6" h="985">
                <a:moveTo>
                  <a:pt x="0" y="511"/>
                </a:moveTo>
                <a:cubicBezTo>
                  <a:pt x="910" y="511"/>
                  <a:pt x="910" y="511"/>
                  <a:pt x="910" y="511"/>
                </a:cubicBezTo>
                <a:cubicBezTo>
                  <a:pt x="999" y="215"/>
                  <a:pt x="1274" y="0"/>
                  <a:pt x="1599" y="0"/>
                </a:cubicBezTo>
                <a:cubicBezTo>
                  <a:pt x="1842" y="0"/>
                  <a:pt x="2056" y="120"/>
                  <a:pt x="2186" y="303"/>
                </a:cubicBezTo>
                <a:cubicBezTo>
                  <a:pt x="2184" y="305"/>
                  <a:pt x="2184" y="305"/>
                  <a:pt x="2184" y="305"/>
                </a:cubicBezTo>
                <a:cubicBezTo>
                  <a:pt x="1876" y="305"/>
                  <a:pt x="1876" y="305"/>
                  <a:pt x="1876" y="305"/>
                </a:cubicBezTo>
                <a:cubicBezTo>
                  <a:pt x="1875" y="306"/>
                  <a:pt x="1875" y="306"/>
                  <a:pt x="1875" y="306"/>
                </a:cubicBezTo>
                <a:cubicBezTo>
                  <a:pt x="1796" y="253"/>
                  <a:pt x="1701" y="222"/>
                  <a:pt x="1599" y="222"/>
                </a:cubicBezTo>
                <a:cubicBezTo>
                  <a:pt x="1324" y="222"/>
                  <a:pt x="1101" y="445"/>
                  <a:pt x="1101" y="720"/>
                </a:cubicBezTo>
                <a:cubicBezTo>
                  <a:pt x="1101" y="817"/>
                  <a:pt x="1129" y="908"/>
                  <a:pt x="1177" y="985"/>
                </a:cubicBezTo>
                <a:cubicBezTo>
                  <a:pt x="0" y="984"/>
                  <a:pt x="0" y="984"/>
                  <a:pt x="0" y="984"/>
                </a:cubicBezTo>
                <a:lnTo>
                  <a:pt x="0" y="511"/>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4" name="Freeform 9"/>
          <p:cNvSpPr>
            <a:spLocks/>
          </p:cNvSpPr>
          <p:nvPr/>
        </p:nvSpPr>
        <p:spPr bwMode="gray">
          <a:xfrm>
            <a:off x="2892425" y="3371850"/>
            <a:ext cx="6251575" cy="2811463"/>
          </a:xfrm>
          <a:custGeom>
            <a:avLst/>
            <a:gdLst>
              <a:gd name="T0" fmla="*/ 6251575 w 2187"/>
              <a:gd name="T1" fmla="*/ 0 h 984"/>
              <a:gd name="T2" fmla="*/ 2884243 w 2187"/>
              <a:gd name="T3" fmla="*/ 0 h 984"/>
              <a:gd name="T4" fmla="*/ 3101490 w 2187"/>
              <a:gd name="T5" fmla="*/ 754295 h 984"/>
              <a:gd name="T6" fmla="*/ 1677949 w 2187"/>
              <a:gd name="T7" fmla="*/ 2177170 h 984"/>
              <a:gd name="T8" fmla="*/ 888999 w 2187"/>
              <a:gd name="T9" fmla="*/ 1937167 h 984"/>
              <a:gd name="T10" fmla="*/ 888999 w 2187"/>
              <a:gd name="T11" fmla="*/ 1940024 h 984"/>
              <a:gd name="T12" fmla="*/ 5717 w 2187"/>
              <a:gd name="T13" fmla="*/ 1940024 h 984"/>
              <a:gd name="T14" fmla="*/ 0 w 2187"/>
              <a:gd name="T15" fmla="*/ 1945738 h 984"/>
              <a:gd name="T16" fmla="*/ 1677949 w 2187"/>
              <a:gd name="T17" fmla="*/ 2811463 h 984"/>
              <a:gd name="T18" fmla="*/ 3650325 w 2187"/>
              <a:gd name="T19" fmla="*/ 1351445 h 984"/>
              <a:gd name="T20" fmla="*/ 6251575 w 2187"/>
              <a:gd name="T21" fmla="*/ 1351445 h 984"/>
              <a:gd name="T22" fmla="*/ 6251575 w 2187"/>
              <a:gd name="T23" fmla="*/ 0 h 9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7"/>
              <a:gd name="T37" fmla="*/ 0 h 984"/>
              <a:gd name="T38" fmla="*/ 2187 w 2187"/>
              <a:gd name="T39" fmla="*/ 984 h 9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7" h="984">
                <a:moveTo>
                  <a:pt x="2187" y="0"/>
                </a:moveTo>
                <a:cubicBezTo>
                  <a:pt x="1009" y="0"/>
                  <a:pt x="1009" y="0"/>
                  <a:pt x="1009" y="0"/>
                </a:cubicBezTo>
                <a:cubicBezTo>
                  <a:pt x="1057" y="76"/>
                  <a:pt x="1085" y="167"/>
                  <a:pt x="1085" y="264"/>
                </a:cubicBezTo>
                <a:cubicBezTo>
                  <a:pt x="1085" y="539"/>
                  <a:pt x="862" y="762"/>
                  <a:pt x="587" y="762"/>
                </a:cubicBezTo>
                <a:cubicBezTo>
                  <a:pt x="485" y="762"/>
                  <a:pt x="390" y="731"/>
                  <a:pt x="311" y="678"/>
                </a:cubicBezTo>
                <a:cubicBezTo>
                  <a:pt x="311" y="679"/>
                  <a:pt x="311" y="679"/>
                  <a:pt x="311" y="679"/>
                </a:cubicBezTo>
                <a:cubicBezTo>
                  <a:pt x="2" y="679"/>
                  <a:pt x="2" y="679"/>
                  <a:pt x="2" y="679"/>
                </a:cubicBezTo>
                <a:cubicBezTo>
                  <a:pt x="0" y="681"/>
                  <a:pt x="0" y="681"/>
                  <a:pt x="0" y="681"/>
                </a:cubicBezTo>
                <a:cubicBezTo>
                  <a:pt x="130" y="865"/>
                  <a:pt x="345" y="984"/>
                  <a:pt x="587" y="984"/>
                </a:cubicBezTo>
                <a:cubicBezTo>
                  <a:pt x="912" y="984"/>
                  <a:pt x="1187" y="769"/>
                  <a:pt x="1277" y="473"/>
                </a:cubicBezTo>
                <a:cubicBezTo>
                  <a:pt x="2187" y="473"/>
                  <a:pt x="2187" y="473"/>
                  <a:pt x="2187" y="473"/>
                </a:cubicBezTo>
                <a:lnTo>
                  <a:pt x="2187" y="0"/>
                </a:lnTo>
                <a:close/>
              </a:path>
            </a:pathLst>
          </a:custGeom>
          <a:solidFill>
            <a:schemeClr val="tx1">
              <a:lumMod val="65000"/>
            </a:schemeClr>
          </a:solidFill>
          <a:ln w="19050">
            <a:solidFill>
              <a:srgbClr val="FFFFFF"/>
            </a:solidFill>
            <a:round/>
            <a:headEnd/>
            <a:tailEnd/>
          </a:ln>
        </p:spPr>
        <p:txBody>
          <a:bodyPr wrap="none" anchor="ctr"/>
          <a:lstStyle/>
          <a:p>
            <a:pPr algn="l"/>
            <a:endParaRPr lang="en-US" sz="1800"/>
          </a:p>
        </p:txBody>
      </p:sp>
      <p:sp>
        <p:nvSpPr>
          <p:cNvPr id="194565" name="Text Box 10"/>
          <p:cNvSpPr txBox="1">
            <a:spLocks noChangeArrowheads="1"/>
          </p:cNvSpPr>
          <p:nvPr/>
        </p:nvSpPr>
        <p:spPr bwMode="gray">
          <a:xfrm>
            <a:off x="3617118" y="3810000"/>
            <a:ext cx="19097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sz="2000" b="1" dirty="0" smtClean="0">
                <a:solidFill>
                  <a:srgbClr val="FFFFFF"/>
                </a:solidFill>
                <a:latin typeface="+mn-lt"/>
              </a:rPr>
              <a:t>COST TO</a:t>
            </a:r>
          </a:p>
          <a:p>
            <a:pPr algn="ctr" eaLnBrk="1" hangingPunct="1"/>
            <a:r>
              <a:rPr lang="en-US" sz="2000" b="1" dirty="0" smtClean="0">
                <a:solidFill>
                  <a:srgbClr val="FFFFFF"/>
                </a:solidFill>
                <a:latin typeface="+mn-lt"/>
              </a:rPr>
              <a:t>INTERSECT</a:t>
            </a:r>
            <a:endParaRPr lang="en-US" sz="2000" b="1" dirty="0">
              <a:solidFill>
                <a:srgbClr val="FFFFFF"/>
              </a:solidFill>
              <a:latin typeface="+mn-lt"/>
            </a:endParaRPr>
          </a:p>
        </p:txBody>
      </p:sp>
      <p:sp>
        <p:nvSpPr>
          <p:cNvPr id="194566" name="Text Box 11"/>
          <p:cNvSpPr txBox="1">
            <a:spLocks noChangeArrowheads="1"/>
          </p:cNvSpPr>
          <p:nvPr/>
        </p:nvSpPr>
        <p:spPr bwMode="gray">
          <a:xfrm>
            <a:off x="708024" y="3810000"/>
            <a:ext cx="19097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GEOMETRY AND</a:t>
            </a:r>
          </a:p>
          <a:p>
            <a:pPr algn="ctr" eaLnBrk="1" hangingPunct="1"/>
            <a:r>
              <a:rPr lang="en-US" dirty="0" smtClean="0">
                <a:solidFill>
                  <a:srgbClr val="FFFFFF"/>
                </a:solidFill>
                <a:latin typeface="+mn-lt"/>
              </a:rPr>
              <a:t>ACCELERATION</a:t>
            </a:r>
          </a:p>
          <a:p>
            <a:pPr algn="ctr" eaLnBrk="1" hangingPunct="1"/>
            <a:r>
              <a:rPr lang="en-US" dirty="0" smtClean="0">
                <a:solidFill>
                  <a:srgbClr val="FFFFFF"/>
                </a:solidFill>
                <a:latin typeface="+mn-lt"/>
              </a:rPr>
              <a:t>STRUCTURE</a:t>
            </a:r>
          </a:p>
        </p:txBody>
      </p:sp>
      <p:sp>
        <p:nvSpPr>
          <p:cNvPr id="194567" name="Text Box 14"/>
          <p:cNvSpPr txBox="1">
            <a:spLocks noChangeArrowheads="1"/>
          </p:cNvSpPr>
          <p:nvPr/>
        </p:nvSpPr>
        <p:spPr bwMode="gray">
          <a:xfrm>
            <a:off x="6542088" y="3758625"/>
            <a:ext cx="1909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Unicode MS" charset="0"/>
              </a:defRPr>
            </a:lvl1pPr>
            <a:lvl2pPr marL="37931725" indent="-37474525" eaLnBrk="0" hangingPunct="0">
              <a:defRPr sz="1600">
                <a:solidFill>
                  <a:schemeClr val="tx1"/>
                </a:solidFill>
                <a:latin typeface="Arial" charset="0"/>
                <a:cs typeface="Arial Unicode MS" charset="0"/>
              </a:defRPr>
            </a:lvl2pPr>
            <a:lvl3pPr eaLnBrk="0" hangingPunct="0">
              <a:defRPr sz="1600">
                <a:solidFill>
                  <a:schemeClr val="tx1"/>
                </a:solidFill>
                <a:latin typeface="Arial" charset="0"/>
                <a:cs typeface="Arial Unicode MS" charset="0"/>
              </a:defRPr>
            </a:lvl3pPr>
            <a:lvl4pPr eaLnBrk="0" hangingPunct="0">
              <a:defRPr sz="1600">
                <a:solidFill>
                  <a:schemeClr val="tx1"/>
                </a:solidFill>
                <a:latin typeface="Arial" charset="0"/>
                <a:cs typeface="Arial Unicode MS" charset="0"/>
              </a:defRPr>
            </a:lvl4pPr>
            <a:lvl5pPr eaLnBrk="0" hangingPunct="0">
              <a:defRPr sz="1600">
                <a:solidFill>
                  <a:schemeClr val="tx1"/>
                </a:solidFill>
                <a:latin typeface="Arial" charset="0"/>
                <a:cs typeface="Arial Unicode MS" charset="0"/>
              </a:defRPr>
            </a:lvl5pPr>
            <a:lvl6pPr marL="457200" eaLnBrk="0" fontAlgn="base" hangingPunct="0">
              <a:spcBef>
                <a:spcPct val="0"/>
              </a:spcBef>
              <a:spcAft>
                <a:spcPct val="0"/>
              </a:spcAft>
              <a:defRPr sz="1600">
                <a:solidFill>
                  <a:schemeClr val="tx1"/>
                </a:solidFill>
                <a:latin typeface="Arial" charset="0"/>
                <a:cs typeface="Arial Unicode MS" charset="0"/>
              </a:defRPr>
            </a:lvl6pPr>
            <a:lvl7pPr marL="914400" eaLnBrk="0" fontAlgn="base" hangingPunct="0">
              <a:spcBef>
                <a:spcPct val="0"/>
              </a:spcBef>
              <a:spcAft>
                <a:spcPct val="0"/>
              </a:spcAft>
              <a:defRPr sz="1600">
                <a:solidFill>
                  <a:schemeClr val="tx1"/>
                </a:solidFill>
                <a:latin typeface="Arial" charset="0"/>
                <a:cs typeface="Arial Unicode MS" charset="0"/>
              </a:defRPr>
            </a:lvl7pPr>
            <a:lvl8pPr marL="1371600" eaLnBrk="0" fontAlgn="base" hangingPunct="0">
              <a:spcBef>
                <a:spcPct val="0"/>
              </a:spcBef>
              <a:spcAft>
                <a:spcPct val="0"/>
              </a:spcAft>
              <a:defRPr sz="1600">
                <a:solidFill>
                  <a:schemeClr val="tx1"/>
                </a:solidFill>
                <a:latin typeface="Arial" charset="0"/>
                <a:cs typeface="Arial Unicode MS" charset="0"/>
              </a:defRPr>
            </a:lvl8pPr>
            <a:lvl9pPr marL="1828800" eaLnBrk="0" fontAlgn="base" hangingPunct="0">
              <a:spcBef>
                <a:spcPct val="0"/>
              </a:spcBef>
              <a:spcAft>
                <a:spcPct val="0"/>
              </a:spcAft>
              <a:defRPr sz="1600">
                <a:solidFill>
                  <a:schemeClr val="tx1"/>
                </a:solidFill>
                <a:latin typeface="Arial" charset="0"/>
                <a:cs typeface="Arial Unicode MS" charset="0"/>
              </a:defRPr>
            </a:lvl9pPr>
          </a:lstStyle>
          <a:p>
            <a:pPr algn="ctr" eaLnBrk="1" hangingPunct="1"/>
            <a:r>
              <a:rPr lang="en-US" dirty="0" smtClean="0">
                <a:solidFill>
                  <a:srgbClr val="FFFFFF"/>
                </a:solidFill>
                <a:latin typeface="+mn-lt"/>
              </a:rPr>
              <a:t>WORKLOAD OF RAY QUERIES</a:t>
            </a:r>
            <a:endParaRPr lang="en-US" dirty="0">
              <a:solidFill>
                <a:srgbClr val="FFFFFF"/>
              </a:solidFill>
              <a:latin typeface="+mn-lt"/>
            </a:endParaRPr>
          </a:p>
        </p:txBody>
      </p:sp>
      <p:sp>
        <p:nvSpPr>
          <p:cNvPr id="194572" name="Rectangle 12"/>
          <p:cNvSpPr>
            <a:spLocks noGrp="1" noChangeArrowheads="1"/>
          </p:cNvSpPr>
          <p:nvPr>
            <p:ph type="title"/>
          </p:nvPr>
        </p:nvSpPr>
        <p:spPr>
          <a:xfrm>
            <a:off x="247650" y="219996"/>
            <a:ext cx="8686800" cy="1034129"/>
          </a:xfrm>
        </p:spPr>
        <p:txBody>
          <a:bodyPr>
            <a:normAutofit fontScale="90000"/>
          </a:bodyPr>
          <a:lstStyle/>
          <a:p>
            <a:r>
              <a:rPr lang="en-US" dirty="0" smtClean="0"/>
              <a:t>Intersection cost depends on both rays and geometry.</a:t>
            </a:r>
            <a:endParaRPr lang="en-US" dirty="0"/>
          </a:p>
        </p:txBody>
      </p:sp>
    </p:spTree>
    <p:extLst>
      <p:ext uri="{BB962C8B-B14F-4D97-AF65-F5344CB8AC3E}">
        <p14:creationId xmlns:p14="http://schemas.microsoft.com/office/powerpoint/2010/main" val="36549195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BVH-building comes in many flavors.</a:t>
            </a:r>
            <a:endParaRPr lang="en-US" dirty="0"/>
          </a:p>
        </p:txBody>
      </p:sp>
      <p:grpSp>
        <p:nvGrpSpPr>
          <p:cNvPr id="10" name="Group 9"/>
          <p:cNvGrpSpPr/>
          <p:nvPr/>
        </p:nvGrpSpPr>
        <p:grpSpPr>
          <a:xfrm>
            <a:off x="5017169" y="1752600"/>
            <a:ext cx="2749997" cy="3591679"/>
            <a:chOff x="665747" y="2009274"/>
            <a:chExt cx="2749997" cy="3591679"/>
          </a:xfrm>
          <a:solidFill>
            <a:schemeClr val="accent2"/>
          </a:solidFill>
        </p:grpSpPr>
        <p:sp>
          <p:nvSpPr>
            <p:cNvPr id="4" name="Down Arrow 3"/>
            <p:cNvSpPr/>
            <p:nvPr/>
          </p:nvSpPr>
          <p:spPr>
            <a:xfrm>
              <a:off x="1066800" y="2009274"/>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665747"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057400" y="3733800"/>
              <a:ext cx="1219199" cy="1181353"/>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913020"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707974" y="4915153"/>
              <a:ext cx="70777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flipH="1">
            <a:off x="1587128" y="1697511"/>
            <a:ext cx="2529773" cy="3559229"/>
            <a:chOff x="5715000" y="1921042"/>
            <a:chExt cx="2534129" cy="3565358"/>
          </a:xfrm>
          <a:solidFill>
            <a:schemeClr val="accent2"/>
          </a:solidFill>
        </p:grpSpPr>
        <p:sp>
          <p:nvSpPr>
            <p:cNvPr id="11" name="Down Arrow 10"/>
            <p:cNvSpPr/>
            <p:nvPr/>
          </p:nvSpPr>
          <p:spPr>
            <a:xfrm flipV="1">
              <a:off x="5963653" y="1921042"/>
              <a:ext cx="1808747" cy="1752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flipV="1">
              <a:off x="5715000"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flipV="1">
              <a:off x="7014411" y="3733800"/>
              <a:ext cx="1066800" cy="1033685"/>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6914671"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flipV="1">
              <a:off x="7620000" y="4876800"/>
              <a:ext cx="629129" cy="6096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p:cNvCxnSpPr/>
          <p:nvPr/>
        </p:nvCxnSpPr>
        <p:spPr>
          <a:xfrm>
            <a:off x="4572000" y="1295400"/>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rot="16200000">
            <a:off x="-836389" y="2664653"/>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Bottom-Up</a:t>
            </a:r>
            <a:endParaRPr lang="en-US" sz="4800" dirty="0">
              <a:solidFill>
                <a:schemeClr val="tx1">
                  <a:lumMod val="65000"/>
                </a:schemeClr>
              </a:solidFill>
              <a:latin typeface="+mn-lt"/>
            </a:endParaRPr>
          </a:p>
        </p:txBody>
      </p:sp>
      <p:sp>
        <p:nvSpPr>
          <p:cNvPr id="20" name="Title 1"/>
          <p:cNvSpPr txBox="1">
            <a:spLocks/>
          </p:cNvSpPr>
          <p:nvPr/>
        </p:nvSpPr>
        <p:spPr>
          <a:xfrm rot="5400000">
            <a:off x="6631993" y="2512789"/>
            <a:ext cx="3425378"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Top-Down</a:t>
            </a:r>
            <a:endParaRPr lang="en-US" sz="4800" dirty="0">
              <a:solidFill>
                <a:schemeClr val="tx1">
                  <a:lumMod val="65000"/>
                </a:schemeClr>
              </a:solidFill>
              <a:latin typeface="+mn-lt"/>
            </a:endParaRPr>
          </a:p>
        </p:txBody>
      </p:sp>
      <p:cxnSp>
        <p:nvCxnSpPr>
          <p:cNvPr id="21" name="Straight Connector 20"/>
          <p:cNvCxnSpPr/>
          <p:nvPr/>
        </p:nvCxnSpPr>
        <p:spPr>
          <a:xfrm>
            <a:off x="994535" y="5791200"/>
            <a:ext cx="7463665"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048989" y="5721210"/>
            <a:ext cx="519001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65000"/>
                  </a:schemeClr>
                </a:solidFill>
                <a:latin typeface="+mn-lt"/>
              </a:rPr>
              <a:t>Neither of Those</a:t>
            </a:r>
            <a:endParaRPr lang="en-US" sz="4800" dirty="0">
              <a:solidFill>
                <a:schemeClr val="tx1">
                  <a:lumMod val="65000"/>
                </a:schemeClr>
              </a:solidFill>
              <a:latin typeface="+mn-lt"/>
            </a:endParaRPr>
          </a:p>
        </p:txBody>
      </p:sp>
    </p:spTree>
    <p:extLst>
      <p:ext uri="{BB962C8B-B14F-4D97-AF65-F5344CB8AC3E}">
        <p14:creationId xmlns:p14="http://schemas.microsoft.com/office/powerpoint/2010/main" val="129453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Pick some partitions.</a:t>
            </a:r>
            <a:endParaRPr lang="en-US"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349297" y="1350308"/>
            <a:ext cx="8477832" cy="4495800"/>
            <a:chOff x="349297" y="1350308"/>
            <a:chExt cx="8477832" cy="4495800"/>
          </a:xfrm>
        </p:grpSpPr>
        <p:cxnSp>
          <p:nvCxnSpPr>
            <p:cNvPr id="16" name="Straight Connector 15"/>
            <p:cNvCxnSpPr/>
            <p:nvPr/>
          </p:nvCxnSpPr>
          <p:spPr>
            <a:xfrm>
              <a:off x="25146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8276"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1350308"/>
              <a:ext cx="0" cy="449580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199" y="24384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328" y="3733800"/>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9297" y="5094389"/>
              <a:ext cx="8305801" cy="0"/>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3828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try each partition.</a:t>
            </a:r>
            <a:endParaRPr lang="en-US"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24" name="Group 23"/>
          <p:cNvGrpSpPr/>
          <p:nvPr/>
        </p:nvGrpSpPr>
        <p:grpSpPr>
          <a:xfrm>
            <a:off x="349297" y="1350308"/>
            <a:ext cx="8477832" cy="4495800"/>
            <a:chOff x="349297" y="1350308"/>
            <a:chExt cx="8477832" cy="4495800"/>
          </a:xfrm>
        </p:grpSpPr>
        <p:cxnSp>
          <p:nvCxnSpPr>
            <p:cNvPr id="16" name="Straight Connector 15"/>
            <p:cNvCxnSpPr/>
            <p:nvPr/>
          </p:nvCxnSpPr>
          <p:spPr>
            <a:xfrm>
              <a:off x="2514600" y="1350308"/>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781800" y="1350308"/>
              <a:ext cx="0" cy="449580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199" y="2438400"/>
              <a:ext cx="8305801"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1328" y="3733800"/>
              <a:ext cx="8305801"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9297" y="5094389"/>
              <a:ext cx="8305801" cy="0"/>
            </a:xfrm>
            <a:prstGeom prst="line">
              <a:avLst/>
            </a:prstGeom>
            <a:ln w="76200">
              <a:solidFill>
                <a:schemeClr val="tx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8276" y="1350308"/>
              <a:ext cx="0" cy="4495800"/>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1641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minimize cost.</a:t>
            </a:r>
            <a:endParaRPr lang="en-US" dirty="0"/>
          </a:p>
        </p:txBody>
      </p:sp>
      <p:sp>
        <p:nvSpPr>
          <p:cNvPr id="5" name="Isosceles Triangle 4"/>
          <p:cNvSpPr/>
          <p:nvPr/>
        </p:nvSpPr>
        <p:spPr>
          <a:xfrm rot="19812937">
            <a:off x="2036397" y="2939054"/>
            <a:ext cx="1143000" cy="1070313"/>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Isosceles Triangle 5"/>
          <p:cNvSpPr/>
          <p:nvPr/>
        </p:nvSpPr>
        <p:spPr>
          <a:xfrm rot="20286343">
            <a:off x="5265191" y="1560569"/>
            <a:ext cx="1143000" cy="669416"/>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Isosceles Triangle 6"/>
          <p:cNvSpPr/>
          <p:nvPr/>
        </p:nvSpPr>
        <p:spPr>
          <a:xfrm rot="16200000">
            <a:off x="3747497" y="4139802"/>
            <a:ext cx="975291" cy="697885"/>
          </a:xfrm>
          <a:prstGeom prst="triangle">
            <a:avLst>
              <a:gd name="adj" fmla="val 767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Isosceles Triangle 7"/>
          <p:cNvSpPr/>
          <p:nvPr/>
        </p:nvSpPr>
        <p:spPr>
          <a:xfrm rot="18693615">
            <a:off x="5751543" y="4611037"/>
            <a:ext cx="995626" cy="1037122"/>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Isosceles Triangle 8"/>
          <p:cNvSpPr/>
          <p:nvPr/>
        </p:nvSpPr>
        <p:spPr>
          <a:xfrm rot="19179137">
            <a:off x="5332814" y="3163167"/>
            <a:ext cx="1143000" cy="998698"/>
          </a:xfrm>
          <a:prstGeom prst="triangle">
            <a:avLst>
              <a:gd name="adj" fmla="val 4828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Isosceles Triangle 9"/>
          <p:cNvSpPr/>
          <p:nvPr/>
        </p:nvSpPr>
        <p:spPr>
          <a:xfrm rot="945712">
            <a:off x="3292968" y="2525981"/>
            <a:ext cx="1143000" cy="839764"/>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Isosceles Triangle 10"/>
          <p:cNvSpPr/>
          <p:nvPr/>
        </p:nvSpPr>
        <p:spPr>
          <a:xfrm rot="5860246">
            <a:off x="3193916" y="4758195"/>
            <a:ext cx="417705" cy="1258329"/>
          </a:xfrm>
          <a:prstGeom prst="triangle">
            <a:avLst>
              <a:gd name="adj" fmla="val 3626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Isosceles Triangle 11"/>
          <p:cNvSpPr/>
          <p:nvPr/>
        </p:nvSpPr>
        <p:spPr>
          <a:xfrm rot="3023939">
            <a:off x="1205653" y="2604671"/>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Isosceles Triangle 12"/>
          <p:cNvSpPr/>
          <p:nvPr/>
        </p:nvSpPr>
        <p:spPr>
          <a:xfrm rot="5218965">
            <a:off x="7290732" y="2301219"/>
            <a:ext cx="810936" cy="708431"/>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Isosceles Triangle 13"/>
          <p:cNvSpPr/>
          <p:nvPr/>
        </p:nvSpPr>
        <p:spPr>
          <a:xfrm rot="6385959">
            <a:off x="1094558" y="4708040"/>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Isosceles Triangle 14"/>
          <p:cNvSpPr/>
          <p:nvPr/>
        </p:nvSpPr>
        <p:spPr>
          <a:xfrm rot="6385959">
            <a:off x="7522885" y="4207112"/>
            <a:ext cx="884677" cy="776709"/>
          </a:xfrm>
          <a:prstGeom prst="triangle">
            <a:avLst>
              <a:gd name="adj" fmla="val 273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p:nvPr/>
        </p:nvCxnSpPr>
        <p:spPr>
          <a:xfrm>
            <a:off x="4728276" y="1350308"/>
            <a:ext cx="0" cy="4495800"/>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39272" y="2433804"/>
            <a:ext cx="3544813" cy="3128796"/>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Rectangle 24"/>
          <p:cNvSpPr/>
          <p:nvPr/>
        </p:nvSpPr>
        <p:spPr>
          <a:xfrm>
            <a:off x="5380119" y="1676400"/>
            <a:ext cx="3052649" cy="4169708"/>
          </a:xfrm>
          <a:prstGeom prst="rect">
            <a:avLst/>
          </a:prstGeom>
          <a:noFill/>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itle 1"/>
          <p:cNvSpPr txBox="1">
            <a:spLocks/>
          </p:cNvSpPr>
          <p:nvPr/>
        </p:nvSpPr>
        <p:spPr>
          <a:xfrm>
            <a:off x="651383" y="1345507"/>
            <a:ext cx="3844417" cy="101669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75000"/>
                  </a:schemeClr>
                </a:solidFill>
              </a:rPr>
              <a:t>(Cost of Sub-Tree</a:t>
            </a:r>
            <a:r>
              <a:rPr lang="en-US" sz="2400" dirty="0">
                <a:solidFill>
                  <a:schemeClr val="tx1">
                    <a:lumMod val="75000"/>
                  </a:schemeClr>
                </a:solidFill>
              </a:rPr>
              <a:t>) ≈</a:t>
            </a:r>
          </a:p>
          <a:p>
            <a:r>
              <a:rPr lang="en-US" sz="2400" dirty="0" smtClean="0">
                <a:solidFill>
                  <a:schemeClr val="tx1">
                    <a:lumMod val="75000"/>
                  </a:schemeClr>
                </a:solidFill>
              </a:rPr>
              <a:t>(Size of Box) </a:t>
            </a:r>
            <a:r>
              <a:rPr lang="en-US" sz="3600" b="1" dirty="0" smtClean="0">
                <a:solidFill>
                  <a:schemeClr val="tx1">
                    <a:lumMod val="75000"/>
                  </a:schemeClr>
                </a:solidFill>
              </a:rPr>
              <a:t>x</a:t>
            </a:r>
            <a:r>
              <a:rPr lang="en-US" sz="2400" b="1" dirty="0" smtClean="0">
                <a:solidFill>
                  <a:schemeClr val="tx1">
                    <a:lumMod val="75000"/>
                  </a:schemeClr>
                </a:solidFill>
              </a:rPr>
              <a:t> </a:t>
            </a:r>
            <a:r>
              <a:rPr lang="en-US" sz="2400" dirty="0" smtClean="0">
                <a:solidFill>
                  <a:schemeClr val="tx1">
                    <a:lumMod val="75000"/>
                  </a:schemeClr>
                </a:solidFill>
              </a:rPr>
              <a:t>(# Triangles) </a:t>
            </a:r>
            <a:r>
              <a:rPr lang="en-US" sz="2400" dirty="0" smtClean="0">
                <a:solidFill>
                  <a:schemeClr val="tx1">
                    <a:lumMod val="75000"/>
                  </a:schemeClr>
                </a:solidFill>
              </a:rPr>
              <a:t> </a:t>
            </a:r>
            <a:endParaRPr lang="en-US" sz="2400" dirty="0">
              <a:solidFill>
                <a:schemeClr val="tx1">
                  <a:lumMod val="75000"/>
                </a:schemeClr>
              </a:solidFill>
            </a:endParaRPr>
          </a:p>
        </p:txBody>
      </p:sp>
    </p:spTree>
    <p:extLst>
      <p:ext uri="{BB962C8B-B14F-4D97-AF65-F5344CB8AC3E}">
        <p14:creationId xmlns:p14="http://schemas.microsoft.com/office/powerpoint/2010/main" val="74758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spDef>
    <a:lnDef>
      <a:spPr bwMode="auto">
        <a:xfrm>
          <a:off x="0" y="0"/>
          <a:ext cx="1" cy="1"/>
        </a:xfrm>
        <a:custGeom>
          <a:avLst/>
          <a:gdLst/>
          <a:ahLst/>
          <a:cxnLst/>
          <a:rect l="0" t="0" r="0" b="0"/>
          <a:pathLst/>
        </a:custGeom>
        <a:solidFill>
          <a:schemeClr val="accent2">
            <a:alpha val="70000"/>
          </a:schemeClr>
        </a:solidFill>
        <a:ln w="19050"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cs typeface="Arial Unicode MS" charset="0"/>
          </a:defRPr>
        </a:defPPr>
      </a:lstStyle>
    </a:lnDef>
  </a:objectDefaults>
  <a:extraClrSchemeLst>
    <a:extraClrScheme>
      <a:clrScheme name="2_Default Design 1">
        <a:dk1>
          <a:srgbClr val="000000"/>
        </a:dk1>
        <a:lt1>
          <a:srgbClr val="FFFFFF"/>
        </a:lt1>
        <a:dk2>
          <a:srgbClr val="44607E"/>
        </a:dk2>
        <a:lt2>
          <a:srgbClr val="838687"/>
        </a:lt2>
        <a:accent1>
          <a:srgbClr val="A8C1D7"/>
        </a:accent1>
        <a:accent2>
          <a:srgbClr val="D16221"/>
        </a:accent2>
        <a:accent3>
          <a:srgbClr val="FFFFFF"/>
        </a:accent3>
        <a:accent4>
          <a:srgbClr val="000000"/>
        </a:accent4>
        <a:accent5>
          <a:srgbClr val="D1DDE8"/>
        </a:accent5>
        <a:accent6>
          <a:srgbClr val="BD581D"/>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9BA921"/>
        </a:hlink>
        <a:folHlink>
          <a:srgbClr val="7691AB"/>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44607E"/>
        </a:dk2>
        <a:lt2>
          <a:srgbClr val="838687"/>
        </a:lt2>
        <a:accent1>
          <a:srgbClr val="999999"/>
        </a:accent1>
        <a:accent2>
          <a:srgbClr val="44607E"/>
        </a:accent2>
        <a:accent3>
          <a:srgbClr val="FFFFFF"/>
        </a:accent3>
        <a:accent4>
          <a:srgbClr val="000000"/>
        </a:accent4>
        <a:accent5>
          <a:srgbClr val="CACACA"/>
        </a:accent5>
        <a:accent6>
          <a:srgbClr val="3D5672"/>
        </a:accent6>
        <a:hlink>
          <a:srgbClr val="7C99B9"/>
        </a:hlink>
        <a:folHlink>
          <a:srgbClr val="7691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1538</TotalTime>
  <Words>1215</Words>
  <Application>Microsoft Office PowerPoint</Application>
  <PresentationFormat>On-screen Show (4:3)</PresentationFormat>
  <Paragraphs>141</Paragraphs>
  <Slides>23</Slides>
  <Notes>14</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2_Default Design</vt:lpstr>
      <vt:lpstr>Office Theme</vt:lpstr>
      <vt:lpstr>Building Better BVHs</vt:lpstr>
      <vt:lpstr>Ray tracing: shoot rays into the scene.</vt:lpstr>
      <vt:lpstr>BVHs recursively bound the scene.</vt:lpstr>
      <vt:lpstr>BVHs allow quick rejection of parts of the scene.</vt:lpstr>
      <vt:lpstr>Intersection cost depends on both rays and geometry.</vt:lpstr>
      <vt:lpstr>BVH-building comes in many flavors.</vt:lpstr>
      <vt:lpstr>Top-Down: Pick some partitions.</vt:lpstr>
      <vt:lpstr>Top-Down: try each partition.</vt:lpstr>
      <vt:lpstr>Top-Down: minimize cost.</vt:lpstr>
      <vt:lpstr>The current best practice makes lots of assumptions.</vt:lpstr>
      <vt:lpstr>Why the uniform ray assumption?!</vt:lpstr>
      <vt:lpstr>Since rays are part of the cost function, we should consider them, too.</vt:lpstr>
      <vt:lpstr>Let’s assume we know all the queries ahead of time.  What can we do?</vt:lpstr>
      <vt:lpstr>Use the measure of ray traffic in the cost estimator to be minimized.</vt:lpstr>
      <vt:lpstr>Consider a contrived example.</vt:lpstr>
      <vt:lpstr>We want the BVH to quick isolate the active portion of the scene.</vt:lpstr>
      <vt:lpstr>It works in the contrived case.</vt:lpstr>
      <vt:lpstr>And another contrived case.</vt:lpstr>
      <vt:lpstr>And a third.</vt:lpstr>
      <vt:lpstr>A blended cost function leads to “blended” results.</vt:lpstr>
      <vt:lpstr>And how about a real scene?</vt:lpstr>
      <vt:lpstr>Results are modest for real scenes.</vt:lpstr>
      <vt:lpstr>Questions?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BVHs Using Information About Rays</dc:title>
  <dc:creator>Nicolas Feltman</dc:creator>
  <cp:lastModifiedBy>Nicolas Feltman</cp:lastModifiedBy>
  <cp:revision>70</cp:revision>
  <dcterms:created xsi:type="dcterms:W3CDTF">2011-12-15T20:45:33Z</dcterms:created>
  <dcterms:modified xsi:type="dcterms:W3CDTF">2011-12-16T22:23:56Z</dcterms:modified>
</cp:coreProperties>
</file>