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9"/>
  </p:notesMasterIdLst>
  <p:sldIdLst>
    <p:sldId id="267" r:id="rId3"/>
    <p:sldId id="294" r:id="rId4"/>
    <p:sldId id="295" r:id="rId5"/>
    <p:sldId id="257" r:id="rId6"/>
    <p:sldId id="283" r:id="rId7"/>
    <p:sldId id="289" r:id="rId8"/>
    <p:sldId id="258" r:id="rId9"/>
    <p:sldId id="259" r:id="rId10"/>
    <p:sldId id="287" r:id="rId11"/>
    <p:sldId id="291" r:id="rId12"/>
    <p:sldId id="312" r:id="rId13"/>
    <p:sldId id="265" r:id="rId14"/>
    <p:sldId id="290" r:id="rId15"/>
    <p:sldId id="288" r:id="rId16"/>
    <p:sldId id="298" r:id="rId17"/>
    <p:sldId id="299" r:id="rId18"/>
    <p:sldId id="315" r:id="rId19"/>
    <p:sldId id="301" r:id="rId20"/>
    <p:sldId id="303" r:id="rId21"/>
    <p:sldId id="314" r:id="rId22"/>
    <p:sldId id="316" r:id="rId23"/>
    <p:sldId id="302" r:id="rId24"/>
    <p:sldId id="296" r:id="rId25"/>
    <p:sldId id="297" r:id="rId26"/>
    <p:sldId id="292" r:id="rId27"/>
    <p:sldId id="260" r:id="rId28"/>
    <p:sldId id="304" r:id="rId29"/>
    <p:sldId id="268" r:id="rId30"/>
    <p:sldId id="317" r:id="rId31"/>
    <p:sldId id="270" r:id="rId32"/>
    <p:sldId id="322" r:id="rId33"/>
    <p:sldId id="321" r:id="rId34"/>
    <p:sldId id="323" r:id="rId35"/>
    <p:sldId id="325" r:id="rId36"/>
    <p:sldId id="308" r:id="rId37"/>
    <p:sldId id="324" r:id="rId38"/>
    <p:sldId id="320" r:id="rId39"/>
    <p:sldId id="309" r:id="rId40"/>
    <p:sldId id="319" r:id="rId41"/>
    <p:sldId id="328" r:id="rId42"/>
    <p:sldId id="327" r:id="rId43"/>
    <p:sldId id="282" r:id="rId44"/>
    <p:sldId id="305" r:id="rId45"/>
    <p:sldId id="329" r:id="rId46"/>
    <p:sldId id="307" r:id="rId47"/>
    <p:sldId id="32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3" autoAdjust="0"/>
    <p:restoredTop sz="78057" autoAdjust="0"/>
  </p:normalViewPr>
  <p:slideViewPr>
    <p:cSldViewPr>
      <p:cViewPr varScale="1">
        <p:scale>
          <a:sx n="130" d="100"/>
          <a:sy n="130" d="100"/>
        </p:scale>
        <p:origin x="-299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80E5-1BF7-4293-B54C-B2618128D113}" type="datetimeFigureOut">
              <a:rPr lang="en-US" smtClean="0"/>
              <a:t>2/26/2012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4814E-3B37-41B6-B818-E442EEBAD402}" type="slidenum">
              <a:rPr lang="en-US" smtClean="0"/>
              <a:t>‹#›</a:t>
            </a:fld>
            <a:endParaRPr lang="en-US"/>
          </a:p>
        </p:txBody>
      </p:sp>
    </p:spTree>
    <p:extLst>
      <p:ext uri="{BB962C8B-B14F-4D97-AF65-F5344CB8AC3E}">
        <p14:creationId xmlns:p14="http://schemas.microsoft.com/office/powerpoint/2010/main" val="48974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4</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them in to the novelty of this.</a:t>
            </a:r>
          </a:p>
          <a:p>
            <a:r>
              <a:rPr lang="en-US" dirty="0" smtClean="0"/>
              <a:t>Emphasize this will</a:t>
            </a:r>
            <a:r>
              <a:rPr lang="en-US" baseline="0" dirty="0" smtClean="0"/>
              <a:t> come back</a:t>
            </a:r>
          </a:p>
          <a:p>
            <a:endParaRPr lang="en-US" baseline="0" dirty="0" smtClean="0"/>
          </a:p>
          <a:p>
            <a:r>
              <a:rPr lang="en-US" baseline="0" dirty="0" smtClean="0"/>
              <a:t>I am setting up a theoretical framework in which to analyze performance.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15</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16</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have any hope of building a good tree, we need to have some metric of what a good tree is.</a:t>
            </a:r>
          </a:p>
          <a:p>
            <a:endParaRPr lang="en-US" baseline="0" dirty="0" smtClean="0"/>
          </a:p>
          <a:p>
            <a:r>
              <a:rPr lang="en-US" baseline="0" dirty="0" smtClean="0"/>
              <a:t>In particular, I want to measure how many box intersections I am performing.</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18</a:t>
            </a:fld>
            <a:endParaRPr lang="en-US"/>
          </a:p>
        </p:txBody>
      </p:sp>
    </p:spTree>
    <p:extLst>
      <p:ext uri="{BB962C8B-B14F-4D97-AF65-F5344CB8AC3E}">
        <p14:creationId xmlns:p14="http://schemas.microsoft.com/office/powerpoint/2010/main" val="205708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20</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21</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my variables!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22</a:t>
            </a:fld>
            <a:endParaRPr lang="en-US"/>
          </a:p>
        </p:txBody>
      </p:sp>
    </p:spTree>
    <p:extLst>
      <p:ext uri="{BB962C8B-B14F-4D97-AF65-F5344CB8AC3E}">
        <p14:creationId xmlns:p14="http://schemas.microsoft.com/office/powerpoint/2010/main" val="55761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general techniques.  There’s top-down,</a:t>
            </a:r>
            <a:r>
              <a:rPr lang="en-US" baseline="0" dirty="0" smtClean="0"/>
              <a:t> bottom up, and then a fun grab bag of things that aren’t top down or bottom up.</a:t>
            </a:r>
          </a:p>
          <a:p>
            <a:endParaRPr lang="en-US" baseline="0" dirty="0" smtClean="0"/>
          </a:p>
          <a:p>
            <a:r>
              <a:rPr lang="en-US" baseline="0" dirty="0" smtClean="0"/>
              <a:t>For the most part, state of the art these days is in top-down builds, so how do those work?</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26</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partition is not inherently a spatial one.  We could partition however we like.  Also, every possible tree is 1-to-1 with a chain of possible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27</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28</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29</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30</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32</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-measuring </a:t>
            </a:r>
            <a:r>
              <a:rPr lang="en-US" dirty="0" err="1" smtClean="0"/>
              <a:t>boudning</a:t>
            </a:r>
            <a:r>
              <a:rPr lang="en-US" baseline="0" dirty="0" smtClean="0"/>
              <a:t> box intersection tests: </a:t>
            </a:r>
            <a:r>
              <a:rPr lang="en-US" dirty="0" smtClean="0"/>
              <a:t>lower is</a:t>
            </a:r>
            <a:r>
              <a:rPr lang="en-US" baseline="0" dirty="0" smtClean="0"/>
              <a:t> better</a:t>
            </a:r>
            <a:endParaRPr lang="en-US" dirty="0" smtClean="0"/>
          </a:p>
          <a:p>
            <a:r>
              <a:rPr lang="en-US" dirty="0" smtClean="0"/>
              <a:t>-8</a:t>
            </a:r>
            <a:r>
              <a:rPr lang="en-US" baseline="0" dirty="0" smtClean="0"/>
              <a:t> scenes</a:t>
            </a:r>
          </a:p>
          <a:p>
            <a:r>
              <a:rPr lang="en-US" baseline="0" dirty="0" smtClean="0"/>
              <a:t>-for each scene 3 groups of bars (red, green, blue)</a:t>
            </a:r>
          </a:p>
          <a:p>
            <a:r>
              <a:rPr lang="en-US" baseline="0" dirty="0" smtClean="0"/>
              <a:t>-for now, compare red to green</a:t>
            </a:r>
          </a:p>
        </p:txBody>
      </p:sp>
      <p:sp>
        <p:nvSpPr>
          <p:cNvPr id="4" name="Slide Number Placeholder 3"/>
          <p:cNvSpPr>
            <a:spLocks noGrp="1"/>
          </p:cNvSpPr>
          <p:nvPr>
            <p:ph type="sldNum" sz="quarter" idx="10"/>
          </p:nvPr>
        </p:nvSpPr>
        <p:spPr/>
        <p:txBody>
          <a:bodyPr/>
          <a:lstStyle/>
          <a:p>
            <a:fld id="{D674814E-3B37-41B6-B818-E442EEBAD402}" type="slidenum">
              <a:rPr lang="en-US" smtClean="0"/>
              <a:t>38</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graph,</a:t>
            </a:r>
            <a:r>
              <a:rPr lang="en-US" baseline="0" dirty="0" smtClean="0"/>
              <a:t> I’ve split each vertical column into two.</a:t>
            </a:r>
          </a:p>
          <a:p>
            <a:r>
              <a:rPr lang="en-US" baseline="0" dirty="0" smtClean="0"/>
              <a:t>The left is the standard expected bounding box, but the right is expected number of bounding box intersection tests using a special traverser which always takes the correct path to a triangle hit if there is one. </a:t>
            </a:r>
          </a:p>
          <a:p>
            <a:r>
              <a:rPr lang="en-US" baseline="0" dirty="0" smtClean="0"/>
              <a:t>We call this the oracle traverser.</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39</a:t>
            </a:fld>
            <a:endParaRPr lang="en-US"/>
          </a:p>
        </p:txBody>
      </p:sp>
    </p:spTree>
    <p:extLst>
      <p:ext uri="{BB962C8B-B14F-4D97-AF65-F5344CB8AC3E}">
        <p14:creationId xmlns:p14="http://schemas.microsoft.com/office/powerpoint/2010/main" val="12859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smtClean="0"/>
          </a:p>
          <a:p>
            <a:endParaRPr lang="en-US" dirty="0" smtClean="0"/>
          </a:p>
          <a:p>
            <a:r>
              <a:rPr lang="en-US" dirty="0" smtClean="0"/>
              <a:t>…</a:t>
            </a:r>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key invariant in</a:t>
            </a:r>
            <a:r>
              <a:rPr lang="en-US" baseline="0" dirty="0" smtClean="0"/>
              <a:t> a BVH. That is that is a ray intersects the bounding box of a BVH node, then it intersects the bounding box of the parent of that node.</a:t>
            </a:r>
          </a:p>
          <a:p>
            <a:endParaRPr lang="en-US" baseline="0" dirty="0" smtClean="0"/>
          </a:p>
          <a:p>
            <a:r>
              <a:rPr lang="en-US" baseline="0" dirty="0" smtClean="0"/>
              <a:t>The corollary of this is that if a ray does not intersect the bounding box of a node, as we see with the orange node and the right half of the scene, </a:t>
            </a:r>
          </a:p>
          <a:p>
            <a:r>
              <a:rPr lang="en-US" baseline="0" dirty="0" smtClean="0"/>
              <a:t>we know that the ray cannot intersect any of the triangles in that part of the scene, and we don’t have to test there.</a:t>
            </a:r>
          </a:p>
          <a:p>
            <a:endParaRPr lang="en-US" baseline="0" dirty="0" smtClean="0"/>
          </a:p>
          <a:p>
            <a:r>
              <a:rPr lang="en-US" baseline="0" dirty="0" smtClean="0"/>
              <a:t>Another important concept is that finding an intersection of a ray is only half the story, we also have to show that there are no prior intersections on the ray.  This is</a:t>
            </a:r>
          </a:p>
          <a:p>
            <a:r>
              <a:rPr lang="en-US" baseline="0" dirty="0" smtClean="0"/>
              <a:t>exemplified by the red ray, where a good portion of the work is dedicated to proving no intersections in the right part of the scene.  </a:t>
            </a:r>
          </a:p>
          <a:p>
            <a:endParaRPr lang="en-US" baseline="0" dirty="0" smtClean="0"/>
          </a:p>
          <a:p>
            <a:r>
              <a:rPr lang="en-US" baseline="0" dirty="0" smtClean="0"/>
              <a:t>The key takeaway is that the cost of intersection is dependent on both…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8</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shadow rays, the traversal might terminate early.</a:t>
            </a:r>
          </a:p>
          <a:p>
            <a:endParaRPr lang="en-US" baseline="0" dirty="0" smtClean="0"/>
          </a:p>
          <a:p>
            <a:r>
              <a:rPr lang="en-US" baseline="0" dirty="0" smtClean="0"/>
              <a:t>Thus, there is a large difference between a “good” traversal and a “bad traversal”</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9</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an upfront cost.</a:t>
            </a:r>
          </a:p>
          <a:p>
            <a:r>
              <a:rPr lang="en-US" baseline="0" dirty="0" smtClean="0"/>
              <a:t>-This goal has been on the radar for 25 years or so.</a:t>
            </a:r>
          </a:p>
          <a:p>
            <a:r>
              <a:rPr lang="en-US" baseline="0" dirty="0" smtClean="0"/>
              <a:t>-how far are we from optimal?</a:t>
            </a:r>
          </a:p>
        </p:txBody>
      </p:sp>
      <p:sp>
        <p:nvSpPr>
          <p:cNvPr id="4" name="Slide Number Placeholder 3"/>
          <p:cNvSpPr>
            <a:spLocks noGrp="1"/>
          </p:cNvSpPr>
          <p:nvPr>
            <p:ph type="sldNum" sz="quarter" idx="10"/>
          </p:nvPr>
        </p:nvSpPr>
        <p:spPr/>
        <p:txBody>
          <a:bodyPr/>
          <a:lstStyle/>
          <a:p>
            <a:fld id="{D674814E-3B37-41B6-B818-E442EEBAD402}" type="slidenum">
              <a:rPr lang="en-US" smtClean="0"/>
              <a:t>10</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have to search more deeply for </a:t>
            </a:r>
            <a:r>
              <a:rPr lang="en-US" baseline="0" dirty="0" err="1" smtClean="0"/>
              <a:t>optimus</a:t>
            </a:r>
            <a:r>
              <a:rPr lang="en-US" baseline="0" dirty="0" smtClean="0"/>
              <a:t> prime than for the </a:t>
            </a:r>
            <a:r>
              <a:rPr lang="en-US" baseline="0" dirty="0" err="1" smtClean="0"/>
              <a:t>rubik’s</a:t>
            </a:r>
            <a:r>
              <a:rPr lang="en-US" baseline="0" dirty="0" smtClean="0"/>
              <a:t> cube</a:t>
            </a:r>
          </a:p>
        </p:txBody>
      </p:sp>
      <p:sp>
        <p:nvSpPr>
          <p:cNvPr id="4" name="Slide Number Placeholder 3"/>
          <p:cNvSpPr>
            <a:spLocks noGrp="1"/>
          </p:cNvSpPr>
          <p:nvPr>
            <p:ph type="sldNum" sz="quarter" idx="10"/>
          </p:nvPr>
        </p:nvSpPr>
        <p:spPr/>
        <p:txBody>
          <a:bodyPr/>
          <a:lstStyle/>
          <a:p>
            <a:fld id="{D674814E-3B37-41B6-B818-E442EEBAD402}" type="slidenum">
              <a:rPr lang="en-US" smtClean="0"/>
              <a:t>11</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Raytracing</a:t>
            </a:r>
            <a:r>
              <a:rPr lang="en-US" baseline="0" dirty="0" smtClean="0"/>
              <a:t> is search</a:t>
            </a:r>
            <a:endParaRPr lang="en-US" dirty="0" smtClean="0"/>
          </a:p>
          <a:p>
            <a:r>
              <a:rPr lang="en-US" dirty="0" smtClean="0"/>
              <a:t>Need to motivate spatial</a:t>
            </a:r>
            <a:r>
              <a:rPr lang="en-US" baseline="0" dirty="0" smtClean="0"/>
              <a:t> </a:t>
            </a:r>
            <a:r>
              <a:rPr lang="en-US" dirty="0" smtClean="0"/>
              <a:t>coherence != traversal</a:t>
            </a:r>
            <a:r>
              <a:rPr lang="en-US" baseline="0" dirty="0" smtClean="0"/>
              <a:t> coherence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12</a:t>
            </a:fld>
            <a:endParaRPr lang="en-US"/>
          </a:p>
        </p:txBody>
      </p:sp>
    </p:spTree>
    <p:extLst>
      <p:ext uri="{BB962C8B-B14F-4D97-AF65-F5344CB8AC3E}">
        <p14:creationId xmlns:p14="http://schemas.microsoft.com/office/powerpoint/2010/main" val="2605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Warren</a:t>
            </a:r>
          </a:p>
          <a:p>
            <a:r>
              <a:rPr lang="en-US" dirty="0" smtClean="0"/>
              <a:t>Then </a:t>
            </a:r>
            <a:r>
              <a:rPr lang="en-US" dirty="0" err="1" smtClean="0"/>
              <a:t>havran</a:t>
            </a:r>
            <a:endParaRPr lang="en-US" dirty="0" smtClean="0"/>
          </a:p>
          <a:p>
            <a:r>
              <a:rPr lang="en-US" dirty="0" smtClean="0"/>
              <a:t>(add citations)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13</a:t>
            </a:fld>
            <a:endParaRPr lang="en-US"/>
          </a:p>
        </p:txBody>
      </p:sp>
    </p:spTree>
    <p:extLst>
      <p:ext uri="{BB962C8B-B14F-4D97-AF65-F5344CB8AC3E}">
        <p14:creationId xmlns:p14="http://schemas.microsoft.com/office/powerpoint/2010/main" val="397661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0" y="0"/>
            <a:ext cx="9140825" cy="6858000"/>
          </a:xfrm>
          <a:prstGeom prst="rect">
            <a:avLst/>
          </a:prstGeom>
          <a:solidFill>
            <a:schemeClr val="tx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en-US" sz="1600">
              <a:solidFill>
                <a:srgbClr val="000000"/>
              </a:solidFill>
              <a:cs typeface="Arial Unicode MS" charset="0"/>
            </a:endParaRPr>
          </a:p>
        </p:txBody>
      </p:sp>
      <p:sp>
        <p:nvSpPr>
          <p:cNvPr id="248835" name="Rectangle 18"/>
          <p:cNvSpPr>
            <a:spLocks noGrp="1" noChangeArrowheads="1"/>
          </p:cNvSpPr>
          <p:nvPr>
            <p:ph type="ctrTitle"/>
          </p:nvPr>
        </p:nvSpPr>
        <p:spPr>
          <a:xfrm>
            <a:off x="344488" y="2101850"/>
            <a:ext cx="8475662" cy="714375"/>
          </a:xfrm>
        </p:spPr>
        <p:txBody>
          <a:bodyPr/>
          <a:lstStyle>
            <a:lvl1pPr algn="ctr">
              <a:defRPr sz="4800">
                <a:solidFill>
                  <a:srgbClr val="5F86B0"/>
                </a:solidFill>
              </a:defRPr>
            </a:lvl1pPr>
          </a:lstStyle>
          <a:p>
            <a:pPr lvl="0"/>
            <a:r>
              <a:rPr lang="en-US" noProof="0" smtClean="0"/>
              <a:t>Click to edit Master title style</a:t>
            </a:r>
          </a:p>
        </p:txBody>
      </p:sp>
      <p:sp>
        <p:nvSpPr>
          <p:cNvPr id="248836" name="Rectangle 19"/>
          <p:cNvSpPr>
            <a:spLocks noGrp="1" noChangeArrowheads="1"/>
          </p:cNvSpPr>
          <p:nvPr>
            <p:ph type="subTitle" idx="1"/>
          </p:nvPr>
        </p:nvSpPr>
        <p:spPr>
          <a:xfrm>
            <a:off x="344488" y="2921000"/>
            <a:ext cx="8475662" cy="519113"/>
          </a:xfrm>
        </p:spPr>
        <p:txBody>
          <a:bodyPr/>
          <a:lstStyle>
            <a:lvl1pPr algn="ctr">
              <a:defRPr sz="2800">
                <a:solidFill>
                  <a:schemeClr val="accent1"/>
                </a:solidFill>
              </a:defRPr>
            </a:lvl1pPr>
          </a:lstStyle>
          <a:p>
            <a:pPr lvl="0"/>
            <a:r>
              <a:rPr lang="en-US" noProof="0" smtClean="0"/>
              <a:t>Click to edit Master subtitle style</a:t>
            </a:r>
          </a:p>
        </p:txBody>
      </p:sp>
      <p:sp>
        <p:nvSpPr>
          <p:cNvPr id="24883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883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249725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695325"/>
            <a:ext cx="2176462" cy="2300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95325"/>
            <a:ext cx="6376988" cy="2300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8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
        <p:nvSpPr>
          <p:cNvPr id="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151161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465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9547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41663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4158B-E98E-48A6-9A42-CB5646BF2F87}" type="datetimeFigureOut">
              <a:rPr lang="en-US" smtClean="0"/>
              <a:t>2/26/2012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734278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4158B-E98E-48A6-9A42-CB5646BF2F87}" type="datetimeFigureOut">
              <a:rPr lang="en-US" smtClean="0"/>
              <a:t>2/26/2012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326267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158B-E98E-48A6-9A42-CB5646BF2F87}" type="datetimeFigureOut">
              <a:rPr lang="en-US" smtClean="0"/>
              <a:t>2/26/2012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77263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8337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31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80492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30481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26715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2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4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5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1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6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36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7810" name="Text Box 25"/>
          <p:cNvSpPr txBox="1">
            <a:spLocks noChangeArrowheads="1"/>
          </p:cNvSpPr>
          <p:nvPr/>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2E2F78BF-B86E-4C24-8BB8-CC03E46EF5C6}"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7811" name="Rectangle 18"/>
          <p:cNvSpPr>
            <a:spLocks noGrp="1" noChangeArrowheads="1"/>
          </p:cNvSpPr>
          <p:nvPr>
            <p:ph type="title"/>
          </p:nvPr>
        </p:nvSpPr>
        <p:spPr bwMode="auto">
          <a:xfrm>
            <a:off x="247650" y="695325"/>
            <a:ext cx="868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247812" name="Rectangle 19"/>
          <p:cNvSpPr>
            <a:spLocks noGrp="1" noChangeArrowheads="1"/>
          </p:cNvSpPr>
          <p:nvPr>
            <p:ph type="body" idx="1"/>
          </p:nvPr>
        </p:nvSpPr>
        <p:spPr bwMode="auto">
          <a:xfrm>
            <a:off x="266700" y="1530350"/>
            <a:ext cx="868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Text Box 26"/>
          <p:cNvSpPr txBox="1">
            <a:spLocks noChangeArrowheads="1"/>
          </p:cNvSpPr>
          <p:nvPr/>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57101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lnSpc>
          <a:spcPct val="85000"/>
        </a:lnSpc>
        <a:spcBef>
          <a:spcPct val="0"/>
        </a:spcBef>
        <a:spcAft>
          <a:spcPct val="0"/>
        </a:spcAft>
        <a:defRPr sz="3600">
          <a:solidFill>
            <a:schemeClr val="folHlink"/>
          </a:solidFill>
          <a:latin typeface="+mj-lt"/>
          <a:ea typeface="+mj-ea"/>
          <a:cs typeface="+mj-cs"/>
        </a:defRPr>
      </a:lvl1pPr>
      <a:lvl2pPr algn="l" rtl="0" fontAlgn="base">
        <a:lnSpc>
          <a:spcPct val="85000"/>
        </a:lnSpc>
        <a:spcBef>
          <a:spcPct val="0"/>
        </a:spcBef>
        <a:spcAft>
          <a:spcPct val="0"/>
        </a:spcAft>
        <a:defRPr sz="3600">
          <a:solidFill>
            <a:schemeClr val="folHlink"/>
          </a:solidFill>
          <a:latin typeface="Arial" charset="0"/>
          <a:cs typeface="Arial" charset="0"/>
        </a:defRPr>
      </a:lvl2pPr>
      <a:lvl3pPr algn="l" rtl="0" fontAlgn="base">
        <a:lnSpc>
          <a:spcPct val="85000"/>
        </a:lnSpc>
        <a:spcBef>
          <a:spcPct val="0"/>
        </a:spcBef>
        <a:spcAft>
          <a:spcPct val="0"/>
        </a:spcAft>
        <a:defRPr sz="3600">
          <a:solidFill>
            <a:schemeClr val="folHlink"/>
          </a:solidFill>
          <a:latin typeface="Arial" charset="0"/>
          <a:cs typeface="Arial" charset="0"/>
        </a:defRPr>
      </a:lvl3pPr>
      <a:lvl4pPr algn="l" rtl="0" fontAlgn="base">
        <a:lnSpc>
          <a:spcPct val="85000"/>
        </a:lnSpc>
        <a:spcBef>
          <a:spcPct val="0"/>
        </a:spcBef>
        <a:spcAft>
          <a:spcPct val="0"/>
        </a:spcAft>
        <a:defRPr sz="3600">
          <a:solidFill>
            <a:schemeClr val="folHlink"/>
          </a:solidFill>
          <a:latin typeface="Arial" charset="0"/>
          <a:cs typeface="Arial" charset="0"/>
        </a:defRPr>
      </a:lvl4pPr>
      <a:lvl5pPr algn="l" rtl="0" fontAlgn="base">
        <a:lnSpc>
          <a:spcPct val="85000"/>
        </a:lnSpc>
        <a:spcBef>
          <a:spcPct val="0"/>
        </a:spcBef>
        <a:spcAft>
          <a:spcPct val="0"/>
        </a:spcAft>
        <a:defRPr sz="3600">
          <a:solidFill>
            <a:schemeClr val="folHlink"/>
          </a:solidFill>
          <a:latin typeface="Arial" charset="0"/>
          <a:cs typeface="Arial" charset="0"/>
        </a:defRPr>
      </a:lvl5pPr>
      <a:lvl6pPr marL="457200" algn="l" rtl="0" fontAlgn="base">
        <a:lnSpc>
          <a:spcPct val="85000"/>
        </a:lnSpc>
        <a:spcBef>
          <a:spcPct val="0"/>
        </a:spcBef>
        <a:spcAft>
          <a:spcPct val="0"/>
        </a:spcAft>
        <a:defRPr sz="3600">
          <a:solidFill>
            <a:schemeClr val="folHlink"/>
          </a:solidFill>
          <a:latin typeface="Arial" charset="0"/>
          <a:cs typeface="Arial" charset="0"/>
        </a:defRPr>
      </a:lvl6pPr>
      <a:lvl7pPr marL="914400" algn="l" rtl="0" fontAlgn="base">
        <a:lnSpc>
          <a:spcPct val="85000"/>
        </a:lnSpc>
        <a:spcBef>
          <a:spcPct val="0"/>
        </a:spcBef>
        <a:spcAft>
          <a:spcPct val="0"/>
        </a:spcAft>
        <a:defRPr sz="3600">
          <a:solidFill>
            <a:schemeClr val="folHlink"/>
          </a:solidFill>
          <a:latin typeface="Arial" charset="0"/>
          <a:cs typeface="Arial" charset="0"/>
        </a:defRPr>
      </a:lvl7pPr>
      <a:lvl8pPr marL="1371600" algn="l" rtl="0" fontAlgn="base">
        <a:lnSpc>
          <a:spcPct val="85000"/>
        </a:lnSpc>
        <a:spcBef>
          <a:spcPct val="0"/>
        </a:spcBef>
        <a:spcAft>
          <a:spcPct val="0"/>
        </a:spcAft>
        <a:defRPr sz="3600">
          <a:solidFill>
            <a:schemeClr val="folHlink"/>
          </a:solidFill>
          <a:latin typeface="Arial" charset="0"/>
          <a:cs typeface="Arial" charset="0"/>
        </a:defRPr>
      </a:lvl8pPr>
      <a:lvl9pPr marL="1828800" algn="l" rtl="0" fontAlgn="base">
        <a:lnSpc>
          <a:spcPct val="85000"/>
        </a:lnSpc>
        <a:spcBef>
          <a:spcPct val="0"/>
        </a:spcBef>
        <a:spcAft>
          <a:spcPct val="0"/>
        </a:spcAft>
        <a:defRPr sz="3600">
          <a:solidFill>
            <a:schemeClr val="folHlink"/>
          </a:solidFill>
          <a:latin typeface="Arial" charset="0"/>
          <a:cs typeface="Arial" charset="0"/>
        </a:defRPr>
      </a:lvl9pPr>
    </p:titleStyle>
    <p:bodyStyle>
      <a:lvl1pPr algn="l" rtl="0" fontAlgn="base">
        <a:spcBef>
          <a:spcPct val="0"/>
        </a:spcBef>
        <a:spcAft>
          <a:spcPct val="0"/>
        </a:spcAft>
        <a:defRPr>
          <a:solidFill>
            <a:schemeClr val="tx1"/>
          </a:solidFill>
          <a:latin typeface="+mn-lt"/>
          <a:ea typeface="+mn-ea"/>
          <a:cs typeface="+mn-cs"/>
        </a:defRPr>
      </a:lvl1pPr>
      <a:lvl2pPr marL="461963" indent="-171450" algn="l" rtl="0" fontAlgn="base">
        <a:spcBef>
          <a:spcPct val="0"/>
        </a:spcBef>
        <a:spcAft>
          <a:spcPct val="0"/>
        </a:spcAft>
        <a:defRPr>
          <a:solidFill>
            <a:schemeClr val="tx1"/>
          </a:solidFill>
          <a:latin typeface="+mn-lt"/>
          <a:cs typeface="+mn-cs"/>
        </a:defRPr>
      </a:lvl2pPr>
      <a:lvl3pPr marL="738188" indent="-161925" algn="l" rtl="0" fontAlgn="base">
        <a:spcBef>
          <a:spcPct val="0"/>
        </a:spcBef>
        <a:spcAft>
          <a:spcPct val="0"/>
        </a:spcAft>
        <a:defRPr>
          <a:solidFill>
            <a:schemeClr val="tx1"/>
          </a:solidFill>
          <a:latin typeface="+mn-lt"/>
          <a:cs typeface="+mn-cs"/>
        </a:defRPr>
      </a:lvl3pPr>
      <a:lvl4pPr marL="1023938" indent="-171450" algn="l" rtl="0" fontAlgn="base">
        <a:spcBef>
          <a:spcPct val="0"/>
        </a:spcBef>
        <a:spcAft>
          <a:spcPct val="0"/>
        </a:spcAft>
        <a:defRPr>
          <a:solidFill>
            <a:schemeClr val="tx1"/>
          </a:solidFill>
          <a:latin typeface="+mn-lt"/>
          <a:cs typeface="+mn-cs"/>
        </a:defRPr>
      </a:lvl4pPr>
      <a:lvl5pPr marL="1311275" indent="-173038" algn="l" rtl="0" fontAlgn="base">
        <a:spcBef>
          <a:spcPct val="0"/>
        </a:spcBef>
        <a:spcAft>
          <a:spcPct val="0"/>
        </a:spcAft>
        <a:defRPr>
          <a:solidFill>
            <a:schemeClr val="tx1"/>
          </a:solidFill>
          <a:latin typeface="+mn-lt"/>
          <a:cs typeface="+mn-cs"/>
        </a:defRPr>
      </a:lvl5pPr>
      <a:lvl6pPr marL="1768475" indent="-173038" algn="l" rtl="0" fontAlgn="base">
        <a:spcBef>
          <a:spcPct val="0"/>
        </a:spcBef>
        <a:spcAft>
          <a:spcPct val="0"/>
        </a:spcAft>
        <a:defRPr>
          <a:solidFill>
            <a:schemeClr val="tx1"/>
          </a:solidFill>
          <a:latin typeface="+mn-lt"/>
          <a:cs typeface="+mn-cs"/>
        </a:defRPr>
      </a:lvl6pPr>
      <a:lvl7pPr marL="2225675" indent="-173038" algn="l" rtl="0" fontAlgn="base">
        <a:spcBef>
          <a:spcPct val="0"/>
        </a:spcBef>
        <a:spcAft>
          <a:spcPct val="0"/>
        </a:spcAft>
        <a:defRPr>
          <a:solidFill>
            <a:schemeClr val="tx1"/>
          </a:solidFill>
          <a:latin typeface="+mn-lt"/>
          <a:cs typeface="+mn-cs"/>
        </a:defRPr>
      </a:lvl7pPr>
      <a:lvl8pPr marL="2682875" indent="-173038" algn="l" rtl="0" fontAlgn="base">
        <a:spcBef>
          <a:spcPct val="0"/>
        </a:spcBef>
        <a:spcAft>
          <a:spcPct val="0"/>
        </a:spcAft>
        <a:defRPr>
          <a:solidFill>
            <a:schemeClr val="tx1"/>
          </a:solidFill>
          <a:latin typeface="+mn-lt"/>
          <a:cs typeface="+mn-cs"/>
        </a:defRPr>
      </a:lvl8pPr>
      <a:lvl9pPr marL="3140075" indent="-173038" algn="l" rtl="0" fontAlgn="base">
        <a:spcBef>
          <a:spcPct val="0"/>
        </a:spcBef>
        <a:spcAft>
          <a:spcPct val="0"/>
        </a:spcAf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158B-E98E-48A6-9A42-CB5646BF2F87}" type="datetimeFigureOut">
              <a:rPr lang="en-US" smtClean="0"/>
              <a:t>2/26/2012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FDC43-9295-465F-83B3-50E46CC40D87}" type="slidenum">
              <a:rPr lang="en-US" smtClean="0"/>
              <a:t>‹#›</a:t>
            </a:fld>
            <a:endParaRPr lang="en-US"/>
          </a:p>
        </p:txBody>
      </p:sp>
    </p:spTree>
    <p:extLst>
      <p:ext uri="{BB962C8B-B14F-4D97-AF65-F5344CB8AC3E}">
        <p14:creationId xmlns:p14="http://schemas.microsoft.com/office/powerpoint/2010/main" val="33950919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Using Ray Distributions to</a:t>
            </a:r>
            <a:br>
              <a:rPr lang="en-US" dirty="0" smtClean="0"/>
            </a:br>
            <a:r>
              <a:rPr lang="en-US" dirty="0" smtClean="0"/>
              <a:t>Build </a:t>
            </a:r>
            <a:r>
              <a:rPr lang="en-US" dirty="0" smtClean="0"/>
              <a:t>Better BVHs</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Feltman</a:t>
            </a:r>
            <a:endParaRPr lang="en-US" dirty="0"/>
          </a:p>
        </p:txBody>
      </p:sp>
    </p:spTree>
    <p:extLst>
      <p:ext uri="{BB962C8B-B14F-4D97-AF65-F5344CB8AC3E}">
        <p14:creationId xmlns:p14="http://schemas.microsoft.com/office/powerpoint/2010/main" val="3060651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GOOD RESEARCH</a:t>
            </a:r>
            <a:r>
              <a:rPr lang="en-US" dirty="0" smtClean="0"/>
              <a:t>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Build a better data structure.</a:t>
            </a:r>
            <a:endParaRPr lang="en-US" dirty="0"/>
          </a:p>
        </p:txBody>
      </p:sp>
    </p:spTree>
    <p:extLst>
      <p:ext uri="{BB962C8B-B14F-4D97-AF65-F5344CB8AC3E}">
        <p14:creationId xmlns:p14="http://schemas.microsoft.com/office/powerpoint/2010/main" val="390961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ddmcdn.com/gif/real-transformer-movie-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9031"/>
            <a:ext cx="1791677" cy="20962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1676400"/>
            <a:ext cx="4782224" cy="3293342"/>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Pie 5"/>
          <p:cNvSpPr/>
          <p:nvPr/>
        </p:nvSpPr>
        <p:spPr>
          <a:xfrm>
            <a:off x="7086600" y="2743200"/>
            <a:ext cx="1143000" cy="1143000"/>
          </a:xfrm>
          <a:prstGeom prst="pie">
            <a:avLst>
              <a:gd name="adj1" fmla="val 10108546"/>
              <a:gd name="adj2" fmla="val 1259090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7" name="Pie 6"/>
          <p:cNvSpPr/>
          <p:nvPr/>
        </p:nvSpPr>
        <p:spPr>
          <a:xfrm>
            <a:off x="685800" y="3124200"/>
            <a:ext cx="1143000" cy="1143000"/>
          </a:xfrm>
          <a:prstGeom prst="pie">
            <a:avLst>
              <a:gd name="adj1" fmla="val 19875382"/>
              <a:gd name="adj2" fmla="val 52669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028" name="Picture 4" descr="http://www.thinkgeek.com/images/products/zoom/rubix_cub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448581"/>
            <a:ext cx="1538608" cy="1577074"/>
          </a:xfrm>
          <a:prstGeom prst="rect">
            <a:avLst/>
          </a:prstGeom>
          <a:noFill/>
          <a:extLst>
            <a:ext uri="{909E8E84-426E-40DD-AFC4-6F175D3DCCD1}">
              <a14:hiddenFill xmlns:a14="http://schemas.microsoft.com/office/drawing/2010/main">
                <a:solidFill>
                  <a:srgbClr val="FFFFFF"/>
                </a:solidFill>
              </a14:hiddenFill>
            </a:ext>
          </a:extLst>
        </p:spPr>
      </p:pic>
      <p:sp>
        <p:nvSpPr>
          <p:cNvPr id="9" name="Circular Arrow 8"/>
          <p:cNvSpPr/>
          <p:nvPr/>
        </p:nvSpPr>
        <p:spPr>
          <a:xfrm rot="19769491" flipV="1">
            <a:off x="1315288" y="3755486"/>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1969063">
            <a:off x="5262480" y="3641624"/>
            <a:ext cx="2218303" cy="1779633"/>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731520" y="5233940"/>
            <a:ext cx="1219200" cy="646331"/>
          </a:xfrm>
          <a:prstGeom prst="rect">
            <a:avLst/>
          </a:prstGeom>
          <a:noFill/>
        </p:spPr>
        <p:txBody>
          <a:bodyPr wrap="square" rtlCol="0">
            <a:spAutoFit/>
          </a:bodyPr>
          <a:lstStyle/>
          <a:p>
            <a:r>
              <a:rPr lang="en-US" dirty="0" smtClean="0"/>
              <a:t>Simple geometry</a:t>
            </a:r>
            <a:endParaRPr lang="en-US" dirty="0"/>
          </a:p>
        </p:txBody>
      </p:sp>
      <p:sp>
        <p:nvSpPr>
          <p:cNvPr id="12" name="TextBox 11"/>
          <p:cNvSpPr txBox="1"/>
          <p:nvPr/>
        </p:nvSpPr>
        <p:spPr>
          <a:xfrm>
            <a:off x="7086600" y="5049274"/>
            <a:ext cx="1295400" cy="646331"/>
          </a:xfrm>
          <a:prstGeom prst="rect">
            <a:avLst/>
          </a:prstGeom>
          <a:noFill/>
        </p:spPr>
        <p:txBody>
          <a:bodyPr wrap="square" rtlCol="0">
            <a:spAutoFit/>
          </a:bodyPr>
          <a:lstStyle/>
          <a:p>
            <a:r>
              <a:rPr lang="en-US" dirty="0" smtClean="0"/>
              <a:t>Complex geometry</a:t>
            </a:r>
            <a:endParaRPr lang="en-US" dirty="0"/>
          </a:p>
        </p:txBody>
      </p:sp>
      <p:sp>
        <p:nvSpPr>
          <p:cNvPr id="13" name="Title 1"/>
          <p:cNvSpPr txBox="1">
            <a:spLocks/>
          </p:cNvSpPr>
          <p:nvPr/>
        </p:nvSpPr>
        <p:spPr>
          <a:xfrm>
            <a:off x="457200" y="152399"/>
            <a:ext cx="8229600" cy="13520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For whom is the scene more costly: </a:t>
            </a:r>
            <a:r>
              <a:rPr lang="en-US" dirty="0" smtClean="0">
                <a:solidFill>
                  <a:srgbClr val="92D050"/>
                </a:solidFill>
              </a:rPr>
              <a:t>Green</a:t>
            </a:r>
            <a:r>
              <a:rPr lang="en-US" dirty="0" smtClean="0"/>
              <a:t> or </a:t>
            </a:r>
            <a:r>
              <a:rPr lang="en-US" dirty="0" smtClean="0">
                <a:solidFill>
                  <a:schemeClr val="accent6"/>
                </a:solidFill>
              </a:rPr>
              <a:t>Orange</a:t>
            </a:r>
            <a:r>
              <a:rPr lang="en-US" dirty="0" smtClean="0"/>
              <a:t>?</a:t>
            </a:r>
            <a:endParaRPr lang="en-US" dirty="0"/>
          </a:p>
        </p:txBody>
      </p:sp>
    </p:spTree>
    <p:extLst>
      <p:ext uri="{BB962C8B-B14F-4D97-AF65-F5344CB8AC3E}">
        <p14:creationId xmlns:p14="http://schemas.microsoft.com/office/powerpoint/2010/main" val="400114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COST TO</a:t>
            </a:r>
          </a:p>
          <a:p>
            <a:pPr algn="ctr" eaLnBrk="1" hangingPunct="1"/>
            <a:r>
              <a:rPr lang="en-US" sz="2000" b="1" dirty="0" smtClean="0">
                <a:solidFill>
                  <a:srgbClr val="FFFFFF"/>
                </a:solidFill>
                <a:latin typeface="+mn-lt"/>
              </a:rPr>
              <a:t>INTERSECT</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3810000"/>
            <a:ext cx="1909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 AND</a:t>
            </a:r>
          </a:p>
          <a:p>
            <a:pPr algn="ctr" eaLnBrk="1" hangingPunct="1"/>
            <a:r>
              <a:rPr lang="en-US" dirty="0" smtClean="0">
                <a:solidFill>
                  <a:srgbClr val="FFFFFF"/>
                </a:solidFill>
                <a:latin typeface="+mn-lt"/>
              </a:rPr>
              <a:t>ACCELERATION</a:t>
            </a:r>
          </a:p>
          <a:p>
            <a:pPr algn="ctr" eaLnBrk="1" hangingPunct="1"/>
            <a:r>
              <a:rPr lang="en-US" dirty="0" smtClean="0">
                <a:solidFill>
                  <a:srgbClr val="FFFFFF"/>
                </a:solidFill>
                <a:latin typeface="+mn-lt"/>
              </a:rPr>
              <a:t>STRUCTURE</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Intersection cost depends on both rays and geometry.</a:t>
            </a:r>
            <a:endParaRPr lang="en-US" dirty="0"/>
          </a:p>
        </p:txBody>
      </p:sp>
    </p:spTree>
    <p:extLst>
      <p:ext uri="{BB962C8B-B14F-4D97-AF65-F5344CB8AC3E}">
        <p14:creationId xmlns:p14="http://schemas.microsoft.com/office/powerpoint/2010/main" val="36549195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NEWISH IDEA:</a:t>
            </a:r>
            <a:endParaRPr lang="en-US" dirty="0"/>
          </a:p>
        </p:txBody>
      </p:sp>
      <p:sp>
        <p:nvSpPr>
          <p:cNvPr id="3" name="Subtitle 2"/>
          <p:cNvSpPr>
            <a:spLocks noGrp="1"/>
          </p:cNvSpPr>
          <p:nvPr>
            <p:ph type="subTitle" idx="4294967295"/>
          </p:nvPr>
        </p:nvSpPr>
        <p:spPr>
          <a:xfrm>
            <a:off x="2133600" y="3352800"/>
            <a:ext cx="5181600" cy="1752600"/>
          </a:xfrm>
        </p:spPr>
        <p:txBody>
          <a:bodyPr>
            <a:normAutofit fontScale="92500" lnSpcReduction="20000"/>
          </a:bodyPr>
          <a:lstStyle/>
          <a:p>
            <a:pPr marL="0" indent="0" algn="ctr">
              <a:buNone/>
            </a:pPr>
            <a:r>
              <a:rPr lang="en-US" dirty="0" smtClean="0"/>
              <a:t>Use information about the rays in the build process.</a:t>
            </a:r>
          </a:p>
          <a:p>
            <a:pPr marL="0" indent="0" algn="ctr">
              <a:buNone/>
            </a:pPr>
            <a:r>
              <a:rPr lang="en-US" dirty="0" smtClean="0"/>
              <a:t>(Today, we’re using the full set of rays as the prior.)</a:t>
            </a:r>
            <a:endParaRPr lang="en-US" dirty="0"/>
          </a:p>
        </p:txBody>
      </p:sp>
      <p:sp>
        <p:nvSpPr>
          <p:cNvPr id="4" name="TextBox 3"/>
          <p:cNvSpPr txBox="1"/>
          <p:nvPr/>
        </p:nvSpPr>
        <p:spPr>
          <a:xfrm rot="20125730">
            <a:off x="896645"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[Hunt, Mark 08]</a:t>
            </a:r>
            <a:endParaRPr lang="en-US" dirty="0">
              <a:solidFill>
                <a:schemeClr val="accent5">
                  <a:lumMod val="40000"/>
                  <a:lumOff val="60000"/>
                </a:schemeClr>
              </a:solidFill>
            </a:endParaRPr>
          </a:p>
        </p:txBody>
      </p:sp>
      <p:sp>
        <p:nvSpPr>
          <p:cNvPr id="5" name="TextBox 4"/>
          <p:cNvSpPr txBox="1"/>
          <p:nvPr/>
        </p:nvSpPr>
        <p:spPr>
          <a:xfrm rot="1034668">
            <a:off x="6484814" y="1103214"/>
            <a:ext cx="2088081" cy="369332"/>
          </a:xfrm>
          <a:prstGeom prst="rect">
            <a:avLst/>
          </a:prstGeom>
          <a:noFill/>
        </p:spPr>
        <p:txBody>
          <a:bodyPr wrap="square" rtlCol="0">
            <a:spAutoFit/>
          </a:bodyPr>
          <a:lstStyle/>
          <a:p>
            <a:r>
              <a:rPr lang="en-US" dirty="0" smtClean="0">
                <a:solidFill>
                  <a:schemeClr val="accent5">
                    <a:lumMod val="40000"/>
                    <a:lumOff val="60000"/>
                  </a:schemeClr>
                </a:solidFill>
              </a:rPr>
              <a:t>[</a:t>
            </a:r>
            <a:r>
              <a:rPr lang="en-US" dirty="0" err="1" smtClean="0">
                <a:solidFill>
                  <a:schemeClr val="accent5">
                    <a:lumMod val="40000"/>
                    <a:lumOff val="60000"/>
                  </a:schemeClr>
                </a:solidFill>
              </a:rPr>
              <a:t>Havran</a:t>
            </a:r>
            <a:r>
              <a:rPr lang="en-US" dirty="0" smtClean="0">
                <a:solidFill>
                  <a:schemeClr val="accent5">
                    <a:lumMod val="40000"/>
                    <a:lumOff val="60000"/>
                  </a:schemeClr>
                </a:solidFill>
              </a:rPr>
              <a:t>, Bittner 09]</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280219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1752600"/>
            <a:ext cx="7315200" cy="1470025"/>
          </a:xfrm>
        </p:spPr>
        <p:txBody>
          <a:bodyPr>
            <a:normAutofit/>
          </a:bodyPr>
          <a:lstStyle/>
          <a:p>
            <a:r>
              <a:rPr lang="en-US" dirty="0" smtClean="0"/>
              <a:t>APPLICATION</a:t>
            </a:r>
            <a:r>
              <a:rPr lang="en-US" dirty="0" smtClean="0"/>
              <a:t>: SHADOW RAYS</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Shadow </a:t>
            </a:r>
            <a:r>
              <a:rPr lang="en-US" dirty="0"/>
              <a:t>r</a:t>
            </a:r>
            <a:r>
              <a:rPr lang="en-US" dirty="0" smtClean="0"/>
              <a:t>ays yield more room </a:t>
            </a:r>
            <a:r>
              <a:rPr lang="en-US" dirty="0" smtClean="0"/>
              <a:t>in which </a:t>
            </a:r>
            <a:r>
              <a:rPr lang="en-US" dirty="0" smtClean="0"/>
              <a:t>to optimize.  Let’s ignore radiance rays.</a:t>
            </a:r>
            <a:endParaRPr lang="en-US" dirty="0"/>
          </a:p>
        </p:txBody>
      </p:sp>
    </p:spTree>
    <p:extLst>
      <p:ext uri="{BB962C8B-B14F-4D97-AF65-F5344CB8AC3E}">
        <p14:creationId xmlns:p14="http://schemas.microsoft.com/office/powerpoint/2010/main" val="132475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 Shadow Ray Traversal</a:t>
            </a:r>
            <a:endParaRPr lang="en-US" dirty="0"/>
          </a:p>
        </p:txBody>
      </p:sp>
      <p:grpSp>
        <p:nvGrpSpPr>
          <p:cNvPr id="23" name="Group 22"/>
          <p:cNvGrpSpPr/>
          <p:nvPr/>
        </p:nvGrpSpPr>
        <p:grpSpPr>
          <a:xfrm>
            <a:off x="954887" y="1807668"/>
            <a:ext cx="3994577" cy="4004379"/>
            <a:chOff x="1097439" y="1807669"/>
            <a:chExt cx="3994577" cy="4004379"/>
          </a:xfrm>
        </p:grpSpPr>
        <p:grpSp>
          <p:nvGrpSpPr>
            <p:cNvPr id="103" name="Group 102"/>
            <p:cNvGrpSpPr/>
            <p:nvPr/>
          </p:nvGrpSpPr>
          <p:grpSpPr>
            <a:xfrm>
              <a:off x="1097439" y="1807669"/>
              <a:ext cx="3994577" cy="4004379"/>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2320570" y="2337205"/>
              <a:ext cx="485415"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0</a:t>
              </a:r>
              <a:endParaRPr lang="en-US" dirty="0">
                <a:solidFill>
                  <a:schemeClr val="bg1"/>
                </a:solidFill>
              </a:endParaRPr>
            </a:p>
          </p:txBody>
        </p:sp>
        <p:sp>
          <p:nvSpPr>
            <p:cNvPr id="60" name="TextBox 59"/>
            <p:cNvSpPr txBox="1"/>
            <p:nvPr/>
          </p:nvSpPr>
          <p:spPr>
            <a:xfrm>
              <a:off x="3352381" y="2339643"/>
              <a:ext cx="485415" cy="369332"/>
            </a:xfrm>
            <a:prstGeom prst="rect">
              <a:avLst/>
            </a:prstGeom>
            <a:noFill/>
          </p:spPr>
          <p:txBody>
            <a:bodyPr wrap="square" rtlCol="0">
              <a:spAutoFit/>
            </a:bodyPr>
            <a:lstStyle/>
            <a:p>
              <a:r>
                <a:rPr lang="en-US" dirty="0">
                  <a:solidFill>
                    <a:schemeClr val="bg1"/>
                  </a:solidFill>
                </a:rPr>
                <a:t>q</a:t>
              </a:r>
              <a:r>
                <a:rPr lang="en-US" baseline="-25000" dirty="0" smtClean="0">
                  <a:solidFill>
                    <a:schemeClr val="bg1"/>
                  </a:solidFill>
                </a:rPr>
                <a:t>0</a:t>
              </a:r>
              <a:endParaRPr lang="en-US" dirty="0">
                <a:solidFill>
                  <a:schemeClr val="bg1"/>
                </a:solidFill>
              </a:endParaRPr>
            </a:p>
          </p:txBody>
        </p:sp>
        <p:sp>
          <p:nvSpPr>
            <p:cNvPr id="61" name="TextBox 60"/>
            <p:cNvSpPr txBox="1"/>
            <p:nvPr/>
          </p:nvSpPr>
          <p:spPr>
            <a:xfrm>
              <a:off x="1703798" y="317818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1</a:t>
              </a:r>
              <a:endParaRPr lang="en-US" dirty="0">
                <a:solidFill>
                  <a:schemeClr val="bg1"/>
                </a:solidFill>
              </a:endParaRPr>
            </a:p>
          </p:txBody>
        </p:sp>
        <p:sp>
          <p:nvSpPr>
            <p:cNvPr id="63" name="TextBox 62"/>
            <p:cNvSpPr txBox="1"/>
            <p:nvPr/>
          </p:nvSpPr>
          <p:spPr>
            <a:xfrm>
              <a:off x="1348520" y="3904473"/>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2</a:t>
              </a:r>
              <a:endParaRPr lang="en-US" dirty="0">
                <a:solidFill>
                  <a:schemeClr val="bg1"/>
                </a:solidFill>
              </a:endParaRPr>
            </a:p>
          </p:txBody>
        </p:sp>
        <p:sp>
          <p:nvSpPr>
            <p:cNvPr id="64" name="TextBox 63"/>
            <p:cNvSpPr txBox="1"/>
            <p:nvPr/>
          </p:nvSpPr>
          <p:spPr>
            <a:xfrm>
              <a:off x="2398506" y="3179318"/>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1</a:t>
              </a:r>
              <a:endParaRPr lang="en-US" dirty="0">
                <a:solidFill>
                  <a:schemeClr val="bg1"/>
                </a:solidFill>
              </a:endParaRPr>
            </a:p>
          </p:txBody>
        </p:sp>
        <p:sp>
          <p:nvSpPr>
            <p:cNvPr id="66" name="TextBox 65"/>
            <p:cNvSpPr txBox="1"/>
            <p:nvPr/>
          </p:nvSpPr>
          <p:spPr>
            <a:xfrm>
              <a:off x="2023764" y="3926631"/>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2</a:t>
              </a:r>
              <a:endParaRPr lang="en-US" dirty="0">
                <a:solidFill>
                  <a:schemeClr val="bg1"/>
                </a:solidFill>
              </a:endParaRPr>
            </a:p>
          </p:txBody>
        </p:sp>
        <p:sp>
          <p:nvSpPr>
            <p:cNvPr id="67" name="TextBox 66"/>
            <p:cNvSpPr txBox="1"/>
            <p:nvPr/>
          </p:nvSpPr>
          <p:spPr>
            <a:xfrm>
              <a:off x="4065554" y="3172176"/>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3</a:t>
              </a:r>
              <a:endParaRPr lang="en-US" dirty="0">
                <a:solidFill>
                  <a:schemeClr val="bg1"/>
                </a:solidFill>
              </a:endParaRPr>
            </a:p>
          </p:txBody>
        </p:sp>
        <p:sp>
          <p:nvSpPr>
            <p:cNvPr id="69" name="TextBox 68"/>
            <p:cNvSpPr txBox="1"/>
            <p:nvPr/>
          </p:nvSpPr>
          <p:spPr>
            <a:xfrm>
              <a:off x="4407919" y="3898462"/>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4</a:t>
              </a:r>
              <a:endParaRPr lang="en-US" dirty="0">
                <a:solidFill>
                  <a:schemeClr val="bg1"/>
                </a:solidFill>
              </a:endParaRPr>
            </a:p>
          </p:txBody>
        </p:sp>
        <p:sp>
          <p:nvSpPr>
            <p:cNvPr id="70" name="TextBox 69"/>
            <p:cNvSpPr txBox="1"/>
            <p:nvPr/>
          </p:nvSpPr>
          <p:spPr>
            <a:xfrm>
              <a:off x="3387856" y="3155544"/>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3</a:t>
              </a:r>
              <a:endParaRPr lang="en-US" dirty="0">
                <a:solidFill>
                  <a:schemeClr val="bg1"/>
                </a:solidFill>
              </a:endParaRPr>
            </a:p>
          </p:txBody>
        </p:sp>
        <p:sp>
          <p:nvSpPr>
            <p:cNvPr id="72" name="TextBox 71"/>
            <p:cNvSpPr txBox="1"/>
            <p:nvPr/>
          </p:nvSpPr>
          <p:spPr>
            <a:xfrm>
              <a:off x="3767155" y="389046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4</a:t>
              </a:r>
              <a:endParaRPr lang="en-US" dirty="0">
                <a:solidFill>
                  <a:schemeClr val="bg1"/>
                </a:solidFill>
              </a:endParaRPr>
            </a:p>
          </p:txBody>
        </p:sp>
      </p:grpSp>
      <p:sp>
        <p:nvSpPr>
          <p:cNvPr id="75" name="Subtitle 2"/>
          <p:cNvSpPr txBox="1">
            <a:spLocks/>
          </p:cNvSpPr>
          <p:nvPr/>
        </p:nvSpPr>
        <p:spPr>
          <a:xfrm>
            <a:off x="2057400" y="5813266"/>
            <a:ext cx="1832796" cy="500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a:t>
            </a:r>
            <a:r>
              <a:rPr lang="en-US" baseline="-25000" dirty="0" smtClean="0"/>
              <a:t>i </a:t>
            </a:r>
            <a:r>
              <a:rPr lang="en-US" dirty="0" smtClean="0"/>
              <a:t>+ q</a:t>
            </a:r>
            <a:r>
              <a:rPr lang="en-US" baseline="-25000" dirty="0" smtClean="0"/>
              <a:t>i</a:t>
            </a:r>
            <a:r>
              <a:rPr lang="en-US" dirty="0"/>
              <a:t> </a:t>
            </a:r>
            <a:r>
              <a:rPr lang="en-US" dirty="0" smtClean="0"/>
              <a:t>= 1</a:t>
            </a:r>
          </a:p>
        </p:txBody>
      </p:sp>
      <p:grpSp>
        <p:nvGrpSpPr>
          <p:cNvPr id="5" name="Group 4"/>
          <p:cNvGrpSpPr/>
          <p:nvPr/>
        </p:nvGrpSpPr>
        <p:grpSpPr>
          <a:xfrm>
            <a:off x="5029200" y="1905000"/>
            <a:ext cx="3817925" cy="4686480"/>
            <a:chOff x="5029200" y="1905000"/>
            <a:chExt cx="3817925" cy="4686480"/>
          </a:xfrm>
        </p:grpSpPr>
        <p:sp>
          <p:nvSpPr>
            <p:cNvPr id="73" name="Subtitle 2"/>
            <p:cNvSpPr txBox="1">
              <a:spLocks/>
            </p:cNvSpPr>
            <p:nvPr/>
          </p:nvSpPr>
          <p:spPr>
            <a:xfrm>
              <a:off x="5029200" y="1905000"/>
              <a:ext cx="3817925" cy="4686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smtClean="0"/>
                <a:t>def</a:t>
              </a:r>
              <a:r>
                <a:rPr lang="en-US" sz="2000" dirty="0" smtClean="0"/>
                <a:t> traverse(</a:t>
              </a:r>
              <a:r>
                <a:rPr lang="en-US" sz="2000" dirty="0" err="1" smtClean="0"/>
                <a:t>n,r</a:t>
              </a:r>
              <a:r>
                <a:rPr lang="en-US" sz="2000" dirty="0" smtClean="0"/>
                <a:t>)</a:t>
              </a:r>
            </a:p>
            <a:p>
              <a:pPr marL="0" indent="0">
                <a:buNone/>
              </a:pPr>
              <a:r>
                <a:rPr lang="en-US" sz="2000" dirty="0"/>
                <a:t> </a:t>
              </a:r>
              <a:r>
                <a:rPr lang="en-US" sz="2000" dirty="0" smtClean="0"/>
                <a:t>     if(miss(</a:t>
              </a:r>
              <a:r>
                <a:rPr lang="en-US" sz="2000" dirty="0" err="1" smtClean="0"/>
                <a:t>n,r</a:t>
              </a:r>
              <a:r>
                <a:rPr lang="en-US" sz="2000" dirty="0" smtClean="0"/>
                <a:t>)) </a:t>
              </a:r>
            </a:p>
            <a:p>
              <a:pPr marL="0" indent="0">
                <a:buNone/>
              </a:pPr>
              <a:r>
                <a:rPr lang="en-US" sz="2000" dirty="0"/>
                <a:t>	</a:t>
              </a:r>
              <a:r>
                <a:rPr lang="en-US" sz="2000" dirty="0" smtClean="0"/>
                <a:t>return false;</a:t>
              </a:r>
            </a:p>
            <a:p>
              <a:pPr marL="0" indent="0">
                <a:buNone/>
              </a:pPr>
              <a:r>
                <a:rPr lang="en-US" sz="2000" dirty="0"/>
                <a:t> </a:t>
              </a:r>
              <a:r>
                <a:rPr lang="en-US" sz="2000" dirty="0" smtClean="0"/>
                <a:t>     if(</a:t>
              </a:r>
              <a:r>
                <a:rPr lang="en-US" sz="2000" dirty="0" err="1" smtClean="0"/>
                <a:t>isLeaf</a:t>
              </a:r>
              <a:r>
                <a:rPr lang="en-US" sz="2000" dirty="0" smtClean="0"/>
                <a:t>(n)) </a:t>
              </a:r>
            </a:p>
            <a:p>
              <a:pPr marL="0" indent="0">
                <a:buNone/>
              </a:pPr>
              <a:r>
                <a:rPr lang="en-US" sz="2000" dirty="0"/>
                <a:t>	</a:t>
              </a:r>
              <a:r>
                <a:rPr lang="en-US" sz="2000" dirty="0" smtClean="0"/>
                <a:t>return </a:t>
              </a:r>
              <a:r>
                <a:rPr lang="en-US" sz="2000" dirty="0" err="1" smtClean="0"/>
                <a:t>intrsctPrims</a:t>
              </a:r>
              <a:r>
                <a:rPr lang="en-US" sz="2000" dirty="0" smtClean="0"/>
                <a:t>(</a:t>
              </a:r>
              <a:r>
                <a:rPr lang="en-US" sz="2000" dirty="0" err="1" smtClean="0"/>
                <a:t>n,r</a:t>
              </a:r>
              <a:r>
                <a:rPr lang="en-US" sz="2000" dirty="0" smtClean="0"/>
                <a:t>);</a:t>
              </a:r>
            </a:p>
            <a:p>
              <a:pPr marL="0" indent="0">
                <a:buNone/>
              </a:pPr>
              <a:r>
                <a:rPr lang="en-US" sz="2000" dirty="0"/>
                <a:t> </a:t>
              </a:r>
              <a:r>
                <a:rPr lang="en-US" sz="2000" dirty="0" smtClean="0"/>
                <a:t>     // n is a branch</a:t>
              </a:r>
            </a:p>
            <a:p>
              <a:pPr marL="0" indent="0">
                <a:buNone/>
              </a:pPr>
              <a:r>
                <a:rPr lang="en-US" sz="2000" dirty="0" smtClean="0"/>
                <a:t>      </a:t>
              </a:r>
              <a:r>
                <a:rPr lang="en-US" sz="2000" dirty="0" err="1" smtClean="0"/>
                <a:t>ord</a:t>
              </a:r>
              <a:r>
                <a:rPr lang="en-US" sz="2000" dirty="0" smtClean="0"/>
                <a:t> =	    [left(n), right(n)]    (</a:t>
              </a:r>
              <a:r>
                <a:rPr lang="en-US" sz="2000" dirty="0" err="1" smtClean="0"/>
                <a:t>p</a:t>
              </a:r>
              <a:r>
                <a:rPr lang="en-US" sz="2000" baseline="-25000" dirty="0" err="1"/>
                <a:t>n</a:t>
              </a:r>
              <a:r>
                <a:rPr lang="en-US" sz="2000" dirty="0" smtClean="0"/>
                <a:t>),</a:t>
              </a:r>
              <a:endParaRPr lang="en-US" sz="2000" dirty="0"/>
            </a:p>
            <a:p>
              <a:pPr marL="0" indent="0">
                <a:buNone/>
              </a:pPr>
              <a:r>
                <a:rPr lang="en-US" sz="2000" dirty="0"/>
                <a:t>     </a:t>
              </a:r>
              <a:r>
                <a:rPr lang="en-US" sz="2000" dirty="0" smtClean="0"/>
                <a:t> </a:t>
              </a:r>
              <a:r>
                <a:rPr lang="en-US" sz="2000" dirty="0"/>
                <a:t>	</a:t>
              </a:r>
              <a:r>
                <a:rPr lang="en-US" sz="2000" dirty="0" smtClean="0"/>
                <a:t>    [right(n), left(n)]    (</a:t>
              </a:r>
              <a:r>
                <a:rPr lang="en-US" sz="2000" dirty="0" err="1" smtClean="0"/>
                <a:t>q</a:t>
              </a:r>
              <a:r>
                <a:rPr lang="en-US" sz="2000" baseline="-25000" dirty="0" err="1" smtClean="0"/>
                <a:t>n</a:t>
              </a:r>
              <a:r>
                <a:rPr lang="en-US" sz="2000" dirty="0" smtClean="0"/>
                <a:t>).</a:t>
              </a:r>
            </a:p>
            <a:p>
              <a:pPr marL="0" indent="0">
                <a:buNone/>
              </a:pPr>
              <a:r>
                <a:rPr lang="en-US" sz="2000" dirty="0" smtClean="0"/>
                <a:t>      return traverse(</a:t>
              </a:r>
              <a:r>
                <a:rPr lang="en-US" sz="2000" dirty="0" err="1" smtClean="0"/>
                <a:t>ord</a:t>
              </a:r>
              <a:r>
                <a:rPr lang="en-US" sz="2000" dirty="0" smtClean="0"/>
                <a:t>[0],r) </a:t>
              </a:r>
            </a:p>
            <a:p>
              <a:pPr marL="0" indent="0">
                <a:buNone/>
              </a:pPr>
              <a:r>
                <a:rPr lang="en-US" sz="2000" dirty="0"/>
                <a:t>	 </a:t>
              </a:r>
              <a:r>
                <a:rPr lang="en-US" sz="2000" dirty="0" smtClean="0"/>
                <a:t>   || traverse(</a:t>
              </a:r>
              <a:r>
                <a:rPr lang="en-US" sz="2000" dirty="0" err="1" smtClean="0"/>
                <a:t>ord</a:t>
              </a:r>
              <a:r>
                <a:rPr lang="en-US" sz="2000" dirty="0" smtClean="0"/>
                <a:t>[1],r);</a:t>
              </a:r>
            </a:p>
          </p:txBody>
        </p:sp>
        <p:sp>
          <p:nvSpPr>
            <p:cNvPr id="4" name="Left Brace 3"/>
            <p:cNvSpPr/>
            <p:nvPr/>
          </p:nvSpPr>
          <p:spPr>
            <a:xfrm>
              <a:off x="6096000" y="4160800"/>
              <a:ext cx="114300" cy="685800"/>
            </a:xfrm>
            <a:prstGeom prst="leftBrace">
              <a:avLst>
                <a:gd name="adj1" fmla="val 29655"/>
                <a:gd name="adj2" fmla="val 276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2055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4531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31" name="Subtitle 2"/>
          <p:cNvSpPr txBox="1">
            <a:spLocks/>
          </p:cNvSpPr>
          <p:nvPr/>
        </p:nvSpPr>
        <p:spPr>
          <a:xfrm>
            <a:off x="1752600" y="3023135"/>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1">
                    <a:lumMod val="50000"/>
                  </a:schemeClr>
                </a:solidFill>
              </a:rPr>
              <a:t>H</a:t>
            </a:r>
            <a:r>
              <a:rPr lang="en-US" dirty="0" smtClean="0">
                <a:solidFill>
                  <a:schemeClr val="accent1">
                    <a:lumMod val="50000"/>
                  </a:schemeClr>
                </a:solidFill>
              </a:rPr>
              <a:t>(</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2" name="Subtitle 2"/>
          <p:cNvSpPr txBox="1">
            <a:spLocks/>
          </p:cNvSpPr>
          <p:nvPr/>
        </p:nvSpPr>
        <p:spPr>
          <a:xfrm>
            <a:off x="3536594"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F(</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
        <p:nvSpPr>
          <p:cNvPr id="33" name="Subtitle 2"/>
          <p:cNvSpPr txBox="1">
            <a:spLocks/>
          </p:cNvSpPr>
          <p:nvPr/>
        </p:nvSpPr>
        <p:spPr>
          <a:xfrm>
            <a:off x="5638800" y="3048000"/>
            <a:ext cx="1340206" cy="6652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M(</a:t>
            </a:r>
            <a:r>
              <a:rPr lang="en-US" dirty="0" err="1" smtClean="0">
                <a:solidFill>
                  <a:schemeClr val="accent1">
                    <a:lumMod val="50000"/>
                  </a:schemeClr>
                </a:solidFill>
              </a:rPr>
              <a:t>N,r</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387281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1143000"/>
            <a:ext cx="39624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762000"/>
            <a:ext cx="5638800" cy="1470025"/>
          </a:xfrm>
        </p:spPr>
        <p:txBody>
          <a:bodyPr>
            <a:normAutofit/>
          </a:bodyPr>
          <a:lstStyle/>
          <a:p>
            <a:r>
              <a:rPr lang="en-US" dirty="0" smtClean="0"/>
              <a:t>COST METRICS</a:t>
            </a:r>
            <a:endParaRPr lang="en-US" dirty="0"/>
          </a:p>
        </p:txBody>
      </p:sp>
      <p:sp>
        <p:nvSpPr>
          <p:cNvPr id="4" name="Right Arrow 3"/>
          <p:cNvSpPr/>
          <p:nvPr/>
        </p:nvSpPr>
        <p:spPr>
          <a:xfrm rot="18199076" flipH="1">
            <a:off x="1838413" y="2687418"/>
            <a:ext cx="2630406"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Know ray distribution. </a:t>
            </a:r>
            <a:endParaRPr lang="en-US" dirty="0"/>
          </a:p>
        </p:txBody>
      </p:sp>
      <p:sp>
        <p:nvSpPr>
          <p:cNvPr id="5" name="Right Arrow 4"/>
          <p:cNvSpPr/>
          <p:nvPr/>
        </p:nvSpPr>
        <p:spPr>
          <a:xfrm rot="3600000">
            <a:off x="4919320" y="2684498"/>
            <a:ext cx="2592071"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Don’t know ray distribution.</a:t>
            </a:r>
            <a:endParaRPr lang="en-US" dirty="0"/>
          </a:p>
        </p:txBody>
      </p:sp>
      <p:sp>
        <p:nvSpPr>
          <p:cNvPr id="6" name="Oval 5"/>
          <p:cNvSpPr/>
          <p:nvPr/>
        </p:nvSpPr>
        <p:spPr>
          <a:xfrm>
            <a:off x="13716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Shadow ray distribution cost metric.</a:t>
            </a:r>
            <a:endParaRPr lang="en-US" dirty="0"/>
          </a:p>
        </p:txBody>
      </p:sp>
      <p:sp>
        <p:nvSpPr>
          <p:cNvPr id="7" name="Oval 6"/>
          <p:cNvSpPr/>
          <p:nvPr/>
        </p:nvSpPr>
        <p:spPr>
          <a:xfrm>
            <a:off x="60960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Surface area cost metric.</a:t>
            </a:r>
            <a:endParaRPr lang="en-US" dirty="0"/>
          </a:p>
        </p:txBody>
      </p:sp>
    </p:spTree>
    <p:extLst>
      <p:ext uri="{BB962C8B-B14F-4D97-AF65-F5344CB8AC3E}">
        <p14:creationId xmlns:p14="http://schemas.microsoft.com/office/powerpoint/2010/main" val="2769481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t>
            </a:r>
            <a:r>
              <a:rPr lang="en-US" dirty="0" smtClean="0"/>
              <a:t>Area </a:t>
            </a:r>
            <a:r>
              <a:rPr lang="en-US" dirty="0" smtClean="0"/>
              <a:t>Cost Metric</a:t>
            </a:r>
            <a:endParaRPr lang="en-US" dirty="0"/>
          </a:p>
        </p:txBody>
      </p:sp>
      <p:sp>
        <p:nvSpPr>
          <p:cNvPr id="15" name="Subtitle 2"/>
          <p:cNvSpPr txBox="1">
            <a:spLocks/>
          </p:cNvSpPr>
          <p:nvPr/>
        </p:nvSpPr>
        <p:spPr>
          <a:xfrm>
            <a:off x="1676400" y="1905000"/>
            <a:ext cx="5715000" cy="3505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assume uniform distribution of rays.</a:t>
            </a:r>
          </a:p>
          <a:p>
            <a:r>
              <a:rPr lang="en-US" dirty="0" smtClean="0"/>
              <a:t>We assume rays do not stop traversing when they hit an object (meaning p and q go unused).</a:t>
            </a:r>
          </a:p>
          <a:p>
            <a:r>
              <a:rPr lang="en-US" dirty="0" smtClean="0"/>
              <a:t>Note: The probability of piercing a bounding box is proportional to its surface area.</a:t>
            </a:r>
            <a:endParaRPr lang="en-US" dirty="0"/>
          </a:p>
        </p:txBody>
      </p:sp>
    </p:spTree>
    <p:extLst>
      <p:ext uri="{BB962C8B-B14F-4D97-AF65-F5344CB8AC3E}">
        <p14:creationId xmlns:p14="http://schemas.microsoft.com/office/powerpoint/2010/main" val="2107864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Rays and BVHs background</a:t>
            </a:r>
          </a:p>
          <a:p>
            <a:pPr marL="514350" indent="-514350">
              <a:buFont typeface="+mj-lt"/>
              <a:buAutoNum type="arabicPeriod"/>
            </a:pPr>
            <a:r>
              <a:rPr lang="en-US" dirty="0" smtClean="0"/>
              <a:t>Building BVHs </a:t>
            </a:r>
          </a:p>
          <a:p>
            <a:pPr marL="514350" indent="-514350">
              <a:buFont typeface="+mj-lt"/>
              <a:buAutoNum type="arabicPeriod"/>
            </a:pPr>
            <a:r>
              <a:rPr lang="en-US" dirty="0" smtClean="0"/>
              <a:t>Results</a:t>
            </a:r>
          </a:p>
          <a:p>
            <a:pPr marL="514350" indent="-514350">
              <a:buFont typeface="+mj-lt"/>
              <a:buAutoNum type="arabicPeriod"/>
            </a:pPr>
            <a:r>
              <a:rPr lang="en-US" dirty="0" smtClean="0"/>
              <a:t>BONUS I: Novel traversal techniques</a:t>
            </a:r>
          </a:p>
          <a:p>
            <a:pPr marL="514350" indent="-514350">
              <a:buFont typeface="+mj-lt"/>
              <a:buAutoNum type="arabicPeriod"/>
            </a:pPr>
            <a:r>
              <a:rPr lang="en-US" dirty="0" smtClean="0"/>
              <a:t>BONUS II: The problem with empty space</a:t>
            </a:r>
            <a:endParaRPr lang="en-US" dirty="0"/>
          </a:p>
        </p:txBody>
      </p:sp>
    </p:spTree>
    <p:extLst>
      <p:ext uri="{BB962C8B-B14F-4D97-AF65-F5344CB8AC3E}">
        <p14:creationId xmlns:p14="http://schemas.microsoft.com/office/powerpoint/2010/main" val="334028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47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Area Cost Metric</a:t>
            </a:r>
            <a:endParaRPr lang="en-US" dirty="0"/>
          </a:p>
        </p:txBody>
      </p:sp>
      <p:sp>
        <p:nvSpPr>
          <p:cNvPr id="9" name="Subtitle 2"/>
          <p:cNvSpPr txBox="1">
            <a:spLocks/>
          </p:cNvSpPr>
          <p:nvPr/>
        </p:nvSpPr>
        <p:spPr>
          <a:xfrm>
            <a:off x="1652016" y="2443886"/>
            <a:ext cx="7034784" cy="11375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)][C(</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Left Brace 3"/>
          <p:cNvSpPr/>
          <p:nvPr/>
        </p:nvSpPr>
        <p:spPr>
          <a:xfrm rot="16200000">
            <a:off x="4859122" y="1892196"/>
            <a:ext cx="263957" cy="2362200"/>
          </a:xfrm>
          <a:prstGeom prst="leftBrace">
            <a:avLst>
              <a:gd name="adj1" fmla="val 55446"/>
              <a:gd name="adj2" fmla="val 50310"/>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3581400" y="2895600"/>
                <a:ext cx="4572000" cy="9517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solidFill>
                                <a:schemeClr val="accent6">
                                  <a:lumMod val="60000"/>
                                  <a:lumOff val="40000"/>
                                </a:schemeClr>
                              </a:solidFill>
                              <a:latin typeface="Cambria Math"/>
                            </a:rPr>
                          </m:ctrlPr>
                        </m:naryPr>
                        <m:sub>
                          <m:r>
                            <m:rPr>
                              <m:brk m:alnAt="24"/>
                            </m:rPr>
                            <a:rPr lang="en-US" b="0" i="1" smtClean="0">
                              <a:solidFill>
                                <a:schemeClr val="accent6">
                                  <a:lumMod val="60000"/>
                                  <a:lumOff val="40000"/>
                                </a:schemeClr>
                              </a:solidFill>
                              <a:latin typeface="Cambria Math"/>
                            </a:rPr>
                            <m:t>𝑟</m:t>
                          </m:r>
                          <m:r>
                            <a:rPr lang="en-US" b="0" i="1" smtClean="0">
                              <a:solidFill>
                                <a:schemeClr val="accent6">
                                  <a:lumMod val="60000"/>
                                  <a:lumOff val="40000"/>
                                </a:schemeClr>
                              </a:solidFill>
                              <a:latin typeface="Cambria Math"/>
                              <a:ea typeface="Cambria Math"/>
                            </a:rPr>
                            <m:t>∈</m:t>
                          </m:r>
                          <m:r>
                            <a:rPr lang="en-US" b="0" i="1" smtClean="0">
                              <a:solidFill>
                                <a:schemeClr val="accent6">
                                  <a:lumMod val="60000"/>
                                  <a:lumOff val="40000"/>
                                </a:schemeClr>
                              </a:solidFill>
                              <a:latin typeface="Cambria Math"/>
                            </a:rPr>
                            <m:t>𝑈</m:t>
                          </m:r>
                        </m:sub>
                        <m:sup/>
                        <m:e>
                          <m:d>
                            <m:dPr>
                              <m:begChr m:val="["/>
                              <m:endChr m:val="]"/>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𝐻</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𝐹</m:t>
                              </m:r>
                              <m:d>
                                <m:dPr>
                                  <m:ctrlPr>
                                    <a:rPr lang="en-US" b="0" i="1" smtClean="0">
                                      <a:solidFill>
                                        <a:schemeClr val="accent6">
                                          <a:lumMod val="60000"/>
                                          <a:lumOff val="40000"/>
                                        </a:schemeClr>
                                      </a:solidFill>
                                      <a:latin typeface="Cambria Math"/>
                                    </a:rPr>
                                  </m:ctrlPr>
                                </m:dPr>
                                <m:e>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𝑟</m:t>
                                  </m:r>
                                </m:e>
                              </m:d>
                            </m:e>
                          </m:d>
                          <m:r>
                            <a:rPr lang="en-US" b="0" i="1" smtClean="0">
                              <a:solidFill>
                                <a:schemeClr val="accent6">
                                  <a:lumMod val="60000"/>
                                  <a:lumOff val="40000"/>
                                </a:schemeClr>
                              </a:solidFill>
                              <a:latin typeface="Cambria Math"/>
                            </a:rPr>
                            <m:t>𝑑𝑟</m:t>
                          </m:r>
                        </m:e>
                      </m:nary>
                      <m:r>
                        <a:rPr lang="en-US" i="1" smtClean="0">
                          <a:solidFill>
                            <a:schemeClr val="accent6">
                              <a:lumMod val="60000"/>
                              <a:lumOff val="40000"/>
                            </a:schemeClr>
                          </a:solidFill>
                          <a:latin typeface="Cambria Math"/>
                          <a:ea typeface="Cambria Math"/>
                        </a:rPr>
                        <m:t>∝</m:t>
                      </m:r>
                      <m:r>
                        <m:rPr>
                          <m:nor/>
                        </m:rPr>
                        <a:rPr lang="en-US" b="0" i="0" smtClean="0">
                          <a:solidFill>
                            <a:schemeClr val="accent6">
                              <a:lumMod val="60000"/>
                              <a:lumOff val="40000"/>
                            </a:schemeClr>
                          </a:solidFill>
                          <a:latin typeface="Cambria Math"/>
                        </a:rPr>
                        <m:t>SufaceArea</m:t>
                      </m:r>
                      <m:r>
                        <a:rPr lang="en-US" b="0" i="1" smtClean="0">
                          <a:solidFill>
                            <a:schemeClr val="accent6">
                              <a:lumMod val="60000"/>
                              <a:lumOff val="40000"/>
                            </a:schemeClr>
                          </a:solidFill>
                          <a:latin typeface="Cambria Math"/>
                        </a:rPr>
                        <m:t>(</m:t>
                      </m:r>
                      <m:r>
                        <a:rPr lang="en-US" b="0" i="1" smtClean="0">
                          <a:solidFill>
                            <a:schemeClr val="accent6">
                              <a:lumMod val="60000"/>
                              <a:lumOff val="40000"/>
                            </a:schemeClr>
                          </a:solidFill>
                          <a:latin typeface="Cambria Math"/>
                        </a:rPr>
                        <m:t>𝑁</m:t>
                      </m:r>
                      <m:r>
                        <a:rPr lang="en-US" b="0" i="1" smtClean="0">
                          <a:solidFill>
                            <a:schemeClr val="accent6">
                              <a:lumMod val="60000"/>
                              <a:lumOff val="40000"/>
                            </a:schemeClr>
                          </a:solidFill>
                          <a:latin typeface="Cambria Math"/>
                        </a:rPr>
                        <m:t>)</m:t>
                      </m:r>
                    </m:oMath>
                  </m:oMathPara>
                </a14:m>
                <a:endParaRPr lang="en-US" dirty="0">
                  <a:solidFill>
                    <a:schemeClr val="accent6">
                      <a:lumMod val="60000"/>
                      <a:lumOff val="40000"/>
                    </a:schemeClr>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581400" y="2895600"/>
                <a:ext cx="4572000" cy="951735"/>
              </a:xfrm>
              <a:prstGeom prst="rect">
                <a:avLst/>
              </a:prstGeom>
              <a:blipFill rotWithShape="1">
                <a:blip r:embed="rId3"/>
                <a:stretch>
                  <a:fillRect/>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092" y="2913336"/>
            <a:ext cx="4522823" cy="101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829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533400"/>
            <a:ext cx="5715000" cy="1470025"/>
          </a:xfrm>
        </p:spPr>
        <p:txBody>
          <a:bodyPr>
            <a:normAutofit/>
          </a:bodyPr>
          <a:lstStyle/>
          <a:p>
            <a:r>
              <a:rPr lang="en-US" dirty="0" smtClean="0"/>
              <a:t>Shadow Ray Cost Metric</a:t>
            </a:r>
            <a:endParaRPr lang="en-US" dirty="0"/>
          </a:p>
        </p:txBody>
      </p:sp>
      <p:sp>
        <p:nvSpPr>
          <p:cNvPr id="9" name="Subtitle 2"/>
          <p:cNvSpPr txBox="1">
            <a:spLocks/>
          </p:cNvSpPr>
          <p:nvPr/>
        </p:nvSpPr>
        <p:spPr>
          <a:xfrm>
            <a:off x="1652016" y="2057400"/>
            <a:ext cx="6858000" cy="1524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a:t>
            </a:r>
          </a:p>
          <a:p>
            <a:pPr marL="0" indent="0" algn="r">
              <a:buNone/>
            </a:pPr>
            <a:r>
              <a:rPr lang="en-US" dirty="0" smtClean="0"/>
              <a:t>[(</a:t>
            </a:r>
            <a:r>
              <a:rPr lang="en-US" dirty="0" err="1" smtClean="0"/>
              <a:t>p</a:t>
            </a:r>
            <a:r>
              <a:rPr lang="en-US" baseline="-25000" dirty="0" err="1" smtClean="0"/>
              <a:t>N</a:t>
            </a:r>
            <a:r>
              <a:rPr lang="en-US" dirty="0" err="1" smtClean="0"/>
              <a:t>H</a:t>
            </a:r>
            <a:r>
              <a:rPr lang="en-US" dirty="0" smtClean="0"/>
              <a:t>(</a:t>
            </a:r>
            <a:r>
              <a:rPr lang="en-US" dirty="0" err="1" smtClean="0"/>
              <a:t>B,r</a:t>
            </a:r>
            <a:r>
              <a:rPr lang="en-US" dirty="0" smtClean="0"/>
              <a:t>)+F(</a:t>
            </a:r>
            <a:r>
              <a:rPr lang="en-US" dirty="0" err="1" smtClean="0"/>
              <a:t>B,r</a:t>
            </a:r>
            <a:r>
              <a:rPr lang="en-US" dirty="0" smtClean="0"/>
              <a:t>)+M(</a:t>
            </a:r>
            <a:r>
              <a:rPr lang="en-US" dirty="0" err="1" smtClean="0"/>
              <a:t>B,r</a:t>
            </a:r>
            <a:r>
              <a:rPr lang="en-US" dirty="0" smtClean="0"/>
              <a:t>))C(</a:t>
            </a:r>
            <a:r>
              <a:rPr lang="en-US" dirty="0" err="1" smtClean="0"/>
              <a:t>A,r</a:t>
            </a:r>
            <a:r>
              <a:rPr lang="en-US" dirty="0" smtClean="0"/>
              <a:t>)	</a:t>
            </a:r>
          </a:p>
          <a:p>
            <a:pPr marL="0" indent="0" algn="r">
              <a:buNone/>
            </a:pPr>
            <a:r>
              <a:rPr lang="en-US" dirty="0" smtClean="0"/>
              <a:t>+(</a:t>
            </a:r>
            <a:r>
              <a:rPr lang="en-US" dirty="0" err="1" smtClean="0"/>
              <a:t>q</a:t>
            </a:r>
            <a:r>
              <a:rPr lang="en-US" baseline="-25000" dirty="0" err="1"/>
              <a:t>N</a:t>
            </a:r>
            <a:r>
              <a:rPr lang="en-US" dirty="0" err="1" smtClean="0"/>
              <a:t>H</a:t>
            </a:r>
            <a:r>
              <a:rPr lang="en-US" dirty="0" smtClean="0"/>
              <a:t>(</a:t>
            </a:r>
            <a:r>
              <a:rPr lang="en-US" dirty="0" err="1" smtClean="0"/>
              <a:t>A,r</a:t>
            </a:r>
            <a:r>
              <a:rPr lang="en-US" dirty="0" smtClean="0"/>
              <a:t>)+F(</a:t>
            </a:r>
            <a:r>
              <a:rPr lang="en-US" dirty="0" err="1" smtClean="0"/>
              <a:t>A,r</a:t>
            </a:r>
            <a:r>
              <a:rPr lang="en-US" dirty="0" smtClean="0"/>
              <a:t>)+M(</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11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101723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TERRIBLE IDEA:</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Try every BVH.</a:t>
            </a:r>
            <a:endParaRPr lang="en-US" dirty="0"/>
          </a:p>
        </p:txBody>
      </p:sp>
    </p:spTree>
    <p:extLst>
      <p:ext uri="{BB962C8B-B14F-4D97-AF65-F5344CB8AC3E}">
        <p14:creationId xmlns:p14="http://schemas.microsoft.com/office/powerpoint/2010/main" val="4178630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BVHs are there?</a:t>
            </a:r>
            <a:endParaRPr lang="en-US" dirty="0"/>
          </a:p>
        </p:txBody>
      </p:sp>
      <mc:AlternateContent xmlns:mc="http://schemas.openxmlformats.org/markup-compatibility/2006">
        <mc:Choice xmlns:a14="http://schemas.microsoft.com/office/drawing/2010/main" Requires="a14">
          <p:sp>
            <p:nvSpPr>
              <p:cNvPr id="44" name="Subtitle 2"/>
              <p:cNvSpPr txBox="1">
                <a:spLocks/>
              </p:cNvSpPr>
              <p:nvPr/>
            </p:nvSpPr>
            <p:spPr>
              <a:xfrm>
                <a:off x="381000" y="2743200"/>
                <a:ext cx="8153400" cy="2667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0" dirty="0" smtClean="0">
                    <a:latin typeface="Cambria Math"/>
                  </a:rPr>
                  <a:t>Unordered (or .50/.50):</a:t>
                </a:r>
              </a:p>
              <a:p>
                <a:pPr marL="0" indent="0">
                  <a:buNone/>
                </a:pPr>
                <a:r>
                  <a:rPr lang="en-US" dirty="0" smtClean="0"/>
                  <a:t>    </a:t>
                </a:r>
                <a14:m>
                  <m:oMath xmlns:m="http://schemas.openxmlformats.org/officeDocument/2006/math">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=1</m:t>
                    </m:r>
                  </m:oMath>
                </a14:m>
                <a:endParaRPr lang="en-US" b="0" i="1" dirty="0" smtClean="0">
                  <a:latin typeface="Cambria Math"/>
                </a:endParaRPr>
              </a:p>
              <a:p>
                <a:pPr marL="0" indent="0">
                  <a:buNone/>
                </a:pPr>
                <a:r>
                  <a:rPr lang="en-US" b="0" dirty="0" smtClean="0"/>
                  <a:t>    </a:t>
                </a:r>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𝑛</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1</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2</m:t>
                        </m:r>
                      </m:sub>
                    </m:sSub>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𝑛</m:t>
                        </m:r>
                        <m:r>
                          <a:rPr lang="en-US" b="0" i="1" smtClean="0">
                            <a:latin typeface="Cambria Math"/>
                          </a:rPr>
                          <m:t>−1</m:t>
                        </m:r>
                      </m:sub>
                    </m:sSub>
                    <m:sSub>
                      <m:sSubPr>
                        <m:ctrlPr>
                          <a:rPr lang="en-US" i="1">
                            <a:latin typeface="Cambria Math"/>
                          </a:rPr>
                        </m:ctrlPr>
                      </m:sSubPr>
                      <m:e>
                        <m:r>
                          <a:rPr lang="en-US" i="1">
                            <a:latin typeface="Cambria Math"/>
                          </a:rPr>
                          <m:t>𝑢</m:t>
                        </m:r>
                      </m:e>
                      <m:sub>
                        <m:r>
                          <a:rPr lang="en-US" b="0" i="1" smtClean="0">
                            <a:latin typeface="Cambria Math"/>
                          </a:rPr>
                          <m:t>1</m:t>
                        </m:r>
                      </m:sub>
                    </m:sSub>
                    <m:r>
                      <a:rPr lang="en-US" b="0" i="1" smtClean="0">
                        <a:latin typeface="Cambria Math"/>
                      </a:rPr>
                      <m:t>=</m:t>
                    </m:r>
                    <m:r>
                      <a:rPr lang="en-US" b="0" i="1" smtClean="0">
                        <a:latin typeface="Cambria Math"/>
                      </a:rPr>
                      <m:t>𝑛</m:t>
                    </m:r>
                    <m:r>
                      <a:rPr lang="en-US" b="0" i="1" smtClean="0">
                        <a:latin typeface="Cambria Math"/>
                      </a:rPr>
                      <m:t>‼</m:t>
                    </m:r>
                  </m:oMath>
                </a14:m>
                <a:endParaRPr lang="en-US" b="0" dirty="0" smtClean="0"/>
              </a:p>
              <a:p>
                <a:pPr marL="0" indent="0">
                  <a:buNone/>
                </a:pPr>
                <a:r>
                  <a:rPr lang="en-US" dirty="0" smtClean="0">
                    <a:latin typeface="Cambria Math"/>
                  </a:rPr>
                  <a:t>Strict Ordering (1/0):</a:t>
                </a:r>
                <a:endParaRPr lang="en-US" dirty="0">
                  <a:latin typeface="Cambria Math"/>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a:rPr>
                        <m:t>    </m:t>
                      </m:r>
                      <m:sSub>
                        <m:sSubPr>
                          <m:ctrlPr>
                            <a:rPr lang="en-US" b="0" i="1" smtClean="0">
                              <a:latin typeface="Cambria Math"/>
                            </a:rPr>
                          </m:ctrlPr>
                        </m:sSubPr>
                        <m:e>
                          <m:r>
                            <a:rPr lang="en-US" b="0" i="1" smtClean="0">
                              <a:latin typeface="Cambria Math"/>
                            </a:rPr>
                            <m:t>𝑜</m:t>
                          </m:r>
                        </m:e>
                        <m:sub>
                          <m:r>
                            <a:rPr lang="en-US" b="0" i="1" smtClean="0">
                              <a:latin typeface="Cambria Math"/>
                            </a:rPr>
                            <m:t>𝑛</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𝑛</m:t>
                          </m:r>
                          <m:r>
                            <a:rPr lang="en-US" b="0" i="1" smtClean="0">
                              <a:latin typeface="Cambria Math"/>
                            </a:rPr>
                            <m:t>−1</m:t>
                          </m:r>
                        </m:sup>
                      </m:sSup>
                      <m:sSub>
                        <m:sSubPr>
                          <m:ctrlPr>
                            <a:rPr lang="en-US" i="1">
                              <a:latin typeface="Cambria Math"/>
                            </a:rPr>
                          </m:ctrlPr>
                        </m:sSubPr>
                        <m:e>
                          <m:r>
                            <a:rPr lang="en-US" i="1">
                              <a:latin typeface="Cambria Math"/>
                            </a:rPr>
                            <m:t>𝑢</m:t>
                          </m:r>
                        </m:e>
                        <m:sub>
                          <m:r>
                            <a:rPr lang="en-US" i="1">
                              <a:latin typeface="Cambria Math"/>
                            </a:rPr>
                            <m:t>𝑛</m:t>
                          </m:r>
                        </m:sub>
                      </m:sSub>
                    </m:oMath>
                  </m:oMathPara>
                </a14:m>
                <a:endParaRPr lang="en-US" dirty="0"/>
              </a:p>
              <a:p>
                <a:pPr marL="0" indent="0">
                  <a:buNone/>
                </a:pPr>
                <a:endParaRPr lang="en-US" dirty="0"/>
              </a:p>
            </p:txBody>
          </p:sp>
        </mc:Choice>
        <mc:Fallback>
          <p:sp>
            <p:nvSpPr>
              <p:cNvPr id="44" name="Subtitle 2"/>
              <p:cNvSpPr txBox="1">
                <a:spLocks noRot="1" noChangeAspect="1" noMove="1" noResize="1" noEditPoints="1" noAdjustHandles="1" noChangeArrowheads="1" noChangeShapeType="1" noTextEdit="1"/>
              </p:cNvSpPr>
              <p:nvPr/>
            </p:nvSpPr>
            <p:spPr>
              <a:xfrm>
                <a:off x="381000" y="2743200"/>
                <a:ext cx="8153400" cy="2667000"/>
              </a:xfrm>
              <a:prstGeom prst="rect">
                <a:avLst/>
              </a:prstGeom>
              <a:blipFill rotWithShape="1">
                <a:blip r:embed="rId3"/>
                <a:stretch>
                  <a:fillRect l="-1945" t="-4795"/>
                </a:stretch>
              </a:blipFill>
            </p:spPr>
            <p:txBody>
              <a:bodyPr/>
              <a:lstStyle/>
              <a:p>
                <a:r>
                  <a:rPr lang="en-US">
                    <a:noFill/>
                  </a:rPr>
                  <a:t> </a:t>
                </a:r>
              </a:p>
            </p:txBody>
          </p:sp>
        </mc:Fallback>
      </mc:AlternateContent>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77642"/>
            <a:ext cx="8282023" cy="293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870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BVH-building comes in many flavors.</a:t>
            </a:r>
            <a:endParaRPr lang="en-US" dirty="0"/>
          </a:p>
        </p:txBody>
      </p:sp>
      <p:grpSp>
        <p:nvGrpSpPr>
          <p:cNvPr id="10" name="Group 9"/>
          <p:cNvGrpSpPr/>
          <p:nvPr/>
        </p:nvGrpSpPr>
        <p:grpSpPr>
          <a:xfrm>
            <a:off x="5017169" y="1752600"/>
            <a:ext cx="2749997" cy="3591679"/>
            <a:chOff x="665747" y="2009274"/>
            <a:chExt cx="2749997" cy="3591679"/>
          </a:xfrm>
          <a:solidFill>
            <a:schemeClr val="accent2"/>
          </a:solidFill>
        </p:grpSpPr>
        <p:sp>
          <p:nvSpPr>
            <p:cNvPr id="4" name="Down Arrow 3"/>
            <p:cNvSpPr/>
            <p:nvPr/>
          </p:nvSpPr>
          <p:spPr>
            <a:xfrm>
              <a:off x="1066800" y="2009274"/>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65747"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057400"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913020"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07974"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587128" y="1697511"/>
            <a:ext cx="2529773" cy="3559229"/>
            <a:chOff x="5715000" y="1921042"/>
            <a:chExt cx="2534129" cy="3565358"/>
          </a:xfrm>
          <a:solidFill>
            <a:schemeClr val="accent2"/>
          </a:solidFill>
        </p:grpSpPr>
        <p:sp>
          <p:nvSpPr>
            <p:cNvPr id="11" name="Down Arrow 10"/>
            <p:cNvSpPr/>
            <p:nvPr/>
          </p:nvSpPr>
          <p:spPr>
            <a:xfrm flipV="1">
              <a:off x="5963653" y="1921042"/>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flipV="1">
              <a:off x="5715000"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7014411"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914671"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7620000"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rot="16200000">
            <a:off x="-836389" y="2664653"/>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Bottom-Up</a:t>
            </a:r>
            <a:endParaRPr lang="en-US" sz="4800" dirty="0">
              <a:solidFill>
                <a:schemeClr val="tx1">
                  <a:lumMod val="65000"/>
                </a:schemeClr>
              </a:solidFill>
              <a:latin typeface="+mn-lt"/>
            </a:endParaRPr>
          </a:p>
        </p:txBody>
      </p:sp>
      <p:sp>
        <p:nvSpPr>
          <p:cNvPr id="20" name="Title 1"/>
          <p:cNvSpPr txBox="1">
            <a:spLocks/>
          </p:cNvSpPr>
          <p:nvPr/>
        </p:nvSpPr>
        <p:spPr>
          <a:xfrm rot="5400000">
            <a:off x="6631993" y="2512789"/>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Top-Down</a:t>
            </a:r>
            <a:endParaRPr lang="en-US" sz="4800" dirty="0">
              <a:solidFill>
                <a:schemeClr val="tx1">
                  <a:lumMod val="65000"/>
                </a:schemeClr>
              </a:solidFill>
              <a:latin typeface="+mn-lt"/>
            </a:endParaRPr>
          </a:p>
        </p:txBody>
      </p:sp>
      <p:cxnSp>
        <p:nvCxnSpPr>
          <p:cNvPr id="21" name="Straight Connector 20"/>
          <p:cNvCxnSpPr/>
          <p:nvPr/>
        </p:nvCxnSpPr>
        <p:spPr>
          <a:xfrm>
            <a:off x="994535" y="5791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048989" y="5721210"/>
            <a:ext cx="51900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Neither of Those</a:t>
            </a:r>
            <a:endParaRPr lang="en-US" sz="4800" dirty="0">
              <a:solidFill>
                <a:schemeClr val="tx1">
                  <a:lumMod val="65000"/>
                </a:schemeClr>
              </a:solidFill>
              <a:latin typeface="+mn-lt"/>
            </a:endParaRPr>
          </a:p>
        </p:txBody>
      </p:sp>
    </p:spTree>
    <p:extLst>
      <p:ext uri="{BB962C8B-B14F-4D97-AF65-F5344CB8AC3E}">
        <p14:creationId xmlns:p14="http://schemas.microsoft.com/office/powerpoint/2010/main" val="1294535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Methods</a:t>
            </a:r>
            <a:endParaRPr lang="en-US" dirty="0"/>
          </a:p>
        </p:txBody>
      </p:sp>
      <p:sp>
        <p:nvSpPr>
          <p:cNvPr id="5" name="Down Arrow 4"/>
          <p:cNvSpPr/>
          <p:nvPr/>
        </p:nvSpPr>
        <p:spPr>
          <a:xfrm rot="900000">
            <a:off x="5629377" y="2600998"/>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Subtitle 2"/>
          <p:cNvSpPr txBox="1">
            <a:spLocks/>
          </p:cNvSpPr>
          <p:nvPr/>
        </p:nvSpPr>
        <p:spPr>
          <a:xfrm>
            <a:off x="533400" y="1371600"/>
            <a:ext cx="4114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smtClean="0"/>
              <a:t>def</a:t>
            </a:r>
            <a:r>
              <a:rPr lang="en-US" sz="2400" dirty="0" smtClean="0"/>
              <a:t>   </a:t>
            </a:r>
            <a:r>
              <a:rPr lang="en-US" sz="2400" dirty="0" err="1" smtClean="0"/>
              <a:t>tdBuild</a:t>
            </a:r>
            <a:r>
              <a:rPr lang="en-US" sz="2400" dirty="0" smtClean="0"/>
              <a:t>(L)</a:t>
            </a:r>
          </a:p>
          <a:p>
            <a:pPr marL="0" indent="0">
              <a:buNone/>
            </a:pPr>
            <a:r>
              <a:rPr lang="en-US" sz="2400" dirty="0" smtClean="0"/>
              <a:t>      if(|L|==1) return Leaf(L);</a:t>
            </a:r>
          </a:p>
          <a:p>
            <a:pPr marL="0" indent="0">
              <a:buNone/>
            </a:pPr>
            <a:r>
              <a:rPr lang="en-US" sz="2400" dirty="0"/>
              <a:t> </a:t>
            </a:r>
            <a:r>
              <a:rPr lang="en-US" sz="2400" dirty="0" smtClean="0"/>
              <a:t>     P = partitions(L);</a:t>
            </a:r>
          </a:p>
          <a:p>
            <a:pPr marL="0" indent="0">
              <a:buNone/>
            </a:pPr>
            <a:r>
              <a:rPr lang="en-US" sz="2400" dirty="0"/>
              <a:t> </a:t>
            </a:r>
            <a:r>
              <a:rPr lang="en-US" sz="2400" dirty="0" smtClean="0"/>
              <a:t>     </a:t>
            </a:r>
            <a:r>
              <a:rPr lang="en-US" sz="2400" dirty="0" err="1" smtClean="0"/>
              <a:t>bestP</a:t>
            </a:r>
            <a:r>
              <a:rPr lang="en-US" sz="2400" dirty="0" smtClean="0"/>
              <a:t> = </a:t>
            </a:r>
            <a:r>
              <a:rPr lang="en-US" sz="2400" dirty="0" err="1" smtClean="0"/>
              <a:t>selectPart</a:t>
            </a:r>
            <a:r>
              <a:rPr lang="en-US" sz="2400" dirty="0" smtClean="0"/>
              <a:t>(P, L);</a:t>
            </a:r>
          </a:p>
          <a:p>
            <a:pPr marL="0" indent="0">
              <a:buNone/>
            </a:pPr>
            <a:r>
              <a:rPr lang="en-US" sz="2400" dirty="0"/>
              <a:t> </a:t>
            </a:r>
            <a:r>
              <a:rPr lang="en-US" sz="2400" dirty="0" smtClean="0"/>
              <a:t>     (p,L</a:t>
            </a:r>
            <a:r>
              <a:rPr lang="en-US" sz="2400" baseline="-25000" dirty="0" smtClean="0"/>
              <a:t>1</a:t>
            </a:r>
            <a:r>
              <a:rPr lang="en-US" sz="2400" dirty="0" smtClean="0"/>
              <a:t>,L</a:t>
            </a:r>
            <a:r>
              <a:rPr lang="en-US" sz="2400" baseline="-25000" dirty="0" smtClean="0"/>
              <a:t>2</a:t>
            </a:r>
            <a:r>
              <a:rPr lang="en-US" sz="2400" dirty="0" smtClean="0"/>
              <a:t>) = </a:t>
            </a:r>
            <a:r>
              <a:rPr lang="en-US" sz="2400" dirty="0" err="1" smtClean="0"/>
              <a:t>bestP</a:t>
            </a:r>
            <a:r>
              <a:rPr lang="en-US" sz="2400" dirty="0" smtClean="0"/>
              <a:t>(L);</a:t>
            </a:r>
          </a:p>
          <a:p>
            <a:pPr marL="0" indent="0">
              <a:buNone/>
            </a:pPr>
            <a:r>
              <a:rPr lang="en-US" sz="2400" dirty="0"/>
              <a:t> </a:t>
            </a:r>
            <a:r>
              <a:rPr lang="en-US" sz="2400" dirty="0" smtClean="0"/>
              <a:t>     return new Branch(p,</a:t>
            </a:r>
          </a:p>
          <a:p>
            <a:pPr marL="0" indent="0">
              <a:buNone/>
            </a:pPr>
            <a:r>
              <a:rPr lang="en-US" sz="2400" dirty="0"/>
              <a:t>	</a:t>
            </a:r>
            <a:r>
              <a:rPr lang="en-US" sz="2400" dirty="0" smtClean="0"/>
              <a:t>	</a:t>
            </a:r>
            <a:r>
              <a:rPr lang="en-US" sz="2400" dirty="0" err="1" smtClean="0"/>
              <a:t>tdBuild</a:t>
            </a:r>
            <a:r>
              <a:rPr lang="en-US" sz="2400" dirty="0" smtClean="0"/>
              <a:t>(</a:t>
            </a:r>
            <a:r>
              <a:rPr lang="en-US" sz="2400" dirty="0"/>
              <a:t>L</a:t>
            </a:r>
            <a:r>
              <a:rPr lang="en-US" sz="2400" baseline="-25000" dirty="0"/>
              <a:t>1</a:t>
            </a:r>
            <a:r>
              <a:rPr lang="en-US" sz="2400" dirty="0" smtClean="0"/>
              <a:t>), </a:t>
            </a:r>
            <a:endParaRPr lang="en-US" sz="2400" dirty="0"/>
          </a:p>
          <a:p>
            <a:pPr marL="0" indent="0">
              <a:buNone/>
            </a:pPr>
            <a:r>
              <a:rPr lang="en-US" sz="2400" dirty="0"/>
              <a:t>		</a:t>
            </a:r>
            <a:r>
              <a:rPr lang="en-US" sz="2400" dirty="0" err="1" smtClean="0"/>
              <a:t>tdBuild</a:t>
            </a:r>
            <a:r>
              <a:rPr lang="en-US" sz="2400" dirty="0" smtClean="0"/>
              <a:t>(L</a:t>
            </a:r>
            <a:r>
              <a:rPr lang="en-US" sz="2400" baseline="-25000" dirty="0" smtClean="0"/>
              <a:t>2</a:t>
            </a:r>
            <a:r>
              <a:rPr lang="en-US" sz="2400" dirty="0" smtClean="0"/>
              <a:t>));</a:t>
            </a:r>
            <a:endParaRPr lang="en-US" sz="2400" dirty="0"/>
          </a:p>
        </p:txBody>
      </p:sp>
      <p:sp>
        <p:nvSpPr>
          <p:cNvPr id="23" name="Down Arrow 22"/>
          <p:cNvSpPr/>
          <p:nvPr/>
        </p:nvSpPr>
        <p:spPr>
          <a:xfrm rot="20700000">
            <a:off x="7077177" y="2614184"/>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5791200" y="1295400"/>
            <a:ext cx="1647494" cy="1295401"/>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smtClean="0"/>
              <a:t>L</a:t>
            </a:r>
            <a:endParaRPr lang="en-US" sz="4000" dirty="0"/>
          </a:p>
        </p:txBody>
      </p:sp>
      <p:sp>
        <p:nvSpPr>
          <p:cNvPr id="24" name="Cloud 23"/>
          <p:cNvSpPr/>
          <p:nvPr/>
        </p:nvSpPr>
        <p:spPr>
          <a:xfrm>
            <a:off x="5105400"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a:t>1</a:t>
            </a:r>
            <a:endParaRPr lang="en-US" sz="2800" dirty="0"/>
          </a:p>
        </p:txBody>
      </p:sp>
      <p:sp>
        <p:nvSpPr>
          <p:cNvPr id="26" name="Cloud 25"/>
          <p:cNvSpPr/>
          <p:nvPr/>
        </p:nvSpPr>
        <p:spPr>
          <a:xfrm>
            <a:off x="7139155"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smtClean="0"/>
              <a:t>2</a:t>
            </a:r>
            <a:endParaRPr lang="en-US" sz="2800" dirty="0"/>
          </a:p>
        </p:txBody>
      </p:sp>
    </p:spTree>
    <p:extLst>
      <p:ext uri="{BB962C8B-B14F-4D97-AF65-F5344CB8AC3E}">
        <p14:creationId xmlns:p14="http://schemas.microsoft.com/office/powerpoint/2010/main" val="926218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Linear splits in each dimension</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828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Radial splits from a point</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Oval 2"/>
          <p:cNvSpPr/>
          <p:nvPr/>
        </p:nvSpPr>
        <p:spPr>
          <a:xfrm>
            <a:off x="3905760" y="2960616"/>
            <a:ext cx="1275840" cy="1306584"/>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448560" y="2503413"/>
            <a:ext cx="2190240" cy="2220988"/>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01405" y="1933895"/>
            <a:ext cx="3484548" cy="3360025"/>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19732" y="1284217"/>
            <a:ext cx="4847896" cy="4659384"/>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294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Rays and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Background</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157576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SAM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053105" y="55626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a:rPr>
                          </m:ctrlPr>
                        </m:dPr>
                        <m:e>
                          <m:r>
                            <a:rPr lang="en-US" b="0" i="1" smtClean="0">
                              <a:latin typeface="Cambria Math"/>
                            </a:rPr>
                            <m:t>𝑁</m:t>
                          </m:r>
                        </m:e>
                      </m:d>
                      <m:r>
                        <a:rPr lang="en-US" b="0" i="1" smtClean="0">
                          <a:latin typeface="Cambria Math"/>
                        </a:rPr>
                        <m:t>=</m:t>
                      </m:r>
                      <m:sSub>
                        <m:sSubPr>
                          <m:ctrlPr>
                            <a:rPr lang="en-US" b="0" i="1" smtClean="0">
                              <a:latin typeface="Cambria Math"/>
                            </a:rPr>
                          </m:ctrlPr>
                        </m:sSubPr>
                        <m:e>
                          <m:r>
                            <a:rPr lang="en-US" b="0" i="1" smtClean="0">
                              <a:latin typeface="Cambria Math"/>
                            </a:rPr>
                            <m:t>𝑐</m:t>
                          </m:r>
                        </m:e>
                        <m:sub>
                          <m:r>
                            <a:rPr lang="en-US" b="0" i="1" smtClean="0">
                              <a:latin typeface="Cambria Math"/>
                            </a:rPr>
                            <m:t>𝑏</m:t>
                          </m:r>
                        </m:sub>
                      </m:sSub>
                      <m:r>
                        <a:rPr lang="en-US" b="0" i="1" smtClean="0">
                          <a:latin typeface="Cambria Math"/>
                        </a:rPr>
                        <m:t>+</m:t>
                      </m:r>
                      <m:r>
                        <a:rPr lang="en-US" b="0" i="1" smtClean="0">
                          <a:latin typeface="Cambria Math"/>
                        </a:rPr>
                        <m:t>𝐴𝑟𝑒𝑎</m:t>
                      </m:r>
                      <m:d>
                        <m:dPr>
                          <m:ctrlPr>
                            <a:rPr lang="en-US" b="0" i="1" smtClean="0">
                              <a:latin typeface="Cambria Math"/>
                            </a:rPr>
                          </m:ctrlPr>
                        </m:dPr>
                        <m:e>
                          <m:r>
                            <a:rPr lang="en-US" b="0" i="1" smtClean="0">
                              <a:latin typeface="Cambria Math"/>
                            </a:rPr>
                            <m:t>𝑁</m:t>
                          </m:r>
                        </m:e>
                      </m:d>
                      <m:d>
                        <m:dPr>
                          <m:ctrlPr>
                            <a:rPr lang="en-US" b="0" i="1" smtClean="0">
                              <a:latin typeface="Cambria Math"/>
                            </a:rPr>
                          </m:ctrlPr>
                        </m:dPr>
                        <m:e>
                          <m:r>
                            <a:rPr lang="en-US" b="0" i="1" smtClean="0">
                              <a:latin typeface="Cambria Math"/>
                            </a:rPr>
                            <m:t>𝐶</m:t>
                          </m:r>
                          <m:d>
                            <m:dPr>
                              <m:ctrlPr>
                                <a:rPr lang="en-US" b="0" i="1" smtClean="0">
                                  <a:latin typeface="Cambria Math"/>
                                </a:rPr>
                              </m:ctrlPr>
                            </m:dPr>
                            <m:e>
                              <m:r>
                                <a:rPr lang="en-US" b="0" i="1" smtClean="0">
                                  <a:latin typeface="Cambria Math"/>
                                </a:rPr>
                                <m:t>𝐴</m:t>
                              </m:r>
                            </m:e>
                          </m:d>
                          <m:r>
                            <a:rPr lang="en-US" b="0" i="1" smtClean="0">
                              <a:latin typeface="Cambria Math"/>
                            </a:rPr>
                            <m:t>+</m:t>
                          </m:r>
                          <m:r>
                            <a:rPr lang="en-US" b="0" i="1" smtClean="0">
                              <a:latin typeface="Cambria Math"/>
                            </a:rPr>
                            <m:t>𝐶</m:t>
                          </m:r>
                          <m:d>
                            <m:dPr>
                              <m:ctrlPr>
                                <a:rPr lang="en-US" b="0" i="1" smtClean="0">
                                  <a:latin typeface="Cambria Math"/>
                                </a:rPr>
                              </m:ctrlPr>
                            </m:dPr>
                            <m:e>
                              <m:r>
                                <a:rPr lang="en-US" b="0" i="1" smtClean="0">
                                  <a:latin typeface="Cambria Math"/>
                                </a:rPr>
                                <m:t>𝐵</m:t>
                              </m:r>
                            </m:e>
                          </m:d>
                        </m:e>
                      </m:d>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053105" y="5562600"/>
                <a:ext cx="6963489" cy="903428"/>
              </a:xfrm>
              <a:prstGeom prst="rect">
                <a:avLst/>
              </a:prstGeom>
              <a:blipFill rotWithShape="1">
                <a:blip r:embed="rId3"/>
                <a:stretch>
                  <a:fillRect/>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32" name="Subtitle 2"/>
              <p:cNvSpPr txBox="1">
                <a:spLocks/>
              </p:cNvSpPr>
              <p:nvPr/>
            </p:nvSpPr>
            <p:spPr>
              <a:xfrm>
                <a:off x="1143000" y="6248400"/>
                <a:ext cx="6963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32" name="Subtitle 2"/>
              <p:cNvSpPr txBox="1">
                <a:spLocks noRot="1" noChangeAspect="1" noMove="1" noResize="1" noEditPoints="1" noAdjustHandles="1" noChangeArrowheads="1" noChangeShapeType="1" noTextEdit="1"/>
              </p:cNvSpPr>
              <p:nvPr/>
            </p:nvSpPr>
            <p:spPr>
              <a:xfrm>
                <a:off x="1143000" y="6248400"/>
                <a:ext cx="6963489" cy="903428"/>
              </a:xfrm>
              <a:prstGeom prst="rect">
                <a:avLst/>
              </a:prstGeom>
              <a:blipFill rotWithShape="1">
                <a:blip r:embed="rId4"/>
                <a:stretch>
                  <a:fillRect/>
                </a:stretch>
              </a:blipFill>
            </p:spPr>
            <p:txBody>
              <a:bodyPr/>
              <a:lstStyle/>
              <a:p>
                <a:r>
                  <a:rPr lang="en-US">
                    <a:noFill/>
                  </a:rPr>
                  <a:t> </a:t>
                </a:r>
              </a:p>
            </p:txBody>
          </p:sp>
        </mc:Fallback>
      </mc:AlternateContent>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141" y="5583892"/>
            <a:ext cx="6737013" cy="1179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583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true cost of a </a:t>
            </a:r>
            <a:r>
              <a:rPr lang="en-US" sz="3200" dirty="0" err="1" smtClean="0"/>
              <a:t>subtree</a:t>
            </a:r>
            <a:r>
              <a:rPr lang="en-US" sz="3200" dirty="0" smtClean="0"/>
              <a:t> cannot be known.  We must estimate score with a heuristic.</a:t>
            </a:r>
            <a:endParaRPr lang="en-US" sz="3200" dirty="0"/>
          </a:p>
        </p:txBody>
      </p:sp>
      <mc:AlternateContent xmlns:mc="http://schemas.openxmlformats.org/markup-compatibility/2006">
        <mc:Choice xmlns:a14="http://schemas.microsoft.com/office/drawing/2010/main" Requires="a14">
          <p:sp>
            <p:nvSpPr>
              <p:cNvPr id="5" name="Subtitle 2"/>
              <p:cNvSpPr txBox="1">
                <a:spLocks/>
              </p:cNvSpPr>
              <p:nvPr/>
            </p:nvSpPr>
            <p:spPr>
              <a:xfrm>
                <a:off x="1418511" y="2209800"/>
                <a:ext cx="7344489" cy="90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r>
                        <a:rPr lang="en-US" i="1">
                          <a:latin typeface="Cambria Math"/>
                        </a:rPr>
                        <m:t>𝐶</m:t>
                      </m:r>
                      <m:d>
                        <m:dPr>
                          <m:ctrlPr>
                            <a:rPr lang="en-US" i="1">
                              <a:latin typeface="Cambria Math"/>
                            </a:rPr>
                          </m:ctrlPr>
                        </m:dPr>
                        <m:e>
                          <m:r>
                            <a:rPr lang="en-US" i="1">
                              <a:latin typeface="Cambria Math"/>
                            </a:rPr>
                            <m:t>𝐴</m:t>
                          </m:r>
                        </m:e>
                      </m:d>
                      <m:r>
                        <a:rPr lang="en-US" i="1">
                          <a:latin typeface="Cambria Math"/>
                        </a:rPr>
                        <m:t>+</m:t>
                      </m:r>
                      <m:r>
                        <a:rPr lang="en-US" i="1">
                          <a:latin typeface="Cambria Math"/>
                        </a:rPr>
                        <m:t>𝐶</m:t>
                      </m:r>
                      <m:d>
                        <m:dPr>
                          <m:ctrlPr>
                            <a:rPr lang="en-US" i="1">
                              <a:latin typeface="Cambria Math"/>
                            </a:rPr>
                          </m:ctrlPr>
                        </m:dPr>
                        <m:e>
                          <m:r>
                            <a:rPr lang="en-US" i="1">
                              <a:latin typeface="Cambria Math"/>
                            </a:rPr>
                            <m:t>𝐵</m:t>
                          </m:r>
                        </m:e>
                      </m:d>
                    </m:oMath>
                  </m:oMathPara>
                </a14:m>
                <a:endParaRPr lang="en-US" dirty="0"/>
              </a:p>
              <a:p>
                <a:pPr marL="0" indent="0">
                  <a:buNone/>
                </a:pPr>
                <a:endParaRPr lang="en-US" dirty="0"/>
              </a:p>
            </p:txBody>
          </p:sp>
        </mc:Choice>
        <mc:Fallback>
          <p:sp>
            <p:nvSpPr>
              <p:cNvPr id="5" name="Subtitle 2"/>
              <p:cNvSpPr txBox="1">
                <a:spLocks noRot="1" noChangeAspect="1" noMove="1" noResize="1" noEditPoints="1" noAdjustHandles="1" noChangeArrowheads="1" noChangeShapeType="1" noTextEdit="1"/>
              </p:cNvSpPr>
              <p:nvPr/>
            </p:nvSpPr>
            <p:spPr>
              <a:xfrm>
                <a:off x="1418511" y="2209800"/>
                <a:ext cx="7344489" cy="90342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676400" y="4368225"/>
                <a:ext cx="7086600"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a:ea typeface="Cambria Math"/>
                        </a:rPr>
                        <m:t>𝑆𝑐𝑜𝑟𝑒</m:t>
                      </m:r>
                      <m:r>
                        <a:rPr lang="en-US" sz="3200" b="0" i="1" smtClean="0">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i="1">
                              <a:latin typeface="Cambria Math"/>
                              <a:ea typeface="Cambria Math"/>
                            </a:rPr>
                            <m:t>𝐴</m:t>
                          </m:r>
                        </m:e>
                      </m:d>
                      <m:d>
                        <m:dPr>
                          <m:begChr m:val="|"/>
                          <m:endChr m:val="|"/>
                          <m:ctrlPr>
                            <a:rPr lang="en-US" sz="3200" i="1">
                              <a:latin typeface="Cambria Math"/>
                              <a:ea typeface="Cambria Math"/>
                            </a:rPr>
                          </m:ctrlPr>
                        </m:dPr>
                        <m:e>
                          <m:r>
                            <a:rPr lang="en-US" sz="3200" i="1">
                              <a:latin typeface="Cambria Math"/>
                              <a:ea typeface="Cambria Math"/>
                            </a:rPr>
                            <m:t>𝐴</m:t>
                          </m:r>
                        </m:e>
                      </m:d>
                      <m:r>
                        <a:rPr lang="en-US" sz="3200" i="1">
                          <a:latin typeface="Cambria Math"/>
                          <a:ea typeface="Cambria Math"/>
                        </a:rPr>
                        <m:t>+</m:t>
                      </m:r>
                      <m:r>
                        <a:rPr lang="en-US" sz="3200" i="1">
                          <a:latin typeface="Cambria Math"/>
                          <a:ea typeface="Cambria Math"/>
                        </a:rPr>
                        <m:t>𝐴𝑟𝑒𝑎</m:t>
                      </m:r>
                      <m:d>
                        <m:dPr>
                          <m:ctrlPr>
                            <a:rPr lang="en-US" sz="3200" i="1">
                              <a:latin typeface="Cambria Math"/>
                              <a:ea typeface="Cambria Math"/>
                            </a:rPr>
                          </m:ctrlPr>
                        </m:dPr>
                        <m:e>
                          <m:r>
                            <a:rPr lang="en-US" sz="3200" b="0" i="1" smtClean="0">
                              <a:latin typeface="Cambria Math"/>
                              <a:ea typeface="Cambria Math"/>
                            </a:rPr>
                            <m:t>𝐵</m:t>
                          </m:r>
                        </m:e>
                      </m:d>
                      <m:d>
                        <m:dPr>
                          <m:begChr m:val="|"/>
                          <m:endChr m:val="|"/>
                          <m:ctrlPr>
                            <a:rPr lang="en-US" sz="3200" i="1">
                              <a:latin typeface="Cambria Math"/>
                              <a:ea typeface="Cambria Math"/>
                            </a:rPr>
                          </m:ctrlPr>
                        </m:dPr>
                        <m:e>
                          <m:r>
                            <a:rPr lang="en-US" sz="3200" b="0" i="1" smtClean="0">
                              <a:latin typeface="Cambria Math"/>
                              <a:ea typeface="Cambria Math"/>
                            </a:rPr>
                            <m:t>𝐵</m:t>
                          </m:r>
                        </m:e>
                      </m:d>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676400" y="4368225"/>
                <a:ext cx="7086600" cy="584775"/>
              </a:xfrm>
              <a:prstGeom prst="rect">
                <a:avLst/>
              </a:prstGeom>
              <a:blipFill rotWithShape="1">
                <a:blip r:embed="rId3"/>
                <a:stretch>
                  <a:fillRect/>
                </a:stretch>
              </a:blipFill>
            </p:spPr>
            <p:txBody>
              <a:bodyPr/>
              <a:lstStyle/>
              <a:p>
                <a:r>
                  <a:rPr lang="en-US">
                    <a:noFill/>
                  </a:rPr>
                  <a:t> </a:t>
                </a:r>
              </a:p>
            </p:txBody>
          </p:sp>
        </mc:Fallback>
      </mc:AlternateContent>
      <p:sp>
        <p:nvSpPr>
          <p:cNvPr id="7" name="Down Arrow 6"/>
          <p:cNvSpPr/>
          <p:nvPr/>
        </p:nvSpPr>
        <p:spPr>
          <a:xfrm>
            <a:off x="4495800"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4"/>
                <a:stretch>
                  <a:fillRect t="-8197" b="-24590"/>
                </a:stretch>
              </a:blipFill>
            </p:spPr>
            <p:txBody>
              <a:bodyPr/>
              <a:lstStyle/>
              <a:p>
                <a:r>
                  <a:rPr lang="en-US">
                    <a:noFill/>
                  </a:rPr>
                  <a:t> </a:t>
                </a:r>
              </a:p>
            </p:txBody>
          </p:sp>
        </mc:Fallback>
      </mc:AlternateContent>
      <p:sp>
        <p:nvSpPr>
          <p:cNvPr id="9" name="TextBox 8"/>
          <p:cNvSpPr txBox="1"/>
          <p:nvPr/>
        </p:nvSpPr>
        <p:spPr>
          <a:xfrm rot="20306675">
            <a:off x="846704" y="1891620"/>
            <a:ext cx="2324847" cy="954107"/>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Surface Area Metric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0" name="TextBox 9"/>
          <p:cNvSpPr txBox="1"/>
          <p:nvPr/>
        </p:nvSpPr>
        <p:spPr>
          <a:xfrm rot="20269323">
            <a:off x="313303" y="3891171"/>
            <a:ext cx="2324847" cy="954107"/>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Surface Area Heuristic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4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20" y="1676400"/>
            <a:ext cx="8629880" cy="403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770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Scoring Partitions: SRDM in detail.</a:t>
            </a:r>
            <a:endParaRPr lang="en-US" dirty="0"/>
          </a:p>
        </p:txBody>
      </p:sp>
      <p:sp>
        <p:nvSpPr>
          <p:cNvPr id="5" name="Isosceles Triangle 4"/>
          <p:cNvSpPr/>
          <p:nvPr/>
        </p:nvSpPr>
        <p:spPr>
          <a:xfrm rot="19812937">
            <a:off x="1911525" y="21527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4996525" y="12557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622625" y="3353476"/>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482877" y="4230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064148" y="28583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168096" y="1739655"/>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069044" y="397186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080781" y="181834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022066" y="1920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969686" y="392171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254219" y="3826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219200"/>
            <a:ext cx="0" cy="4364692"/>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14400" y="1647478"/>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111453" y="1295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Subtitle 2"/>
              <p:cNvSpPr txBox="1">
                <a:spLocks/>
              </p:cNvSpPr>
              <p:nvPr/>
            </p:nvSpPr>
            <p:spPr>
              <a:xfrm>
                <a:off x="2104311" y="5802172"/>
                <a:ext cx="6963489" cy="90342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𝑁</m:t>
                              </m:r>
                            </m:sub>
                          </m:sSub>
                          <m:r>
                            <a:rPr lang="en-US" i="1">
                              <a:latin typeface="Cambria Math"/>
                            </a:rPr>
                            <m:t>𝐻</m:t>
                          </m:r>
                          <m:d>
                            <m:dPr>
                              <m:ctrlPr>
                                <a:rPr lang="en-US" i="1">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𝑀</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e>
                      </m:d>
                      <m:r>
                        <a:rPr lang="en-US" b="0" i="1" smtClean="0">
                          <a:latin typeface="Cambria Math"/>
                        </a:rPr>
                        <m:t>𝐶</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𝑟</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r>
                        <a:rPr lang="en-US" i="1">
                          <a:latin typeface="Cambria Math"/>
                        </a:rPr>
                        <m:t>𝐶</m:t>
                      </m:r>
                      <m:r>
                        <a:rPr lang="en-US" i="1">
                          <a:latin typeface="Cambria Math"/>
                        </a:rPr>
                        <m:t>(</m:t>
                      </m:r>
                      <m:r>
                        <a:rPr lang="en-US" b="0" i="1" smtClean="0">
                          <a:latin typeface="Cambria Math"/>
                        </a:rPr>
                        <m:t>𝐵</m:t>
                      </m:r>
                      <m:r>
                        <a:rPr lang="en-US" i="1">
                          <a:latin typeface="Cambria Math"/>
                        </a:rPr>
                        <m:t>,</m:t>
                      </m:r>
                      <m:r>
                        <a:rPr lang="en-US" i="1">
                          <a:latin typeface="Cambria Math"/>
                        </a:rPr>
                        <m:t>𝑟</m:t>
                      </m:r>
                      <m:r>
                        <a:rPr lang="en-US" i="1">
                          <a:latin typeface="Cambria Math"/>
                        </a:rPr>
                        <m:t>)</m:t>
                      </m:r>
                    </m:oMath>
                  </m:oMathPara>
                </a14:m>
                <a:endParaRPr lang="en-US" dirty="0"/>
              </a:p>
              <a:p>
                <a:pPr marL="0" indent="0">
                  <a:buNone/>
                </a:pPr>
                <a:endParaRPr lang="en-US" dirty="0"/>
              </a:p>
            </p:txBody>
          </p:sp>
        </mc:Choice>
        <mc:Fallback>
          <p:sp>
            <p:nvSpPr>
              <p:cNvPr id="18" name="Subtitle 2"/>
              <p:cNvSpPr txBox="1">
                <a:spLocks noRot="1" noChangeAspect="1" noMove="1" noResize="1" noEditPoints="1" noAdjustHandles="1" noChangeArrowheads="1" noChangeShapeType="1" noTextEdit="1"/>
              </p:cNvSpPr>
              <p:nvPr/>
            </p:nvSpPr>
            <p:spPr>
              <a:xfrm>
                <a:off x="2104311" y="5802172"/>
                <a:ext cx="6963489" cy="903428"/>
              </a:xfrm>
              <a:prstGeom prst="rect">
                <a:avLst/>
              </a:prstGeom>
              <a:blipFill rotWithShape="1">
                <a:blip r:embed="rId3"/>
                <a:stretch>
                  <a:fillRect b="-3378"/>
                </a:stretch>
              </a:blipFill>
            </p:spPr>
            <p:txBody>
              <a:bodyPr/>
              <a:lstStyle/>
              <a:p>
                <a:r>
                  <a:rPr lang="en-US">
                    <a:noFill/>
                  </a:rPr>
                  <a:t> </a:t>
                </a:r>
              </a:p>
            </p:txBody>
          </p:sp>
        </mc:Fallback>
      </mc:AlternateContent>
      <p:sp>
        <p:nvSpPr>
          <p:cNvPr id="20" name="Subtitle 2"/>
          <p:cNvSpPr txBox="1">
            <a:spLocks/>
          </p:cNvSpPr>
          <p:nvPr/>
        </p:nvSpPr>
        <p:spPr>
          <a:xfrm>
            <a:off x="2397884" y="1788677"/>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t>
            </a:r>
            <a:endParaRPr lang="en-US" dirty="0"/>
          </a:p>
        </p:txBody>
      </p:sp>
      <p:sp>
        <p:nvSpPr>
          <p:cNvPr id="22" name="Subtitle 2"/>
          <p:cNvSpPr txBox="1">
            <a:spLocks/>
          </p:cNvSpPr>
          <p:nvPr/>
        </p:nvSpPr>
        <p:spPr>
          <a:xfrm>
            <a:off x="6470361" y="1361765"/>
            <a:ext cx="457200" cy="514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a:t>
            </a:r>
            <a:endParaRPr lang="en-US" dirty="0"/>
          </a:p>
        </p:txBody>
      </p:sp>
      <p:grpSp>
        <p:nvGrpSpPr>
          <p:cNvPr id="23" name="Group 22"/>
          <p:cNvGrpSpPr/>
          <p:nvPr/>
        </p:nvGrpSpPr>
        <p:grpSpPr>
          <a:xfrm>
            <a:off x="800100" y="5486400"/>
            <a:ext cx="876300" cy="919275"/>
            <a:chOff x="304800" y="1654456"/>
            <a:chExt cx="876300" cy="919275"/>
          </a:xfrm>
        </p:grpSpPr>
        <p:sp>
          <p:nvSpPr>
            <p:cNvPr id="24" name="Rectangle 23"/>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27" name="Rectangle 26"/>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28" name="Rectangle 27"/>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29" name="Straight Connector 28"/>
            <p:cNvCxnSpPr>
              <a:stCxn id="24" idx="2"/>
              <a:endCxn id="27"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0" name="Straight Connector 29"/>
            <p:cNvCxnSpPr>
              <a:stCxn id="24" idx="2"/>
              <a:endCxn id="28"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pic>
        <p:nvPicPr>
          <p:cNvPr id="1126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013" y="5729131"/>
            <a:ext cx="6788787" cy="104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190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As before, we need to estimate SRDM</a:t>
            </a:r>
            <a:endParaRPr lang="en-US" sz="3200" dirty="0"/>
          </a:p>
        </p:txBody>
      </p:sp>
      <p:sp>
        <p:nvSpPr>
          <p:cNvPr id="7" name="Down Arrow 6"/>
          <p:cNvSpPr/>
          <p:nvPr/>
        </p:nvSpPr>
        <p:spPr>
          <a:xfrm>
            <a:off x="5105400" y="3048000"/>
            <a:ext cx="1219200" cy="1066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1524000" y="6006260"/>
                <a:ext cx="4724400" cy="369332"/>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a:rPr>
                        </m:ctrlPr>
                      </m:dPr>
                      <m:e>
                        <m:r>
                          <a:rPr lang="en-US" b="0" i="1" smtClean="0">
                            <a:latin typeface="Cambria Math"/>
                          </a:rPr>
                          <m:t>𝐴</m:t>
                        </m:r>
                      </m:e>
                    </m:d>
                    <m:r>
                      <a:rPr lang="en-US" b="0" i="1" smtClean="0">
                        <a:latin typeface="Cambria Math"/>
                      </a:rPr>
                      <m:t>= </m:t>
                    </m:r>
                  </m:oMath>
                </a14:m>
                <a:r>
                  <a:rPr lang="en-US" dirty="0" smtClean="0"/>
                  <a:t>Number of Leaves in A</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24000" y="6006260"/>
                <a:ext cx="4724400" cy="369332"/>
              </a:xfrm>
              <a:prstGeom prst="rect">
                <a:avLst/>
              </a:prstGeom>
              <a:blipFill rotWithShape="1">
                <a:blip r:embed="rId2"/>
                <a:stretch>
                  <a:fillRect t="-8197" b="-24590"/>
                </a:stretch>
              </a:blipFill>
            </p:spPr>
            <p:txBody>
              <a:bodyPr/>
              <a:lstStyle/>
              <a:p>
                <a:r>
                  <a:rPr lang="en-US">
                    <a:noFill/>
                  </a:rPr>
                  <a:t> </a:t>
                </a:r>
              </a:p>
            </p:txBody>
          </p:sp>
        </mc:Fallback>
      </mc:AlternateContent>
      <p:sp>
        <p:nvSpPr>
          <p:cNvPr id="9" name="TextBox 8"/>
          <p:cNvSpPr txBox="1"/>
          <p:nvPr/>
        </p:nvSpPr>
        <p:spPr>
          <a:xfrm rot="20306675">
            <a:off x="305719" y="1397109"/>
            <a:ext cx="2891336" cy="1384995"/>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Shadow Ray Distribution Metric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mc:AlternateContent xmlns:mc="http://schemas.openxmlformats.org/markup-compatibility/2006">
        <mc:Choice xmlns:a14="http://schemas.microsoft.com/office/drawing/2010/main" Requires="a14">
          <p:sp>
            <p:nvSpPr>
              <p:cNvPr id="10" name="Subtitle 2"/>
              <p:cNvSpPr txBox="1">
                <a:spLocks/>
              </p:cNvSpPr>
              <p:nvPr/>
            </p:nvSpPr>
            <p:spPr>
              <a:xfrm>
                <a:off x="2104311" y="2144572"/>
                <a:ext cx="6963489" cy="90342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𝑁</m:t>
                              </m:r>
                            </m:sub>
                          </m:sSub>
                          <m:r>
                            <a:rPr lang="en-US" i="1">
                              <a:latin typeface="Cambria Math"/>
                            </a:rPr>
                            <m:t>𝐻</m:t>
                          </m:r>
                          <m:d>
                            <m:dPr>
                              <m:ctrlPr>
                                <a:rPr lang="en-US" i="1">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𝐵</m:t>
                              </m:r>
                              <m:r>
                                <a:rPr lang="en-US" b="0" i="1" smtClean="0">
                                  <a:latin typeface="Cambria Math"/>
                                </a:rPr>
                                <m:t>,</m:t>
                              </m:r>
                              <m:r>
                                <a:rPr lang="en-US" b="0" i="1" smtClean="0">
                                  <a:latin typeface="Cambria Math"/>
                                </a:rPr>
                                <m:t>𝑟</m:t>
                              </m:r>
                            </m:e>
                          </m:d>
                          <m:r>
                            <a:rPr lang="en-US" b="0" i="1" smtClean="0">
                              <a:latin typeface="Cambria Math"/>
                            </a:rPr>
                            <m:t>+</m:t>
                          </m:r>
                          <m:r>
                            <a:rPr lang="en-US" b="0" i="1" smtClean="0">
                              <a:latin typeface="Cambria Math"/>
                            </a:rPr>
                            <m:t>𝑀</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e>
                      </m:d>
                      <m:r>
                        <a:rPr lang="en-US" b="0" i="1" smtClean="0">
                          <a:latin typeface="Cambria Math"/>
                        </a:rPr>
                        <m:t>𝐶</m:t>
                      </m:r>
                      <m:d>
                        <m:dPr>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𝑟</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r>
                        <a:rPr lang="en-US" i="1">
                          <a:latin typeface="Cambria Math"/>
                        </a:rPr>
                        <m:t>𝐶</m:t>
                      </m:r>
                      <m:r>
                        <a:rPr lang="en-US" i="1">
                          <a:latin typeface="Cambria Math"/>
                        </a:rPr>
                        <m:t>(</m:t>
                      </m:r>
                      <m:r>
                        <a:rPr lang="en-US" b="0" i="1" smtClean="0">
                          <a:latin typeface="Cambria Math"/>
                        </a:rPr>
                        <m:t>𝐵</m:t>
                      </m:r>
                      <m:r>
                        <a:rPr lang="en-US" i="1">
                          <a:latin typeface="Cambria Math"/>
                        </a:rPr>
                        <m:t>,</m:t>
                      </m:r>
                      <m:r>
                        <a:rPr lang="en-US" i="1">
                          <a:latin typeface="Cambria Math"/>
                        </a:rPr>
                        <m:t>𝑟</m:t>
                      </m:r>
                      <m:r>
                        <a:rPr lang="en-US" i="1">
                          <a:latin typeface="Cambria Math"/>
                        </a:rPr>
                        <m:t>)</m:t>
                      </m:r>
                    </m:oMath>
                  </m:oMathPara>
                </a14:m>
                <a:endParaRPr lang="en-US" dirty="0"/>
              </a:p>
              <a:p>
                <a:pPr marL="0" indent="0">
                  <a:buNone/>
                </a:pPr>
                <a:endParaRPr lang="en-US" dirty="0"/>
              </a:p>
            </p:txBody>
          </p:sp>
        </mc:Choice>
        <mc:Fallback>
          <p:sp>
            <p:nvSpPr>
              <p:cNvPr id="10" name="Subtitle 2"/>
              <p:cNvSpPr txBox="1">
                <a:spLocks noRot="1" noChangeAspect="1" noMove="1" noResize="1" noEditPoints="1" noAdjustHandles="1" noChangeArrowheads="1" noChangeShapeType="1" noTextEdit="1"/>
              </p:cNvSpPr>
              <p:nvPr/>
            </p:nvSpPr>
            <p:spPr>
              <a:xfrm>
                <a:off x="2104311" y="2144572"/>
                <a:ext cx="6963489" cy="903428"/>
              </a:xfrm>
              <a:prstGeom prst="rect">
                <a:avLst/>
              </a:prstGeom>
              <a:blipFill rotWithShape="1">
                <a:blip r:embed="rId3"/>
                <a:stretch>
                  <a:fillRect b="-33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Subtitle 2"/>
              <p:cNvSpPr txBox="1">
                <a:spLocks/>
              </p:cNvSpPr>
              <p:nvPr/>
            </p:nvSpPr>
            <p:spPr>
              <a:xfrm>
                <a:off x="1951911" y="4191000"/>
                <a:ext cx="6963489" cy="90342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ea typeface="Cambria Math"/>
                        </a:rPr>
                        <m:t>≈</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i="1">
                                  <a:latin typeface="Cambria Math"/>
                                </a:rPr>
                                <m:t>𝑁</m:t>
                              </m:r>
                            </m:sub>
                          </m:sSub>
                          <m:r>
                            <a:rPr lang="en-US" i="1">
                              <a:latin typeface="Cambria Math"/>
                            </a:rPr>
                            <m:t>𝐻</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ctrlPr>
                            <a:rPr lang="en-US" b="0" i="1" smtClean="0">
                              <a:latin typeface="Cambria Math"/>
                            </a:rPr>
                          </m:ctrlPr>
                        </m:dPr>
                        <m:e>
                          <m:r>
                            <a:rPr lang="en-US" i="1" smtClean="0">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begChr m:val="|"/>
                          <m:endChr m:val="|"/>
                          <m:ctrlPr>
                            <a:rPr lang="en-US" i="1">
                              <a:latin typeface="Cambria Math"/>
                            </a:rPr>
                          </m:ctrlPr>
                        </m:dPr>
                        <m:e>
                          <m:r>
                            <a:rPr lang="en-US" i="1">
                              <a:latin typeface="Cambria Math"/>
                            </a:rPr>
                            <m:t>𝐴</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ctrlPr>
                            <a:rPr lang="en-US" i="1">
                              <a:latin typeface="Cambria Math"/>
                            </a:rPr>
                          </m:ctrlPr>
                        </m:dPr>
                        <m:e>
                          <m:r>
                            <a:rPr lang="en-US" i="1">
                              <a:latin typeface="Cambria Math"/>
                            </a:rPr>
                            <m:t>𝐻</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begChr m:val="|"/>
                          <m:endChr m:val="|"/>
                          <m:ctrlPr>
                            <a:rPr lang="en-US" i="1">
                              <a:latin typeface="Cambria Math"/>
                            </a:rPr>
                          </m:ctrlPr>
                        </m:dPr>
                        <m:e>
                          <m:r>
                            <a:rPr lang="en-US" b="0" i="1" smtClean="0">
                              <a:latin typeface="Cambria Math"/>
                            </a:rPr>
                            <m:t>𝐵</m:t>
                          </m:r>
                        </m:e>
                      </m:d>
                    </m:oMath>
                  </m:oMathPara>
                </a14:m>
                <a:endParaRPr lang="en-US" dirty="0"/>
              </a:p>
              <a:p>
                <a:pPr marL="0" indent="0">
                  <a:buNone/>
                </a:pPr>
                <a:endParaRPr lang="en-US" dirty="0"/>
              </a:p>
            </p:txBody>
          </p:sp>
        </mc:Choice>
        <mc:Fallback>
          <p:sp>
            <p:nvSpPr>
              <p:cNvPr id="11" name="Subtitle 2"/>
              <p:cNvSpPr txBox="1">
                <a:spLocks noRot="1" noChangeAspect="1" noMove="1" noResize="1" noEditPoints="1" noAdjustHandles="1" noChangeArrowheads="1" noChangeShapeType="1" noTextEdit="1"/>
              </p:cNvSpPr>
              <p:nvPr/>
            </p:nvSpPr>
            <p:spPr>
              <a:xfrm>
                <a:off x="1951911" y="4191000"/>
                <a:ext cx="6963489" cy="90342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rot="20306675">
            <a:off x="229519" y="3466296"/>
            <a:ext cx="2891336" cy="1384995"/>
          </a:xfrm>
          <a:prstGeom prst="rect">
            <a:avLst/>
          </a:prstGeom>
          <a:noFill/>
        </p:spPr>
        <p:txBody>
          <a:bodyPr wrap="square" rtlCol="0">
            <a:spAutoFit/>
          </a:bodyPr>
          <a:lstStyle/>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Shadow Ray Distribution </a:t>
            </a:r>
          </a:p>
          <a:p>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Heuristic</a:t>
            </a:r>
            <a:endParaRPr 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92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34" y="1351409"/>
            <a:ext cx="8897663" cy="445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429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91947" y="535838"/>
            <a:ext cx="8229600" cy="1143000"/>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 can evaluate H,F,M because I have evaluated the whole trace ahead of time</a:t>
            </a:r>
            <a:endParaRPr lang="en-US" dirty="0"/>
          </a:p>
        </p:txBody>
      </p:sp>
      <mc:AlternateContent xmlns:mc="http://schemas.openxmlformats.org/markup-compatibility/2006">
        <mc:Choice xmlns:a14="http://schemas.microsoft.com/office/drawing/2010/main" Requires="a14">
          <p:sp>
            <p:nvSpPr>
              <p:cNvPr id="14" name="Subtitle 2"/>
              <p:cNvSpPr txBox="1">
                <a:spLocks/>
              </p:cNvSpPr>
              <p:nvPr/>
            </p:nvSpPr>
            <p:spPr>
              <a:xfrm>
                <a:off x="1219200" y="4191000"/>
                <a:ext cx="7315200" cy="112654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𝑆𝑐𝑜𝑟𝑒</m:t>
                      </m:r>
                      <m:r>
                        <a:rPr lang="en-US" b="0" i="1" smtClean="0">
                          <a:latin typeface="Cambria Math"/>
                          <a:ea typeface="Cambria Math"/>
                        </a:rPr>
                        <m:t>≈</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i="1">
                                  <a:latin typeface="Cambria Math"/>
                                </a:rPr>
                                <m:t>𝑁</m:t>
                              </m:r>
                            </m:sub>
                          </m:sSub>
                          <m:r>
                            <a:rPr lang="en-US" i="1">
                              <a:latin typeface="Cambria Math"/>
                            </a:rPr>
                            <m:t>𝐻</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ctrlPr>
                            <a:rPr lang="en-US" b="0" i="1" smtClean="0">
                              <a:latin typeface="Cambria Math"/>
                            </a:rPr>
                          </m:ctrlPr>
                        </m:dPr>
                        <m:e>
                          <m:r>
                            <a:rPr lang="en-US" i="1" smtClean="0">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begChr m:val="|"/>
                          <m:endChr m:val="|"/>
                          <m:ctrlPr>
                            <a:rPr lang="en-US" i="1">
                              <a:latin typeface="Cambria Math"/>
                            </a:rPr>
                          </m:ctrlPr>
                        </m:dPr>
                        <m:e>
                          <m:r>
                            <a:rPr lang="en-US" i="1">
                              <a:latin typeface="Cambria Math"/>
                            </a:rPr>
                            <m:t>𝐴</m:t>
                          </m:r>
                        </m:e>
                      </m:d>
                      <m:r>
                        <a:rPr lang="en-US" b="0" i="1" smtClean="0">
                          <a:latin typeface="Cambria Math"/>
                        </a:rPr>
                        <m:t>+</m:t>
                      </m:r>
                      <m:d>
                        <m:dPr>
                          <m:ctrlPr>
                            <a:rPr lang="en-US" i="1">
                              <a:latin typeface="Cambria Math"/>
                            </a:rPr>
                          </m:ctrlPr>
                        </m:dPr>
                        <m:e>
                          <m:sSub>
                            <m:sSubPr>
                              <m:ctrlPr>
                                <a:rPr lang="en-US" i="1">
                                  <a:latin typeface="Cambria Math"/>
                                </a:rPr>
                              </m:ctrlPr>
                            </m:sSubPr>
                            <m:e>
                              <m:r>
                                <a:rPr lang="en-US" b="0" i="1" smtClean="0">
                                  <a:latin typeface="Cambria Math"/>
                                </a:rPr>
                                <m:t>𝑞</m:t>
                              </m:r>
                            </m:e>
                            <m:sub>
                              <m:r>
                                <a:rPr lang="en-US" i="1">
                                  <a:latin typeface="Cambria Math"/>
                                </a:rPr>
                                <m:t>𝑁</m:t>
                              </m:r>
                            </m:sub>
                          </m:sSub>
                          <m:r>
                            <a:rPr lang="en-US" i="1">
                              <a:latin typeface="Cambria Math"/>
                            </a:rPr>
                            <m:t>𝐻</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r>
                            <a:rPr lang="en-US" i="1">
                              <a:latin typeface="Cambria Math"/>
                            </a:rPr>
                            <m:t>+</m:t>
                          </m:r>
                          <m:r>
                            <a:rPr lang="en-US" i="1">
                              <a:latin typeface="Cambria Math"/>
                            </a:rPr>
                            <m:t>𝑀</m:t>
                          </m:r>
                          <m:d>
                            <m:dPr>
                              <m:ctrlPr>
                                <a:rPr lang="en-US" i="1">
                                  <a:latin typeface="Cambria Math"/>
                                </a:rPr>
                              </m:ctrlPr>
                            </m:dPr>
                            <m:e>
                              <m:r>
                                <a:rPr lang="en-US" b="0" i="1" smtClean="0">
                                  <a:latin typeface="Cambria Math"/>
                                </a:rPr>
                                <m:t>𝐴</m:t>
                              </m:r>
                              <m:r>
                                <a:rPr lang="en-US" i="1">
                                  <a:latin typeface="Cambria Math"/>
                                </a:rPr>
                                <m:t>,</m:t>
                              </m:r>
                              <m:r>
                                <a:rPr lang="en-US" i="1">
                                  <a:latin typeface="Cambria Math"/>
                                </a:rPr>
                                <m:t>𝑟</m:t>
                              </m:r>
                            </m:e>
                          </m:d>
                        </m:e>
                      </m:d>
                      <m:d>
                        <m:dPr>
                          <m:ctrlPr>
                            <a:rPr lang="en-US" i="1">
                              <a:latin typeface="Cambria Math"/>
                            </a:rPr>
                          </m:ctrlPr>
                        </m:dPr>
                        <m:e>
                          <m:r>
                            <a:rPr lang="en-US" i="1">
                              <a:latin typeface="Cambria Math"/>
                            </a:rPr>
                            <m:t>𝐻</m:t>
                          </m:r>
                          <m:d>
                            <m:dPr>
                              <m:ctrlPr>
                                <a:rPr lang="en-US" i="1">
                                  <a:latin typeface="Cambria Math"/>
                                </a:rPr>
                              </m:ctrlPr>
                            </m:dPr>
                            <m:e>
                              <m:r>
                                <a:rPr lang="en-US" b="0" i="1" smtClean="0">
                                  <a:latin typeface="Cambria Math"/>
                                </a:rPr>
                                <m:t>𝐵</m:t>
                              </m:r>
                              <m:r>
                                <a:rPr lang="en-US" i="1">
                                  <a:latin typeface="Cambria Math"/>
                                </a:rPr>
                                <m:t>,</m:t>
                              </m:r>
                              <m:r>
                                <a:rPr lang="en-US" i="1">
                                  <a:latin typeface="Cambria Math"/>
                                </a:rPr>
                                <m:t>𝑟</m:t>
                              </m:r>
                            </m:e>
                          </m:d>
                          <m:r>
                            <a:rPr lang="en-US" i="1">
                              <a:latin typeface="Cambria Math"/>
                            </a:rPr>
                            <m:t>+</m:t>
                          </m:r>
                          <m:r>
                            <a:rPr lang="en-US" i="1">
                              <a:latin typeface="Cambria Math"/>
                            </a:rPr>
                            <m:t>𝐹</m:t>
                          </m:r>
                          <m:d>
                            <m:dPr>
                              <m:ctrlPr>
                                <a:rPr lang="en-US" i="1">
                                  <a:latin typeface="Cambria Math"/>
                                </a:rPr>
                              </m:ctrlPr>
                            </m:dPr>
                            <m:e>
                              <m:r>
                                <a:rPr lang="en-US" i="1">
                                  <a:latin typeface="Cambria Math"/>
                                </a:rPr>
                                <m:t>𝐵</m:t>
                              </m:r>
                              <m:r>
                                <a:rPr lang="en-US" i="1">
                                  <a:latin typeface="Cambria Math"/>
                                </a:rPr>
                                <m:t>,</m:t>
                              </m:r>
                              <m:r>
                                <a:rPr lang="en-US" i="1">
                                  <a:latin typeface="Cambria Math"/>
                                </a:rPr>
                                <m:t>𝑟</m:t>
                              </m:r>
                            </m:e>
                          </m:d>
                        </m:e>
                      </m:d>
                      <m:d>
                        <m:dPr>
                          <m:begChr m:val="|"/>
                          <m:endChr m:val="|"/>
                          <m:ctrlPr>
                            <a:rPr lang="en-US" i="1">
                              <a:latin typeface="Cambria Math"/>
                            </a:rPr>
                          </m:ctrlPr>
                        </m:dPr>
                        <m:e>
                          <m:r>
                            <a:rPr lang="en-US" b="0" i="1" smtClean="0">
                              <a:latin typeface="Cambria Math"/>
                            </a:rPr>
                            <m:t>𝐵</m:t>
                          </m:r>
                        </m:e>
                      </m:d>
                    </m:oMath>
                  </m:oMathPara>
                </a14:m>
                <a:endParaRPr lang="en-US" dirty="0"/>
              </a:p>
              <a:p>
                <a:pPr marL="0" indent="0">
                  <a:buNone/>
                </a:pPr>
                <a:endParaRPr lang="en-US" dirty="0"/>
              </a:p>
            </p:txBody>
          </p:sp>
        </mc:Choice>
        <mc:Fallback>
          <p:sp>
            <p:nvSpPr>
              <p:cNvPr id="14" name="Subtitle 2"/>
              <p:cNvSpPr txBox="1">
                <a:spLocks noRot="1" noChangeAspect="1" noMove="1" noResize="1" noEditPoints="1" noAdjustHandles="1" noChangeArrowheads="1" noChangeShapeType="1" noTextEdit="1"/>
              </p:cNvSpPr>
              <p:nvPr/>
            </p:nvSpPr>
            <p:spPr>
              <a:xfrm>
                <a:off x="1219200" y="4191000"/>
                <a:ext cx="7315200" cy="1126542"/>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2409750" y="2362200"/>
            <a:ext cx="4600650" cy="830997"/>
          </a:xfrm>
          <a:prstGeom prst="rect">
            <a:avLst/>
          </a:prstGeom>
          <a:noFill/>
        </p:spPr>
        <p:txBody>
          <a:bodyPr wrap="square" rtlCol="0">
            <a:spAutoFit/>
          </a:bodyPr>
          <a:lstStyle/>
          <a:p>
            <a:pPr algn="ctr"/>
            <a:r>
              <a:rPr lang="en-US" sz="2400" dirty="0" smtClean="0">
                <a:solidFill>
                  <a:schemeClr val="accent6">
                    <a:lumMod val="40000"/>
                    <a:lumOff val="60000"/>
                  </a:schemeClr>
                </a:solidFill>
              </a:rPr>
              <a:t>For each ray, I have stored the entire set of triangles that it hits.</a:t>
            </a:r>
            <a:endParaRPr lang="en-US" sz="2400" dirty="0">
              <a:solidFill>
                <a:schemeClr val="accent6">
                  <a:lumMod val="40000"/>
                  <a:lumOff val="60000"/>
                </a:schemeClr>
              </a:solidFill>
            </a:endParaRP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194" y="4191000"/>
            <a:ext cx="7230466" cy="86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449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854751"/>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802632"/>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4479947"/>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4403746"/>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854751"/>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817814"/>
            <a:ext cx="3551530" cy="306751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91947" y="5358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Four Major Issues</a:t>
            </a:r>
            <a:endParaRPr lang="en-US" dirty="0"/>
          </a:p>
        </p:txBody>
      </p:sp>
      <p:sp>
        <p:nvSpPr>
          <p:cNvPr id="15" name="Rectangle 14"/>
          <p:cNvSpPr/>
          <p:nvPr/>
        </p:nvSpPr>
        <p:spPr>
          <a:xfrm>
            <a:off x="1281389" y="1905000"/>
            <a:ext cx="6951235" cy="807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itle 1"/>
          <p:cNvSpPr txBox="1">
            <a:spLocks/>
          </p:cNvSpPr>
          <p:nvPr/>
        </p:nvSpPr>
        <p:spPr>
          <a:xfrm>
            <a:off x="726788" y="1828801"/>
            <a:ext cx="8188612" cy="9817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ALREADY AT OPTIMUM?</a:t>
            </a:r>
            <a:endParaRPr lang="en-US" dirty="0"/>
          </a:p>
        </p:txBody>
      </p:sp>
    </p:spTree>
    <p:extLst>
      <p:ext uri="{BB962C8B-B14F-4D97-AF65-F5344CB8AC3E}">
        <p14:creationId xmlns:p14="http://schemas.microsoft.com/office/powerpoint/2010/main" val="545535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Results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659634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810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585364"/>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295400"/>
            <a:ext cx="1066800" cy="369332"/>
          </a:xfrm>
          <a:prstGeom prst="rect">
            <a:avLst/>
          </a:prstGeom>
          <a:noFill/>
        </p:spPr>
        <p:txBody>
          <a:bodyPr wrap="square" rtlCol="0">
            <a:spAutoFit/>
          </a:bodyPr>
          <a:lstStyle/>
          <a:p>
            <a:r>
              <a:rPr lang="en-US" dirty="0" err="1" smtClean="0"/>
              <a:t>MadSci</a:t>
            </a:r>
            <a:endParaRPr lang="en-US" dirty="0"/>
          </a:p>
        </p:txBody>
      </p:sp>
      <p:sp>
        <p:nvSpPr>
          <p:cNvPr id="8" name="TextBox 7"/>
          <p:cNvSpPr txBox="1"/>
          <p:nvPr/>
        </p:nvSpPr>
        <p:spPr>
          <a:xfrm>
            <a:off x="208483" y="4876800"/>
            <a:ext cx="1066800" cy="369332"/>
          </a:xfrm>
          <a:prstGeom prst="rect">
            <a:avLst/>
          </a:prstGeom>
          <a:noFill/>
        </p:spPr>
        <p:txBody>
          <a:bodyPr wrap="square" rtlCol="0">
            <a:spAutoFit/>
          </a:bodyPr>
          <a:lstStyle/>
          <a:p>
            <a:r>
              <a:rPr lang="en-US" dirty="0" smtClean="0"/>
              <a:t>Matrix</a:t>
            </a:r>
            <a:endParaRPr lang="en-US" dirty="0"/>
          </a:p>
        </p:txBody>
      </p:sp>
      <p:sp>
        <p:nvSpPr>
          <p:cNvPr id="9" name="TextBox 8"/>
          <p:cNvSpPr txBox="1"/>
          <p:nvPr/>
        </p:nvSpPr>
        <p:spPr>
          <a:xfrm>
            <a:off x="8001000" y="1447800"/>
            <a:ext cx="1066800" cy="369332"/>
          </a:xfrm>
          <a:prstGeom prst="rect">
            <a:avLst/>
          </a:prstGeom>
          <a:noFill/>
        </p:spPr>
        <p:txBody>
          <a:bodyPr wrap="square" rtlCol="0">
            <a:spAutoFit/>
          </a:bodyPr>
          <a:lstStyle/>
          <a:p>
            <a:r>
              <a:rPr lang="en-US" dirty="0" smtClean="0"/>
              <a:t>Bedroom</a:t>
            </a:r>
            <a:endParaRPr lang="en-US" dirty="0"/>
          </a:p>
        </p:txBody>
      </p:sp>
      <p:sp>
        <p:nvSpPr>
          <p:cNvPr id="10" name="TextBox 9"/>
          <p:cNvSpPr txBox="1"/>
          <p:nvPr/>
        </p:nvSpPr>
        <p:spPr>
          <a:xfrm>
            <a:off x="8112557" y="4773909"/>
            <a:ext cx="1066800" cy="369332"/>
          </a:xfrm>
          <a:prstGeom prst="rect">
            <a:avLst/>
          </a:prstGeom>
          <a:noFill/>
        </p:spPr>
        <p:txBody>
          <a:bodyPr wrap="square" rtlCol="0">
            <a:spAutoFit/>
          </a:bodyPr>
          <a:lstStyle/>
          <a:p>
            <a:r>
              <a:rPr lang="en-US" dirty="0" smtClean="0"/>
              <a:t>Dark</a:t>
            </a:r>
            <a:endParaRPr lang="en-US" dirty="0"/>
          </a:p>
        </p:txBody>
      </p:sp>
      <p:sp>
        <p:nvSpPr>
          <p:cNvPr id="5" name="AutoShape 6"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mail-attachment.googleusercontent.com/attachment/?ui=2&amp;ik=8414c83725&amp;view=att&amp;th=135c5cdc283d76f9&amp;attid=0.1&amp;disp=inline&amp;realattid=f_gz7fl1ph0&amp;safe=1&amp;zw&amp;saduie=AG9B_P8OhyAzqI6N4zwoB3N62Ou_&amp;sadet=1330463590074&amp;sads=tk5usPrIHuAG2pvZiiQlxnSMqL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35814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252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SRDH: fewer bounding box intersection tests.</a:t>
            </a:r>
            <a:endParaRPr lang="en-US" dirty="0"/>
          </a:p>
        </p:txBody>
      </p:sp>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2101334" y="3549134"/>
            <a:ext cx="2895600" cy="369332"/>
          </a:xfrm>
          <a:prstGeom prst="rect">
            <a:avLst/>
          </a:prstGeom>
          <a:noFill/>
        </p:spPr>
        <p:txBody>
          <a:bodyPr wrap="square" rtlCol="0">
            <a:spAutoFit/>
          </a:bodyPr>
          <a:lstStyle/>
          <a:p>
            <a:r>
              <a:rPr lang="en-US" dirty="0" smtClean="0"/>
              <a:t>Bounding Box Intersections</a:t>
            </a:r>
            <a:endParaRPr lang="en-US" dirty="0"/>
          </a:p>
        </p:txBody>
      </p:sp>
      <p:sp>
        <p:nvSpPr>
          <p:cNvPr id="10" name="Content Placeholder 2"/>
          <p:cNvSpPr>
            <a:spLocks noGrp="1"/>
          </p:cNvSpPr>
          <p:nvPr>
            <p:ph idx="1"/>
          </p:nvPr>
        </p:nvSpPr>
        <p:spPr>
          <a:xfrm>
            <a:off x="1295400" y="5447095"/>
            <a:ext cx="6934200" cy="1487105"/>
          </a:xfrm>
        </p:spPr>
        <p:txBody>
          <a:bodyPr>
            <a:normAutofit/>
          </a:bodyPr>
          <a:lstStyle/>
          <a:p>
            <a:r>
              <a:rPr lang="en-US" dirty="0" smtClean="0"/>
              <a:t>&gt;2x benefit on Bedroom and Dark</a:t>
            </a:r>
          </a:p>
          <a:p>
            <a:r>
              <a:rPr lang="en-US" dirty="0" smtClean="0"/>
              <a:t>Little benefit </a:t>
            </a:r>
            <a:r>
              <a:rPr lang="en-US" dirty="0" smtClean="0">
                <a:sym typeface="Wingdings" pitchFamily="2" charset="2"/>
              </a:rPr>
              <a:t> Few Shadows</a:t>
            </a:r>
            <a:endParaRPr lang="en-US" dirty="0" smtClean="0"/>
          </a:p>
          <a:p>
            <a:endParaRPr lang="en-US"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267" t="14629" r="2214" b="10629"/>
          <a:stretch/>
        </p:blipFill>
        <p:spPr bwMode="auto">
          <a:xfrm>
            <a:off x="3733798" y="2378659"/>
            <a:ext cx="514734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865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7" y="2716005"/>
            <a:ext cx="2552351" cy="1025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Oracle traverser: ~2x fewer tests.</a:t>
            </a:r>
            <a:endParaRPr lang="en-US" dirty="0"/>
          </a:p>
        </p:txBody>
      </p:sp>
      <p:sp>
        <p:nvSpPr>
          <p:cNvPr id="4" name="TextBox 3"/>
          <p:cNvSpPr txBox="1"/>
          <p:nvPr/>
        </p:nvSpPr>
        <p:spPr>
          <a:xfrm>
            <a:off x="319429" y="2715741"/>
            <a:ext cx="2590800" cy="1200329"/>
          </a:xfrm>
          <a:prstGeom prst="rect">
            <a:avLst/>
          </a:prstGeom>
          <a:noFill/>
        </p:spPr>
        <p:txBody>
          <a:bodyPr wrap="square" rtlCol="0">
            <a:spAutoFit/>
          </a:bodyPr>
          <a:lstStyle/>
          <a:p>
            <a:r>
              <a:rPr lang="en-US" dirty="0" smtClean="0">
                <a:solidFill>
                  <a:srgbClr val="FF0000"/>
                </a:solidFill>
              </a:rPr>
              <a:t>RED = SAH (AA3 + RAD</a:t>
            </a:r>
            <a:r>
              <a:rPr lang="en-US" dirty="0" smtClean="0">
                <a:solidFill>
                  <a:schemeClr val="bg1"/>
                </a:solidFill>
              </a:rPr>
              <a:t>)</a:t>
            </a:r>
          </a:p>
          <a:p>
            <a:r>
              <a:rPr lang="en-US" dirty="0" smtClean="0">
                <a:solidFill>
                  <a:srgbClr val="0070C0"/>
                </a:solidFill>
              </a:rPr>
              <a:t>BLUE = SRDH (AA3 + RAD)</a:t>
            </a:r>
            <a:endParaRPr lang="en-US" dirty="0">
              <a:solidFill>
                <a:srgbClr val="0070C0"/>
              </a:solidFill>
            </a:endParaRPr>
          </a:p>
          <a:p>
            <a:r>
              <a:rPr lang="en-US" dirty="0" smtClean="0">
                <a:solidFill>
                  <a:srgbClr val="00B050"/>
                </a:solidFill>
              </a:rPr>
              <a:t>GREEN = </a:t>
            </a:r>
            <a:r>
              <a:rPr lang="en-US" dirty="0">
                <a:solidFill>
                  <a:srgbClr val="00B050"/>
                </a:solidFill>
              </a:rPr>
              <a:t>SRDH (</a:t>
            </a:r>
            <a:r>
              <a:rPr lang="en-US" dirty="0" smtClean="0">
                <a:solidFill>
                  <a:srgbClr val="00B050"/>
                </a:solidFill>
              </a:rPr>
              <a:t>AA3)</a:t>
            </a:r>
            <a:endParaRPr lang="en-US" dirty="0">
              <a:solidFill>
                <a:srgbClr val="00B050"/>
              </a:solidFill>
            </a:endParaRPr>
          </a:p>
          <a:p>
            <a:endParaRPr lang="en-US" dirty="0">
              <a:solidFill>
                <a:schemeClr val="bg1"/>
              </a:solidFill>
            </a:endParaRPr>
          </a:p>
        </p:txBody>
      </p:sp>
      <p:sp>
        <p:nvSpPr>
          <p:cNvPr id="7" name="TextBox 6"/>
          <p:cNvSpPr txBox="1"/>
          <p:nvPr/>
        </p:nvSpPr>
        <p:spPr>
          <a:xfrm rot="16200000">
            <a:off x="2101334" y="3701534"/>
            <a:ext cx="2895600" cy="369332"/>
          </a:xfrm>
          <a:prstGeom prst="rect">
            <a:avLst/>
          </a:prstGeom>
          <a:noFill/>
        </p:spPr>
        <p:txBody>
          <a:bodyPr wrap="square" rtlCol="0">
            <a:spAutoFit/>
          </a:bodyPr>
          <a:lstStyle/>
          <a:p>
            <a:r>
              <a:rPr lang="en-US" dirty="0" smtClean="0"/>
              <a:t>Bounding Box Intersections</a:t>
            </a:r>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87" t="16134" r="1412" b="12781"/>
          <a:stretch/>
        </p:blipFill>
        <p:spPr bwMode="auto">
          <a:xfrm>
            <a:off x="3733800" y="2672805"/>
            <a:ext cx="5133753" cy="264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285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Ray tracing: shoot rays into the scene.</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7010400" y="62367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TextBox 56"/>
          <p:cNvSpPr txBox="1"/>
          <p:nvPr/>
        </p:nvSpPr>
        <p:spPr>
          <a:xfrm>
            <a:off x="7010400" y="5867400"/>
            <a:ext cx="1600200" cy="369332"/>
          </a:xfrm>
          <a:prstGeom prst="rect">
            <a:avLst/>
          </a:prstGeom>
          <a:noFill/>
        </p:spPr>
        <p:txBody>
          <a:bodyPr wrap="square" rtlCol="0">
            <a:spAutoFit/>
          </a:bodyPr>
          <a:lstStyle/>
          <a:p>
            <a:r>
              <a:rPr lang="en-US" dirty="0" smtClean="0"/>
              <a:t>RADIANCE RAY</a:t>
            </a:r>
            <a:endParaRPr lang="en-US" dirty="0"/>
          </a:p>
        </p:txBody>
      </p:sp>
    </p:spTree>
    <p:extLst>
      <p:ext uri="{BB962C8B-B14F-4D97-AF65-F5344CB8AC3E}">
        <p14:creationId xmlns:p14="http://schemas.microsoft.com/office/powerpoint/2010/main" val="1120165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854751"/>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802632"/>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4479947"/>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4403746"/>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854751"/>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817814"/>
            <a:ext cx="3551530" cy="306751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91947" y="5358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Four Major Issues</a:t>
            </a:r>
            <a:endParaRPr lang="en-US" dirty="0"/>
          </a:p>
        </p:txBody>
      </p:sp>
      <p:sp>
        <p:nvSpPr>
          <p:cNvPr id="15" name="Rectangle 14"/>
          <p:cNvSpPr/>
          <p:nvPr/>
        </p:nvSpPr>
        <p:spPr>
          <a:xfrm>
            <a:off x="1281389" y="1905000"/>
            <a:ext cx="6951235" cy="807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itle 1"/>
          <p:cNvSpPr txBox="1">
            <a:spLocks/>
          </p:cNvSpPr>
          <p:nvPr/>
        </p:nvSpPr>
        <p:spPr>
          <a:xfrm>
            <a:off x="726788" y="1828801"/>
            <a:ext cx="8188612" cy="9817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ALREADY AT OPTIMUM?</a:t>
            </a:r>
            <a:endParaRPr lang="en-US" dirty="0"/>
          </a:p>
        </p:txBody>
      </p:sp>
      <p:sp>
        <p:nvSpPr>
          <p:cNvPr id="3" name="Smiley Face 2"/>
          <p:cNvSpPr/>
          <p:nvPr/>
        </p:nvSpPr>
        <p:spPr>
          <a:xfrm>
            <a:off x="491947" y="1981200"/>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Smiley Face 13"/>
          <p:cNvSpPr/>
          <p:nvPr/>
        </p:nvSpPr>
        <p:spPr>
          <a:xfrm>
            <a:off x="8302752" y="3794146"/>
            <a:ext cx="651053" cy="609600"/>
          </a:xfrm>
          <a:prstGeom prst="smileyFace">
            <a:avLst>
              <a:gd name="adj" fmla="val -147"/>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Smiley Face 16"/>
          <p:cNvSpPr/>
          <p:nvPr/>
        </p:nvSpPr>
        <p:spPr>
          <a:xfrm>
            <a:off x="491945" y="3184546"/>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8" name="Smiley Face 17"/>
          <p:cNvSpPr/>
          <p:nvPr/>
        </p:nvSpPr>
        <p:spPr>
          <a:xfrm>
            <a:off x="491944" y="4724400"/>
            <a:ext cx="651053" cy="609600"/>
          </a:xfrm>
          <a:prstGeom prst="smileyFace">
            <a:avLst>
              <a:gd name="adj" fmla="val -4653"/>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882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267" y="506423"/>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itle 1"/>
          <p:cNvSpPr txBox="1">
            <a:spLocks/>
          </p:cNvSpPr>
          <p:nvPr/>
        </p:nvSpPr>
        <p:spPr>
          <a:xfrm>
            <a:off x="800867" y="443191"/>
            <a:ext cx="355153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PARTITION GENERATION</a:t>
            </a:r>
            <a:endParaRPr lang="en-US" dirty="0"/>
          </a:p>
        </p:txBody>
      </p:sp>
      <p:sp>
        <p:nvSpPr>
          <p:cNvPr id="6" name="Isosceles Triangle 5"/>
          <p:cNvSpPr/>
          <p:nvPr/>
        </p:nvSpPr>
        <p:spPr>
          <a:xfrm rot="19812937">
            <a:off x="6890539" y="4166432"/>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20286343">
            <a:off x="5254753" y="3185070"/>
            <a:ext cx="441681" cy="258677"/>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6200000">
            <a:off x="5071763" y="4009198"/>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8693615">
            <a:off x="5574966" y="4990682"/>
            <a:ext cx="879114" cy="91575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18000000">
            <a:off x="5427490" y="3870371"/>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945712">
            <a:off x="5083453" y="3348328"/>
            <a:ext cx="277998" cy="20424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5860246">
            <a:off x="5719189" y="1414399"/>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3023939">
            <a:off x="3176467" y="477202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4500000">
            <a:off x="5731528" y="3401034"/>
            <a:ext cx="424584" cy="370915"/>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4089962" y="515873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Isosceles Triangle 15"/>
          <p:cNvSpPr/>
          <p:nvPr/>
        </p:nvSpPr>
        <p:spPr>
          <a:xfrm rot="6385959">
            <a:off x="6522077" y="1950368"/>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Isosceles Triangle 16"/>
          <p:cNvSpPr/>
          <p:nvPr/>
        </p:nvSpPr>
        <p:spPr>
          <a:xfrm rot="13500000">
            <a:off x="4839130" y="3686570"/>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5409280" y="3619939"/>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7863555">
            <a:off x="3214233" y="3270133"/>
            <a:ext cx="417705" cy="1258329"/>
          </a:xfrm>
          <a:prstGeom prst="triangle">
            <a:avLst>
              <a:gd name="adj"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2868795">
            <a:off x="4177674" y="1635586"/>
            <a:ext cx="989637" cy="1070313"/>
          </a:xfrm>
          <a:prstGeom prst="triangle">
            <a:avLst>
              <a:gd name="adj" fmla="val 341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8693615">
            <a:off x="2903364" y="2371608"/>
            <a:ext cx="1108051" cy="100249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17697099">
            <a:off x="7156579" y="3292928"/>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Isosceles Triangle 23"/>
          <p:cNvSpPr/>
          <p:nvPr/>
        </p:nvSpPr>
        <p:spPr>
          <a:xfrm rot="4145565">
            <a:off x="7152893" y="2547687"/>
            <a:ext cx="1043883"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4767055" y="3000915"/>
            <a:ext cx="1534118" cy="1571086"/>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6200000">
            <a:off x="2601111" y="4517023"/>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Isosceles Triangle 26"/>
          <p:cNvSpPr/>
          <p:nvPr/>
        </p:nvSpPr>
        <p:spPr>
          <a:xfrm rot="18000000">
            <a:off x="2956838" y="4378196"/>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Isosceles Triangle 27"/>
          <p:cNvSpPr/>
          <p:nvPr/>
        </p:nvSpPr>
        <p:spPr>
          <a:xfrm rot="6745636">
            <a:off x="2875402" y="4132616"/>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Isosceles Triangle 28"/>
          <p:cNvSpPr/>
          <p:nvPr/>
        </p:nvSpPr>
        <p:spPr>
          <a:xfrm rot="15023521">
            <a:off x="7689288" y="3248257"/>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Isosceles Triangle 29"/>
          <p:cNvSpPr/>
          <p:nvPr/>
        </p:nvSpPr>
        <p:spPr>
          <a:xfrm rot="2615354">
            <a:off x="8104471" y="3015265"/>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Isosceles Triangle 30"/>
          <p:cNvSpPr/>
          <p:nvPr/>
        </p:nvSpPr>
        <p:spPr>
          <a:xfrm rot="6745636">
            <a:off x="7926156" y="2746377"/>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Isosceles Triangle 31"/>
          <p:cNvSpPr/>
          <p:nvPr/>
        </p:nvSpPr>
        <p:spPr>
          <a:xfrm rot="17816970">
            <a:off x="4793019" y="5758403"/>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Isosceles Triangle 32"/>
          <p:cNvSpPr/>
          <p:nvPr/>
        </p:nvSpPr>
        <p:spPr>
          <a:xfrm rot="19616970">
            <a:off x="5187471" y="5705378"/>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Isosceles Triangle 33"/>
          <p:cNvSpPr/>
          <p:nvPr/>
        </p:nvSpPr>
        <p:spPr>
          <a:xfrm rot="8362606">
            <a:off x="5067310" y="5373996"/>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Isosceles Triangle 34"/>
          <p:cNvSpPr/>
          <p:nvPr/>
        </p:nvSpPr>
        <p:spPr>
          <a:xfrm rot="16200000">
            <a:off x="6495916" y="5737249"/>
            <a:ext cx="393476" cy="281558"/>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Isosceles Triangle 35"/>
          <p:cNvSpPr/>
          <p:nvPr/>
        </p:nvSpPr>
        <p:spPr>
          <a:xfrm rot="18000000">
            <a:off x="6851643" y="5598422"/>
            <a:ext cx="443615" cy="387609"/>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Isosceles Triangle 36"/>
          <p:cNvSpPr/>
          <p:nvPr/>
        </p:nvSpPr>
        <p:spPr>
          <a:xfrm rot="6745636">
            <a:off x="6770207" y="5352842"/>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Isosceles Triangle 37"/>
          <p:cNvSpPr/>
          <p:nvPr/>
        </p:nvSpPr>
        <p:spPr>
          <a:xfrm rot="16200000">
            <a:off x="5403404" y="914581"/>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Isosceles Triangle 38"/>
          <p:cNvSpPr/>
          <p:nvPr/>
        </p:nvSpPr>
        <p:spPr>
          <a:xfrm rot="6745636">
            <a:off x="3658935" y="2252274"/>
            <a:ext cx="424584" cy="370915"/>
          </a:xfrm>
          <a:prstGeom prst="triangle">
            <a:avLst>
              <a:gd name="adj" fmla="val 5661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170" name="Picture 2" descr="http://www.theforce.net/swtc/Pix/dvd/ep5/avenger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181" t="15090" r="30596" b="22174"/>
          <a:stretch/>
        </p:blipFill>
        <p:spPr bwMode="auto">
          <a:xfrm rot="2250816">
            <a:off x="7287971" y="1560319"/>
            <a:ext cx="927439" cy="69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444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213876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Novel Traversal Techniques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3714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0400" y="1981200"/>
            <a:ext cx="2743200" cy="2877730"/>
            <a:chOff x="304800" y="1654456"/>
            <a:chExt cx="876300" cy="919275"/>
          </a:xfrm>
        </p:grpSpPr>
        <p:sp>
          <p:nvSpPr>
            <p:cNvPr id="7" name="Rectangle 6"/>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t>N</a:t>
              </a:r>
              <a:endParaRPr lang="en-US" sz="6000" dirty="0"/>
            </a:p>
          </p:txBody>
        </p:sp>
        <p:sp>
          <p:nvSpPr>
            <p:cNvPr id="8" name="Rectangle 7"/>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t>A</a:t>
              </a:r>
            </a:p>
          </p:txBody>
        </p:sp>
        <p:sp>
          <p:nvSpPr>
            <p:cNvPr id="9" name="Rectangle 8"/>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t>B</a:t>
              </a:r>
              <a:endParaRPr lang="en-US" sz="6000" b="1" dirty="0"/>
            </a:p>
          </p:txBody>
        </p:sp>
        <p:cxnSp>
          <p:nvCxnSpPr>
            <p:cNvPr id="10" name="Straight Connector 9"/>
            <p:cNvCxnSpPr>
              <a:stCxn id="7" idx="2"/>
              <a:endCxn id="8"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1" name="Straight Connector 10"/>
            <p:cNvCxnSpPr>
              <a:stCxn id="7" idx="2"/>
              <a:endCxn id="9"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2" name="Title 1"/>
          <p:cNvSpPr txBox="1">
            <a:spLocks/>
          </p:cNvSpPr>
          <p:nvPr/>
        </p:nvSpPr>
        <p:spPr>
          <a:xfrm>
            <a:off x="491947" y="535838"/>
            <a:ext cx="8229600" cy="1143000"/>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if I’m </a:t>
            </a:r>
            <a:r>
              <a:rPr lang="en-US" dirty="0" err="1" smtClean="0"/>
              <a:t>reeeeeeaaally</a:t>
            </a:r>
            <a:r>
              <a:rPr lang="en-US" dirty="0" smtClean="0"/>
              <a:t> sure that I’m going to pierce node N?</a:t>
            </a:r>
            <a:endParaRPr lang="en-US" dirty="0"/>
          </a:p>
        </p:txBody>
      </p:sp>
    </p:spTree>
    <p:extLst>
      <p:ext uri="{BB962C8B-B14F-4D97-AF65-F5344CB8AC3E}">
        <p14:creationId xmlns:p14="http://schemas.microsoft.com/office/powerpoint/2010/main" val="2212090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Empty Space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882171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Split Plots</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06" r="10534"/>
          <a:stretch/>
        </p:blipFill>
        <p:spPr bwMode="auto">
          <a:xfrm>
            <a:off x="771753" y="2286000"/>
            <a:ext cx="348203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01" r="13359"/>
          <a:stretch/>
        </p:blipFill>
        <p:spPr bwMode="auto">
          <a:xfrm>
            <a:off x="4800599" y="2286000"/>
            <a:ext cx="361370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45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Ray tracing</a:t>
            </a:r>
            <a:r>
              <a:rPr lang="en-US" dirty="0" smtClean="0"/>
              <a:t>: end with a shadow ray.</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1698971" y="1431974"/>
            <a:ext cx="6070696" cy="2835313"/>
            <a:chOff x="1698971" y="1431974"/>
            <a:chExt cx="6070696" cy="2835313"/>
          </a:xfrm>
        </p:grpSpPr>
        <p:cxnSp>
          <p:nvCxnSpPr>
            <p:cNvPr id="12" name="Straight Arrow Connector 11"/>
            <p:cNvCxnSpPr>
              <a:stCxn id="14" idx="4"/>
            </p:cNvCxnSpPr>
            <p:nvPr/>
          </p:nvCxnSpPr>
          <p:spPr>
            <a:xfrm>
              <a:off x="1808777" y="1651585"/>
              <a:ext cx="1236263" cy="148791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6" idx="1"/>
            </p:cNvCxnSpPr>
            <p:nvPr/>
          </p:nvCxnSpPr>
          <p:spPr>
            <a:xfrm flipH="1" flipV="1">
              <a:off x="1918582" y="1651585"/>
              <a:ext cx="2688372" cy="261570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a:stCxn id="5" idx="1"/>
              <a:endCxn id="14" idx="6"/>
            </p:cNvCxnSpPr>
            <p:nvPr/>
          </p:nvCxnSpPr>
          <p:spPr>
            <a:xfrm flipH="1" flipV="1">
              <a:off x="1918582" y="1541780"/>
              <a:ext cx="3540387" cy="67857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endCxn id="14" idx="5"/>
            </p:cNvCxnSpPr>
            <p:nvPr/>
          </p:nvCxnSpPr>
          <p:spPr>
            <a:xfrm flipH="1" flipV="1">
              <a:off x="1886421" y="1619424"/>
              <a:ext cx="3825620" cy="1708384"/>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endCxn id="38" idx="1"/>
            </p:cNvCxnSpPr>
            <p:nvPr/>
          </p:nvCxnSpPr>
          <p:spPr>
            <a:xfrm flipV="1">
              <a:off x="3045040" y="2288221"/>
              <a:ext cx="4537177" cy="129836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endCxn id="38" idx="2"/>
            </p:cNvCxnSpPr>
            <p:nvPr/>
          </p:nvCxnSpPr>
          <p:spPr>
            <a:xfrm flipV="1">
              <a:off x="3045040" y="2826020"/>
              <a:ext cx="4505016" cy="764175"/>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a:endCxn id="38" idx="3"/>
            </p:cNvCxnSpPr>
            <p:nvPr/>
          </p:nvCxnSpPr>
          <p:spPr>
            <a:xfrm flipV="1">
              <a:off x="3045040" y="3363819"/>
              <a:ext cx="4537177" cy="226376"/>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p:nvPr/>
          </p:nvCxnSpPr>
          <p:spPr>
            <a:xfrm flipV="1">
              <a:off x="4955896" y="2473616"/>
              <a:ext cx="2594160" cy="1680421"/>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flipV="1">
              <a:off x="4955896" y="3048000"/>
              <a:ext cx="2594160" cy="110603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grpSp>
      <p:cxnSp>
        <p:nvCxnSpPr>
          <p:cNvPr id="33" name="Straight Arrow Connector 32"/>
          <p:cNvCxnSpPr/>
          <p:nvPr/>
        </p:nvCxnSpPr>
        <p:spPr>
          <a:xfrm>
            <a:off x="7066747" y="61605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7128729" y="5791200"/>
            <a:ext cx="1600200" cy="369332"/>
          </a:xfrm>
          <a:prstGeom prst="rect">
            <a:avLst/>
          </a:prstGeom>
          <a:noFill/>
        </p:spPr>
        <p:txBody>
          <a:bodyPr wrap="square" rtlCol="0">
            <a:spAutoFit/>
          </a:bodyPr>
          <a:lstStyle/>
          <a:p>
            <a:r>
              <a:rPr lang="en-US" dirty="0" smtClean="0"/>
              <a:t>RADIANCE RAY</a:t>
            </a:r>
            <a:endParaRPr lang="en-US" dirty="0"/>
          </a:p>
        </p:txBody>
      </p:sp>
      <p:cxnSp>
        <p:nvCxnSpPr>
          <p:cNvPr id="41" name="Straight Arrow Connector 40"/>
          <p:cNvCxnSpPr/>
          <p:nvPr/>
        </p:nvCxnSpPr>
        <p:spPr>
          <a:xfrm flipH="1">
            <a:off x="7066747" y="6400800"/>
            <a:ext cx="168398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7212508" y="6400800"/>
            <a:ext cx="1538218" cy="369332"/>
          </a:xfrm>
          <a:prstGeom prst="rect">
            <a:avLst/>
          </a:prstGeom>
          <a:noFill/>
        </p:spPr>
        <p:txBody>
          <a:bodyPr wrap="square" rtlCol="0">
            <a:spAutoFit/>
          </a:bodyPr>
          <a:lstStyle/>
          <a:p>
            <a:r>
              <a:rPr lang="en-US" dirty="0" smtClean="0"/>
              <a:t>SHADOW RAY</a:t>
            </a:r>
            <a:endParaRPr lang="en-US" dirty="0"/>
          </a:p>
        </p:txBody>
      </p:sp>
    </p:spTree>
    <p:extLst>
      <p:ext uri="{BB962C8B-B14F-4D97-AF65-F5344CB8AC3E}">
        <p14:creationId xmlns:p14="http://schemas.microsoft.com/office/powerpoint/2010/main" val="253220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ESTABLISHED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Shadow </a:t>
            </a:r>
            <a:r>
              <a:rPr lang="en-US" dirty="0"/>
              <a:t>r</a:t>
            </a:r>
            <a:r>
              <a:rPr lang="en-US" dirty="0" smtClean="0"/>
              <a:t>ays are different from radiance rays.</a:t>
            </a:r>
            <a:endParaRPr lang="en-US" dirty="0"/>
          </a:p>
        </p:txBody>
      </p:sp>
    </p:spTree>
    <p:extLst>
      <p:ext uri="{BB962C8B-B14F-4D97-AF65-F5344CB8AC3E}">
        <p14:creationId xmlns:p14="http://schemas.microsoft.com/office/powerpoint/2010/main" val="3418604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BVHs recursively bound the scene.</a:t>
            </a:r>
            <a:endParaRPr lang="en-US" dirty="0"/>
          </a:p>
        </p:txBody>
      </p:sp>
      <p:grpSp>
        <p:nvGrpSpPr>
          <p:cNvPr id="22" name="Group 21"/>
          <p:cNvGrpSpPr/>
          <p:nvPr/>
        </p:nvGrpSpPr>
        <p:grpSpPr>
          <a:xfrm>
            <a:off x="533400" y="1752600"/>
            <a:ext cx="4782224" cy="3465250"/>
            <a:chOff x="1905000" y="1676400"/>
            <a:chExt cx="5410200" cy="3920288"/>
          </a:xfrm>
        </p:grpSpPr>
        <p:grpSp>
          <p:nvGrpSpPr>
            <p:cNvPr id="4" name="Group 3"/>
            <p:cNvGrpSpPr/>
            <p:nvPr/>
          </p:nvGrpSpPr>
          <p:grpSpPr>
            <a:xfrm>
              <a:off x="2066475" y="1779484"/>
              <a:ext cx="4918016" cy="3473439"/>
              <a:chOff x="1159528" y="2032902"/>
              <a:chExt cx="4918016" cy="3473439"/>
            </a:xfrm>
            <a:effectLst/>
          </p:grpSpPr>
          <p:sp>
            <p:nvSpPr>
              <p:cNvPr id="5" name="Isosceles Triangle 4"/>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1" name="Rectangle 10"/>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ectangle 18"/>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ectangle 20"/>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03" name="Group 102"/>
          <p:cNvGrpSpPr/>
          <p:nvPr/>
        </p:nvGrpSpPr>
        <p:grpSpPr>
          <a:xfrm>
            <a:off x="6324600" y="2127430"/>
            <a:ext cx="2514600" cy="2520770"/>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0" name="Title 1"/>
          <p:cNvSpPr txBox="1">
            <a:spLocks/>
          </p:cNvSpPr>
          <p:nvPr/>
        </p:nvSpPr>
        <p:spPr>
          <a:xfrm>
            <a:off x="487834" y="5105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schemeClr>
                </a:solidFill>
              </a:rPr>
              <a:t>BVH = Bounding Volume Hierarchy</a:t>
            </a:r>
            <a:endParaRPr lang="en-US" sz="2800" dirty="0">
              <a:solidFill>
                <a:schemeClr val="tx1">
                  <a:lumMod val="75000"/>
                </a:schemeClr>
              </a:solidFill>
            </a:endParaRPr>
          </a:p>
        </p:txBody>
      </p:sp>
    </p:spTree>
    <p:extLst>
      <p:ext uri="{BB962C8B-B14F-4D97-AF65-F5344CB8AC3E}">
        <p14:creationId xmlns:p14="http://schemas.microsoft.com/office/powerpoint/2010/main" val="236834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allow quick rejection of parts of the scene.</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2667000" y="2910931"/>
            <a:ext cx="3048000" cy="751146"/>
          </a:xfrm>
          <a:prstGeom prst="straightConnector1">
            <a:avLst/>
          </a:prstGeom>
          <a:ln>
            <a:solidFill>
              <a:srgbClr val="FF0000"/>
            </a:solidFill>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1143001" y="3900791"/>
            <a:ext cx="304799" cy="2423810"/>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spTree>
    <p:extLst>
      <p:ext uri="{BB962C8B-B14F-4D97-AF65-F5344CB8AC3E}">
        <p14:creationId xmlns:p14="http://schemas.microsoft.com/office/powerpoint/2010/main" val="359232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t>
            </a:r>
            <a:r>
              <a:rPr lang="en-US" dirty="0" smtClean="0"/>
              <a:t>are extra good for shadow rays</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1752600" y="2540805"/>
            <a:ext cx="3200400" cy="2183595"/>
          </a:xfrm>
          <a:prstGeom prst="straightConnector1">
            <a:avLst/>
          </a:prstGeom>
          <a:ln>
            <a:solidFill>
              <a:srgbClr val="FF0000"/>
            </a:solidFill>
            <a:headEnd type="arrow"/>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cxnSp>
        <p:nvCxnSpPr>
          <p:cNvPr id="60" name="Straight Arrow Connector 59"/>
          <p:cNvCxnSpPr/>
          <p:nvPr/>
        </p:nvCxnSpPr>
        <p:spPr>
          <a:xfrm>
            <a:off x="5410200" y="1828800"/>
            <a:ext cx="457200" cy="13332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515311" y="2374520"/>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H="1">
            <a:off x="4953000" y="3817636"/>
            <a:ext cx="533400" cy="906765"/>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068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spDef>
    <a:ln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lnDef>
  </a:objectDefaults>
  <a:extraClrSchemeLst>
    <a:extraClrScheme>
      <a:clrScheme name="2_Default Design 1">
        <a:dk1>
          <a:srgbClr val="000000"/>
        </a:dk1>
        <a:lt1>
          <a:srgbClr val="FFFFFF"/>
        </a:lt1>
        <a:dk2>
          <a:srgbClr val="44607E"/>
        </a:dk2>
        <a:lt2>
          <a:srgbClr val="838687"/>
        </a:lt2>
        <a:accent1>
          <a:srgbClr val="A8C1D7"/>
        </a:accent1>
        <a:accent2>
          <a:srgbClr val="D16221"/>
        </a:accent2>
        <a:accent3>
          <a:srgbClr val="FFFFFF"/>
        </a:accent3>
        <a:accent4>
          <a:srgbClr val="000000"/>
        </a:accent4>
        <a:accent5>
          <a:srgbClr val="D1DDE8"/>
        </a:accent5>
        <a:accent6>
          <a:srgbClr val="BD581D"/>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4409</TotalTime>
  <Words>2369</Words>
  <Application>Microsoft Office PowerPoint</Application>
  <PresentationFormat>On-screen Show (4:3)</PresentationFormat>
  <Paragraphs>314</Paragraphs>
  <Slides>46</Slides>
  <Notes>25</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2_Default Design</vt:lpstr>
      <vt:lpstr>Office Theme</vt:lpstr>
      <vt:lpstr>Using Ray Distributions to Build Better BVHs</vt:lpstr>
      <vt:lpstr>Overview</vt:lpstr>
      <vt:lpstr>Rays and BVHs Background</vt:lpstr>
      <vt:lpstr>Ray tracing: shoot rays into the scene.</vt:lpstr>
      <vt:lpstr>Ray tracing: end with a shadow ray.</vt:lpstr>
      <vt:lpstr>ESTABLISHED IDEA:</vt:lpstr>
      <vt:lpstr>BVHs recursively bound the scene.</vt:lpstr>
      <vt:lpstr>BVHs allow quick rejection of parts of the scene.</vt:lpstr>
      <vt:lpstr>BVHs are extra good for shadow rays</vt:lpstr>
      <vt:lpstr>GOOD RESEARCH IDEA:</vt:lpstr>
      <vt:lpstr>PowerPoint Presentation</vt:lpstr>
      <vt:lpstr>Intersection cost depends on both rays and geometry.</vt:lpstr>
      <vt:lpstr>KEY NEWISH IDEA:</vt:lpstr>
      <vt:lpstr>APPLICATION: SHADOW RAYS</vt:lpstr>
      <vt:lpstr>BVH Shadow Ray Traversal</vt:lpstr>
      <vt:lpstr>Some Definitions.</vt:lpstr>
      <vt:lpstr>Some Definitions.</vt:lpstr>
      <vt:lpstr>COST METRICS</vt:lpstr>
      <vt:lpstr>Surface Area Cost Metric</vt:lpstr>
      <vt:lpstr>Surface Area Cost Metric</vt:lpstr>
      <vt:lpstr>Surface Area Cost Metric</vt:lpstr>
      <vt:lpstr>Shadow Ray Cost Metric</vt:lpstr>
      <vt:lpstr>Building BVHs</vt:lpstr>
      <vt:lpstr>KEY TERRIBLE IDEA:</vt:lpstr>
      <vt:lpstr>How many BVHs are there?</vt:lpstr>
      <vt:lpstr>BVH-building comes in many flavors.</vt:lpstr>
      <vt:lpstr>Top-Down Methods</vt:lpstr>
      <vt:lpstr>Example Partition Set: Linear splits in each dimension</vt:lpstr>
      <vt:lpstr>Example Partition Set: Radial splits from a point</vt:lpstr>
      <vt:lpstr>Scoring Partitions: SAM in detail.</vt:lpstr>
      <vt:lpstr>The true cost of a subtree cannot be known.  We must estimate score with a heuristic.</vt:lpstr>
      <vt:lpstr>Scoring Partitions: SRDM in detail.</vt:lpstr>
      <vt:lpstr>As before, we need to estimate SRDM</vt:lpstr>
      <vt:lpstr>PowerPoint Presentation</vt:lpstr>
      <vt:lpstr>PARTITION GENERATION</vt:lpstr>
      <vt:lpstr>Results</vt:lpstr>
      <vt:lpstr>PowerPoint Presentation</vt:lpstr>
      <vt:lpstr>SRDH: fewer bounding box intersection tests.</vt:lpstr>
      <vt:lpstr>Oracle traverser: ~2x fewer tests.</vt:lpstr>
      <vt:lpstr>PARTITION GENERATION</vt:lpstr>
      <vt:lpstr>PowerPoint Presentation</vt:lpstr>
      <vt:lpstr>Questions?</vt:lpstr>
      <vt:lpstr>Novel Traversal Techniques</vt:lpstr>
      <vt:lpstr>PowerPoint Presentation</vt:lpstr>
      <vt:lpstr>Empty Space</vt:lpstr>
      <vt:lpstr>Appendix: Split Plots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BVHs Using Information About Rays</dc:title>
  <dc:creator>Nicolas Feltman</dc:creator>
  <cp:lastModifiedBy>Nicolas Feltman</cp:lastModifiedBy>
  <cp:revision>128</cp:revision>
  <dcterms:created xsi:type="dcterms:W3CDTF">2011-12-15T20:45:33Z</dcterms:created>
  <dcterms:modified xsi:type="dcterms:W3CDTF">2012-02-28T23:14:08Z</dcterms:modified>
</cp:coreProperties>
</file>