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7" r:id="rId11"/>
    <p:sldId id="264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5" autoAdjust="0"/>
  </p:normalViewPr>
  <p:slideViewPr>
    <p:cSldViewPr snapToGrid="0" snapToObjects="1">
      <p:cViewPr>
        <p:scale>
          <a:sx n="143" d="100"/>
          <a:sy n="143" d="100"/>
        </p:scale>
        <p:origin x="-376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4DBC8-1A40-E64A-BD89-E960D7500B8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E819-8FD8-5848-AF3B-D3C41FD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it’s not XIA specific, when</a:t>
            </a:r>
            <a:r>
              <a:rPr lang="en-US" baseline="0" dirty="0" smtClean="0"/>
              <a:t> we’re re-architecting the Internet it’s a good time to build in things users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it’s not XIA specific, when</a:t>
            </a:r>
            <a:r>
              <a:rPr lang="en-US" baseline="0" dirty="0" smtClean="0"/>
              <a:t> we’re re-architecting the Internet it’s a good time to build in things users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>
                <a:latin typeface="Myriad Pro Cond"/>
                <a:cs typeface="Myriad Pro Con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Myriad Pro Cond"/>
                <a:cs typeface="Myriad Pro Con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yriad Pro Cond"/>
                <a:cs typeface="Myriad Pro Con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yriad Pro Cond"/>
                <a:cs typeface="Myriad Pro Cond"/>
              </a:defRPr>
            </a:lvl1pPr>
            <a:lvl2pPr>
              <a:defRPr b="0" i="0">
                <a:latin typeface="Myriad Pro Cond"/>
                <a:cs typeface="Myriad Pro Cond"/>
              </a:defRPr>
            </a:lvl2pPr>
            <a:lvl3pPr>
              <a:defRPr b="0" i="0">
                <a:latin typeface="Myriad Pro Cond"/>
                <a:cs typeface="Myriad Pro Cond"/>
              </a:defRPr>
            </a:lvl3pPr>
            <a:lvl4pPr>
              <a:defRPr b="0" i="0">
                <a:latin typeface="Myriad Pro Cond"/>
                <a:cs typeface="Myriad Pro Cond"/>
              </a:defRPr>
            </a:lvl4pPr>
            <a:lvl5pPr>
              <a:defRPr b="0" i="0">
                <a:latin typeface="Myriad Pro Cond"/>
                <a:cs typeface="Myriad Pro C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E91E-F546-DE48-8D89-C19A8E48B43A}" type="datetimeFigureOut">
              <a:rPr lang="en-US" smtClean="0"/>
              <a:t>12/8/11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Myriad Pro Cond"/>
          <a:ea typeface="+mj-ea"/>
          <a:cs typeface="Myriad Pro Cond"/>
        </a:defRPr>
      </a:lvl1pPr>
    </p:titleStyle>
    <p:bodyStyle>
      <a:lvl1pPr marL="0" indent="0" algn="l" defTabSz="457200" rtl="0" eaLnBrk="1" latinLnBrk="0" hangingPunct="1">
        <a:spcBef>
          <a:spcPts val="1464"/>
        </a:spcBef>
        <a:buFont typeface="Arial"/>
        <a:buNone/>
        <a:defRPr sz="3600" b="0" i="0" kern="1200">
          <a:solidFill>
            <a:schemeClr val="tx1"/>
          </a:solidFill>
          <a:latin typeface="Myriad Pro Cond"/>
          <a:ea typeface="+mn-ea"/>
          <a:cs typeface="Myriad Pro Cond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 cap="all">
          <a:solidFill>
            <a:schemeClr val="tx1">
              <a:lumMod val="50000"/>
              <a:lumOff val="50000"/>
            </a:schemeClr>
          </a:solidFill>
          <a:latin typeface="Myriad Pro Cond"/>
          <a:ea typeface="+mn-ea"/>
          <a:cs typeface="Myriad Pro Cond"/>
        </a:defRPr>
      </a:lvl2pPr>
      <a:lvl3pPr marL="455613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Myriad Pro Cond"/>
          <a:ea typeface="+mn-ea"/>
          <a:cs typeface="Myriad Pro Cond"/>
        </a:defRPr>
      </a:lvl3pPr>
      <a:lvl4pPr marL="9144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Myriad Pro Cond"/>
          <a:ea typeface="+mn-ea"/>
          <a:cs typeface="Myriad Pro Cond"/>
        </a:defRPr>
      </a:lvl4pPr>
      <a:lvl5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Myriad Pro Cond"/>
          <a:ea typeface="+mn-ea"/>
          <a:cs typeface="Myriad Pro Con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6228" y="2130425"/>
            <a:ext cx="489777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EFEFE"/>
                </a:solidFill>
              </a:rPr>
              <a:t>Anonymity in XIA</a:t>
            </a:r>
            <a:endParaRPr lang="en-US" dirty="0">
              <a:solidFill>
                <a:srgbClr val="FEFEF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6228" y="3886200"/>
            <a:ext cx="489777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Nicolas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Feltman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David Naylor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1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Users can see exactly</a:t>
            </a:r>
          </a:p>
          <a:p>
            <a:pPr lvl="1"/>
            <a:r>
              <a:rPr lang="en-US" dirty="0" smtClean="0"/>
              <a:t>What’s happening</a:t>
            </a:r>
            <a:endParaRPr lang="en-US" dirty="0"/>
          </a:p>
        </p:txBody>
      </p:sp>
      <p:pic>
        <p:nvPicPr>
          <p:cNvPr id="6" name="Picture 5" descr="Screen Shot 2011-12-07 at 9.3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1" y="1790947"/>
            <a:ext cx="5502829" cy="43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API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02611"/>
          </a:xfrm>
        </p:spPr>
        <p:txBody>
          <a:bodyPr>
            <a:normAutofit/>
          </a:bodyPr>
          <a:lstStyle/>
          <a:p>
            <a:r>
              <a:rPr lang="en-US" dirty="0" smtClean="0"/>
              <a:t>Using these tools should be dead-easy for developers</a:t>
            </a:r>
          </a:p>
          <a:p>
            <a:pPr lvl="1"/>
            <a:r>
              <a:rPr lang="en-US" dirty="0" smtClean="0"/>
              <a:t>Extend socket API to allow simple setup for anonymous communication</a:t>
            </a:r>
          </a:p>
          <a:p>
            <a:r>
              <a:rPr lang="en-US" dirty="0" smtClean="0"/>
              <a:t>Experienced developers </a:t>
            </a:r>
            <a:r>
              <a:rPr lang="en-US" dirty="0" smtClean="0"/>
              <a:t>should </a:t>
            </a:r>
            <a:r>
              <a:rPr lang="en-US" dirty="0" smtClean="0"/>
              <a:t>be able to </a:t>
            </a:r>
            <a:r>
              <a:rPr lang="en-US" dirty="0" smtClean="0"/>
              <a:t>do more</a:t>
            </a:r>
          </a:p>
          <a:p>
            <a:pPr lvl="1"/>
            <a:r>
              <a:rPr lang="en-US" dirty="0" smtClean="0"/>
              <a:t>Applications can request to bypass system </a:t>
            </a:r>
            <a:r>
              <a:rPr lang="en-US" dirty="0" err="1" smtClean="0"/>
              <a:t>anonymization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02811"/>
            <a:ext cx="8229600" cy="2082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464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1pPr>
            <a:lvl2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b="0" i="0" kern="1200" cap="all">
                <a:solidFill>
                  <a:schemeClr val="tx1">
                    <a:lumMod val="50000"/>
                    <a:lumOff val="50000"/>
                  </a:schemeClr>
                </a:solidFill>
                <a:latin typeface="Myriad Pro Cond"/>
                <a:ea typeface="+mn-ea"/>
                <a:cs typeface="Myriad Pro Cond"/>
              </a:defRPr>
            </a:lvl2pPr>
            <a:lvl3pPr marL="4556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3pPr>
            <a:lvl4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4pPr>
            <a:lvl5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Menlo Regular"/>
                <a:cs typeface="Menlo Regular"/>
              </a:rPr>
              <a:t>Xconnect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>
                <a:latin typeface="Menlo Regular"/>
                <a:cs typeface="Menlo Regular"/>
              </a:rPr>
              <a:t>)</a:t>
            </a:r>
            <a:endParaRPr lang="en-US" sz="2000" dirty="0" smtClean="0">
              <a:latin typeface="Menlo Regular"/>
              <a:cs typeface="Menlo Regular"/>
            </a:endParaRPr>
          </a:p>
          <a:p>
            <a:r>
              <a:rPr lang="en-US" sz="2000" dirty="0" err="1" smtClean="0">
                <a:latin typeface="Menlo Regular"/>
                <a:cs typeface="Menlo Regular"/>
              </a:rPr>
              <a:t>XconnectCustomAnonymizer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 smtClean="0"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latin typeface="Menlo Regular"/>
                <a:cs typeface="Menlo Regular"/>
              </a:rPr>
              <a:t>anon_DAG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sz="2000" dirty="0" err="1" smtClean="0">
                <a:latin typeface="Menlo Regular"/>
                <a:cs typeface="Menlo Regular"/>
              </a:rPr>
              <a:t>XconnectWithoutAnonymizer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24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202840"/>
              </p:ext>
            </p:extLst>
          </p:nvPr>
        </p:nvGraphicFramePr>
        <p:xfrm>
          <a:off x="457200" y="2559348"/>
          <a:ext cx="8229600" cy="20269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Myriad Pro Cond"/>
                          <a:cs typeface="Myriad Pro Cond"/>
                        </a:rPr>
                        <a:t>XIA</a:t>
                      </a:r>
                      <a:endParaRPr lang="en-US" b="1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Myriad Pro Cond"/>
                          <a:cs typeface="Myriad Pro Cond"/>
                        </a:rPr>
                        <a:t>TCP/IP</a:t>
                      </a:r>
                      <a:endParaRPr lang="en-US" b="1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Proxy-based </a:t>
                      </a:r>
                      <a:r>
                        <a:rPr lang="en-US" b="0" i="0" dirty="0" err="1" smtClean="0">
                          <a:latin typeface="Myriad Pro Cond"/>
                          <a:cs typeface="Myriad Pro Cond"/>
                        </a:rPr>
                        <a:t>anonymizer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In-DAG or next-header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Next-header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Temporary source IDs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Register SID with local AD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Fine-grained: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different temp. SID per application</a:t>
                      </a:r>
                      <a:endParaRPr lang="en-US" b="0" i="0" dirty="0" smtClean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Painful with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static IP addresses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Coarse-grained: one IP address for all processes on machine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Principal type filtering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Fine-grained traffic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control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N/A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03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248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8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248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2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Examine existing methods</a:t>
            </a:r>
          </a:p>
          <a:p>
            <a:pPr lvl="1"/>
            <a:r>
              <a:rPr lang="en-US" dirty="0" smtClean="0"/>
              <a:t>Does XIA break anything?</a:t>
            </a:r>
          </a:p>
          <a:p>
            <a:r>
              <a:rPr lang="en-US" dirty="0" smtClean="0"/>
              <a:t>Explore new methods</a:t>
            </a:r>
          </a:p>
          <a:p>
            <a:pPr lvl="1"/>
            <a:r>
              <a:rPr lang="en-US" dirty="0" smtClean="0"/>
              <a:t>What new things does </a:t>
            </a:r>
            <a:r>
              <a:rPr lang="en-US" dirty="0" err="1" smtClean="0"/>
              <a:t>xia</a:t>
            </a:r>
            <a:r>
              <a:rPr lang="en-US" dirty="0" smtClean="0"/>
              <a:t> let us do?</a:t>
            </a:r>
          </a:p>
          <a:p>
            <a:r>
              <a:rPr lang="en-US" dirty="0" smtClean="0"/>
              <a:t>Consider </a:t>
            </a:r>
            <a:r>
              <a:rPr lang="en-US" dirty="0" smtClean="0"/>
              <a:t>interfaces for users </a:t>
            </a:r>
            <a:r>
              <a:rPr lang="en-US" dirty="0" smtClean="0"/>
              <a:t>and developers</a:t>
            </a:r>
          </a:p>
          <a:p>
            <a:pPr lvl="1"/>
            <a:r>
              <a:rPr lang="en-US" dirty="0" smtClean="0"/>
              <a:t>How can we help developers leverage these tools?</a:t>
            </a:r>
          </a:p>
          <a:p>
            <a:pPr lvl="1"/>
            <a:r>
              <a:rPr lang="en-US" dirty="0" smtClean="0"/>
              <a:t>How can we help users understand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4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(Brief) XIA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lstStyle/>
          <a:p>
            <a:r>
              <a:rPr lang="en-US" dirty="0" smtClean="0"/>
              <a:t>Multiple communication </a:t>
            </a:r>
            <a:r>
              <a:rPr lang="en-US" i="1" dirty="0" smtClean="0"/>
              <a:t>principals</a:t>
            </a:r>
            <a:endParaRPr lang="en-US" dirty="0" smtClean="0"/>
          </a:p>
          <a:p>
            <a:pPr lvl="1"/>
            <a:r>
              <a:rPr lang="en-US" dirty="0" smtClean="0"/>
              <a:t>e.g., hosts, services, and content</a:t>
            </a:r>
          </a:p>
          <a:p>
            <a:r>
              <a:rPr lang="en-US" dirty="0" smtClean="0"/>
              <a:t>DAG-based addressing</a:t>
            </a:r>
          </a:p>
          <a:p>
            <a:pPr lvl="1"/>
            <a:r>
              <a:rPr lang="en-US" dirty="0" smtClean="0"/>
              <a:t>MORE control </a:t>
            </a:r>
            <a:r>
              <a:rPr lang="en-US" dirty="0" smtClean="0"/>
              <a:t>over routing</a:t>
            </a:r>
          </a:p>
          <a:p>
            <a:pPr lvl="1"/>
            <a:r>
              <a:rPr lang="en-US" dirty="0" smtClean="0"/>
              <a:t>graceful implementation of </a:t>
            </a:r>
            <a:r>
              <a:rPr lang="en-US" i="1" dirty="0" smtClean="0"/>
              <a:t>fallbacks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095500" y="4314519"/>
            <a:ext cx="4953000" cy="1905000"/>
            <a:chOff x="2246936" y="4119135"/>
            <a:chExt cx="4953000" cy="1905000"/>
          </a:xfrm>
        </p:grpSpPr>
        <p:sp>
          <p:nvSpPr>
            <p:cNvPr id="4" name="Oval 64"/>
            <p:cNvSpPr>
              <a:spLocks noChangeAspect="1"/>
            </p:cNvSpPr>
            <p:nvPr/>
          </p:nvSpPr>
          <p:spPr bwMode="auto">
            <a:xfrm>
              <a:off x="2246936" y="4462035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/>
            </a:p>
          </p:txBody>
        </p:sp>
        <p:sp>
          <p:nvSpPr>
            <p:cNvPr id="5" name="Oval 65"/>
            <p:cNvSpPr>
              <a:spLocks noChangeArrowheads="1"/>
            </p:cNvSpPr>
            <p:nvPr/>
          </p:nvSpPr>
          <p:spPr bwMode="auto">
            <a:xfrm>
              <a:off x="50663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HID</a:t>
              </a:r>
            </a:p>
          </p:txBody>
        </p:sp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6285536" y="41191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SID</a:t>
              </a:r>
            </a:p>
          </p:txBody>
        </p:sp>
        <p:sp>
          <p:nvSpPr>
            <p:cNvPr id="7" name="Oval 67"/>
            <p:cNvSpPr>
              <a:spLocks noChangeArrowheads="1"/>
            </p:cNvSpPr>
            <p:nvPr/>
          </p:nvSpPr>
          <p:spPr bwMode="auto">
            <a:xfrm>
              <a:off x="32375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AD</a:t>
              </a:r>
            </a:p>
          </p:txBody>
        </p:sp>
        <p:cxnSp>
          <p:nvCxnSpPr>
            <p:cNvPr id="8" name="Straight Arrow Connector 68"/>
            <p:cNvCxnSpPr>
              <a:cxnSpLocks noChangeShapeType="1"/>
              <a:stCxn id="7" idx="6"/>
              <a:endCxn id="5" idx="2"/>
            </p:cNvCxnSpPr>
            <p:nvPr/>
          </p:nvCxnSpPr>
          <p:spPr bwMode="auto">
            <a:xfrm>
              <a:off x="4151936" y="5566935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Curved Connector 69"/>
            <p:cNvCxnSpPr>
              <a:cxnSpLocks noChangeShapeType="1"/>
              <a:stCxn id="4" idx="4"/>
              <a:endCxn id="7" idx="2"/>
            </p:cNvCxnSpPr>
            <p:nvPr/>
          </p:nvCxnSpPr>
          <p:spPr bwMode="auto">
            <a:xfrm rot="16200000" flipH="1">
              <a:off x="2361236" y="4690635"/>
              <a:ext cx="876300" cy="8763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70"/>
            <p:cNvCxnSpPr>
              <a:cxnSpLocks noChangeShapeType="1"/>
              <a:stCxn id="5" idx="6"/>
              <a:endCxn id="6" idx="4"/>
            </p:cNvCxnSpPr>
            <p:nvPr/>
          </p:nvCxnSpPr>
          <p:spPr bwMode="auto">
            <a:xfrm flipV="1">
              <a:off x="5980736" y="5033535"/>
              <a:ext cx="762000" cy="5334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71"/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>
              <a:off x="2475536" y="4576335"/>
              <a:ext cx="3810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urved Connector 1436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rot="5400000" flipH="1" flipV="1">
              <a:off x="5047286" y="3871485"/>
              <a:ext cx="342900" cy="2400300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247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50243" y="2209144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0243" y="2485948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0243" y="2768199"/>
            <a:ext cx="1644414" cy="716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7519" y="2850021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7519" y="3132682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26" y="4191068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128.144.0.17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3971" y="4191068"/>
            <a:ext cx="832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187.14.2.1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20064" y="4195246"/>
            <a:ext cx="911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89.22.22.11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9297" y="2469656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89297" y="2740603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89297" y="3023264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89297" y="4337708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9297" y="460865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89297" y="4891316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50243" y="4215691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0243" y="4492495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50243" y="4774746"/>
            <a:ext cx="1644414" cy="7162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7519" y="4858754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7519" y="514141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translation </a:t>
            </a:r>
            <a:r>
              <a:rPr lang="en-US" dirty="0" smtClean="0"/>
              <a:t>to XIA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74721" y="2358423"/>
            <a:ext cx="2403766" cy="974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7955" y="2027184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000303" y="2109257"/>
            <a:ext cx="1611218" cy="257795"/>
            <a:chOff x="880057" y="5427842"/>
            <a:chExt cx="5715000" cy="914400"/>
          </a:xfrm>
        </p:grpSpPr>
        <p:sp>
          <p:nvSpPr>
            <p:cNvPr id="3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3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38" name="Straight Arrow Connector 107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4" name="Straight Arrow Connector 109"/>
            <p:cNvCxnSpPr>
              <a:cxnSpLocks noChangeShapeType="1"/>
              <a:stCxn id="35" idx="6"/>
              <a:endCxn id="4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6" name="Straight Arrow Connector 42"/>
            <p:cNvCxnSpPr>
              <a:cxnSpLocks noChangeShapeType="1"/>
              <a:stCxn id="42" idx="6"/>
              <a:endCxn id="45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Rectangle 46"/>
          <p:cNvSpPr/>
          <p:nvPr/>
        </p:nvSpPr>
        <p:spPr>
          <a:xfrm>
            <a:off x="5437955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000303" y="2514616"/>
            <a:ext cx="1611218" cy="257795"/>
            <a:chOff x="880057" y="5427842"/>
            <a:chExt cx="5715000" cy="914400"/>
          </a:xfrm>
        </p:grpSpPr>
        <p:sp>
          <p:nvSpPr>
            <p:cNvPr id="4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1" name="Straight Arrow Connector 107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3" name="Straight Arrow Connector 109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5" name="Straight Arrow Connector 42"/>
            <p:cNvCxnSpPr>
              <a:cxnSpLocks noChangeShapeType="1"/>
              <a:stCxn id="52" idx="6"/>
              <a:endCxn id="54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/>
          <p:nvPr/>
        </p:nvSpPr>
        <p:spPr>
          <a:xfrm>
            <a:off x="5437955" y="2840837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37955" y="4319621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000303" y="4401694"/>
            <a:ext cx="1611218" cy="257795"/>
            <a:chOff x="880057" y="5427842"/>
            <a:chExt cx="5715000" cy="914400"/>
          </a:xfrm>
        </p:grpSpPr>
        <p:sp>
          <p:nvSpPr>
            <p:cNvPr id="6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6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69" name="Straight Arrow Connector 107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1" name="Straight Arrow Connector 109"/>
            <p:cNvCxnSpPr>
              <a:cxnSpLocks noChangeShapeType="1"/>
              <a:stCxn id="68" idx="6"/>
              <a:endCxn id="70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3" name="Straight Arrow Connector 42"/>
            <p:cNvCxnSpPr>
              <a:cxnSpLocks noChangeShapeType="1"/>
              <a:stCxn id="70" idx="6"/>
              <a:endCxn id="72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Rectangle 73"/>
          <p:cNvSpPr/>
          <p:nvPr/>
        </p:nvSpPr>
        <p:spPr>
          <a:xfrm>
            <a:off x="5437955" y="4724980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00303" y="4807053"/>
            <a:ext cx="1611218" cy="257795"/>
            <a:chOff x="880057" y="5427842"/>
            <a:chExt cx="5715000" cy="914400"/>
          </a:xfrm>
        </p:grpSpPr>
        <p:sp>
          <p:nvSpPr>
            <p:cNvPr id="7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7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8" name="Straight Arrow Connector 107"/>
            <p:cNvCxnSpPr>
              <a:cxnSpLocks noChangeShapeType="1"/>
              <a:stCxn id="76" idx="6"/>
              <a:endCxn id="7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0" name="Straight Arrow Connector 109"/>
            <p:cNvCxnSpPr>
              <a:cxnSpLocks noChangeShapeType="1"/>
              <a:stCxn id="77" idx="6"/>
              <a:endCxn id="7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2" name="Straight Arrow Connector 42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" name="Rectangle 82"/>
          <p:cNvSpPr/>
          <p:nvPr/>
        </p:nvSpPr>
        <p:spPr>
          <a:xfrm>
            <a:off x="5437955" y="5133274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64258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126606" y="2514616"/>
            <a:ext cx="1611218" cy="257795"/>
            <a:chOff x="880057" y="5427842"/>
            <a:chExt cx="5715000" cy="914400"/>
          </a:xfrm>
        </p:grpSpPr>
        <p:sp>
          <p:nvSpPr>
            <p:cNvPr id="8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8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8" name="Straight Arrow Connector 107"/>
            <p:cNvCxnSpPr>
              <a:cxnSpLocks noChangeShapeType="1"/>
              <a:stCxn id="86" idx="6"/>
              <a:endCxn id="8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0" name="Straight Arrow Connector 109"/>
            <p:cNvCxnSpPr>
              <a:cxnSpLocks noChangeShapeType="1"/>
              <a:stCxn id="87" idx="6"/>
              <a:endCxn id="8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2" name="Straight Arrow Connector 42"/>
            <p:cNvCxnSpPr>
              <a:cxnSpLocks noChangeShapeType="1"/>
              <a:stCxn id="89" idx="6"/>
              <a:endCxn id="9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" name="Rectangle 101"/>
          <p:cNvSpPr/>
          <p:nvPr/>
        </p:nvSpPr>
        <p:spPr>
          <a:xfrm>
            <a:off x="1564258" y="2839606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74721" y="1543510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037069" y="1625583"/>
            <a:ext cx="1611218" cy="257795"/>
            <a:chOff x="880057" y="5427842"/>
            <a:chExt cx="57150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1" name="Straight Arrow Connector 42"/>
            <p:cNvCxnSpPr>
              <a:cxnSpLocks noChangeShapeType="1"/>
              <a:stCxn id="118" idx="6"/>
              <a:endCxn id="120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" name="Rectangle 121"/>
          <p:cNvSpPr/>
          <p:nvPr/>
        </p:nvSpPr>
        <p:spPr>
          <a:xfrm>
            <a:off x="1474721" y="1948869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037069" y="2030942"/>
            <a:ext cx="1611218" cy="257795"/>
            <a:chOff x="880057" y="5427842"/>
            <a:chExt cx="5715000" cy="914400"/>
          </a:xfrm>
        </p:grpSpPr>
        <p:sp>
          <p:nvSpPr>
            <p:cNvPr id="12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2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6" name="Straight Arrow Connector 107"/>
            <p:cNvCxnSpPr>
              <a:cxnSpLocks noChangeShapeType="1"/>
              <a:stCxn id="124" idx="6"/>
              <a:endCxn id="12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8" name="Straight Arrow Connector 109"/>
            <p:cNvCxnSpPr>
              <a:cxnSpLocks noChangeShapeType="1"/>
              <a:stCxn id="125" idx="6"/>
              <a:endCxn id="127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30" name="Straight Arrow Connector 42"/>
            <p:cNvCxnSpPr>
              <a:cxnSpLocks noChangeShapeType="1"/>
              <a:stCxn id="127" idx="6"/>
              <a:endCxn id="129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" name="Rectangle 130"/>
          <p:cNvSpPr/>
          <p:nvPr/>
        </p:nvSpPr>
        <p:spPr>
          <a:xfrm>
            <a:off x="1474721" y="5157566"/>
            <a:ext cx="2403766" cy="974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74721" y="4342653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474721" y="4748012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37069" y="4421559"/>
            <a:ext cx="1611218" cy="257795"/>
            <a:chOff x="880057" y="5427842"/>
            <a:chExt cx="5715000" cy="914400"/>
          </a:xfrm>
        </p:grpSpPr>
        <p:sp>
          <p:nvSpPr>
            <p:cNvPr id="15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1" cy="2286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5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5" name="Straight Arrow Connector 107"/>
            <p:cNvCxnSpPr>
              <a:cxnSpLocks noChangeShapeType="1"/>
              <a:stCxn id="153" idx="6"/>
              <a:endCxn id="15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7" name="Straight Arrow Connector 109"/>
            <p:cNvCxnSpPr>
              <a:cxnSpLocks noChangeShapeType="1"/>
              <a:stCxn id="154" idx="6"/>
              <a:endCxn id="15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9" name="Straight Arrow Connector 42"/>
            <p:cNvCxnSpPr>
              <a:cxnSpLocks noChangeShapeType="1"/>
              <a:stCxn id="156" idx="6"/>
              <a:endCxn id="15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Rectangle 159"/>
          <p:cNvSpPr/>
          <p:nvPr/>
        </p:nvSpPr>
        <p:spPr>
          <a:xfrm>
            <a:off x="1564258" y="5242769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2126606" y="5324842"/>
            <a:ext cx="1611218" cy="257795"/>
            <a:chOff x="880057" y="5427842"/>
            <a:chExt cx="5715000" cy="914400"/>
          </a:xfrm>
        </p:grpSpPr>
        <p:sp>
          <p:nvSpPr>
            <p:cNvPr id="16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6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4" name="Straight Arrow Connector 107"/>
            <p:cNvCxnSpPr>
              <a:cxnSpLocks noChangeShapeType="1"/>
              <a:stCxn id="162" idx="6"/>
              <a:endCxn id="16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6" name="Straight Arrow Connector 109"/>
            <p:cNvCxnSpPr>
              <a:cxnSpLocks noChangeShapeType="1"/>
              <a:stCxn id="163" idx="6"/>
              <a:endCxn id="165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8" name="Straight Arrow Connector 42"/>
            <p:cNvCxnSpPr>
              <a:cxnSpLocks noChangeShapeType="1"/>
              <a:stCxn id="165" idx="6"/>
              <a:endCxn id="167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ectangle 168"/>
          <p:cNvSpPr/>
          <p:nvPr/>
        </p:nvSpPr>
        <p:spPr>
          <a:xfrm>
            <a:off x="1564258" y="5651063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037069" y="4833252"/>
            <a:ext cx="1611218" cy="257795"/>
            <a:chOff x="880057" y="5427842"/>
            <a:chExt cx="5715000" cy="914400"/>
          </a:xfrm>
        </p:grpSpPr>
        <p:sp>
          <p:nvSpPr>
            <p:cNvPr id="14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4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46" name="Straight Arrow Connector 107"/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48" name="Straight Arrow Connector 109"/>
            <p:cNvCxnSpPr>
              <a:cxnSpLocks noChangeShapeType="1"/>
              <a:stCxn id="145" idx="6"/>
              <a:endCxn id="147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0" name="Straight Arrow Connector 42"/>
            <p:cNvCxnSpPr>
              <a:cxnSpLocks noChangeShapeType="1"/>
              <a:stCxn id="147" idx="6"/>
              <a:endCxn id="149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682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DAGs are cleaner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 can directly express our intent:</a:t>
            </a:r>
            <a:endParaRPr lang="en-US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1458851" y="3175157"/>
            <a:ext cx="6226299" cy="1222983"/>
            <a:chOff x="1184597" y="3281729"/>
            <a:chExt cx="6226299" cy="1222983"/>
          </a:xfrm>
        </p:grpSpPr>
        <p:sp>
          <p:nvSpPr>
            <p:cNvPr id="5" name="Oval 64"/>
            <p:cNvSpPr>
              <a:spLocks noChangeAspect="1"/>
            </p:cNvSpPr>
            <p:nvPr/>
          </p:nvSpPr>
          <p:spPr bwMode="auto">
            <a:xfrm>
              <a:off x="1184597" y="3501866"/>
              <a:ext cx="146758" cy="1467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1200"/>
            </a:p>
          </p:txBody>
        </p:sp>
        <p:sp>
          <p:nvSpPr>
            <p:cNvPr id="6" name="Oval 65"/>
            <p:cNvSpPr>
              <a:spLocks noChangeArrowheads="1"/>
            </p:cNvSpPr>
            <p:nvPr/>
          </p:nvSpPr>
          <p:spPr bwMode="auto">
            <a:xfrm>
              <a:off x="2994613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7" name="Oval 66"/>
            <p:cNvSpPr>
              <a:spLocks noChangeArrowheads="1"/>
            </p:cNvSpPr>
            <p:nvPr/>
          </p:nvSpPr>
          <p:spPr bwMode="auto">
            <a:xfrm>
              <a:off x="3777322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8" name="Oval 67"/>
            <p:cNvSpPr>
              <a:spLocks noChangeArrowheads="1"/>
            </p:cNvSpPr>
            <p:nvPr/>
          </p:nvSpPr>
          <p:spPr bwMode="auto">
            <a:xfrm>
              <a:off x="1820548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cxnSp>
          <p:nvCxnSpPr>
            <p:cNvPr id="9" name="Straight Arrow Connector 68"/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2407580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69"/>
            <p:cNvCxnSpPr>
              <a:cxnSpLocks noChangeShapeType="1"/>
              <a:stCxn id="5" idx="4"/>
              <a:endCxn id="8" idx="2"/>
            </p:cNvCxnSpPr>
            <p:nvPr/>
          </p:nvCxnSpPr>
          <p:spPr bwMode="auto">
            <a:xfrm rot="16200000" flipH="1">
              <a:off x="1257976" y="3648624"/>
              <a:ext cx="562572" cy="562572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urved Connector 70"/>
            <p:cNvCxnSpPr>
              <a:cxnSpLocks noChangeShapeType="1"/>
              <a:stCxn id="6" idx="6"/>
              <a:endCxn id="7" idx="4"/>
            </p:cNvCxnSpPr>
            <p:nvPr/>
          </p:nvCxnSpPr>
          <p:spPr bwMode="auto">
            <a:xfrm flipV="1">
              <a:off x="3581645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71"/>
            <p:cNvCxnSpPr>
              <a:cxnSpLocks noChangeShapeType="1"/>
              <a:stCxn id="5" idx="6"/>
              <a:endCxn id="7" idx="2"/>
            </p:cNvCxnSpPr>
            <p:nvPr/>
          </p:nvCxnSpPr>
          <p:spPr bwMode="auto">
            <a:xfrm>
              <a:off x="1331355" y="3575245"/>
              <a:ext cx="244596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urved Connector 14366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rot="5400000" flipH="1" flipV="1">
              <a:off x="2982383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65"/>
            <p:cNvSpPr>
              <a:spLocks noChangeArrowheads="1"/>
            </p:cNvSpPr>
            <p:nvPr/>
          </p:nvSpPr>
          <p:spPr bwMode="auto">
            <a:xfrm>
              <a:off x="6041155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7" name="Oval 66"/>
            <p:cNvSpPr>
              <a:spLocks noChangeArrowheads="1"/>
            </p:cNvSpPr>
            <p:nvPr/>
          </p:nvSpPr>
          <p:spPr bwMode="auto">
            <a:xfrm>
              <a:off x="6823864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8" name="Oval 67"/>
            <p:cNvSpPr>
              <a:spLocks noChangeArrowheads="1"/>
            </p:cNvSpPr>
            <p:nvPr/>
          </p:nvSpPr>
          <p:spPr bwMode="auto">
            <a:xfrm>
              <a:off x="4867090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cxnSp>
          <p:nvCxnSpPr>
            <p:cNvPr id="19" name="Straight Arrow Connector 68"/>
            <p:cNvCxnSpPr>
              <a:cxnSpLocks noChangeShapeType="1"/>
              <a:stCxn id="18" idx="6"/>
              <a:endCxn id="16" idx="2"/>
            </p:cNvCxnSpPr>
            <p:nvPr/>
          </p:nvCxnSpPr>
          <p:spPr bwMode="auto">
            <a:xfrm>
              <a:off x="5454122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Curved Connector 69"/>
            <p:cNvCxnSpPr>
              <a:cxnSpLocks noChangeShapeType="1"/>
              <a:stCxn id="7" idx="5"/>
              <a:endCxn id="18" idx="2"/>
            </p:cNvCxnSpPr>
            <p:nvPr/>
          </p:nvCxnSpPr>
          <p:spPr bwMode="auto">
            <a:xfrm rot="16200000" flipH="1">
              <a:off x="4358535" y="3702641"/>
              <a:ext cx="428404" cy="58870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Curved Connector 70"/>
            <p:cNvCxnSpPr>
              <a:cxnSpLocks noChangeShapeType="1"/>
              <a:stCxn id="16" idx="6"/>
              <a:endCxn id="17" idx="4"/>
            </p:cNvCxnSpPr>
            <p:nvPr/>
          </p:nvCxnSpPr>
          <p:spPr bwMode="auto">
            <a:xfrm flipV="1">
              <a:off x="6628187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71"/>
            <p:cNvCxnSpPr>
              <a:cxnSpLocks noChangeShapeType="1"/>
              <a:stCxn id="7" idx="6"/>
              <a:endCxn id="17" idx="2"/>
            </p:cNvCxnSpPr>
            <p:nvPr/>
          </p:nvCxnSpPr>
          <p:spPr bwMode="auto">
            <a:xfrm>
              <a:off x="4364354" y="3575245"/>
              <a:ext cx="2459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Curved Connector 14366"/>
            <p:cNvCxnSpPr>
              <a:cxnSpLocks noChangeShapeType="1"/>
              <a:stCxn id="18" idx="7"/>
              <a:endCxn id="17" idx="3"/>
            </p:cNvCxnSpPr>
            <p:nvPr/>
          </p:nvCxnSpPr>
          <p:spPr bwMode="auto">
            <a:xfrm rot="5400000" flipH="1" flipV="1">
              <a:off x="6028925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Rectangle 26"/>
          <p:cNvSpPr/>
          <p:nvPr/>
        </p:nvSpPr>
        <p:spPr>
          <a:xfrm>
            <a:off x="2511099" y="5183858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PROXY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28" name="Left Brace 27"/>
          <p:cNvSpPr/>
          <p:nvPr/>
        </p:nvSpPr>
        <p:spPr>
          <a:xfrm rot="16200000">
            <a:off x="2745639" y="3469695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1993" y="518385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SERVER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5792181" y="3469696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in action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47472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125878" y="1865370"/>
            <a:ext cx="1381207" cy="324990"/>
            <a:chOff x="880057" y="5427842"/>
            <a:chExt cx="38862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P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Rectangle 131"/>
          <p:cNvSpPr/>
          <p:nvPr/>
        </p:nvSpPr>
        <p:spPr>
          <a:xfrm>
            <a:off x="147472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006358" y="2381268"/>
            <a:ext cx="1611218" cy="257795"/>
            <a:chOff x="880057" y="5427842"/>
            <a:chExt cx="5715000" cy="914400"/>
          </a:xfrm>
        </p:grpSpPr>
        <p:sp>
          <p:nvSpPr>
            <p:cNvPr id="19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0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1" name="Straight Arrow Connector 107"/>
            <p:cNvCxnSpPr>
              <a:cxnSpLocks noChangeShapeType="1"/>
              <a:stCxn id="199" idx="6"/>
              <a:endCxn id="20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3" name="Straight Arrow Connector 109"/>
            <p:cNvCxnSpPr>
              <a:cxnSpLocks noChangeShapeType="1"/>
              <a:stCxn id="200" idx="6"/>
              <a:endCxn id="20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5" name="Straight Arrow Connector 42"/>
            <p:cNvCxnSpPr>
              <a:cxnSpLocks noChangeShapeType="1"/>
              <a:stCxn id="202" idx="6"/>
              <a:endCxn id="20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6" name="Rectangle 205"/>
          <p:cNvSpPr/>
          <p:nvPr/>
        </p:nvSpPr>
        <p:spPr>
          <a:xfrm>
            <a:off x="147472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42344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6079171" y="1865370"/>
            <a:ext cx="920701" cy="324990"/>
            <a:chOff x="880057" y="5427842"/>
            <a:chExt cx="2590508" cy="914400"/>
          </a:xfrm>
        </p:grpSpPr>
        <p:sp>
          <p:nvSpPr>
            <p:cNvPr id="20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212" name="Oval 108"/>
            <p:cNvSpPr>
              <a:spLocks noChangeArrowheads="1"/>
            </p:cNvSpPr>
            <p:nvPr/>
          </p:nvSpPr>
          <p:spPr bwMode="auto">
            <a:xfrm>
              <a:off x="2556165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13" name="Straight Arrow Connector 109"/>
            <p:cNvCxnSpPr>
              <a:cxnSpLocks noChangeShapeType="1"/>
              <a:stCxn id="209" idx="6"/>
              <a:endCxn id="212" idx="2"/>
            </p:cNvCxnSpPr>
            <p:nvPr/>
          </p:nvCxnSpPr>
          <p:spPr bwMode="auto">
            <a:xfrm>
              <a:off x="1108656" y="5885042"/>
              <a:ext cx="1447509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" name="Rectangle 213"/>
          <p:cNvSpPr/>
          <p:nvPr/>
        </p:nvSpPr>
        <p:spPr>
          <a:xfrm>
            <a:off x="542344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5955078" y="2381268"/>
            <a:ext cx="1611218" cy="257795"/>
            <a:chOff x="880057" y="5427842"/>
            <a:chExt cx="5715000" cy="914400"/>
          </a:xfrm>
        </p:grpSpPr>
        <p:sp>
          <p:nvSpPr>
            <p:cNvPr id="21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1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18" name="Straight Arrow Connector 107"/>
            <p:cNvCxnSpPr>
              <a:cxnSpLocks noChangeShapeType="1"/>
              <a:stCxn id="216" idx="6"/>
              <a:endCxn id="21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0" name="Straight Arrow Connector 109"/>
            <p:cNvCxnSpPr>
              <a:cxnSpLocks noChangeShapeType="1"/>
              <a:stCxn id="217" idx="6"/>
              <a:endCxn id="219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2" name="Straight Arrow Connector 42"/>
            <p:cNvCxnSpPr>
              <a:cxnSpLocks noChangeShapeType="1"/>
              <a:stCxn id="219" idx="6"/>
              <a:endCxn id="221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" name="Rectangle 222"/>
          <p:cNvSpPr/>
          <p:nvPr/>
        </p:nvSpPr>
        <p:spPr>
          <a:xfrm>
            <a:off x="542344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423440" y="4353736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423442" y="4836806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972840" y="4472133"/>
            <a:ext cx="1611218" cy="257795"/>
            <a:chOff x="880057" y="5427842"/>
            <a:chExt cx="5715000" cy="914400"/>
          </a:xfrm>
        </p:grpSpPr>
        <p:sp>
          <p:nvSpPr>
            <p:cNvPr id="23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3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35" name="Straight Arrow Connector 107"/>
            <p:cNvCxnSpPr>
              <a:cxnSpLocks noChangeShapeType="1"/>
              <a:stCxn id="233" idx="6"/>
              <a:endCxn id="23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7" name="Straight Arrow Connector 109"/>
            <p:cNvCxnSpPr>
              <a:cxnSpLocks noChangeShapeType="1"/>
              <a:stCxn id="234" idx="6"/>
              <a:endCxn id="23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9" name="Straight Arrow Connector 42"/>
            <p:cNvCxnSpPr>
              <a:cxnSpLocks noChangeShapeType="1"/>
              <a:stCxn id="236" idx="6"/>
              <a:endCxn id="23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0" name="Rectangle 239"/>
          <p:cNvSpPr/>
          <p:nvPr/>
        </p:nvSpPr>
        <p:spPr>
          <a:xfrm>
            <a:off x="5423442" y="5324842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5994669" y="4946728"/>
            <a:ext cx="1611218" cy="257795"/>
            <a:chOff x="880057" y="5427842"/>
            <a:chExt cx="5715000" cy="914400"/>
          </a:xfrm>
        </p:grpSpPr>
        <p:sp>
          <p:nvSpPr>
            <p:cNvPr id="24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4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4" name="Straight Arrow Connector 107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6" name="Straight Arrow Connector 109"/>
            <p:cNvCxnSpPr>
              <a:cxnSpLocks noChangeShapeType="1"/>
              <a:stCxn id="243" idx="6"/>
              <a:endCxn id="24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8" name="Straight Arrow Connector 42"/>
            <p:cNvCxnSpPr>
              <a:cxnSpLocks noChangeShapeType="1"/>
              <a:stCxn id="245" idx="6"/>
              <a:endCxn id="24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" name="Rectangle 248"/>
          <p:cNvSpPr/>
          <p:nvPr/>
        </p:nvSpPr>
        <p:spPr>
          <a:xfrm>
            <a:off x="1474718" y="4349374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474720" y="4832444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024118" y="4467771"/>
            <a:ext cx="1611218" cy="257795"/>
            <a:chOff x="880057" y="5427842"/>
            <a:chExt cx="5715000" cy="914400"/>
          </a:xfrm>
        </p:grpSpPr>
        <p:sp>
          <p:nvSpPr>
            <p:cNvPr id="25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5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4" name="Straight Arrow Connector 107"/>
            <p:cNvCxnSpPr>
              <a:cxnSpLocks noChangeShapeType="1"/>
              <a:stCxn id="252" idx="6"/>
              <a:endCxn id="25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6" name="Straight Arrow Connector 109"/>
            <p:cNvCxnSpPr>
              <a:cxnSpLocks noChangeShapeType="1"/>
              <a:stCxn id="253" idx="6"/>
              <a:endCxn id="25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8" name="Straight Arrow Connector 42"/>
            <p:cNvCxnSpPr>
              <a:cxnSpLocks noChangeShapeType="1"/>
              <a:stCxn id="255" idx="6"/>
              <a:endCxn id="25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" name="Rectangle 258"/>
          <p:cNvSpPr/>
          <p:nvPr/>
        </p:nvSpPr>
        <p:spPr>
          <a:xfrm>
            <a:off x="1474720" y="5320480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2045947" y="4942366"/>
            <a:ext cx="1611218" cy="257795"/>
            <a:chOff x="880057" y="5427842"/>
            <a:chExt cx="5715000" cy="914400"/>
          </a:xfrm>
        </p:grpSpPr>
        <p:sp>
          <p:nvSpPr>
            <p:cNvPr id="26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6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3" name="Straight Arrow Connector 107"/>
            <p:cNvCxnSpPr>
              <a:cxnSpLocks noChangeShapeType="1"/>
              <a:stCxn id="261" idx="6"/>
              <a:endCxn id="26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5" name="Straight Arrow Connector 109"/>
            <p:cNvCxnSpPr>
              <a:cxnSpLocks noChangeShapeType="1"/>
              <a:stCxn id="262" idx="6"/>
              <a:endCxn id="26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7" name="Straight Arrow Connector 42"/>
            <p:cNvCxnSpPr>
              <a:cxnSpLocks noChangeShapeType="1"/>
              <a:stCxn id="264" idx="6"/>
              <a:endCxn id="26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0424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Approach: Temporary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temp. service ID in place of host ID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 temp. SID with local AD</a:t>
            </a:r>
          </a:p>
          <a:p>
            <a:pPr lvl="1"/>
            <a:r>
              <a:rPr lang="en-US" dirty="0" smtClean="0"/>
              <a:t>Places trust in local AD instead of remote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519942" y="2753799"/>
            <a:ext cx="6104116" cy="1455384"/>
            <a:chOff x="1330627" y="2753799"/>
            <a:chExt cx="6104116" cy="1455384"/>
          </a:xfrm>
        </p:grpSpPr>
        <p:sp>
          <p:nvSpPr>
            <p:cNvPr id="4" name="Rectangle 3"/>
            <p:cNvSpPr/>
            <p:nvPr/>
          </p:nvSpPr>
          <p:spPr>
            <a:xfrm>
              <a:off x="1330627" y="2754403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DEST:            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30629" y="3237473"/>
              <a:ext cx="2061876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SRC: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853384" y="3316850"/>
              <a:ext cx="1405907" cy="330802"/>
              <a:chOff x="880057" y="5427842"/>
              <a:chExt cx="3886203" cy="914400"/>
            </a:xfrm>
          </p:grpSpPr>
          <p:sp>
            <p:nvSpPr>
              <p:cNvPr id="13" name="Oval 105"/>
              <p:cNvSpPr>
                <a:spLocks noChangeAspect="1"/>
              </p:cNvSpPr>
              <p:nvPr/>
            </p:nvSpPr>
            <p:spPr bwMode="auto">
              <a:xfrm>
                <a:off x="880057" y="5770742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657600"/>
                <a:endParaRPr lang="en-US" sz="1000">
                  <a:solidFill>
                    <a:srgbClr val="FEFEFE"/>
                  </a:solidFill>
                </a:endParaRPr>
              </a:p>
            </p:txBody>
          </p:sp>
          <p:sp>
            <p:nvSpPr>
              <p:cNvPr id="14" name="Oval 106"/>
              <p:cNvSpPr>
                <a:spLocks noChangeArrowheads="1"/>
              </p:cNvSpPr>
              <p:nvPr/>
            </p:nvSpPr>
            <p:spPr bwMode="auto">
              <a:xfrm>
                <a:off x="2023057" y="5427842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dirty="0" smtClean="0">
                    <a:solidFill>
                      <a:srgbClr val="FEFEFE"/>
                    </a:solidFill>
                  </a:rPr>
                  <a:t>AD</a:t>
                </a:r>
                <a:endParaRPr lang="en-US" sz="1200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15" name="Straight Arrow Connector 107"/>
              <p:cNvCxnSpPr>
                <a:cxnSpLocks noChangeShapeType="1"/>
                <a:stCxn id="13" idx="6"/>
                <a:endCxn id="14" idx="2"/>
              </p:cNvCxnSpPr>
              <p:nvPr/>
            </p:nvCxnSpPr>
            <p:spPr bwMode="auto">
              <a:xfrm>
                <a:off x="1108657" y="5885042"/>
                <a:ext cx="91440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Oval 108"/>
              <p:cNvSpPr>
                <a:spLocks noChangeArrowheads="1"/>
              </p:cNvSpPr>
              <p:nvPr/>
            </p:nvSpPr>
            <p:spPr bwMode="auto">
              <a:xfrm>
                <a:off x="3756349" y="5427842"/>
                <a:ext cx="1009911" cy="914400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b="1" dirty="0" smtClean="0">
                    <a:solidFill>
                      <a:srgbClr val="FEFEFE"/>
                    </a:solidFill>
                  </a:rPr>
                  <a:t>HID</a:t>
                </a:r>
                <a:endParaRPr lang="en-US" sz="1200" b="1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17" name="Straight Arrow Connector 109"/>
              <p:cNvCxnSpPr>
                <a:cxnSpLocks noChangeShapeType="1"/>
                <a:stCxn id="14" idx="6"/>
                <a:endCxn id="16" idx="2"/>
              </p:cNvCxnSpPr>
              <p:nvPr/>
            </p:nvCxnSpPr>
            <p:spPr bwMode="auto">
              <a:xfrm>
                <a:off x="2937459" y="5885044"/>
                <a:ext cx="81889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" name="Rectangle 19"/>
            <p:cNvSpPr/>
            <p:nvPr/>
          </p:nvSpPr>
          <p:spPr>
            <a:xfrm>
              <a:off x="1330629" y="3725509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Myriad Pro"/>
                  <a:cs typeface="Myriad Pro"/>
                </a:rPr>
                <a:t>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72863" y="2753799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DEST:            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72865" y="3236869"/>
              <a:ext cx="2061876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SRC: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895620" y="3316246"/>
              <a:ext cx="1405907" cy="330802"/>
              <a:chOff x="880057" y="5427842"/>
              <a:chExt cx="3886203" cy="914400"/>
            </a:xfrm>
          </p:grpSpPr>
          <p:sp>
            <p:nvSpPr>
              <p:cNvPr id="24" name="Oval 105"/>
              <p:cNvSpPr>
                <a:spLocks noChangeAspect="1"/>
              </p:cNvSpPr>
              <p:nvPr/>
            </p:nvSpPr>
            <p:spPr bwMode="auto">
              <a:xfrm>
                <a:off x="880057" y="5770742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657600"/>
                <a:endParaRPr lang="en-US" sz="1000">
                  <a:solidFill>
                    <a:srgbClr val="FEFEFE"/>
                  </a:solidFill>
                </a:endParaRPr>
              </a:p>
            </p:txBody>
          </p:sp>
          <p:sp>
            <p:nvSpPr>
              <p:cNvPr id="25" name="Oval 106"/>
              <p:cNvSpPr>
                <a:spLocks noChangeArrowheads="1"/>
              </p:cNvSpPr>
              <p:nvPr/>
            </p:nvSpPr>
            <p:spPr bwMode="auto">
              <a:xfrm>
                <a:off x="2023057" y="5427842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dirty="0" smtClean="0">
                    <a:solidFill>
                      <a:srgbClr val="FEFEFE"/>
                    </a:solidFill>
                  </a:rPr>
                  <a:t>AD</a:t>
                </a:r>
                <a:endParaRPr lang="en-US" sz="1200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26" name="Straight Arrow Connector 107"/>
              <p:cNvCxnSpPr>
                <a:cxnSpLocks noChangeShapeType="1"/>
                <a:stCxn id="24" idx="6"/>
                <a:endCxn id="25" idx="2"/>
              </p:cNvCxnSpPr>
              <p:nvPr/>
            </p:nvCxnSpPr>
            <p:spPr bwMode="auto">
              <a:xfrm>
                <a:off x="1108657" y="5885042"/>
                <a:ext cx="91440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Oval 108"/>
              <p:cNvSpPr>
                <a:spLocks noChangeArrowheads="1"/>
              </p:cNvSpPr>
              <p:nvPr/>
            </p:nvSpPr>
            <p:spPr bwMode="auto">
              <a:xfrm>
                <a:off x="3756349" y="5427842"/>
                <a:ext cx="1009911" cy="914400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b="1" dirty="0" smtClean="0">
                    <a:solidFill>
                      <a:srgbClr val="FEFEFE"/>
                    </a:solidFill>
                  </a:rPr>
                  <a:t>SID</a:t>
                </a:r>
                <a:endParaRPr lang="en-US" sz="1200" b="1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28" name="Straight Arrow Connector 109"/>
              <p:cNvCxnSpPr>
                <a:cxnSpLocks noChangeShapeType="1"/>
                <a:stCxn id="25" idx="6"/>
                <a:endCxn id="27" idx="2"/>
              </p:cNvCxnSpPr>
              <p:nvPr/>
            </p:nvCxnSpPr>
            <p:spPr bwMode="auto">
              <a:xfrm>
                <a:off x="2937459" y="5885044"/>
                <a:ext cx="81889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Rectangle 28"/>
            <p:cNvSpPr/>
            <p:nvPr/>
          </p:nvSpPr>
          <p:spPr>
            <a:xfrm>
              <a:off x="5372865" y="3724905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Myriad Pro"/>
                  <a:cs typeface="Myriad Pro"/>
                </a:rPr>
                <a:t>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3392507" y="2869401"/>
              <a:ext cx="198035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Myriad Pro"/>
                  <a:ea typeface="+mj-ea"/>
                  <a:cs typeface="Myriad Pro"/>
                </a:defRPr>
              </a:lvl1pPr>
            </a:lstStyle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81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Controls</a:t>
            </a:r>
          </a:p>
          <a:p>
            <a:pPr lvl="1"/>
            <a:r>
              <a:rPr lang="en-US" dirty="0" smtClean="0"/>
              <a:t>Control anonymity</a:t>
            </a:r>
          </a:p>
          <a:p>
            <a:pPr lvl="1"/>
            <a:r>
              <a:rPr lang="en-US" dirty="0" smtClean="0"/>
              <a:t>Settings at the OS level</a:t>
            </a:r>
            <a:endParaRPr lang="en-US" dirty="0"/>
          </a:p>
        </p:txBody>
      </p:sp>
      <p:pic>
        <p:nvPicPr>
          <p:cNvPr id="4" name="Picture 3" descr="Screen Shot 2011-12-07 at 9.22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84" y="1417638"/>
            <a:ext cx="3384524" cy="51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514</Words>
  <Application>Microsoft Macintosh PowerPoint</Application>
  <PresentationFormat>On-screen Show (4:3)</PresentationFormat>
  <Paragraphs>200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Anonymity in XIA</vt:lpstr>
      <vt:lpstr>Goals</vt:lpstr>
      <vt:lpstr>(Brief) XIA Review</vt:lpstr>
      <vt:lpstr>Existing Approach: Proxy</vt:lpstr>
      <vt:lpstr>Direct translation to XIA</vt:lpstr>
      <vt:lpstr>DAGs are cleaner</vt:lpstr>
      <vt:lpstr>DAGs in action</vt:lpstr>
      <vt:lpstr>New Approach: Temporary IDs</vt:lpstr>
      <vt:lpstr>Control and Transparency</vt:lpstr>
      <vt:lpstr>Control and Transparency</vt:lpstr>
      <vt:lpstr>Socket API Extension</vt:lpstr>
      <vt:lpstr>Comparison</vt:lpstr>
      <vt:lpstr>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Anonymity in XIA</dc:title>
  <dc:creator>David Naylor</dc:creator>
  <cp:lastModifiedBy>David Naylor</cp:lastModifiedBy>
  <cp:revision>82</cp:revision>
  <dcterms:created xsi:type="dcterms:W3CDTF">2011-12-05T00:38:49Z</dcterms:created>
  <dcterms:modified xsi:type="dcterms:W3CDTF">2011-12-08T19:29:42Z</dcterms:modified>
</cp:coreProperties>
</file>