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84" r:id="rId2"/>
    <p:sldId id="285" r:id="rId3"/>
    <p:sldId id="286" r:id="rId4"/>
    <p:sldId id="256" r:id="rId5"/>
    <p:sldId id="270" r:id="rId6"/>
    <p:sldId id="258" r:id="rId7"/>
    <p:sldId id="278" r:id="rId8"/>
    <p:sldId id="283" r:id="rId9"/>
    <p:sldId id="273" r:id="rId10"/>
    <p:sldId id="282" r:id="rId11"/>
    <p:sldId id="281" r:id="rId12"/>
    <p:sldId id="271" r:id="rId13"/>
    <p:sldId id="265" r:id="rId14"/>
    <p:sldId id="280" r:id="rId15"/>
    <p:sldId id="28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73" autoAdjust="0"/>
  </p:normalViewPr>
  <p:slideViewPr>
    <p:cSldViewPr snapToGrid="0" snapToObjects="1">
      <p:cViewPr>
        <p:scale>
          <a:sx n="130" d="100"/>
          <a:sy n="130" d="100"/>
        </p:scale>
        <p:origin x="-1832"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FA936B-C6FD-6741-9619-063C2B90F22F}" type="datetimeFigureOut">
              <a:rPr lang="en-US" smtClean="0"/>
              <a:pPr/>
              <a:t>11/10/11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A03BA90-7475-7D4A-8DB8-2D1C0E76B642}" type="slidenum">
              <a:rPr lang="en-US" smtClean="0"/>
              <a:pPr/>
              <a:t>‹#›</a:t>
            </a:fld>
            <a:endParaRPr lang="en-US"/>
          </a:p>
        </p:txBody>
      </p:sp>
    </p:spTree>
    <p:extLst>
      <p:ext uri="{BB962C8B-B14F-4D97-AF65-F5344CB8AC3E}">
        <p14:creationId xmlns:p14="http://schemas.microsoft.com/office/powerpoint/2010/main" val="2554545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CF511B-F44D-F94E-8F80-A31F7B18C901}" type="datetimeFigureOut">
              <a:rPr lang="en-US" smtClean="0"/>
              <a:pPr/>
              <a:t>11/10/11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3F316A-68A6-A540-8464-16699E0295F5}" type="slidenum">
              <a:rPr lang="en-US" smtClean="0"/>
              <a:pPr/>
              <a:t>‹#›</a:t>
            </a:fld>
            <a:endParaRPr lang="en-US"/>
          </a:p>
        </p:txBody>
      </p:sp>
    </p:spTree>
    <p:extLst>
      <p:ext uri="{BB962C8B-B14F-4D97-AF65-F5344CB8AC3E}">
        <p14:creationId xmlns:p14="http://schemas.microsoft.com/office/powerpoint/2010/main" val="11229994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p:cNvSpPr>
          <p:nvPr>
            <p:ph type="sldImg"/>
          </p:nvPr>
        </p:nvSpPr>
        <p:spPr>
          <a:solidFill>
            <a:srgbClr val="FFFFFF"/>
          </a:solidFill>
          <a:ln/>
        </p:spPr>
      </p:sp>
      <p:sp>
        <p:nvSpPr>
          <p:cNvPr id="819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3F316A-68A6-A540-8464-16699E0295F5}" type="slidenum">
              <a:rPr lang="en-US" smtClean="0"/>
              <a:pPr/>
              <a:t>13</a:t>
            </a:fld>
            <a:endParaRPr lang="en-US"/>
          </a:p>
        </p:txBody>
      </p:sp>
    </p:spTree>
    <p:extLst>
      <p:ext uri="{BB962C8B-B14F-4D97-AF65-F5344CB8AC3E}">
        <p14:creationId xmlns:p14="http://schemas.microsoft.com/office/powerpoint/2010/main" val="859208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definitely</a:t>
            </a:r>
            <a:r>
              <a:rPr lang="en-US" baseline="0" dirty="0" smtClean="0"/>
              <a:t> want anonymous – quite a few participants mention that they are almost always anonymous when they go online. </a:t>
            </a:r>
            <a:endParaRPr lang="en-US" dirty="0"/>
          </a:p>
        </p:txBody>
      </p:sp>
      <p:sp>
        <p:nvSpPr>
          <p:cNvPr id="4" name="Slide Number Placeholder 3"/>
          <p:cNvSpPr>
            <a:spLocks noGrp="1"/>
          </p:cNvSpPr>
          <p:nvPr>
            <p:ph type="sldNum" sz="quarter" idx="10"/>
          </p:nvPr>
        </p:nvSpPr>
        <p:spPr/>
        <p:txBody>
          <a:bodyPr/>
          <a:lstStyle/>
          <a:p>
            <a:fld id="{103F316A-68A6-A540-8464-16699E0295F5}" type="slidenum">
              <a:rPr lang="en-US" smtClean="0"/>
              <a:pPr/>
              <a:t>14</a:t>
            </a:fld>
            <a:endParaRPr lang="en-US"/>
          </a:p>
        </p:txBody>
      </p:sp>
    </p:spTree>
    <p:extLst>
      <p:ext uri="{BB962C8B-B14F-4D97-AF65-F5344CB8AC3E}">
        <p14:creationId xmlns:p14="http://schemas.microsoft.com/office/powerpoint/2010/main" val="1720894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definitely</a:t>
            </a:r>
            <a:r>
              <a:rPr lang="en-US" baseline="0" dirty="0" smtClean="0"/>
              <a:t> want anonymous – quite a few participants mention that they are almost always anonymous when they go online. </a:t>
            </a:r>
            <a:endParaRPr lang="en-US" dirty="0"/>
          </a:p>
        </p:txBody>
      </p:sp>
      <p:sp>
        <p:nvSpPr>
          <p:cNvPr id="4" name="Slide Number Placeholder 3"/>
          <p:cNvSpPr>
            <a:spLocks noGrp="1"/>
          </p:cNvSpPr>
          <p:nvPr>
            <p:ph type="sldNum" sz="quarter" idx="10"/>
          </p:nvPr>
        </p:nvSpPr>
        <p:spPr/>
        <p:txBody>
          <a:bodyPr/>
          <a:lstStyle/>
          <a:p>
            <a:fld id="{103F316A-68A6-A540-8464-16699E0295F5}" type="slidenum">
              <a:rPr lang="en-US" smtClean="0"/>
              <a:pPr/>
              <a:t>15</a:t>
            </a:fld>
            <a:endParaRPr lang="en-US"/>
          </a:p>
        </p:txBody>
      </p:sp>
    </p:spTree>
    <p:extLst>
      <p:ext uri="{BB962C8B-B14F-4D97-AF65-F5344CB8AC3E}">
        <p14:creationId xmlns:p14="http://schemas.microsoft.com/office/powerpoint/2010/main" val="1720894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ea typeface="ＭＳ Ｐゴシック" charset="0"/>
                <a:cs typeface="ＭＳ Ｐゴシック" charset="0"/>
              </a:rPr>
              <a:t>Our aim is to better understand the unique value people get from the internet </a:t>
            </a:r>
          </a:p>
          <a:p>
            <a:pPr eaLnBrk="1" hangingPunct="1">
              <a:spcBef>
                <a:spcPct val="0"/>
              </a:spcBef>
            </a:pPr>
            <a:r>
              <a:rPr lang="en-US">
                <a:ea typeface="ＭＳ Ｐゴシック" charset="0"/>
                <a:cs typeface="ＭＳ Ｐゴシック" charset="0"/>
              </a:rPr>
              <a:t>	- we're concern with investigating how xia won't break current things that people do, and perhaps enable new things</a:t>
            </a:r>
          </a:p>
          <a:p>
            <a:pPr eaLnBrk="1" hangingPunct="1">
              <a:spcBef>
                <a:spcPct val="0"/>
              </a:spcBef>
            </a:pPr>
            <a:r>
              <a:rPr lang="en-US">
                <a:ea typeface="ＭＳ Ｐゴシック" charset="0"/>
                <a:cs typeface="ＭＳ Ｐゴシック" charset="0"/>
              </a:rPr>
              <a:t>	- figure out what users care about, so that xia doesn't break it. </a:t>
            </a:r>
          </a:p>
          <a:p>
            <a:endParaRPr lang="en-US">
              <a:ea typeface="ＭＳ Ｐゴシック" charset="0"/>
              <a:cs typeface="ＭＳ Ｐゴシック" charset="0"/>
            </a:endParaRPr>
          </a:p>
          <a:p>
            <a:r>
              <a:rPr lang="en-US">
                <a:ea typeface="ＭＳ Ｐゴシック" charset="0"/>
                <a:cs typeface="ＭＳ Ｐゴシック" charset="0"/>
              </a:rPr>
              <a:t>- what is the internet giving people that they really value - things that they don't give others in everyday life </a:t>
            </a:r>
          </a:p>
          <a:p>
            <a:endParaRPr lang="en-US">
              <a:ea typeface="ＭＳ Ｐゴシック" charset="0"/>
              <a:cs typeface="ＭＳ Ｐゴシック" charset="0"/>
            </a:endParaRPr>
          </a:p>
        </p:txBody>
      </p:sp>
      <p:sp>
        <p:nvSpPr>
          <p:cNvPr id="102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7B7B7B"/>
                </a:solidFill>
                <a:latin typeface="Arial" charset="0"/>
                <a:ea typeface="ＭＳ Ｐゴシック" charset="0"/>
                <a:cs typeface="ＭＳ Ｐゴシック" charset="0"/>
              </a:defRPr>
            </a:lvl1pPr>
            <a:lvl2pPr marL="742950" indent="-285750" eaLnBrk="0" hangingPunct="0">
              <a:defRPr sz="2400">
                <a:solidFill>
                  <a:srgbClr val="7B7B7B"/>
                </a:solidFill>
                <a:latin typeface="Arial" charset="0"/>
                <a:ea typeface="ＭＳ Ｐゴシック" charset="0"/>
              </a:defRPr>
            </a:lvl2pPr>
            <a:lvl3pPr marL="1143000" indent="-228600" eaLnBrk="0" hangingPunct="0">
              <a:defRPr sz="2400">
                <a:solidFill>
                  <a:srgbClr val="7B7B7B"/>
                </a:solidFill>
                <a:latin typeface="Arial" charset="0"/>
                <a:ea typeface="ＭＳ Ｐゴシック" charset="0"/>
              </a:defRPr>
            </a:lvl3pPr>
            <a:lvl4pPr marL="1600200" indent="-228600" eaLnBrk="0" hangingPunct="0">
              <a:defRPr sz="2400">
                <a:solidFill>
                  <a:srgbClr val="7B7B7B"/>
                </a:solidFill>
                <a:latin typeface="Arial" charset="0"/>
                <a:ea typeface="ＭＳ Ｐゴシック" charset="0"/>
              </a:defRPr>
            </a:lvl4pPr>
            <a:lvl5pPr marL="2057400" indent="-228600" eaLnBrk="0" hangingPunct="0">
              <a:defRPr sz="2400">
                <a:solidFill>
                  <a:srgbClr val="7B7B7B"/>
                </a:solidFill>
                <a:latin typeface="Arial" charset="0"/>
                <a:ea typeface="ＭＳ Ｐゴシック" charset="0"/>
              </a:defRPr>
            </a:lvl5pPr>
            <a:lvl6pPr marL="2514600" indent="-228600" eaLnBrk="0" fontAlgn="base" hangingPunct="0">
              <a:spcBef>
                <a:spcPct val="0"/>
              </a:spcBef>
              <a:spcAft>
                <a:spcPct val="0"/>
              </a:spcAft>
              <a:defRPr sz="2400">
                <a:solidFill>
                  <a:srgbClr val="7B7B7B"/>
                </a:solidFill>
                <a:latin typeface="Arial" charset="0"/>
                <a:ea typeface="ＭＳ Ｐゴシック" charset="0"/>
              </a:defRPr>
            </a:lvl6pPr>
            <a:lvl7pPr marL="2971800" indent="-228600" eaLnBrk="0" fontAlgn="base" hangingPunct="0">
              <a:spcBef>
                <a:spcPct val="0"/>
              </a:spcBef>
              <a:spcAft>
                <a:spcPct val="0"/>
              </a:spcAft>
              <a:defRPr sz="2400">
                <a:solidFill>
                  <a:srgbClr val="7B7B7B"/>
                </a:solidFill>
                <a:latin typeface="Arial" charset="0"/>
                <a:ea typeface="ＭＳ Ｐゴシック" charset="0"/>
              </a:defRPr>
            </a:lvl7pPr>
            <a:lvl8pPr marL="3429000" indent="-228600" eaLnBrk="0" fontAlgn="base" hangingPunct="0">
              <a:spcBef>
                <a:spcPct val="0"/>
              </a:spcBef>
              <a:spcAft>
                <a:spcPct val="0"/>
              </a:spcAft>
              <a:defRPr sz="2400">
                <a:solidFill>
                  <a:srgbClr val="7B7B7B"/>
                </a:solidFill>
                <a:latin typeface="Arial" charset="0"/>
                <a:ea typeface="ＭＳ Ｐゴシック" charset="0"/>
              </a:defRPr>
            </a:lvl8pPr>
            <a:lvl9pPr marL="3886200" indent="-228600" eaLnBrk="0" fontAlgn="base" hangingPunct="0">
              <a:spcBef>
                <a:spcPct val="0"/>
              </a:spcBef>
              <a:spcAft>
                <a:spcPct val="0"/>
              </a:spcAft>
              <a:defRPr sz="2400">
                <a:solidFill>
                  <a:srgbClr val="7B7B7B"/>
                </a:solidFill>
                <a:latin typeface="Arial" charset="0"/>
                <a:ea typeface="ＭＳ Ｐゴシック" charset="0"/>
              </a:defRPr>
            </a:lvl9pPr>
          </a:lstStyle>
          <a:p>
            <a:pPr eaLnBrk="1" hangingPunct="1"/>
            <a:fld id="{8580A31A-3035-AD46-A701-320A00D3168C}" type="slidenum">
              <a:rPr lang="en-US" sz="1200">
                <a:solidFill>
                  <a:schemeClr val="tx1"/>
                </a:solidFill>
              </a:rPr>
              <a:pPr eaLnBrk="1" hangingPunct="1"/>
              <a:t>2</a:t>
            </a:fld>
            <a:endParaRPr lang="en-US" sz="12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also know that Internet changed the way we communicate with other people drastically. One major distinction is that internet enables us to be anonymous online. </a:t>
            </a:r>
            <a:r>
              <a:rPr lang="en-US" baseline="0" dirty="0" smtClean="0"/>
              <a:t>Existing study has not provided a complete answer about who wants to be anonymous, and what do people do when they are anonymous. Is it just only for evil purposes conducted by terrorists? Or people who are afflicted or deviants and need a place to express themselves freely without being judged by their friends and family? Or is it possible that all of us may have the desire to be anonymous under some circumstances? </a:t>
            </a:r>
            <a:endParaRPr lang="en-US" baseline="0" dirty="0" smtClean="0"/>
          </a:p>
          <a:p>
            <a:endParaRPr lang="en-US" baseline="0" dirty="0" smtClean="0"/>
          </a:p>
          <a:p>
            <a:r>
              <a:rPr lang="en-US" dirty="0" smtClean="0"/>
              <a:t>The purpose of our study is to understand Internet</a:t>
            </a:r>
            <a:r>
              <a:rPr lang="en-US" baseline="0" dirty="0" smtClean="0"/>
              <a:t> users’ understanding about anonymity on Internet, and what methods they are using to achieve anonymity. </a:t>
            </a:r>
            <a:endParaRPr lang="en-US" dirty="0"/>
          </a:p>
        </p:txBody>
      </p:sp>
      <p:sp>
        <p:nvSpPr>
          <p:cNvPr id="4" name="Slide Number Placeholder 3"/>
          <p:cNvSpPr>
            <a:spLocks noGrp="1"/>
          </p:cNvSpPr>
          <p:nvPr>
            <p:ph type="sldNum" sz="quarter" idx="10"/>
          </p:nvPr>
        </p:nvSpPr>
        <p:spPr/>
        <p:txBody>
          <a:bodyPr/>
          <a:lstStyle/>
          <a:p>
            <a:fld id="{103F316A-68A6-A540-8464-16699E0295F5}" type="slidenum">
              <a:rPr lang="en-US" smtClean="0"/>
              <a:pPr/>
              <a:t>5</a:t>
            </a:fld>
            <a:endParaRPr lang="en-US"/>
          </a:p>
        </p:txBody>
      </p:sp>
    </p:spTree>
    <p:extLst>
      <p:ext uri="{BB962C8B-B14F-4D97-AF65-F5344CB8AC3E}">
        <p14:creationId xmlns:p14="http://schemas.microsoft.com/office/powerpoint/2010/main" val="2601148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conducted 34 interviews with participants from</a:t>
            </a:r>
            <a:r>
              <a:rPr lang="en-US" baseline="0" dirty="0" smtClean="0"/>
              <a:t> all over the world. People are recruited from… 15 of them are American, 14 are Chinese Internet users, and several people from other countries. Almost half of our participants are students, but we also have a variety of people with different level of technical skills. IT manager been more than 10 years, and a person who had a degree in network security. </a:t>
            </a:r>
          </a:p>
          <a:p>
            <a:endParaRPr lang="en-US" baseline="0" dirty="0" smtClean="0"/>
          </a:p>
          <a:p>
            <a:r>
              <a:rPr lang="en-US" baseline="0" dirty="0" err="1" smtClean="0"/>
              <a:t>WE’ve</a:t>
            </a:r>
            <a:r>
              <a:rPr lang="en-US" baseline="0" dirty="0" smtClean="0"/>
              <a:t> collected a lot of interesting stories from these  interviewees and today I’m going to share a few of them with you, including a </a:t>
            </a:r>
            <a:r>
              <a:rPr lang="en-US" baseline="0" dirty="0" err="1" smtClean="0"/>
              <a:t>romanian</a:t>
            </a:r>
            <a:r>
              <a:rPr lang="en-US" baseline="0" dirty="0" smtClean="0"/>
              <a:t> woman once abducted to foreign country by signing up for a fake online job, an experienced 4chan user with multiple personas, a Chinese student who always use fake name to do online shopping in China, and a victim of domestic violence who seeks for help from online forums. This presentation will cover some samples of our result to give you a brief idea of </a:t>
            </a:r>
            <a:r>
              <a:rPr lang="en-US" sz="1200" kern="1200" dirty="0" smtClean="0">
                <a:solidFill>
                  <a:schemeClr val="tx1"/>
                </a:solidFill>
                <a:latin typeface="+mn-lt"/>
                <a:ea typeface="+mn-ea"/>
                <a:cs typeface="+mn-cs"/>
              </a:rPr>
              <a:t>the huge range of people and reasons for being anonymous</a:t>
            </a:r>
            <a:r>
              <a:rPr lang="en-US" baseline="0" dirty="0" smtClean="0"/>
              <a:t>, but definitely not a comprehensive list.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Some of it is good, some bad, some funny, some very serious. If you only think of one type of anonymity or one type of person, then you aren't designing for everyone else.</a:t>
            </a:r>
            <a:endParaRPr lang="en-US" dirty="0"/>
          </a:p>
        </p:txBody>
      </p:sp>
      <p:sp>
        <p:nvSpPr>
          <p:cNvPr id="4" name="Slide Number Placeholder 3"/>
          <p:cNvSpPr>
            <a:spLocks noGrp="1"/>
          </p:cNvSpPr>
          <p:nvPr>
            <p:ph type="sldNum" sz="quarter" idx="10"/>
          </p:nvPr>
        </p:nvSpPr>
        <p:spPr/>
        <p:txBody>
          <a:bodyPr/>
          <a:lstStyle/>
          <a:p>
            <a:fld id="{103F316A-68A6-A540-8464-16699E0295F5}" type="slidenum">
              <a:rPr lang="en-US" smtClean="0"/>
              <a:pPr/>
              <a:t>6</a:t>
            </a:fld>
            <a:endParaRPr lang="en-US"/>
          </a:p>
        </p:txBody>
      </p:sp>
    </p:spTree>
    <p:extLst>
      <p:ext uri="{BB962C8B-B14F-4D97-AF65-F5344CB8AC3E}">
        <p14:creationId xmlns:p14="http://schemas.microsoft.com/office/powerpoint/2010/main" val="3475714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lang="en-US" sz="2000" dirty="0" smtClean="0"/>
              <a:t>I asked interviewees what</a:t>
            </a:r>
            <a:r>
              <a:rPr lang="en-US" sz="2000" baseline="0" dirty="0" smtClean="0"/>
              <a:t> they did anonymous </a:t>
            </a:r>
            <a:r>
              <a:rPr lang="en-US" sz="2000" baseline="0" dirty="0" smtClean="0"/>
              <a:t>online. We have got three major categories. First one is proactively sending out data, like posting comment on forums, attacking others, sending out email or files to other person, and sharing files online. One experienced 4chan user who has 7? personas, and trying to cultivate different skill sets on each of the personas. [need check] A woman who experienced domestic violence before strongly tried to protect her anonymity when she goes on the forums because she is afraid “﻿ I wanted to be anonymous, because I was afraid if he seen any my postings that he would hurt me.”</a:t>
            </a:r>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sz="2000" baseline="0" dirty="0" smtClean="0"/>
          </a:p>
          <a:p>
            <a:pPr marL="457200" marR="0" lvl="1" indent="0" algn="l" defTabSz="457200" rtl="0" eaLnBrk="1" fontAlgn="auto" latinLnBrk="0" hangingPunct="1">
              <a:lnSpc>
                <a:spcPct val="100000"/>
              </a:lnSpc>
              <a:spcBef>
                <a:spcPts val="0"/>
              </a:spcBef>
              <a:spcAft>
                <a:spcPts val="0"/>
              </a:spcAft>
              <a:buClrTx/>
              <a:buSzTx/>
              <a:buFontTx/>
              <a:buNone/>
              <a:tabLst/>
              <a:defRPr/>
            </a:pPr>
            <a:r>
              <a:rPr lang="en-US" sz="2000" baseline="0" dirty="0" smtClean="0"/>
              <a:t>Second type of activity is just browsing information. Some users said they want their search history to be private when they search for </a:t>
            </a:r>
            <a:r>
              <a:rPr lang="en-US" sz="2000" baseline="0" dirty="0" err="1" smtClean="0"/>
              <a:t>senstivie</a:t>
            </a:r>
            <a:r>
              <a:rPr lang="en-US" sz="2000" baseline="0" dirty="0" smtClean="0"/>
              <a:t> topics, and some reported using proxy servers when just browsing hacking websites, because they don’t want government to track on them and think they are suspicious individuals. </a:t>
            </a:r>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sz="2000" baseline="0" dirty="0" smtClean="0"/>
          </a:p>
          <a:p>
            <a:pPr marL="457200" marR="0" lvl="1" indent="0" algn="l" defTabSz="457200" rtl="0" eaLnBrk="1" fontAlgn="auto" latinLnBrk="0" hangingPunct="1">
              <a:lnSpc>
                <a:spcPct val="100000"/>
              </a:lnSpc>
              <a:spcBef>
                <a:spcPts val="0"/>
              </a:spcBef>
              <a:spcAft>
                <a:spcPts val="0"/>
              </a:spcAft>
              <a:buClrTx/>
              <a:buSzTx/>
              <a:buFontTx/>
              <a:buNone/>
              <a:tabLst/>
              <a:defRPr/>
            </a:pPr>
            <a:r>
              <a:rPr lang="en-US" sz="2000" baseline="0" dirty="0" smtClean="0"/>
              <a:t>The other type is mostly using fake identity on social networking sites or in other methods of </a:t>
            </a:r>
            <a:r>
              <a:rPr lang="en-US" sz="2000" baseline="0" dirty="0" err="1" smtClean="0"/>
              <a:t>communciating</a:t>
            </a:r>
            <a:r>
              <a:rPr lang="en-US" sz="2000" baseline="0" dirty="0" smtClean="0"/>
              <a:t> with others. One Chinese user reported using fake </a:t>
            </a:r>
            <a:r>
              <a:rPr lang="en-US" sz="2000" baseline="0" dirty="0" smtClean="0"/>
              <a:t>name in online </a:t>
            </a:r>
            <a:r>
              <a:rPr lang="en-US" sz="2000" baseline="0" dirty="0" smtClean="0"/>
              <a:t>shopping, for two reasons: don’t want to be attacked by the sellers online because it happened before that seller would expose personal information of buyers to public because the buyers gave them bad reviews. </a:t>
            </a:r>
            <a:endParaRPr lang="en-US" sz="2000" dirty="0" smtClean="0"/>
          </a:p>
        </p:txBody>
      </p:sp>
      <p:sp>
        <p:nvSpPr>
          <p:cNvPr id="4" name="Slide Number Placeholder 3"/>
          <p:cNvSpPr>
            <a:spLocks noGrp="1"/>
          </p:cNvSpPr>
          <p:nvPr>
            <p:ph type="sldNum" sz="quarter" idx="10"/>
          </p:nvPr>
        </p:nvSpPr>
        <p:spPr/>
        <p:txBody>
          <a:bodyPr/>
          <a:lstStyle/>
          <a:p>
            <a:fld id="{103F316A-68A6-A540-8464-16699E0295F5}" type="slidenum">
              <a:rPr lang="en-US" smtClean="0"/>
              <a:pPr/>
              <a:t>7</a:t>
            </a:fld>
            <a:endParaRPr lang="en-US"/>
          </a:p>
        </p:txBody>
      </p:sp>
    </p:spTree>
    <p:extLst>
      <p:ext uri="{BB962C8B-B14F-4D97-AF65-F5344CB8AC3E}">
        <p14:creationId xmlns:p14="http://schemas.microsoft.com/office/powerpoint/2010/main" val="3257138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those</a:t>
            </a:r>
            <a:r>
              <a:rPr lang="en-US" baseline="0" dirty="0" smtClean="0"/>
              <a:t> examples, we could see that there are lots f reasons that drives user to be anonymous. We summarized some major reasons in this table. And some of them are specific to some countries. Two most common reasons are that – protect one’s safety, and people’s fear about information exposed. </a:t>
            </a:r>
          </a:p>
          <a:p>
            <a:endParaRPr lang="en-US" baseline="0" dirty="0" smtClean="0"/>
          </a:p>
          <a:p>
            <a:r>
              <a:rPr lang="en-US" baseline="0" dirty="0" smtClean="0"/>
              <a:t>Another interesting thing to note is that a lot </a:t>
            </a:r>
            <a:r>
              <a:rPr lang="en-US" baseline="0" dirty="0" err="1" smtClean="0"/>
              <a:t>fo</a:t>
            </a:r>
            <a:r>
              <a:rPr lang="en-US" baseline="0" dirty="0" smtClean="0"/>
              <a:t> people expressed that they actually do not have a specific target in mind that who they are afraid of, but it’s more of a general fear and unknown preparation. </a:t>
            </a:r>
            <a:endParaRPr lang="en-US" dirty="0"/>
          </a:p>
        </p:txBody>
      </p:sp>
      <p:sp>
        <p:nvSpPr>
          <p:cNvPr id="4" name="Slide Number Placeholder 3"/>
          <p:cNvSpPr>
            <a:spLocks noGrp="1"/>
          </p:cNvSpPr>
          <p:nvPr>
            <p:ph type="sldNum" sz="quarter" idx="10"/>
          </p:nvPr>
        </p:nvSpPr>
        <p:spPr/>
        <p:txBody>
          <a:bodyPr/>
          <a:lstStyle/>
          <a:p>
            <a:fld id="{103F316A-68A6-A540-8464-16699E0295F5}" type="slidenum">
              <a:rPr lang="en-US" smtClean="0"/>
              <a:pPr/>
              <a:t>8</a:t>
            </a:fld>
            <a:endParaRPr lang="en-US"/>
          </a:p>
        </p:txBody>
      </p:sp>
    </p:spTree>
    <p:extLst>
      <p:ext uri="{BB962C8B-B14F-4D97-AF65-F5344CB8AC3E}">
        <p14:creationId xmlns:p14="http://schemas.microsoft.com/office/powerpoint/2010/main" val="1975008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map</a:t>
            </a:r>
            <a:r>
              <a:rPr lang="en-US" baseline="0" dirty="0" smtClean="0"/>
              <a:t> users concerns about online anonymity to </a:t>
            </a:r>
            <a:r>
              <a:rPr lang="en-US" altLang="zh-CN" baseline="0" dirty="0" smtClean="0"/>
              <a:t>an abstract </a:t>
            </a:r>
            <a:r>
              <a:rPr lang="en-US" baseline="0" dirty="0" smtClean="0"/>
              <a:t>structure of the internet, our findings suggest that majority of the users have the desire to be anonymous from other user.  for example they don’t want to be judged by friends and family because of some special interest or vulnerable experiences, so they want to hide the content they posted or the traces that they have been on some </a:t>
            </a:r>
            <a:r>
              <a:rPr lang="en-US" baseline="0" smtClean="0"/>
              <a:t>websites. </a:t>
            </a:r>
            <a:r>
              <a:rPr lang="en-US" baseline="0" dirty="0" smtClean="0"/>
              <a:t>they don’t want future employers have access to personal history or bad records, and they don’t like the feeling that they have no control about who will access their data. </a:t>
            </a:r>
          </a:p>
          <a:p>
            <a:endParaRPr lang="en-US" baseline="0" dirty="0" smtClean="0"/>
          </a:p>
          <a:p>
            <a:r>
              <a:rPr lang="en-US" baseline="0" dirty="0" smtClean="0"/>
              <a:t>Secondly, some users reported concern about companies may misuse their information, send spams to them, or they don’t like big companies selling ads to them.</a:t>
            </a:r>
          </a:p>
          <a:p>
            <a:endParaRPr lang="en-US" baseline="0" dirty="0" smtClean="0"/>
          </a:p>
          <a:p>
            <a:r>
              <a:rPr lang="en-US" baseline="0" dirty="0" smtClean="0"/>
              <a:t>Further, more advanced users who uses web proxy to hide their identity, expressed some concern that the owner of proxy servers. –”﻿I don’t even use any email or password to those proxy servers, because they can log those passwords and user names and use it for their own if they want to.  I don’t fully trust the proxy servers.  I use it only to access those websites.  Other than that, I use direct connection or the site owners.” Similar to this, one user also mentioned that he is aware that bit torrent client will track his activity, </a:t>
            </a:r>
          </a:p>
          <a:p>
            <a:endParaRPr lang="en-US" baseline="0" dirty="0" smtClean="0"/>
          </a:p>
          <a:p>
            <a:r>
              <a:rPr lang="en-US" baseline="0" dirty="0" smtClean="0"/>
              <a:t>Other than these three categories, participants also reported fear that government might be monitoring their activity, and hackers might hack their computer to get their information. </a:t>
            </a:r>
            <a:endParaRPr lang="en-US" baseline="0" dirty="0"/>
          </a:p>
        </p:txBody>
      </p:sp>
      <p:sp>
        <p:nvSpPr>
          <p:cNvPr id="4" name="Slide Number Placeholder 3"/>
          <p:cNvSpPr>
            <a:spLocks noGrp="1"/>
          </p:cNvSpPr>
          <p:nvPr>
            <p:ph type="sldNum" sz="quarter" idx="10"/>
          </p:nvPr>
        </p:nvSpPr>
        <p:spPr/>
        <p:txBody>
          <a:bodyPr/>
          <a:lstStyle/>
          <a:p>
            <a:fld id="{103F316A-68A6-A540-8464-16699E0295F5}" type="slidenum">
              <a:rPr lang="en-US" smtClean="0"/>
              <a:pPr/>
              <a:t>9</a:t>
            </a:fld>
            <a:endParaRPr lang="en-US"/>
          </a:p>
        </p:txBody>
      </p:sp>
    </p:spTree>
    <p:extLst>
      <p:ext uri="{BB962C8B-B14F-4D97-AF65-F5344CB8AC3E}">
        <p14:creationId xmlns:p14="http://schemas.microsoft.com/office/powerpoint/2010/main" val="1025887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manipulations people currently doing is on their own</a:t>
            </a:r>
            <a:r>
              <a:rPr lang="en-US" baseline="0" dirty="0" smtClean="0"/>
              <a:t> browser, or ISP. And control the way they interact with users, or select different proxy server to hide their IP. </a:t>
            </a:r>
            <a:endParaRPr lang="en-US" dirty="0"/>
          </a:p>
        </p:txBody>
      </p:sp>
      <p:sp>
        <p:nvSpPr>
          <p:cNvPr id="4" name="Slide Number Placeholder 3"/>
          <p:cNvSpPr>
            <a:spLocks noGrp="1"/>
          </p:cNvSpPr>
          <p:nvPr>
            <p:ph type="sldNum" sz="quarter" idx="10"/>
          </p:nvPr>
        </p:nvSpPr>
        <p:spPr/>
        <p:txBody>
          <a:bodyPr/>
          <a:lstStyle/>
          <a:p>
            <a:fld id="{103F316A-68A6-A540-8464-16699E0295F5}" type="slidenum">
              <a:rPr lang="en-US" smtClean="0"/>
              <a:pPr/>
              <a:t>11</a:t>
            </a:fld>
            <a:endParaRPr lang="en-US"/>
          </a:p>
        </p:txBody>
      </p:sp>
    </p:spTree>
    <p:extLst>
      <p:ext uri="{BB962C8B-B14F-4D97-AF65-F5344CB8AC3E}">
        <p14:creationId xmlns:p14="http://schemas.microsoft.com/office/powerpoint/2010/main" val="1025887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this point I’d like to introduce a story about a woman in Romanian who were once abducted by malicious group through fake online job contract. She provided all her real information to the online job provider and actually went to another country but found out it was totally a criminal group. At the same time her computer was hacked and all her personal information was stolen. Because of this experience she starts to learn more about computer and network security, and start to use all fake information to protect her own safety. </a:t>
            </a:r>
          </a:p>
          <a:p>
            <a:endParaRPr lang="en-US" baseline="0" dirty="0" smtClean="0"/>
          </a:p>
          <a:p>
            <a:r>
              <a:rPr lang="en-US" baseline="0" dirty="0" smtClean="0"/>
              <a:t>Most people are preparing for unknown fear, but we do have people who use anonymity to protect themselves from malicious group. Technical, or policy implication. </a:t>
            </a:r>
            <a:endParaRPr lang="en-US" dirty="0" smtClean="0"/>
          </a:p>
        </p:txBody>
      </p:sp>
      <p:sp>
        <p:nvSpPr>
          <p:cNvPr id="4" name="Slide Number Placeholder 3"/>
          <p:cNvSpPr>
            <a:spLocks noGrp="1"/>
          </p:cNvSpPr>
          <p:nvPr>
            <p:ph type="sldNum" sz="quarter" idx="10"/>
          </p:nvPr>
        </p:nvSpPr>
        <p:spPr/>
        <p:txBody>
          <a:bodyPr/>
          <a:lstStyle/>
          <a:p>
            <a:fld id="{103F316A-68A6-A540-8464-16699E0295F5}" type="slidenum">
              <a:rPr lang="en-US" smtClean="0"/>
              <a:pPr/>
              <a:t>12</a:t>
            </a:fld>
            <a:endParaRPr lang="en-US"/>
          </a:p>
        </p:txBody>
      </p:sp>
    </p:spTree>
    <p:extLst>
      <p:ext uri="{BB962C8B-B14F-4D97-AF65-F5344CB8AC3E}">
        <p14:creationId xmlns:p14="http://schemas.microsoft.com/office/powerpoint/2010/main" val="165700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1746" name="Title Placeholder 1"/>
          <p:cNvSpPr>
            <a:spLocks noGrp="1"/>
          </p:cNvSpPr>
          <p:nvPr>
            <p:ph type="ctrTitle"/>
          </p:nvPr>
        </p:nvSpPr>
        <p:spPr>
          <a:xfrm>
            <a:off x="1219200" y="2286000"/>
            <a:ext cx="7239000" cy="1143000"/>
          </a:xfrm>
        </p:spPr>
        <p:txBody>
          <a:bodyPr/>
          <a:lstStyle>
            <a:lvl1pPr>
              <a:defRPr/>
            </a:lvl1pPr>
          </a:lstStyle>
          <a:p>
            <a:r>
              <a:rPr lang="en-US" smtClean="0"/>
              <a:t>Click to edit Master title style</a:t>
            </a:r>
            <a:endParaRPr lang="en-US"/>
          </a:p>
        </p:txBody>
      </p:sp>
      <p:sp>
        <p:nvSpPr>
          <p:cNvPr id="31747" name="Text Placeholder 2"/>
          <p:cNvSpPr>
            <a:spLocks noGrp="1"/>
          </p:cNvSpPr>
          <p:nvPr>
            <p:ph type="subTitle" idx="1"/>
          </p:nvPr>
        </p:nvSpPr>
        <p:spPr>
          <a:xfrm>
            <a:off x="1219200" y="3886200"/>
            <a:ext cx="6400800" cy="1752600"/>
          </a:xfrm>
        </p:spPr>
        <p:txBody>
          <a:bodyPr/>
          <a:lstStyle>
            <a:lvl1pPr marL="0" indent="0">
              <a:buFont typeface="Arial" charset="0"/>
              <a:buNone/>
              <a:defRPr sz="2400">
                <a:solidFill>
                  <a:srgbClr val="7B7B7B"/>
                </a:solidFill>
              </a:defRPr>
            </a:lvl1pPr>
          </a:lstStyle>
          <a:p>
            <a:r>
              <a:rPr lang="en-US" smtClean="0"/>
              <a:t>Click to edit Master subtitle style</a:t>
            </a:r>
            <a:endParaRPr lang="en-US"/>
          </a:p>
        </p:txBody>
      </p:sp>
      <p:sp>
        <p:nvSpPr>
          <p:cNvPr id="4" name="Slide Number Placeholder 5"/>
          <p:cNvSpPr>
            <a:spLocks noGrp="1"/>
          </p:cNvSpPr>
          <p:nvPr>
            <p:ph type="sldNum" sz="quarter" idx="10"/>
          </p:nvPr>
        </p:nvSpPr>
        <p:spPr>
          <a:xfrm>
            <a:off x="6553200" y="6248400"/>
            <a:ext cx="1905000" cy="457200"/>
          </a:xfrm>
        </p:spPr>
        <p:txBody>
          <a:bodyPr/>
          <a:lstStyle>
            <a:lvl1pPr>
              <a:defRPr/>
            </a:lvl1pPr>
          </a:lstStyle>
          <a:p>
            <a:fld id="{E32E1A94-C93C-6649-8788-BC1C8B37EE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Slide Number Placeholder 5"/>
          <p:cNvSpPr>
            <a:spLocks noGrp="1"/>
          </p:cNvSpPr>
          <p:nvPr>
            <p:ph type="sldNum" sz="quarter" idx="10"/>
          </p:nvPr>
        </p:nvSpPr>
        <p:spPr/>
        <p:txBody>
          <a:bodyPr/>
          <a:lstStyle>
            <a:lvl1pPr>
              <a:defRPr/>
            </a:lvl1pPr>
          </a:lstStyle>
          <a:p>
            <a:fld id="{E32E1A94-C93C-6649-8788-BC1C8B37EE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fld id="{E32E1A94-C93C-6649-8788-BC1C8B37EEF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5"/>
          <p:cNvSpPr>
            <a:spLocks noGrp="1"/>
          </p:cNvSpPr>
          <p:nvPr>
            <p:ph type="sldNum" sz="quarter" idx="10"/>
          </p:nvPr>
        </p:nvSpPr>
        <p:spPr/>
        <p:txBody>
          <a:bodyPr/>
          <a:lstStyle>
            <a:lvl1pPr>
              <a:defRPr/>
            </a:lvl1pPr>
          </a:lstStyle>
          <a:p>
            <a:fld id="{E32E1A94-C93C-6649-8788-BC1C8B37EE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20800" y="274638"/>
            <a:ext cx="7366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1320800" y="1600200"/>
            <a:ext cx="7366000" cy="4551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1320800" y="6553200"/>
            <a:ext cx="2133600" cy="204788"/>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tx1"/>
                </a:solidFill>
                <a:latin typeface="Verdana" charset="0"/>
              </a:defRPr>
            </a:lvl1pPr>
          </a:lstStyle>
          <a:p>
            <a:fld id="{E32E1A94-C93C-6649-8788-BC1C8B37EE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xmlns:p14="http://schemas.microsoft.com/office/powerpoint/2010/main" id="1" dur="indefinite" restart="never" nodeType="tmRoot"/>
      </p:par>
    </p:tnLst>
  </p:timing>
  <p:hf hdr="0" ftr="0" dt="0"/>
  <p:txStyles>
    <p:titleStyle>
      <a:lvl1pPr algn="l" defTabSz="457200" rtl="0" eaLnBrk="1" fontAlgn="base" hangingPunct="1">
        <a:spcBef>
          <a:spcPct val="0"/>
        </a:spcBef>
        <a:spcAft>
          <a:spcPct val="0"/>
        </a:spcAft>
        <a:defRPr sz="3200" b="1" kern="1200">
          <a:solidFill>
            <a:schemeClr val="tx1"/>
          </a:solidFill>
          <a:latin typeface="Verdana" charset="0"/>
          <a:ea typeface="ＭＳ Ｐゴシック" charset="-128"/>
          <a:cs typeface="ＭＳ Ｐゴシック" charset="-128"/>
        </a:defRPr>
      </a:lvl1pPr>
      <a:lvl2pPr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2pPr>
      <a:lvl3pPr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3pPr>
      <a:lvl4pPr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4pPr>
      <a:lvl5pPr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5pPr>
      <a:lvl6pPr marL="457200"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6pPr>
      <a:lvl7pPr marL="914400"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7pPr>
      <a:lvl8pPr marL="1371600"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8pPr>
      <a:lvl9pPr marL="1828800"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Verdana" charset="0"/>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Verdana" charset="0"/>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Verdana" charset="0"/>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Verdana" charset="0"/>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Verdana" charset="0"/>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a:xfrm>
            <a:off x="1320800" y="762000"/>
            <a:ext cx="7366000" cy="2011363"/>
          </a:xfrm>
        </p:spPr>
        <p:txBody>
          <a:bodyPr/>
          <a:lstStyle/>
          <a:p>
            <a:pPr algn="ctr" eaLnBrk="1" hangingPunct="1"/>
            <a:r>
              <a:rPr lang="en-US">
                <a:ea typeface="ＭＳ Ｐゴシック" charset="0"/>
                <a:cs typeface="ＭＳ Ｐゴシック" charset="0"/>
              </a:rPr>
              <a:t>What the Internet offers (that we don</a:t>
            </a:r>
            <a:r>
              <a:rPr lang="ja-JP" altLang="en-US">
                <a:ea typeface="ＭＳ Ｐゴシック" charset="0"/>
                <a:cs typeface="ＭＳ Ｐゴシック" charset="0"/>
              </a:rPr>
              <a:t>’</a:t>
            </a:r>
            <a:r>
              <a:rPr lang="en-US" altLang="ja-JP">
                <a:ea typeface="ＭＳ Ｐゴシック" charset="0"/>
                <a:cs typeface="ＭＳ Ｐゴシック" charset="0"/>
              </a:rPr>
              <a:t>t want to break) and what more can we give them (that they want)</a:t>
            </a:r>
            <a:endParaRPr lang="en-US">
              <a:ea typeface="ＭＳ Ｐゴシック" charset="0"/>
              <a:cs typeface="ＭＳ Ｐゴシック" charset="0"/>
            </a:endParaRPr>
          </a:p>
        </p:txBody>
      </p:sp>
      <p:sp>
        <p:nvSpPr>
          <p:cNvPr id="7170" name="Rectangle 3"/>
          <p:cNvSpPr>
            <a:spLocks noGrp="1"/>
          </p:cNvSpPr>
          <p:nvPr>
            <p:ph type="body" idx="1"/>
          </p:nvPr>
        </p:nvSpPr>
        <p:spPr>
          <a:xfrm>
            <a:off x="1066800" y="3352800"/>
            <a:ext cx="7239000" cy="838200"/>
          </a:xfrm>
        </p:spPr>
        <p:txBody>
          <a:bodyPr/>
          <a:lstStyle/>
          <a:p>
            <a:pPr algn="ctr" eaLnBrk="1" hangingPunct="1">
              <a:buFont typeface="Arial" charset="0"/>
              <a:buNone/>
            </a:pPr>
            <a:r>
              <a:rPr lang="en-US">
                <a:ea typeface="ＭＳ Ｐゴシック" charset="0"/>
                <a:cs typeface="ＭＳ Ｐゴシック" charset="0"/>
              </a:rPr>
              <a:t>Report of the </a:t>
            </a:r>
            <a:r>
              <a:rPr lang="ja-JP" altLang="en-US">
                <a:ea typeface="ＭＳ Ｐゴシック" charset="0"/>
                <a:cs typeface="ＭＳ Ｐゴシック" charset="0"/>
              </a:rPr>
              <a:t>“</a:t>
            </a:r>
            <a:r>
              <a:rPr lang="en-US" altLang="ja-JP">
                <a:ea typeface="ＭＳ Ｐゴシック" charset="0"/>
                <a:cs typeface="ＭＳ Ｐゴシック" charset="0"/>
              </a:rPr>
              <a:t>User Group</a:t>
            </a:r>
            <a:r>
              <a:rPr lang="ja-JP" altLang="en-US">
                <a:ea typeface="ＭＳ Ｐゴシック" charset="0"/>
                <a:cs typeface="ＭＳ Ｐゴシック" charset="0"/>
              </a:rPr>
              <a:t>”</a:t>
            </a:r>
            <a:endParaRPr lang="en-US">
              <a:ea typeface="ＭＳ Ｐゴシック" charset="0"/>
              <a:cs typeface="ＭＳ Ｐゴシック" charset="0"/>
            </a:endParaRPr>
          </a:p>
        </p:txBody>
      </p:sp>
      <p:sp>
        <p:nvSpPr>
          <p:cNvPr id="5" name="Subtitle 2"/>
          <p:cNvSpPr txBox="1">
            <a:spLocks/>
          </p:cNvSpPr>
          <p:nvPr/>
        </p:nvSpPr>
        <p:spPr>
          <a:xfrm>
            <a:off x="1371600" y="4191000"/>
            <a:ext cx="7350125" cy="1981200"/>
          </a:xfrm>
          <a:prstGeom prst="rect">
            <a:avLst/>
          </a:prstGeom>
        </p:spPr>
        <p:txBody>
          <a:bodyPr>
            <a:normAutofit fontScale="77500" lnSpcReduction="20000"/>
          </a:bodyPr>
          <a:lstStyle>
            <a:lvl1pPr eaLnBrk="0" hangingPunct="0">
              <a:defRPr sz="2400">
                <a:solidFill>
                  <a:srgbClr val="7B7B7B"/>
                </a:solidFill>
                <a:latin typeface="Arial" charset="0"/>
                <a:ea typeface="ＭＳ Ｐゴシック" charset="0"/>
                <a:cs typeface="ＭＳ Ｐゴシック" charset="0"/>
              </a:defRPr>
            </a:lvl1pPr>
            <a:lvl2pPr marL="37931725" indent="-37474525" eaLnBrk="0" hangingPunct="0">
              <a:defRPr sz="2400">
                <a:solidFill>
                  <a:srgbClr val="7B7B7B"/>
                </a:solidFill>
                <a:latin typeface="Arial" charset="0"/>
                <a:ea typeface="ＭＳ Ｐゴシック" charset="0"/>
              </a:defRPr>
            </a:lvl2pPr>
            <a:lvl3pPr eaLnBrk="0" hangingPunct="0">
              <a:defRPr sz="2400">
                <a:solidFill>
                  <a:srgbClr val="7B7B7B"/>
                </a:solidFill>
                <a:latin typeface="Arial" charset="0"/>
                <a:ea typeface="ＭＳ Ｐゴシック" charset="0"/>
              </a:defRPr>
            </a:lvl3pPr>
            <a:lvl4pPr eaLnBrk="0" hangingPunct="0">
              <a:defRPr sz="2400">
                <a:solidFill>
                  <a:srgbClr val="7B7B7B"/>
                </a:solidFill>
                <a:latin typeface="Arial" charset="0"/>
                <a:ea typeface="ＭＳ Ｐゴシック" charset="0"/>
              </a:defRPr>
            </a:lvl4pPr>
            <a:lvl5pPr eaLnBrk="0" hangingPunct="0">
              <a:defRPr sz="2400">
                <a:solidFill>
                  <a:srgbClr val="7B7B7B"/>
                </a:solidFill>
                <a:latin typeface="Arial" charset="0"/>
                <a:ea typeface="ＭＳ Ｐゴシック" charset="0"/>
              </a:defRPr>
            </a:lvl5pPr>
            <a:lvl6pPr marL="457200" eaLnBrk="0" fontAlgn="base" hangingPunct="0">
              <a:spcBef>
                <a:spcPct val="0"/>
              </a:spcBef>
              <a:spcAft>
                <a:spcPct val="0"/>
              </a:spcAft>
              <a:defRPr sz="2400">
                <a:solidFill>
                  <a:srgbClr val="7B7B7B"/>
                </a:solidFill>
                <a:latin typeface="Arial" charset="0"/>
                <a:ea typeface="ＭＳ Ｐゴシック" charset="0"/>
              </a:defRPr>
            </a:lvl6pPr>
            <a:lvl7pPr marL="914400" eaLnBrk="0" fontAlgn="base" hangingPunct="0">
              <a:spcBef>
                <a:spcPct val="0"/>
              </a:spcBef>
              <a:spcAft>
                <a:spcPct val="0"/>
              </a:spcAft>
              <a:defRPr sz="2400">
                <a:solidFill>
                  <a:srgbClr val="7B7B7B"/>
                </a:solidFill>
                <a:latin typeface="Arial" charset="0"/>
                <a:ea typeface="ＭＳ Ｐゴシック" charset="0"/>
              </a:defRPr>
            </a:lvl7pPr>
            <a:lvl8pPr marL="1371600" eaLnBrk="0" fontAlgn="base" hangingPunct="0">
              <a:spcBef>
                <a:spcPct val="0"/>
              </a:spcBef>
              <a:spcAft>
                <a:spcPct val="0"/>
              </a:spcAft>
              <a:defRPr sz="2400">
                <a:solidFill>
                  <a:srgbClr val="7B7B7B"/>
                </a:solidFill>
                <a:latin typeface="Arial" charset="0"/>
                <a:ea typeface="ＭＳ Ｐゴシック" charset="0"/>
              </a:defRPr>
            </a:lvl8pPr>
            <a:lvl9pPr marL="1828800" eaLnBrk="0" fontAlgn="base" hangingPunct="0">
              <a:spcBef>
                <a:spcPct val="0"/>
              </a:spcBef>
              <a:spcAft>
                <a:spcPct val="0"/>
              </a:spcAft>
              <a:defRPr sz="2400">
                <a:solidFill>
                  <a:srgbClr val="7B7B7B"/>
                </a:solidFill>
                <a:latin typeface="Arial" charset="0"/>
                <a:ea typeface="ＭＳ Ｐゴシック" charset="0"/>
              </a:defRPr>
            </a:lvl9pPr>
          </a:lstStyle>
          <a:p>
            <a:pPr algn="r" eaLnBrk="1" hangingPunct="1">
              <a:lnSpc>
                <a:spcPct val="80000"/>
              </a:lnSpc>
              <a:spcBef>
                <a:spcPct val="20000"/>
              </a:spcBef>
              <a:buFont typeface="Arial" charset="0"/>
              <a:buNone/>
              <a:defRPr/>
            </a:pPr>
            <a:r>
              <a:rPr lang="en-US" sz="1900" dirty="0" smtClean="0">
                <a:solidFill>
                  <a:srgbClr val="898989"/>
                </a:solidFill>
                <a:latin typeface="Verdana" charset="0"/>
                <a:cs typeface="Verdana" charset="0"/>
              </a:rPr>
              <a:t>Sara </a:t>
            </a:r>
            <a:r>
              <a:rPr lang="en-US" sz="1900" dirty="0" err="1" smtClean="0">
                <a:solidFill>
                  <a:srgbClr val="898989"/>
                </a:solidFill>
                <a:latin typeface="Verdana" charset="0"/>
                <a:cs typeface="Verdana" charset="0"/>
              </a:rPr>
              <a:t>Kiesler</a:t>
            </a:r>
            <a:r>
              <a:rPr lang="en-US" sz="1900" dirty="0" smtClean="0">
                <a:solidFill>
                  <a:srgbClr val="898989"/>
                </a:solidFill>
                <a:latin typeface="Verdana" charset="0"/>
                <a:cs typeface="Verdana" charset="0"/>
              </a:rPr>
              <a:t> </a:t>
            </a:r>
          </a:p>
          <a:p>
            <a:pPr algn="r" eaLnBrk="1" hangingPunct="1">
              <a:lnSpc>
                <a:spcPct val="80000"/>
              </a:lnSpc>
              <a:spcBef>
                <a:spcPct val="20000"/>
              </a:spcBef>
              <a:buFont typeface="Arial" charset="0"/>
              <a:buNone/>
              <a:defRPr/>
            </a:pPr>
            <a:r>
              <a:rPr lang="en-US" sz="1900" dirty="0" smtClean="0">
                <a:solidFill>
                  <a:srgbClr val="898989"/>
                </a:solidFill>
                <a:latin typeface="Verdana" charset="0"/>
                <a:cs typeface="Verdana" charset="0"/>
              </a:rPr>
              <a:t>Laura </a:t>
            </a:r>
            <a:r>
              <a:rPr lang="en-US" sz="1900" dirty="0" err="1" smtClean="0">
                <a:solidFill>
                  <a:srgbClr val="898989"/>
                </a:solidFill>
                <a:latin typeface="Verdana" charset="0"/>
                <a:cs typeface="Verdana" charset="0"/>
              </a:rPr>
              <a:t>Dabbish</a:t>
            </a:r>
            <a:r>
              <a:rPr lang="en-US" sz="1900" dirty="0" smtClean="0">
                <a:solidFill>
                  <a:srgbClr val="898989"/>
                </a:solidFill>
                <a:latin typeface="Verdana" charset="0"/>
                <a:cs typeface="Verdana" charset="0"/>
              </a:rPr>
              <a:t> </a:t>
            </a:r>
          </a:p>
          <a:p>
            <a:pPr algn="r" eaLnBrk="1" hangingPunct="1">
              <a:lnSpc>
                <a:spcPct val="80000"/>
              </a:lnSpc>
              <a:spcBef>
                <a:spcPct val="20000"/>
              </a:spcBef>
              <a:buFont typeface="Arial" charset="0"/>
              <a:buNone/>
              <a:defRPr/>
            </a:pPr>
            <a:r>
              <a:rPr lang="en-US" sz="1900" dirty="0" smtClean="0">
                <a:solidFill>
                  <a:srgbClr val="898989"/>
                </a:solidFill>
                <a:latin typeface="Verdana" charset="0"/>
                <a:cs typeface="Verdana" charset="0"/>
              </a:rPr>
              <a:t>Colleen Stuart </a:t>
            </a:r>
          </a:p>
          <a:p>
            <a:pPr algn="r" eaLnBrk="1" hangingPunct="1">
              <a:lnSpc>
                <a:spcPct val="80000"/>
              </a:lnSpc>
              <a:spcBef>
                <a:spcPct val="20000"/>
              </a:spcBef>
              <a:buFont typeface="Arial" charset="0"/>
              <a:buNone/>
              <a:defRPr/>
            </a:pPr>
            <a:r>
              <a:rPr lang="en-US" sz="1900" dirty="0" smtClean="0">
                <a:solidFill>
                  <a:srgbClr val="898989"/>
                </a:solidFill>
                <a:latin typeface="Verdana" charset="0"/>
                <a:cs typeface="Verdana" charset="0"/>
              </a:rPr>
              <a:t> </a:t>
            </a:r>
            <a:r>
              <a:rPr lang="en-US" sz="1900" dirty="0" err="1" smtClean="0">
                <a:solidFill>
                  <a:srgbClr val="898989"/>
                </a:solidFill>
                <a:latin typeface="Verdana" charset="0"/>
                <a:cs typeface="Verdana" charset="0"/>
              </a:rPr>
              <a:t>Ruogu</a:t>
            </a:r>
            <a:r>
              <a:rPr lang="en-US" sz="1900" dirty="0" smtClean="0">
                <a:solidFill>
                  <a:srgbClr val="898989"/>
                </a:solidFill>
                <a:latin typeface="Verdana" charset="0"/>
                <a:cs typeface="Verdana" charset="0"/>
              </a:rPr>
              <a:t> Kang</a:t>
            </a:r>
          </a:p>
          <a:p>
            <a:pPr algn="r" eaLnBrk="1" hangingPunct="1">
              <a:lnSpc>
                <a:spcPct val="80000"/>
              </a:lnSpc>
              <a:spcBef>
                <a:spcPct val="20000"/>
              </a:spcBef>
              <a:buFont typeface="Arial" charset="0"/>
              <a:buNone/>
              <a:defRPr/>
            </a:pPr>
            <a:r>
              <a:rPr lang="en-US" sz="1900" dirty="0" smtClean="0">
                <a:solidFill>
                  <a:srgbClr val="898989"/>
                </a:solidFill>
                <a:latin typeface="Verdana" charset="0"/>
                <a:cs typeface="Verdana" charset="0"/>
              </a:rPr>
              <a:t>Peter </a:t>
            </a:r>
            <a:r>
              <a:rPr lang="en-US" sz="1900" dirty="0" err="1" smtClean="0">
                <a:solidFill>
                  <a:srgbClr val="898989"/>
                </a:solidFill>
                <a:latin typeface="Verdana" charset="0"/>
                <a:cs typeface="Verdana" charset="0"/>
              </a:rPr>
              <a:t>Kinnard</a:t>
            </a:r>
            <a:endParaRPr lang="en-US" sz="1900" dirty="0" smtClean="0">
              <a:solidFill>
                <a:srgbClr val="898989"/>
              </a:solidFill>
              <a:latin typeface="Verdana" charset="0"/>
              <a:cs typeface="Verdana" charset="0"/>
            </a:endParaRPr>
          </a:p>
          <a:p>
            <a:pPr algn="r" eaLnBrk="1" hangingPunct="1">
              <a:lnSpc>
                <a:spcPct val="80000"/>
              </a:lnSpc>
              <a:spcBef>
                <a:spcPct val="20000"/>
              </a:spcBef>
              <a:buFont typeface="Arial" charset="0"/>
              <a:buNone/>
              <a:defRPr/>
            </a:pPr>
            <a:r>
              <a:rPr lang="en-US" sz="1900" dirty="0" err="1" smtClean="0">
                <a:solidFill>
                  <a:srgbClr val="898989"/>
                </a:solidFill>
                <a:latin typeface="Verdana" charset="0"/>
                <a:cs typeface="Verdana" charset="0"/>
              </a:rPr>
              <a:t>Akshay</a:t>
            </a:r>
            <a:r>
              <a:rPr lang="en-US" sz="1900" dirty="0" smtClean="0">
                <a:solidFill>
                  <a:srgbClr val="898989"/>
                </a:solidFill>
                <a:latin typeface="Verdana" charset="0"/>
                <a:cs typeface="Verdana" charset="0"/>
              </a:rPr>
              <a:t> </a:t>
            </a:r>
            <a:r>
              <a:rPr lang="en-US" sz="1900" dirty="0" err="1" smtClean="0">
                <a:solidFill>
                  <a:srgbClr val="898989"/>
                </a:solidFill>
                <a:latin typeface="Verdana" charset="0"/>
                <a:cs typeface="Verdana" charset="0"/>
              </a:rPr>
              <a:t>Udiavar</a:t>
            </a:r>
            <a:endParaRPr lang="en-US" sz="1900" dirty="0" smtClean="0">
              <a:solidFill>
                <a:srgbClr val="898989"/>
              </a:solidFill>
              <a:latin typeface="Verdana" charset="0"/>
              <a:cs typeface="Verdana" charset="0"/>
            </a:endParaRPr>
          </a:p>
          <a:p>
            <a:pPr algn="r" eaLnBrk="1" hangingPunct="1">
              <a:lnSpc>
                <a:spcPct val="80000"/>
              </a:lnSpc>
              <a:spcBef>
                <a:spcPct val="20000"/>
              </a:spcBef>
              <a:defRPr/>
            </a:pPr>
            <a:r>
              <a:rPr lang="en-US" sz="1900" dirty="0" smtClean="0">
                <a:solidFill>
                  <a:srgbClr val="898989"/>
                </a:solidFill>
                <a:latin typeface="Verdana" charset="0"/>
                <a:cs typeface="Verdana" charset="0"/>
              </a:rPr>
              <a:t>Larry</a:t>
            </a:r>
            <a:r>
              <a:rPr lang="en-US" sz="1900" dirty="0" smtClean="0">
                <a:latin typeface="Verdana" charset="0"/>
                <a:cs typeface="Verdana" charset="0"/>
              </a:rPr>
              <a:t> </a:t>
            </a:r>
            <a:r>
              <a:rPr lang="en-US" sz="1900" dirty="0" err="1" smtClean="0">
                <a:latin typeface="Verdana" charset="0"/>
                <a:cs typeface="Verdana" charset="0"/>
              </a:rPr>
              <a:t>Peng</a:t>
            </a:r>
            <a:r>
              <a:rPr lang="en-US" sz="1900" dirty="0" smtClean="0">
                <a:latin typeface="Verdana" charset="0"/>
                <a:cs typeface="Verdana" charset="0"/>
              </a:rPr>
              <a:t> Zhang</a:t>
            </a:r>
          </a:p>
          <a:p>
            <a:pPr algn="r" eaLnBrk="1" hangingPunct="1">
              <a:lnSpc>
                <a:spcPct val="80000"/>
              </a:lnSpc>
              <a:spcBef>
                <a:spcPct val="20000"/>
              </a:spcBef>
              <a:defRPr/>
            </a:pPr>
            <a:r>
              <a:rPr lang="en-US" sz="1900" dirty="0" smtClean="0">
                <a:latin typeface="Verdana" charset="0"/>
                <a:cs typeface="Verdana" charset="0"/>
              </a:rPr>
              <a:t>Neo </a:t>
            </a:r>
            <a:r>
              <a:rPr lang="en-US" sz="1900" dirty="0" err="1" smtClean="0">
                <a:latin typeface="Verdana" charset="0"/>
                <a:cs typeface="Verdana" charset="0"/>
              </a:rPr>
              <a:t>Zhe</a:t>
            </a:r>
            <a:r>
              <a:rPr lang="en-US" sz="1900" dirty="0" smtClean="0">
                <a:latin typeface="Verdana" charset="0"/>
                <a:cs typeface="Verdana" charset="0"/>
              </a:rPr>
              <a:t> Han</a:t>
            </a:r>
          </a:p>
          <a:p>
            <a:pPr algn="r" eaLnBrk="1" hangingPunct="1">
              <a:lnSpc>
                <a:spcPct val="80000"/>
              </a:lnSpc>
              <a:spcBef>
                <a:spcPct val="20000"/>
              </a:spcBef>
              <a:defRPr/>
            </a:pPr>
            <a:endParaRPr lang="en-US" sz="1900" dirty="0" smtClean="0">
              <a:latin typeface="Verdana" charset="0"/>
              <a:cs typeface="Verdana" charset="0"/>
            </a:endParaRPr>
          </a:p>
          <a:p>
            <a:pPr algn="r" eaLnBrk="1" hangingPunct="1">
              <a:lnSpc>
                <a:spcPct val="80000"/>
              </a:lnSpc>
              <a:spcBef>
                <a:spcPct val="20000"/>
              </a:spcBef>
              <a:defRPr/>
            </a:pPr>
            <a:r>
              <a:rPr lang="en-US" sz="1900" dirty="0" smtClean="0">
                <a:latin typeface="Verdana" charset="0"/>
                <a:cs typeface="Verdana" charset="0"/>
              </a:rPr>
              <a:t>November, 2011</a:t>
            </a:r>
            <a:endParaRPr lang="en-US" sz="1900" dirty="0" smtClean="0">
              <a:solidFill>
                <a:srgbClr val="898989"/>
              </a:solidFill>
              <a:latin typeface="Verdana" charset="0"/>
              <a:cs typeface="Verdana" charset="0"/>
            </a:endParaRPr>
          </a:p>
        </p:txBody>
      </p:sp>
      <p:sp>
        <p:nvSpPr>
          <p:cNvPr id="7172"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7B7B7B"/>
                </a:solidFill>
                <a:latin typeface="Arial" charset="0"/>
                <a:ea typeface="ＭＳ Ｐゴシック" charset="0"/>
                <a:cs typeface="ＭＳ Ｐゴシック" charset="0"/>
              </a:defRPr>
            </a:lvl1pPr>
            <a:lvl2pPr marL="742950" indent="-285750" eaLnBrk="0" hangingPunct="0">
              <a:defRPr sz="2400">
                <a:solidFill>
                  <a:srgbClr val="7B7B7B"/>
                </a:solidFill>
                <a:latin typeface="Arial" charset="0"/>
                <a:ea typeface="ＭＳ Ｐゴシック" charset="0"/>
              </a:defRPr>
            </a:lvl2pPr>
            <a:lvl3pPr marL="1143000" indent="-228600" eaLnBrk="0" hangingPunct="0">
              <a:defRPr sz="2400">
                <a:solidFill>
                  <a:srgbClr val="7B7B7B"/>
                </a:solidFill>
                <a:latin typeface="Arial" charset="0"/>
                <a:ea typeface="ＭＳ Ｐゴシック" charset="0"/>
              </a:defRPr>
            </a:lvl3pPr>
            <a:lvl4pPr marL="1600200" indent="-228600" eaLnBrk="0" hangingPunct="0">
              <a:defRPr sz="2400">
                <a:solidFill>
                  <a:srgbClr val="7B7B7B"/>
                </a:solidFill>
                <a:latin typeface="Arial" charset="0"/>
                <a:ea typeface="ＭＳ Ｐゴシック" charset="0"/>
              </a:defRPr>
            </a:lvl4pPr>
            <a:lvl5pPr marL="2057400" indent="-228600" eaLnBrk="0" hangingPunct="0">
              <a:defRPr sz="2400">
                <a:solidFill>
                  <a:srgbClr val="7B7B7B"/>
                </a:solidFill>
                <a:latin typeface="Arial" charset="0"/>
                <a:ea typeface="ＭＳ Ｐゴシック" charset="0"/>
              </a:defRPr>
            </a:lvl5pPr>
            <a:lvl6pPr marL="2514600" indent="-228600" eaLnBrk="0" fontAlgn="base" hangingPunct="0">
              <a:spcBef>
                <a:spcPct val="0"/>
              </a:spcBef>
              <a:spcAft>
                <a:spcPct val="0"/>
              </a:spcAft>
              <a:defRPr sz="2400">
                <a:solidFill>
                  <a:srgbClr val="7B7B7B"/>
                </a:solidFill>
                <a:latin typeface="Arial" charset="0"/>
                <a:ea typeface="ＭＳ Ｐゴシック" charset="0"/>
              </a:defRPr>
            </a:lvl6pPr>
            <a:lvl7pPr marL="2971800" indent="-228600" eaLnBrk="0" fontAlgn="base" hangingPunct="0">
              <a:spcBef>
                <a:spcPct val="0"/>
              </a:spcBef>
              <a:spcAft>
                <a:spcPct val="0"/>
              </a:spcAft>
              <a:defRPr sz="2400">
                <a:solidFill>
                  <a:srgbClr val="7B7B7B"/>
                </a:solidFill>
                <a:latin typeface="Arial" charset="0"/>
                <a:ea typeface="ＭＳ Ｐゴシック" charset="0"/>
              </a:defRPr>
            </a:lvl7pPr>
            <a:lvl8pPr marL="3429000" indent="-228600" eaLnBrk="0" fontAlgn="base" hangingPunct="0">
              <a:spcBef>
                <a:spcPct val="0"/>
              </a:spcBef>
              <a:spcAft>
                <a:spcPct val="0"/>
              </a:spcAft>
              <a:defRPr sz="2400">
                <a:solidFill>
                  <a:srgbClr val="7B7B7B"/>
                </a:solidFill>
                <a:latin typeface="Arial" charset="0"/>
                <a:ea typeface="ＭＳ Ｐゴシック" charset="0"/>
              </a:defRPr>
            </a:lvl8pPr>
            <a:lvl9pPr marL="3886200" indent="-228600" eaLnBrk="0" fontAlgn="base" hangingPunct="0">
              <a:spcBef>
                <a:spcPct val="0"/>
              </a:spcBef>
              <a:spcAft>
                <a:spcPct val="0"/>
              </a:spcAft>
              <a:defRPr sz="2400">
                <a:solidFill>
                  <a:srgbClr val="7B7B7B"/>
                </a:solidFill>
                <a:latin typeface="Arial" charset="0"/>
                <a:ea typeface="ＭＳ Ｐゴシック" charset="0"/>
              </a:defRPr>
            </a:lvl9pPr>
          </a:lstStyle>
          <a:p>
            <a:pPr eaLnBrk="1" hangingPunct="1"/>
            <a:fld id="{0A1B72E5-23FF-4E40-80AB-3D6301055B57}" type="slidenum">
              <a:rPr lang="en-US" sz="1000">
                <a:solidFill>
                  <a:schemeClr val="tx1"/>
                </a:solidFill>
                <a:latin typeface="Verdana" charset="0"/>
              </a:rPr>
              <a:pPr eaLnBrk="1" hangingPunct="1"/>
              <a:t>1</a:t>
            </a:fld>
            <a:endParaRPr lang="en-US" sz="1000">
              <a:solidFill>
                <a:schemeClr val="tx1"/>
              </a:solidFill>
              <a:latin typeface="Verdana" charset="0"/>
            </a:endParaRPr>
          </a:p>
        </p:txBody>
      </p:sp>
    </p:spTree>
    <p:extLst>
      <p:ext uri="{BB962C8B-B14F-4D97-AF65-F5344CB8AC3E}">
        <p14:creationId xmlns:p14="http://schemas.microsoft.com/office/powerpoint/2010/main" val="145888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0539" y="1665225"/>
            <a:ext cx="4201943" cy="4584562"/>
          </a:xfrm>
          <a:prstGeom prst="rect">
            <a:avLst/>
          </a:prstGeom>
          <a:solidFill>
            <a:schemeClr val="bg1">
              <a:lumMod val="9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u="sng" dirty="0" smtClean="0">
                <a:solidFill>
                  <a:srgbClr val="000000"/>
                </a:solidFill>
                <a:latin typeface="Gill Sans"/>
                <a:cs typeface="Gill Sans"/>
              </a:rPr>
              <a:t>Non-technical</a:t>
            </a:r>
          </a:p>
          <a:p>
            <a:pPr algn="ctr"/>
            <a:r>
              <a:rPr lang="en-US" altLang="zh-CN" sz="1100" u="sng" dirty="0" smtClean="0">
                <a:solidFill>
                  <a:srgbClr val="000000"/>
                </a:solidFill>
                <a:latin typeface="Gill Sans"/>
                <a:cs typeface="Gill Sans"/>
              </a:rPr>
              <a:t> </a:t>
            </a:r>
          </a:p>
          <a:p>
            <a:pPr marL="342900" indent="-342900">
              <a:buFont typeface="Arial"/>
              <a:buChar char="•"/>
            </a:pPr>
            <a:r>
              <a:rPr lang="en-US" altLang="zh-CN" sz="2000" dirty="0" smtClean="0">
                <a:solidFill>
                  <a:srgbClr val="000000"/>
                </a:solidFill>
                <a:latin typeface="Gill Sans"/>
                <a:cs typeface="Gill Sans"/>
              </a:rPr>
              <a:t>Fake identity</a:t>
            </a:r>
          </a:p>
          <a:p>
            <a:pPr marL="800100" lvl="1" indent="-342900">
              <a:buFont typeface="Lucida Grande"/>
              <a:buChar char="-"/>
            </a:pPr>
            <a:r>
              <a:rPr lang="en-US" altLang="zh-CN" sz="2000" dirty="0" smtClean="0">
                <a:solidFill>
                  <a:srgbClr val="000000"/>
                </a:solidFill>
                <a:latin typeface="Gill Sans"/>
                <a:cs typeface="Gill Sans"/>
              </a:rPr>
              <a:t>Personas</a:t>
            </a:r>
          </a:p>
          <a:p>
            <a:pPr marL="800100" lvl="1" indent="-342900">
              <a:buFont typeface="Lucida Grande"/>
              <a:buChar char="-"/>
            </a:pPr>
            <a:r>
              <a:rPr lang="en-US" altLang="zh-CN" sz="2000" dirty="0" smtClean="0">
                <a:solidFill>
                  <a:srgbClr val="000000"/>
                </a:solidFill>
                <a:latin typeface="Gill Sans"/>
                <a:cs typeface="Gill Sans"/>
              </a:rPr>
              <a:t>Fake location</a:t>
            </a:r>
          </a:p>
          <a:p>
            <a:pPr marL="342900" indent="-342900">
              <a:buFont typeface="Arial"/>
              <a:buChar char="•"/>
            </a:pPr>
            <a:r>
              <a:rPr lang="en-US" altLang="zh-CN" sz="2000" dirty="0" smtClean="0">
                <a:solidFill>
                  <a:srgbClr val="000000"/>
                </a:solidFill>
                <a:latin typeface="Gill Sans"/>
                <a:cs typeface="Gill Sans"/>
              </a:rPr>
              <a:t>Limit information conveyed online</a:t>
            </a:r>
          </a:p>
          <a:p>
            <a:pPr marL="342900" indent="-342900">
              <a:buFont typeface="Arial"/>
              <a:buChar char="•"/>
            </a:pPr>
            <a:r>
              <a:rPr lang="en-US" altLang="zh-CN" sz="2000" dirty="0" smtClean="0">
                <a:solidFill>
                  <a:srgbClr val="000000"/>
                </a:solidFill>
                <a:latin typeface="Gill Sans"/>
                <a:cs typeface="Gill Sans"/>
              </a:rPr>
              <a:t>Not participating (not posting)</a:t>
            </a:r>
          </a:p>
          <a:p>
            <a:pPr marL="342900" indent="-342900">
              <a:buFont typeface="Arial"/>
              <a:buChar char="•"/>
            </a:pPr>
            <a:r>
              <a:rPr lang="en-US" altLang="zh-CN" sz="2000" dirty="0" smtClean="0">
                <a:solidFill>
                  <a:srgbClr val="000000"/>
                </a:solidFill>
                <a:latin typeface="Gill Sans"/>
                <a:cs typeface="Gill Sans"/>
              </a:rPr>
              <a:t>Browse without log in</a:t>
            </a:r>
          </a:p>
          <a:p>
            <a:pPr marL="342900" indent="-342900">
              <a:buFont typeface="Arial"/>
              <a:buChar char="•"/>
            </a:pPr>
            <a:r>
              <a:rPr lang="en-US" altLang="zh-CN" sz="2000" dirty="0" smtClean="0">
                <a:solidFill>
                  <a:srgbClr val="000000"/>
                </a:solidFill>
                <a:latin typeface="Gill Sans"/>
                <a:cs typeface="Gill Sans"/>
              </a:rPr>
              <a:t>Use multiple email accounts to register</a:t>
            </a:r>
          </a:p>
          <a:p>
            <a:pPr marL="342900" indent="-342900">
              <a:buFont typeface="Arial"/>
              <a:buChar char="•"/>
            </a:pPr>
            <a:r>
              <a:rPr lang="en-US" altLang="zh-CN" sz="2000" dirty="0" smtClean="0">
                <a:solidFill>
                  <a:srgbClr val="000000"/>
                </a:solidFill>
                <a:latin typeface="Gill Sans"/>
                <a:cs typeface="Gill Sans"/>
              </a:rPr>
              <a:t>Different communication pattern</a:t>
            </a:r>
          </a:p>
          <a:p>
            <a:pPr marL="342900" indent="-342900">
              <a:buFont typeface="Arial"/>
              <a:buChar char="•"/>
            </a:pPr>
            <a:r>
              <a:rPr lang="en-US" altLang="zh-CN" sz="2000" dirty="0" smtClean="0">
                <a:solidFill>
                  <a:srgbClr val="000000"/>
                </a:solidFill>
                <a:latin typeface="Gill Sans"/>
                <a:cs typeface="Gill Sans"/>
              </a:rPr>
              <a:t>Use random </a:t>
            </a:r>
            <a:r>
              <a:rPr lang="en-US" altLang="zh-CN" sz="2000" dirty="0" smtClean="0">
                <a:solidFill>
                  <a:srgbClr val="000000"/>
                </a:solidFill>
                <a:latin typeface="Gill Sans"/>
                <a:cs typeface="Gill Sans"/>
              </a:rPr>
              <a:t>pseudonym</a:t>
            </a:r>
          </a:p>
          <a:p>
            <a:pPr marL="342900" indent="-342900">
              <a:buFont typeface="Arial"/>
              <a:buChar char="•"/>
            </a:pPr>
            <a:endParaRPr lang="en-US" altLang="zh-CN" sz="2000" dirty="0">
              <a:solidFill>
                <a:srgbClr val="000000"/>
              </a:solidFill>
              <a:latin typeface="Gill Sans"/>
              <a:cs typeface="Gill Sans"/>
            </a:endParaRPr>
          </a:p>
          <a:p>
            <a:pPr marL="342900" indent="-342900">
              <a:buFont typeface="Arial"/>
              <a:buChar char="•"/>
            </a:pPr>
            <a:endParaRPr lang="en-US" altLang="zh-CN" sz="2000" dirty="0" smtClean="0">
              <a:solidFill>
                <a:srgbClr val="000000"/>
              </a:solidFill>
              <a:latin typeface="Gill Sans"/>
              <a:cs typeface="Gill Sans"/>
            </a:endParaRPr>
          </a:p>
        </p:txBody>
      </p:sp>
      <p:sp>
        <p:nvSpPr>
          <p:cNvPr id="5" name="Rectangle 4"/>
          <p:cNvSpPr/>
          <p:nvPr/>
        </p:nvSpPr>
        <p:spPr>
          <a:xfrm>
            <a:off x="4604882" y="1670697"/>
            <a:ext cx="4201943" cy="4579090"/>
          </a:xfrm>
          <a:prstGeom prst="rect">
            <a:avLst/>
          </a:prstGeom>
          <a:solidFill>
            <a:schemeClr val="bg1">
              <a:lumMod val="9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u="sng" dirty="0" smtClean="0">
                <a:solidFill>
                  <a:srgbClr val="000000"/>
                </a:solidFill>
                <a:latin typeface="Gill Sans"/>
                <a:cs typeface="Gill Sans"/>
              </a:rPr>
              <a:t>Relevant to technical</a:t>
            </a:r>
          </a:p>
          <a:p>
            <a:pPr algn="ctr"/>
            <a:r>
              <a:rPr lang="en-US" altLang="zh-CN" sz="1100" u="sng" dirty="0" smtClean="0">
                <a:solidFill>
                  <a:srgbClr val="000000"/>
                </a:solidFill>
                <a:latin typeface="Gill Sans"/>
                <a:cs typeface="Gill Sans"/>
              </a:rPr>
              <a:t>  </a:t>
            </a:r>
          </a:p>
          <a:p>
            <a:pPr marL="342900" indent="-342900">
              <a:buFont typeface="Arial"/>
              <a:buChar char="•"/>
            </a:pPr>
            <a:r>
              <a:rPr lang="en-US" altLang="zh-CN" sz="2000" dirty="0">
                <a:solidFill>
                  <a:srgbClr val="000000"/>
                </a:solidFill>
                <a:latin typeface="Gill Sans"/>
                <a:cs typeface="Gill Sans"/>
              </a:rPr>
              <a:t>Encrypt email message</a:t>
            </a:r>
          </a:p>
          <a:p>
            <a:pPr marL="342900" indent="-342900">
              <a:buFont typeface="Arial"/>
              <a:buChar char="•"/>
            </a:pPr>
            <a:r>
              <a:rPr lang="en-US" altLang="zh-CN" sz="2000" dirty="0" smtClean="0">
                <a:solidFill>
                  <a:srgbClr val="000000"/>
                </a:solidFill>
                <a:latin typeface="Gill Sans"/>
                <a:cs typeface="Gill Sans"/>
              </a:rPr>
              <a:t>Use proxy </a:t>
            </a:r>
            <a:r>
              <a:rPr lang="en-US" altLang="zh-CN" sz="2000" dirty="0" smtClean="0">
                <a:solidFill>
                  <a:srgbClr val="000000"/>
                </a:solidFill>
                <a:latin typeface="Gill Sans"/>
                <a:cs typeface="Gill Sans"/>
              </a:rPr>
              <a:t>server/self</a:t>
            </a:r>
            <a:r>
              <a:rPr lang="en-US" altLang="zh-CN" sz="2000" dirty="0" smtClean="0">
                <a:solidFill>
                  <a:srgbClr val="000000"/>
                </a:solidFill>
                <a:latin typeface="Gill Sans"/>
                <a:cs typeface="Gill Sans"/>
              </a:rPr>
              <a:t>-built server</a:t>
            </a:r>
          </a:p>
          <a:p>
            <a:pPr marL="342900" indent="-342900">
              <a:buFont typeface="Arial"/>
              <a:buChar char="•"/>
            </a:pPr>
            <a:r>
              <a:rPr lang="en-US" altLang="zh-CN" sz="2000" dirty="0" smtClean="0">
                <a:solidFill>
                  <a:srgbClr val="000000"/>
                </a:solidFill>
                <a:latin typeface="Gill Sans"/>
                <a:cs typeface="Gill Sans"/>
              </a:rPr>
              <a:t>Use Tor</a:t>
            </a:r>
          </a:p>
          <a:p>
            <a:pPr marL="342900" indent="-342900">
              <a:buFont typeface="Arial"/>
              <a:buChar char="•"/>
            </a:pPr>
            <a:r>
              <a:rPr lang="en-US" altLang="zh-CN" sz="2000" dirty="0" smtClean="0">
                <a:solidFill>
                  <a:srgbClr val="000000"/>
                </a:solidFill>
                <a:latin typeface="Gill Sans"/>
                <a:cs typeface="Gill Sans"/>
              </a:rPr>
              <a:t>Use dynamic IP</a:t>
            </a:r>
          </a:p>
          <a:p>
            <a:pPr marL="342900" indent="-342900">
              <a:buFont typeface="Arial"/>
              <a:buChar char="•"/>
            </a:pPr>
            <a:r>
              <a:rPr lang="en-US" altLang="zh-CN" sz="2000" dirty="0" smtClean="0">
                <a:solidFill>
                  <a:srgbClr val="000000"/>
                </a:solidFill>
                <a:latin typeface="Gill Sans"/>
                <a:cs typeface="Gill Sans"/>
              </a:rPr>
              <a:t>Use  VPN</a:t>
            </a:r>
          </a:p>
          <a:p>
            <a:pPr marL="342900" indent="-342900">
              <a:buFont typeface="Arial"/>
              <a:buChar char="•"/>
            </a:pPr>
            <a:r>
              <a:rPr lang="en-US" altLang="zh-CN" sz="2000" dirty="0" smtClean="0">
                <a:solidFill>
                  <a:srgbClr val="000000"/>
                </a:solidFill>
                <a:latin typeface="Gill Sans"/>
                <a:cs typeface="Gill Sans"/>
              </a:rPr>
              <a:t>Manually change IP address</a:t>
            </a:r>
          </a:p>
          <a:p>
            <a:pPr marL="342900" indent="-342900">
              <a:buFont typeface="Arial"/>
              <a:buChar char="•"/>
            </a:pPr>
            <a:r>
              <a:rPr lang="en-US" altLang="zh-CN" sz="2000" dirty="0" smtClean="0">
                <a:solidFill>
                  <a:srgbClr val="000000"/>
                </a:solidFill>
                <a:latin typeface="Gill Sans"/>
                <a:cs typeface="Gill Sans"/>
              </a:rPr>
              <a:t>Change Internet Service Provider regularly</a:t>
            </a:r>
          </a:p>
          <a:p>
            <a:pPr marL="342900" indent="-342900">
              <a:buFont typeface="Arial"/>
              <a:buChar char="•"/>
            </a:pPr>
            <a:r>
              <a:rPr lang="en-US" altLang="zh-CN" sz="2000" dirty="0" smtClean="0">
                <a:solidFill>
                  <a:srgbClr val="000000"/>
                </a:solidFill>
                <a:latin typeface="Gill Sans"/>
                <a:cs typeface="Gill Sans"/>
              </a:rPr>
              <a:t>Clear </a:t>
            </a:r>
            <a:r>
              <a:rPr lang="en-US" altLang="zh-CN" sz="2000" dirty="0">
                <a:solidFill>
                  <a:srgbClr val="000000"/>
                </a:solidFill>
                <a:latin typeface="Gill Sans"/>
                <a:cs typeface="Gill Sans"/>
              </a:rPr>
              <a:t>browser history and </a:t>
            </a:r>
            <a:r>
              <a:rPr lang="en-US" altLang="zh-CN" sz="2000" dirty="0" smtClean="0">
                <a:solidFill>
                  <a:srgbClr val="000000"/>
                </a:solidFill>
                <a:latin typeface="Gill Sans"/>
                <a:cs typeface="Gill Sans"/>
              </a:rPr>
              <a:t>cookie</a:t>
            </a:r>
          </a:p>
          <a:p>
            <a:pPr marL="342900" indent="-342900">
              <a:buFont typeface="Arial"/>
              <a:buChar char="•"/>
            </a:pPr>
            <a:r>
              <a:rPr lang="en-US" altLang="zh-CN" sz="2000" dirty="0" smtClean="0">
                <a:solidFill>
                  <a:srgbClr val="000000"/>
                </a:solidFill>
                <a:latin typeface="Gill Sans"/>
                <a:cs typeface="Gill Sans"/>
              </a:rPr>
              <a:t>Use Google encrypted search</a:t>
            </a:r>
          </a:p>
          <a:p>
            <a:pPr marL="342900" indent="-342900"/>
            <a:endParaRPr lang="en-US" altLang="zh-CN" sz="2000" dirty="0" smtClean="0">
              <a:solidFill>
                <a:srgbClr val="000000"/>
              </a:solidFill>
              <a:latin typeface="Gill Sans"/>
              <a:cs typeface="Gill Sans"/>
            </a:endParaRPr>
          </a:p>
          <a:p>
            <a:pPr marL="342900" indent="-342900">
              <a:buFont typeface="Arial"/>
              <a:buChar char="•"/>
            </a:pPr>
            <a:endParaRPr lang="en-US" altLang="zh-CN" dirty="0">
              <a:solidFill>
                <a:srgbClr val="000000"/>
              </a:solidFill>
              <a:latin typeface="Gill Sans"/>
              <a:cs typeface="Gill Sans"/>
            </a:endParaRPr>
          </a:p>
        </p:txBody>
      </p:sp>
      <p:sp>
        <p:nvSpPr>
          <p:cNvPr id="6" name="Slide Number Placeholder 5"/>
          <p:cNvSpPr>
            <a:spLocks noGrp="1"/>
          </p:cNvSpPr>
          <p:nvPr>
            <p:ph type="sldNum" sz="quarter" idx="10"/>
          </p:nvPr>
        </p:nvSpPr>
        <p:spPr/>
        <p:txBody>
          <a:bodyPr/>
          <a:lstStyle/>
          <a:p>
            <a:fld id="{E32E1A94-C93C-6649-8788-BC1C8B37EEF2}" type="slidenum">
              <a:rPr lang="en-US" smtClean="0"/>
              <a:pPr/>
              <a:t>10</a:t>
            </a:fld>
            <a:endParaRPr lang="en-US"/>
          </a:p>
        </p:txBody>
      </p:sp>
      <p:sp>
        <p:nvSpPr>
          <p:cNvPr id="7" name="Title 1"/>
          <p:cNvSpPr txBox="1">
            <a:spLocks/>
          </p:cNvSpPr>
          <p:nvPr/>
        </p:nvSpPr>
        <p:spPr bwMode="auto">
          <a:xfrm>
            <a:off x="457200" y="198447"/>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3200" b="1" kern="1200">
                <a:solidFill>
                  <a:schemeClr val="tx1"/>
                </a:solidFill>
                <a:latin typeface="Verdana" charset="0"/>
                <a:ea typeface="ＭＳ Ｐゴシック" charset="-128"/>
                <a:cs typeface="ＭＳ Ｐゴシック" charset="-128"/>
              </a:defRPr>
            </a:lvl1pPr>
            <a:lvl2pPr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2pPr>
            <a:lvl3pPr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3pPr>
            <a:lvl4pPr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4pPr>
            <a:lvl5pPr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5pPr>
            <a:lvl6pPr marL="457200"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6pPr>
            <a:lvl7pPr marL="914400"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7pPr>
            <a:lvl8pPr marL="1371600"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8pPr>
            <a:lvl9pPr marL="1828800"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9pPr>
          </a:lstStyle>
          <a:p>
            <a:r>
              <a:rPr lang="en-US" altLang="zh-CN" dirty="0">
                <a:latin typeface="Gill Sans"/>
                <a:cs typeface="Gill Sans"/>
              </a:rPr>
              <a:t>What are users currently doing to achieve anonymity?</a:t>
            </a:r>
            <a:endParaRPr lang="en-US" dirty="0">
              <a:latin typeface="Gill Sans"/>
              <a:cs typeface="Gill Sans"/>
            </a:endParaRPr>
          </a:p>
        </p:txBody>
      </p:sp>
      <p:sp>
        <p:nvSpPr>
          <p:cNvPr id="8" name="Rectangle 7"/>
          <p:cNvSpPr/>
          <p:nvPr/>
        </p:nvSpPr>
        <p:spPr>
          <a:xfrm>
            <a:off x="457200" y="2432520"/>
            <a:ext cx="3894881" cy="928441"/>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b="1" dirty="0" smtClean="0">
                <a:solidFill>
                  <a:srgbClr val="FF0000"/>
                </a:solidFill>
              </a:rPr>
              <a:t>4chan</a:t>
            </a:r>
            <a:endParaRPr lang="en-US" b="1" dirty="0">
              <a:solidFill>
                <a:srgbClr val="FF0000"/>
              </a:solidFill>
            </a:endParaRPr>
          </a:p>
        </p:txBody>
      </p:sp>
    </p:spTree>
    <p:extLst>
      <p:ext uri="{BB962C8B-B14F-4D97-AF65-F5344CB8AC3E}">
        <p14:creationId xmlns:p14="http://schemas.microsoft.com/office/powerpoint/2010/main" val="18299176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2483115" y="2254488"/>
            <a:ext cx="3938734" cy="191203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smtClean="0"/>
              <a:t>THE INTERNET</a:t>
            </a:r>
            <a:endParaRPr lang="en-US" sz="2400" dirty="0"/>
          </a:p>
        </p:txBody>
      </p:sp>
      <p:sp>
        <p:nvSpPr>
          <p:cNvPr id="10" name="Oval 9"/>
          <p:cNvSpPr/>
          <p:nvPr/>
        </p:nvSpPr>
        <p:spPr>
          <a:xfrm>
            <a:off x="549425" y="2154606"/>
            <a:ext cx="1741034" cy="6278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Edge network</a:t>
            </a:r>
            <a:endParaRPr lang="en-US" dirty="0"/>
          </a:p>
        </p:txBody>
      </p:sp>
      <p:sp>
        <p:nvSpPr>
          <p:cNvPr id="12" name="Rectangle 11"/>
          <p:cNvSpPr/>
          <p:nvPr/>
        </p:nvSpPr>
        <p:spPr>
          <a:xfrm>
            <a:off x="1013225" y="1298470"/>
            <a:ext cx="813434" cy="5136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a:t>
            </a:r>
            <a:endParaRPr lang="en-US" dirty="0"/>
          </a:p>
        </p:txBody>
      </p:sp>
      <p:sp>
        <p:nvSpPr>
          <p:cNvPr id="23" name="Oval 22"/>
          <p:cNvSpPr/>
          <p:nvPr/>
        </p:nvSpPr>
        <p:spPr>
          <a:xfrm>
            <a:off x="6421849" y="3538692"/>
            <a:ext cx="1741034" cy="6278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Edge network</a:t>
            </a:r>
            <a:endParaRPr lang="en-US" dirty="0"/>
          </a:p>
        </p:txBody>
      </p:sp>
      <p:sp>
        <p:nvSpPr>
          <p:cNvPr id="26" name="Rectangle 25"/>
          <p:cNvSpPr/>
          <p:nvPr/>
        </p:nvSpPr>
        <p:spPr>
          <a:xfrm>
            <a:off x="6885649" y="4517028"/>
            <a:ext cx="813434" cy="5136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a:t>
            </a:r>
            <a:endParaRPr lang="en-US" dirty="0"/>
          </a:p>
        </p:txBody>
      </p:sp>
      <p:cxnSp>
        <p:nvCxnSpPr>
          <p:cNvPr id="30" name="Straight Connector 29"/>
          <p:cNvCxnSpPr>
            <a:stCxn id="23" idx="4"/>
            <a:endCxn id="26" idx="0"/>
          </p:cNvCxnSpPr>
          <p:nvPr/>
        </p:nvCxnSpPr>
        <p:spPr>
          <a:xfrm>
            <a:off x="7292366" y="4166524"/>
            <a:ext cx="0" cy="350504"/>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26" idx="2"/>
          </p:cNvCxnSpPr>
          <p:nvPr/>
        </p:nvCxnSpPr>
        <p:spPr>
          <a:xfrm flipV="1">
            <a:off x="7292366" y="5030709"/>
            <a:ext cx="0" cy="564537"/>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flipV="1">
            <a:off x="5893831" y="3652842"/>
            <a:ext cx="528018" cy="19976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0" idx="5"/>
          </p:cNvCxnSpPr>
          <p:nvPr/>
        </p:nvCxnSpPr>
        <p:spPr>
          <a:xfrm>
            <a:off x="2035490" y="2690494"/>
            <a:ext cx="604604" cy="234633"/>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0" idx="0"/>
            <a:endCxn id="12" idx="2"/>
          </p:cNvCxnSpPr>
          <p:nvPr/>
        </p:nvCxnSpPr>
        <p:spPr>
          <a:xfrm flipV="1">
            <a:off x="1419942" y="1812151"/>
            <a:ext cx="0" cy="342455"/>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2" idx="0"/>
          </p:cNvCxnSpPr>
          <p:nvPr/>
        </p:nvCxnSpPr>
        <p:spPr>
          <a:xfrm flipV="1">
            <a:off x="1419942" y="940087"/>
            <a:ext cx="0" cy="358383"/>
          </a:xfrm>
          <a:prstGeom prst="line">
            <a:avLst/>
          </a:prstGeom>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2813900" y="4517027"/>
            <a:ext cx="1741034" cy="6278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Edge network</a:t>
            </a:r>
            <a:endParaRPr lang="en-US" dirty="0"/>
          </a:p>
        </p:txBody>
      </p:sp>
      <p:cxnSp>
        <p:nvCxnSpPr>
          <p:cNvPr id="47" name="Straight Connector 46"/>
          <p:cNvCxnSpPr/>
          <p:nvPr/>
        </p:nvCxnSpPr>
        <p:spPr>
          <a:xfrm flipV="1">
            <a:off x="3812854" y="4052372"/>
            <a:ext cx="268588" cy="464658"/>
          </a:xfrm>
          <a:prstGeom prst="line">
            <a:avLst/>
          </a:prstGeom>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2954051" y="5474877"/>
            <a:ext cx="1484159" cy="5136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Proxy server</a:t>
            </a:r>
            <a:endParaRPr lang="en-US" dirty="0"/>
          </a:p>
        </p:txBody>
      </p:sp>
      <p:cxnSp>
        <p:nvCxnSpPr>
          <p:cNvPr id="52" name="Straight Connector 51"/>
          <p:cNvCxnSpPr>
            <a:endCxn id="46" idx="4"/>
          </p:cNvCxnSpPr>
          <p:nvPr/>
        </p:nvCxnSpPr>
        <p:spPr>
          <a:xfrm flipV="1">
            <a:off x="3655875" y="5144859"/>
            <a:ext cx="28542" cy="330019"/>
          </a:xfrm>
          <a:prstGeom prst="line">
            <a:avLst/>
          </a:prstGeom>
        </p:spPr>
        <p:style>
          <a:lnRef idx="2">
            <a:schemeClr val="accent1"/>
          </a:lnRef>
          <a:fillRef idx="0">
            <a:schemeClr val="accent1"/>
          </a:fillRef>
          <a:effectRef idx="1">
            <a:schemeClr val="accent1"/>
          </a:effectRef>
          <a:fontRef idx="minor">
            <a:schemeClr val="tx1"/>
          </a:fontRef>
        </p:style>
      </p:cxnSp>
      <p:cxnSp>
        <p:nvCxnSpPr>
          <p:cNvPr id="3" name="Curved Connector 2"/>
          <p:cNvCxnSpPr/>
          <p:nvPr/>
        </p:nvCxnSpPr>
        <p:spPr>
          <a:xfrm>
            <a:off x="1826659" y="799060"/>
            <a:ext cx="6122163" cy="4980852"/>
          </a:xfrm>
          <a:prstGeom prst="curvedConnector3">
            <a:avLst>
              <a:gd name="adj1" fmla="val 109095"/>
            </a:avLst>
          </a:prstGeom>
          <a:ln w="12700" cmpd="sng">
            <a:solidFill>
              <a:srgbClr val="800000"/>
            </a:solidFill>
          </a:ln>
          <a:effectLst/>
        </p:spPr>
        <p:style>
          <a:lnRef idx="2">
            <a:schemeClr val="accent1"/>
          </a:lnRef>
          <a:fillRef idx="0">
            <a:schemeClr val="accent1"/>
          </a:fillRef>
          <a:effectRef idx="1">
            <a:schemeClr val="accent1"/>
          </a:effectRef>
          <a:fontRef idx="minor">
            <a:schemeClr val="tx1"/>
          </a:fontRef>
        </p:style>
      </p:cxnSp>
      <p:pic>
        <p:nvPicPr>
          <p:cNvPr id="17" name="Picture 16" descr="warning111110.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5690" y="2254488"/>
            <a:ext cx="441426" cy="385262"/>
          </a:xfrm>
          <a:prstGeom prst="rect">
            <a:avLst/>
          </a:prstGeom>
        </p:spPr>
      </p:pic>
      <p:pic>
        <p:nvPicPr>
          <p:cNvPr id="36" name="Picture 35" descr="warning111110.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93831" y="1229968"/>
            <a:ext cx="450170" cy="392894"/>
          </a:xfrm>
          <a:prstGeom prst="rect">
            <a:avLst/>
          </a:prstGeom>
        </p:spPr>
      </p:pic>
      <p:pic>
        <p:nvPicPr>
          <p:cNvPr id="38" name="Picture 37" descr="warning111110.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33071" y="5577309"/>
            <a:ext cx="443725" cy="387269"/>
          </a:xfrm>
          <a:prstGeom prst="rect">
            <a:avLst/>
          </a:prstGeom>
        </p:spPr>
      </p:pic>
      <p:pic>
        <p:nvPicPr>
          <p:cNvPr id="40" name="Picture 39" descr="warning111110.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6403" y="1298470"/>
            <a:ext cx="463800" cy="404790"/>
          </a:xfrm>
          <a:prstGeom prst="rect">
            <a:avLst/>
          </a:prstGeom>
        </p:spPr>
      </p:pic>
      <p:sp>
        <p:nvSpPr>
          <p:cNvPr id="24" name="Slide Number Placeholder 23"/>
          <p:cNvSpPr>
            <a:spLocks noGrp="1"/>
          </p:cNvSpPr>
          <p:nvPr>
            <p:ph type="sldNum" sz="quarter" idx="10"/>
          </p:nvPr>
        </p:nvSpPr>
        <p:spPr/>
        <p:txBody>
          <a:bodyPr/>
          <a:lstStyle/>
          <a:p>
            <a:fld id="{E32E1A94-C93C-6649-8788-BC1C8B37EEF2}" type="slidenum">
              <a:rPr lang="en-US" smtClean="0"/>
              <a:pPr/>
              <a:t>11</a:t>
            </a:fld>
            <a:endParaRPr lang="en-US"/>
          </a:p>
        </p:txBody>
      </p:sp>
      <p:sp>
        <p:nvSpPr>
          <p:cNvPr id="25" name="TextBox 24"/>
          <p:cNvSpPr txBox="1"/>
          <p:nvPr/>
        </p:nvSpPr>
        <p:spPr>
          <a:xfrm>
            <a:off x="285439" y="614394"/>
            <a:ext cx="1312912" cy="369332"/>
          </a:xfrm>
          <a:prstGeom prst="rect">
            <a:avLst/>
          </a:prstGeom>
          <a:noFill/>
        </p:spPr>
        <p:txBody>
          <a:bodyPr wrap="square" rtlCol="0">
            <a:spAutoFit/>
          </a:bodyPr>
          <a:lstStyle/>
          <a:p>
            <a:r>
              <a:rPr lang="en-US" b="1" dirty="0" smtClean="0"/>
              <a:t>User</a:t>
            </a:r>
            <a:endParaRPr lang="en-US" b="1" dirty="0"/>
          </a:p>
        </p:txBody>
      </p:sp>
      <p:sp>
        <p:nvSpPr>
          <p:cNvPr id="28" name="TextBox 27"/>
          <p:cNvSpPr txBox="1"/>
          <p:nvPr/>
        </p:nvSpPr>
        <p:spPr>
          <a:xfrm>
            <a:off x="7792300" y="5893666"/>
            <a:ext cx="1312912" cy="369332"/>
          </a:xfrm>
          <a:prstGeom prst="rect">
            <a:avLst/>
          </a:prstGeom>
          <a:noFill/>
        </p:spPr>
        <p:txBody>
          <a:bodyPr wrap="square" rtlCol="0">
            <a:spAutoFit/>
          </a:bodyPr>
          <a:lstStyle/>
          <a:p>
            <a:r>
              <a:rPr lang="en-US" b="1" dirty="0" smtClean="0"/>
              <a:t>Other users</a:t>
            </a:r>
            <a:endParaRPr lang="en-US" b="1" dirty="0"/>
          </a:p>
        </p:txBody>
      </p:sp>
      <p:pic>
        <p:nvPicPr>
          <p:cNvPr id="29" name="Picture 28" descr="User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941895" y="292784"/>
            <a:ext cx="801574" cy="782686"/>
          </a:xfrm>
          <a:prstGeom prst="rect">
            <a:avLst/>
          </a:prstGeom>
        </p:spPr>
      </p:pic>
      <p:pic>
        <p:nvPicPr>
          <p:cNvPr id="31" name="Picture 30" descr="User and grou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0905" y="5474877"/>
            <a:ext cx="1142922" cy="1142922"/>
          </a:xfrm>
          <a:prstGeom prst="rect">
            <a:avLst/>
          </a:prstGeom>
        </p:spPr>
      </p:pic>
    </p:spTree>
    <p:extLst>
      <p:ext uri="{BB962C8B-B14F-4D97-AF65-F5344CB8AC3E}">
        <p14:creationId xmlns:p14="http://schemas.microsoft.com/office/powerpoint/2010/main" val="157022828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0"/>
            <a:ext cx="7366000" cy="1143000"/>
          </a:xfrm>
        </p:spPr>
        <p:txBody>
          <a:bodyPr/>
          <a:lstStyle/>
          <a:p>
            <a:r>
              <a:rPr lang="en-US" dirty="0" smtClean="0">
                <a:latin typeface="Gill Sans"/>
                <a:cs typeface="Gill Sans"/>
              </a:rPr>
              <a:t>Case study</a:t>
            </a:r>
            <a:endParaRPr lang="en-US" dirty="0">
              <a:latin typeface="Gill Sans"/>
              <a:cs typeface="Gill Sans"/>
            </a:endParaRPr>
          </a:p>
        </p:txBody>
      </p:sp>
      <p:sp>
        <p:nvSpPr>
          <p:cNvPr id="3" name="Content Placeholder 2"/>
          <p:cNvSpPr>
            <a:spLocks noGrp="1"/>
          </p:cNvSpPr>
          <p:nvPr>
            <p:ph idx="1"/>
          </p:nvPr>
        </p:nvSpPr>
        <p:spPr>
          <a:xfrm>
            <a:off x="457200" y="974923"/>
            <a:ext cx="8229600" cy="5217410"/>
          </a:xfrm>
        </p:spPr>
        <p:txBody>
          <a:bodyPr>
            <a:normAutofit fontScale="92500" lnSpcReduction="10000"/>
          </a:bodyPr>
          <a:lstStyle/>
          <a:p>
            <a:pPr>
              <a:buNone/>
            </a:pPr>
            <a:r>
              <a:rPr lang="en-US" b="1" dirty="0" smtClean="0"/>
              <a:t>Romanian woman</a:t>
            </a:r>
          </a:p>
          <a:p>
            <a:r>
              <a:rPr lang="en-US" dirty="0" smtClean="0"/>
              <a:t>Anonymous activity: online jobs</a:t>
            </a:r>
          </a:p>
          <a:p>
            <a:r>
              <a:rPr lang="en-US" dirty="0" smtClean="0"/>
              <a:t>Involved in a criminal event</a:t>
            </a:r>
          </a:p>
          <a:p>
            <a:r>
              <a:rPr lang="en-US" dirty="0" smtClean="0"/>
              <a:t>After the accident, she uses false information on every site till she thinks the site is trustworthy(e.g., no spam, big company). </a:t>
            </a:r>
          </a:p>
          <a:p>
            <a:endParaRPr lang="en-US" dirty="0" smtClean="0"/>
          </a:p>
          <a:p>
            <a:pPr>
              <a:buNone/>
            </a:pPr>
            <a:r>
              <a:rPr lang="en-US" sz="2571" dirty="0" smtClean="0"/>
              <a:t>“</a:t>
            </a:r>
            <a:r>
              <a:rPr lang="en-US" sz="2571" dirty="0"/>
              <a:t>﻿My life was in </a:t>
            </a:r>
            <a:r>
              <a:rPr lang="en-US" sz="2571" dirty="0" smtClean="0"/>
              <a:t>danger… I </a:t>
            </a:r>
            <a:r>
              <a:rPr lang="en-US" sz="2571" dirty="0"/>
              <a:t>was even afraid to go on the Internet at that time.  But it was a good experience because I learned a lot of things about the Internet, and the most important, you don’t have to use</a:t>
            </a:r>
            <a:r>
              <a:rPr lang="en-US" sz="2571" dirty="0" smtClean="0"/>
              <a:t> real </a:t>
            </a:r>
            <a:r>
              <a:rPr lang="en-US" sz="2571" dirty="0"/>
              <a:t>information about yourself</a:t>
            </a:r>
            <a:r>
              <a:rPr lang="en-US" sz="2571" dirty="0" smtClean="0"/>
              <a:t>.”</a:t>
            </a:r>
          </a:p>
          <a:p>
            <a:pPr>
              <a:buNone/>
            </a:pPr>
            <a:endParaRPr lang="en-US" sz="2571" dirty="0" smtClean="0"/>
          </a:p>
          <a:p>
            <a:pPr>
              <a:buNone/>
            </a:pPr>
            <a:endParaRPr lang="en-US" sz="2571" dirty="0"/>
          </a:p>
        </p:txBody>
      </p:sp>
      <p:sp>
        <p:nvSpPr>
          <p:cNvPr id="4" name="Slide Number Placeholder 3"/>
          <p:cNvSpPr>
            <a:spLocks noGrp="1"/>
          </p:cNvSpPr>
          <p:nvPr>
            <p:ph type="sldNum" sz="quarter" idx="10"/>
          </p:nvPr>
        </p:nvSpPr>
        <p:spPr/>
        <p:txBody>
          <a:bodyPr/>
          <a:lstStyle/>
          <a:p>
            <a:fld id="{E32E1A94-C93C-6649-8788-BC1C8B37EEF2}" type="slidenum">
              <a:rPr lang="en-US" smtClean="0"/>
              <a:pPr/>
              <a:t>12</a:t>
            </a:fld>
            <a:endParaRPr lang="en-US"/>
          </a:p>
        </p:txBody>
      </p:sp>
    </p:spTree>
    <p:extLst>
      <p:ext uri="{BB962C8B-B14F-4D97-AF65-F5344CB8AC3E}">
        <p14:creationId xmlns:p14="http://schemas.microsoft.com/office/powerpoint/2010/main" val="146876355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a:cs typeface="Gill Sans"/>
              </a:rPr>
              <a:t>Self-evaluation of anonymity level</a:t>
            </a:r>
            <a:endParaRPr lang="en-US" dirty="0">
              <a:latin typeface="Gill Sans"/>
              <a:cs typeface="Gill Sans"/>
            </a:endParaRPr>
          </a:p>
        </p:txBody>
      </p:sp>
      <p:sp>
        <p:nvSpPr>
          <p:cNvPr id="3" name="Content Placeholder 2"/>
          <p:cNvSpPr>
            <a:spLocks noGrp="1"/>
          </p:cNvSpPr>
          <p:nvPr>
            <p:ph idx="1"/>
          </p:nvPr>
        </p:nvSpPr>
        <p:spPr>
          <a:xfrm>
            <a:off x="457200" y="1600200"/>
            <a:ext cx="8229600" cy="5006310"/>
          </a:xfrm>
        </p:spPr>
        <p:txBody>
          <a:bodyPr>
            <a:normAutofit/>
          </a:bodyPr>
          <a:lstStyle/>
          <a:p>
            <a:pPr>
              <a:buNone/>
            </a:pPr>
            <a:r>
              <a:rPr lang="en-US" sz="2000" dirty="0" smtClean="0"/>
              <a:t>15 participants agreed they were totally unidentifiable to the rest of the world (when they use a random ID or fake identity, etc.).</a:t>
            </a:r>
          </a:p>
          <a:p>
            <a:pPr>
              <a:buNone/>
            </a:pPr>
            <a:endParaRPr lang="en-US" sz="2000" dirty="0" smtClean="0"/>
          </a:p>
          <a:p>
            <a:pPr>
              <a:buNone/>
            </a:pPr>
            <a:r>
              <a:rPr lang="en-US" sz="2000" dirty="0" smtClean="0"/>
              <a:t>23 participants thought some users on the site (s), or their friend or moderators know their identity on the website (s). </a:t>
            </a:r>
          </a:p>
          <a:p>
            <a:pPr>
              <a:buNone/>
            </a:pPr>
            <a:endParaRPr lang="en-US" sz="2000" dirty="0" smtClean="0"/>
          </a:p>
          <a:p>
            <a:pPr>
              <a:buNone/>
            </a:pPr>
            <a:r>
              <a:rPr lang="en-US" sz="2000" dirty="0" smtClean="0"/>
              <a:t>7 participants thought someone outside the community can find out their identity, or there is no anonymity on the Internet.</a:t>
            </a:r>
          </a:p>
          <a:p>
            <a:pPr lvl="1"/>
            <a:r>
              <a:rPr lang="en-US" sz="1800" dirty="0" smtClean="0"/>
              <a:t>“﻿</a:t>
            </a:r>
            <a:r>
              <a:rPr lang="en-US" sz="1800" dirty="0"/>
              <a:t>Everything is extremely traceable nowadays</a:t>
            </a:r>
            <a:r>
              <a:rPr lang="en-US" sz="1800" dirty="0" smtClean="0"/>
              <a:t>.”</a:t>
            </a:r>
          </a:p>
          <a:p>
            <a:pPr lvl="1"/>
            <a:r>
              <a:rPr lang="en-US" sz="1800" dirty="0"/>
              <a:t>“﻿Just as I know nothing can be locked down and protected online</a:t>
            </a:r>
            <a:r>
              <a:rPr lang="en-US" sz="1800" dirty="0" smtClean="0"/>
              <a:t>.”</a:t>
            </a:r>
            <a:endParaRPr lang="en-US" sz="2000" dirty="0"/>
          </a:p>
        </p:txBody>
      </p:sp>
      <p:sp>
        <p:nvSpPr>
          <p:cNvPr id="4" name="Slide Number Placeholder 3"/>
          <p:cNvSpPr>
            <a:spLocks noGrp="1"/>
          </p:cNvSpPr>
          <p:nvPr>
            <p:ph type="sldNum" sz="quarter" idx="10"/>
          </p:nvPr>
        </p:nvSpPr>
        <p:spPr/>
        <p:txBody>
          <a:bodyPr/>
          <a:lstStyle/>
          <a:p>
            <a:fld id="{E32E1A94-C93C-6649-8788-BC1C8B37EEF2}" type="slidenum">
              <a:rPr lang="en-US" smtClean="0"/>
              <a:pPr/>
              <a:t>13</a:t>
            </a:fld>
            <a:endParaRPr lang="en-US"/>
          </a:p>
        </p:txBody>
      </p:sp>
    </p:spTree>
    <p:extLst>
      <p:ext uri="{BB962C8B-B14F-4D97-AF65-F5344CB8AC3E}">
        <p14:creationId xmlns:p14="http://schemas.microsoft.com/office/powerpoint/2010/main" val="20945523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332" y="955078"/>
            <a:ext cx="4201943" cy="5569894"/>
          </a:xfrm>
          <a:prstGeom prst="rect">
            <a:avLst/>
          </a:prstGeom>
          <a:solidFill>
            <a:schemeClr val="accent2">
              <a:lumMod val="20000"/>
              <a:lumOff val="80000"/>
            </a:schemeClr>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u="sng" dirty="0" smtClean="0">
                <a:solidFill>
                  <a:srgbClr val="000000"/>
                </a:solidFill>
                <a:latin typeface="Gill Sans"/>
                <a:cs typeface="Gill Sans"/>
              </a:rPr>
              <a:t>Anonymous</a:t>
            </a:r>
          </a:p>
          <a:p>
            <a:pPr algn="ctr"/>
            <a:r>
              <a:rPr lang="en-US" altLang="zh-CN" sz="1100" u="sng" dirty="0" smtClean="0">
                <a:solidFill>
                  <a:srgbClr val="000000"/>
                </a:solidFill>
                <a:latin typeface="Gill Sans"/>
                <a:cs typeface="Gill Sans"/>
              </a:rPr>
              <a:t> </a:t>
            </a:r>
          </a:p>
          <a:p>
            <a:pPr marL="342900" indent="-342900">
              <a:buFont typeface="Arial"/>
              <a:buChar char="•"/>
            </a:pPr>
            <a:r>
              <a:rPr lang="en-US" altLang="zh-CN" sz="2000" dirty="0" smtClean="0">
                <a:solidFill>
                  <a:srgbClr val="000000"/>
                </a:solidFill>
                <a:latin typeface="Gill Sans"/>
                <a:cs typeface="Gill Sans"/>
              </a:rPr>
              <a:t>Benefit:</a:t>
            </a:r>
          </a:p>
          <a:p>
            <a:pPr marL="800100" lvl="1" indent="-342900">
              <a:buFont typeface="Lucida Grande"/>
              <a:buChar char="-"/>
            </a:pPr>
            <a:r>
              <a:rPr lang="en-US" altLang="zh-CN" dirty="0" smtClean="0">
                <a:solidFill>
                  <a:srgbClr val="000000"/>
                </a:solidFill>
                <a:latin typeface="Gill Sans"/>
                <a:cs typeface="Gill Sans"/>
              </a:rPr>
              <a:t>Free to say anything</a:t>
            </a:r>
          </a:p>
          <a:p>
            <a:pPr marL="800100" lvl="1" indent="-342900">
              <a:buFont typeface="Lucida Grande"/>
              <a:buChar char="-"/>
            </a:pPr>
            <a:r>
              <a:rPr lang="en-US" altLang="zh-CN" dirty="0" smtClean="0">
                <a:solidFill>
                  <a:srgbClr val="000000"/>
                </a:solidFill>
                <a:latin typeface="Gill Sans"/>
                <a:cs typeface="Gill Sans"/>
              </a:rPr>
              <a:t>Protect personal information and safety</a:t>
            </a:r>
          </a:p>
          <a:p>
            <a:pPr marL="800100" lvl="1" indent="-342900">
              <a:buFont typeface="Lucida Grande"/>
              <a:buChar char="-"/>
            </a:pPr>
            <a:r>
              <a:rPr lang="en-US" altLang="zh-CN" dirty="0" smtClean="0">
                <a:solidFill>
                  <a:srgbClr val="000000"/>
                </a:solidFill>
                <a:latin typeface="Gill Sans"/>
                <a:cs typeface="Gill Sans"/>
              </a:rPr>
              <a:t>Don’t worry about being judged/searchable/bad consequences</a:t>
            </a:r>
          </a:p>
          <a:p>
            <a:pPr marL="800100" lvl="1" indent="-342900">
              <a:buFont typeface="Lucida Grande"/>
              <a:buChar char="-"/>
            </a:pPr>
            <a:r>
              <a:rPr lang="en-US" altLang="zh-CN" dirty="0" smtClean="0">
                <a:solidFill>
                  <a:srgbClr val="000000"/>
                </a:solidFill>
                <a:latin typeface="Gill Sans"/>
                <a:cs typeface="Gill Sans"/>
              </a:rPr>
              <a:t>Easy to quit the community</a:t>
            </a:r>
          </a:p>
          <a:p>
            <a:pPr marL="342900" indent="-342900">
              <a:buFont typeface="Arial"/>
              <a:buChar char="•"/>
            </a:pPr>
            <a:r>
              <a:rPr lang="en-US" altLang="zh-CN" dirty="0" smtClean="0">
                <a:solidFill>
                  <a:srgbClr val="000000"/>
                </a:solidFill>
                <a:latin typeface="Gill Sans"/>
                <a:cs typeface="Gill Sans"/>
              </a:rPr>
              <a:t>Cost:</a:t>
            </a:r>
          </a:p>
          <a:p>
            <a:pPr marL="800100" lvl="1" indent="-342900">
              <a:buFont typeface="Lucida Grande"/>
              <a:buChar char="-"/>
            </a:pPr>
            <a:r>
              <a:rPr lang="en-US" altLang="zh-CN" dirty="0" smtClean="0">
                <a:solidFill>
                  <a:srgbClr val="000000"/>
                </a:solidFill>
                <a:latin typeface="Gill Sans"/>
                <a:cs typeface="Gill Sans"/>
              </a:rPr>
              <a:t>Hard to </a:t>
            </a:r>
            <a:r>
              <a:rPr lang="en-US" altLang="zh-CN" dirty="0">
                <a:solidFill>
                  <a:srgbClr val="000000"/>
                </a:solidFill>
                <a:latin typeface="Gill Sans"/>
                <a:cs typeface="Gill Sans"/>
              </a:rPr>
              <a:t>build reputation</a:t>
            </a:r>
          </a:p>
          <a:p>
            <a:pPr marL="800100" lvl="1" indent="-342900">
              <a:buFont typeface="Lucida Grande"/>
              <a:buChar char="-"/>
            </a:pPr>
            <a:r>
              <a:rPr lang="en-US" altLang="zh-CN" dirty="0">
                <a:solidFill>
                  <a:srgbClr val="000000"/>
                </a:solidFill>
                <a:latin typeface="Gill Sans"/>
                <a:cs typeface="Gill Sans"/>
              </a:rPr>
              <a:t>Hard to build trust (don’t know audience)</a:t>
            </a:r>
          </a:p>
          <a:p>
            <a:pPr marL="800100" lvl="1" indent="-342900">
              <a:buFont typeface="Lucida Grande"/>
              <a:buChar char="-"/>
            </a:pPr>
            <a:r>
              <a:rPr lang="en-US" altLang="zh-CN" dirty="0">
                <a:solidFill>
                  <a:srgbClr val="000000"/>
                </a:solidFill>
                <a:latin typeface="Gill Sans"/>
                <a:cs typeface="Gill Sans"/>
              </a:rPr>
              <a:t>Hard to start relationship/connection</a:t>
            </a:r>
          </a:p>
          <a:p>
            <a:pPr marL="800100" lvl="1" indent="-342900">
              <a:buFont typeface="Lucida Grande"/>
              <a:buChar char="-"/>
            </a:pPr>
            <a:r>
              <a:rPr lang="en-US" altLang="zh-CN" dirty="0">
                <a:solidFill>
                  <a:srgbClr val="000000"/>
                </a:solidFill>
                <a:latin typeface="Gill Sans"/>
                <a:cs typeface="Gill Sans"/>
              </a:rPr>
              <a:t>Irresponsible behavior</a:t>
            </a:r>
          </a:p>
          <a:p>
            <a:pPr marL="800100" lvl="1" indent="-342900">
              <a:buFont typeface="Lucida Grande"/>
              <a:buChar char="-"/>
            </a:pPr>
            <a:r>
              <a:rPr lang="en-US" altLang="zh-CN" dirty="0">
                <a:solidFill>
                  <a:srgbClr val="000000"/>
                </a:solidFill>
                <a:latin typeface="Gill Sans"/>
                <a:cs typeface="Gill Sans"/>
              </a:rPr>
              <a:t>Low participation</a:t>
            </a:r>
          </a:p>
          <a:p>
            <a:pPr marL="800100" lvl="1" indent="-342900">
              <a:buFont typeface="Lucida Grande"/>
              <a:buChar char="-"/>
            </a:pPr>
            <a:r>
              <a:rPr lang="en-US" altLang="zh-CN" dirty="0">
                <a:solidFill>
                  <a:srgbClr val="000000"/>
                </a:solidFill>
                <a:latin typeface="Gill Sans"/>
                <a:cs typeface="Gill Sans"/>
              </a:rPr>
              <a:t>Extra effort to </a:t>
            </a:r>
            <a:r>
              <a:rPr lang="en-US" altLang="zh-CN" dirty="0" smtClean="0">
                <a:solidFill>
                  <a:srgbClr val="000000"/>
                </a:solidFill>
                <a:latin typeface="Gill Sans"/>
                <a:cs typeface="Gill Sans"/>
              </a:rPr>
              <a:t>manage</a:t>
            </a:r>
          </a:p>
          <a:p>
            <a:pPr marL="800100" lvl="1" indent="-342900">
              <a:buFont typeface="Lucida Grande"/>
              <a:buChar char="-"/>
            </a:pPr>
            <a:r>
              <a:rPr lang="en-US" altLang="zh-CN" dirty="0" smtClean="0">
                <a:solidFill>
                  <a:srgbClr val="000000"/>
                </a:solidFill>
                <a:latin typeface="Gill Sans"/>
                <a:cs typeface="Gill Sans"/>
              </a:rPr>
              <a:t>Psychological bad feeling</a:t>
            </a:r>
          </a:p>
          <a:p>
            <a:pPr lvl="1"/>
            <a:endParaRPr lang="en-US" altLang="zh-CN" dirty="0">
              <a:solidFill>
                <a:srgbClr val="000000"/>
              </a:solidFill>
              <a:latin typeface="Gill Sans"/>
              <a:cs typeface="Gill Sans"/>
            </a:endParaRPr>
          </a:p>
        </p:txBody>
      </p:sp>
      <p:sp>
        <p:nvSpPr>
          <p:cNvPr id="6" name="Rectangle 5"/>
          <p:cNvSpPr/>
          <p:nvPr/>
        </p:nvSpPr>
        <p:spPr>
          <a:xfrm>
            <a:off x="4582675" y="964022"/>
            <a:ext cx="4201943" cy="5550609"/>
          </a:xfrm>
          <a:prstGeom prst="rect">
            <a:avLst/>
          </a:prstGeom>
          <a:solidFill>
            <a:schemeClr val="accent1">
              <a:lumMod val="20000"/>
              <a:lumOff val="8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u="sng" dirty="0" smtClean="0">
                <a:solidFill>
                  <a:srgbClr val="000000"/>
                </a:solidFill>
                <a:latin typeface="Gill Sans"/>
                <a:cs typeface="Gill Sans"/>
              </a:rPr>
              <a:t>Real name</a:t>
            </a:r>
          </a:p>
          <a:p>
            <a:pPr algn="ctr"/>
            <a:r>
              <a:rPr lang="en-US" altLang="zh-CN" sz="1100" u="sng" dirty="0" smtClean="0">
                <a:solidFill>
                  <a:srgbClr val="000000"/>
                </a:solidFill>
                <a:latin typeface="Gill Sans"/>
                <a:cs typeface="Gill Sans"/>
              </a:rPr>
              <a:t> </a:t>
            </a:r>
          </a:p>
          <a:p>
            <a:pPr marL="342900" indent="-342900">
              <a:buFont typeface="Arial"/>
              <a:buChar char="•"/>
            </a:pPr>
            <a:r>
              <a:rPr lang="en-US" altLang="zh-CN" sz="2000" dirty="0" smtClean="0">
                <a:solidFill>
                  <a:srgbClr val="000000"/>
                </a:solidFill>
                <a:latin typeface="Gill Sans"/>
                <a:cs typeface="Gill Sans"/>
              </a:rPr>
              <a:t>Benefit:</a:t>
            </a:r>
          </a:p>
          <a:p>
            <a:pPr marL="800100" lvl="1" indent="-342900">
              <a:buFont typeface="Lucida Grande"/>
              <a:buChar char="-"/>
            </a:pPr>
            <a:r>
              <a:rPr lang="en-US" altLang="zh-CN" dirty="0" smtClean="0">
                <a:solidFill>
                  <a:srgbClr val="000000"/>
                </a:solidFill>
                <a:latin typeface="Gill Sans"/>
                <a:cs typeface="Gill Sans"/>
              </a:rPr>
              <a:t>Build trust</a:t>
            </a:r>
          </a:p>
          <a:p>
            <a:pPr marL="800100" lvl="1" indent="-342900">
              <a:buFont typeface="Lucida Grande"/>
              <a:buChar char="-"/>
            </a:pPr>
            <a:r>
              <a:rPr lang="en-US" altLang="zh-CN" dirty="0" smtClean="0">
                <a:solidFill>
                  <a:srgbClr val="000000"/>
                </a:solidFill>
                <a:latin typeface="Gill Sans"/>
                <a:cs typeface="Gill Sans"/>
              </a:rPr>
              <a:t>Connect to people</a:t>
            </a:r>
          </a:p>
          <a:p>
            <a:pPr marL="800100" lvl="1" indent="-342900">
              <a:buFont typeface="Lucida Grande"/>
              <a:buChar char="-"/>
            </a:pPr>
            <a:r>
              <a:rPr lang="en-US" altLang="zh-CN" dirty="0" smtClean="0">
                <a:solidFill>
                  <a:srgbClr val="000000"/>
                </a:solidFill>
                <a:latin typeface="Gill Sans"/>
                <a:cs typeface="Gill Sans"/>
              </a:rPr>
              <a:t>Control irresponsible behavior and rumor spreading</a:t>
            </a:r>
          </a:p>
          <a:p>
            <a:pPr marL="800100" lvl="1" indent="-342900">
              <a:buFont typeface="Lucida Grande"/>
              <a:buChar char="-"/>
            </a:pPr>
            <a:r>
              <a:rPr lang="en-US" altLang="zh-CN" dirty="0" smtClean="0">
                <a:solidFill>
                  <a:srgbClr val="000000"/>
                </a:solidFill>
                <a:latin typeface="Gill Sans"/>
                <a:cs typeface="Gill Sans"/>
              </a:rPr>
              <a:t>Recognizable</a:t>
            </a:r>
          </a:p>
          <a:p>
            <a:pPr marL="800100" lvl="1" indent="-342900">
              <a:buFont typeface="Lucida Grande"/>
              <a:buChar char="-"/>
            </a:pPr>
            <a:r>
              <a:rPr lang="en-US" altLang="zh-CN" dirty="0" smtClean="0">
                <a:solidFill>
                  <a:srgbClr val="000000"/>
                </a:solidFill>
                <a:latin typeface="Gill Sans"/>
                <a:cs typeface="Gill Sans"/>
              </a:rPr>
              <a:t>Consistent with real life</a:t>
            </a:r>
          </a:p>
          <a:p>
            <a:pPr marL="800100" lvl="1" indent="-342900">
              <a:buFont typeface="Lucida Grande"/>
              <a:buChar char="-"/>
            </a:pPr>
            <a:r>
              <a:rPr lang="en-US" altLang="zh-CN" dirty="0" smtClean="0">
                <a:solidFill>
                  <a:srgbClr val="000000"/>
                </a:solidFill>
                <a:latin typeface="Gill Sans"/>
                <a:cs typeface="Gill Sans"/>
              </a:rPr>
              <a:t>Get better recommendation</a:t>
            </a:r>
          </a:p>
          <a:p>
            <a:pPr marL="342900" indent="-342900">
              <a:buFont typeface="Arial"/>
              <a:buChar char="•"/>
            </a:pPr>
            <a:r>
              <a:rPr lang="en-US" altLang="zh-CN" dirty="0" smtClean="0">
                <a:solidFill>
                  <a:srgbClr val="000000"/>
                </a:solidFill>
                <a:latin typeface="Gill Sans"/>
                <a:cs typeface="Gill Sans"/>
              </a:rPr>
              <a:t>Cost:</a:t>
            </a:r>
          </a:p>
          <a:p>
            <a:pPr marL="800100" lvl="1" indent="-342900">
              <a:buFont typeface="Lucida Grande"/>
              <a:buChar char="-"/>
            </a:pPr>
            <a:r>
              <a:rPr lang="en-US" altLang="zh-CN" dirty="0" smtClean="0">
                <a:solidFill>
                  <a:srgbClr val="000000"/>
                </a:solidFill>
                <a:latin typeface="Gill Sans"/>
                <a:cs typeface="Gill Sans"/>
              </a:rPr>
              <a:t>Bad things tie to you</a:t>
            </a:r>
          </a:p>
          <a:p>
            <a:pPr marL="800100" lvl="1" indent="-342900">
              <a:buFont typeface="Lucida Grande"/>
              <a:buChar char="-"/>
            </a:pPr>
            <a:r>
              <a:rPr lang="en-US" altLang="zh-CN" dirty="0" smtClean="0">
                <a:solidFill>
                  <a:srgbClr val="000000"/>
                </a:solidFill>
                <a:latin typeface="Gill Sans"/>
                <a:cs typeface="Gill Sans"/>
              </a:rPr>
              <a:t>Information exposed to unknown audience</a:t>
            </a:r>
          </a:p>
          <a:p>
            <a:pPr marL="800100" lvl="1" indent="-342900">
              <a:buFont typeface="Lucida Grande"/>
              <a:buChar char="-"/>
            </a:pPr>
            <a:r>
              <a:rPr lang="en-US" altLang="zh-CN" dirty="0" smtClean="0">
                <a:solidFill>
                  <a:srgbClr val="000000"/>
                </a:solidFill>
                <a:latin typeface="Gill Sans"/>
                <a:cs typeface="Gill Sans"/>
              </a:rPr>
              <a:t>Get spam</a:t>
            </a:r>
          </a:p>
          <a:p>
            <a:pPr marL="800100" lvl="1" indent="-342900">
              <a:buFont typeface="Lucida Grande"/>
              <a:buChar char="-"/>
            </a:pPr>
            <a:r>
              <a:rPr lang="en-US" altLang="zh-CN" dirty="0" smtClean="0">
                <a:solidFill>
                  <a:srgbClr val="000000"/>
                </a:solidFill>
                <a:latin typeface="Gill Sans"/>
                <a:cs typeface="Gill Sans"/>
              </a:rPr>
              <a:t>Threaten to computer and personal security</a:t>
            </a:r>
          </a:p>
          <a:p>
            <a:pPr marL="800100" lvl="1" indent="-342900">
              <a:buFont typeface="Lucida Grande"/>
              <a:buChar char="-"/>
            </a:pPr>
            <a:r>
              <a:rPr lang="en-US" altLang="zh-CN" dirty="0" smtClean="0">
                <a:solidFill>
                  <a:srgbClr val="000000"/>
                </a:solidFill>
                <a:latin typeface="Gill Sans"/>
                <a:cs typeface="Gill Sans"/>
              </a:rPr>
              <a:t>Not free to say anything</a:t>
            </a:r>
          </a:p>
          <a:p>
            <a:pPr marL="800100" lvl="1" indent="-342900">
              <a:buFont typeface="Lucida Grande"/>
              <a:buChar char="-"/>
            </a:pPr>
            <a:r>
              <a:rPr lang="en-US" altLang="zh-CN" dirty="0" smtClean="0">
                <a:solidFill>
                  <a:srgbClr val="000000"/>
                </a:solidFill>
                <a:latin typeface="Gill Sans"/>
                <a:cs typeface="Gill Sans"/>
              </a:rPr>
              <a:t>Offend others</a:t>
            </a:r>
          </a:p>
          <a:p>
            <a:pPr marL="800100" lvl="1" indent="-342900">
              <a:buFont typeface="Lucida Grande"/>
              <a:buChar char="-"/>
            </a:pPr>
            <a:r>
              <a:rPr lang="en-US" altLang="zh-CN" dirty="0" smtClean="0">
                <a:solidFill>
                  <a:srgbClr val="000000"/>
                </a:solidFill>
                <a:latin typeface="Gill Sans"/>
                <a:cs typeface="Gill Sans"/>
              </a:rPr>
              <a:t>Found by people you don’t like</a:t>
            </a:r>
            <a:endParaRPr lang="en-US" altLang="zh-CN" dirty="0">
              <a:solidFill>
                <a:srgbClr val="000000"/>
              </a:solidFill>
              <a:latin typeface="Gill Sans"/>
              <a:cs typeface="Gill Sans"/>
            </a:endParaRPr>
          </a:p>
        </p:txBody>
      </p:sp>
      <p:sp>
        <p:nvSpPr>
          <p:cNvPr id="7" name="Slide Number Placeholder 6"/>
          <p:cNvSpPr>
            <a:spLocks noGrp="1"/>
          </p:cNvSpPr>
          <p:nvPr>
            <p:ph type="sldNum" sz="quarter" idx="10"/>
          </p:nvPr>
        </p:nvSpPr>
        <p:spPr/>
        <p:txBody>
          <a:bodyPr/>
          <a:lstStyle/>
          <a:p>
            <a:fld id="{E32E1A94-C93C-6649-8788-BC1C8B37EEF2}" type="slidenum">
              <a:rPr lang="en-US" smtClean="0"/>
              <a:pPr/>
              <a:t>14</a:t>
            </a:fld>
            <a:endParaRPr lang="en-US"/>
          </a:p>
        </p:txBody>
      </p:sp>
      <p:sp>
        <p:nvSpPr>
          <p:cNvPr id="3" name="Title 2"/>
          <p:cNvSpPr>
            <a:spLocks noGrp="1"/>
          </p:cNvSpPr>
          <p:nvPr>
            <p:ph type="title"/>
          </p:nvPr>
        </p:nvSpPr>
        <p:spPr>
          <a:xfrm>
            <a:off x="1320800" y="0"/>
            <a:ext cx="7366000" cy="1143000"/>
          </a:xfrm>
        </p:spPr>
        <p:txBody>
          <a:bodyPr/>
          <a:lstStyle/>
          <a:p>
            <a:r>
              <a:rPr lang="en-US" dirty="0" smtClean="0">
                <a:latin typeface="Gill Sans"/>
                <a:cs typeface="Gill Sans"/>
              </a:rPr>
              <a:t>What do people want?</a:t>
            </a:r>
            <a:endParaRPr lang="en-US" dirty="0">
              <a:latin typeface="Gill Sans"/>
              <a:cs typeface="Gill Sans"/>
            </a:endParaRPr>
          </a:p>
        </p:txBody>
      </p:sp>
    </p:spTree>
    <p:extLst>
      <p:ext uri="{BB962C8B-B14F-4D97-AF65-F5344CB8AC3E}">
        <p14:creationId xmlns:p14="http://schemas.microsoft.com/office/powerpoint/2010/main" val="33655087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526119" y="1447157"/>
            <a:ext cx="8229600" cy="6242261"/>
          </a:xfrm>
        </p:spPr>
        <p:txBody>
          <a:bodyPr>
            <a:normAutofit/>
          </a:bodyPr>
          <a:lstStyle/>
          <a:p>
            <a:pPr>
              <a:buNone/>
            </a:pPr>
            <a:r>
              <a:rPr lang="en-US" sz="2000" dirty="0" smtClean="0"/>
              <a:t>Users’ perception about anonymity on Internet:</a:t>
            </a:r>
          </a:p>
          <a:p>
            <a:pPr>
              <a:buNone/>
            </a:pPr>
            <a:endParaRPr lang="en-US" sz="2000" dirty="0"/>
          </a:p>
          <a:p>
            <a:pPr>
              <a:buNone/>
            </a:pPr>
            <a:endParaRPr lang="en-US" sz="2000" dirty="0" smtClean="0"/>
          </a:p>
          <a:p>
            <a:pPr>
              <a:buNone/>
            </a:pPr>
            <a:endParaRPr lang="en-US" sz="2000" dirty="0"/>
          </a:p>
          <a:p>
            <a:pPr>
              <a:buNone/>
            </a:pPr>
            <a:endParaRPr lang="en-US" sz="2000" dirty="0" smtClean="0"/>
          </a:p>
          <a:p>
            <a:pPr>
              <a:buNone/>
            </a:pPr>
            <a:endParaRPr lang="en-US" sz="2000" dirty="0"/>
          </a:p>
          <a:p>
            <a:pPr>
              <a:buNone/>
            </a:pPr>
            <a:endParaRPr lang="en-US" sz="2000" dirty="0" smtClean="0"/>
          </a:p>
          <a:p>
            <a:pPr>
              <a:buNone/>
            </a:pPr>
            <a:r>
              <a:rPr lang="en-US" sz="2000" dirty="0" smtClean="0"/>
              <a:t>Implication for the future Internet:</a:t>
            </a:r>
          </a:p>
          <a:p>
            <a:r>
              <a:rPr lang="en-US" sz="2000" dirty="0" smtClean="0"/>
              <a:t>Make it easier to be anonymous?</a:t>
            </a:r>
          </a:p>
          <a:p>
            <a:r>
              <a:rPr lang="en-US" sz="2000" smtClean="0"/>
              <a:t>More transparent</a:t>
            </a:r>
            <a:r>
              <a:rPr lang="en-US" sz="2000" dirty="0" smtClean="0"/>
              <a:t>?</a:t>
            </a:r>
          </a:p>
        </p:txBody>
      </p:sp>
      <p:sp>
        <p:nvSpPr>
          <p:cNvPr id="7" name="Slide Number Placeholder 6"/>
          <p:cNvSpPr>
            <a:spLocks noGrp="1"/>
          </p:cNvSpPr>
          <p:nvPr>
            <p:ph type="sldNum" sz="quarter" idx="10"/>
          </p:nvPr>
        </p:nvSpPr>
        <p:spPr/>
        <p:txBody>
          <a:bodyPr/>
          <a:lstStyle/>
          <a:p>
            <a:fld id="{E32E1A94-C93C-6649-8788-BC1C8B37EEF2}" type="slidenum">
              <a:rPr lang="en-US" smtClean="0"/>
              <a:pPr/>
              <a:t>15</a:t>
            </a:fld>
            <a:endParaRPr lang="en-US"/>
          </a:p>
        </p:txBody>
      </p:sp>
      <p:sp>
        <p:nvSpPr>
          <p:cNvPr id="3" name="Title 2"/>
          <p:cNvSpPr>
            <a:spLocks noGrp="1"/>
          </p:cNvSpPr>
          <p:nvPr>
            <p:ph type="title"/>
          </p:nvPr>
        </p:nvSpPr>
        <p:spPr>
          <a:xfrm>
            <a:off x="1320800" y="0"/>
            <a:ext cx="7366000" cy="1143000"/>
          </a:xfrm>
        </p:spPr>
        <p:txBody>
          <a:bodyPr/>
          <a:lstStyle/>
          <a:p>
            <a:r>
              <a:rPr lang="en-US" dirty="0" smtClean="0">
                <a:latin typeface="Gill Sans"/>
                <a:cs typeface="Gill Sans"/>
              </a:rPr>
              <a:t>Summary</a:t>
            </a:r>
            <a:endParaRPr lang="en-US" dirty="0">
              <a:latin typeface="Gill Sans"/>
              <a:cs typeface="Gill Sans"/>
            </a:endParaRPr>
          </a:p>
        </p:txBody>
      </p:sp>
      <p:graphicFrame>
        <p:nvGraphicFramePr>
          <p:cNvPr id="4" name="Table 3"/>
          <p:cNvGraphicFramePr>
            <a:graphicFrameLocks noGrp="1"/>
          </p:cNvGraphicFramePr>
          <p:nvPr>
            <p:extLst>
              <p:ext uri="{D42A27DB-BD31-4B8C-83A1-F6EECF244321}">
                <p14:modId xmlns:p14="http://schemas.microsoft.com/office/powerpoint/2010/main" val="2609339252"/>
              </p:ext>
            </p:extLst>
          </p:nvPr>
        </p:nvGraphicFramePr>
        <p:xfrm>
          <a:off x="407972" y="2076278"/>
          <a:ext cx="8462815" cy="1559560"/>
        </p:xfrm>
        <a:graphic>
          <a:graphicData uri="http://schemas.openxmlformats.org/drawingml/2006/table">
            <a:tbl>
              <a:tblPr firstRow="1" bandRow="1">
                <a:tableStyleId>{5C22544A-7EE6-4342-B048-85BDC9FD1C3A}</a:tableStyleId>
              </a:tblPr>
              <a:tblGrid>
                <a:gridCol w="3945988"/>
                <a:gridCol w="4516827"/>
              </a:tblGrid>
              <a:tr h="370840">
                <a:tc>
                  <a:txBody>
                    <a:bodyPr/>
                    <a:lstStyle/>
                    <a:p>
                      <a:pPr algn="ctr"/>
                      <a:r>
                        <a:rPr lang="en-US" dirty="0" smtClean="0">
                          <a:latin typeface="Verdana"/>
                          <a:cs typeface="Verdana"/>
                        </a:rPr>
                        <a:t>What to hide</a:t>
                      </a:r>
                      <a:endParaRPr lang="en-US" dirty="0">
                        <a:latin typeface="Verdana"/>
                        <a:cs typeface="Verdana"/>
                      </a:endParaRPr>
                    </a:p>
                  </a:txBody>
                  <a:tcPr/>
                </a:tc>
                <a:tc>
                  <a:txBody>
                    <a:bodyPr/>
                    <a:lstStyle/>
                    <a:p>
                      <a:pPr algn="ctr"/>
                      <a:r>
                        <a:rPr lang="en-US" dirty="0" smtClean="0">
                          <a:latin typeface="Verdana"/>
                          <a:cs typeface="Verdana"/>
                        </a:rPr>
                        <a:t>Hide from whom</a:t>
                      </a:r>
                      <a:endParaRPr lang="en-US" dirty="0">
                        <a:latin typeface="Verdana"/>
                        <a:cs typeface="Verdana"/>
                      </a:endParaRPr>
                    </a:p>
                  </a:txBody>
                  <a:tcPr/>
                </a:tc>
              </a:tr>
              <a:tr h="370840">
                <a:tc>
                  <a:txBody>
                    <a:bodyPr/>
                    <a:lstStyle/>
                    <a:p>
                      <a:pPr marL="285750" indent="-285750">
                        <a:buFont typeface="Arial"/>
                        <a:buChar char="•"/>
                      </a:pPr>
                      <a:r>
                        <a:rPr lang="en-US" dirty="0" smtClean="0">
                          <a:latin typeface="Verdana"/>
                          <a:cs typeface="Verdana"/>
                        </a:rPr>
                        <a:t>Posting to the public</a:t>
                      </a:r>
                    </a:p>
                    <a:p>
                      <a:pPr marL="285750" indent="-285750">
                        <a:buFont typeface="Arial"/>
                        <a:buChar char="•"/>
                      </a:pPr>
                      <a:r>
                        <a:rPr lang="en-US" dirty="0" smtClean="0">
                          <a:latin typeface="Verdana"/>
                          <a:cs typeface="Verdana"/>
                        </a:rPr>
                        <a:t>One to one communication</a:t>
                      </a:r>
                    </a:p>
                    <a:p>
                      <a:pPr marL="285750" indent="-285750">
                        <a:buFont typeface="Arial"/>
                        <a:buChar char="•"/>
                      </a:pPr>
                      <a:r>
                        <a:rPr lang="en-US" dirty="0" smtClean="0">
                          <a:latin typeface="Verdana"/>
                          <a:cs typeface="Verdana"/>
                        </a:rPr>
                        <a:t>Downloading/uploading files</a:t>
                      </a:r>
                    </a:p>
                    <a:p>
                      <a:pPr marL="285750" indent="-285750">
                        <a:buFont typeface="Arial"/>
                        <a:buChar char="•"/>
                      </a:pPr>
                      <a:r>
                        <a:rPr lang="en-US" dirty="0" smtClean="0">
                          <a:latin typeface="Verdana"/>
                          <a:cs typeface="Verdana"/>
                        </a:rPr>
                        <a:t>Browsing/connection trace</a:t>
                      </a:r>
                      <a:endParaRPr lang="en-US" dirty="0">
                        <a:latin typeface="Verdana"/>
                        <a:cs typeface="Verdana"/>
                      </a:endParaRPr>
                    </a:p>
                  </a:txBody>
                  <a:tcPr/>
                </a:tc>
                <a:tc>
                  <a:txBody>
                    <a:bodyPr/>
                    <a:lstStyle/>
                    <a:p>
                      <a:pPr marL="285750" indent="-285750">
                        <a:buFont typeface="Arial"/>
                        <a:buChar char="•"/>
                      </a:pPr>
                      <a:r>
                        <a:rPr lang="en-US" dirty="0" smtClean="0">
                          <a:latin typeface="Verdana"/>
                          <a:cs typeface="Verdana"/>
                        </a:rPr>
                        <a:t>Other</a:t>
                      </a:r>
                      <a:r>
                        <a:rPr lang="en-US" baseline="0" dirty="0" smtClean="0">
                          <a:latin typeface="Verdana"/>
                          <a:cs typeface="Verdana"/>
                        </a:rPr>
                        <a:t> users (government/hackers)</a:t>
                      </a:r>
                    </a:p>
                    <a:p>
                      <a:pPr marL="285750" indent="-285750">
                        <a:buFont typeface="Arial"/>
                        <a:buChar char="•"/>
                      </a:pPr>
                      <a:r>
                        <a:rPr lang="en-US" baseline="0" dirty="0" smtClean="0">
                          <a:latin typeface="Verdana"/>
                          <a:cs typeface="Verdana"/>
                        </a:rPr>
                        <a:t>Destination application (companies)</a:t>
                      </a:r>
                    </a:p>
                    <a:p>
                      <a:pPr marL="285750" indent="-285750">
                        <a:buFont typeface="Arial"/>
                        <a:buChar char="•"/>
                      </a:pPr>
                      <a:endParaRPr lang="en-US" dirty="0">
                        <a:latin typeface="Verdana"/>
                        <a:cs typeface="Verdana"/>
                      </a:endParaRPr>
                    </a:p>
                  </a:txBody>
                  <a:tcPr/>
                </a:tc>
              </a:tr>
            </a:tbl>
          </a:graphicData>
        </a:graphic>
      </p:graphicFrame>
    </p:spTree>
    <p:extLst>
      <p:ext uri="{BB962C8B-B14F-4D97-AF65-F5344CB8AC3E}">
        <p14:creationId xmlns:p14="http://schemas.microsoft.com/office/powerpoint/2010/main" val="79153503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ea typeface="ＭＳ Ｐゴシック" charset="0"/>
                <a:cs typeface="ＭＳ Ｐゴシック" charset="0"/>
              </a:rPr>
              <a:t>What the Internet offers individuals uniquely</a:t>
            </a:r>
          </a:p>
        </p:txBody>
      </p:sp>
      <p:sp>
        <p:nvSpPr>
          <p:cNvPr id="9218" name="Content Placeholder 2"/>
          <p:cNvSpPr>
            <a:spLocks noGrp="1"/>
          </p:cNvSpPr>
          <p:nvPr>
            <p:ph idx="1"/>
          </p:nvPr>
        </p:nvSpPr>
        <p:spPr/>
        <p:txBody>
          <a:bodyPr/>
          <a:lstStyle/>
          <a:p>
            <a:r>
              <a:rPr lang="en-US" sz="2400" dirty="0">
                <a:ea typeface="ＭＳ Ｐゴシック" charset="0"/>
                <a:cs typeface="Verdana" charset="0"/>
              </a:rPr>
              <a:t>Communication and access to information – since the Internet began</a:t>
            </a:r>
          </a:p>
          <a:p>
            <a:r>
              <a:rPr lang="en-US" sz="2400" dirty="0">
                <a:ea typeface="ＭＳ Ｐゴシック" charset="0"/>
                <a:cs typeface="Verdana" charset="0"/>
              </a:rPr>
              <a:t>Creating and distributing your own </a:t>
            </a:r>
            <a:r>
              <a:rPr lang="en-US" sz="2400" dirty="0" smtClean="0">
                <a:ea typeface="ＭＳ Ｐゴシック" charset="0"/>
                <a:cs typeface="Verdana" charset="0"/>
              </a:rPr>
              <a:t>content</a:t>
            </a:r>
          </a:p>
          <a:p>
            <a:r>
              <a:rPr lang="en-US" sz="2400" dirty="0" smtClean="0">
                <a:ea typeface="ＭＳ Ｐゴシック" charset="0"/>
                <a:cs typeface="Verdana" charset="0"/>
              </a:rPr>
              <a:t>Anonymity (or privacy) – People don</a:t>
            </a:r>
            <a:r>
              <a:rPr lang="ja-JP" altLang="en-US" sz="2400" dirty="0" smtClean="0">
                <a:ea typeface="ＭＳ Ｐゴシック" charset="0"/>
                <a:cs typeface="Verdana" charset="0"/>
              </a:rPr>
              <a:t>’</a:t>
            </a:r>
            <a:r>
              <a:rPr lang="en-US" altLang="ja-JP" sz="2400" dirty="0" err="1" smtClean="0">
                <a:ea typeface="ＭＳ Ｐゴシック" charset="0"/>
                <a:cs typeface="Verdana" charset="0"/>
              </a:rPr>
              <a:t>t</a:t>
            </a:r>
            <a:r>
              <a:rPr lang="en-US" altLang="ja-JP" sz="2400" dirty="0" smtClean="0">
                <a:ea typeface="ＭＳ Ｐゴシック" charset="0"/>
                <a:cs typeface="Verdana" charset="0"/>
              </a:rPr>
              <a:t> understand it but they want it</a:t>
            </a:r>
          </a:p>
          <a:p>
            <a:r>
              <a:rPr lang="en-US" sz="2400" dirty="0" smtClean="0">
                <a:ea typeface="ＭＳ Ｐゴシック" charset="0"/>
                <a:cs typeface="Verdana" charset="0"/>
              </a:rPr>
              <a:t>Social </a:t>
            </a:r>
            <a:r>
              <a:rPr lang="en-US" sz="2400" dirty="0">
                <a:ea typeface="ＭＳ Ｐゴシック" charset="0"/>
                <a:cs typeface="Verdana" charset="0"/>
              </a:rPr>
              <a:t>transparency – a growing capability</a:t>
            </a:r>
          </a:p>
          <a:p>
            <a:pPr lvl="1"/>
            <a:r>
              <a:rPr lang="en-US" sz="2000" dirty="0">
                <a:ea typeface="ＭＳ Ｐゴシック" charset="0"/>
                <a:cs typeface="Verdana" charset="0"/>
              </a:rPr>
              <a:t>Social transparency is the visibility of </a:t>
            </a:r>
            <a:r>
              <a:rPr lang="en-US" sz="2000" dirty="0" smtClean="0">
                <a:ea typeface="ＭＳ Ｐゴシック" charset="0"/>
                <a:cs typeface="Verdana" charset="0"/>
              </a:rPr>
              <a:t>people’</a:t>
            </a:r>
            <a:r>
              <a:rPr lang="en-US" altLang="ja-JP" sz="2000" dirty="0" smtClean="0">
                <a:ea typeface="ＭＳ Ｐゴシック" charset="0"/>
                <a:cs typeface="Verdana" charset="0"/>
              </a:rPr>
              <a:t>s </a:t>
            </a:r>
            <a:r>
              <a:rPr lang="en-US" altLang="ja-JP" sz="2000" dirty="0">
                <a:ea typeface="ＭＳ Ｐゴシック" charset="0"/>
                <a:cs typeface="Verdana" charset="0"/>
              </a:rPr>
              <a:t>actions on public or shared artifacts</a:t>
            </a:r>
          </a:p>
          <a:p>
            <a:pPr lvl="1"/>
            <a:r>
              <a:rPr lang="en-US" sz="2000" dirty="0">
                <a:ea typeface="ＭＳ Ｐゴシック" charset="0"/>
                <a:cs typeface="Verdana" charset="0"/>
              </a:rPr>
              <a:t>The pattern of information exchange among people</a:t>
            </a:r>
            <a:endParaRPr lang="en-US" sz="2000" dirty="0" smtClean="0">
              <a:ea typeface="ＭＳ Ｐゴシック" charset="0"/>
              <a:cs typeface="Verdana" charset="0"/>
            </a:endParaRPr>
          </a:p>
          <a:p>
            <a:endParaRPr lang="en-US" dirty="0">
              <a:ea typeface="ＭＳ Ｐゴシック" charset="0"/>
              <a:cs typeface="ＭＳ Ｐゴシック" charset="0"/>
            </a:endParaRPr>
          </a:p>
        </p:txBody>
      </p:sp>
      <p:sp>
        <p:nvSpPr>
          <p:cNvPr id="9219"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7B7B7B"/>
                </a:solidFill>
                <a:latin typeface="Arial" charset="0"/>
                <a:ea typeface="ＭＳ Ｐゴシック" charset="0"/>
                <a:cs typeface="ＭＳ Ｐゴシック" charset="0"/>
              </a:defRPr>
            </a:lvl1pPr>
            <a:lvl2pPr marL="742950" indent="-285750" eaLnBrk="0" hangingPunct="0">
              <a:defRPr sz="2400">
                <a:solidFill>
                  <a:srgbClr val="7B7B7B"/>
                </a:solidFill>
                <a:latin typeface="Arial" charset="0"/>
                <a:ea typeface="ＭＳ Ｐゴシック" charset="0"/>
              </a:defRPr>
            </a:lvl2pPr>
            <a:lvl3pPr marL="1143000" indent="-228600" eaLnBrk="0" hangingPunct="0">
              <a:defRPr sz="2400">
                <a:solidFill>
                  <a:srgbClr val="7B7B7B"/>
                </a:solidFill>
                <a:latin typeface="Arial" charset="0"/>
                <a:ea typeface="ＭＳ Ｐゴシック" charset="0"/>
              </a:defRPr>
            </a:lvl3pPr>
            <a:lvl4pPr marL="1600200" indent="-228600" eaLnBrk="0" hangingPunct="0">
              <a:defRPr sz="2400">
                <a:solidFill>
                  <a:srgbClr val="7B7B7B"/>
                </a:solidFill>
                <a:latin typeface="Arial" charset="0"/>
                <a:ea typeface="ＭＳ Ｐゴシック" charset="0"/>
              </a:defRPr>
            </a:lvl4pPr>
            <a:lvl5pPr marL="2057400" indent="-228600" eaLnBrk="0" hangingPunct="0">
              <a:defRPr sz="2400">
                <a:solidFill>
                  <a:srgbClr val="7B7B7B"/>
                </a:solidFill>
                <a:latin typeface="Arial" charset="0"/>
                <a:ea typeface="ＭＳ Ｐゴシック" charset="0"/>
              </a:defRPr>
            </a:lvl5pPr>
            <a:lvl6pPr marL="2514600" indent="-228600" eaLnBrk="0" fontAlgn="base" hangingPunct="0">
              <a:spcBef>
                <a:spcPct val="0"/>
              </a:spcBef>
              <a:spcAft>
                <a:spcPct val="0"/>
              </a:spcAft>
              <a:defRPr sz="2400">
                <a:solidFill>
                  <a:srgbClr val="7B7B7B"/>
                </a:solidFill>
                <a:latin typeface="Arial" charset="0"/>
                <a:ea typeface="ＭＳ Ｐゴシック" charset="0"/>
              </a:defRPr>
            </a:lvl6pPr>
            <a:lvl7pPr marL="2971800" indent="-228600" eaLnBrk="0" fontAlgn="base" hangingPunct="0">
              <a:spcBef>
                <a:spcPct val="0"/>
              </a:spcBef>
              <a:spcAft>
                <a:spcPct val="0"/>
              </a:spcAft>
              <a:defRPr sz="2400">
                <a:solidFill>
                  <a:srgbClr val="7B7B7B"/>
                </a:solidFill>
                <a:latin typeface="Arial" charset="0"/>
                <a:ea typeface="ＭＳ Ｐゴシック" charset="0"/>
              </a:defRPr>
            </a:lvl7pPr>
            <a:lvl8pPr marL="3429000" indent="-228600" eaLnBrk="0" fontAlgn="base" hangingPunct="0">
              <a:spcBef>
                <a:spcPct val="0"/>
              </a:spcBef>
              <a:spcAft>
                <a:spcPct val="0"/>
              </a:spcAft>
              <a:defRPr sz="2400">
                <a:solidFill>
                  <a:srgbClr val="7B7B7B"/>
                </a:solidFill>
                <a:latin typeface="Arial" charset="0"/>
                <a:ea typeface="ＭＳ Ｐゴシック" charset="0"/>
              </a:defRPr>
            </a:lvl8pPr>
            <a:lvl9pPr marL="3886200" indent="-228600" eaLnBrk="0" fontAlgn="base" hangingPunct="0">
              <a:spcBef>
                <a:spcPct val="0"/>
              </a:spcBef>
              <a:spcAft>
                <a:spcPct val="0"/>
              </a:spcAft>
              <a:defRPr sz="2400">
                <a:solidFill>
                  <a:srgbClr val="7B7B7B"/>
                </a:solidFill>
                <a:latin typeface="Arial" charset="0"/>
                <a:ea typeface="ＭＳ Ｐゴシック" charset="0"/>
              </a:defRPr>
            </a:lvl9pPr>
          </a:lstStyle>
          <a:p>
            <a:pPr eaLnBrk="1" hangingPunct="1"/>
            <a:fld id="{B73E84A6-F444-A443-948F-B600CF3B8012}" type="slidenum">
              <a:rPr lang="en-US" sz="1000">
                <a:solidFill>
                  <a:schemeClr val="tx1"/>
                </a:solidFill>
                <a:latin typeface="Verdana" charset="0"/>
              </a:rPr>
              <a:pPr eaLnBrk="1" hangingPunct="1"/>
              <a:t>2</a:t>
            </a:fld>
            <a:endParaRPr lang="en-US" sz="1000">
              <a:solidFill>
                <a:schemeClr val="tx1"/>
              </a:solidFill>
              <a:latin typeface="Verdana" charset="0"/>
            </a:endParaRPr>
          </a:p>
        </p:txBody>
      </p:sp>
    </p:spTree>
    <p:extLst>
      <p:ext uri="{BB962C8B-B14F-4D97-AF65-F5344CB8AC3E}">
        <p14:creationId xmlns:p14="http://schemas.microsoft.com/office/powerpoint/2010/main" val="2494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1066800" y="114300"/>
            <a:ext cx="7366000" cy="1143000"/>
          </a:xfrm>
        </p:spPr>
        <p:txBody>
          <a:bodyPr/>
          <a:lstStyle/>
          <a:p>
            <a:r>
              <a:rPr lang="en-US">
                <a:ea typeface="ＭＳ Ｐゴシック" charset="0"/>
                <a:cs typeface="ＭＳ Ｐゴシック" charset="0"/>
              </a:rPr>
              <a:t>Research</a:t>
            </a:r>
          </a:p>
        </p:txBody>
      </p:sp>
      <p:sp>
        <p:nvSpPr>
          <p:cNvPr id="11266" name="Content Placeholder 2"/>
          <p:cNvSpPr>
            <a:spLocks noGrp="1"/>
          </p:cNvSpPr>
          <p:nvPr>
            <p:ph idx="1"/>
          </p:nvPr>
        </p:nvSpPr>
        <p:spPr>
          <a:xfrm>
            <a:off x="1066800" y="990600"/>
            <a:ext cx="7366000" cy="5181600"/>
          </a:xfrm>
        </p:spPr>
        <p:txBody>
          <a:bodyPr/>
          <a:lstStyle/>
          <a:p>
            <a:pPr marL="0" indent="0">
              <a:buNone/>
            </a:pPr>
            <a:r>
              <a:rPr lang="en-US" dirty="0" smtClean="0">
                <a:ea typeface="ＭＳ Ｐゴシック" charset="0"/>
                <a:cs typeface="ＭＳ Ｐゴシック" charset="0"/>
              </a:rPr>
              <a:t>Anonymity</a:t>
            </a:r>
          </a:p>
          <a:p>
            <a:pPr lvl="1">
              <a:buNone/>
            </a:pPr>
            <a:r>
              <a:rPr lang="en-US" sz="1800" dirty="0" smtClean="0">
                <a:ea typeface="ＭＳ Ｐゴシック" charset="0"/>
              </a:rPr>
              <a:t>- What people want and how they understand anonymity on the Internet</a:t>
            </a:r>
          </a:p>
          <a:p>
            <a:pPr marL="0" indent="0">
              <a:buFont typeface="Arial" charset="0"/>
              <a:buNone/>
            </a:pPr>
            <a:r>
              <a:rPr lang="en-US" sz="3200" dirty="0" smtClean="0">
                <a:ea typeface="ＭＳ Ｐゴシック" charset="0"/>
                <a:cs typeface="ＭＳ Ｐゴシック" charset="0"/>
              </a:rPr>
              <a:t> </a:t>
            </a:r>
            <a:r>
              <a:rPr lang="en-US" dirty="0">
                <a:ea typeface="ＭＳ Ｐゴシック" charset="0"/>
                <a:cs typeface="ＭＳ Ｐゴシック" charset="0"/>
              </a:rPr>
              <a:t>Transparency</a:t>
            </a:r>
          </a:p>
          <a:p>
            <a:pPr lvl="1">
              <a:buFont typeface="Arial" charset="0"/>
              <a:buNone/>
            </a:pPr>
            <a:r>
              <a:rPr lang="en-US" sz="1800" dirty="0">
                <a:ea typeface="ＭＳ Ｐゴシック" charset="0"/>
              </a:rPr>
              <a:t>- Transparency and collaboration in </a:t>
            </a:r>
            <a:r>
              <a:rPr lang="en-US" sz="1800" dirty="0" err="1">
                <a:ea typeface="ＭＳ Ｐゴシック" charset="0"/>
              </a:rPr>
              <a:t>GitHub</a:t>
            </a:r>
            <a:endParaRPr lang="en-US" sz="1800" dirty="0">
              <a:ea typeface="ＭＳ Ｐゴシック" charset="0"/>
            </a:endParaRPr>
          </a:p>
          <a:p>
            <a:pPr lvl="2">
              <a:buFont typeface="Arial" charset="0"/>
              <a:buNone/>
            </a:pPr>
            <a:r>
              <a:rPr lang="en-US" sz="1600" dirty="0">
                <a:ea typeface="ＭＳ Ｐゴシック" charset="0"/>
              </a:rPr>
              <a:t>A future vision of applications</a:t>
            </a:r>
          </a:p>
          <a:p>
            <a:pPr lvl="1">
              <a:buFont typeface="Arial" charset="0"/>
              <a:buNone/>
            </a:pPr>
            <a:r>
              <a:rPr lang="en-US" sz="1800" dirty="0">
                <a:ea typeface="ＭＳ Ｐゴシック" charset="0"/>
              </a:rPr>
              <a:t>- Visualizations of </a:t>
            </a:r>
            <a:r>
              <a:rPr lang="en-US" sz="1800" dirty="0" err="1">
                <a:ea typeface="ＭＳ Ｐゴシック" charset="0"/>
              </a:rPr>
              <a:t>Mech</a:t>
            </a:r>
            <a:r>
              <a:rPr lang="en-US" sz="1800" dirty="0">
                <a:ea typeface="ＭＳ Ｐゴシック" charset="0"/>
              </a:rPr>
              <a:t> Turk Workflow (poster)</a:t>
            </a:r>
          </a:p>
          <a:p>
            <a:pPr lvl="2">
              <a:buFont typeface="Arial" charset="0"/>
              <a:buNone/>
            </a:pPr>
            <a:r>
              <a:rPr lang="en-US" sz="1600" dirty="0">
                <a:ea typeface="ＭＳ Ｐゴシック" charset="0"/>
              </a:rPr>
              <a:t>The future of work and collaboration online</a:t>
            </a:r>
          </a:p>
          <a:p>
            <a:pPr lvl="1">
              <a:buFont typeface="Arial" charset="0"/>
              <a:buNone/>
            </a:pPr>
            <a:r>
              <a:rPr lang="en-US" sz="1800" dirty="0">
                <a:ea typeface="ＭＳ Ｐゴシック" charset="0"/>
              </a:rPr>
              <a:t>- Visioning XIA routing (poster)</a:t>
            </a:r>
            <a:endParaRPr lang="en-US" sz="1800" dirty="0" smtClean="0">
              <a:ea typeface="ＭＳ Ｐゴシック" charset="0"/>
            </a:endParaRPr>
          </a:p>
          <a:p>
            <a:pPr marL="0" indent="0">
              <a:buFont typeface="Arial" charset="0"/>
              <a:buNone/>
            </a:pPr>
            <a:endParaRPr lang="en-US" sz="2400" dirty="0" smtClean="0">
              <a:ea typeface="ＭＳ Ｐゴシック" charset="0"/>
              <a:cs typeface="ＭＳ Ｐゴシック" charset="0"/>
            </a:endParaRPr>
          </a:p>
          <a:p>
            <a:pPr marL="0" indent="0">
              <a:buFont typeface="Arial" charset="0"/>
              <a:buNone/>
            </a:pPr>
            <a:r>
              <a:rPr lang="en-US" sz="2400" dirty="0">
                <a:ea typeface="ＭＳ Ｐゴシック" charset="0"/>
                <a:cs typeface="ＭＳ Ｐゴシック" charset="0"/>
              </a:rPr>
              <a:t>Not today: Feedback loop to increase security behavior</a:t>
            </a:r>
          </a:p>
          <a:p>
            <a:pPr lvl="1">
              <a:buFont typeface="Arial" charset="0"/>
              <a:buNone/>
            </a:pPr>
            <a:r>
              <a:rPr lang="en-US" sz="1800" dirty="0">
                <a:ea typeface="ＭＳ Ｐゴシック" charset="0"/>
              </a:rPr>
              <a:t>- Collaboration with security group - TBA  </a:t>
            </a:r>
          </a:p>
          <a:p>
            <a:pPr marL="0" indent="0" eaLnBrk="1" hangingPunct="1">
              <a:spcBef>
                <a:spcPct val="0"/>
              </a:spcBef>
              <a:buFont typeface="Arial" charset="0"/>
              <a:buNone/>
            </a:pPr>
            <a:endParaRPr lang="en-US" sz="2400" dirty="0">
              <a:ea typeface="ＭＳ Ｐゴシック" charset="0"/>
              <a:cs typeface="ＭＳ Ｐゴシック" charset="0"/>
            </a:endParaRPr>
          </a:p>
        </p:txBody>
      </p:sp>
      <p:sp>
        <p:nvSpPr>
          <p:cNvPr id="11267"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7B7B7B"/>
                </a:solidFill>
                <a:latin typeface="Arial" charset="0"/>
                <a:ea typeface="ＭＳ Ｐゴシック" charset="0"/>
                <a:cs typeface="ＭＳ Ｐゴシック" charset="0"/>
              </a:defRPr>
            </a:lvl1pPr>
            <a:lvl2pPr marL="742950" indent="-285750" eaLnBrk="0" hangingPunct="0">
              <a:defRPr sz="2400">
                <a:solidFill>
                  <a:srgbClr val="7B7B7B"/>
                </a:solidFill>
                <a:latin typeface="Arial" charset="0"/>
                <a:ea typeface="ＭＳ Ｐゴシック" charset="0"/>
              </a:defRPr>
            </a:lvl2pPr>
            <a:lvl3pPr marL="1143000" indent="-228600" eaLnBrk="0" hangingPunct="0">
              <a:defRPr sz="2400">
                <a:solidFill>
                  <a:srgbClr val="7B7B7B"/>
                </a:solidFill>
                <a:latin typeface="Arial" charset="0"/>
                <a:ea typeface="ＭＳ Ｐゴシック" charset="0"/>
              </a:defRPr>
            </a:lvl3pPr>
            <a:lvl4pPr marL="1600200" indent="-228600" eaLnBrk="0" hangingPunct="0">
              <a:defRPr sz="2400">
                <a:solidFill>
                  <a:srgbClr val="7B7B7B"/>
                </a:solidFill>
                <a:latin typeface="Arial" charset="0"/>
                <a:ea typeface="ＭＳ Ｐゴシック" charset="0"/>
              </a:defRPr>
            </a:lvl4pPr>
            <a:lvl5pPr marL="2057400" indent="-228600" eaLnBrk="0" hangingPunct="0">
              <a:defRPr sz="2400">
                <a:solidFill>
                  <a:srgbClr val="7B7B7B"/>
                </a:solidFill>
                <a:latin typeface="Arial" charset="0"/>
                <a:ea typeface="ＭＳ Ｐゴシック" charset="0"/>
              </a:defRPr>
            </a:lvl5pPr>
            <a:lvl6pPr marL="2514600" indent="-228600" eaLnBrk="0" fontAlgn="base" hangingPunct="0">
              <a:spcBef>
                <a:spcPct val="0"/>
              </a:spcBef>
              <a:spcAft>
                <a:spcPct val="0"/>
              </a:spcAft>
              <a:defRPr sz="2400">
                <a:solidFill>
                  <a:srgbClr val="7B7B7B"/>
                </a:solidFill>
                <a:latin typeface="Arial" charset="0"/>
                <a:ea typeface="ＭＳ Ｐゴシック" charset="0"/>
              </a:defRPr>
            </a:lvl6pPr>
            <a:lvl7pPr marL="2971800" indent="-228600" eaLnBrk="0" fontAlgn="base" hangingPunct="0">
              <a:spcBef>
                <a:spcPct val="0"/>
              </a:spcBef>
              <a:spcAft>
                <a:spcPct val="0"/>
              </a:spcAft>
              <a:defRPr sz="2400">
                <a:solidFill>
                  <a:srgbClr val="7B7B7B"/>
                </a:solidFill>
                <a:latin typeface="Arial" charset="0"/>
                <a:ea typeface="ＭＳ Ｐゴシック" charset="0"/>
              </a:defRPr>
            </a:lvl7pPr>
            <a:lvl8pPr marL="3429000" indent="-228600" eaLnBrk="0" fontAlgn="base" hangingPunct="0">
              <a:spcBef>
                <a:spcPct val="0"/>
              </a:spcBef>
              <a:spcAft>
                <a:spcPct val="0"/>
              </a:spcAft>
              <a:defRPr sz="2400">
                <a:solidFill>
                  <a:srgbClr val="7B7B7B"/>
                </a:solidFill>
                <a:latin typeface="Arial" charset="0"/>
                <a:ea typeface="ＭＳ Ｐゴシック" charset="0"/>
              </a:defRPr>
            </a:lvl8pPr>
            <a:lvl9pPr marL="3886200" indent="-228600" eaLnBrk="0" fontAlgn="base" hangingPunct="0">
              <a:spcBef>
                <a:spcPct val="0"/>
              </a:spcBef>
              <a:spcAft>
                <a:spcPct val="0"/>
              </a:spcAft>
              <a:defRPr sz="2400">
                <a:solidFill>
                  <a:srgbClr val="7B7B7B"/>
                </a:solidFill>
                <a:latin typeface="Arial" charset="0"/>
                <a:ea typeface="ＭＳ Ｐゴシック" charset="0"/>
              </a:defRPr>
            </a:lvl9pPr>
          </a:lstStyle>
          <a:p>
            <a:pPr eaLnBrk="1" hangingPunct="1"/>
            <a:fld id="{EEC51A59-BD1C-CE49-AF93-E7560BA057B7}" type="slidenum">
              <a:rPr lang="en-US" sz="1000">
                <a:solidFill>
                  <a:schemeClr val="tx1"/>
                </a:solidFill>
                <a:latin typeface="Verdana" charset="0"/>
              </a:rPr>
              <a:pPr eaLnBrk="1" hangingPunct="1"/>
              <a:t>3</a:t>
            </a:fld>
            <a:endParaRPr lang="en-US" sz="1000">
              <a:solidFill>
                <a:schemeClr val="tx1"/>
              </a:solidFill>
              <a:latin typeface="Verdana" charset="0"/>
            </a:endParaRPr>
          </a:p>
        </p:txBody>
      </p:sp>
    </p:spTree>
    <p:extLst>
      <p:ext uri="{BB962C8B-B14F-4D97-AF65-F5344CB8AC3E}">
        <p14:creationId xmlns:p14="http://schemas.microsoft.com/office/powerpoint/2010/main" val="38903770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499" y="2130425"/>
            <a:ext cx="8434029" cy="1470025"/>
          </a:xfrm>
        </p:spPr>
        <p:txBody>
          <a:bodyPr/>
          <a:lstStyle/>
          <a:p>
            <a:r>
              <a:rPr lang="en-US" altLang="zh-CN" dirty="0" smtClean="0"/>
              <a:t>Perceptions about Anonymity on the Internet</a:t>
            </a:r>
            <a:endParaRPr lang="en-US" dirty="0"/>
          </a:p>
        </p:txBody>
      </p:sp>
      <p:sp>
        <p:nvSpPr>
          <p:cNvPr id="3" name="Subtitle 2"/>
          <p:cNvSpPr>
            <a:spLocks noGrp="1"/>
          </p:cNvSpPr>
          <p:nvPr>
            <p:ph type="subTitle" idx="1"/>
          </p:nvPr>
        </p:nvSpPr>
        <p:spPr>
          <a:xfrm>
            <a:off x="203201" y="3886200"/>
            <a:ext cx="8195732" cy="1752600"/>
          </a:xfrm>
        </p:spPr>
        <p:txBody>
          <a:bodyPr>
            <a:normAutofit fontScale="92500"/>
          </a:bodyPr>
          <a:lstStyle/>
          <a:p>
            <a:r>
              <a:rPr lang="en-US" sz="2800" dirty="0" smtClean="0"/>
              <a:t>Ruogu Kang, Sara </a:t>
            </a:r>
            <a:r>
              <a:rPr lang="en-US" sz="2800" dirty="0" err="1" smtClean="0"/>
              <a:t>Kiesler</a:t>
            </a:r>
            <a:endParaRPr lang="en-US" sz="2800" dirty="0"/>
          </a:p>
          <a:p>
            <a:r>
              <a:rPr lang="en-US" sz="2800" dirty="0" smtClean="0"/>
              <a:t>Peter Kinnaird, Colleen Stuart, Laura </a:t>
            </a:r>
            <a:r>
              <a:rPr lang="en-US" sz="2800" dirty="0" err="1" smtClean="0"/>
              <a:t>Dabbish</a:t>
            </a:r>
            <a:endParaRPr lang="en-US" sz="2800" dirty="0" smtClean="0"/>
          </a:p>
          <a:p>
            <a:r>
              <a:rPr lang="en-US" sz="2800" dirty="0" smtClean="0"/>
              <a:t>November 10</a:t>
            </a:r>
            <a:r>
              <a:rPr lang="en-US" sz="2800" baseline="30000" dirty="0" smtClean="0"/>
              <a:t>th</a:t>
            </a:r>
            <a:r>
              <a:rPr lang="en-US" sz="2800" dirty="0"/>
              <a:t>,</a:t>
            </a:r>
            <a:r>
              <a:rPr lang="en-US" sz="2800" dirty="0" smtClean="0"/>
              <a:t> 2011</a:t>
            </a:r>
          </a:p>
          <a:p>
            <a:endParaRPr lang="en-US" sz="2800" dirty="0"/>
          </a:p>
        </p:txBody>
      </p:sp>
      <p:sp>
        <p:nvSpPr>
          <p:cNvPr id="4" name="Slide Number Placeholder 3"/>
          <p:cNvSpPr>
            <a:spLocks noGrp="1"/>
          </p:cNvSpPr>
          <p:nvPr>
            <p:ph type="sldNum" sz="quarter" idx="10"/>
          </p:nvPr>
        </p:nvSpPr>
        <p:spPr/>
        <p:txBody>
          <a:bodyPr/>
          <a:lstStyle/>
          <a:p>
            <a:fld id="{E32E1A94-C93C-6649-8788-BC1C8B37EEF2}" type="slidenum">
              <a:rPr lang="en-US" smtClean="0"/>
              <a:pPr/>
              <a:t>4</a:t>
            </a:fld>
            <a:endParaRPr lang="en-US"/>
          </a:p>
        </p:txBody>
      </p:sp>
    </p:spTree>
    <p:extLst>
      <p:ext uri="{BB962C8B-B14F-4D97-AF65-F5344CB8AC3E}">
        <p14:creationId xmlns:p14="http://schemas.microsoft.com/office/powerpoint/2010/main" val="13556603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nonymous.jpg"/>
          <p:cNvPicPr>
            <a:picLocks noChangeAspect="1"/>
          </p:cNvPicPr>
          <p:nvPr/>
        </p:nvPicPr>
        <p:blipFill rotWithShape="1">
          <a:blip r:embed="rId3">
            <a:extLst>
              <a:ext uri="{28A0092B-C50C-407E-A947-70E740481C1C}">
                <a14:useLocalDpi xmlns:a14="http://schemas.microsoft.com/office/drawing/2010/main" val="0"/>
              </a:ext>
            </a:extLst>
          </a:blip>
          <a:srcRect b="13490"/>
          <a:stretch/>
        </p:blipFill>
        <p:spPr>
          <a:xfrm>
            <a:off x="2932362" y="1546297"/>
            <a:ext cx="5952861" cy="4119857"/>
          </a:xfrm>
          <a:prstGeom prst="rect">
            <a:avLst/>
          </a:prstGeom>
        </p:spPr>
      </p:pic>
      <p:sp>
        <p:nvSpPr>
          <p:cNvPr id="4" name="TextBox 3"/>
          <p:cNvSpPr txBox="1"/>
          <p:nvPr/>
        </p:nvSpPr>
        <p:spPr>
          <a:xfrm>
            <a:off x="13096" y="1659775"/>
            <a:ext cx="2619317" cy="3477875"/>
          </a:xfrm>
          <a:prstGeom prst="rect">
            <a:avLst/>
          </a:prstGeom>
          <a:noFill/>
        </p:spPr>
        <p:txBody>
          <a:bodyPr wrap="square" rtlCol="0">
            <a:spAutoFit/>
          </a:bodyPr>
          <a:lstStyle/>
          <a:p>
            <a:pPr algn="ctr"/>
            <a:r>
              <a:rPr lang="en-US" sz="2000" dirty="0" smtClean="0">
                <a:latin typeface="Gill Sans"/>
                <a:cs typeface="Gill Sans"/>
              </a:rPr>
              <a:t>Is it just evil people?</a:t>
            </a:r>
          </a:p>
          <a:p>
            <a:pPr algn="ctr"/>
            <a:endParaRPr lang="en-US" sz="2000" dirty="0" smtClean="0">
              <a:latin typeface="Gill Sans"/>
              <a:cs typeface="Gill Sans"/>
            </a:endParaRPr>
          </a:p>
          <a:p>
            <a:pPr algn="ctr"/>
            <a:r>
              <a:rPr lang="en-US" sz="2000" dirty="0">
                <a:latin typeface="Gill Sans"/>
                <a:cs typeface="Gill Sans"/>
              </a:rPr>
              <a:t>Terrorists</a:t>
            </a:r>
            <a:r>
              <a:rPr lang="en-US" sz="2000" dirty="0" smtClean="0">
                <a:latin typeface="Gill Sans"/>
                <a:cs typeface="Gill Sans"/>
              </a:rPr>
              <a:t>?</a:t>
            </a:r>
          </a:p>
          <a:p>
            <a:pPr algn="ctr"/>
            <a:endParaRPr lang="en-US" sz="2000" dirty="0">
              <a:latin typeface="Gill Sans"/>
              <a:cs typeface="Gill Sans"/>
            </a:endParaRPr>
          </a:p>
          <a:p>
            <a:pPr algn="ctr"/>
            <a:r>
              <a:rPr lang="en-US" sz="2000" dirty="0" smtClean="0">
                <a:latin typeface="Gill Sans"/>
                <a:cs typeface="Gill Sans"/>
              </a:rPr>
              <a:t>The afflicted?</a:t>
            </a:r>
          </a:p>
          <a:p>
            <a:pPr algn="ctr"/>
            <a:endParaRPr lang="en-US" sz="2000" dirty="0" smtClean="0">
              <a:latin typeface="Gill Sans"/>
              <a:cs typeface="Gill Sans"/>
            </a:endParaRPr>
          </a:p>
          <a:p>
            <a:pPr algn="ctr"/>
            <a:r>
              <a:rPr lang="en-US" sz="2000" dirty="0" smtClean="0">
                <a:latin typeface="Gill Sans"/>
                <a:cs typeface="Gill Sans"/>
              </a:rPr>
              <a:t>Deviants?</a:t>
            </a:r>
          </a:p>
          <a:p>
            <a:pPr algn="ctr"/>
            <a:endParaRPr lang="en-US" sz="2000" dirty="0" smtClean="0">
              <a:latin typeface="Gill Sans"/>
              <a:cs typeface="Gill Sans"/>
            </a:endParaRPr>
          </a:p>
          <a:p>
            <a:pPr algn="ctr"/>
            <a:r>
              <a:rPr lang="en-US" sz="2000" dirty="0" smtClean="0">
                <a:latin typeface="Gill Sans"/>
                <a:cs typeface="Gill Sans"/>
              </a:rPr>
              <a:t>All of us?</a:t>
            </a:r>
          </a:p>
          <a:p>
            <a:pPr algn="ctr"/>
            <a:endParaRPr lang="en-US" sz="2000" dirty="0" smtClean="0">
              <a:latin typeface="Gill Sans"/>
              <a:cs typeface="Gill Sans"/>
            </a:endParaRPr>
          </a:p>
          <a:p>
            <a:pPr algn="ctr"/>
            <a:r>
              <a:rPr lang="en-US" sz="2000" dirty="0" smtClean="0">
                <a:latin typeface="Gill Sans"/>
                <a:cs typeface="Gill Sans"/>
              </a:rPr>
              <a:t>HOW do we do it?</a:t>
            </a:r>
            <a:endParaRPr lang="en-US" sz="2000" dirty="0">
              <a:latin typeface="Gill Sans"/>
              <a:cs typeface="Gill Sans"/>
            </a:endParaRPr>
          </a:p>
        </p:txBody>
      </p:sp>
      <p:sp>
        <p:nvSpPr>
          <p:cNvPr id="7" name="Slide Number Placeholder 6"/>
          <p:cNvSpPr>
            <a:spLocks noGrp="1"/>
          </p:cNvSpPr>
          <p:nvPr>
            <p:ph type="sldNum" sz="quarter" idx="10"/>
          </p:nvPr>
        </p:nvSpPr>
        <p:spPr/>
        <p:txBody>
          <a:bodyPr/>
          <a:lstStyle/>
          <a:p>
            <a:fld id="{E32E1A94-C93C-6649-8788-BC1C8B37EEF2}" type="slidenum">
              <a:rPr lang="en-US" smtClean="0"/>
              <a:pPr/>
              <a:t>5</a:t>
            </a:fld>
            <a:endParaRPr lang="en-US"/>
          </a:p>
        </p:txBody>
      </p:sp>
      <p:sp>
        <p:nvSpPr>
          <p:cNvPr id="9" name="Title 1"/>
          <p:cNvSpPr>
            <a:spLocks noGrp="1"/>
          </p:cNvSpPr>
          <p:nvPr>
            <p:ph type="title"/>
          </p:nvPr>
        </p:nvSpPr>
        <p:spPr>
          <a:xfrm>
            <a:off x="457200" y="0"/>
            <a:ext cx="8229600" cy="1143000"/>
          </a:xfrm>
        </p:spPr>
        <p:txBody>
          <a:bodyPr/>
          <a:lstStyle/>
          <a:p>
            <a:r>
              <a:rPr lang="en-US" altLang="zh-CN" dirty="0" smtClean="0">
                <a:latin typeface="Gill Sans"/>
                <a:cs typeface="Gill Sans"/>
              </a:rPr>
              <a:t>Who wants to be anonymous?</a:t>
            </a:r>
            <a:endParaRPr lang="en-US" dirty="0">
              <a:latin typeface="Gill Sans"/>
              <a:cs typeface="Gill Sans"/>
            </a:endParaRPr>
          </a:p>
        </p:txBody>
      </p:sp>
    </p:spTree>
    <p:extLst>
      <p:ext uri="{BB962C8B-B14F-4D97-AF65-F5344CB8AC3E}">
        <p14:creationId xmlns:p14="http://schemas.microsoft.com/office/powerpoint/2010/main" val="25976479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457200" y="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3200" b="1" kern="1200">
                <a:solidFill>
                  <a:schemeClr val="tx1"/>
                </a:solidFill>
                <a:latin typeface="Verdana" charset="0"/>
                <a:ea typeface="ＭＳ Ｐゴシック" charset="-128"/>
                <a:cs typeface="ＭＳ Ｐゴシック" charset="-128"/>
              </a:defRPr>
            </a:lvl1pPr>
            <a:lvl2pPr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2pPr>
            <a:lvl3pPr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3pPr>
            <a:lvl4pPr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4pPr>
            <a:lvl5pPr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5pPr>
            <a:lvl6pPr marL="457200"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6pPr>
            <a:lvl7pPr marL="914400"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7pPr>
            <a:lvl8pPr marL="1371600"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8pPr>
            <a:lvl9pPr marL="1828800" algn="l" defTabSz="457200" rtl="0" eaLnBrk="1" fontAlgn="base" hangingPunct="1">
              <a:spcBef>
                <a:spcPct val="0"/>
              </a:spcBef>
              <a:spcAft>
                <a:spcPct val="0"/>
              </a:spcAft>
              <a:defRPr sz="3200" b="1">
                <a:solidFill>
                  <a:schemeClr val="tx1"/>
                </a:solidFill>
                <a:latin typeface="Verdana" charset="0"/>
                <a:ea typeface="ＭＳ Ｐゴシック" charset="-128"/>
                <a:cs typeface="ＭＳ Ｐゴシック" charset="-128"/>
              </a:defRPr>
            </a:lvl9pPr>
          </a:lstStyle>
          <a:p>
            <a:r>
              <a:rPr lang="en-US" altLang="zh-CN" dirty="0" smtClean="0">
                <a:latin typeface="Gill Sans"/>
                <a:cs typeface="Gill Sans"/>
              </a:rPr>
              <a:t>Method</a:t>
            </a:r>
            <a:endParaRPr lang="en-US" dirty="0">
              <a:latin typeface="Gill Sans"/>
              <a:cs typeface="Gill Sans"/>
            </a:endParaRPr>
          </a:p>
        </p:txBody>
      </p:sp>
      <p:sp>
        <p:nvSpPr>
          <p:cNvPr id="3" name="Content Placeholder 2"/>
          <p:cNvSpPr>
            <a:spLocks noGrp="1"/>
          </p:cNvSpPr>
          <p:nvPr>
            <p:ph idx="1"/>
          </p:nvPr>
        </p:nvSpPr>
        <p:spPr>
          <a:xfrm>
            <a:off x="457199" y="974923"/>
            <a:ext cx="8551211" cy="4979952"/>
          </a:xfrm>
        </p:spPr>
        <p:txBody>
          <a:bodyPr>
            <a:noAutofit/>
          </a:bodyPr>
          <a:lstStyle/>
          <a:p>
            <a:r>
              <a:rPr lang="en-US" dirty="0" smtClean="0">
                <a:latin typeface="Gill Sans"/>
                <a:cs typeface="Gill Sans"/>
              </a:rPr>
              <a:t>Semi-structured interviews (1 hour)</a:t>
            </a:r>
          </a:p>
          <a:p>
            <a:r>
              <a:rPr lang="en-US" dirty="0" smtClean="0">
                <a:latin typeface="Gill Sans"/>
                <a:cs typeface="Gill Sans"/>
              </a:rPr>
              <a:t>34 participants </a:t>
            </a:r>
          </a:p>
          <a:p>
            <a:pPr lvl="1"/>
            <a:r>
              <a:rPr lang="en-US" dirty="0" smtClean="0">
                <a:latin typeface="Gill Sans"/>
                <a:cs typeface="Gill Sans"/>
              </a:rPr>
              <a:t>17 female, 17 male</a:t>
            </a:r>
          </a:p>
          <a:p>
            <a:pPr lvl="1"/>
            <a:r>
              <a:rPr lang="en-US" dirty="0" smtClean="0">
                <a:latin typeface="Gill Sans"/>
                <a:cs typeface="Gill Sans"/>
              </a:rPr>
              <a:t>Recruited from Mechanical Turk, Craigslist, university postings</a:t>
            </a:r>
          </a:p>
          <a:p>
            <a:pPr lvl="1"/>
            <a:r>
              <a:rPr lang="en-US" dirty="0" smtClean="0">
                <a:latin typeface="Gill Sans"/>
                <a:cs typeface="Gill Sans"/>
              </a:rPr>
              <a:t>15 American, 14 Chinese, 1 Ethiopian, 1 Romanian, 1 Greek, 1 Philippine, 1 British</a:t>
            </a:r>
          </a:p>
          <a:p>
            <a:r>
              <a:rPr lang="en-US" dirty="0" smtClean="0">
                <a:latin typeface="Gill Sans"/>
                <a:cs typeface="Gill Sans"/>
              </a:rPr>
              <a:t>Lots of stories</a:t>
            </a:r>
          </a:p>
          <a:p>
            <a:pPr lvl="1"/>
            <a:r>
              <a:rPr lang="en-US" dirty="0" smtClean="0">
                <a:latin typeface="Gill Sans"/>
                <a:cs typeface="Gill Sans"/>
              </a:rPr>
              <a:t>A Romanian once abducted</a:t>
            </a:r>
          </a:p>
          <a:p>
            <a:pPr lvl="1"/>
            <a:r>
              <a:rPr lang="en-US" dirty="0" smtClean="0">
                <a:latin typeface="Gill Sans"/>
                <a:cs typeface="Gill Sans"/>
              </a:rPr>
              <a:t>A 4chan subscriber with multiple personas</a:t>
            </a:r>
          </a:p>
          <a:p>
            <a:pPr lvl="1"/>
            <a:r>
              <a:rPr lang="en-US" dirty="0" smtClean="0">
                <a:latin typeface="Gill Sans"/>
                <a:cs typeface="Gill Sans"/>
              </a:rPr>
              <a:t>A Chinese anonymous shopper</a:t>
            </a:r>
          </a:p>
          <a:p>
            <a:pPr lvl="1"/>
            <a:r>
              <a:rPr lang="en-US" dirty="0" smtClean="0">
                <a:latin typeface="Gill Sans"/>
                <a:cs typeface="Gill Sans"/>
              </a:rPr>
              <a:t>A victim of domestic violence</a:t>
            </a:r>
          </a:p>
          <a:p>
            <a:pPr lvl="1"/>
            <a:endParaRPr lang="en-US" dirty="0" smtClean="0">
              <a:latin typeface="Gill Sans"/>
              <a:cs typeface="Gill Sans"/>
            </a:endParaRPr>
          </a:p>
          <a:p>
            <a:endParaRPr lang="en-US" dirty="0">
              <a:latin typeface="Gill Sans"/>
              <a:cs typeface="Gill Sans"/>
            </a:endParaRPr>
          </a:p>
        </p:txBody>
      </p:sp>
      <p:sp>
        <p:nvSpPr>
          <p:cNvPr id="4" name="Slide Number Placeholder 3"/>
          <p:cNvSpPr>
            <a:spLocks noGrp="1"/>
          </p:cNvSpPr>
          <p:nvPr>
            <p:ph type="sldNum" sz="quarter" idx="10"/>
          </p:nvPr>
        </p:nvSpPr>
        <p:spPr/>
        <p:txBody>
          <a:bodyPr/>
          <a:lstStyle/>
          <a:p>
            <a:fld id="{E32E1A94-C93C-6649-8788-BC1C8B37EEF2}" type="slidenum">
              <a:rPr lang="en-US" smtClean="0"/>
              <a:pPr/>
              <a:t>6</a:t>
            </a:fld>
            <a:endParaRPr lang="en-US"/>
          </a:p>
        </p:txBody>
      </p:sp>
    </p:spTree>
    <p:extLst>
      <p:ext uri="{BB962C8B-B14F-4D97-AF65-F5344CB8AC3E}">
        <p14:creationId xmlns:p14="http://schemas.microsoft.com/office/powerpoint/2010/main" val="20010447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zh-CN" dirty="0" smtClean="0">
                <a:latin typeface="Gill Sans"/>
                <a:cs typeface="Gill Sans"/>
              </a:rPr>
              <a:t>Anonymous activities</a:t>
            </a:r>
            <a:endParaRPr lang="en-US" dirty="0">
              <a:latin typeface="Gill Sans"/>
              <a:cs typeface="Gill Sans"/>
            </a:endParaRPr>
          </a:p>
        </p:txBody>
      </p:sp>
      <p:sp>
        <p:nvSpPr>
          <p:cNvPr id="4" name="Rectangle 3"/>
          <p:cNvSpPr/>
          <p:nvPr/>
        </p:nvSpPr>
        <p:spPr>
          <a:xfrm>
            <a:off x="3007562" y="3163140"/>
            <a:ext cx="5883131" cy="907266"/>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a:buChar char="•"/>
            </a:pPr>
            <a:r>
              <a:rPr lang="en-US" sz="2000" dirty="0" err="1">
                <a:solidFill>
                  <a:schemeClr val="bg1"/>
                </a:solidFill>
                <a:latin typeface="Gill Sans"/>
                <a:cs typeface="Gill Sans"/>
              </a:rPr>
              <a:t>Torrenting</a:t>
            </a:r>
            <a:r>
              <a:rPr lang="en-US" sz="2000" dirty="0">
                <a:solidFill>
                  <a:schemeClr val="bg1"/>
                </a:solidFill>
                <a:latin typeface="Gill Sans"/>
                <a:cs typeface="Gill Sans"/>
              </a:rPr>
              <a:t> and </a:t>
            </a:r>
            <a:r>
              <a:rPr lang="en-US" sz="2000" dirty="0" smtClean="0">
                <a:solidFill>
                  <a:schemeClr val="bg1"/>
                </a:solidFill>
                <a:latin typeface="Gill Sans"/>
                <a:cs typeface="Gill Sans"/>
              </a:rPr>
              <a:t>file sharing</a:t>
            </a:r>
            <a:endParaRPr lang="en-US" sz="2000" dirty="0">
              <a:solidFill>
                <a:schemeClr val="bg1"/>
              </a:solidFill>
              <a:latin typeface="Gill Sans"/>
              <a:cs typeface="Gill Sans"/>
            </a:endParaRPr>
          </a:p>
          <a:p>
            <a:pPr marL="342900" indent="-342900">
              <a:buFont typeface="Arial"/>
              <a:buChar char="•"/>
            </a:pPr>
            <a:r>
              <a:rPr lang="en-US" sz="2000" dirty="0" smtClean="0">
                <a:solidFill>
                  <a:schemeClr val="bg1"/>
                </a:solidFill>
                <a:latin typeface="Gill Sans"/>
                <a:cs typeface="Gill Sans"/>
              </a:rPr>
              <a:t>Transferring </a:t>
            </a:r>
            <a:r>
              <a:rPr lang="en-US" sz="2000" dirty="0">
                <a:solidFill>
                  <a:schemeClr val="bg1"/>
                </a:solidFill>
                <a:latin typeface="Gill Sans"/>
                <a:cs typeface="Gill Sans"/>
              </a:rPr>
              <a:t>data (encrypted email, work</a:t>
            </a:r>
            <a:r>
              <a:rPr lang="en-US" sz="2000" dirty="0" smtClean="0">
                <a:solidFill>
                  <a:schemeClr val="bg1"/>
                </a:solidFill>
                <a:latin typeface="Gill Sans"/>
                <a:cs typeface="Gill Sans"/>
              </a:rPr>
              <a:t> to </a:t>
            </a:r>
            <a:r>
              <a:rPr lang="en-US" sz="2000" dirty="0">
                <a:solidFill>
                  <a:schemeClr val="bg1"/>
                </a:solidFill>
                <a:latin typeface="Gill Sans"/>
                <a:cs typeface="Gill Sans"/>
              </a:rPr>
              <a:t>publish)</a:t>
            </a:r>
          </a:p>
        </p:txBody>
      </p:sp>
      <p:sp>
        <p:nvSpPr>
          <p:cNvPr id="5" name="Rectangle 4"/>
          <p:cNvSpPr/>
          <p:nvPr/>
        </p:nvSpPr>
        <p:spPr>
          <a:xfrm>
            <a:off x="3007563" y="1291439"/>
            <a:ext cx="5883129" cy="824723"/>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a:buChar char="•"/>
            </a:pPr>
            <a:r>
              <a:rPr lang="en-US" sz="2000" dirty="0" smtClean="0">
                <a:solidFill>
                  <a:schemeClr val="bg1"/>
                </a:solidFill>
                <a:latin typeface="Gill Sans"/>
                <a:cs typeface="Gill Sans"/>
              </a:rPr>
              <a:t>Participating </a:t>
            </a:r>
            <a:r>
              <a:rPr lang="en-US" sz="2000" dirty="0">
                <a:solidFill>
                  <a:schemeClr val="bg1"/>
                </a:solidFill>
                <a:latin typeface="Gill Sans"/>
                <a:cs typeface="Gill Sans"/>
              </a:rPr>
              <a:t>in forums </a:t>
            </a:r>
          </a:p>
          <a:p>
            <a:pPr marL="342900" indent="-342900">
              <a:buFont typeface="Arial"/>
              <a:buChar char="•"/>
            </a:pPr>
            <a:r>
              <a:rPr lang="en-US" sz="2000" dirty="0" smtClean="0">
                <a:solidFill>
                  <a:schemeClr val="bg1"/>
                </a:solidFill>
                <a:latin typeface="Gill Sans"/>
                <a:cs typeface="Gill Sans"/>
              </a:rPr>
              <a:t>Posting reviews/comments/</a:t>
            </a:r>
            <a:r>
              <a:rPr lang="en-US" sz="2000" dirty="0">
                <a:solidFill>
                  <a:schemeClr val="bg1"/>
                </a:solidFill>
                <a:latin typeface="Gill Sans"/>
                <a:cs typeface="Gill Sans"/>
              </a:rPr>
              <a:t>harsh critiques</a:t>
            </a:r>
          </a:p>
        </p:txBody>
      </p:sp>
      <p:sp>
        <p:nvSpPr>
          <p:cNvPr id="6" name="Rectangle 5"/>
          <p:cNvSpPr/>
          <p:nvPr/>
        </p:nvSpPr>
        <p:spPr>
          <a:xfrm>
            <a:off x="3007563" y="2207478"/>
            <a:ext cx="5883129" cy="85286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a:buChar char="•"/>
            </a:pPr>
            <a:r>
              <a:rPr lang="en-US" sz="2000" dirty="0" smtClean="0">
                <a:solidFill>
                  <a:schemeClr val="bg1"/>
                </a:solidFill>
                <a:latin typeface="Gill Sans"/>
                <a:cs typeface="Gill Sans"/>
              </a:rPr>
              <a:t>Attacking/spoofing </a:t>
            </a:r>
            <a:r>
              <a:rPr lang="en-US" sz="2000" dirty="0">
                <a:solidFill>
                  <a:schemeClr val="bg1"/>
                </a:solidFill>
                <a:latin typeface="Gill Sans"/>
                <a:cs typeface="Gill Sans"/>
              </a:rPr>
              <a:t>others,</a:t>
            </a:r>
            <a:r>
              <a:rPr lang="en-US" sz="2000" dirty="0" smtClean="0">
                <a:solidFill>
                  <a:schemeClr val="bg1"/>
                </a:solidFill>
                <a:latin typeface="Gill Sans"/>
                <a:cs typeface="Gill Sans"/>
              </a:rPr>
              <a:t> trick </a:t>
            </a:r>
            <a:r>
              <a:rPr lang="en-US" sz="2000" dirty="0">
                <a:solidFill>
                  <a:schemeClr val="bg1"/>
                </a:solidFill>
                <a:latin typeface="Gill Sans"/>
                <a:cs typeface="Gill Sans"/>
              </a:rPr>
              <a:t>friends</a:t>
            </a:r>
            <a:endParaRPr lang="en-US" sz="2000" dirty="0" smtClean="0">
              <a:solidFill>
                <a:schemeClr val="bg1"/>
              </a:solidFill>
              <a:latin typeface="Gill Sans"/>
              <a:cs typeface="Gill Sans"/>
            </a:endParaRPr>
          </a:p>
          <a:p>
            <a:pPr marL="342900" indent="-342900">
              <a:buFont typeface="Arial"/>
              <a:buChar char="•"/>
            </a:pPr>
            <a:r>
              <a:rPr lang="en-US" sz="2000" dirty="0" smtClean="0">
                <a:solidFill>
                  <a:schemeClr val="bg1"/>
                </a:solidFill>
                <a:latin typeface="Gill Sans"/>
                <a:cs typeface="Gill Sans"/>
              </a:rPr>
              <a:t>Anonymous emailing (to report </a:t>
            </a:r>
            <a:r>
              <a:rPr lang="en-US" sz="2000" dirty="0">
                <a:solidFill>
                  <a:schemeClr val="bg1"/>
                </a:solidFill>
                <a:latin typeface="Gill Sans"/>
                <a:cs typeface="Gill Sans"/>
              </a:rPr>
              <a:t>incorrect behavior</a:t>
            </a:r>
            <a:r>
              <a:rPr lang="en-US" sz="2000" dirty="0" smtClean="0">
                <a:solidFill>
                  <a:schemeClr val="bg1"/>
                </a:solidFill>
                <a:latin typeface="Gill Sans"/>
                <a:cs typeface="Gill Sans"/>
              </a:rPr>
              <a:t>)</a:t>
            </a:r>
            <a:endParaRPr lang="en-US" sz="2000" dirty="0">
              <a:solidFill>
                <a:schemeClr val="bg1"/>
              </a:solidFill>
              <a:latin typeface="Gill Sans"/>
              <a:cs typeface="Gill Sans"/>
            </a:endParaRPr>
          </a:p>
        </p:txBody>
      </p:sp>
      <p:sp>
        <p:nvSpPr>
          <p:cNvPr id="7" name="Rectangle 6"/>
          <p:cNvSpPr/>
          <p:nvPr/>
        </p:nvSpPr>
        <p:spPr>
          <a:xfrm>
            <a:off x="2454574" y="4272493"/>
            <a:ext cx="6436118" cy="92649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a:buChar char="•"/>
            </a:pPr>
            <a:r>
              <a:rPr lang="en-US" sz="2000" dirty="0" smtClean="0">
                <a:solidFill>
                  <a:schemeClr val="bg1"/>
                </a:solidFill>
                <a:latin typeface="Gill Sans"/>
                <a:cs typeface="Gill Sans"/>
              </a:rPr>
              <a:t>Searching </a:t>
            </a:r>
            <a:r>
              <a:rPr lang="en-US" sz="2000" dirty="0">
                <a:solidFill>
                  <a:schemeClr val="bg1"/>
                </a:solidFill>
                <a:latin typeface="Gill Sans"/>
                <a:cs typeface="Gill Sans"/>
              </a:rPr>
              <a:t>for </a:t>
            </a:r>
            <a:r>
              <a:rPr lang="en-US" sz="2000" dirty="0" smtClean="0">
                <a:solidFill>
                  <a:schemeClr val="bg1"/>
                </a:solidFill>
                <a:latin typeface="Gill Sans"/>
                <a:cs typeface="Gill Sans"/>
              </a:rPr>
              <a:t>information on sensitive topics</a:t>
            </a:r>
          </a:p>
          <a:p>
            <a:pPr marL="342900" indent="-342900">
              <a:buFont typeface="Arial"/>
              <a:buChar char="•"/>
            </a:pPr>
            <a:r>
              <a:rPr lang="en-US" sz="2000" dirty="0" smtClean="0">
                <a:solidFill>
                  <a:schemeClr val="bg1"/>
                </a:solidFill>
                <a:latin typeface="Gill Sans"/>
                <a:cs typeface="Gill Sans"/>
              </a:rPr>
              <a:t>Browsing </a:t>
            </a:r>
            <a:r>
              <a:rPr lang="en-US" sz="2000" dirty="0">
                <a:solidFill>
                  <a:schemeClr val="bg1"/>
                </a:solidFill>
                <a:latin typeface="Gill Sans"/>
                <a:cs typeface="Gill Sans"/>
              </a:rPr>
              <a:t>friends’ </a:t>
            </a:r>
            <a:r>
              <a:rPr lang="en-US" sz="2000" dirty="0" smtClean="0">
                <a:solidFill>
                  <a:schemeClr val="bg1"/>
                </a:solidFill>
                <a:latin typeface="Gill Sans"/>
                <a:cs typeface="Gill Sans"/>
              </a:rPr>
              <a:t>blogs, hacking </a:t>
            </a:r>
            <a:r>
              <a:rPr lang="en-US" sz="2000" dirty="0">
                <a:solidFill>
                  <a:schemeClr val="bg1"/>
                </a:solidFill>
                <a:latin typeface="Gill Sans"/>
                <a:cs typeface="Gill Sans"/>
              </a:rPr>
              <a:t>or subversive </a:t>
            </a:r>
            <a:r>
              <a:rPr lang="en-US" sz="2000" dirty="0" smtClean="0">
                <a:solidFill>
                  <a:schemeClr val="bg1"/>
                </a:solidFill>
                <a:latin typeface="Gill Sans"/>
                <a:cs typeface="Gill Sans"/>
              </a:rPr>
              <a:t>websites</a:t>
            </a:r>
            <a:endParaRPr lang="en-US" sz="2000" dirty="0">
              <a:solidFill>
                <a:schemeClr val="bg1"/>
              </a:solidFill>
              <a:latin typeface="Gill Sans"/>
              <a:cs typeface="Gill Sans"/>
            </a:endParaRPr>
          </a:p>
        </p:txBody>
      </p:sp>
      <p:sp>
        <p:nvSpPr>
          <p:cNvPr id="8" name="Rectangle 7"/>
          <p:cNvSpPr/>
          <p:nvPr/>
        </p:nvSpPr>
        <p:spPr>
          <a:xfrm>
            <a:off x="1484161" y="5382602"/>
            <a:ext cx="7406532" cy="939963"/>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a:buChar char="•"/>
            </a:pPr>
            <a:r>
              <a:rPr lang="en-US" sz="2000" dirty="0" smtClean="0">
                <a:solidFill>
                  <a:srgbClr val="FFFFFF"/>
                </a:solidFill>
                <a:latin typeface="Gill Sans"/>
                <a:cs typeface="Gill Sans"/>
              </a:rPr>
              <a:t>Using </a:t>
            </a:r>
            <a:r>
              <a:rPr lang="en-US" sz="2000" dirty="0">
                <a:solidFill>
                  <a:srgbClr val="FFFFFF"/>
                </a:solidFill>
                <a:latin typeface="Gill Sans"/>
                <a:cs typeface="Gill Sans"/>
              </a:rPr>
              <a:t>fake information on Facebook/Twitter, craigslist, online dating sites, online chat, online games, online job, online shopping</a:t>
            </a:r>
          </a:p>
        </p:txBody>
      </p:sp>
      <p:sp>
        <p:nvSpPr>
          <p:cNvPr id="10" name="TextBox 9"/>
          <p:cNvSpPr txBox="1"/>
          <p:nvPr/>
        </p:nvSpPr>
        <p:spPr>
          <a:xfrm>
            <a:off x="343032" y="1237775"/>
            <a:ext cx="2425499" cy="461665"/>
          </a:xfrm>
          <a:prstGeom prst="rect">
            <a:avLst/>
          </a:prstGeom>
          <a:noFill/>
        </p:spPr>
        <p:txBody>
          <a:bodyPr wrap="square" rtlCol="0">
            <a:spAutoFit/>
          </a:bodyPr>
          <a:lstStyle/>
          <a:p>
            <a:r>
              <a:rPr lang="en-US" sz="2400" dirty="0">
                <a:solidFill>
                  <a:srgbClr val="800000"/>
                </a:solidFill>
                <a:latin typeface="Gill Sans"/>
                <a:cs typeface="Gill Sans"/>
              </a:rPr>
              <a:t>S</a:t>
            </a:r>
            <a:r>
              <a:rPr lang="en-US" sz="2400" dirty="0" smtClean="0">
                <a:solidFill>
                  <a:srgbClr val="800000"/>
                </a:solidFill>
                <a:latin typeface="Gill Sans"/>
                <a:cs typeface="Gill Sans"/>
              </a:rPr>
              <a:t>ending out data</a:t>
            </a:r>
            <a:endParaRPr lang="en-US" sz="2400" dirty="0">
              <a:solidFill>
                <a:srgbClr val="800000"/>
              </a:solidFill>
              <a:latin typeface="Gill Sans"/>
              <a:cs typeface="Gill Sans"/>
            </a:endParaRPr>
          </a:p>
        </p:txBody>
      </p:sp>
      <p:sp>
        <p:nvSpPr>
          <p:cNvPr id="11" name="TextBox 10"/>
          <p:cNvSpPr txBox="1"/>
          <p:nvPr/>
        </p:nvSpPr>
        <p:spPr>
          <a:xfrm>
            <a:off x="343032" y="4138333"/>
            <a:ext cx="2425499" cy="461665"/>
          </a:xfrm>
          <a:prstGeom prst="rect">
            <a:avLst/>
          </a:prstGeom>
          <a:noFill/>
        </p:spPr>
        <p:txBody>
          <a:bodyPr wrap="square" rtlCol="0">
            <a:spAutoFit/>
          </a:bodyPr>
          <a:lstStyle/>
          <a:p>
            <a:r>
              <a:rPr lang="en-US" sz="2400" dirty="0" smtClean="0">
                <a:solidFill>
                  <a:schemeClr val="tx2">
                    <a:lumMod val="60000"/>
                    <a:lumOff val="40000"/>
                  </a:schemeClr>
                </a:solidFill>
                <a:latin typeface="Gill Sans"/>
                <a:cs typeface="Gill Sans"/>
              </a:rPr>
              <a:t>Browsing info</a:t>
            </a:r>
            <a:endParaRPr lang="en-US" sz="2400" dirty="0">
              <a:solidFill>
                <a:schemeClr val="tx2">
                  <a:lumMod val="60000"/>
                  <a:lumOff val="40000"/>
                </a:schemeClr>
              </a:solidFill>
              <a:latin typeface="Gill Sans"/>
              <a:cs typeface="Gill Sans"/>
            </a:endParaRPr>
          </a:p>
        </p:txBody>
      </p:sp>
      <p:sp>
        <p:nvSpPr>
          <p:cNvPr id="12" name="TextBox 11"/>
          <p:cNvSpPr txBox="1"/>
          <p:nvPr/>
        </p:nvSpPr>
        <p:spPr>
          <a:xfrm>
            <a:off x="343032" y="5275274"/>
            <a:ext cx="2425499" cy="461665"/>
          </a:xfrm>
          <a:prstGeom prst="rect">
            <a:avLst/>
          </a:prstGeom>
          <a:noFill/>
        </p:spPr>
        <p:txBody>
          <a:bodyPr wrap="square" rtlCol="0">
            <a:spAutoFit/>
          </a:bodyPr>
          <a:lstStyle/>
          <a:p>
            <a:r>
              <a:rPr lang="en-US" sz="2400" dirty="0" smtClean="0">
                <a:solidFill>
                  <a:schemeClr val="accent3">
                    <a:lumMod val="50000"/>
                  </a:schemeClr>
                </a:solidFill>
                <a:latin typeface="Gill Sans"/>
                <a:cs typeface="Gill Sans"/>
              </a:rPr>
              <a:t>Social</a:t>
            </a:r>
            <a:endParaRPr lang="en-US" sz="2400" dirty="0">
              <a:solidFill>
                <a:schemeClr val="accent3">
                  <a:lumMod val="50000"/>
                </a:schemeClr>
              </a:solidFill>
              <a:latin typeface="Gill Sans"/>
              <a:cs typeface="Gill Sans"/>
            </a:endParaRPr>
          </a:p>
        </p:txBody>
      </p:sp>
      <p:sp>
        <p:nvSpPr>
          <p:cNvPr id="13" name="Slide Number Placeholder 12"/>
          <p:cNvSpPr>
            <a:spLocks noGrp="1"/>
          </p:cNvSpPr>
          <p:nvPr>
            <p:ph type="sldNum" sz="quarter" idx="10"/>
          </p:nvPr>
        </p:nvSpPr>
        <p:spPr/>
        <p:txBody>
          <a:bodyPr/>
          <a:lstStyle/>
          <a:p>
            <a:fld id="{E32E1A94-C93C-6649-8788-BC1C8B37EEF2}" type="slidenum">
              <a:rPr lang="en-US" smtClean="0"/>
              <a:pPr/>
              <a:t>7</a:t>
            </a:fld>
            <a:endParaRPr lang="en-US"/>
          </a:p>
        </p:txBody>
      </p:sp>
      <p:sp>
        <p:nvSpPr>
          <p:cNvPr id="3" name="Rectangle 2"/>
          <p:cNvSpPr/>
          <p:nvPr/>
        </p:nvSpPr>
        <p:spPr>
          <a:xfrm>
            <a:off x="3086929" y="1344359"/>
            <a:ext cx="5666011" cy="408001"/>
          </a:xfrm>
          <a:prstGeom prst="rect">
            <a:avLst/>
          </a:prstGeom>
          <a:noFill/>
          <a:ln w="28575" cmpd="sng">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b="1" dirty="0" smtClean="0">
                <a:solidFill>
                  <a:srgbClr val="FFFF00"/>
                </a:solidFill>
              </a:rPr>
              <a:t>4chan, domestic violence</a:t>
            </a:r>
            <a:endParaRPr lang="en-US" b="1" dirty="0">
              <a:solidFill>
                <a:srgbClr val="FFFF00"/>
              </a:solidFill>
            </a:endParaRPr>
          </a:p>
        </p:txBody>
      </p:sp>
      <p:sp>
        <p:nvSpPr>
          <p:cNvPr id="14" name="Rectangle 13"/>
          <p:cNvSpPr/>
          <p:nvPr/>
        </p:nvSpPr>
        <p:spPr>
          <a:xfrm>
            <a:off x="6881998" y="5859260"/>
            <a:ext cx="1870942" cy="408001"/>
          </a:xfrm>
          <a:prstGeom prst="rect">
            <a:avLst/>
          </a:prstGeom>
          <a:noFill/>
          <a:ln w="28575" cmpd="sng">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b="1" dirty="0">
              <a:solidFill>
                <a:srgbClr val="FFFF00"/>
              </a:solidFill>
            </a:endParaRPr>
          </a:p>
        </p:txBody>
      </p:sp>
    </p:spTree>
    <p:extLst>
      <p:ext uri="{BB962C8B-B14F-4D97-AF65-F5344CB8AC3E}">
        <p14:creationId xmlns:p14="http://schemas.microsoft.com/office/powerpoint/2010/main" val="25926922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211653989"/>
              </p:ext>
            </p:extLst>
          </p:nvPr>
        </p:nvGraphicFramePr>
        <p:xfrm>
          <a:off x="79370" y="1031319"/>
          <a:ext cx="8972033" cy="4846319"/>
        </p:xfrm>
        <a:graphic>
          <a:graphicData uri="http://schemas.openxmlformats.org/drawingml/2006/table">
            <a:tbl>
              <a:tblPr firstRow="1" bandRow="1">
                <a:tableStyleId>{69012ECD-51FC-41F1-AA8D-1B2483CD663E}</a:tableStyleId>
              </a:tblPr>
              <a:tblGrid>
                <a:gridCol w="1820810"/>
                <a:gridCol w="4351707"/>
                <a:gridCol w="2799516"/>
              </a:tblGrid>
              <a:tr h="370840">
                <a:tc>
                  <a:txBody>
                    <a:bodyPr/>
                    <a:lstStyle/>
                    <a:p>
                      <a:r>
                        <a:rPr lang="en-US" sz="2000" b="1" dirty="0" smtClean="0"/>
                        <a:t>Reason </a:t>
                      </a:r>
                      <a:endParaRPr lang="en-US" sz="2000" b="1" dirty="0">
                        <a:latin typeface="Gill Sans"/>
                        <a:cs typeface="Gill Sans"/>
                      </a:endParaRPr>
                    </a:p>
                  </a:txBody>
                  <a:tcPr/>
                </a:tc>
                <a:tc>
                  <a:txBody>
                    <a:bodyPr/>
                    <a:lstStyle/>
                    <a:p>
                      <a:r>
                        <a:rPr lang="en-US" dirty="0" smtClean="0"/>
                        <a:t>Example</a:t>
                      </a:r>
                      <a:r>
                        <a:rPr lang="en-US" baseline="0" dirty="0" smtClean="0"/>
                        <a:t> </a:t>
                      </a:r>
                      <a:endParaRPr lang="en-US" dirty="0">
                        <a:latin typeface="Gill Sans"/>
                        <a:cs typeface="Gill Sans"/>
                      </a:endParaRPr>
                    </a:p>
                  </a:txBody>
                  <a:tcPr/>
                </a:tc>
                <a:tc>
                  <a:txBody>
                    <a:bodyPr/>
                    <a:lstStyle/>
                    <a:p>
                      <a:r>
                        <a:rPr lang="en-US" dirty="0" smtClean="0"/>
                        <a:t>Who?</a:t>
                      </a:r>
                      <a:endParaRPr lang="en-US" dirty="0">
                        <a:latin typeface="Gill Sans"/>
                        <a:cs typeface="Gill San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t>Protect oneself</a:t>
                      </a:r>
                    </a:p>
                    <a:p>
                      <a:endParaRPr lang="en-US" sz="2000" b="1" dirty="0">
                        <a:latin typeface="Gill Sans"/>
                        <a:cs typeface="Gill Sans"/>
                      </a:endParaRPr>
                    </a:p>
                  </a:txBody>
                  <a:tcPr>
                    <a:solidFill>
                      <a:schemeClr val="bg1"/>
                    </a:solidFill>
                  </a:tcPr>
                </a:tc>
                <a:tc>
                  <a:txBody>
                    <a:bodyPr/>
                    <a:lstStyle/>
                    <a:p>
                      <a:pPr marL="285750" lvl="1" indent="-285750">
                        <a:buFont typeface="Arial"/>
                        <a:buChar char="•"/>
                        <a:tabLst>
                          <a:tab pos="514350" algn="l"/>
                        </a:tabLst>
                      </a:pPr>
                      <a:r>
                        <a:rPr lang="en-US" dirty="0" smtClean="0"/>
                        <a:t>Avoid</a:t>
                      </a:r>
                      <a:r>
                        <a:rPr lang="en-US" baseline="0" dirty="0" smtClean="0"/>
                        <a:t> being </a:t>
                      </a:r>
                      <a:r>
                        <a:rPr lang="en-US" dirty="0" smtClean="0"/>
                        <a:t>attacked/stalked</a:t>
                      </a:r>
                    </a:p>
                    <a:p>
                      <a:pPr marL="285750" lvl="1" indent="-285750">
                        <a:buFont typeface="Arial"/>
                        <a:buChar char="•"/>
                        <a:tabLst>
                          <a:tab pos="514350" algn="l"/>
                        </a:tabLst>
                      </a:pPr>
                      <a:r>
                        <a:rPr lang="en-US" dirty="0" smtClean="0"/>
                        <a:t>Avoid harassment (calls/spam/trolling)</a:t>
                      </a:r>
                      <a:endParaRPr lang="en-US" dirty="0">
                        <a:latin typeface="Gill Sans"/>
                        <a:cs typeface="Gill Sans"/>
                      </a:endParaRPr>
                    </a:p>
                  </a:txBody>
                  <a:tcPr>
                    <a:solidFill>
                      <a:schemeClr val="bg1"/>
                    </a:solidFill>
                  </a:tcPr>
                </a:tc>
                <a:tc>
                  <a:txBody>
                    <a:bodyPr/>
                    <a:lstStyle/>
                    <a:p>
                      <a:r>
                        <a:rPr lang="en-US" dirty="0" smtClean="0"/>
                        <a:t>All participants</a:t>
                      </a:r>
                      <a:endParaRPr lang="en-US" dirty="0">
                        <a:latin typeface="Gill Sans"/>
                        <a:cs typeface="Gill Sans"/>
                      </a:endParaRPr>
                    </a:p>
                  </a:txBody>
                  <a:tcPr>
                    <a:solidFill>
                      <a:schemeClr val="bg1"/>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t>Scared of information exposed</a:t>
                      </a:r>
                      <a:endParaRPr lang="en-US" b="1" dirty="0">
                        <a:latin typeface="Gill Sans"/>
                        <a:cs typeface="Gill Sans"/>
                      </a:endParaRPr>
                    </a:p>
                  </a:txBody>
                  <a:tcPr>
                    <a:solidFill>
                      <a:schemeClr val="bg1"/>
                    </a:solidFill>
                  </a:tcPr>
                </a:tc>
                <a:tc>
                  <a:txBody>
                    <a:bodyPr/>
                    <a:lstStyle/>
                    <a:p>
                      <a:pPr marL="285750" marR="0" lvl="1" indent="-285750" algn="l" defTabSz="457200" rtl="0" eaLnBrk="1" fontAlgn="auto" latinLnBrk="0" hangingPunct="1">
                        <a:lnSpc>
                          <a:spcPct val="100000"/>
                        </a:lnSpc>
                        <a:spcBef>
                          <a:spcPts val="0"/>
                        </a:spcBef>
                        <a:spcAft>
                          <a:spcPts val="0"/>
                        </a:spcAft>
                        <a:buClrTx/>
                        <a:buSzTx/>
                        <a:buFont typeface="Arial"/>
                        <a:buChar char="•"/>
                        <a:tabLst/>
                        <a:defRPr/>
                      </a:pPr>
                      <a:r>
                        <a:rPr lang="en-US" dirty="0" smtClean="0"/>
                        <a:t>“Can’t control who accesses </a:t>
                      </a:r>
                      <a:r>
                        <a:rPr lang="en-US" sz="1800" kern="1200" dirty="0" smtClean="0"/>
                        <a:t>my</a:t>
                      </a:r>
                      <a:r>
                        <a:rPr lang="en-US" dirty="0" smtClean="0"/>
                        <a:t> data”</a:t>
                      </a:r>
                    </a:p>
                    <a:p>
                      <a:pPr marL="285750" marR="0" lvl="1" indent="-285750" algn="l" defTabSz="457200" rtl="0" eaLnBrk="1" fontAlgn="auto" latinLnBrk="0" hangingPunct="1">
                        <a:lnSpc>
                          <a:spcPct val="100000"/>
                        </a:lnSpc>
                        <a:spcBef>
                          <a:spcPts val="0"/>
                        </a:spcBef>
                        <a:spcAft>
                          <a:spcPts val="0"/>
                        </a:spcAft>
                        <a:buClrTx/>
                        <a:buSzTx/>
                        <a:buFont typeface="Arial"/>
                        <a:buChar char="•"/>
                        <a:tabLst/>
                        <a:defRPr/>
                      </a:pPr>
                      <a:r>
                        <a:rPr lang="en-US" dirty="0" smtClean="0"/>
                        <a:t>Data stored on Internet permanently</a:t>
                      </a:r>
                    </a:p>
                    <a:p>
                      <a:pPr marL="285750" marR="0" lvl="1" indent="-285750" algn="l" defTabSz="457200" rtl="0" eaLnBrk="1" fontAlgn="auto" latinLnBrk="0" hangingPunct="1">
                        <a:lnSpc>
                          <a:spcPct val="100000"/>
                        </a:lnSpc>
                        <a:spcBef>
                          <a:spcPts val="0"/>
                        </a:spcBef>
                        <a:spcAft>
                          <a:spcPts val="0"/>
                        </a:spcAft>
                        <a:buClrTx/>
                        <a:buSzTx/>
                        <a:buFont typeface="Arial"/>
                        <a:buChar char="•"/>
                        <a:tabLst/>
                        <a:defRPr/>
                      </a:pPr>
                      <a:r>
                        <a:rPr lang="en-US" sz="1800" dirty="0" smtClean="0"/>
                        <a:t>Hide from friends/people they know</a:t>
                      </a:r>
                      <a:endParaRPr lang="en-US" dirty="0">
                        <a:latin typeface="Gill Sans"/>
                        <a:cs typeface="Gill Sans"/>
                      </a:endParaRPr>
                    </a:p>
                  </a:txBody>
                  <a:tcPr>
                    <a:solidFill>
                      <a:schemeClr val="bg1"/>
                    </a:solidFill>
                  </a:tcPr>
                </a:tc>
                <a:tc>
                  <a:txBody>
                    <a:bodyPr/>
                    <a:lstStyle/>
                    <a:p>
                      <a:r>
                        <a:rPr lang="en-US" dirty="0" smtClean="0"/>
                        <a:t>All</a:t>
                      </a:r>
                      <a:r>
                        <a:rPr lang="en-US" baseline="0" dirty="0" smtClean="0"/>
                        <a:t> participants</a:t>
                      </a:r>
                      <a:endParaRPr lang="en-US" dirty="0">
                        <a:latin typeface="Gill Sans"/>
                        <a:cs typeface="Gill Sans"/>
                      </a:endParaRPr>
                    </a:p>
                  </a:txBody>
                  <a:tcPr>
                    <a:solidFill>
                      <a:schemeClr val="bg1"/>
                    </a:solidFill>
                  </a:tcPr>
                </a:tc>
              </a:tr>
              <a:tr h="370840">
                <a:tc>
                  <a:txBody>
                    <a:bodyPr/>
                    <a:lstStyle/>
                    <a:p>
                      <a:r>
                        <a:rPr lang="en-US" sz="2000" b="1" dirty="0" smtClean="0"/>
                        <a:t>Political and legality</a:t>
                      </a:r>
                      <a:r>
                        <a:rPr lang="en-US" sz="2000" b="1" baseline="0" dirty="0" smtClean="0"/>
                        <a:t> </a:t>
                      </a:r>
                      <a:r>
                        <a:rPr lang="en-US" sz="2000" b="1" dirty="0" smtClean="0"/>
                        <a:t>reason</a:t>
                      </a:r>
                      <a:endParaRPr lang="en-US" sz="2000" b="1" dirty="0">
                        <a:latin typeface="Gill Sans"/>
                        <a:cs typeface="Gill Sans"/>
                      </a:endParaRPr>
                    </a:p>
                  </a:txBody>
                  <a:tcPr>
                    <a:solidFill>
                      <a:schemeClr val="bg1"/>
                    </a:solidFill>
                  </a:tcPr>
                </a:tc>
                <a:tc>
                  <a:txBody>
                    <a:bodyPr/>
                    <a:lstStyle/>
                    <a:p>
                      <a:pPr marL="285750" marR="0" lvl="1" indent="-285750" algn="l" defTabSz="457200" rtl="0" eaLnBrk="1" fontAlgn="auto" latinLnBrk="0" hangingPunct="1">
                        <a:lnSpc>
                          <a:spcPct val="100000"/>
                        </a:lnSpc>
                        <a:spcBef>
                          <a:spcPts val="0"/>
                        </a:spcBef>
                        <a:spcAft>
                          <a:spcPts val="0"/>
                        </a:spcAft>
                        <a:buClrTx/>
                        <a:buSzTx/>
                        <a:buFont typeface="Arial"/>
                        <a:buChar char="•"/>
                        <a:tabLst/>
                        <a:defRPr/>
                      </a:pPr>
                      <a:r>
                        <a:rPr lang="en-US" dirty="0" smtClean="0"/>
                        <a:t>Afraid of government</a:t>
                      </a:r>
                    </a:p>
                    <a:p>
                      <a:pPr marL="285750" marR="0" lvl="1" indent="-285750" algn="l" defTabSz="457200" rtl="0" eaLnBrk="1" fontAlgn="auto" latinLnBrk="0" hangingPunct="1">
                        <a:lnSpc>
                          <a:spcPct val="100000"/>
                        </a:lnSpc>
                        <a:spcBef>
                          <a:spcPts val="0"/>
                        </a:spcBef>
                        <a:spcAft>
                          <a:spcPts val="0"/>
                        </a:spcAft>
                        <a:buClrTx/>
                        <a:buSzTx/>
                        <a:buFont typeface="Arial"/>
                        <a:buChar char="•"/>
                        <a:tabLst/>
                        <a:defRPr/>
                      </a:pPr>
                      <a:r>
                        <a:rPr lang="en-US" dirty="0" smtClean="0"/>
                        <a:t>Internet blocking</a:t>
                      </a:r>
                    </a:p>
                    <a:p>
                      <a:pPr marL="285750" marR="0" lvl="1" indent="-285750" algn="l" defTabSz="457200" rtl="0" eaLnBrk="1" fontAlgn="auto" latinLnBrk="0" hangingPunct="1">
                        <a:lnSpc>
                          <a:spcPct val="100000"/>
                        </a:lnSpc>
                        <a:spcBef>
                          <a:spcPts val="0"/>
                        </a:spcBef>
                        <a:spcAft>
                          <a:spcPts val="0"/>
                        </a:spcAft>
                        <a:buClrTx/>
                        <a:buSzTx/>
                        <a:buFont typeface="Arial"/>
                        <a:buChar char="•"/>
                        <a:tabLst/>
                        <a:defRPr/>
                      </a:pPr>
                      <a:r>
                        <a:rPr lang="en-US" dirty="0" smtClean="0"/>
                        <a:t>Avoid legal issue</a:t>
                      </a:r>
                      <a:endParaRPr lang="en-US" dirty="0">
                        <a:latin typeface="Gill Sans"/>
                        <a:cs typeface="Gill Sans"/>
                      </a:endParaRP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All participants</a:t>
                      </a:r>
                    </a:p>
                    <a:p>
                      <a:r>
                        <a:rPr lang="en-US" dirty="0" smtClean="0"/>
                        <a:t>Ethiopian, Chinese,</a:t>
                      </a:r>
                      <a:r>
                        <a:rPr lang="en-US" baseline="0" dirty="0" smtClean="0"/>
                        <a:t> Greek</a:t>
                      </a:r>
                    </a:p>
                    <a:p>
                      <a:r>
                        <a:rPr lang="en-US" baseline="0" dirty="0" smtClean="0"/>
                        <a:t>When </a:t>
                      </a:r>
                      <a:r>
                        <a:rPr lang="en-US" baseline="0" dirty="0" err="1" smtClean="0"/>
                        <a:t>filesharing/torrenting</a:t>
                      </a:r>
                      <a:endParaRPr lang="en-US" dirty="0">
                        <a:latin typeface="Gill Sans"/>
                        <a:cs typeface="Gill Sans"/>
                      </a:endParaRPr>
                    </a:p>
                  </a:txBody>
                  <a:tcPr>
                    <a:solidFill>
                      <a:schemeClr val="bg1"/>
                    </a:solidFill>
                  </a:tcPr>
                </a:tc>
              </a:tr>
              <a:tr h="370840">
                <a:tc>
                  <a:txBody>
                    <a:bodyPr/>
                    <a:lstStyle/>
                    <a:p>
                      <a:r>
                        <a:rPr lang="en-US" sz="2000" b="1" dirty="0" smtClean="0"/>
                        <a:t>Unknown fear</a:t>
                      </a:r>
                      <a:endParaRPr lang="en-US" sz="2000" b="1" dirty="0">
                        <a:latin typeface="Gill Sans"/>
                        <a:cs typeface="Gill Sans"/>
                      </a:endParaRPr>
                    </a:p>
                  </a:txBody>
                  <a:tcPr>
                    <a:solidFill>
                      <a:schemeClr val="bg1"/>
                    </a:solidFill>
                  </a:tcPr>
                </a:tc>
                <a:tc>
                  <a:txBody>
                    <a:bodyPr/>
                    <a:lstStyle/>
                    <a:p>
                      <a:pPr marL="285750" indent="-285750">
                        <a:buFont typeface="Arial"/>
                        <a:buChar char="•"/>
                      </a:pPr>
                      <a:r>
                        <a:rPr lang="en-US" dirty="0" smtClean="0"/>
                        <a:t>“﻿My insight is that usually people’s ideas of who may harm them are amorphous.”</a:t>
                      </a:r>
                      <a:endParaRPr lang="en-US" dirty="0"/>
                    </a:p>
                  </a:txBody>
                  <a:tcPr/>
                </a:tc>
                <a:tc>
                  <a:txBody>
                    <a:bodyPr/>
                    <a:lstStyle/>
                    <a:p>
                      <a:r>
                        <a:rPr lang="en-US" dirty="0" smtClean="0"/>
                        <a:t>All participants</a:t>
                      </a:r>
                      <a:endParaRPr lang="en-US" dirty="0">
                        <a:latin typeface="Gill Sans"/>
                        <a:cs typeface="Gill Sans"/>
                      </a:endParaRPr>
                    </a:p>
                  </a:txBody>
                  <a:tcPr>
                    <a:solidFill>
                      <a:schemeClr val="bg1"/>
                    </a:solidFill>
                  </a:tcPr>
                </a:tc>
              </a:tr>
              <a:tr h="370840">
                <a:tc gridSpan="2">
                  <a:txBody>
                    <a:bodyPr/>
                    <a:lstStyle/>
                    <a:p>
                      <a:r>
                        <a:rPr lang="en-US" sz="2000" b="1" dirty="0" smtClean="0"/>
                        <a:t>Some communities have an anonymity norm</a:t>
                      </a:r>
                      <a:endParaRPr lang="en-US" sz="2000" b="1" dirty="0">
                        <a:latin typeface="Gill Sans"/>
                        <a:cs typeface="Gill Sans"/>
                      </a:endParaRPr>
                    </a:p>
                  </a:txBody>
                  <a:tcPr>
                    <a:solidFill>
                      <a:schemeClr val="bg1"/>
                    </a:solidFill>
                  </a:tcPr>
                </a:tc>
                <a:tc h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All participants</a:t>
                      </a:r>
                      <a:endParaRPr lang="en-US" dirty="0" smtClean="0">
                        <a:latin typeface="Gill Sans"/>
                        <a:cs typeface="Gill Sans"/>
                      </a:endParaRPr>
                    </a:p>
                  </a:txBody>
                  <a:tcPr>
                    <a:solidFill>
                      <a:schemeClr val="bg1"/>
                    </a:solidFill>
                  </a:tcPr>
                </a:tc>
              </a:tr>
              <a:tr h="370840">
                <a:tc gridSpan="2">
                  <a:txBody>
                    <a:bodyPr/>
                    <a:lstStyle/>
                    <a:p>
                      <a:r>
                        <a:rPr lang="en-US" sz="2000" b="1" dirty="0" smtClean="0"/>
                        <a:t>Feel free to say anything</a:t>
                      </a:r>
                      <a:endParaRPr lang="en-US" sz="2000" b="1" dirty="0">
                        <a:latin typeface="Gill Sans"/>
                        <a:cs typeface="Gill Sans"/>
                      </a:endParaRPr>
                    </a:p>
                  </a:txBody>
                  <a:tcPr>
                    <a:solidFill>
                      <a:schemeClr val="bg1"/>
                    </a:solidFill>
                  </a:tcPr>
                </a:tc>
                <a:tc h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All participants</a:t>
                      </a:r>
                      <a:endParaRPr lang="en-US" dirty="0" smtClean="0">
                        <a:latin typeface="Gill Sans"/>
                        <a:cs typeface="Gill Sans"/>
                      </a:endParaRPr>
                    </a:p>
                  </a:txBody>
                  <a:tcPr>
                    <a:solidFill>
                      <a:schemeClr val="bg1"/>
                    </a:solidFill>
                  </a:tcPr>
                </a:tc>
              </a:tr>
              <a:tr h="370840">
                <a:tc gridSpan="2">
                  <a:txBody>
                    <a:bodyPr/>
                    <a:lstStyle/>
                    <a:p>
                      <a:r>
                        <a:rPr lang="en-US" sz="2000" b="1" dirty="0" smtClean="0"/>
                        <a:t>For</a:t>
                      </a:r>
                      <a:r>
                        <a:rPr lang="en-US" sz="2000" b="1" baseline="0" dirty="0" smtClean="0"/>
                        <a:t> fun</a:t>
                      </a:r>
                      <a:endParaRPr lang="en-US" sz="2000" b="1" dirty="0">
                        <a:latin typeface="Gill Sans"/>
                        <a:cs typeface="Gill Sans"/>
                      </a:endParaRPr>
                    </a:p>
                  </a:txBody>
                  <a:tcPr>
                    <a:solidFill>
                      <a:schemeClr val="bg1"/>
                    </a:solidFill>
                  </a:tcPr>
                </a:tc>
                <a:tc hMerge="1">
                  <a:txBody>
                    <a:bodyPr/>
                    <a:lstStyle/>
                    <a:p>
                      <a:endParaRPr lang="en-US"/>
                    </a:p>
                  </a:txBody>
                  <a:tcPr/>
                </a:tc>
                <a:tc>
                  <a:txBody>
                    <a:bodyPr/>
                    <a:lstStyle/>
                    <a:p>
                      <a:r>
                        <a:rPr lang="en-US" dirty="0" smtClean="0"/>
                        <a:t>Chinese </a:t>
                      </a:r>
                      <a:endParaRPr lang="en-US" dirty="0">
                        <a:latin typeface="Gill Sans"/>
                        <a:cs typeface="Gill Sans"/>
                      </a:endParaRPr>
                    </a:p>
                  </a:txBody>
                  <a:tcPr>
                    <a:solidFill>
                      <a:schemeClr val="bg1"/>
                    </a:solidFill>
                  </a:tcPr>
                </a:tc>
              </a:tr>
            </a:tbl>
          </a:graphicData>
        </a:graphic>
      </p:graphicFrame>
      <p:sp>
        <p:nvSpPr>
          <p:cNvPr id="4" name="Slide Number Placeholder 3"/>
          <p:cNvSpPr>
            <a:spLocks noGrp="1"/>
          </p:cNvSpPr>
          <p:nvPr>
            <p:ph type="sldNum" sz="quarter" idx="10"/>
          </p:nvPr>
        </p:nvSpPr>
        <p:spPr>
          <a:xfrm>
            <a:off x="1426625" y="6553200"/>
            <a:ext cx="2133600" cy="204788"/>
          </a:xfrm>
        </p:spPr>
        <p:txBody>
          <a:bodyPr/>
          <a:lstStyle/>
          <a:p>
            <a:fld id="{E32E1A94-C93C-6649-8788-BC1C8B37EEF2}" type="slidenum">
              <a:rPr lang="en-US" smtClean="0"/>
              <a:pPr/>
              <a:t>8</a:t>
            </a:fld>
            <a:endParaRPr lang="en-US"/>
          </a:p>
        </p:txBody>
      </p:sp>
      <p:sp>
        <p:nvSpPr>
          <p:cNvPr id="5" name="Title 1"/>
          <p:cNvSpPr>
            <a:spLocks noGrp="1"/>
          </p:cNvSpPr>
          <p:nvPr>
            <p:ph type="title"/>
          </p:nvPr>
        </p:nvSpPr>
        <p:spPr>
          <a:xfrm>
            <a:off x="457200" y="0"/>
            <a:ext cx="8229600" cy="1143000"/>
          </a:xfrm>
        </p:spPr>
        <p:txBody>
          <a:bodyPr/>
          <a:lstStyle/>
          <a:p>
            <a:r>
              <a:rPr lang="en-US" altLang="zh-CN" dirty="0" smtClean="0">
                <a:latin typeface="Gill Sans"/>
                <a:cs typeface="Gill Sans"/>
              </a:rPr>
              <a:t>Why anonymity?</a:t>
            </a:r>
            <a:endParaRPr lang="en-US" dirty="0">
              <a:latin typeface="Gill Sans"/>
              <a:cs typeface="Gill Sans"/>
            </a:endParaRPr>
          </a:p>
        </p:txBody>
      </p:sp>
    </p:spTree>
    <p:extLst>
      <p:ext uri="{BB962C8B-B14F-4D97-AF65-F5344CB8AC3E}">
        <p14:creationId xmlns:p14="http://schemas.microsoft.com/office/powerpoint/2010/main" val="22877055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2537329" y="1989015"/>
            <a:ext cx="3406450" cy="1761781"/>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smtClean="0"/>
              <a:t>THE INTERNET</a:t>
            </a:r>
            <a:endParaRPr lang="en-US" sz="2400" dirty="0"/>
          </a:p>
        </p:txBody>
      </p:sp>
      <p:sp>
        <p:nvSpPr>
          <p:cNvPr id="10" name="Oval 9"/>
          <p:cNvSpPr/>
          <p:nvPr/>
        </p:nvSpPr>
        <p:spPr>
          <a:xfrm>
            <a:off x="509125" y="2523938"/>
            <a:ext cx="1741034" cy="6278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Edge network</a:t>
            </a:r>
            <a:endParaRPr lang="en-US" dirty="0"/>
          </a:p>
        </p:txBody>
      </p:sp>
      <p:sp>
        <p:nvSpPr>
          <p:cNvPr id="12" name="Rectangle 11"/>
          <p:cNvSpPr/>
          <p:nvPr/>
        </p:nvSpPr>
        <p:spPr>
          <a:xfrm>
            <a:off x="972925" y="1667802"/>
            <a:ext cx="813434" cy="5136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a:t>
            </a:r>
            <a:endParaRPr lang="en-US" dirty="0"/>
          </a:p>
        </p:txBody>
      </p:sp>
      <p:sp>
        <p:nvSpPr>
          <p:cNvPr id="13" name="TextBox 12"/>
          <p:cNvSpPr txBox="1"/>
          <p:nvPr/>
        </p:nvSpPr>
        <p:spPr>
          <a:xfrm>
            <a:off x="316469" y="940087"/>
            <a:ext cx="1312912" cy="369332"/>
          </a:xfrm>
          <a:prstGeom prst="rect">
            <a:avLst/>
          </a:prstGeom>
          <a:noFill/>
        </p:spPr>
        <p:txBody>
          <a:bodyPr wrap="square" rtlCol="0">
            <a:spAutoFit/>
          </a:bodyPr>
          <a:lstStyle/>
          <a:p>
            <a:r>
              <a:rPr lang="en-US" b="1" dirty="0" smtClean="0"/>
              <a:t>User</a:t>
            </a:r>
            <a:endParaRPr lang="en-US" b="1" dirty="0"/>
          </a:p>
        </p:txBody>
      </p:sp>
      <p:sp>
        <p:nvSpPr>
          <p:cNvPr id="23" name="Oval 22"/>
          <p:cNvSpPr/>
          <p:nvPr/>
        </p:nvSpPr>
        <p:spPr>
          <a:xfrm>
            <a:off x="6373216" y="2984520"/>
            <a:ext cx="1741034" cy="6278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Edge network</a:t>
            </a:r>
            <a:endParaRPr lang="en-US" dirty="0"/>
          </a:p>
        </p:txBody>
      </p:sp>
      <p:sp>
        <p:nvSpPr>
          <p:cNvPr id="26" name="Rectangle 25"/>
          <p:cNvSpPr/>
          <p:nvPr/>
        </p:nvSpPr>
        <p:spPr>
          <a:xfrm>
            <a:off x="6837016" y="4019930"/>
            <a:ext cx="813434" cy="5136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a:t>
            </a:r>
            <a:endParaRPr lang="en-US" dirty="0"/>
          </a:p>
        </p:txBody>
      </p:sp>
      <p:sp>
        <p:nvSpPr>
          <p:cNvPr id="27" name="TextBox 26"/>
          <p:cNvSpPr txBox="1"/>
          <p:nvPr/>
        </p:nvSpPr>
        <p:spPr>
          <a:xfrm>
            <a:off x="7782455" y="5386864"/>
            <a:ext cx="1312912" cy="369332"/>
          </a:xfrm>
          <a:prstGeom prst="rect">
            <a:avLst/>
          </a:prstGeom>
          <a:noFill/>
        </p:spPr>
        <p:txBody>
          <a:bodyPr wrap="square" rtlCol="0">
            <a:spAutoFit/>
          </a:bodyPr>
          <a:lstStyle/>
          <a:p>
            <a:r>
              <a:rPr lang="en-US" b="1" dirty="0" smtClean="0"/>
              <a:t>Other users</a:t>
            </a:r>
            <a:endParaRPr lang="en-US" b="1" dirty="0"/>
          </a:p>
        </p:txBody>
      </p:sp>
      <p:cxnSp>
        <p:nvCxnSpPr>
          <p:cNvPr id="30" name="Straight Connector 29"/>
          <p:cNvCxnSpPr>
            <a:stCxn id="23" idx="4"/>
            <a:endCxn id="26" idx="0"/>
          </p:cNvCxnSpPr>
          <p:nvPr/>
        </p:nvCxnSpPr>
        <p:spPr>
          <a:xfrm>
            <a:off x="7243733" y="3612352"/>
            <a:ext cx="0" cy="40757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26" idx="2"/>
          </p:cNvCxnSpPr>
          <p:nvPr/>
        </p:nvCxnSpPr>
        <p:spPr>
          <a:xfrm flipV="1">
            <a:off x="7243733" y="4533611"/>
            <a:ext cx="0" cy="286261"/>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23" idx="2"/>
          </p:cNvCxnSpPr>
          <p:nvPr/>
        </p:nvCxnSpPr>
        <p:spPr>
          <a:xfrm flipH="1" flipV="1">
            <a:off x="5845198" y="3081362"/>
            <a:ext cx="528018" cy="2170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0" idx="6"/>
            <a:endCxn id="9" idx="2"/>
          </p:cNvCxnSpPr>
          <p:nvPr/>
        </p:nvCxnSpPr>
        <p:spPr>
          <a:xfrm>
            <a:off x="2250159" y="2837854"/>
            <a:ext cx="297736" cy="3205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0" idx="0"/>
            <a:endCxn id="12" idx="2"/>
          </p:cNvCxnSpPr>
          <p:nvPr/>
        </p:nvCxnSpPr>
        <p:spPr>
          <a:xfrm flipV="1">
            <a:off x="1379642" y="2181483"/>
            <a:ext cx="0" cy="342455"/>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2" idx="0"/>
          </p:cNvCxnSpPr>
          <p:nvPr/>
        </p:nvCxnSpPr>
        <p:spPr>
          <a:xfrm flipV="1">
            <a:off x="1379642" y="1309419"/>
            <a:ext cx="0" cy="358383"/>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6159155" y="4849107"/>
            <a:ext cx="2887579" cy="1198417"/>
          </a:xfrm>
          <a:prstGeom prst="rect">
            <a:avLst/>
          </a:prstGeom>
          <a:noFill/>
          <a:ln>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800000"/>
                </a:solidFill>
              </a:rPr>
              <a:t>1. </a:t>
            </a:r>
            <a:endParaRPr lang="en-US" dirty="0">
              <a:solidFill>
                <a:srgbClr val="800000"/>
              </a:solidFill>
            </a:endParaRPr>
          </a:p>
        </p:txBody>
      </p:sp>
      <p:sp>
        <p:nvSpPr>
          <p:cNvPr id="45" name="Rectangle 44"/>
          <p:cNvSpPr/>
          <p:nvPr/>
        </p:nvSpPr>
        <p:spPr>
          <a:xfrm>
            <a:off x="6159155" y="3779633"/>
            <a:ext cx="2711633" cy="923330"/>
          </a:xfrm>
          <a:prstGeom prst="rect">
            <a:avLst/>
          </a:prstGeom>
          <a:noFill/>
          <a:ln>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800000"/>
                </a:solidFill>
              </a:rPr>
              <a:t>2. </a:t>
            </a:r>
            <a:endParaRPr lang="en-US" dirty="0">
              <a:solidFill>
                <a:srgbClr val="800000"/>
              </a:solidFill>
            </a:endParaRPr>
          </a:p>
        </p:txBody>
      </p:sp>
      <p:sp>
        <p:nvSpPr>
          <p:cNvPr id="46" name="Oval 45"/>
          <p:cNvSpPr/>
          <p:nvPr/>
        </p:nvSpPr>
        <p:spPr>
          <a:xfrm>
            <a:off x="2868114" y="4075131"/>
            <a:ext cx="1741034" cy="6278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Edge network</a:t>
            </a:r>
            <a:endParaRPr lang="en-US" dirty="0"/>
          </a:p>
        </p:txBody>
      </p:sp>
      <p:cxnSp>
        <p:nvCxnSpPr>
          <p:cNvPr id="47" name="Straight Connector 46"/>
          <p:cNvCxnSpPr>
            <a:stCxn id="46" idx="0"/>
          </p:cNvCxnSpPr>
          <p:nvPr/>
        </p:nvCxnSpPr>
        <p:spPr>
          <a:xfrm flipV="1">
            <a:off x="3738631" y="3622816"/>
            <a:ext cx="128437" cy="452315"/>
          </a:xfrm>
          <a:prstGeom prst="line">
            <a:avLst/>
          </a:prstGeom>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3008265" y="5032981"/>
            <a:ext cx="1484159" cy="5136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Proxy server</a:t>
            </a:r>
            <a:endParaRPr lang="en-US" dirty="0"/>
          </a:p>
        </p:txBody>
      </p:sp>
      <p:cxnSp>
        <p:nvCxnSpPr>
          <p:cNvPr id="52" name="Straight Connector 51"/>
          <p:cNvCxnSpPr>
            <a:endCxn id="46" idx="4"/>
          </p:cNvCxnSpPr>
          <p:nvPr/>
        </p:nvCxnSpPr>
        <p:spPr>
          <a:xfrm flipV="1">
            <a:off x="3710089" y="4702963"/>
            <a:ext cx="28542" cy="330019"/>
          </a:xfrm>
          <a:prstGeom prst="line">
            <a:avLst/>
          </a:prstGeom>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537329" y="5032982"/>
            <a:ext cx="1955095" cy="513682"/>
          </a:xfrm>
          <a:prstGeom prst="rect">
            <a:avLst/>
          </a:prstGeom>
          <a:noFill/>
          <a:ln>
            <a:solidFill>
              <a:srgbClr val="8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rgbClr val="800000"/>
                </a:solidFill>
              </a:rPr>
              <a:t>3. </a:t>
            </a:r>
            <a:endParaRPr lang="en-US" dirty="0">
              <a:solidFill>
                <a:srgbClr val="800000"/>
              </a:solidFill>
            </a:endParaRPr>
          </a:p>
        </p:txBody>
      </p:sp>
      <p:sp>
        <p:nvSpPr>
          <p:cNvPr id="56" name="TextBox 55"/>
          <p:cNvSpPr txBox="1"/>
          <p:nvPr/>
        </p:nvSpPr>
        <p:spPr>
          <a:xfrm>
            <a:off x="1530045" y="5627120"/>
            <a:ext cx="3256294" cy="1077218"/>
          </a:xfrm>
          <a:prstGeom prst="rect">
            <a:avLst/>
          </a:prstGeom>
          <a:noFill/>
        </p:spPr>
        <p:txBody>
          <a:bodyPr wrap="square" rtlCol="0">
            <a:spAutoFit/>
          </a:bodyPr>
          <a:lstStyle/>
          <a:p>
            <a:r>
              <a:rPr lang="en-US" sz="2000" dirty="0" smtClean="0">
                <a:solidFill>
                  <a:srgbClr val="800000"/>
                </a:solidFill>
                <a:latin typeface="Gill Sans"/>
                <a:cs typeface="Gill Sans"/>
              </a:rPr>
              <a:t>4. Government</a:t>
            </a:r>
          </a:p>
          <a:p>
            <a:r>
              <a:rPr lang="en-US" sz="2000" dirty="0" smtClean="0">
                <a:solidFill>
                  <a:srgbClr val="800000"/>
                </a:solidFill>
                <a:latin typeface="Gill Sans"/>
                <a:cs typeface="Gill Sans"/>
              </a:rPr>
              <a:t>5. Hackers/Criminal groups</a:t>
            </a:r>
          </a:p>
          <a:p>
            <a:endParaRPr lang="en-US" sz="2400" dirty="0">
              <a:solidFill>
                <a:srgbClr val="800000"/>
              </a:solidFill>
              <a:latin typeface="Gill Sans"/>
              <a:cs typeface="Gill Sans"/>
            </a:endParaRPr>
          </a:p>
        </p:txBody>
      </p:sp>
      <p:sp>
        <p:nvSpPr>
          <p:cNvPr id="24" name="Slide Number Placeholder 23"/>
          <p:cNvSpPr>
            <a:spLocks noGrp="1"/>
          </p:cNvSpPr>
          <p:nvPr>
            <p:ph type="sldNum" sz="quarter" idx="10"/>
          </p:nvPr>
        </p:nvSpPr>
        <p:spPr/>
        <p:txBody>
          <a:bodyPr/>
          <a:lstStyle/>
          <a:p>
            <a:fld id="{E32E1A94-C93C-6649-8788-BC1C8B37EEF2}" type="slidenum">
              <a:rPr lang="en-US" smtClean="0"/>
              <a:pPr/>
              <a:t>9</a:t>
            </a:fld>
            <a:endParaRPr lang="en-US"/>
          </a:p>
        </p:txBody>
      </p:sp>
      <p:pic>
        <p:nvPicPr>
          <p:cNvPr id="2" name="Picture 1" descr="Us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20013" y="548744"/>
            <a:ext cx="801574" cy="782686"/>
          </a:xfrm>
          <a:prstGeom prst="rect">
            <a:avLst/>
          </a:prstGeom>
        </p:spPr>
      </p:pic>
      <p:pic>
        <p:nvPicPr>
          <p:cNvPr id="3" name="Picture 2" descr="User and group.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0900" y="4904603"/>
            <a:ext cx="1142922" cy="1142922"/>
          </a:xfrm>
          <a:prstGeom prst="rect">
            <a:avLst/>
          </a:prstGeom>
        </p:spPr>
      </p:pic>
      <p:sp>
        <p:nvSpPr>
          <p:cNvPr id="36" name="Title 1"/>
          <p:cNvSpPr>
            <a:spLocks noGrp="1"/>
          </p:cNvSpPr>
          <p:nvPr>
            <p:ph type="title"/>
          </p:nvPr>
        </p:nvSpPr>
        <p:spPr>
          <a:xfrm>
            <a:off x="2770849" y="0"/>
            <a:ext cx="8229600" cy="1143000"/>
          </a:xfrm>
        </p:spPr>
        <p:txBody>
          <a:bodyPr/>
          <a:lstStyle/>
          <a:p>
            <a:r>
              <a:rPr lang="en-US" altLang="zh-CN" dirty="0" smtClean="0">
                <a:latin typeface="Gill Sans"/>
                <a:cs typeface="Gill Sans"/>
              </a:rPr>
              <a:t>Hide from whom?</a:t>
            </a:r>
            <a:endParaRPr lang="en-US" dirty="0">
              <a:latin typeface="Gill Sans"/>
              <a:cs typeface="Gill Sans"/>
            </a:endParaRPr>
          </a:p>
        </p:txBody>
      </p:sp>
      <p:sp>
        <p:nvSpPr>
          <p:cNvPr id="4" name="TextBox 3"/>
          <p:cNvSpPr txBox="1"/>
          <p:nvPr/>
        </p:nvSpPr>
        <p:spPr>
          <a:xfrm>
            <a:off x="7733822" y="3779633"/>
            <a:ext cx="1361545" cy="923330"/>
          </a:xfrm>
          <a:prstGeom prst="rect">
            <a:avLst/>
          </a:prstGeom>
          <a:noFill/>
        </p:spPr>
        <p:txBody>
          <a:bodyPr wrap="square" rtlCol="0">
            <a:spAutoFit/>
          </a:bodyPr>
          <a:lstStyle/>
          <a:p>
            <a:r>
              <a:rPr lang="en-US" dirty="0" smtClean="0"/>
              <a:t>Google, </a:t>
            </a:r>
            <a:r>
              <a:rPr lang="en-US" dirty="0"/>
              <a:t>F</a:t>
            </a:r>
            <a:r>
              <a:rPr lang="en-US" dirty="0" smtClean="0"/>
              <a:t>acebook, forums…</a:t>
            </a:r>
            <a:endParaRPr lang="en-US" dirty="0"/>
          </a:p>
        </p:txBody>
      </p:sp>
    </p:spTree>
    <p:extLst>
      <p:ext uri="{BB962C8B-B14F-4D97-AF65-F5344CB8AC3E}">
        <p14:creationId xmlns:p14="http://schemas.microsoft.com/office/powerpoint/2010/main" val="32292987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2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200"/>
                                        <p:tgtEl>
                                          <p:spTgt spid="46"/>
                                        </p:tgtEl>
                                      </p:cBhvr>
                                    </p:animEffect>
                                  </p:childTnLst>
                                </p:cTn>
                              </p:par>
                              <p:par>
                                <p:cTn id="18" presetID="10" presetClass="entr" presetSubtype="0" fill="hold"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200"/>
                                        <p:tgtEl>
                                          <p:spTgt spid="47"/>
                                        </p:tgtEl>
                                      </p:cBhvr>
                                    </p:animEffect>
                                  </p:childTnLst>
                                </p:cTn>
                              </p:par>
                              <p:par>
                                <p:cTn id="21" presetID="10"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200"/>
                                        <p:tgtEl>
                                          <p:spTgt spid="5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200"/>
                                        <p:tgtEl>
                                          <p:spTgt spid="5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200"/>
                                        <p:tgtEl>
                                          <p:spTgt spid="5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2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51" grpId="0" animBg="1"/>
      <p:bldP spid="54" grpId="0" animBg="1"/>
      <p:bldP spid="56" grpId="0"/>
    </p:bldLst>
  </p:timing>
</p:sld>
</file>

<file path=ppt/theme/theme1.xml><?xml version="1.0" encoding="utf-8"?>
<a:theme xmlns:a="http://schemas.openxmlformats.org/drawingml/2006/main" name="HCIISl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HCIISlideTemplate.ppt</Template>
  <TotalTime>2312</TotalTime>
  <Words>2250</Words>
  <Application>Microsoft Macintosh PowerPoint</Application>
  <PresentationFormat>On-screen Show (4:3)</PresentationFormat>
  <Paragraphs>277</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HCIISlideTemplate</vt:lpstr>
      <vt:lpstr>What the Internet offers (that we don’t want to break) and what more can we give them (that they want)</vt:lpstr>
      <vt:lpstr>What the Internet offers individuals uniquely</vt:lpstr>
      <vt:lpstr>Research</vt:lpstr>
      <vt:lpstr>Perceptions about Anonymity on the Internet</vt:lpstr>
      <vt:lpstr>Who wants to be anonymous?</vt:lpstr>
      <vt:lpstr>PowerPoint Presentation</vt:lpstr>
      <vt:lpstr>Anonymous activities</vt:lpstr>
      <vt:lpstr>Why anonymity?</vt:lpstr>
      <vt:lpstr>Hide from whom?</vt:lpstr>
      <vt:lpstr>PowerPoint Presentation</vt:lpstr>
      <vt:lpstr>PowerPoint Presentation</vt:lpstr>
      <vt:lpstr>Case study</vt:lpstr>
      <vt:lpstr>Self-evaluation of anonymity level</vt:lpstr>
      <vt:lpstr>What do people want?</vt:lpstr>
      <vt:lpstr>Summary</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about Internet Anonymity</dc:title>
  <dc:creator>Ruogu Kang</dc:creator>
  <cp:lastModifiedBy>Ruogu Kang</cp:lastModifiedBy>
  <cp:revision>158</cp:revision>
  <dcterms:created xsi:type="dcterms:W3CDTF">2011-11-10T02:04:38Z</dcterms:created>
  <dcterms:modified xsi:type="dcterms:W3CDTF">2011-11-10T08:54:31Z</dcterms:modified>
</cp:coreProperties>
</file>