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714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3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1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6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E91E-F546-DE48-8D89-C19A8E48B43A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2EED-A80E-B14E-9D38-794E5394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5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464"/>
        </a:spcBef>
        <a:buFont typeface="Arial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spcBef>
          <a:spcPts val="0"/>
        </a:spcBef>
        <a:buFont typeface="Arial"/>
        <a:buNone/>
        <a:defRPr sz="2400" kern="1200" cap="all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455613" indent="0" algn="l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6228" y="2130425"/>
            <a:ext cx="4897771" cy="1470025"/>
          </a:xfrm>
        </p:spPr>
        <p:txBody>
          <a:bodyPr/>
          <a:lstStyle/>
          <a:p>
            <a:r>
              <a:rPr lang="en-US" dirty="0" smtClean="0">
                <a:solidFill>
                  <a:srgbClr val="FEFEFE"/>
                </a:solidFill>
              </a:rPr>
              <a:t>Anonymity in XIA</a:t>
            </a:r>
            <a:endParaRPr lang="en-US" dirty="0">
              <a:solidFill>
                <a:srgbClr val="FEFEF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6228" y="3886200"/>
            <a:ext cx="489777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Nicolas </a:t>
            </a:r>
            <a:r>
              <a:rPr lang="en-US" sz="3200" dirty="0" err="1" smtClean="0">
                <a:solidFill>
                  <a:schemeClr val="bg1">
                    <a:lumMod val="75000"/>
                  </a:schemeClr>
                </a:solidFill>
              </a:rPr>
              <a:t>Feltman</a:t>
            </a:r>
            <a:endParaRPr lang="en-US" sz="32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David Naylor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and 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Examine existing methods</a:t>
            </a:r>
          </a:p>
          <a:p>
            <a:pPr lvl="1"/>
            <a:r>
              <a:rPr lang="en-US" dirty="0" smtClean="0"/>
              <a:t>Does XIA break anything?</a:t>
            </a:r>
          </a:p>
          <a:p>
            <a:r>
              <a:rPr lang="en-US" dirty="0" smtClean="0"/>
              <a:t>Explore new methods</a:t>
            </a:r>
          </a:p>
          <a:p>
            <a:pPr lvl="1"/>
            <a:r>
              <a:rPr lang="en-US" dirty="0" smtClean="0"/>
              <a:t>What new things does </a:t>
            </a:r>
            <a:r>
              <a:rPr lang="en-US" dirty="0" err="1" smtClean="0"/>
              <a:t>xia</a:t>
            </a:r>
            <a:r>
              <a:rPr lang="en-US" dirty="0" smtClean="0"/>
              <a:t> let us do?</a:t>
            </a:r>
          </a:p>
          <a:p>
            <a:r>
              <a:rPr lang="en-US" dirty="0" smtClean="0"/>
              <a:t>Consider users and developers</a:t>
            </a:r>
          </a:p>
          <a:p>
            <a:pPr lvl="1"/>
            <a:r>
              <a:rPr lang="en-US" dirty="0" smtClean="0"/>
              <a:t>How can we help developers leverage these tools?</a:t>
            </a:r>
          </a:p>
          <a:p>
            <a:pPr lvl="1"/>
            <a:r>
              <a:rPr lang="en-US" dirty="0" smtClean="0"/>
              <a:t>How can we help users understand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(Brief) XIA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/>
          <a:lstStyle/>
          <a:p>
            <a:r>
              <a:rPr lang="en-US" dirty="0" smtClean="0"/>
              <a:t>Multiple communication </a:t>
            </a:r>
            <a:r>
              <a:rPr lang="en-US" i="1" dirty="0" smtClean="0"/>
              <a:t>principals</a:t>
            </a:r>
            <a:endParaRPr lang="en-US" dirty="0" smtClean="0"/>
          </a:p>
          <a:p>
            <a:pPr lvl="1"/>
            <a:r>
              <a:rPr lang="en-US" dirty="0" smtClean="0"/>
              <a:t>e.g., hosts, services, and content</a:t>
            </a:r>
          </a:p>
          <a:p>
            <a:r>
              <a:rPr lang="en-US" dirty="0" smtClean="0"/>
              <a:t>DAG-based addressing</a:t>
            </a:r>
          </a:p>
          <a:p>
            <a:pPr lvl="1"/>
            <a:r>
              <a:rPr lang="en-US" dirty="0" smtClean="0"/>
              <a:t>Affords sender some control over routing</a:t>
            </a:r>
          </a:p>
          <a:p>
            <a:pPr lvl="1"/>
            <a:r>
              <a:rPr lang="en-US" dirty="0" smtClean="0"/>
              <a:t>Allows </a:t>
            </a:r>
            <a:r>
              <a:rPr lang="en-US" i="1" dirty="0" smtClean="0"/>
              <a:t>fallbacks</a:t>
            </a:r>
            <a:r>
              <a:rPr lang="en-US" dirty="0" smtClean="0"/>
              <a:t> to be gracefully implemented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95500" y="4314519"/>
            <a:ext cx="4953000" cy="1905000"/>
            <a:chOff x="2246936" y="4119135"/>
            <a:chExt cx="4953000" cy="1905000"/>
          </a:xfrm>
        </p:grpSpPr>
        <p:sp>
          <p:nvSpPr>
            <p:cNvPr id="4" name="Oval 64"/>
            <p:cNvSpPr>
              <a:spLocks noChangeAspect="1"/>
            </p:cNvSpPr>
            <p:nvPr/>
          </p:nvSpPr>
          <p:spPr bwMode="auto">
            <a:xfrm>
              <a:off x="2246936" y="446203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/>
            </a:p>
          </p:txBody>
        </p:sp>
        <p:sp>
          <p:nvSpPr>
            <p:cNvPr id="5" name="Oval 65"/>
            <p:cNvSpPr>
              <a:spLocks noChangeArrowheads="1"/>
            </p:cNvSpPr>
            <p:nvPr/>
          </p:nvSpPr>
          <p:spPr bwMode="auto">
            <a:xfrm>
              <a:off x="50663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HID</a:t>
              </a:r>
            </a:p>
          </p:txBody>
        </p:sp>
        <p:sp>
          <p:nvSpPr>
            <p:cNvPr id="6" name="Oval 66"/>
            <p:cNvSpPr>
              <a:spLocks noChangeArrowheads="1"/>
            </p:cNvSpPr>
            <p:nvPr/>
          </p:nvSpPr>
          <p:spPr bwMode="auto">
            <a:xfrm>
              <a:off x="6285536" y="41191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SID</a:t>
              </a:r>
            </a:p>
          </p:txBody>
        </p:sp>
        <p:sp>
          <p:nvSpPr>
            <p:cNvPr id="7" name="Oval 67"/>
            <p:cNvSpPr>
              <a:spLocks noChangeArrowheads="1"/>
            </p:cNvSpPr>
            <p:nvPr/>
          </p:nvSpPr>
          <p:spPr bwMode="auto">
            <a:xfrm>
              <a:off x="3237536" y="51097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2800"/>
                <a:t>AD</a:t>
              </a:r>
            </a:p>
          </p:txBody>
        </p:sp>
        <p:cxnSp>
          <p:nvCxnSpPr>
            <p:cNvPr id="8" name="Straight Arrow Connector 68"/>
            <p:cNvCxnSpPr>
              <a:cxnSpLocks noChangeShapeType="1"/>
              <a:stCxn id="7" idx="6"/>
              <a:endCxn id="5" idx="2"/>
            </p:cNvCxnSpPr>
            <p:nvPr/>
          </p:nvCxnSpPr>
          <p:spPr bwMode="auto">
            <a:xfrm>
              <a:off x="4151936" y="5566935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Curved Connector 69"/>
            <p:cNvCxnSpPr>
              <a:cxnSpLocks noChangeShapeType="1"/>
              <a:stCxn id="4" idx="4"/>
              <a:endCxn id="7" idx="2"/>
            </p:cNvCxnSpPr>
            <p:nvPr/>
          </p:nvCxnSpPr>
          <p:spPr bwMode="auto">
            <a:xfrm rot="16200000" flipH="1">
              <a:off x="2361236" y="4690635"/>
              <a:ext cx="876300" cy="8763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70"/>
            <p:cNvCxnSpPr>
              <a:cxnSpLocks noChangeShapeType="1"/>
              <a:stCxn id="5" idx="6"/>
              <a:endCxn id="6" idx="4"/>
            </p:cNvCxnSpPr>
            <p:nvPr/>
          </p:nvCxnSpPr>
          <p:spPr bwMode="auto">
            <a:xfrm flipV="1">
              <a:off x="5980736" y="5033535"/>
              <a:ext cx="762000" cy="53340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Arrow Connector 71"/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>
              <a:off x="2475536" y="4576335"/>
              <a:ext cx="38100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Curved Connector 14366"/>
            <p:cNvCxnSpPr>
              <a:cxnSpLocks noChangeShapeType="1"/>
              <a:stCxn id="7" idx="7"/>
              <a:endCxn id="6" idx="3"/>
            </p:cNvCxnSpPr>
            <p:nvPr/>
          </p:nvCxnSpPr>
          <p:spPr bwMode="auto">
            <a:xfrm rot="5400000" flipH="1" flipV="1">
              <a:off x="5047286" y="3871485"/>
              <a:ext cx="342900" cy="2400300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24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0243" y="2209144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0243" y="2485948"/>
            <a:ext cx="1644414" cy="2768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0243" y="2768199"/>
            <a:ext cx="1644414" cy="71624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7519" y="2850021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37519" y="3132682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926" y="4191068"/>
            <a:ext cx="9925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128.144.0.17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63971" y="4191068"/>
            <a:ext cx="832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187.14.2.1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20064" y="4195246"/>
            <a:ext cx="911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Myriad Pro"/>
                <a:cs typeface="Myriad Pro"/>
              </a:rPr>
              <a:t>89.22.22.11</a:t>
            </a:r>
            <a:endParaRPr lang="en-US" sz="12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89297" y="2469656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89297" y="2740603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89297" y="3023264"/>
            <a:ext cx="1475732" cy="2768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89297" y="4337708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9297" y="460865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97" y="4891316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50243" y="4215691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DEST: 128.144.0.17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0243" y="4492495"/>
            <a:ext cx="1644414" cy="2768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187.14.2.1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50243" y="4774746"/>
            <a:ext cx="1644414" cy="7162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37519" y="4858754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SRC: 89.22.22.11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37519" y="5141415"/>
            <a:ext cx="1475732" cy="2768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74721" y="2358423"/>
            <a:ext cx="2403766" cy="974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7955" y="2027184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000303" y="2109257"/>
            <a:ext cx="1611218" cy="257795"/>
            <a:chOff x="880057" y="5427842"/>
            <a:chExt cx="5715000" cy="914400"/>
          </a:xfrm>
        </p:grpSpPr>
        <p:sp>
          <p:nvSpPr>
            <p:cNvPr id="3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3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38" name="Straight Arrow Connector 107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4" name="Straight Arrow Connector 109"/>
            <p:cNvCxnSpPr>
              <a:cxnSpLocks noChangeShapeType="1"/>
              <a:stCxn id="35" idx="6"/>
              <a:endCxn id="4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46" name="Straight Arrow Connector 42"/>
            <p:cNvCxnSpPr>
              <a:cxnSpLocks noChangeShapeType="1"/>
              <a:stCxn id="42" idx="6"/>
              <a:endCxn id="45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Rectangle 46"/>
          <p:cNvSpPr/>
          <p:nvPr/>
        </p:nvSpPr>
        <p:spPr>
          <a:xfrm>
            <a:off x="5437955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000303" y="2514616"/>
            <a:ext cx="1611218" cy="257795"/>
            <a:chOff x="880057" y="5427842"/>
            <a:chExt cx="5715000" cy="914400"/>
          </a:xfrm>
        </p:grpSpPr>
        <p:sp>
          <p:nvSpPr>
            <p:cNvPr id="4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1" name="Straight Arrow Connector 107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3" name="Straight Arrow Connector 109"/>
            <p:cNvCxnSpPr>
              <a:cxnSpLocks noChangeShapeType="1"/>
              <a:stCxn id="50" idx="6"/>
              <a:endCxn id="52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55" name="Straight Arrow Connector 42"/>
            <p:cNvCxnSpPr>
              <a:cxnSpLocks noChangeShapeType="1"/>
              <a:stCxn id="52" idx="6"/>
              <a:endCxn id="54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" name="Rectangle 55"/>
          <p:cNvSpPr/>
          <p:nvPr/>
        </p:nvSpPr>
        <p:spPr>
          <a:xfrm>
            <a:off x="5437955" y="2840837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37955" y="4319621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6000303" y="4401694"/>
            <a:ext cx="1611218" cy="257795"/>
            <a:chOff x="880057" y="5427842"/>
            <a:chExt cx="5715000" cy="914400"/>
          </a:xfrm>
        </p:grpSpPr>
        <p:sp>
          <p:nvSpPr>
            <p:cNvPr id="6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6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69" name="Straight Arrow Connector 107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1" name="Straight Arrow Connector 109"/>
            <p:cNvCxnSpPr>
              <a:cxnSpLocks noChangeShapeType="1"/>
              <a:stCxn id="68" idx="6"/>
              <a:endCxn id="70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3" name="Straight Arrow Connector 42"/>
            <p:cNvCxnSpPr>
              <a:cxnSpLocks noChangeShapeType="1"/>
              <a:stCxn id="70" idx="6"/>
              <a:endCxn id="72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73"/>
          <p:cNvSpPr/>
          <p:nvPr/>
        </p:nvSpPr>
        <p:spPr>
          <a:xfrm>
            <a:off x="5437955" y="4724980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000303" y="4807053"/>
            <a:ext cx="1611218" cy="257795"/>
            <a:chOff x="880057" y="5427842"/>
            <a:chExt cx="5715000" cy="914400"/>
          </a:xfrm>
        </p:grpSpPr>
        <p:sp>
          <p:nvSpPr>
            <p:cNvPr id="7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7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78" name="Straight Arrow Connector 107"/>
            <p:cNvCxnSpPr>
              <a:cxnSpLocks noChangeShapeType="1"/>
              <a:stCxn id="76" idx="6"/>
              <a:endCxn id="7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0" name="Straight Arrow Connector 109"/>
            <p:cNvCxnSpPr>
              <a:cxnSpLocks noChangeShapeType="1"/>
              <a:stCxn id="77" idx="6"/>
              <a:endCxn id="7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2" name="Straight Arrow Connector 42"/>
            <p:cNvCxnSpPr>
              <a:cxnSpLocks noChangeShapeType="1"/>
              <a:stCxn id="79" idx="6"/>
              <a:endCxn id="8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" name="Rectangle 82"/>
          <p:cNvSpPr/>
          <p:nvPr/>
        </p:nvSpPr>
        <p:spPr>
          <a:xfrm>
            <a:off x="5437955" y="5133274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64258" y="2432543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126606" y="2514616"/>
            <a:ext cx="1611218" cy="257795"/>
            <a:chOff x="880057" y="5427842"/>
            <a:chExt cx="5715000" cy="914400"/>
          </a:xfrm>
        </p:grpSpPr>
        <p:sp>
          <p:nvSpPr>
            <p:cNvPr id="8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8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88" name="Straight Arrow Connector 107"/>
            <p:cNvCxnSpPr>
              <a:cxnSpLocks noChangeShapeType="1"/>
              <a:stCxn id="86" idx="6"/>
              <a:endCxn id="8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0" name="Straight Arrow Connector 109"/>
            <p:cNvCxnSpPr>
              <a:cxnSpLocks noChangeShapeType="1"/>
              <a:stCxn id="87" idx="6"/>
              <a:endCxn id="89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92" name="Straight Arrow Connector 42"/>
            <p:cNvCxnSpPr>
              <a:cxnSpLocks noChangeShapeType="1"/>
              <a:stCxn id="89" idx="6"/>
              <a:endCxn id="91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2" name="Rectangle 101"/>
          <p:cNvSpPr/>
          <p:nvPr/>
        </p:nvSpPr>
        <p:spPr>
          <a:xfrm>
            <a:off x="1564258" y="2839606"/>
            <a:ext cx="2222399" cy="4070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474721" y="1543510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037069" y="1625583"/>
            <a:ext cx="1611218" cy="257795"/>
            <a:chOff x="880057" y="5427842"/>
            <a:chExt cx="57150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1" name="Straight Arrow Connector 42"/>
            <p:cNvCxnSpPr>
              <a:cxnSpLocks noChangeShapeType="1"/>
              <a:stCxn id="118" idx="6"/>
              <a:endCxn id="120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2" name="Rectangle 121"/>
          <p:cNvSpPr/>
          <p:nvPr/>
        </p:nvSpPr>
        <p:spPr>
          <a:xfrm>
            <a:off x="1474721" y="1948869"/>
            <a:ext cx="2403766" cy="40706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37069" y="2030942"/>
            <a:ext cx="1611218" cy="257795"/>
            <a:chOff x="880057" y="5427842"/>
            <a:chExt cx="5715000" cy="914400"/>
          </a:xfrm>
        </p:grpSpPr>
        <p:sp>
          <p:nvSpPr>
            <p:cNvPr id="12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2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6" name="Straight Arrow Connector 107"/>
            <p:cNvCxnSpPr>
              <a:cxnSpLocks noChangeShapeType="1"/>
              <a:stCxn id="124" idx="6"/>
              <a:endCxn id="12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28" name="Straight Arrow Connector 109"/>
            <p:cNvCxnSpPr>
              <a:cxnSpLocks noChangeShapeType="1"/>
              <a:stCxn id="125" idx="6"/>
              <a:endCxn id="127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30" name="Straight Arrow Connector 42"/>
            <p:cNvCxnSpPr>
              <a:cxnSpLocks noChangeShapeType="1"/>
              <a:stCxn id="127" idx="6"/>
              <a:endCxn id="129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" name="Rectangle 130"/>
          <p:cNvSpPr/>
          <p:nvPr/>
        </p:nvSpPr>
        <p:spPr>
          <a:xfrm>
            <a:off x="1474721" y="5157566"/>
            <a:ext cx="2403766" cy="97404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474721" y="4342653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1474721" y="4748012"/>
            <a:ext cx="2403766" cy="40706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37069" y="4421559"/>
            <a:ext cx="1611218" cy="257795"/>
            <a:chOff x="880057" y="5427842"/>
            <a:chExt cx="5715000" cy="914400"/>
          </a:xfrm>
        </p:grpSpPr>
        <p:sp>
          <p:nvSpPr>
            <p:cNvPr id="15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1" cy="2286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5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5" name="Straight Arrow Connector 107"/>
            <p:cNvCxnSpPr>
              <a:cxnSpLocks noChangeShapeType="1"/>
              <a:stCxn id="153" idx="6"/>
              <a:endCxn id="15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7" name="Straight Arrow Connector 109"/>
            <p:cNvCxnSpPr>
              <a:cxnSpLocks noChangeShapeType="1"/>
              <a:stCxn id="154" idx="6"/>
              <a:endCxn id="15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9" name="Straight Arrow Connector 42"/>
            <p:cNvCxnSpPr>
              <a:cxnSpLocks noChangeShapeType="1"/>
              <a:stCxn id="156" idx="6"/>
              <a:endCxn id="15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0" name="Rectangle 159"/>
          <p:cNvSpPr/>
          <p:nvPr/>
        </p:nvSpPr>
        <p:spPr>
          <a:xfrm>
            <a:off x="1564258" y="5242769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2126606" y="5324842"/>
            <a:ext cx="1611218" cy="257795"/>
            <a:chOff x="880057" y="5427842"/>
            <a:chExt cx="5715000" cy="914400"/>
          </a:xfrm>
        </p:grpSpPr>
        <p:sp>
          <p:nvSpPr>
            <p:cNvPr id="16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6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4" name="Straight Arrow Connector 107"/>
            <p:cNvCxnSpPr>
              <a:cxnSpLocks noChangeShapeType="1"/>
              <a:stCxn id="162" idx="6"/>
              <a:endCxn id="16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6" name="Straight Arrow Connector 109"/>
            <p:cNvCxnSpPr>
              <a:cxnSpLocks noChangeShapeType="1"/>
              <a:stCxn id="163" idx="6"/>
              <a:endCxn id="165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68" name="Straight Arrow Connector 42"/>
            <p:cNvCxnSpPr>
              <a:cxnSpLocks noChangeShapeType="1"/>
              <a:stCxn id="165" idx="6"/>
              <a:endCxn id="167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" name="Rectangle 168"/>
          <p:cNvSpPr/>
          <p:nvPr/>
        </p:nvSpPr>
        <p:spPr>
          <a:xfrm>
            <a:off x="1564258" y="5651063"/>
            <a:ext cx="2222399" cy="40706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037069" y="4833252"/>
            <a:ext cx="1611218" cy="257795"/>
            <a:chOff x="880057" y="5427842"/>
            <a:chExt cx="5715000" cy="914400"/>
          </a:xfrm>
        </p:grpSpPr>
        <p:sp>
          <p:nvSpPr>
            <p:cNvPr id="144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145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146" name="Straight Arrow Connector 107"/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48" name="Straight Arrow Connector 109"/>
            <p:cNvCxnSpPr>
              <a:cxnSpLocks noChangeShapeType="1"/>
              <a:stCxn id="145" idx="6"/>
              <a:endCxn id="147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50" name="Straight Arrow Connector 42"/>
            <p:cNvCxnSpPr>
              <a:cxnSpLocks noChangeShapeType="1"/>
              <a:stCxn id="147" idx="6"/>
              <a:endCxn id="149" idx="2"/>
            </p:cNvCxnSpPr>
            <p:nvPr/>
          </p:nvCxnSpPr>
          <p:spPr bwMode="auto">
            <a:xfrm>
              <a:off x="47662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968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With DAGs, we can be cleaner</a:t>
            </a:r>
          </a:p>
          <a:p>
            <a:pPr lvl="1"/>
            <a:r>
              <a:rPr lang="en-US" dirty="0" smtClean="0"/>
              <a:t>We can express our intent to have a packet sent first through an anonymizer, then to the final destination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458851" y="3548159"/>
            <a:ext cx="6226299" cy="1222983"/>
            <a:chOff x="1184597" y="3281729"/>
            <a:chExt cx="6226299" cy="1222983"/>
          </a:xfrm>
        </p:grpSpPr>
        <p:sp>
          <p:nvSpPr>
            <p:cNvPr id="5" name="Oval 64"/>
            <p:cNvSpPr>
              <a:spLocks noChangeAspect="1"/>
            </p:cNvSpPr>
            <p:nvPr/>
          </p:nvSpPr>
          <p:spPr bwMode="auto">
            <a:xfrm>
              <a:off x="1184597" y="3501866"/>
              <a:ext cx="146758" cy="1467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1200"/>
            </a:p>
          </p:txBody>
        </p:sp>
        <p:sp>
          <p:nvSpPr>
            <p:cNvPr id="6" name="Oval 65"/>
            <p:cNvSpPr>
              <a:spLocks noChangeArrowheads="1"/>
            </p:cNvSpPr>
            <p:nvPr/>
          </p:nvSpPr>
          <p:spPr bwMode="auto">
            <a:xfrm>
              <a:off x="2994613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7" name="Oval 66"/>
            <p:cNvSpPr>
              <a:spLocks noChangeArrowheads="1"/>
            </p:cNvSpPr>
            <p:nvPr/>
          </p:nvSpPr>
          <p:spPr bwMode="auto">
            <a:xfrm>
              <a:off x="3777322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sp>
          <p:nvSpPr>
            <p:cNvPr id="8" name="Oval 67"/>
            <p:cNvSpPr>
              <a:spLocks noChangeArrowheads="1"/>
            </p:cNvSpPr>
            <p:nvPr/>
          </p:nvSpPr>
          <p:spPr bwMode="auto">
            <a:xfrm>
              <a:off x="1820548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P</a:t>
              </a:r>
              <a:endParaRPr lang="en-US" baseline="-25000" dirty="0"/>
            </a:p>
          </p:txBody>
        </p:sp>
        <p:cxnSp>
          <p:nvCxnSpPr>
            <p:cNvPr id="9" name="Straight Arrow Connector 68"/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2407580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Curved Connector 69"/>
            <p:cNvCxnSpPr>
              <a:cxnSpLocks noChangeShapeType="1"/>
              <a:stCxn id="5" idx="4"/>
              <a:endCxn id="8" idx="2"/>
            </p:cNvCxnSpPr>
            <p:nvPr/>
          </p:nvCxnSpPr>
          <p:spPr bwMode="auto">
            <a:xfrm rot="16200000" flipH="1">
              <a:off x="1257976" y="3648624"/>
              <a:ext cx="562572" cy="562572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Curved Connector 70"/>
            <p:cNvCxnSpPr>
              <a:cxnSpLocks noChangeShapeType="1"/>
              <a:stCxn id="6" idx="6"/>
              <a:endCxn id="7" idx="4"/>
            </p:cNvCxnSpPr>
            <p:nvPr/>
          </p:nvCxnSpPr>
          <p:spPr bwMode="auto">
            <a:xfrm flipV="1">
              <a:off x="3581645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71"/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>
              <a:off x="1331355" y="3575245"/>
              <a:ext cx="244596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Curved Connector 14366"/>
            <p:cNvCxnSpPr>
              <a:cxnSpLocks noChangeShapeType="1"/>
              <a:stCxn id="8" idx="7"/>
              <a:endCxn id="7" idx="3"/>
            </p:cNvCxnSpPr>
            <p:nvPr/>
          </p:nvCxnSpPr>
          <p:spPr bwMode="auto">
            <a:xfrm rot="5400000" flipH="1" flipV="1">
              <a:off x="2982383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Oval 65"/>
            <p:cNvSpPr>
              <a:spLocks noChangeArrowheads="1"/>
            </p:cNvSpPr>
            <p:nvPr/>
          </p:nvSpPr>
          <p:spPr bwMode="auto">
            <a:xfrm>
              <a:off x="6041155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HID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7" name="Oval 66"/>
            <p:cNvSpPr>
              <a:spLocks noChangeArrowheads="1"/>
            </p:cNvSpPr>
            <p:nvPr/>
          </p:nvSpPr>
          <p:spPr bwMode="auto">
            <a:xfrm>
              <a:off x="6823864" y="3281729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SID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sp>
          <p:nvSpPr>
            <p:cNvPr id="18" name="Oval 67"/>
            <p:cNvSpPr>
              <a:spLocks noChangeArrowheads="1"/>
            </p:cNvSpPr>
            <p:nvPr/>
          </p:nvSpPr>
          <p:spPr bwMode="auto">
            <a:xfrm>
              <a:off x="4867090" y="3917680"/>
              <a:ext cx="587032" cy="5870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dirty="0" smtClean="0"/>
                <a:t>AD</a:t>
              </a:r>
              <a:r>
                <a:rPr lang="en-US" baseline="-25000" dirty="0" smtClean="0"/>
                <a:t>S</a:t>
              </a:r>
              <a:endParaRPr lang="en-US" baseline="-25000" dirty="0"/>
            </a:p>
          </p:txBody>
        </p:sp>
        <p:cxnSp>
          <p:nvCxnSpPr>
            <p:cNvPr id="19" name="Straight Arrow Connector 68"/>
            <p:cNvCxnSpPr>
              <a:cxnSpLocks noChangeShapeType="1"/>
              <a:stCxn id="18" idx="6"/>
              <a:endCxn id="16" idx="2"/>
            </p:cNvCxnSpPr>
            <p:nvPr/>
          </p:nvCxnSpPr>
          <p:spPr bwMode="auto">
            <a:xfrm>
              <a:off x="5454122" y="4211196"/>
              <a:ext cx="587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Curved Connector 69"/>
            <p:cNvCxnSpPr>
              <a:cxnSpLocks noChangeShapeType="1"/>
              <a:stCxn id="7" idx="5"/>
              <a:endCxn id="18" idx="2"/>
            </p:cNvCxnSpPr>
            <p:nvPr/>
          </p:nvCxnSpPr>
          <p:spPr bwMode="auto">
            <a:xfrm rot="16200000" flipH="1">
              <a:off x="4358535" y="3702641"/>
              <a:ext cx="428404" cy="58870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urved Connector 70"/>
            <p:cNvCxnSpPr>
              <a:cxnSpLocks noChangeShapeType="1"/>
              <a:stCxn id="16" idx="6"/>
              <a:endCxn id="17" idx="4"/>
            </p:cNvCxnSpPr>
            <p:nvPr/>
          </p:nvCxnSpPr>
          <p:spPr bwMode="auto">
            <a:xfrm flipV="1">
              <a:off x="6628187" y="3868761"/>
              <a:ext cx="489193" cy="342435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71"/>
            <p:cNvCxnSpPr>
              <a:cxnSpLocks noChangeShapeType="1"/>
              <a:stCxn id="7" idx="6"/>
              <a:endCxn id="17" idx="2"/>
            </p:cNvCxnSpPr>
            <p:nvPr/>
          </p:nvCxnSpPr>
          <p:spPr bwMode="auto">
            <a:xfrm>
              <a:off x="4364354" y="3575245"/>
              <a:ext cx="245951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Curved Connector 14366"/>
            <p:cNvCxnSpPr>
              <a:cxnSpLocks noChangeShapeType="1"/>
              <a:stCxn id="18" idx="7"/>
              <a:endCxn id="17" idx="3"/>
            </p:cNvCxnSpPr>
            <p:nvPr/>
          </p:nvCxnSpPr>
          <p:spPr bwMode="auto">
            <a:xfrm rot="5400000" flipH="1" flipV="1">
              <a:off x="6028925" y="3122741"/>
              <a:ext cx="220137" cy="1540959"/>
            </a:xfrm>
            <a:prstGeom prst="curvedConnector3">
              <a:avLst>
                <a:gd name="adj1" fmla="val 8975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" name="Rectangle 26"/>
          <p:cNvSpPr/>
          <p:nvPr/>
        </p:nvSpPr>
        <p:spPr>
          <a:xfrm>
            <a:off x="2511099" y="555686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PROXY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2745639" y="3842697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31993" y="5556861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yriad Pro"/>
                <a:cs typeface="Myriad Pro"/>
              </a:rPr>
              <a:t>SERVER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yriad Pro"/>
              <a:cs typeface="Myriad Pro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5792181" y="3842698"/>
            <a:ext cx="419237" cy="2886242"/>
          </a:xfrm>
          <a:prstGeom prst="leftBrace">
            <a:avLst/>
          </a:prstGeom>
          <a:ln w="285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Approach: Proxy</a:t>
            </a:r>
            <a:endParaRPr lang="en-US" dirty="0"/>
          </a:p>
        </p:txBody>
      </p:sp>
      <p:pic>
        <p:nvPicPr>
          <p:cNvPr id="9" name="Picture 8" descr="mac_comp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3" y="3558606"/>
            <a:ext cx="568524" cy="568524"/>
          </a:xfrm>
          <a:prstGeom prst="rect">
            <a:avLst/>
          </a:prstGeom>
        </p:spPr>
      </p:pic>
      <p:pic>
        <p:nvPicPr>
          <p:cNvPr id="10" name="Picture 9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165" y="3387033"/>
            <a:ext cx="911670" cy="911670"/>
          </a:xfrm>
          <a:prstGeom prst="rect">
            <a:avLst/>
          </a:prstGeom>
        </p:spPr>
      </p:pic>
      <p:pic>
        <p:nvPicPr>
          <p:cNvPr id="11" name="Picture 10" descr="server1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07" y="3387033"/>
            <a:ext cx="911670" cy="91167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>
            <a:off x="1229240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55897" y="3639141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55897" y="4011356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29240" y="4014930"/>
            <a:ext cx="282481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147472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2125878" y="1865370"/>
            <a:ext cx="1381207" cy="324990"/>
            <a:chOff x="880057" y="5427842"/>
            <a:chExt cx="3886200" cy="914400"/>
          </a:xfrm>
        </p:grpSpPr>
        <p:sp>
          <p:nvSpPr>
            <p:cNvPr id="115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P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7" name="Straight Arrow Connector 107"/>
            <p:cNvCxnSpPr>
              <a:cxnSpLocks noChangeShapeType="1"/>
              <a:stCxn id="115" idx="6"/>
              <a:endCxn id="116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38518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119" name="Straight Arrow Connector 109"/>
            <p:cNvCxnSpPr>
              <a:cxnSpLocks noChangeShapeType="1"/>
              <a:stCxn id="116" idx="6"/>
              <a:endCxn id="118" idx="2"/>
            </p:cNvCxnSpPr>
            <p:nvPr/>
          </p:nvCxnSpPr>
          <p:spPr bwMode="auto">
            <a:xfrm>
              <a:off x="29374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0" name="Group 169"/>
          <p:cNvGrpSpPr/>
          <p:nvPr/>
        </p:nvGrpSpPr>
        <p:grpSpPr>
          <a:xfrm>
            <a:off x="146860" y="4309405"/>
            <a:ext cx="909967" cy="145595"/>
            <a:chOff x="880057" y="5427842"/>
            <a:chExt cx="5715000" cy="914400"/>
          </a:xfrm>
        </p:grpSpPr>
        <p:sp>
          <p:nvSpPr>
            <p:cNvPr id="17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7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3" name="Straight Arrow Connector 107"/>
            <p:cNvCxnSpPr>
              <a:cxnSpLocks noChangeShapeType="1"/>
              <a:stCxn id="171" idx="6"/>
              <a:endCxn id="17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5" name="Straight Arrow Connector 109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C</a:t>
              </a:r>
              <a:endParaRPr lang="en-US" sz="600" baseline="-25000" dirty="0"/>
            </a:p>
          </p:txBody>
        </p:sp>
        <p:cxnSp>
          <p:nvCxnSpPr>
            <p:cNvPr id="177" name="Straight Arrow Connector 42"/>
            <p:cNvCxnSpPr>
              <a:cxnSpLocks noChangeShapeType="1"/>
              <a:stCxn id="174" idx="6"/>
              <a:endCxn id="17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8" name="Group 177"/>
          <p:cNvGrpSpPr/>
          <p:nvPr/>
        </p:nvGrpSpPr>
        <p:grpSpPr>
          <a:xfrm>
            <a:off x="4110589" y="4309405"/>
            <a:ext cx="909967" cy="145595"/>
            <a:chOff x="880057" y="5427842"/>
            <a:chExt cx="5715000" cy="914400"/>
          </a:xfrm>
        </p:grpSpPr>
        <p:sp>
          <p:nvSpPr>
            <p:cNvPr id="17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1" name="Straight Arrow Connector 107"/>
            <p:cNvCxnSpPr>
              <a:cxnSpLocks noChangeShapeType="1"/>
              <a:stCxn id="179" idx="6"/>
              <a:endCxn id="18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3" name="Straight Arrow Connector 109"/>
            <p:cNvCxnSpPr>
              <a:cxnSpLocks noChangeShapeType="1"/>
              <a:stCxn id="180" idx="6"/>
              <a:endCxn id="18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P</a:t>
              </a:r>
              <a:endParaRPr lang="en-US" sz="600" baseline="-25000" dirty="0"/>
            </a:p>
          </p:txBody>
        </p:sp>
        <p:cxnSp>
          <p:nvCxnSpPr>
            <p:cNvPr id="185" name="Straight Arrow Connector 42"/>
            <p:cNvCxnSpPr>
              <a:cxnSpLocks noChangeShapeType="1"/>
              <a:stCxn id="182" idx="6"/>
              <a:endCxn id="18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6" name="Group 185"/>
          <p:cNvGrpSpPr/>
          <p:nvPr/>
        </p:nvGrpSpPr>
        <p:grpSpPr>
          <a:xfrm>
            <a:off x="7982410" y="4304229"/>
            <a:ext cx="909967" cy="145595"/>
            <a:chOff x="880057" y="5427842"/>
            <a:chExt cx="5715000" cy="914400"/>
          </a:xfrm>
        </p:grpSpPr>
        <p:sp>
          <p:nvSpPr>
            <p:cNvPr id="187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300"/>
            </a:p>
          </p:txBody>
        </p:sp>
        <p:sp>
          <p:nvSpPr>
            <p:cNvPr id="188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89" name="Straight Arrow Connector 107"/>
            <p:cNvCxnSpPr>
              <a:cxnSpLocks noChangeShapeType="1"/>
              <a:stCxn id="187" idx="6"/>
              <a:endCxn id="188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Oval 108"/>
            <p:cNvSpPr>
              <a:spLocks noChangeArrowheads="1"/>
            </p:cNvSpPr>
            <p:nvPr/>
          </p:nvSpPr>
          <p:spPr bwMode="auto">
            <a:xfrm>
              <a:off x="3756351" y="5427842"/>
              <a:ext cx="1009909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1" name="Straight Arrow Connector 109"/>
            <p:cNvCxnSpPr>
              <a:cxnSpLocks noChangeShapeType="1"/>
              <a:stCxn id="188" idx="6"/>
              <a:endCxn id="190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2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600" dirty="0" smtClean="0"/>
                <a:t>S</a:t>
              </a:r>
              <a:endParaRPr lang="en-US" sz="600" baseline="-25000" dirty="0"/>
            </a:p>
          </p:txBody>
        </p:sp>
        <p:cxnSp>
          <p:nvCxnSpPr>
            <p:cNvPr id="193" name="Straight Arrow Connector 42"/>
            <p:cNvCxnSpPr>
              <a:cxnSpLocks noChangeShapeType="1"/>
              <a:stCxn id="190" idx="6"/>
              <a:endCxn id="192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" name="Rectangle 131"/>
          <p:cNvSpPr/>
          <p:nvPr/>
        </p:nvSpPr>
        <p:spPr>
          <a:xfrm>
            <a:off x="147472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2006358" y="2381268"/>
            <a:ext cx="1611218" cy="257795"/>
            <a:chOff x="880057" y="5427842"/>
            <a:chExt cx="5715000" cy="914400"/>
          </a:xfrm>
        </p:grpSpPr>
        <p:sp>
          <p:nvSpPr>
            <p:cNvPr id="19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00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1" name="Straight Arrow Connector 107"/>
            <p:cNvCxnSpPr>
              <a:cxnSpLocks noChangeShapeType="1"/>
              <a:stCxn id="199" idx="6"/>
              <a:endCxn id="200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3" name="Straight Arrow Connector 109"/>
            <p:cNvCxnSpPr>
              <a:cxnSpLocks noChangeShapeType="1"/>
              <a:stCxn id="200" idx="6"/>
              <a:endCxn id="202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05" name="Straight Arrow Connector 42"/>
            <p:cNvCxnSpPr>
              <a:cxnSpLocks noChangeShapeType="1"/>
              <a:stCxn id="202" idx="6"/>
              <a:endCxn id="204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6" name="Rectangle 205"/>
          <p:cNvSpPr/>
          <p:nvPr/>
        </p:nvSpPr>
        <p:spPr>
          <a:xfrm>
            <a:off x="147472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5423440" y="1783297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6079171" y="1865370"/>
            <a:ext cx="920701" cy="324990"/>
            <a:chOff x="880057" y="5427842"/>
            <a:chExt cx="2590508" cy="914400"/>
          </a:xfrm>
        </p:grpSpPr>
        <p:sp>
          <p:nvSpPr>
            <p:cNvPr id="209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800">
                <a:solidFill>
                  <a:srgbClr val="FEFEFE"/>
                </a:solidFill>
              </a:endParaRPr>
            </a:p>
          </p:txBody>
        </p:sp>
        <p:sp>
          <p:nvSpPr>
            <p:cNvPr id="212" name="Oval 108"/>
            <p:cNvSpPr>
              <a:spLocks noChangeArrowheads="1"/>
            </p:cNvSpPr>
            <p:nvPr/>
          </p:nvSpPr>
          <p:spPr bwMode="auto">
            <a:xfrm>
              <a:off x="2556165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1050" dirty="0" smtClean="0">
                  <a:solidFill>
                    <a:srgbClr val="FEFEFE"/>
                  </a:solidFill>
                </a:rPr>
                <a:t>SID</a:t>
              </a:r>
              <a:r>
                <a:rPr lang="en-US" sz="1050" baseline="-25000" dirty="0" smtClean="0">
                  <a:solidFill>
                    <a:srgbClr val="FEFEFE"/>
                  </a:solidFill>
                </a:rPr>
                <a:t>S</a:t>
              </a:r>
              <a:endParaRPr lang="en-US" sz="105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13" name="Straight Arrow Connector 109"/>
            <p:cNvCxnSpPr>
              <a:cxnSpLocks noChangeShapeType="1"/>
              <a:stCxn id="209" idx="6"/>
              <a:endCxn id="212" idx="2"/>
            </p:cNvCxnSpPr>
            <p:nvPr/>
          </p:nvCxnSpPr>
          <p:spPr bwMode="auto">
            <a:xfrm>
              <a:off x="1108656" y="5885042"/>
              <a:ext cx="1447509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" name="Rectangle 213"/>
          <p:cNvSpPr/>
          <p:nvPr/>
        </p:nvSpPr>
        <p:spPr>
          <a:xfrm>
            <a:off x="5423442" y="2266367"/>
            <a:ext cx="2263102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15" name="Group 214"/>
          <p:cNvGrpSpPr/>
          <p:nvPr/>
        </p:nvGrpSpPr>
        <p:grpSpPr>
          <a:xfrm>
            <a:off x="5955078" y="2381268"/>
            <a:ext cx="1611218" cy="257795"/>
            <a:chOff x="880057" y="5427842"/>
            <a:chExt cx="5715000" cy="914400"/>
          </a:xfrm>
        </p:grpSpPr>
        <p:sp>
          <p:nvSpPr>
            <p:cNvPr id="216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17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18" name="Straight Arrow Connector 107"/>
            <p:cNvCxnSpPr>
              <a:cxnSpLocks noChangeShapeType="1"/>
              <a:stCxn id="216" idx="6"/>
              <a:endCxn id="217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9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0" name="Straight Arrow Connector 109"/>
            <p:cNvCxnSpPr>
              <a:cxnSpLocks noChangeShapeType="1"/>
              <a:stCxn id="217" idx="6"/>
              <a:endCxn id="219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22" name="Straight Arrow Connector 42"/>
            <p:cNvCxnSpPr>
              <a:cxnSpLocks noChangeShapeType="1"/>
              <a:stCxn id="219" idx="6"/>
              <a:endCxn id="221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3" name="Rectangle 222"/>
          <p:cNvSpPr/>
          <p:nvPr/>
        </p:nvSpPr>
        <p:spPr>
          <a:xfrm>
            <a:off x="5423442" y="2754403"/>
            <a:ext cx="2263104" cy="48367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REQUEST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423440" y="4353736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5423442" y="4836806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5972840" y="4472133"/>
            <a:ext cx="1611218" cy="257795"/>
            <a:chOff x="880057" y="5427842"/>
            <a:chExt cx="5715000" cy="914400"/>
          </a:xfrm>
        </p:grpSpPr>
        <p:sp>
          <p:nvSpPr>
            <p:cNvPr id="233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34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>
                  <a:solidFill>
                    <a:srgbClr val="FEFEFE"/>
                  </a:solidFill>
                </a:rPr>
                <a:t>P</a:t>
              </a:r>
            </a:p>
          </p:txBody>
        </p:sp>
        <p:cxnSp>
          <p:nvCxnSpPr>
            <p:cNvPr id="235" name="Straight Arrow Connector 107"/>
            <p:cNvCxnSpPr>
              <a:cxnSpLocks noChangeShapeType="1"/>
              <a:stCxn id="233" idx="6"/>
              <a:endCxn id="234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7" name="Straight Arrow Connector 109"/>
            <p:cNvCxnSpPr>
              <a:cxnSpLocks noChangeShapeType="1"/>
              <a:stCxn id="234" idx="6"/>
              <a:endCxn id="236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8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39" name="Straight Arrow Connector 42"/>
            <p:cNvCxnSpPr>
              <a:cxnSpLocks noChangeShapeType="1"/>
              <a:stCxn id="236" idx="6"/>
              <a:endCxn id="238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0" name="Rectangle 239"/>
          <p:cNvSpPr/>
          <p:nvPr/>
        </p:nvSpPr>
        <p:spPr>
          <a:xfrm>
            <a:off x="5423442" y="5324842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5994669" y="4946728"/>
            <a:ext cx="1611218" cy="257795"/>
            <a:chOff x="880057" y="5427842"/>
            <a:chExt cx="5715000" cy="914400"/>
          </a:xfrm>
        </p:grpSpPr>
        <p:sp>
          <p:nvSpPr>
            <p:cNvPr id="24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4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4" name="Straight Arrow Connector 107"/>
            <p:cNvCxnSpPr>
              <a:cxnSpLocks noChangeShapeType="1"/>
              <a:stCxn id="242" idx="6"/>
              <a:endCxn id="24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6" name="Straight Arrow Connector 109"/>
            <p:cNvCxnSpPr>
              <a:cxnSpLocks noChangeShapeType="1"/>
              <a:stCxn id="243" idx="6"/>
              <a:endCxn id="24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S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48" name="Straight Arrow Connector 42"/>
            <p:cNvCxnSpPr>
              <a:cxnSpLocks noChangeShapeType="1"/>
              <a:stCxn id="245" idx="6"/>
              <a:endCxn id="24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9" name="Rectangle 248"/>
          <p:cNvSpPr/>
          <p:nvPr/>
        </p:nvSpPr>
        <p:spPr>
          <a:xfrm>
            <a:off x="1474718" y="4349374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DEST:</a:t>
            </a:r>
            <a:endParaRPr lang="en-US" sz="1400" dirty="0">
              <a:latin typeface="Myriad Pro"/>
              <a:cs typeface="Myriad Pro"/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1474720" y="4832444"/>
            <a:ext cx="2263102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yriad Pro"/>
                <a:cs typeface="Myriad Pro"/>
              </a:rPr>
              <a:t>SRC: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51" name="Group 250"/>
          <p:cNvGrpSpPr/>
          <p:nvPr/>
        </p:nvGrpSpPr>
        <p:grpSpPr>
          <a:xfrm>
            <a:off x="2024118" y="4467771"/>
            <a:ext cx="1611218" cy="257795"/>
            <a:chOff x="880057" y="5427842"/>
            <a:chExt cx="5715000" cy="914400"/>
          </a:xfrm>
        </p:grpSpPr>
        <p:sp>
          <p:nvSpPr>
            <p:cNvPr id="252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53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4" name="Straight Arrow Connector 107"/>
            <p:cNvCxnSpPr>
              <a:cxnSpLocks noChangeShapeType="1"/>
              <a:stCxn id="252" idx="6"/>
              <a:endCxn id="253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5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6" name="Straight Arrow Connector 109"/>
            <p:cNvCxnSpPr>
              <a:cxnSpLocks noChangeShapeType="1"/>
              <a:stCxn id="253" idx="6"/>
              <a:endCxn id="255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C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58" name="Straight Arrow Connector 42"/>
            <p:cNvCxnSpPr>
              <a:cxnSpLocks noChangeShapeType="1"/>
              <a:stCxn id="255" idx="6"/>
              <a:endCxn id="257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" name="Rectangle 258"/>
          <p:cNvSpPr/>
          <p:nvPr/>
        </p:nvSpPr>
        <p:spPr>
          <a:xfrm>
            <a:off x="1474720" y="5320480"/>
            <a:ext cx="2263104" cy="48367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yriad Pro"/>
                <a:cs typeface="Myriad Pro"/>
              </a:rPr>
              <a:t>RESPONSE</a:t>
            </a:r>
            <a:endParaRPr lang="en-US" sz="1400" dirty="0">
              <a:latin typeface="Myriad Pro"/>
              <a:cs typeface="Myriad Pro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2045947" y="4942366"/>
            <a:ext cx="1611218" cy="257795"/>
            <a:chOff x="880057" y="5427842"/>
            <a:chExt cx="5715000" cy="914400"/>
          </a:xfrm>
        </p:grpSpPr>
        <p:sp>
          <p:nvSpPr>
            <p:cNvPr id="261" name="Oval 105"/>
            <p:cNvSpPr>
              <a:spLocks noChangeAspect="1"/>
            </p:cNvSpPr>
            <p:nvPr/>
          </p:nvSpPr>
          <p:spPr bwMode="auto">
            <a:xfrm>
              <a:off x="880057" y="5770742"/>
              <a:ext cx="228600" cy="2286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 defTabSz="3657600"/>
              <a:endParaRPr lang="en-US" sz="500">
                <a:solidFill>
                  <a:srgbClr val="FEFEFE"/>
                </a:solidFill>
              </a:endParaRPr>
            </a:p>
          </p:txBody>
        </p:sp>
        <p:sp>
          <p:nvSpPr>
            <p:cNvPr id="262" name="Oval 106"/>
            <p:cNvSpPr>
              <a:spLocks noChangeArrowheads="1"/>
            </p:cNvSpPr>
            <p:nvPr/>
          </p:nvSpPr>
          <p:spPr bwMode="auto">
            <a:xfrm>
              <a:off x="20230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AD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3" name="Straight Arrow Connector 107"/>
            <p:cNvCxnSpPr>
              <a:cxnSpLocks noChangeShapeType="1"/>
              <a:stCxn id="261" idx="6"/>
              <a:endCxn id="262" idx="2"/>
            </p:cNvCxnSpPr>
            <p:nvPr/>
          </p:nvCxnSpPr>
          <p:spPr bwMode="auto">
            <a:xfrm>
              <a:off x="1108657" y="5885042"/>
              <a:ext cx="91440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4" name="Oval 108"/>
            <p:cNvSpPr>
              <a:spLocks noChangeArrowheads="1"/>
            </p:cNvSpPr>
            <p:nvPr/>
          </p:nvSpPr>
          <p:spPr bwMode="auto">
            <a:xfrm>
              <a:off x="3756349" y="5427842"/>
              <a:ext cx="1009911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HID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5" name="Straight Arrow Connector 109"/>
            <p:cNvCxnSpPr>
              <a:cxnSpLocks noChangeShapeType="1"/>
              <a:stCxn id="262" idx="6"/>
              <a:endCxn id="264" idx="2"/>
            </p:cNvCxnSpPr>
            <p:nvPr/>
          </p:nvCxnSpPr>
          <p:spPr bwMode="auto">
            <a:xfrm>
              <a:off x="2937459" y="5885044"/>
              <a:ext cx="818890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" name="Oval 110"/>
            <p:cNvSpPr>
              <a:spLocks noChangeArrowheads="1"/>
            </p:cNvSpPr>
            <p:nvPr/>
          </p:nvSpPr>
          <p:spPr bwMode="auto">
            <a:xfrm>
              <a:off x="5680657" y="5427842"/>
              <a:ext cx="914400" cy="9144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defTabSz="3657600"/>
              <a:r>
                <a:rPr lang="en-US" sz="800" dirty="0" smtClean="0">
                  <a:solidFill>
                    <a:srgbClr val="FEFEFE"/>
                  </a:solidFill>
                </a:rPr>
                <a:t>SID</a:t>
              </a:r>
              <a:r>
                <a:rPr lang="en-US" sz="800" baseline="-25000" dirty="0" smtClean="0">
                  <a:solidFill>
                    <a:srgbClr val="FEFEFE"/>
                  </a:solidFill>
                </a:rPr>
                <a:t>P</a:t>
              </a:r>
              <a:endParaRPr lang="en-US" sz="800" baseline="-25000" dirty="0">
                <a:solidFill>
                  <a:srgbClr val="FEFEFE"/>
                </a:solidFill>
              </a:endParaRPr>
            </a:p>
          </p:txBody>
        </p:sp>
        <p:cxnSp>
          <p:nvCxnSpPr>
            <p:cNvPr id="267" name="Straight Arrow Connector 42"/>
            <p:cNvCxnSpPr>
              <a:cxnSpLocks noChangeShapeType="1"/>
              <a:stCxn id="264" idx="6"/>
              <a:endCxn id="266" idx="2"/>
            </p:cNvCxnSpPr>
            <p:nvPr/>
          </p:nvCxnSpPr>
          <p:spPr bwMode="auto">
            <a:xfrm>
              <a:off x="4766260" y="5885044"/>
              <a:ext cx="914397" cy="0"/>
            </a:xfrm>
            <a:prstGeom prst="straightConnector1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42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Approach: Temporary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Briefly mention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1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API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304</Words>
  <Application>Microsoft Office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Anonymity in XIA</vt:lpstr>
      <vt:lpstr>Goals</vt:lpstr>
      <vt:lpstr>(Brief) XIA Review</vt:lpstr>
      <vt:lpstr>Existing Approach: Proxy</vt:lpstr>
      <vt:lpstr>Existing Approach: Proxy</vt:lpstr>
      <vt:lpstr>Existing Approach: Proxy</vt:lpstr>
      <vt:lpstr>Existing Approach: Proxy</vt:lpstr>
      <vt:lpstr>New Approach: Temporary IDs</vt:lpstr>
      <vt:lpstr>Socket API Extension</vt:lpstr>
      <vt:lpstr>Control and Transparency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Anonymity in XIA</dc:title>
  <dc:creator>David Naylor</dc:creator>
  <cp:lastModifiedBy>Nicolas Feltman</cp:lastModifiedBy>
  <cp:revision>54</cp:revision>
  <dcterms:created xsi:type="dcterms:W3CDTF">2011-12-05T00:38:49Z</dcterms:created>
  <dcterms:modified xsi:type="dcterms:W3CDTF">2011-12-05T19:04:13Z</dcterms:modified>
</cp:coreProperties>
</file>