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70" r:id="rId4"/>
    <p:sldId id="278" r:id="rId5"/>
    <p:sldId id="279" r:id="rId6"/>
    <p:sldId id="259" r:id="rId7"/>
    <p:sldId id="273" r:id="rId8"/>
    <p:sldId id="258" r:id="rId9"/>
    <p:sldId id="260" r:id="rId10"/>
    <p:sldId id="262" r:id="rId11"/>
    <p:sldId id="261" r:id="rId12"/>
    <p:sldId id="263" r:id="rId13"/>
    <p:sldId id="265" r:id="rId14"/>
    <p:sldId id="267" r:id="rId15"/>
    <p:sldId id="264" r:id="rId16"/>
    <p:sldId id="266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86" autoAdjust="0"/>
  </p:normalViewPr>
  <p:slideViewPr>
    <p:cSldViewPr snapToGrid="0" snapToObjects="1">
      <p:cViewPr varScale="1">
        <p:scale>
          <a:sx n="86" d="100"/>
          <a:sy n="86" d="100"/>
        </p:scale>
        <p:origin x="-23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4DBC8-1A40-E64A-BD89-E960D7500B8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FE819-8FD8-5848-AF3B-D3C41FDB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0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r>
              <a:rPr lang="en-US" baseline="0" dirty="0" smtClean="0"/>
              <a:t> goals were threefold.</a:t>
            </a:r>
          </a:p>
          <a:p>
            <a:endParaRPr lang="en-US" dirty="0" smtClean="0"/>
          </a:p>
          <a:p>
            <a:r>
              <a:rPr lang="en-US" dirty="0" smtClean="0"/>
              <a:t>Examine existing methods</a:t>
            </a:r>
          </a:p>
          <a:p>
            <a:r>
              <a:rPr lang="en-US" dirty="0" smtClean="0"/>
              <a:t>	Does XIA break anything?</a:t>
            </a:r>
          </a:p>
          <a:p>
            <a:r>
              <a:rPr lang="en-US" dirty="0" smtClean="0"/>
              <a:t>Explore new methods</a:t>
            </a:r>
          </a:p>
          <a:p>
            <a:r>
              <a:rPr lang="en-US" dirty="0" smtClean="0"/>
              <a:t>	What new things does XIA let us do?</a:t>
            </a:r>
          </a:p>
          <a:p>
            <a:r>
              <a:rPr lang="en-US" dirty="0" smtClean="0"/>
              <a:t>Consider interfaces for users and developers</a:t>
            </a:r>
          </a:p>
          <a:p>
            <a:r>
              <a:rPr lang="en-US" dirty="0" smtClean="0"/>
              <a:t>	How can</a:t>
            </a:r>
            <a:r>
              <a:rPr lang="en-US" baseline="0" dirty="0" smtClean="0"/>
              <a:t> users be brought into the loop and be given full control?</a:t>
            </a:r>
            <a:endParaRPr lang="en-US" dirty="0" smtClean="0"/>
          </a:p>
          <a:p>
            <a:r>
              <a:rPr lang="en-US" dirty="0" smtClean="0"/>
              <a:t>	How can we encourage</a:t>
            </a:r>
            <a:r>
              <a:rPr lang="en-US" baseline="0" dirty="0" smtClean="0"/>
              <a:t> developers to allow for anonymity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first question we must cover is “what is anonymity?”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77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…new techniques,</a:t>
            </a:r>
            <a:r>
              <a:rPr lang="en-US" baseline="0" dirty="0" smtClean="0"/>
              <a:t> not available before XIA.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one method in particular we want to cover, which is temporary service IDs.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idea is that instead of putting your host ID in the return field of packets, you request a temporary service ID from your administrative domain, which will handles the mapping of incoming packets from this service to your host, without broadcasting the association.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Obviously, this requires that you trust your local AD to throw away the service ID mappings when they expire.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82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Finally, we’ll cover</a:t>
            </a:r>
            <a:r>
              <a:rPr lang="en-US" baseline="0" dirty="0" smtClean="0"/>
              <a:t> how to bring users </a:t>
            </a:r>
            <a:r>
              <a:rPr lang="en-US" baseline="0" smtClean="0"/>
              <a:t>and developers into the loop.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 smtClean="0"/>
              <a:t>though it’s not XIA specific, when</a:t>
            </a:r>
            <a:r>
              <a:rPr lang="en-US" baseline="0" dirty="0" smtClean="0"/>
              <a:t> we’re re-architecting the Internet it’s a good time to build in things users want.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98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though it’s not XIA specific, when</a:t>
            </a:r>
            <a:r>
              <a:rPr lang="en-US" baseline="0" dirty="0" smtClean="0"/>
              <a:t> we’re re-architecting the Internet it’s a good time to build in things users want.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9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Anonymity</a:t>
            </a:r>
            <a:r>
              <a:rPr lang="en-US" baseline="0" dirty="0" smtClean="0"/>
              <a:t> can broadly be phrased as an issue of </a:t>
            </a:r>
            <a:r>
              <a:rPr lang="en-US" baseline="0" dirty="0" err="1" smtClean="0"/>
              <a:t>unlinkability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That is: what is how </a:t>
            </a:r>
            <a:r>
              <a:rPr lang="en-US" baseline="0" dirty="0" err="1" smtClean="0"/>
              <a:t>unlinkable</a:t>
            </a:r>
            <a:r>
              <a:rPr lang="en-US" baseline="0" dirty="0" smtClean="0"/>
              <a:t> to whom?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I’m looking at traffic from your machine, can I find out who you’re talking to?</a:t>
            </a:r>
          </a:p>
          <a:p>
            <a:r>
              <a:rPr lang="en-US" baseline="0" dirty="0" smtClean="0"/>
              <a:t>If I’m the person you’re talking to, do you have to know who you are?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common solution for various types of anonymity 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4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…proxies.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general idea of a proxy is to have a third party act as an intermediary between you and the target of your communications.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Done right, this can have two implications:</a:t>
            </a:r>
          </a:p>
          <a:p>
            <a:r>
              <a:rPr lang="en-US" baseline="0" dirty="0" smtClean="0"/>
              <a:t>Firstly, since the recipient (which we’ll also call a server or webserver) only ever talks to the proxy, they only way they can find out the client’s identity is if you tell them as part of the message.</a:t>
            </a:r>
          </a:p>
          <a:p>
            <a:r>
              <a:rPr lang="en-US" baseline="0" dirty="0" smtClean="0"/>
              <a:t>Additionally, any Man In The Middle between you and the proxy only sees communications between you and the proxy, so they wouldn’t know you’re really talking to the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current internet, this is implemented as a…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0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…tunnel.</a:t>
            </a:r>
          </a:p>
          <a:p>
            <a:endParaRPr lang="en-US" dirty="0" smtClean="0"/>
          </a:p>
          <a:p>
            <a:r>
              <a:rPr lang="en-US" dirty="0" smtClean="0"/>
              <a:t>The idea is that you open a connection with the proxy,</a:t>
            </a:r>
            <a:r>
              <a:rPr lang="en-US" baseline="0" dirty="0" smtClean="0"/>
              <a:t> and that the protocol of this connection indicates that it should forward your messages on to the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this little bit of anonymity out of the way, let move on to…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…XIA.</a:t>
            </a:r>
            <a:r>
              <a:rPr lang="en-US" baseline="0" dirty="0" smtClean="0"/>
              <a:t>  Specifically, we’ll cover two aspects of the addresses.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The only agent of communication in the current internet is the host.  That is, packets are always directed to a particular single machine.  XIA generalizes communication to a set of principals, including hosts, but also including services, which are processes running on one or more machines, or to content (as in content based networking).</a:t>
            </a:r>
          </a:p>
          <a:p>
            <a:endParaRPr lang="en-US" dirty="0" smtClean="0"/>
          </a:p>
          <a:p>
            <a:r>
              <a:rPr lang="en-US" dirty="0" smtClean="0"/>
              <a:t>In addition to employing multiple </a:t>
            </a:r>
            <a:r>
              <a:rPr lang="en-US" baseline="0" dirty="0" smtClean="0"/>
              <a:t>principal types, XIA uses </a:t>
            </a:r>
            <a:r>
              <a:rPr lang="en-US" dirty="0" smtClean="0"/>
              <a:t>DAG-based addressing,</a:t>
            </a:r>
            <a:r>
              <a:rPr lang="en-US" baseline="0" dirty="0" smtClean="0"/>
              <a:t> allowing users to specify the intent of their communications</a:t>
            </a:r>
            <a:endParaRPr lang="en-US" dirty="0" smtClean="0"/>
          </a:p>
          <a:p>
            <a:pPr lvl="1"/>
            <a:endParaRPr lang="en-US" i="0" dirty="0" smtClean="0"/>
          </a:p>
          <a:p>
            <a:pPr lvl="1"/>
            <a:r>
              <a:rPr lang="en-US" i="0" dirty="0" smtClean="0"/>
              <a:t>In</a:t>
            </a:r>
            <a:r>
              <a:rPr lang="en-US" i="0" baseline="0" dirty="0" smtClean="0"/>
              <a:t> particular, DAGs allows for expression of two things that make them useful for addressing; they are…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21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</a:t>
            </a:r>
            <a:r>
              <a:rPr lang="en-US" baseline="0" dirty="0" smtClean="0"/>
              <a:t> and FALLBACKS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We’ve covered the idea of fallbacks pretty well in class, that being that if you can’t reach a goal directly, try some other route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the other neat thing about DAGs is that they can imply order.  In this case you must go to a particular administrative domain before you go to some host.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DAGs on the table, lets think about how we can implement a proxy…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0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way is a direct translation of the tunneling method from the current internet.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we think this is a bit inelegant and might limit expressivity of features you would want to be orthogonal.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A better idea is to use…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5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…the order property of DAGs.</a:t>
            </a:r>
          </a:p>
          <a:p>
            <a:endParaRPr lang="en-US" dirty="0" smtClean="0"/>
          </a:p>
          <a:p>
            <a:r>
              <a:rPr lang="en-US" dirty="0" smtClean="0"/>
              <a:t>In this example,</a:t>
            </a:r>
            <a:r>
              <a:rPr lang="en-US" baseline="0" dirty="0" smtClean="0"/>
              <a:t> we have a DAG which encodes communication to a proxy (with all proper fallbacks) and then communication to a server (with all proper fallbacks).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DAG specifically indicates that the packet must go through the proxy in order to reach the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now, communication between the agents looks like…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10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…this.</a:t>
            </a:r>
            <a:r>
              <a:rPr lang="en-US" baseline="0" dirty="0" smtClean="0"/>
              <a:t>  Note that fallbacks are </a:t>
            </a:r>
            <a:r>
              <a:rPr lang="en-US" baseline="0" dirty="0" err="1" smtClean="0"/>
              <a:t>ommittted</a:t>
            </a:r>
            <a:r>
              <a:rPr lang="en-US" baseline="0" dirty="0" smtClean="0"/>
              <a:t> in the diagram.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notice the client is addresses its packets to the proxy then the server, and then the proxy strips its part off and sends to just the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same principle in reverse applies to the return route.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the implementation of proxies out of the way, we move on to…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7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i="0">
                <a:latin typeface="Myriad Pro Cond"/>
                <a:cs typeface="Myriad Pro Con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Myriad Pro Cond"/>
                <a:cs typeface="Myriad Pro Con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3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12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cs typeface="Arial Unicode MS" charset="0"/>
            </a:endParaRPr>
          </a:p>
        </p:txBody>
      </p:sp>
      <p:sp>
        <p:nvSpPr>
          <p:cNvPr id="248835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344488" y="2101850"/>
            <a:ext cx="8475662" cy="714375"/>
          </a:xfrm>
        </p:spPr>
        <p:txBody>
          <a:bodyPr/>
          <a:lstStyle>
            <a:lvl1pPr algn="ctr">
              <a:defRPr sz="4800">
                <a:solidFill>
                  <a:srgbClr val="5F86B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4883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344488" y="2921000"/>
            <a:ext cx="8475662" cy="519113"/>
          </a:xfrm>
        </p:spPr>
        <p:txBody>
          <a:bodyPr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48837" name="Text Box 25"/>
          <p:cNvSpPr txBox="1">
            <a:spLocks noChangeArrowheads="1"/>
          </p:cNvSpPr>
          <p:nvPr userDrawn="1"/>
        </p:nvSpPr>
        <p:spPr bwMode="auto">
          <a:xfrm>
            <a:off x="276225" y="6629400"/>
            <a:ext cx="307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5D997AB7-711C-49FF-A98E-B9D20146D613}" type="slidenum">
              <a:rPr lang="en-US" sz="800" smtClean="0">
                <a:solidFill>
                  <a:srgbClr val="999999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smtClean="0">
              <a:solidFill>
                <a:srgbClr val="999999"/>
              </a:solidFill>
            </a:endParaRPr>
          </a:p>
        </p:txBody>
      </p:sp>
      <p:sp>
        <p:nvSpPr>
          <p:cNvPr id="248838" name="Text Box 26"/>
          <p:cNvSpPr txBox="1">
            <a:spLocks noChangeArrowheads="1"/>
          </p:cNvSpPr>
          <p:nvPr userDrawn="1"/>
        </p:nvSpPr>
        <p:spPr bwMode="auto">
          <a:xfrm>
            <a:off x="6850063" y="6643688"/>
            <a:ext cx="2063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smtClean="0">
                <a:solidFill>
                  <a:srgbClr val="999999"/>
                </a:solidFill>
              </a:rPr>
              <a:t>©2010 Duarte Press.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08229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00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7336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530350"/>
            <a:ext cx="4267200" cy="1465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30350"/>
            <a:ext cx="4267200" cy="1465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5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4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9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101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629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yriad Pro Cond"/>
                <a:cs typeface="Myriad Pro Con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Myriad Pro Cond"/>
                <a:cs typeface="Myriad Pro Cond"/>
              </a:defRPr>
            </a:lvl1pPr>
            <a:lvl2pPr>
              <a:defRPr b="0" i="0">
                <a:latin typeface="Myriad Pro Cond"/>
                <a:cs typeface="Myriad Pro Cond"/>
              </a:defRPr>
            </a:lvl2pPr>
            <a:lvl3pPr>
              <a:defRPr b="0" i="0">
                <a:latin typeface="Myriad Pro Cond"/>
                <a:cs typeface="Myriad Pro Cond"/>
              </a:defRPr>
            </a:lvl3pPr>
            <a:lvl4pPr>
              <a:defRPr b="0" i="0">
                <a:latin typeface="Myriad Pro Cond"/>
                <a:cs typeface="Myriad Pro Cond"/>
              </a:defRPr>
            </a:lvl4pPr>
            <a:lvl5pPr>
              <a:defRPr b="0" i="0">
                <a:latin typeface="Myriad Pro Cond"/>
                <a:cs typeface="Myriad Pro Con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3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299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73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7038" y="695325"/>
            <a:ext cx="2176462" cy="2300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0" y="695325"/>
            <a:ext cx="6376988" cy="2300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8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6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6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2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0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E91E-F546-DE48-8D89-C19A8E48B43A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5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b="1" i="0" kern="1200">
          <a:solidFill>
            <a:schemeClr val="tx1"/>
          </a:solidFill>
          <a:latin typeface="Myriad Pro Cond"/>
          <a:ea typeface="+mj-ea"/>
          <a:cs typeface="Myriad Pro Cond"/>
        </a:defRPr>
      </a:lvl1pPr>
    </p:titleStyle>
    <p:bodyStyle>
      <a:lvl1pPr marL="0" indent="0" algn="l" defTabSz="457200" rtl="0" eaLnBrk="1" latinLnBrk="0" hangingPunct="1">
        <a:spcBef>
          <a:spcPts val="1464"/>
        </a:spcBef>
        <a:buFont typeface="Arial"/>
        <a:buNone/>
        <a:defRPr sz="3600" b="0" i="0" kern="1200">
          <a:solidFill>
            <a:schemeClr val="tx1"/>
          </a:solidFill>
          <a:latin typeface="Myriad Pro Cond"/>
          <a:ea typeface="+mn-ea"/>
          <a:cs typeface="Myriad Pro Cond"/>
        </a:defRPr>
      </a:lvl1pPr>
      <a:lvl2pPr marL="0" indent="0" algn="l" defTabSz="457200" rtl="0" eaLnBrk="1" latinLnBrk="0" hangingPunct="1">
        <a:spcBef>
          <a:spcPts val="0"/>
        </a:spcBef>
        <a:buFont typeface="Arial"/>
        <a:buNone/>
        <a:defRPr sz="2400" b="0" i="0" kern="1200" cap="all">
          <a:solidFill>
            <a:schemeClr val="tx1">
              <a:lumMod val="50000"/>
              <a:lumOff val="50000"/>
            </a:schemeClr>
          </a:solidFill>
          <a:latin typeface="Myriad Pro Cond"/>
          <a:ea typeface="+mn-ea"/>
          <a:cs typeface="Myriad Pro Cond"/>
        </a:defRPr>
      </a:lvl2pPr>
      <a:lvl3pPr marL="455613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Myriad Pro Cond"/>
          <a:ea typeface="+mn-ea"/>
          <a:cs typeface="Myriad Pro Cond"/>
        </a:defRPr>
      </a:lvl3pPr>
      <a:lvl4pPr marL="914400" indent="0" algn="l" defTabSz="457200" rtl="0" eaLnBrk="1" latinLnBrk="0" hangingPunct="1">
        <a:spcBef>
          <a:spcPct val="20000"/>
        </a:spcBef>
        <a:buFont typeface="Arial"/>
        <a:buNone/>
        <a:defRPr sz="2000" b="0" i="0" kern="1200">
          <a:solidFill>
            <a:schemeClr val="tx1"/>
          </a:solidFill>
          <a:latin typeface="Myriad Pro Cond"/>
          <a:ea typeface="+mn-ea"/>
          <a:cs typeface="Myriad Pro Cond"/>
        </a:defRPr>
      </a:lvl4pPr>
      <a:lvl5pPr marL="1371600" indent="0" algn="l" defTabSz="457200" rtl="0" eaLnBrk="1" latinLnBrk="0" hangingPunct="1">
        <a:spcBef>
          <a:spcPct val="20000"/>
        </a:spcBef>
        <a:buFont typeface="Arial"/>
        <a:buNone/>
        <a:defRPr sz="2000" b="0" i="0" kern="1200">
          <a:solidFill>
            <a:schemeClr val="tx1"/>
          </a:solidFill>
          <a:latin typeface="Myriad Pro Cond"/>
          <a:ea typeface="+mn-ea"/>
          <a:cs typeface="Myriad Pro Con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5"/>
          <p:cNvSpPr txBox="1">
            <a:spLocks noChangeArrowheads="1"/>
          </p:cNvSpPr>
          <p:nvPr/>
        </p:nvSpPr>
        <p:spPr bwMode="auto">
          <a:xfrm>
            <a:off x="276225" y="6629400"/>
            <a:ext cx="307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35E81927-AA42-45D4-8963-314FCCFC36EC}" type="slidenum">
              <a:rPr lang="en-US" sz="800" smtClean="0">
                <a:solidFill>
                  <a:srgbClr val="999999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smtClean="0">
              <a:solidFill>
                <a:srgbClr val="999999"/>
              </a:solidFill>
            </a:endParaRPr>
          </a:p>
        </p:txBody>
      </p:sp>
      <p:sp>
        <p:nvSpPr>
          <p:cNvPr id="247811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247650" y="695325"/>
            <a:ext cx="8686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7812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1530350"/>
            <a:ext cx="86868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7813" name="Text Box 26"/>
          <p:cNvSpPr txBox="1">
            <a:spLocks noChangeArrowheads="1"/>
          </p:cNvSpPr>
          <p:nvPr/>
        </p:nvSpPr>
        <p:spPr bwMode="auto">
          <a:xfrm>
            <a:off x="6850063" y="6643688"/>
            <a:ext cx="2063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smtClean="0">
                <a:solidFill>
                  <a:srgbClr val="999999"/>
                </a:solidFill>
              </a:rPr>
              <a:t>©2010 Duarte Press.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3853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Arial" charset="0"/>
          <a:cs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Arial" charset="0"/>
          <a:cs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Arial" charset="0"/>
          <a:cs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Arial" charset="0"/>
          <a:cs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Arial" charset="0"/>
          <a:cs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Arial" charset="0"/>
          <a:cs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Arial" charset="0"/>
          <a:cs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Arial" charset="0"/>
          <a:cs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61963" indent="-17145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2pPr>
      <a:lvl3pPr marL="738188" indent="-161925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3pPr>
      <a:lvl4pPr marL="1023938" indent="-17145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4pPr>
      <a:lvl5pPr marL="1311275" indent="-173038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5pPr>
      <a:lvl6pPr marL="1768475" indent="-173038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6pPr>
      <a:lvl7pPr marL="2225675" indent="-173038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7pPr>
      <a:lvl8pPr marL="2682875" indent="-173038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8pPr>
      <a:lvl9pPr marL="3140075" indent="-173038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6228" y="2130425"/>
            <a:ext cx="4897771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EFEFE"/>
                </a:solidFill>
              </a:rPr>
              <a:t>Anonymity in XIA</a:t>
            </a:r>
            <a:endParaRPr lang="en-US" dirty="0">
              <a:solidFill>
                <a:srgbClr val="FEFEF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6228" y="3886200"/>
            <a:ext cx="4897770" cy="1752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Ni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colas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Fe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ltman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David Naylor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in action</a:t>
            </a:r>
            <a:endParaRPr lang="en-US" dirty="0"/>
          </a:p>
        </p:txBody>
      </p:sp>
      <p:pic>
        <p:nvPicPr>
          <p:cNvPr id="9" name="Picture 8" descr="mac_comp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3" y="3558606"/>
            <a:ext cx="568524" cy="568524"/>
          </a:xfrm>
          <a:prstGeom prst="rect">
            <a:avLst/>
          </a:prstGeom>
        </p:spPr>
      </p:pic>
      <p:pic>
        <p:nvPicPr>
          <p:cNvPr id="10" name="Picture 9" descr="server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65" y="3387033"/>
            <a:ext cx="911670" cy="911670"/>
          </a:xfrm>
          <a:prstGeom prst="rect">
            <a:avLst/>
          </a:prstGeom>
        </p:spPr>
      </p:pic>
      <p:pic>
        <p:nvPicPr>
          <p:cNvPr id="11" name="Picture 10" descr="server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07" y="3387033"/>
            <a:ext cx="911670" cy="911670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1229240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55897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55897" y="4011356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29240" y="4014930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474720" y="1783297"/>
            <a:ext cx="2263104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2125878" y="1865370"/>
            <a:ext cx="1381207" cy="324990"/>
            <a:chOff x="880057" y="5427842"/>
            <a:chExt cx="3886200" cy="914400"/>
          </a:xfrm>
        </p:grpSpPr>
        <p:sp>
          <p:nvSpPr>
            <p:cNvPr id="115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800">
                <a:solidFill>
                  <a:srgbClr val="FEFEFE"/>
                </a:solidFill>
              </a:endParaRPr>
            </a:p>
          </p:txBody>
        </p:sp>
        <p:sp>
          <p:nvSpPr>
            <p:cNvPr id="116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1050" dirty="0" smtClean="0">
                  <a:solidFill>
                    <a:srgbClr val="FEFEFE"/>
                  </a:solidFill>
                </a:rPr>
                <a:t>SID</a:t>
              </a:r>
              <a:r>
                <a:rPr lang="en-US" sz="1050" baseline="-25000" dirty="0" smtClean="0">
                  <a:solidFill>
                    <a:srgbClr val="FEFEFE"/>
                  </a:solidFill>
                </a:rPr>
                <a:t>P</a:t>
              </a:r>
              <a:endParaRPr lang="en-US" sz="105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17" name="Straight Arrow Connector 107"/>
            <p:cNvCxnSpPr>
              <a:cxnSpLocks noChangeShapeType="1"/>
              <a:stCxn id="115" idx="6"/>
              <a:endCxn id="116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1050" dirty="0" smtClean="0">
                  <a:solidFill>
                    <a:srgbClr val="FEFEFE"/>
                  </a:solidFill>
                </a:rPr>
                <a:t>SID</a:t>
              </a:r>
              <a:r>
                <a:rPr lang="en-US" sz="1050" baseline="-25000" dirty="0" smtClean="0">
                  <a:solidFill>
                    <a:srgbClr val="FEFEFE"/>
                  </a:solidFill>
                </a:rPr>
                <a:t>S</a:t>
              </a:r>
              <a:endParaRPr lang="en-US" sz="105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19" name="Straight Arrow Connector 109"/>
            <p:cNvCxnSpPr>
              <a:cxnSpLocks noChangeShapeType="1"/>
              <a:stCxn id="116" idx="6"/>
              <a:endCxn id="118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0" name="Group 169"/>
          <p:cNvGrpSpPr/>
          <p:nvPr/>
        </p:nvGrpSpPr>
        <p:grpSpPr>
          <a:xfrm>
            <a:off x="146860" y="4309405"/>
            <a:ext cx="909967" cy="145595"/>
            <a:chOff x="880057" y="5427842"/>
            <a:chExt cx="5715000" cy="914400"/>
          </a:xfrm>
        </p:grpSpPr>
        <p:sp>
          <p:nvSpPr>
            <p:cNvPr id="171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72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3" name="Straight Arrow Connector 107"/>
            <p:cNvCxnSpPr>
              <a:cxnSpLocks noChangeShapeType="1"/>
              <a:stCxn id="171" idx="6"/>
              <a:endCxn id="172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5" name="Straight Arrow Connector 109"/>
            <p:cNvCxnSpPr>
              <a:cxnSpLocks noChangeShapeType="1"/>
              <a:stCxn id="172" idx="6"/>
              <a:endCxn id="174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7" name="Straight Arrow Connector 42"/>
            <p:cNvCxnSpPr>
              <a:cxnSpLocks noChangeShapeType="1"/>
              <a:stCxn id="174" idx="6"/>
              <a:endCxn id="176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8" name="Group 177"/>
          <p:cNvGrpSpPr/>
          <p:nvPr/>
        </p:nvGrpSpPr>
        <p:grpSpPr>
          <a:xfrm>
            <a:off x="4110589" y="4309405"/>
            <a:ext cx="909967" cy="145595"/>
            <a:chOff x="880057" y="5427842"/>
            <a:chExt cx="5715000" cy="914400"/>
          </a:xfrm>
        </p:grpSpPr>
        <p:sp>
          <p:nvSpPr>
            <p:cNvPr id="17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8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1" name="Straight Arrow Connector 107"/>
            <p:cNvCxnSpPr>
              <a:cxnSpLocks noChangeShapeType="1"/>
              <a:stCxn id="179" idx="6"/>
              <a:endCxn id="18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2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3" name="Straight Arrow Connector 109"/>
            <p:cNvCxnSpPr>
              <a:cxnSpLocks noChangeShapeType="1"/>
              <a:stCxn id="180" idx="6"/>
              <a:endCxn id="182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5" name="Straight Arrow Connector 42"/>
            <p:cNvCxnSpPr>
              <a:cxnSpLocks noChangeShapeType="1"/>
              <a:stCxn id="182" idx="6"/>
              <a:endCxn id="184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6" name="Group 185"/>
          <p:cNvGrpSpPr/>
          <p:nvPr/>
        </p:nvGrpSpPr>
        <p:grpSpPr>
          <a:xfrm>
            <a:off x="7982410" y="4304229"/>
            <a:ext cx="909967" cy="145595"/>
            <a:chOff x="880057" y="5427842"/>
            <a:chExt cx="5715000" cy="914400"/>
          </a:xfrm>
        </p:grpSpPr>
        <p:sp>
          <p:nvSpPr>
            <p:cNvPr id="187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88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89" name="Straight Arrow Connector 107"/>
            <p:cNvCxnSpPr>
              <a:cxnSpLocks noChangeShapeType="1"/>
              <a:stCxn id="187" idx="6"/>
              <a:endCxn id="188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0" name="Oval 108"/>
            <p:cNvSpPr>
              <a:spLocks noChangeArrowheads="1"/>
            </p:cNvSpPr>
            <p:nvPr/>
          </p:nvSpPr>
          <p:spPr bwMode="auto">
            <a:xfrm>
              <a:off x="3756351" y="5427842"/>
              <a:ext cx="1009909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91" name="Straight Arrow Connector 109"/>
            <p:cNvCxnSpPr>
              <a:cxnSpLocks noChangeShapeType="1"/>
              <a:stCxn id="188" idx="6"/>
              <a:endCxn id="190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2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93" name="Straight Arrow Connector 42"/>
            <p:cNvCxnSpPr>
              <a:cxnSpLocks noChangeShapeType="1"/>
              <a:stCxn id="190" idx="6"/>
              <a:endCxn id="192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2" name="Rectangle 131"/>
          <p:cNvSpPr/>
          <p:nvPr/>
        </p:nvSpPr>
        <p:spPr>
          <a:xfrm>
            <a:off x="1474722" y="2266367"/>
            <a:ext cx="2263102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2006358" y="2381268"/>
            <a:ext cx="1611218" cy="257795"/>
            <a:chOff x="880057" y="5427842"/>
            <a:chExt cx="5715000" cy="914400"/>
          </a:xfrm>
        </p:grpSpPr>
        <p:sp>
          <p:nvSpPr>
            <p:cNvPr id="19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0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01" name="Straight Arrow Connector 107"/>
            <p:cNvCxnSpPr>
              <a:cxnSpLocks noChangeShapeType="1"/>
              <a:stCxn id="199" idx="6"/>
              <a:endCxn id="20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2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03" name="Straight Arrow Connector 109"/>
            <p:cNvCxnSpPr>
              <a:cxnSpLocks noChangeShapeType="1"/>
              <a:stCxn id="200" idx="6"/>
              <a:endCxn id="202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05" name="Straight Arrow Connector 42"/>
            <p:cNvCxnSpPr>
              <a:cxnSpLocks noChangeShapeType="1"/>
              <a:stCxn id="202" idx="6"/>
              <a:endCxn id="204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6" name="Rectangle 205"/>
          <p:cNvSpPr/>
          <p:nvPr/>
        </p:nvSpPr>
        <p:spPr>
          <a:xfrm>
            <a:off x="1474722" y="2754403"/>
            <a:ext cx="2263104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423440" y="1783297"/>
            <a:ext cx="2263104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6079171" y="1865370"/>
            <a:ext cx="920701" cy="324990"/>
            <a:chOff x="880057" y="5427842"/>
            <a:chExt cx="2590508" cy="914400"/>
          </a:xfrm>
        </p:grpSpPr>
        <p:sp>
          <p:nvSpPr>
            <p:cNvPr id="20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800">
                <a:solidFill>
                  <a:srgbClr val="FEFEFE"/>
                </a:solidFill>
              </a:endParaRPr>
            </a:p>
          </p:txBody>
        </p:sp>
        <p:sp>
          <p:nvSpPr>
            <p:cNvPr id="212" name="Oval 108"/>
            <p:cNvSpPr>
              <a:spLocks noChangeArrowheads="1"/>
            </p:cNvSpPr>
            <p:nvPr/>
          </p:nvSpPr>
          <p:spPr bwMode="auto">
            <a:xfrm>
              <a:off x="2556165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1050" dirty="0" smtClean="0">
                  <a:solidFill>
                    <a:srgbClr val="FEFEFE"/>
                  </a:solidFill>
                </a:rPr>
                <a:t>SID</a:t>
              </a:r>
              <a:r>
                <a:rPr lang="en-US" sz="1050" baseline="-25000" dirty="0" smtClean="0">
                  <a:solidFill>
                    <a:srgbClr val="FEFEFE"/>
                  </a:solidFill>
                </a:rPr>
                <a:t>S</a:t>
              </a:r>
              <a:endParaRPr lang="en-US" sz="105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13" name="Straight Arrow Connector 109"/>
            <p:cNvCxnSpPr>
              <a:cxnSpLocks noChangeShapeType="1"/>
              <a:stCxn id="209" idx="6"/>
              <a:endCxn id="212" idx="2"/>
            </p:cNvCxnSpPr>
            <p:nvPr/>
          </p:nvCxnSpPr>
          <p:spPr bwMode="auto">
            <a:xfrm>
              <a:off x="1108656" y="5885042"/>
              <a:ext cx="1447509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4" name="Rectangle 213"/>
          <p:cNvSpPr/>
          <p:nvPr/>
        </p:nvSpPr>
        <p:spPr>
          <a:xfrm>
            <a:off x="5423442" y="2266367"/>
            <a:ext cx="2263102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15" name="Group 214"/>
          <p:cNvGrpSpPr/>
          <p:nvPr/>
        </p:nvGrpSpPr>
        <p:grpSpPr>
          <a:xfrm>
            <a:off x="5955078" y="2381268"/>
            <a:ext cx="1611218" cy="257795"/>
            <a:chOff x="880057" y="5427842"/>
            <a:chExt cx="5715000" cy="914400"/>
          </a:xfrm>
        </p:grpSpPr>
        <p:sp>
          <p:nvSpPr>
            <p:cNvPr id="216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17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>
                  <a:solidFill>
                    <a:srgbClr val="FEFEFE"/>
                  </a:solidFill>
                </a:rPr>
                <a:t>P</a:t>
              </a:r>
            </a:p>
          </p:txBody>
        </p:sp>
        <p:cxnSp>
          <p:nvCxnSpPr>
            <p:cNvPr id="218" name="Straight Arrow Connector 107"/>
            <p:cNvCxnSpPr>
              <a:cxnSpLocks noChangeShapeType="1"/>
              <a:stCxn id="216" idx="6"/>
              <a:endCxn id="217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9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20" name="Straight Arrow Connector 109"/>
            <p:cNvCxnSpPr>
              <a:cxnSpLocks noChangeShapeType="1"/>
              <a:stCxn id="217" idx="6"/>
              <a:endCxn id="219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1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22" name="Straight Arrow Connector 42"/>
            <p:cNvCxnSpPr>
              <a:cxnSpLocks noChangeShapeType="1"/>
              <a:stCxn id="219" idx="6"/>
              <a:endCxn id="221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3" name="Rectangle 222"/>
          <p:cNvSpPr/>
          <p:nvPr/>
        </p:nvSpPr>
        <p:spPr>
          <a:xfrm>
            <a:off x="5423442" y="2754403"/>
            <a:ext cx="2263104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423440" y="4353736"/>
            <a:ext cx="2263104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5423442" y="4836806"/>
            <a:ext cx="2263102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5972840" y="4472133"/>
            <a:ext cx="1611218" cy="257795"/>
            <a:chOff x="880057" y="5427842"/>
            <a:chExt cx="5715000" cy="914400"/>
          </a:xfrm>
        </p:grpSpPr>
        <p:sp>
          <p:nvSpPr>
            <p:cNvPr id="233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34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>
                  <a:solidFill>
                    <a:srgbClr val="FEFEFE"/>
                  </a:solidFill>
                </a:rPr>
                <a:t>P</a:t>
              </a:r>
            </a:p>
          </p:txBody>
        </p:sp>
        <p:cxnSp>
          <p:nvCxnSpPr>
            <p:cNvPr id="235" name="Straight Arrow Connector 107"/>
            <p:cNvCxnSpPr>
              <a:cxnSpLocks noChangeShapeType="1"/>
              <a:stCxn id="233" idx="6"/>
              <a:endCxn id="234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37" name="Straight Arrow Connector 109"/>
            <p:cNvCxnSpPr>
              <a:cxnSpLocks noChangeShapeType="1"/>
              <a:stCxn id="234" idx="6"/>
              <a:endCxn id="236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8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39" name="Straight Arrow Connector 42"/>
            <p:cNvCxnSpPr>
              <a:cxnSpLocks noChangeShapeType="1"/>
              <a:stCxn id="236" idx="6"/>
              <a:endCxn id="238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0" name="Rectangle 239"/>
          <p:cNvSpPr/>
          <p:nvPr/>
        </p:nvSpPr>
        <p:spPr>
          <a:xfrm>
            <a:off x="5423442" y="5324842"/>
            <a:ext cx="2263104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5994669" y="4946728"/>
            <a:ext cx="1611218" cy="257795"/>
            <a:chOff x="880057" y="5427842"/>
            <a:chExt cx="5715000" cy="914400"/>
          </a:xfrm>
        </p:grpSpPr>
        <p:sp>
          <p:nvSpPr>
            <p:cNvPr id="242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43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44" name="Straight Arrow Connector 107"/>
            <p:cNvCxnSpPr>
              <a:cxnSpLocks noChangeShapeType="1"/>
              <a:stCxn id="242" idx="6"/>
              <a:endCxn id="243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46" name="Straight Arrow Connector 109"/>
            <p:cNvCxnSpPr>
              <a:cxnSpLocks noChangeShapeType="1"/>
              <a:stCxn id="243" idx="6"/>
              <a:endCxn id="245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7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48" name="Straight Arrow Connector 42"/>
            <p:cNvCxnSpPr>
              <a:cxnSpLocks noChangeShapeType="1"/>
              <a:stCxn id="245" idx="6"/>
              <a:endCxn id="247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9" name="Rectangle 248"/>
          <p:cNvSpPr/>
          <p:nvPr/>
        </p:nvSpPr>
        <p:spPr>
          <a:xfrm>
            <a:off x="1474718" y="4349374"/>
            <a:ext cx="2263104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1474720" y="4832444"/>
            <a:ext cx="2263102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51" name="Group 250"/>
          <p:cNvGrpSpPr/>
          <p:nvPr/>
        </p:nvGrpSpPr>
        <p:grpSpPr>
          <a:xfrm>
            <a:off x="2024118" y="4467771"/>
            <a:ext cx="1611218" cy="257795"/>
            <a:chOff x="880057" y="5427842"/>
            <a:chExt cx="5715000" cy="914400"/>
          </a:xfrm>
        </p:grpSpPr>
        <p:sp>
          <p:nvSpPr>
            <p:cNvPr id="252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53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54" name="Straight Arrow Connector 107"/>
            <p:cNvCxnSpPr>
              <a:cxnSpLocks noChangeShapeType="1"/>
              <a:stCxn id="252" idx="6"/>
              <a:endCxn id="253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5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56" name="Straight Arrow Connector 109"/>
            <p:cNvCxnSpPr>
              <a:cxnSpLocks noChangeShapeType="1"/>
              <a:stCxn id="253" idx="6"/>
              <a:endCxn id="255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58" name="Straight Arrow Connector 42"/>
            <p:cNvCxnSpPr>
              <a:cxnSpLocks noChangeShapeType="1"/>
              <a:stCxn id="255" idx="6"/>
              <a:endCxn id="257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9" name="Rectangle 258"/>
          <p:cNvSpPr/>
          <p:nvPr/>
        </p:nvSpPr>
        <p:spPr>
          <a:xfrm>
            <a:off x="1474720" y="5320480"/>
            <a:ext cx="2263104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60" name="Group 259"/>
          <p:cNvGrpSpPr/>
          <p:nvPr/>
        </p:nvGrpSpPr>
        <p:grpSpPr>
          <a:xfrm>
            <a:off x="2045947" y="4942366"/>
            <a:ext cx="1611218" cy="257795"/>
            <a:chOff x="880057" y="5427842"/>
            <a:chExt cx="5715000" cy="914400"/>
          </a:xfrm>
        </p:grpSpPr>
        <p:sp>
          <p:nvSpPr>
            <p:cNvPr id="261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62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63" name="Straight Arrow Connector 107"/>
            <p:cNvCxnSpPr>
              <a:cxnSpLocks noChangeShapeType="1"/>
              <a:stCxn id="261" idx="6"/>
              <a:endCxn id="262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4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65" name="Straight Arrow Connector 109"/>
            <p:cNvCxnSpPr>
              <a:cxnSpLocks noChangeShapeType="1"/>
              <a:stCxn id="262" idx="6"/>
              <a:endCxn id="264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67" name="Straight Arrow Connector 42"/>
            <p:cNvCxnSpPr>
              <a:cxnSpLocks noChangeShapeType="1"/>
              <a:stCxn id="264" idx="6"/>
              <a:endCxn id="266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042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Approach: Temporary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temp. service ID in place of host ID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Register temp. SID with local </a:t>
            </a:r>
            <a:r>
              <a:rPr lang="en-US" dirty="0" smtClean="0"/>
              <a:t>AD</a:t>
            </a:r>
            <a:endParaRPr lang="en-US" dirty="0" smtClean="0"/>
          </a:p>
        </p:txBody>
      </p:sp>
      <p:grpSp>
        <p:nvGrpSpPr>
          <p:cNvPr id="40" name="Group 39"/>
          <p:cNvGrpSpPr/>
          <p:nvPr/>
        </p:nvGrpSpPr>
        <p:grpSpPr>
          <a:xfrm>
            <a:off x="1519942" y="2753799"/>
            <a:ext cx="6104116" cy="1455384"/>
            <a:chOff x="1330627" y="2753799"/>
            <a:chExt cx="6104116" cy="1455384"/>
          </a:xfrm>
        </p:grpSpPr>
        <p:sp>
          <p:nvSpPr>
            <p:cNvPr id="4" name="Rectangle 3"/>
            <p:cNvSpPr/>
            <p:nvPr/>
          </p:nvSpPr>
          <p:spPr>
            <a:xfrm>
              <a:off x="1330627" y="2754403"/>
              <a:ext cx="2061878" cy="48367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Myriad Pro"/>
                  <a:cs typeface="Myriad Pro"/>
                </a:rPr>
                <a:t>DEST:            …</a:t>
              </a:r>
              <a:endParaRPr lang="en-US" sz="1400" dirty="0">
                <a:latin typeface="Myriad Pro"/>
                <a:cs typeface="Myriad Pro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30629" y="3237473"/>
              <a:ext cx="2061876" cy="48367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Myriad Pro"/>
                  <a:cs typeface="Myriad Pro"/>
                </a:rPr>
                <a:t>SRC:</a:t>
              </a:r>
              <a:endParaRPr lang="en-US" sz="1400" dirty="0">
                <a:latin typeface="Myriad Pro"/>
                <a:cs typeface="Myriad Pro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853384" y="3316850"/>
              <a:ext cx="1405907" cy="330802"/>
              <a:chOff x="880057" y="5427842"/>
              <a:chExt cx="3886203" cy="914400"/>
            </a:xfrm>
          </p:grpSpPr>
          <p:sp>
            <p:nvSpPr>
              <p:cNvPr id="13" name="Oval 105"/>
              <p:cNvSpPr>
                <a:spLocks noChangeAspect="1"/>
              </p:cNvSpPr>
              <p:nvPr/>
            </p:nvSpPr>
            <p:spPr bwMode="auto">
              <a:xfrm>
                <a:off x="880057" y="5770742"/>
                <a:ext cx="228600" cy="2286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657600"/>
                <a:endParaRPr lang="en-US" sz="1000">
                  <a:solidFill>
                    <a:srgbClr val="FEFEFE"/>
                  </a:solidFill>
                </a:endParaRPr>
              </a:p>
            </p:txBody>
          </p:sp>
          <p:sp>
            <p:nvSpPr>
              <p:cNvPr id="14" name="Oval 106"/>
              <p:cNvSpPr>
                <a:spLocks noChangeArrowheads="1"/>
              </p:cNvSpPr>
              <p:nvPr/>
            </p:nvSpPr>
            <p:spPr bwMode="auto">
              <a:xfrm>
                <a:off x="2023057" y="5427842"/>
                <a:ext cx="914400" cy="9144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defTabSz="3657600"/>
                <a:r>
                  <a:rPr lang="en-US" sz="1200" dirty="0" smtClean="0">
                    <a:solidFill>
                      <a:srgbClr val="FEFEFE"/>
                    </a:solidFill>
                  </a:rPr>
                  <a:t>AD</a:t>
                </a:r>
                <a:endParaRPr lang="en-US" sz="1200" baseline="-25000" dirty="0">
                  <a:solidFill>
                    <a:srgbClr val="FEFEFE"/>
                  </a:solidFill>
                </a:endParaRPr>
              </a:p>
            </p:txBody>
          </p:sp>
          <p:cxnSp>
            <p:nvCxnSpPr>
              <p:cNvPr id="15" name="Straight Arrow Connector 107"/>
              <p:cNvCxnSpPr>
                <a:cxnSpLocks noChangeShapeType="1"/>
                <a:stCxn id="13" idx="6"/>
                <a:endCxn id="14" idx="2"/>
              </p:cNvCxnSpPr>
              <p:nvPr/>
            </p:nvCxnSpPr>
            <p:spPr bwMode="auto">
              <a:xfrm>
                <a:off x="1108657" y="5885042"/>
                <a:ext cx="914400" cy="0"/>
              </a:xfrm>
              <a:prstGeom prst="straightConnector1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Oval 108"/>
              <p:cNvSpPr>
                <a:spLocks noChangeArrowheads="1"/>
              </p:cNvSpPr>
              <p:nvPr/>
            </p:nvSpPr>
            <p:spPr bwMode="auto">
              <a:xfrm>
                <a:off x="3756349" y="5427842"/>
                <a:ext cx="1009911" cy="914400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defTabSz="3657600"/>
                <a:r>
                  <a:rPr lang="en-US" sz="1200" b="1" dirty="0" smtClean="0">
                    <a:solidFill>
                      <a:srgbClr val="FEFEFE"/>
                    </a:solidFill>
                  </a:rPr>
                  <a:t>HID</a:t>
                </a:r>
                <a:endParaRPr lang="en-US" sz="1200" b="1" baseline="-25000" dirty="0">
                  <a:solidFill>
                    <a:srgbClr val="FEFEFE"/>
                  </a:solidFill>
                </a:endParaRPr>
              </a:p>
            </p:txBody>
          </p:sp>
          <p:cxnSp>
            <p:nvCxnSpPr>
              <p:cNvPr id="17" name="Straight Arrow Connector 109"/>
              <p:cNvCxnSpPr>
                <a:cxnSpLocks noChangeShapeType="1"/>
                <a:stCxn id="14" idx="6"/>
                <a:endCxn id="16" idx="2"/>
              </p:cNvCxnSpPr>
              <p:nvPr/>
            </p:nvCxnSpPr>
            <p:spPr bwMode="auto">
              <a:xfrm>
                <a:off x="2937459" y="5885044"/>
                <a:ext cx="818890" cy="0"/>
              </a:xfrm>
              <a:prstGeom prst="straightConnector1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0" name="Rectangle 19"/>
            <p:cNvSpPr/>
            <p:nvPr/>
          </p:nvSpPr>
          <p:spPr>
            <a:xfrm>
              <a:off x="1330629" y="3725509"/>
              <a:ext cx="2061878" cy="48367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Myriad Pro"/>
                  <a:cs typeface="Myriad Pro"/>
                </a:rPr>
                <a:t>…</a:t>
              </a:r>
              <a:endParaRPr lang="en-US" sz="1400" dirty="0">
                <a:latin typeface="Myriad Pro"/>
                <a:cs typeface="Myriad Pro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72863" y="2753799"/>
              <a:ext cx="2061878" cy="48367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Myriad Pro"/>
                  <a:cs typeface="Myriad Pro"/>
                </a:rPr>
                <a:t>DEST:            …</a:t>
              </a:r>
              <a:endParaRPr lang="en-US" sz="1400" dirty="0">
                <a:latin typeface="Myriad Pro"/>
                <a:cs typeface="Myriad Pro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72865" y="3236869"/>
              <a:ext cx="2061876" cy="48367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Myriad Pro"/>
                  <a:cs typeface="Myriad Pro"/>
                </a:rPr>
                <a:t>SRC:</a:t>
              </a:r>
              <a:endParaRPr lang="en-US" sz="1400" dirty="0">
                <a:latin typeface="Myriad Pro"/>
                <a:cs typeface="Myriad Pro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895620" y="3316246"/>
              <a:ext cx="1405907" cy="330802"/>
              <a:chOff x="880057" y="5427842"/>
              <a:chExt cx="3886203" cy="914400"/>
            </a:xfrm>
          </p:grpSpPr>
          <p:sp>
            <p:nvSpPr>
              <p:cNvPr id="24" name="Oval 105"/>
              <p:cNvSpPr>
                <a:spLocks noChangeAspect="1"/>
              </p:cNvSpPr>
              <p:nvPr/>
            </p:nvSpPr>
            <p:spPr bwMode="auto">
              <a:xfrm>
                <a:off x="880057" y="5770742"/>
                <a:ext cx="228600" cy="2286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657600"/>
                <a:endParaRPr lang="en-US" sz="1000">
                  <a:solidFill>
                    <a:srgbClr val="FEFEFE"/>
                  </a:solidFill>
                </a:endParaRPr>
              </a:p>
            </p:txBody>
          </p:sp>
          <p:sp>
            <p:nvSpPr>
              <p:cNvPr id="25" name="Oval 106"/>
              <p:cNvSpPr>
                <a:spLocks noChangeArrowheads="1"/>
              </p:cNvSpPr>
              <p:nvPr/>
            </p:nvSpPr>
            <p:spPr bwMode="auto">
              <a:xfrm>
                <a:off x="2023057" y="5427842"/>
                <a:ext cx="914400" cy="9144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defTabSz="3657600"/>
                <a:r>
                  <a:rPr lang="en-US" sz="1200" dirty="0" smtClean="0">
                    <a:solidFill>
                      <a:srgbClr val="FEFEFE"/>
                    </a:solidFill>
                  </a:rPr>
                  <a:t>AD</a:t>
                </a:r>
                <a:endParaRPr lang="en-US" sz="1200" baseline="-25000" dirty="0">
                  <a:solidFill>
                    <a:srgbClr val="FEFEFE"/>
                  </a:solidFill>
                </a:endParaRPr>
              </a:p>
            </p:txBody>
          </p:sp>
          <p:cxnSp>
            <p:nvCxnSpPr>
              <p:cNvPr id="26" name="Straight Arrow Connector 107"/>
              <p:cNvCxnSpPr>
                <a:cxnSpLocks noChangeShapeType="1"/>
                <a:stCxn id="24" idx="6"/>
                <a:endCxn id="25" idx="2"/>
              </p:cNvCxnSpPr>
              <p:nvPr/>
            </p:nvCxnSpPr>
            <p:spPr bwMode="auto">
              <a:xfrm>
                <a:off x="1108657" y="5885042"/>
                <a:ext cx="914400" cy="0"/>
              </a:xfrm>
              <a:prstGeom prst="straightConnector1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" name="Oval 108"/>
              <p:cNvSpPr>
                <a:spLocks noChangeArrowheads="1"/>
              </p:cNvSpPr>
              <p:nvPr/>
            </p:nvSpPr>
            <p:spPr bwMode="auto">
              <a:xfrm>
                <a:off x="3756349" y="5427842"/>
                <a:ext cx="1009911" cy="914400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defTabSz="3657600"/>
                <a:r>
                  <a:rPr lang="en-US" sz="1200" b="1" dirty="0" smtClean="0">
                    <a:solidFill>
                      <a:srgbClr val="FEFEFE"/>
                    </a:solidFill>
                  </a:rPr>
                  <a:t>SID</a:t>
                </a:r>
                <a:endParaRPr lang="en-US" sz="1200" b="1" baseline="-25000" dirty="0">
                  <a:solidFill>
                    <a:srgbClr val="FEFEFE"/>
                  </a:solidFill>
                </a:endParaRPr>
              </a:p>
            </p:txBody>
          </p:sp>
          <p:cxnSp>
            <p:nvCxnSpPr>
              <p:cNvPr id="28" name="Straight Arrow Connector 109"/>
              <p:cNvCxnSpPr>
                <a:cxnSpLocks noChangeShapeType="1"/>
                <a:stCxn id="25" idx="6"/>
                <a:endCxn id="27" idx="2"/>
              </p:cNvCxnSpPr>
              <p:nvPr/>
            </p:nvCxnSpPr>
            <p:spPr bwMode="auto">
              <a:xfrm>
                <a:off x="2937459" y="5885044"/>
                <a:ext cx="818890" cy="0"/>
              </a:xfrm>
              <a:prstGeom prst="straightConnector1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" name="Rectangle 28"/>
            <p:cNvSpPr/>
            <p:nvPr/>
          </p:nvSpPr>
          <p:spPr>
            <a:xfrm>
              <a:off x="5372865" y="3724905"/>
              <a:ext cx="2061878" cy="48367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Myriad Pro"/>
                  <a:cs typeface="Myriad Pro"/>
                </a:rPr>
                <a:t>…</a:t>
              </a:r>
              <a:endParaRPr lang="en-US" sz="1400" dirty="0">
                <a:latin typeface="Myriad Pro"/>
                <a:cs typeface="Myriad Pro"/>
              </a:endParaRPr>
            </a:p>
          </p:txBody>
        </p:sp>
        <p:sp>
          <p:nvSpPr>
            <p:cNvPr id="39" name="Title 1"/>
            <p:cNvSpPr txBox="1">
              <a:spLocks/>
            </p:cNvSpPr>
            <p:nvPr/>
          </p:nvSpPr>
          <p:spPr>
            <a:xfrm>
              <a:off x="3392507" y="2869401"/>
              <a:ext cx="1980356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Myriad Pro"/>
                  <a:ea typeface="+mj-ea"/>
                  <a:cs typeface="Myriad Pro"/>
                </a:defRPr>
              </a:lvl1pPr>
            </a:lstStyle>
            <a:p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8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and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Controls</a:t>
            </a:r>
          </a:p>
          <a:p>
            <a:pPr lvl="1"/>
            <a:r>
              <a:rPr lang="en-US" dirty="0" smtClean="0"/>
              <a:t>Control anonymity</a:t>
            </a:r>
          </a:p>
          <a:p>
            <a:pPr lvl="1"/>
            <a:r>
              <a:rPr lang="en-US" dirty="0" smtClean="0"/>
              <a:t>Settings at the OS level</a:t>
            </a:r>
            <a:endParaRPr lang="en-US" dirty="0"/>
          </a:p>
        </p:txBody>
      </p:sp>
      <p:pic>
        <p:nvPicPr>
          <p:cNvPr id="4" name="Picture 3" descr="Screen Shot 2011-12-07 at 9.22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84" y="1417638"/>
            <a:ext cx="3384524" cy="514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and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Transparency</a:t>
            </a:r>
          </a:p>
          <a:p>
            <a:pPr lvl="1"/>
            <a:r>
              <a:rPr lang="en-US" dirty="0" smtClean="0"/>
              <a:t>Users can see exactly</a:t>
            </a:r>
          </a:p>
          <a:p>
            <a:pPr lvl="1"/>
            <a:r>
              <a:rPr lang="en-US" dirty="0" smtClean="0"/>
              <a:t>What’s happening</a:t>
            </a:r>
            <a:endParaRPr lang="en-US" dirty="0"/>
          </a:p>
        </p:txBody>
      </p:sp>
      <p:pic>
        <p:nvPicPr>
          <p:cNvPr id="6" name="Picture 5" descr="Screen Shot 2011-12-07 at 9.36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71" y="1790947"/>
            <a:ext cx="5502829" cy="439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API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0261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Using these tools should be dead-easy for developers</a:t>
            </a:r>
          </a:p>
          <a:p>
            <a:pPr lvl="1"/>
            <a:r>
              <a:rPr lang="en-US" dirty="0" smtClean="0"/>
              <a:t>Extend socket API to allow simple setup for anonymous communication</a:t>
            </a:r>
          </a:p>
          <a:p>
            <a:r>
              <a:rPr lang="en-US" dirty="0" smtClean="0"/>
              <a:t>Experienced developers should be able to do more</a:t>
            </a:r>
          </a:p>
          <a:p>
            <a:pPr lvl="1"/>
            <a:r>
              <a:rPr lang="en-US" dirty="0" smtClean="0"/>
              <a:t>Applications can request to bypass system </a:t>
            </a:r>
            <a:r>
              <a:rPr lang="en-US" dirty="0" err="1" smtClean="0"/>
              <a:t>anonymization</a:t>
            </a:r>
            <a:r>
              <a:rPr lang="en-US" dirty="0" smtClean="0"/>
              <a:t> settings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02811"/>
            <a:ext cx="8229600" cy="2082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464"/>
              </a:spcBef>
              <a:buFont typeface="Arial"/>
              <a:buNone/>
              <a:defRPr sz="3600" b="0" i="0" kern="1200">
                <a:solidFill>
                  <a:schemeClr val="tx1"/>
                </a:solidFill>
                <a:latin typeface="Myriad Pro Cond"/>
                <a:ea typeface="+mn-ea"/>
                <a:cs typeface="Myriad Pro Cond"/>
              </a:defRPr>
            </a:lvl1pPr>
            <a:lvl2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2400" b="0" i="0" kern="1200" cap="all">
                <a:solidFill>
                  <a:schemeClr val="tx1">
                    <a:lumMod val="50000"/>
                    <a:lumOff val="50000"/>
                  </a:schemeClr>
                </a:solidFill>
                <a:latin typeface="Myriad Pro Cond"/>
                <a:ea typeface="+mn-ea"/>
                <a:cs typeface="Myriad Pro Cond"/>
              </a:defRPr>
            </a:lvl2pPr>
            <a:lvl3pPr marL="45561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Myriad Pro Cond"/>
                <a:ea typeface="+mn-ea"/>
                <a:cs typeface="Myriad Pro Cond"/>
              </a:defRPr>
            </a:lvl3pPr>
            <a:lvl4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yriad Pro Cond"/>
                <a:ea typeface="+mn-ea"/>
                <a:cs typeface="Myriad Pro Cond"/>
              </a:defRPr>
            </a:lvl4pPr>
            <a:lvl5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yriad Pro Cond"/>
                <a:ea typeface="+mn-ea"/>
                <a:cs typeface="Myriad Pro Con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latin typeface="Menlo Regular"/>
                <a:cs typeface="Menlo Regular"/>
              </a:rPr>
              <a:t>Xconnect</a:t>
            </a:r>
            <a:r>
              <a:rPr lang="en-US" sz="2000" dirty="0" smtClean="0">
                <a:latin typeface="Menlo Regular"/>
                <a:cs typeface="Menlo Regular"/>
              </a:rPr>
              <a:t>(sock, </a:t>
            </a:r>
            <a:r>
              <a:rPr lang="en-US" sz="2000" dirty="0" err="1" smtClean="0">
                <a:latin typeface="Menlo Regular"/>
                <a:cs typeface="Menlo Regular"/>
              </a:rPr>
              <a:t>dest_DAG</a:t>
            </a:r>
            <a:r>
              <a:rPr lang="en-US" sz="2000" dirty="0">
                <a:latin typeface="Menlo Regular"/>
                <a:cs typeface="Menlo Regular"/>
              </a:rPr>
              <a:t>)</a:t>
            </a:r>
            <a:endParaRPr lang="en-US" sz="2000" dirty="0" smtClean="0">
              <a:latin typeface="Menlo Regular"/>
              <a:cs typeface="Menlo Regular"/>
            </a:endParaRPr>
          </a:p>
          <a:p>
            <a:r>
              <a:rPr lang="en-US" sz="2000" dirty="0" err="1" smtClean="0">
                <a:latin typeface="Menlo Regular"/>
                <a:cs typeface="Menlo Regular"/>
              </a:rPr>
              <a:t>XconnectCustomAnonymizer</a:t>
            </a:r>
            <a:r>
              <a:rPr lang="en-US" sz="2000" dirty="0" smtClean="0">
                <a:latin typeface="Menlo Regular"/>
                <a:cs typeface="Menlo Regular"/>
              </a:rPr>
              <a:t>(sock, </a:t>
            </a:r>
            <a:r>
              <a:rPr lang="en-US" sz="2000" dirty="0" err="1" smtClean="0">
                <a:latin typeface="Menlo Regular"/>
                <a:cs typeface="Menlo Regular"/>
              </a:rPr>
              <a:t>dest_DAG</a:t>
            </a:r>
            <a:r>
              <a:rPr lang="en-US" sz="2000" dirty="0" smtClean="0">
                <a:latin typeface="Menlo Regular"/>
                <a:cs typeface="Menlo Regular"/>
              </a:rPr>
              <a:t>, </a:t>
            </a:r>
            <a:r>
              <a:rPr lang="en-US" sz="2000" dirty="0" err="1" smtClean="0">
                <a:latin typeface="Menlo Regular"/>
                <a:cs typeface="Menlo Regular"/>
              </a:rPr>
              <a:t>anon_DAG</a:t>
            </a:r>
            <a:r>
              <a:rPr lang="en-US" sz="2000" dirty="0" smtClean="0">
                <a:latin typeface="Menlo Regular"/>
                <a:cs typeface="Menlo Regular"/>
              </a:rPr>
              <a:t>)</a:t>
            </a:r>
          </a:p>
          <a:p>
            <a:r>
              <a:rPr lang="en-US" sz="2000" dirty="0" err="1" smtClean="0">
                <a:latin typeface="Menlo Regular"/>
                <a:cs typeface="Menlo Regular"/>
              </a:rPr>
              <a:t>XconnectWithoutAnonymizer</a:t>
            </a:r>
            <a:r>
              <a:rPr lang="en-US" sz="2000" dirty="0" smtClean="0">
                <a:latin typeface="Menlo Regular"/>
                <a:cs typeface="Menlo Regular"/>
              </a:rPr>
              <a:t>(sock, </a:t>
            </a:r>
            <a:r>
              <a:rPr lang="en-US" sz="2000" dirty="0" err="1" smtClean="0">
                <a:latin typeface="Menlo Regular"/>
                <a:cs typeface="Menlo Regular"/>
              </a:rPr>
              <a:t>dest_DAG</a:t>
            </a:r>
            <a:r>
              <a:rPr lang="en-US" sz="2000" dirty="0" smtClean="0">
                <a:latin typeface="Menlo Regular"/>
                <a:cs typeface="Menlo Regular"/>
              </a:rPr>
              <a:t>)</a:t>
            </a:r>
            <a:endParaRPr lang="en-US" sz="20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22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202840"/>
              </p:ext>
            </p:extLst>
          </p:nvPr>
        </p:nvGraphicFramePr>
        <p:xfrm>
          <a:off x="457200" y="2559348"/>
          <a:ext cx="8229600" cy="3388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Myriad Pro Cond"/>
                          <a:cs typeface="Myriad Pro Cond"/>
                        </a:rPr>
                        <a:t>XIA</a:t>
                      </a:r>
                      <a:endParaRPr lang="en-US" b="1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Myriad Pro Cond"/>
                          <a:cs typeface="Myriad Pro Cond"/>
                        </a:rPr>
                        <a:t>TCP/IP</a:t>
                      </a:r>
                      <a:endParaRPr lang="en-US" b="1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Proxy-based </a:t>
                      </a:r>
                      <a:r>
                        <a:rPr lang="en-US" b="0" i="0" dirty="0" err="1" smtClean="0">
                          <a:latin typeface="Myriad Pro Cond"/>
                          <a:cs typeface="Myriad Pro Cond"/>
                        </a:rPr>
                        <a:t>anonymizer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In-DAG or next-header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Next-header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Temporary source IDs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Register SID with local AD</a:t>
                      </a:r>
                    </a:p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Fine-grained:</a:t>
                      </a:r>
                      <a:r>
                        <a:rPr lang="en-US" b="0" i="0" baseline="0" dirty="0" smtClean="0">
                          <a:latin typeface="Myriad Pro Cond"/>
                          <a:cs typeface="Myriad Pro Cond"/>
                        </a:rPr>
                        <a:t> different temp. SID per application</a:t>
                      </a:r>
                      <a:endParaRPr lang="en-US" b="0" i="0" dirty="0" smtClean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Painful with</a:t>
                      </a:r>
                      <a:r>
                        <a:rPr lang="en-US" b="0" i="0" baseline="0" dirty="0" smtClean="0">
                          <a:latin typeface="Myriad Pro Cond"/>
                          <a:cs typeface="Myriad Pro Cond"/>
                        </a:rPr>
                        <a:t> static IP addresses</a:t>
                      </a:r>
                    </a:p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baseline="0" dirty="0" smtClean="0">
                          <a:latin typeface="Myriad Pro Cond"/>
                          <a:cs typeface="Myriad Pro Cond"/>
                        </a:rPr>
                        <a:t>Coarse-grained: one IP address for all processes on machine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Principal type filtering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Fine-grained traffic</a:t>
                      </a:r>
                      <a:r>
                        <a:rPr lang="en-US" b="0" i="0" baseline="0" dirty="0" smtClean="0">
                          <a:latin typeface="Myriad Pro Cond"/>
                          <a:cs typeface="Myriad Pro Cond"/>
                        </a:rPr>
                        <a:t> control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N/A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0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33248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332487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426" name="Group 78"/>
          <p:cNvGrpSpPr>
            <a:grpSpLocks/>
          </p:cNvGrpSpPr>
          <p:nvPr/>
        </p:nvGrpSpPr>
        <p:grpSpPr bwMode="auto">
          <a:xfrm>
            <a:off x="1912938" y="1728788"/>
            <a:ext cx="5038725" cy="4757737"/>
            <a:chOff x="1205" y="1089"/>
            <a:chExt cx="3174" cy="2997"/>
          </a:xfrm>
        </p:grpSpPr>
        <p:sp>
          <p:nvSpPr>
            <p:cNvPr id="231432" name="Oval 19"/>
            <p:cNvSpPr>
              <a:spLocks noChangeArrowheads="1"/>
            </p:cNvSpPr>
            <p:nvPr/>
          </p:nvSpPr>
          <p:spPr bwMode="gray">
            <a:xfrm>
              <a:off x="1382" y="1089"/>
              <a:ext cx="2997" cy="2997"/>
            </a:xfrm>
            <a:prstGeom prst="ellipse">
              <a:avLst/>
            </a:prstGeom>
            <a:solidFill>
              <a:schemeClr val="accent2">
                <a:alpha val="70195"/>
              </a:schemeClr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1433" name="Group 77"/>
            <p:cNvGrpSpPr>
              <a:grpSpLocks/>
            </p:cNvGrpSpPr>
            <p:nvPr/>
          </p:nvGrpSpPr>
          <p:grpSpPr bwMode="auto">
            <a:xfrm>
              <a:off x="1205" y="1185"/>
              <a:ext cx="3100" cy="2870"/>
              <a:chOff x="6675" y="-445"/>
              <a:chExt cx="3660" cy="3390"/>
            </a:xfrm>
          </p:grpSpPr>
          <p:sp>
            <p:nvSpPr>
              <p:cNvPr id="231434" name="Freeform 74"/>
              <p:cNvSpPr>
                <a:spLocks/>
              </p:cNvSpPr>
              <p:nvPr/>
            </p:nvSpPr>
            <p:spPr bwMode="gray">
              <a:xfrm>
                <a:off x="8410" y="-445"/>
                <a:ext cx="1925" cy="2731"/>
              </a:xfrm>
              <a:custGeom>
                <a:avLst/>
                <a:gdLst>
                  <a:gd name="T0" fmla="*/ 653 w 815"/>
                  <a:gd name="T1" fmla="*/ 1156 h 1156"/>
                  <a:gd name="T2" fmla="*/ 102 w 815"/>
                  <a:gd name="T3" fmla="*/ 700 h 1156"/>
                  <a:gd name="T4" fmla="*/ 102 w 815"/>
                  <a:gd name="T5" fmla="*/ 700 h 1156"/>
                  <a:gd name="T6" fmla="*/ 222 w 815"/>
                  <a:gd name="T7" fmla="*/ 0 h 1156"/>
                  <a:gd name="T8" fmla="*/ 222 w 815"/>
                  <a:gd name="T9" fmla="*/ 0 h 1156"/>
                  <a:gd name="T10" fmla="*/ 337 w 815"/>
                  <a:gd name="T11" fmla="*/ 28 h 1156"/>
                  <a:gd name="T12" fmla="*/ 815 w 815"/>
                  <a:gd name="T13" fmla="*/ 700 h 1156"/>
                  <a:gd name="T14" fmla="*/ 815 w 815"/>
                  <a:gd name="T15" fmla="*/ 700 h 1156"/>
                  <a:gd name="T16" fmla="*/ 653 w 815"/>
                  <a:gd name="T17" fmla="*/ 1156 h 11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15"/>
                  <a:gd name="T28" fmla="*/ 0 h 1156"/>
                  <a:gd name="T29" fmla="*/ 815 w 815"/>
                  <a:gd name="T30" fmla="*/ 1156 h 11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15" h="1156">
                    <a:moveTo>
                      <a:pt x="653" y="1156"/>
                    </a:moveTo>
                    <a:cubicBezTo>
                      <a:pt x="575" y="922"/>
                      <a:pt x="363" y="731"/>
                      <a:pt x="102" y="700"/>
                    </a:cubicBezTo>
                    <a:cubicBezTo>
                      <a:pt x="102" y="700"/>
                      <a:pt x="102" y="700"/>
                      <a:pt x="102" y="700"/>
                    </a:cubicBezTo>
                    <a:cubicBezTo>
                      <a:pt x="0" y="460"/>
                      <a:pt x="59" y="181"/>
                      <a:pt x="222" y="0"/>
                    </a:cubicBezTo>
                    <a:cubicBezTo>
                      <a:pt x="222" y="0"/>
                      <a:pt x="222" y="0"/>
                      <a:pt x="222" y="0"/>
                    </a:cubicBezTo>
                    <a:cubicBezTo>
                      <a:pt x="262" y="4"/>
                      <a:pt x="299" y="16"/>
                      <a:pt x="337" y="28"/>
                    </a:cubicBezTo>
                    <a:cubicBezTo>
                      <a:pt x="615" y="125"/>
                      <a:pt x="815" y="391"/>
                      <a:pt x="815" y="700"/>
                    </a:cubicBezTo>
                    <a:cubicBezTo>
                      <a:pt x="815" y="700"/>
                      <a:pt x="815" y="700"/>
                      <a:pt x="815" y="700"/>
                    </a:cubicBezTo>
                    <a:cubicBezTo>
                      <a:pt x="815" y="873"/>
                      <a:pt x="754" y="1031"/>
                      <a:pt x="653" y="1156"/>
                    </a:cubicBezTo>
                  </a:path>
                </a:pathLst>
              </a:custGeom>
              <a:solidFill>
                <a:schemeClr val="accent2"/>
              </a:soli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35" name="Freeform 75"/>
              <p:cNvSpPr>
                <a:spLocks/>
              </p:cNvSpPr>
              <p:nvPr/>
            </p:nvSpPr>
            <p:spPr bwMode="gray">
              <a:xfrm rot="7200000">
                <a:off x="7588" y="617"/>
                <a:ext cx="1925" cy="2731"/>
              </a:xfrm>
              <a:custGeom>
                <a:avLst/>
                <a:gdLst>
                  <a:gd name="T0" fmla="*/ 653 w 815"/>
                  <a:gd name="T1" fmla="*/ 1156 h 1156"/>
                  <a:gd name="T2" fmla="*/ 102 w 815"/>
                  <a:gd name="T3" fmla="*/ 700 h 1156"/>
                  <a:gd name="T4" fmla="*/ 102 w 815"/>
                  <a:gd name="T5" fmla="*/ 700 h 1156"/>
                  <a:gd name="T6" fmla="*/ 222 w 815"/>
                  <a:gd name="T7" fmla="*/ 0 h 1156"/>
                  <a:gd name="T8" fmla="*/ 222 w 815"/>
                  <a:gd name="T9" fmla="*/ 0 h 1156"/>
                  <a:gd name="T10" fmla="*/ 337 w 815"/>
                  <a:gd name="T11" fmla="*/ 28 h 1156"/>
                  <a:gd name="T12" fmla="*/ 815 w 815"/>
                  <a:gd name="T13" fmla="*/ 700 h 1156"/>
                  <a:gd name="T14" fmla="*/ 815 w 815"/>
                  <a:gd name="T15" fmla="*/ 700 h 1156"/>
                  <a:gd name="T16" fmla="*/ 653 w 815"/>
                  <a:gd name="T17" fmla="*/ 1156 h 11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15"/>
                  <a:gd name="T28" fmla="*/ 0 h 1156"/>
                  <a:gd name="T29" fmla="*/ 815 w 815"/>
                  <a:gd name="T30" fmla="*/ 1156 h 11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15" h="1156">
                    <a:moveTo>
                      <a:pt x="653" y="1156"/>
                    </a:moveTo>
                    <a:cubicBezTo>
                      <a:pt x="575" y="922"/>
                      <a:pt x="363" y="731"/>
                      <a:pt x="102" y="700"/>
                    </a:cubicBezTo>
                    <a:cubicBezTo>
                      <a:pt x="102" y="700"/>
                      <a:pt x="102" y="700"/>
                      <a:pt x="102" y="700"/>
                    </a:cubicBezTo>
                    <a:cubicBezTo>
                      <a:pt x="0" y="460"/>
                      <a:pt x="59" y="181"/>
                      <a:pt x="222" y="0"/>
                    </a:cubicBezTo>
                    <a:cubicBezTo>
                      <a:pt x="222" y="0"/>
                      <a:pt x="222" y="0"/>
                      <a:pt x="222" y="0"/>
                    </a:cubicBezTo>
                    <a:cubicBezTo>
                      <a:pt x="262" y="4"/>
                      <a:pt x="299" y="16"/>
                      <a:pt x="337" y="28"/>
                    </a:cubicBezTo>
                    <a:cubicBezTo>
                      <a:pt x="615" y="125"/>
                      <a:pt x="815" y="391"/>
                      <a:pt x="815" y="700"/>
                    </a:cubicBezTo>
                    <a:cubicBezTo>
                      <a:pt x="815" y="700"/>
                      <a:pt x="815" y="700"/>
                      <a:pt x="815" y="700"/>
                    </a:cubicBezTo>
                    <a:cubicBezTo>
                      <a:pt x="815" y="873"/>
                      <a:pt x="754" y="1031"/>
                      <a:pt x="653" y="1156"/>
                    </a:cubicBezTo>
                  </a:path>
                </a:pathLst>
              </a:custGeom>
              <a:solidFill>
                <a:schemeClr val="accent2"/>
              </a:soli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36" name="Freeform 76"/>
              <p:cNvSpPr>
                <a:spLocks/>
              </p:cNvSpPr>
              <p:nvPr/>
            </p:nvSpPr>
            <p:spPr bwMode="gray">
              <a:xfrm rot="-7200000">
                <a:off x="7078" y="-625"/>
                <a:ext cx="1925" cy="2731"/>
              </a:xfrm>
              <a:custGeom>
                <a:avLst/>
                <a:gdLst>
                  <a:gd name="T0" fmla="*/ 653 w 815"/>
                  <a:gd name="T1" fmla="*/ 1156 h 1156"/>
                  <a:gd name="T2" fmla="*/ 102 w 815"/>
                  <a:gd name="T3" fmla="*/ 700 h 1156"/>
                  <a:gd name="T4" fmla="*/ 102 w 815"/>
                  <a:gd name="T5" fmla="*/ 700 h 1156"/>
                  <a:gd name="T6" fmla="*/ 222 w 815"/>
                  <a:gd name="T7" fmla="*/ 0 h 1156"/>
                  <a:gd name="T8" fmla="*/ 222 w 815"/>
                  <a:gd name="T9" fmla="*/ 0 h 1156"/>
                  <a:gd name="T10" fmla="*/ 337 w 815"/>
                  <a:gd name="T11" fmla="*/ 28 h 1156"/>
                  <a:gd name="T12" fmla="*/ 815 w 815"/>
                  <a:gd name="T13" fmla="*/ 700 h 1156"/>
                  <a:gd name="T14" fmla="*/ 815 w 815"/>
                  <a:gd name="T15" fmla="*/ 700 h 1156"/>
                  <a:gd name="T16" fmla="*/ 653 w 815"/>
                  <a:gd name="T17" fmla="*/ 1156 h 11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15"/>
                  <a:gd name="T28" fmla="*/ 0 h 1156"/>
                  <a:gd name="T29" fmla="*/ 815 w 815"/>
                  <a:gd name="T30" fmla="*/ 1156 h 11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15" h="1156">
                    <a:moveTo>
                      <a:pt x="653" y="1156"/>
                    </a:moveTo>
                    <a:cubicBezTo>
                      <a:pt x="575" y="922"/>
                      <a:pt x="363" y="731"/>
                      <a:pt x="102" y="700"/>
                    </a:cubicBezTo>
                    <a:cubicBezTo>
                      <a:pt x="102" y="700"/>
                      <a:pt x="102" y="700"/>
                      <a:pt x="102" y="700"/>
                    </a:cubicBezTo>
                    <a:cubicBezTo>
                      <a:pt x="0" y="460"/>
                      <a:pt x="59" y="181"/>
                      <a:pt x="222" y="0"/>
                    </a:cubicBezTo>
                    <a:cubicBezTo>
                      <a:pt x="222" y="0"/>
                      <a:pt x="222" y="0"/>
                      <a:pt x="222" y="0"/>
                    </a:cubicBezTo>
                    <a:cubicBezTo>
                      <a:pt x="262" y="4"/>
                      <a:pt x="299" y="16"/>
                      <a:pt x="337" y="28"/>
                    </a:cubicBezTo>
                    <a:cubicBezTo>
                      <a:pt x="615" y="125"/>
                      <a:pt x="815" y="391"/>
                      <a:pt x="815" y="700"/>
                    </a:cubicBezTo>
                    <a:cubicBezTo>
                      <a:pt x="815" y="700"/>
                      <a:pt x="815" y="700"/>
                      <a:pt x="815" y="700"/>
                    </a:cubicBezTo>
                    <a:cubicBezTo>
                      <a:pt x="815" y="873"/>
                      <a:pt x="754" y="1031"/>
                      <a:pt x="653" y="1156"/>
                    </a:cubicBezTo>
                  </a:path>
                </a:pathLst>
              </a:custGeom>
              <a:solidFill>
                <a:schemeClr val="accent2"/>
              </a:soli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143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231428" name="Text Box 63"/>
          <p:cNvSpPr txBox="1">
            <a:spLocks noChangeArrowheads="1"/>
          </p:cNvSpPr>
          <p:nvPr/>
        </p:nvSpPr>
        <p:spPr bwMode="gray">
          <a:xfrm>
            <a:off x="2605187" y="3288523"/>
            <a:ext cx="1719859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dirty="0" smtClean="0">
                <a:solidFill>
                  <a:srgbClr val="FFFFFF"/>
                </a:solidFill>
              </a:rPr>
              <a:t>OLD ANONYMITY METHODS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1429" name="Text Box 63"/>
          <p:cNvSpPr txBox="1">
            <a:spLocks noChangeArrowheads="1"/>
          </p:cNvSpPr>
          <p:nvPr/>
        </p:nvSpPr>
        <p:spPr bwMode="gray">
          <a:xfrm>
            <a:off x="4657072" y="3276761"/>
            <a:ext cx="2014537" cy="51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dirty="0" smtClean="0">
                <a:solidFill>
                  <a:srgbClr val="FFFFFF"/>
                </a:solidFill>
              </a:rPr>
              <a:t>NEW ANONYMITY METHODS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1430" name="Text Box 63"/>
          <p:cNvSpPr txBox="1">
            <a:spLocks noChangeArrowheads="1"/>
          </p:cNvSpPr>
          <p:nvPr/>
        </p:nvSpPr>
        <p:spPr bwMode="gray">
          <a:xfrm>
            <a:off x="3415286" y="5030422"/>
            <a:ext cx="2481703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dirty="0" smtClean="0">
                <a:solidFill>
                  <a:srgbClr val="FFFFFF"/>
                </a:solidFill>
              </a:rPr>
              <a:t>USER AND DEVELOPER INTERFACE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146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81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 is </a:t>
            </a:r>
            <a:r>
              <a:rPr lang="en-US" dirty="0" err="1" smtClean="0"/>
              <a:t>Unlinkability</a:t>
            </a:r>
            <a:endParaRPr lang="en-US" dirty="0"/>
          </a:p>
        </p:txBody>
      </p:sp>
      <p:grpSp>
        <p:nvGrpSpPr>
          <p:cNvPr id="177155" name="Group 77"/>
          <p:cNvGrpSpPr>
            <a:grpSpLocks/>
          </p:cNvGrpSpPr>
          <p:nvPr/>
        </p:nvGrpSpPr>
        <p:grpSpPr bwMode="auto">
          <a:xfrm>
            <a:off x="757238" y="4630962"/>
            <a:ext cx="7629525" cy="1487488"/>
            <a:chOff x="477" y="2972"/>
            <a:chExt cx="4806" cy="937"/>
          </a:xfrm>
        </p:grpSpPr>
        <p:sp>
          <p:nvSpPr>
            <p:cNvPr id="177179" name="Freeform 18"/>
            <p:cNvSpPr>
              <a:spLocks/>
            </p:cNvSpPr>
            <p:nvPr/>
          </p:nvSpPr>
          <p:spPr bwMode="gray">
            <a:xfrm>
              <a:off x="477" y="2972"/>
              <a:ext cx="4806" cy="640"/>
            </a:xfrm>
            <a:custGeom>
              <a:avLst/>
              <a:gdLst>
                <a:gd name="T0" fmla="*/ 4806 w 3370"/>
                <a:gd name="T1" fmla="*/ 640 h 449"/>
                <a:gd name="T2" fmla="*/ 0 w 3370"/>
                <a:gd name="T3" fmla="*/ 640 h 449"/>
                <a:gd name="T4" fmla="*/ 465 w 3370"/>
                <a:gd name="T5" fmla="*/ 0 h 449"/>
                <a:gd name="T6" fmla="*/ 4341 w 3370"/>
                <a:gd name="T7" fmla="*/ 0 h 449"/>
                <a:gd name="T8" fmla="*/ 4806 w 3370"/>
                <a:gd name="T9" fmla="*/ 64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70"/>
                <a:gd name="T16" fmla="*/ 0 h 449"/>
                <a:gd name="T17" fmla="*/ 3370 w 3370"/>
                <a:gd name="T18" fmla="*/ 449 h 4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70" h="449">
                  <a:moveTo>
                    <a:pt x="3370" y="449"/>
                  </a:moveTo>
                  <a:lnTo>
                    <a:pt x="0" y="449"/>
                  </a:lnTo>
                  <a:lnTo>
                    <a:pt x="326" y="0"/>
                  </a:lnTo>
                  <a:lnTo>
                    <a:pt x="3044" y="0"/>
                  </a:lnTo>
                  <a:lnTo>
                    <a:pt x="3370" y="449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177180" name="Rectangle 19"/>
            <p:cNvSpPr>
              <a:spLocks noChangeArrowheads="1"/>
            </p:cNvSpPr>
            <p:nvPr/>
          </p:nvSpPr>
          <p:spPr bwMode="gray">
            <a:xfrm>
              <a:off x="477" y="3609"/>
              <a:ext cx="4806" cy="30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</p:grpSp>
      <p:sp>
        <p:nvSpPr>
          <p:cNvPr id="177156" name="Text Box 31"/>
          <p:cNvSpPr txBox="1">
            <a:spLocks noChangeArrowheads="1"/>
          </p:cNvSpPr>
          <p:nvPr/>
        </p:nvSpPr>
        <p:spPr bwMode="gray">
          <a:xfrm>
            <a:off x="2993571" y="5681887"/>
            <a:ext cx="32004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b="1" dirty="0" smtClean="0">
                <a:solidFill>
                  <a:srgbClr val="FFFFFF"/>
                </a:solidFill>
              </a:rPr>
              <a:t>UNLINKABILITY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77157" name="Rectangle 51"/>
          <p:cNvSpPr>
            <a:spLocks noChangeArrowheads="1"/>
          </p:cNvSpPr>
          <p:nvPr/>
        </p:nvSpPr>
        <p:spPr bwMode="hidden">
          <a:xfrm>
            <a:off x="1471613" y="4929412"/>
            <a:ext cx="2133600" cy="228600"/>
          </a:xfrm>
          <a:prstGeom prst="rect">
            <a:avLst/>
          </a:prstGeom>
          <a:gradFill rotWithShape="1">
            <a:gsLst>
              <a:gs pos="0">
                <a:srgbClr val="000000">
                  <a:alpha val="50998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1800"/>
          </a:p>
        </p:txBody>
      </p:sp>
      <p:sp>
        <p:nvSpPr>
          <p:cNvPr id="177158" name="Rectangle 52"/>
          <p:cNvSpPr>
            <a:spLocks noChangeArrowheads="1"/>
          </p:cNvSpPr>
          <p:nvPr/>
        </p:nvSpPr>
        <p:spPr bwMode="hidden">
          <a:xfrm>
            <a:off x="3509963" y="4929412"/>
            <a:ext cx="2133600" cy="228600"/>
          </a:xfrm>
          <a:prstGeom prst="rect">
            <a:avLst/>
          </a:prstGeom>
          <a:gradFill rotWithShape="1">
            <a:gsLst>
              <a:gs pos="0">
                <a:srgbClr val="000000">
                  <a:alpha val="50998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1800"/>
          </a:p>
        </p:txBody>
      </p:sp>
      <p:sp>
        <p:nvSpPr>
          <p:cNvPr id="177159" name="Rectangle 53"/>
          <p:cNvSpPr>
            <a:spLocks noChangeArrowheads="1"/>
          </p:cNvSpPr>
          <p:nvPr/>
        </p:nvSpPr>
        <p:spPr bwMode="hidden">
          <a:xfrm>
            <a:off x="5529263" y="4929412"/>
            <a:ext cx="2133600" cy="228600"/>
          </a:xfrm>
          <a:prstGeom prst="rect">
            <a:avLst/>
          </a:prstGeom>
          <a:gradFill rotWithShape="1">
            <a:gsLst>
              <a:gs pos="0">
                <a:srgbClr val="000000">
                  <a:alpha val="50998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1800"/>
          </a:p>
        </p:txBody>
      </p:sp>
      <p:grpSp>
        <p:nvGrpSpPr>
          <p:cNvPr id="177160" name="Group 74"/>
          <p:cNvGrpSpPr>
            <a:grpSpLocks/>
          </p:cNvGrpSpPr>
          <p:nvPr/>
        </p:nvGrpSpPr>
        <p:grpSpPr bwMode="auto">
          <a:xfrm>
            <a:off x="5654675" y="1930625"/>
            <a:ext cx="1884363" cy="695325"/>
            <a:chOff x="3562" y="1271"/>
            <a:chExt cx="1187" cy="438"/>
          </a:xfrm>
        </p:grpSpPr>
        <p:sp>
          <p:nvSpPr>
            <p:cNvPr id="177177" name="Rectangle 46"/>
            <p:cNvSpPr>
              <a:spLocks noChangeArrowheads="1"/>
            </p:cNvSpPr>
            <p:nvPr/>
          </p:nvSpPr>
          <p:spPr bwMode="gray">
            <a:xfrm>
              <a:off x="3562" y="1271"/>
              <a:ext cx="1187" cy="438"/>
            </a:xfrm>
            <a:prstGeom prst="rect">
              <a:avLst/>
            </a:prstGeom>
            <a:solidFill>
              <a:schemeClr val="accent2">
                <a:alpha val="70195"/>
              </a:schemeClr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177178" name="Rectangle 58"/>
            <p:cNvSpPr>
              <a:spLocks noChangeArrowheads="1"/>
            </p:cNvSpPr>
            <p:nvPr/>
          </p:nvSpPr>
          <p:spPr bwMode="gray">
            <a:xfrm>
              <a:off x="3599" y="1311"/>
              <a:ext cx="1112" cy="35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endParaRPr lang="en-US" sz="1800">
                <a:cs typeface="Arial" charset="0"/>
              </a:endParaRPr>
            </a:p>
          </p:txBody>
        </p:sp>
      </p:grpSp>
      <p:grpSp>
        <p:nvGrpSpPr>
          <p:cNvPr id="177161" name="Group 75"/>
          <p:cNvGrpSpPr>
            <a:grpSpLocks/>
          </p:cNvGrpSpPr>
          <p:nvPr/>
        </p:nvGrpSpPr>
        <p:grpSpPr bwMode="auto">
          <a:xfrm>
            <a:off x="3633788" y="1930625"/>
            <a:ext cx="1884362" cy="695325"/>
            <a:chOff x="2289" y="1271"/>
            <a:chExt cx="1187" cy="438"/>
          </a:xfrm>
        </p:grpSpPr>
        <p:sp>
          <p:nvSpPr>
            <p:cNvPr id="177175" name="Rectangle 44"/>
            <p:cNvSpPr>
              <a:spLocks noChangeArrowheads="1"/>
            </p:cNvSpPr>
            <p:nvPr/>
          </p:nvSpPr>
          <p:spPr bwMode="gray">
            <a:xfrm>
              <a:off x="2289" y="1271"/>
              <a:ext cx="1187" cy="438"/>
            </a:xfrm>
            <a:prstGeom prst="rect">
              <a:avLst/>
            </a:prstGeom>
            <a:solidFill>
              <a:schemeClr val="accent2">
                <a:alpha val="70195"/>
              </a:schemeClr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177176" name="Rectangle 55"/>
            <p:cNvSpPr>
              <a:spLocks noChangeArrowheads="1"/>
            </p:cNvSpPr>
            <p:nvPr/>
          </p:nvSpPr>
          <p:spPr bwMode="gray">
            <a:xfrm>
              <a:off x="2327" y="1311"/>
              <a:ext cx="1112" cy="35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endParaRPr lang="en-US" sz="1800">
                <a:cs typeface="Arial" charset="0"/>
              </a:endParaRPr>
            </a:p>
          </p:txBody>
        </p:sp>
      </p:grpSp>
      <p:sp>
        <p:nvSpPr>
          <p:cNvPr id="177162" name="Rectangle 20"/>
          <p:cNvSpPr>
            <a:spLocks noChangeArrowheads="1"/>
          </p:cNvSpPr>
          <p:nvPr/>
        </p:nvSpPr>
        <p:spPr bwMode="gray">
          <a:xfrm>
            <a:off x="1593850" y="2649762"/>
            <a:ext cx="1884363" cy="243205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endParaRPr lang="en-US" sz="1800"/>
          </a:p>
        </p:txBody>
      </p:sp>
      <p:sp>
        <p:nvSpPr>
          <p:cNvPr id="177163" name="Rectangle 27"/>
          <p:cNvSpPr>
            <a:spLocks noChangeArrowheads="1"/>
          </p:cNvSpPr>
          <p:nvPr/>
        </p:nvSpPr>
        <p:spPr bwMode="gray">
          <a:xfrm>
            <a:off x="5654675" y="2649762"/>
            <a:ext cx="1884363" cy="243205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endParaRPr lang="en-US" sz="1800"/>
          </a:p>
        </p:txBody>
      </p:sp>
      <p:sp>
        <p:nvSpPr>
          <p:cNvPr id="177164" name="Rectangle 28"/>
          <p:cNvSpPr>
            <a:spLocks noChangeArrowheads="1"/>
          </p:cNvSpPr>
          <p:nvPr/>
        </p:nvSpPr>
        <p:spPr bwMode="gray">
          <a:xfrm>
            <a:off x="3633788" y="2649762"/>
            <a:ext cx="1884362" cy="243205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endParaRPr lang="en-US" sz="1800"/>
          </a:p>
        </p:txBody>
      </p:sp>
      <p:grpSp>
        <p:nvGrpSpPr>
          <p:cNvPr id="177165" name="Group 76"/>
          <p:cNvGrpSpPr>
            <a:grpSpLocks/>
          </p:cNvGrpSpPr>
          <p:nvPr/>
        </p:nvGrpSpPr>
        <p:grpSpPr bwMode="auto">
          <a:xfrm>
            <a:off x="1595438" y="1930625"/>
            <a:ext cx="1884362" cy="695325"/>
            <a:chOff x="1005" y="1271"/>
            <a:chExt cx="1187" cy="438"/>
          </a:xfrm>
        </p:grpSpPr>
        <p:sp>
          <p:nvSpPr>
            <p:cNvPr id="177173" name="Rectangle 34"/>
            <p:cNvSpPr>
              <a:spLocks noChangeArrowheads="1"/>
            </p:cNvSpPr>
            <p:nvPr/>
          </p:nvSpPr>
          <p:spPr bwMode="gray">
            <a:xfrm>
              <a:off x="1005" y="1271"/>
              <a:ext cx="1187" cy="438"/>
            </a:xfrm>
            <a:prstGeom prst="rect">
              <a:avLst/>
            </a:prstGeom>
            <a:solidFill>
              <a:schemeClr val="accent2">
                <a:alpha val="70195"/>
              </a:schemeClr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177174" name="Rectangle 54"/>
            <p:cNvSpPr>
              <a:spLocks noChangeArrowheads="1"/>
            </p:cNvSpPr>
            <p:nvPr/>
          </p:nvSpPr>
          <p:spPr bwMode="gray">
            <a:xfrm>
              <a:off x="1041" y="1311"/>
              <a:ext cx="1112" cy="35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endParaRPr lang="en-US" sz="1800">
                <a:cs typeface="Arial" charset="0"/>
              </a:endParaRPr>
            </a:p>
          </p:txBody>
        </p:sp>
      </p:grpSp>
      <p:sp>
        <p:nvSpPr>
          <p:cNvPr id="177166" name="Text Box 32"/>
          <p:cNvSpPr txBox="1">
            <a:spLocks noChangeArrowheads="1"/>
          </p:cNvSpPr>
          <p:nvPr/>
        </p:nvSpPr>
        <p:spPr bwMode="gray">
          <a:xfrm>
            <a:off x="1795463" y="2100487"/>
            <a:ext cx="1460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rgbClr val="FFFFFF"/>
                </a:solidFill>
              </a:rPr>
              <a:t>ENTITIES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7167" name="Text Box 24"/>
          <p:cNvSpPr txBox="1">
            <a:spLocks noChangeArrowheads="1"/>
          </p:cNvSpPr>
          <p:nvPr/>
        </p:nvSpPr>
        <p:spPr bwMode="gray">
          <a:xfrm>
            <a:off x="1673225" y="2835500"/>
            <a:ext cx="1824038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MESSAGES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SENDER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RECIPIENT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IDENTITY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7168" name="Text Box 45"/>
          <p:cNvSpPr txBox="1">
            <a:spLocks noChangeArrowheads="1"/>
          </p:cNvSpPr>
          <p:nvPr/>
        </p:nvSpPr>
        <p:spPr bwMode="gray">
          <a:xfrm>
            <a:off x="3841750" y="2100487"/>
            <a:ext cx="1470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rgbClr val="FFFFFF"/>
                </a:solidFill>
              </a:rPr>
              <a:t>LEVEL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7169" name="Text Box 47"/>
          <p:cNvSpPr txBox="1">
            <a:spLocks noChangeArrowheads="1"/>
          </p:cNvSpPr>
          <p:nvPr/>
        </p:nvSpPr>
        <p:spPr bwMode="gray">
          <a:xfrm>
            <a:off x="5748338" y="2100487"/>
            <a:ext cx="1653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rgbClr val="FFFFFF"/>
                </a:solidFill>
              </a:rPr>
              <a:t>ATTACKER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7170" name="Text Box 24"/>
          <p:cNvSpPr txBox="1">
            <a:spLocks noChangeArrowheads="1"/>
          </p:cNvSpPr>
          <p:nvPr/>
        </p:nvSpPr>
        <p:spPr bwMode="gray">
          <a:xfrm>
            <a:off x="3706813" y="2835500"/>
            <a:ext cx="1824037" cy="100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DENIABLE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PLAUSIBLE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PROVABLE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7171" name="Text Box 24"/>
          <p:cNvSpPr txBox="1">
            <a:spLocks noChangeArrowheads="1"/>
          </p:cNvSpPr>
          <p:nvPr/>
        </p:nvSpPr>
        <p:spPr bwMode="gray">
          <a:xfrm>
            <a:off x="5748338" y="2835500"/>
            <a:ext cx="1824037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ISP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EMPLOYER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GOVERNMENT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RECIPIENT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57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 5"/>
          <p:cNvSpPr>
            <a:spLocks noChangeShapeType="1"/>
          </p:cNvSpPr>
          <p:nvPr/>
        </p:nvSpPr>
        <p:spPr bwMode="gray">
          <a:xfrm rot="5400000" flipH="1">
            <a:off x="5547460" y="3232278"/>
            <a:ext cx="979061" cy="1370504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gray">
          <a:xfrm flipV="1">
            <a:off x="3337511" y="3330885"/>
            <a:ext cx="1724069" cy="107760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5238" name="Group 8"/>
          <p:cNvGrpSpPr>
            <a:grpSpLocks/>
          </p:cNvGrpSpPr>
          <p:nvPr/>
        </p:nvGrpSpPr>
        <p:grpSpPr bwMode="auto">
          <a:xfrm>
            <a:off x="2797198" y="3659107"/>
            <a:ext cx="1192213" cy="1441450"/>
            <a:chOff x="2395" y="2008"/>
            <a:chExt cx="609" cy="737"/>
          </a:xfrm>
        </p:grpSpPr>
        <p:sp>
          <p:nvSpPr>
            <p:cNvPr id="95307" name="Freeform 9"/>
            <p:cNvSpPr>
              <a:spLocks/>
            </p:cNvSpPr>
            <p:nvPr/>
          </p:nvSpPr>
          <p:spPr bwMode="gray">
            <a:xfrm>
              <a:off x="2395" y="2057"/>
              <a:ext cx="496" cy="688"/>
            </a:xfrm>
            <a:custGeom>
              <a:avLst/>
              <a:gdLst>
                <a:gd name="T0" fmla="*/ 0 w 496"/>
                <a:gd name="T1" fmla="*/ 0 h 688"/>
                <a:gd name="T2" fmla="*/ 0 w 496"/>
                <a:gd name="T3" fmla="*/ 362 h 688"/>
                <a:gd name="T4" fmla="*/ 14 w 496"/>
                <a:gd name="T5" fmla="*/ 383 h 688"/>
                <a:gd name="T6" fmla="*/ 496 w 496"/>
                <a:gd name="T7" fmla="*/ 688 h 688"/>
                <a:gd name="T8" fmla="*/ 496 w 496"/>
                <a:gd name="T9" fmla="*/ 617 h 688"/>
                <a:gd name="T10" fmla="*/ 496 w 496"/>
                <a:gd name="T11" fmla="*/ 312 h 688"/>
                <a:gd name="T12" fmla="*/ 0 w 496"/>
                <a:gd name="T13" fmla="*/ 0 h 6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6"/>
                <a:gd name="T22" fmla="*/ 0 h 688"/>
                <a:gd name="T23" fmla="*/ 496 w 496"/>
                <a:gd name="T24" fmla="*/ 688 h 6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6" h="688">
                  <a:moveTo>
                    <a:pt x="0" y="0"/>
                  </a:moveTo>
                  <a:lnTo>
                    <a:pt x="0" y="362"/>
                  </a:lnTo>
                  <a:lnTo>
                    <a:pt x="14" y="383"/>
                  </a:lnTo>
                  <a:lnTo>
                    <a:pt x="496" y="688"/>
                  </a:lnTo>
                  <a:lnTo>
                    <a:pt x="496" y="617"/>
                  </a:lnTo>
                  <a:lnTo>
                    <a:pt x="496" y="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308" name="Freeform 10"/>
            <p:cNvSpPr>
              <a:spLocks/>
            </p:cNvSpPr>
            <p:nvPr/>
          </p:nvSpPr>
          <p:spPr bwMode="gray">
            <a:xfrm>
              <a:off x="2395" y="2008"/>
              <a:ext cx="609" cy="737"/>
            </a:xfrm>
            <a:custGeom>
              <a:avLst/>
              <a:gdLst>
                <a:gd name="T0" fmla="*/ 0 w 86"/>
                <a:gd name="T1" fmla="*/ 57 h 104"/>
                <a:gd name="T2" fmla="*/ 0 w 86"/>
                <a:gd name="T3" fmla="*/ 411 h 104"/>
                <a:gd name="T4" fmla="*/ 7 w 86"/>
                <a:gd name="T5" fmla="*/ 425 h 104"/>
                <a:gd name="T6" fmla="*/ 489 w 86"/>
                <a:gd name="T7" fmla="*/ 737 h 104"/>
                <a:gd name="T8" fmla="*/ 510 w 86"/>
                <a:gd name="T9" fmla="*/ 737 h 104"/>
                <a:gd name="T10" fmla="*/ 602 w 86"/>
                <a:gd name="T11" fmla="*/ 680 h 104"/>
                <a:gd name="T12" fmla="*/ 609 w 86"/>
                <a:gd name="T13" fmla="*/ 666 h 104"/>
                <a:gd name="T14" fmla="*/ 609 w 86"/>
                <a:gd name="T15" fmla="*/ 312 h 104"/>
                <a:gd name="T16" fmla="*/ 127 w 86"/>
                <a:gd name="T17" fmla="*/ 0 h 104"/>
                <a:gd name="T18" fmla="*/ 0 w 86"/>
                <a:gd name="T19" fmla="*/ 57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6"/>
                <a:gd name="T31" fmla="*/ 0 h 104"/>
                <a:gd name="T32" fmla="*/ 86 w 86"/>
                <a:gd name="T33" fmla="*/ 104 h 1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6" h="104">
                  <a:moveTo>
                    <a:pt x="0" y="8"/>
                  </a:moveTo>
                  <a:cubicBezTo>
                    <a:pt x="0" y="8"/>
                    <a:pt x="0" y="57"/>
                    <a:pt x="0" y="58"/>
                  </a:cubicBezTo>
                  <a:cubicBezTo>
                    <a:pt x="0" y="59"/>
                    <a:pt x="0" y="59"/>
                    <a:pt x="1" y="60"/>
                  </a:cubicBezTo>
                  <a:cubicBezTo>
                    <a:pt x="1" y="60"/>
                    <a:pt x="68" y="103"/>
                    <a:pt x="69" y="104"/>
                  </a:cubicBezTo>
                  <a:cubicBezTo>
                    <a:pt x="70" y="104"/>
                    <a:pt x="71" y="104"/>
                    <a:pt x="72" y="104"/>
                  </a:cubicBezTo>
                  <a:cubicBezTo>
                    <a:pt x="74" y="103"/>
                    <a:pt x="82" y="98"/>
                    <a:pt x="85" y="96"/>
                  </a:cubicBezTo>
                  <a:cubicBezTo>
                    <a:pt x="86" y="96"/>
                    <a:pt x="86" y="95"/>
                    <a:pt x="86" y="94"/>
                  </a:cubicBezTo>
                  <a:cubicBezTo>
                    <a:pt x="86" y="85"/>
                    <a:pt x="86" y="44"/>
                    <a:pt x="86" y="44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309" name="Freeform 11"/>
            <p:cNvSpPr>
              <a:spLocks/>
            </p:cNvSpPr>
            <p:nvPr/>
          </p:nvSpPr>
          <p:spPr bwMode="gray">
            <a:xfrm>
              <a:off x="2395" y="2192"/>
              <a:ext cx="609" cy="319"/>
            </a:xfrm>
            <a:custGeom>
              <a:avLst/>
              <a:gdLst>
                <a:gd name="T0" fmla="*/ 0 w 609"/>
                <a:gd name="T1" fmla="*/ 0 h 319"/>
                <a:gd name="T2" fmla="*/ 496 w 609"/>
                <a:gd name="T3" fmla="*/ 319 h 319"/>
                <a:gd name="T4" fmla="*/ 609 w 609"/>
                <a:gd name="T5" fmla="*/ 248 h 319"/>
                <a:gd name="T6" fmla="*/ 0 60000 65536"/>
                <a:gd name="T7" fmla="*/ 0 60000 65536"/>
                <a:gd name="T8" fmla="*/ 0 60000 65536"/>
                <a:gd name="T9" fmla="*/ 0 w 609"/>
                <a:gd name="T10" fmla="*/ 0 h 319"/>
                <a:gd name="T11" fmla="*/ 609 w 609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9" h="319">
                  <a:moveTo>
                    <a:pt x="0" y="0"/>
                  </a:moveTo>
                  <a:lnTo>
                    <a:pt x="496" y="319"/>
                  </a:lnTo>
                  <a:lnTo>
                    <a:pt x="609" y="248"/>
                  </a:lnTo>
                </a:path>
              </a:pathLst>
            </a:custGeom>
            <a:noFill/>
            <a:ln w="22225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310" name="Freeform 12"/>
            <p:cNvSpPr>
              <a:spLocks/>
            </p:cNvSpPr>
            <p:nvPr/>
          </p:nvSpPr>
          <p:spPr bwMode="gray">
            <a:xfrm>
              <a:off x="2395" y="2305"/>
              <a:ext cx="609" cy="326"/>
            </a:xfrm>
            <a:custGeom>
              <a:avLst/>
              <a:gdLst>
                <a:gd name="T0" fmla="*/ 0 w 609"/>
                <a:gd name="T1" fmla="*/ 0 h 326"/>
                <a:gd name="T2" fmla="*/ 496 w 609"/>
                <a:gd name="T3" fmla="*/ 326 h 326"/>
                <a:gd name="T4" fmla="*/ 609 w 609"/>
                <a:gd name="T5" fmla="*/ 263 h 326"/>
                <a:gd name="T6" fmla="*/ 0 60000 65536"/>
                <a:gd name="T7" fmla="*/ 0 60000 65536"/>
                <a:gd name="T8" fmla="*/ 0 60000 65536"/>
                <a:gd name="T9" fmla="*/ 0 w 609"/>
                <a:gd name="T10" fmla="*/ 0 h 326"/>
                <a:gd name="T11" fmla="*/ 609 w 609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9" h="326">
                  <a:moveTo>
                    <a:pt x="0" y="0"/>
                  </a:moveTo>
                  <a:lnTo>
                    <a:pt x="496" y="326"/>
                  </a:lnTo>
                  <a:lnTo>
                    <a:pt x="609" y="263"/>
                  </a:lnTo>
                </a:path>
              </a:pathLst>
            </a:custGeom>
            <a:noFill/>
            <a:ln w="22225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311" name="Line 13"/>
            <p:cNvSpPr>
              <a:spLocks noChangeShapeType="1"/>
            </p:cNvSpPr>
            <p:nvPr/>
          </p:nvSpPr>
          <p:spPr bwMode="gray">
            <a:xfrm>
              <a:off x="2480" y="2121"/>
              <a:ext cx="0" cy="362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12" name="Line 14"/>
            <p:cNvSpPr>
              <a:spLocks noChangeShapeType="1"/>
            </p:cNvSpPr>
            <p:nvPr/>
          </p:nvSpPr>
          <p:spPr bwMode="gray">
            <a:xfrm>
              <a:off x="2572" y="2178"/>
              <a:ext cx="0" cy="361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13" name="Line 15"/>
            <p:cNvSpPr>
              <a:spLocks noChangeShapeType="1"/>
            </p:cNvSpPr>
            <p:nvPr/>
          </p:nvSpPr>
          <p:spPr bwMode="gray">
            <a:xfrm>
              <a:off x="2671" y="2242"/>
              <a:ext cx="0" cy="361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14" name="Line 16"/>
            <p:cNvSpPr>
              <a:spLocks noChangeShapeType="1"/>
            </p:cNvSpPr>
            <p:nvPr/>
          </p:nvSpPr>
          <p:spPr bwMode="gray">
            <a:xfrm>
              <a:off x="2784" y="2320"/>
              <a:ext cx="0" cy="354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15" name="Freeform 17"/>
            <p:cNvSpPr>
              <a:spLocks/>
            </p:cNvSpPr>
            <p:nvPr/>
          </p:nvSpPr>
          <p:spPr bwMode="gray">
            <a:xfrm>
              <a:off x="2395" y="2064"/>
              <a:ext cx="496" cy="681"/>
            </a:xfrm>
            <a:custGeom>
              <a:avLst/>
              <a:gdLst>
                <a:gd name="T0" fmla="*/ 0 w 496"/>
                <a:gd name="T1" fmla="*/ 0 h 681"/>
                <a:gd name="T2" fmla="*/ 496 w 496"/>
                <a:gd name="T3" fmla="*/ 319 h 681"/>
                <a:gd name="T4" fmla="*/ 496 w 496"/>
                <a:gd name="T5" fmla="*/ 681 h 681"/>
                <a:gd name="T6" fmla="*/ 0 60000 65536"/>
                <a:gd name="T7" fmla="*/ 0 60000 65536"/>
                <a:gd name="T8" fmla="*/ 0 60000 65536"/>
                <a:gd name="T9" fmla="*/ 0 w 496"/>
                <a:gd name="T10" fmla="*/ 0 h 681"/>
                <a:gd name="T11" fmla="*/ 496 w 496"/>
                <a:gd name="T12" fmla="*/ 681 h 6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6" h="681">
                  <a:moveTo>
                    <a:pt x="0" y="0"/>
                  </a:moveTo>
                  <a:lnTo>
                    <a:pt x="496" y="319"/>
                  </a:lnTo>
                  <a:lnTo>
                    <a:pt x="496" y="681"/>
                  </a:lnTo>
                </a:path>
              </a:pathLst>
            </a:custGeom>
            <a:noFill/>
            <a:ln w="22225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316" name="Line 18"/>
            <p:cNvSpPr>
              <a:spLocks noChangeShapeType="1"/>
            </p:cNvSpPr>
            <p:nvPr/>
          </p:nvSpPr>
          <p:spPr bwMode="gray">
            <a:xfrm flipH="1">
              <a:off x="2891" y="2320"/>
              <a:ext cx="113" cy="63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317" name="Rectangle 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95235" name="Line 5"/>
          <p:cNvSpPr>
            <a:spLocks noChangeShapeType="1"/>
          </p:cNvSpPr>
          <p:nvPr/>
        </p:nvSpPr>
        <p:spPr bwMode="gray">
          <a:xfrm flipV="1">
            <a:off x="1776409" y="4419599"/>
            <a:ext cx="1434878" cy="893796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5240" name="Group 36"/>
          <p:cNvGrpSpPr>
            <a:grpSpLocks/>
          </p:cNvGrpSpPr>
          <p:nvPr/>
        </p:nvGrpSpPr>
        <p:grpSpPr bwMode="auto">
          <a:xfrm>
            <a:off x="1056859" y="4310695"/>
            <a:ext cx="1112838" cy="1576387"/>
            <a:chOff x="1896" y="2553"/>
            <a:chExt cx="569" cy="806"/>
          </a:xfrm>
        </p:grpSpPr>
        <p:sp>
          <p:nvSpPr>
            <p:cNvPr id="95290" name="Freeform 37"/>
            <p:cNvSpPr>
              <a:spLocks/>
            </p:cNvSpPr>
            <p:nvPr/>
          </p:nvSpPr>
          <p:spPr bwMode="gray">
            <a:xfrm>
              <a:off x="1896" y="3055"/>
              <a:ext cx="392" cy="276"/>
            </a:xfrm>
            <a:custGeom>
              <a:avLst/>
              <a:gdLst>
                <a:gd name="T0" fmla="*/ 115 w 392"/>
                <a:gd name="T1" fmla="*/ 0 h 276"/>
                <a:gd name="T2" fmla="*/ 8 w 392"/>
                <a:gd name="T3" fmla="*/ 84 h 276"/>
                <a:gd name="T4" fmla="*/ 8 w 392"/>
                <a:gd name="T5" fmla="*/ 107 h 276"/>
                <a:gd name="T6" fmla="*/ 214 w 392"/>
                <a:gd name="T7" fmla="*/ 253 h 276"/>
                <a:gd name="T8" fmla="*/ 252 w 392"/>
                <a:gd name="T9" fmla="*/ 276 h 276"/>
                <a:gd name="T10" fmla="*/ 374 w 392"/>
                <a:gd name="T11" fmla="*/ 161 h 276"/>
                <a:gd name="T12" fmla="*/ 145 w 392"/>
                <a:gd name="T13" fmla="*/ 0 h 276"/>
                <a:gd name="T14" fmla="*/ 115 w 392"/>
                <a:gd name="T15" fmla="*/ 0 h 2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2"/>
                <a:gd name="T25" fmla="*/ 0 h 276"/>
                <a:gd name="T26" fmla="*/ 392 w 392"/>
                <a:gd name="T27" fmla="*/ 276 h 2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2" h="276">
                  <a:moveTo>
                    <a:pt x="115" y="0"/>
                  </a:moveTo>
                  <a:cubicBezTo>
                    <a:pt x="115" y="0"/>
                    <a:pt x="8" y="77"/>
                    <a:pt x="8" y="84"/>
                  </a:cubicBezTo>
                  <a:cubicBezTo>
                    <a:pt x="8" y="92"/>
                    <a:pt x="0" y="100"/>
                    <a:pt x="8" y="107"/>
                  </a:cubicBezTo>
                  <a:cubicBezTo>
                    <a:pt x="46" y="130"/>
                    <a:pt x="160" y="222"/>
                    <a:pt x="214" y="253"/>
                  </a:cubicBezTo>
                  <a:cubicBezTo>
                    <a:pt x="222" y="261"/>
                    <a:pt x="252" y="276"/>
                    <a:pt x="252" y="276"/>
                  </a:cubicBezTo>
                  <a:cubicBezTo>
                    <a:pt x="279" y="261"/>
                    <a:pt x="392" y="207"/>
                    <a:pt x="374" y="161"/>
                  </a:cubicBezTo>
                  <a:cubicBezTo>
                    <a:pt x="367" y="153"/>
                    <a:pt x="145" y="0"/>
                    <a:pt x="145" y="0"/>
                  </a:cubicBezTo>
                  <a:cubicBezTo>
                    <a:pt x="145" y="0"/>
                    <a:pt x="130" y="0"/>
                    <a:pt x="115" y="0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91" name="Freeform 38"/>
            <p:cNvSpPr>
              <a:spLocks/>
            </p:cNvSpPr>
            <p:nvPr/>
          </p:nvSpPr>
          <p:spPr bwMode="gray">
            <a:xfrm>
              <a:off x="2261" y="3225"/>
              <a:ext cx="141" cy="113"/>
            </a:xfrm>
            <a:custGeom>
              <a:avLst/>
              <a:gdLst>
                <a:gd name="T0" fmla="*/ 134 w 20"/>
                <a:gd name="T1" fmla="*/ 28 h 16"/>
                <a:gd name="T2" fmla="*/ 78 w 20"/>
                <a:gd name="T3" fmla="*/ 7 h 16"/>
                <a:gd name="T4" fmla="*/ 42 w 20"/>
                <a:gd name="T5" fmla="*/ 21 h 16"/>
                <a:gd name="T6" fmla="*/ 7 w 20"/>
                <a:gd name="T7" fmla="*/ 85 h 16"/>
                <a:gd name="T8" fmla="*/ 78 w 20"/>
                <a:gd name="T9" fmla="*/ 106 h 16"/>
                <a:gd name="T10" fmla="*/ 78 w 20"/>
                <a:gd name="T11" fmla="*/ 99 h 16"/>
                <a:gd name="T12" fmla="*/ 99 w 20"/>
                <a:gd name="T13" fmla="*/ 78 h 16"/>
                <a:gd name="T14" fmla="*/ 127 w 20"/>
                <a:gd name="T15" fmla="*/ 78 h 16"/>
                <a:gd name="T16" fmla="*/ 134 w 20"/>
                <a:gd name="T17" fmla="*/ 2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6"/>
                <a:gd name="T29" fmla="*/ 20 w 20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6">
                  <a:moveTo>
                    <a:pt x="19" y="4"/>
                  </a:moveTo>
                  <a:cubicBezTo>
                    <a:pt x="18" y="1"/>
                    <a:pt x="14" y="0"/>
                    <a:pt x="11" y="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0" y="9"/>
                    <a:pt x="1" y="12"/>
                  </a:cubicBezTo>
                  <a:cubicBezTo>
                    <a:pt x="3" y="15"/>
                    <a:pt x="8" y="16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2" y="11"/>
                    <a:pt x="14" y="11"/>
                  </a:cubicBezTo>
                  <a:cubicBezTo>
                    <a:pt x="16" y="10"/>
                    <a:pt x="17" y="10"/>
                    <a:pt x="18" y="11"/>
                  </a:cubicBezTo>
                  <a:cubicBezTo>
                    <a:pt x="20" y="9"/>
                    <a:pt x="20" y="7"/>
                    <a:pt x="19" y="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rgbClr val="4E6071"/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292" name="Freeform 39"/>
            <p:cNvSpPr>
              <a:spLocks/>
            </p:cNvSpPr>
            <p:nvPr/>
          </p:nvSpPr>
          <p:spPr bwMode="gray">
            <a:xfrm>
              <a:off x="2097" y="2965"/>
              <a:ext cx="281" cy="205"/>
            </a:xfrm>
            <a:custGeom>
              <a:avLst/>
              <a:gdLst>
                <a:gd name="T0" fmla="*/ 163 w 281"/>
                <a:gd name="T1" fmla="*/ 198 h 205"/>
                <a:gd name="T2" fmla="*/ 149 w 281"/>
                <a:gd name="T3" fmla="*/ 205 h 205"/>
                <a:gd name="T4" fmla="*/ 14 w 281"/>
                <a:gd name="T5" fmla="*/ 106 h 205"/>
                <a:gd name="T6" fmla="*/ 7 w 281"/>
                <a:gd name="T7" fmla="*/ 92 h 205"/>
                <a:gd name="T8" fmla="*/ 7 w 281"/>
                <a:gd name="T9" fmla="*/ 71 h 205"/>
                <a:gd name="T10" fmla="*/ 106 w 281"/>
                <a:gd name="T11" fmla="*/ 7 h 205"/>
                <a:gd name="T12" fmla="*/ 149 w 281"/>
                <a:gd name="T13" fmla="*/ 7 h 205"/>
                <a:gd name="T14" fmla="*/ 269 w 281"/>
                <a:gd name="T15" fmla="*/ 85 h 205"/>
                <a:gd name="T16" fmla="*/ 263 w 281"/>
                <a:gd name="T17" fmla="*/ 125 h 205"/>
                <a:gd name="T18" fmla="*/ 163 w 281"/>
                <a:gd name="T19" fmla="*/ 198 h 2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1"/>
                <a:gd name="T31" fmla="*/ 0 h 205"/>
                <a:gd name="T32" fmla="*/ 281 w 281"/>
                <a:gd name="T33" fmla="*/ 205 h 2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1" h="205">
                  <a:moveTo>
                    <a:pt x="163" y="198"/>
                  </a:moveTo>
                  <a:cubicBezTo>
                    <a:pt x="156" y="205"/>
                    <a:pt x="156" y="205"/>
                    <a:pt x="149" y="205"/>
                  </a:cubicBezTo>
                  <a:cubicBezTo>
                    <a:pt x="149" y="205"/>
                    <a:pt x="21" y="113"/>
                    <a:pt x="14" y="106"/>
                  </a:cubicBezTo>
                  <a:cubicBezTo>
                    <a:pt x="7" y="99"/>
                    <a:pt x="7" y="99"/>
                    <a:pt x="7" y="92"/>
                  </a:cubicBezTo>
                  <a:cubicBezTo>
                    <a:pt x="7" y="85"/>
                    <a:pt x="0" y="71"/>
                    <a:pt x="7" y="71"/>
                  </a:cubicBezTo>
                  <a:cubicBezTo>
                    <a:pt x="21" y="64"/>
                    <a:pt x="106" y="7"/>
                    <a:pt x="106" y="7"/>
                  </a:cubicBezTo>
                  <a:cubicBezTo>
                    <a:pt x="113" y="0"/>
                    <a:pt x="142" y="7"/>
                    <a:pt x="149" y="7"/>
                  </a:cubicBezTo>
                  <a:cubicBezTo>
                    <a:pt x="269" y="85"/>
                    <a:pt x="269" y="85"/>
                    <a:pt x="269" y="85"/>
                  </a:cubicBezTo>
                  <a:cubicBezTo>
                    <a:pt x="269" y="92"/>
                    <a:pt x="281" y="106"/>
                    <a:pt x="263" y="125"/>
                  </a:cubicBezTo>
                  <a:lnTo>
                    <a:pt x="163" y="198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93" name="Freeform 40"/>
            <p:cNvSpPr>
              <a:spLocks/>
            </p:cNvSpPr>
            <p:nvPr/>
          </p:nvSpPr>
          <p:spPr bwMode="gray">
            <a:xfrm>
              <a:off x="2111" y="2972"/>
              <a:ext cx="241" cy="163"/>
            </a:xfrm>
            <a:custGeom>
              <a:avLst/>
              <a:gdLst>
                <a:gd name="T0" fmla="*/ 135 w 34"/>
                <a:gd name="T1" fmla="*/ 163 h 23"/>
                <a:gd name="T2" fmla="*/ 128 w 34"/>
                <a:gd name="T3" fmla="*/ 163 h 23"/>
                <a:gd name="T4" fmla="*/ 7 w 34"/>
                <a:gd name="T5" fmla="*/ 78 h 23"/>
                <a:gd name="T6" fmla="*/ 7 w 34"/>
                <a:gd name="T7" fmla="*/ 64 h 23"/>
                <a:gd name="T8" fmla="*/ 99 w 34"/>
                <a:gd name="T9" fmla="*/ 7 h 23"/>
                <a:gd name="T10" fmla="*/ 121 w 34"/>
                <a:gd name="T11" fmla="*/ 7 h 23"/>
                <a:gd name="T12" fmla="*/ 241 w 34"/>
                <a:gd name="T13" fmla="*/ 85 h 23"/>
                <a:gd name="T14" fmla="*/ 241 w 34"/>
                <a:gd name="T15" fmla="*/ 92 h 23"/>
                <a:gd name="T16" fmla="*/ 135 w 34"/>
                <a:gd name="T17" fmla="*/ 163 h 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"/>
                <a:gd name="T28" fmla="*/ 0 h 23"/>
                <a:gd name="T29" fmla="*/ 34 w 34"/>
                <a:gd name="T30" fmla="*/ 23 h 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" h="23">
                  <a:moveTo>
                    <a:pt x="19" y="23"/>
                  </a:moveTo>
                  <a:cubicBezTo>
                    <a:pt x="19" y="23"/>
                    <a:pt x="18" y="23"/>
                    <a:pt x="18" y="23"/>
                  </a:cubicBezTo>
                  <a:cubicBezTo>
                    <a:pt x="18" y="23"/>
                    <a:pt x="2" y="11"/>
                    <a:pt x="1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2" y="8"/>
                    <a:pt x="14" y="1"/>
                    <a:pt x="14" y="1"/>
                  </a:cubicBezTo>
                  <a:cubicBezTo>
                    <a:pt x="15" y="0"/>
                    <a:pt x="17" y="1"/>
                    <a:pt x="17" y="1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3"/>
                  </a:cubicBezTo>
                  <a:lnTo>
                    <a:pt x="19" y="23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94" name="Freeform 41"/>
            <p:cNvSpPr>
              <a:spLocks/>
            </p:cNvSpPr>
            <p:nvPr/>
          </p:nvSpPr>
          <p:spPr bwMode="gray">
            <a:xfrm>
              <a:off x="2217" y="2972"/>
              <a:ext cx="57" cy="85"/>
            </a:xfrm>
            <a:custGeom>
              <a:avLst/>
              <a:gdLst>
                <a:gd name="T0" fmla="*/ 57 w 8"/>
                <a:gd name="T1" fmla="*/ 64 h 12"/>
                <a:gd name="T2" fmla="*/ 29 w 8"/>
                <a:gd name="T3" fmla="*/ 85 h 12"/>
                <a:gd name="T4" fmla="*/ 0 w 8"/>
                <a:gd name="T5" fmla="*/ 57 h 12"/>
                <a:gd name="T6" fmla="*/ 0 w 8"/>
                <a:gd name="T7" fmla="*/ 14 h 12"/>
                <a:gd name="T8" fmla="*/ 21 w 8"/>
                <a:gd name="T9" fmla="*/ 0 h 12"/>
                <a:gd name="T10" fmla="*/ 36 w 8"/>
                <a:gd name="T11" fmla="*/ 0 h 12"/>
                <a:gd name="T12" fmla="*/ 57 w 8"/>
                <a:gd name="T13" fmla="*/ 28 h 12"/>
                <a:gd name="T14" fmla="*/ 57 w 8"/>
                <a:gd name="T15" fmla="*/ 64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"/>
                <a:gd name="T25" fmla="*/ 0 h 12"/>
                <a:gd name="T26" fmla="*/ 8 w 8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" h="12">
                  <a:moveTo>
                    <a:pt x="8" y="9"/>
                  </a:moveTo>
                  <a:cubicBezTo>
                    <a:pt x="8" y="11"/>
                    <a:pt x="6" y="12"/>
                    <a:pt x="4" y="12"/>
                  </a:cubicBezTo>
                  <a:cubicBezTo>
                    <a:pt x="1" y="11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1"/>
                    <a:pt x="8" y="2"/>
                    <a:pt x="8" y="4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95" name="Freeform 42"/>
            <p:cNvSpPr>
              <a:spLocks/>
            </p:cNvSpPr>
            <p:nvPr/>
          </p:nvSpPr>
          <p:spPr bwMode="gray">
            <a:xfrm>
              <a:off x="2076" y="2553"/>
              <a:ext cx="361" cy="553"/>
            </a:xfrm>
            <a:custGeom>
              <a:avLst/>
              <a:gdLst>
                <a:gd name="T0" fmla="*/ 361 w 51"/>
                <a:gd name="T1" fmla="*/ 532 h 78"/>
                <a:gd name="T2" fmla="*/ 319 w 51"/>
                <a:gd name="T3" fmla="*/ 546 h 78"/>
                <a:gd name="T4" fmla="*/ 14 w 51"/>
                <a:gd name="T5" fmla="*/ 354 h 78"/>
                <a:gd name="T6" fmla="*/ 0 w 51"/>
                <a:gd name="T7" fmla="*/ 333 h 78"/>
                <a:gd name="T8" fmla="*/ 7 w 51"/>
                <a:gd name="T9" fmla="*/ 21 h 78"/>
                <a:gd name="T10" fmla="*/ 35 w 51"/>
                <a:gd name="T11" fmla="*/ 0 h 78"/>
                <a:gd name="T12" fmla="*/ 340 w 51"/>
                <a:gd name="T13" fmla="*/ 199 h 78"/>
                <a:gd name="T14" fmla="*/ 361 w 51"/>
                <a:gd name="T15" fmla="*/ 220 h 78"/>
                <a:gd name="T16" fmla="*/ 361 w 51"/>
                <a:gd name="T17" fmla="*/ 532 h 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"/>
                <a:gd name="T28" fmla="*/ 0 h 78"/>
                <a:gd name="T29" fmla="*/ 51 w 51"/>
                <a:gd name="T30" fmla="*/ 78 h 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" h="78">
                  <a:moveTo>
                    <a:pt x="51" y="75"/>
                  </a:moveTo>
                  <a:cubicBezTo>
                    <a:pt x="51" y="76"/>
                    <a:pt x="46" y="78"/>
                    <a:pt x="45" y="77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8"/>
                    <a:pt x="0" y="4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4" y="0"/>
                    <a:pt x="5" y="0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50" y="28"/>
                    <a:pt x="51" y="30"/>
                    <a:pt x="51" y="31"/>
                  </a:cubicBezTo>
                  <a:lnTo>
                    <a:pt x="51" y="75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96" name="Freeform 43"/>
            <p:cNvSpPr>
              <a:spLocks/>
            </p:cNvSpPr>
            <p:nvPr/>
          </p:nvSpPr>
          <p:spPr bwMode="gray">
            <a:xfrm>
              <a:off x="2076" y="2568"/>
              <a:ext cx="326" cy="538"/>
            </a:xfrm>
            <a:custGeom>
              <a:avLst/>
              <a:gdLst>
                <a:gd name="T0" fmla="*/ 326 w 46"/>
                <a:gd name="T1" fmla="*/ 524 h 76"/>
                <a:gd name="T2" fmla="*/ 312 w 46"/>
                <a:gd name="T3" fmla="*/ 531 h 76"/>
                <a:gd name="T4" fmla="*/ 14 w 46"/>
                <a:gd name="T5" fmla="*/ 340 h 76"/>
                <a:gd name="T6" fmla="*/ 0 w 46"/>
                <a:gd name="T7" fmla="*/ 319 h 76"/>
                <a:gd name="T8" fmla="*/ 0 w 46"/>
                <a:gd name="T9" fmla="*/ 7 h 76"/>
                <a:gd name="T10" fmla="*/ 14 w 46"/>
                <a:gd name="T11" fmla="*/ 0 h 76"/>
                <a:gd name="T12" fmla="*/ 312 w 46"/>
                <a:gd name="T13" fmla="*/ 191 h 76"/>
                <a:gd name="T14" fmla="*/ 326 w 46"/>
                <a:gd name="T15" fmla="*/ 212 h 76"/>
                <a:gd name="T16" fmla="*/ 326 w 46"/>
                <a:gd name="T17" fmla="*/ 524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"/>
                <a:gd name="T28" fmla="*/ 0 h 76"/>
                <a:gd name="T29" fmla="*/ 46 w 46"/>
                <a:gd name="T30" fmla="*/ 76 h 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" h="76">
                  <a:moveTo>
                    <a:pt x="46" y="74"/>
                  </a:moveTo>
                  <a:cubicBezTo>
                    <a:pt x="46" y="75"/>
                    <a:pt x="45" y="76"/>
                    <a:pt x="44" y="75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6"/>
                    <a:pt x="0" y="4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7"/>
                    <a:pt x="46" y="29"/>
                    <a:pt x="46" y="30"/>
                  </a:cubicBezTo>
                  <a:lnTo>
                    <a:pt x="46" y="74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97" name="Freeform 44"/>
            <p:cNvSpPr>
              <a:spLocks/>
            </p:cNvSpPr>
            <p:nvPr/>
          </p:nvSpPr>
          <p:spPr bwMode="gray">
            <a:xfrm>
              <a:off x="2097" y="2603"/>
              <a:ext cx="276" cy="454"/>
            </a:xfrm>
            <a:custGeom>
              <a:avLst/>
              <a:gdLst>
                <a:gd name="T0" fmla="*/ 276 w 39"/>
                <a:gd name="T1" fmla="*/ 440 h 64"/>
                <a:gd name="T2" fmla="*/ 262 w 39"/>
                <a:gd name="T3" fmla="*/ 447 h 64"/>
                <a:gd name="T4" fmla="*/ 14 w 39"/>
                <a:gd name="T5" fmla="*/ 291 h 64"/>
                <a:gd name="T6" fmla="*/ 0 w 39"/>
                <a:gd name="T7" fmla="*/ 270 h 64"/>
                <a:gd name="T8" fmla="*/ 0 w 39"/>
                <a:gd name="T9" fmla="*/ 14 h 64"/>
                <a:gd name="T10" fmla="*/ 14 w 39"/>
                <a:gd name="T11" fmla="*/ 7 h 64"/>
                <a:gd name="T12" fmla="*/ 262 w 39"/>
                <a:gd name="T13" fmla="*/ 170 h 64"/>
                <a:gd name="T14" fmla="*/ 276 w 39"/>
                <a:gd name="T15" fmla="*/ 192 h 64"/>
                <a:gd name="T16" fmla="*/ 276 w 39"/>
                <a:gd name="T17" fmla="*/ 44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"/>
                <a:gd name="T28" fmla="*/ 0 h 64"/>
                <a:gd name="T29" fmla="*/ 39 w 39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" h="64">
                  <a:moveTo>
                    <a:pt x="39" y="62"/>
                  </a:moveTo>
                  <a:cubicBezTo>
                    <a:pt x="39" y="63"/>
                    <a:pt x="38" y="64"/>
                    <a:pt x="37" y="63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9" y="26"/>
                    <a:pt x="39" y="27"/>
                  </a:cubicBezTo>
                  <a:lnTo>
                    <a:pt x="39" y="62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98" name="Freeform 45"/>
            <p:cNvSpPr>
              <a:spLocks/>
            </p:cNvSpPr>
            <p:nvPr/>
          </p:nvSpPr>
          <p:spPr bwMode="gray">
            <a:xfrm>
              <a:off x="1920" y="3071"/>
              <a:ext cx="319" cy="234"/>
            </a:xfrm>
            <a:custGeom>
              <a:avLst/>
              <a:gdLst>
                <a:gd name="T0" fmla="*/ 7 w 45"/>
                <a:gd name="T1" fmla="*/ 71 h 33"/>
                <a:gd name="T2" fmla="*/ 99 w 45"/>
                <a:gd name="T3" fmla="*/ 0 h 33"/>
                <a:gd name="T4" fmla="*/ 135 w 45"/>
                <a:gd name="T5" fmla="*/ 14 h 33"/>
                <a:gd name="T6" fmla="*/ 319 w 45"/>
                <a:gd name="T7" fmla="*/ 149 h 33"/>
                <a:gd name="T8" fmla="*/ 298 w 45"/>
                <a:gd name="T9" fmla="*/ 156 h 33"/>
                <a:gd name="T10" fmla="*/ 234 w 45"/>
                <a:gd name="T11" fmla="*/ 220 h 33"/>
                <a:gd name="T12" fmla="*/ 206 w 45"/>
                <a:gd name="T13" fmla="*/ 220 h 33"/>
                <a:gd name="T14" fmla="*/ 7 w 45"/>
                <a:gd name="T15" fmla="*/ 85 h 33"/>
                <a:gd name="T16" fmla="*/ 7 w 45"/>
                <a:gd name="T17" fmla="*/ 71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"/>
                <a:gd name="T28" fmla="*/ 0 h 33"/>
                <a:gd name="T29" fmla="*/ 45 w 45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" h="33">
                  <a:moveTo>
                    <a:pt x="1" y="10"/>
                  </a:moveTo>
                  <a:cubicBezTo>
                    <a:pt x="2" y="9"/>
                    <a:pt x="13" y="0"/>
                    <a:pt x="14" y="0"/>
                  </a:cubicBezTo>
                  <a:cubicBezTo>
                    <a:pt x="16" y="0"/>
                    <a:pt x="16" y="0"/>
                    <a:pt x="19" y="2"/>
                  </a:cubicBezTo>
                  <a:cubicBezTo>
                    <a:pt x="21" y="4"/>
                    <a:pt x="45" y="21"/>
                    <a:pt x="45" y="21"/>
                  </a:cubicBezTo>
                  <a:cubicBezTo>
                    <a:pt x="45" y="21"/>
                    <a:pt x="44" y="21"/>
                    <a:pt x="42" y="22"/>
                  </a:cubicBezTo>
                  <a:cubicBezTo>
                    <a:pt x="40" y="23"/>
                    <a:pt x="33" y="31"/>
                    <a:pt x="33" y="31"/>
                  </a:cubicBezTo>
                  <a:cubicBezTo>
                    <a:pt x="33" y="31"/>
                    <a:pt x="31" y="33"/>
                    <a:pt x="29" y="31"/>
                  </a:cubicBezTo>
                  <a:cubicBezTo>
                    <a:pt x="27" y="31"/>
                    <a:pt x="1" y="12"/>
                    <a:pt x="1" y="12"/>
                  </a:cubicBezTo>
                  <a:cubicBezTo>
                    <a:pt x="1" y="12"/>
                    <a:pt x="0" y="11"/>
                    <a:pt x="1" y="10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99" name="Freeform 46"/>
            <p:cNvSpPr>
              <a:spLocks/>
            </p:cNvSpPr>
            <p:nvPr/>
          </p:nvSpPr>
          <p:spPr bwMode="gray">
            <a:xfrm>
              <a:off x="1969" y="3120"/>
              <a:ext cx="199" cy="135"/>
            </a:xfrm>
            <a:custGeom>
              <a:avLst/>
              <a:gdLst>
                <a:gd name="T0" fmla="*/ 0 w 28"/>
                <a:gd name="T1" fmla="*/ 7 h 19"/>
                <a:gd name="T2" fmla="*/ 7 w 28"/>
                <a:gd name="T3" fmla="*/ 0 h 19"/>
                <a:gd name="T4" fmla="*/ 192 w 28"/>
                <a:gd name="T5" fmla="*/ 121 h 19"/>
                <a:gd name="T6" fmla="*/ 192 w 28"/>
                <a:gd name="T7" fmla="*/ 135 h 19"/>
                <a:gd name="T8" fmla="*/ 178 w 28"/>
                <a:gd name="T9" fmla="*/ 128 h 19"/>
                <a:gd name="T10" fmla="*/ 0 w 28"/>
                <a:gd name="T11" fmla="*/ 7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9"/>
                <a:gd name="T20" fmla="*/ 28 w 28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9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2" y="1"/>
                    <a:pt x="27" y="17"/>
                    <a:pt x="27" y="17"/>
                  </a:cubicBezTo>
                  <a:cubicBezTo>
                    <a:pt x="27" y="17"/>
                    <a:pt x="28" y="18"/>
                    <a:pt x="27" y="19"/>
                  </a:cubicBezTo>
                  <a:cubicBezTo>
                    <a:pt x="27" y="19"/>
                    <a:pt x="26" y="19"/>
                    <a:pt x="25" y="18"/>
                  </a:cubicBezTo>
                  <a:cubicBezTo>
                    <a:pt x="23" y="17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300" name="Freeform 47"/>
            <p:cNvSpPr>
              <a:spLocks/>
            </p:cNvSpPr>
            <p:nvPr/>
          </p:nvSpPr>
          <p:spPr bwMode="gray">
            <a:xfrm>
              <a:off x="1955" y="3142"/>
              <a:ext cx="199" cy="134"/>
            </a:xfrm>
            <a:custGeom>
              <a:avLst/>
              <a:gdLst>
                <a:gd name="T0" fmla="*/ 0 w 28"/>
                <a:gd name="T1" fmla="*/ 7 h 19"/>
                <a:gd name="T2" fmla="*/ 7 w 28"/>
                <a:gd name="T3" fmla="*/ 0 h 19"/>
                <a:gd name="T4" fmla="*/ 192 w 28"/>
                <a:gd name="T5" fmla="*/ 120 h 19"/>
                <a:gd name="T6" fmla="*/ 192 w 28"/>
                <a:gd name="T7" fmla="*/ 127 h 19"/>
                <a:gd name="T8" fmla="*/ 171 w 28"/>
                <a:gd name="T9" fmla="*/ 127 h 19"/>
                <a:gd name="T10" fmla="*/ 0 w 28"/>
                <a:gd name="T11" fmla="*/ 7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9"/>
                <a:gd name="T20" fmla="*/ 28 w 28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9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7" y="17"/>
                    <a:pt x="27" y="17"/>
                  </a:cubicBezTo>
                  <a:cubicBezTo>
                    <a:pt x="27" y="17"/>
                    <a:pt x="28" y="18"/>
                    <a:pt x="27" y="18"/>
                  </a:cubicBezTo>
                  <a:cubicBezTo>
                    <a:pt x="26" y="19"/>
                    <a:pt x="25" y="19"/>
                    <a:pt x="24" y="18"/>
                  </a:cubicBezTo>
                  <a:cubicBezTo>
                    <a:pt x="23" y="17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301" name="Freeform 48"/>
            <p:cNvSpPr>
              <a:spLocks/>
            </p:cNvSpPr>
            <p:nvPr/>
          </p:nvSpPr>
          <p:spPr bwMode="gray">
            <a:xfrm>
              <a:off x="1969" y="3128"/>
              <a:ext cx="178" cy="120"/>
            </a:xfrm>
            <a:custGeom>
              <a:avLst/>
              <a:gdLst>
                <a:gd name="T0" fmla="*/ 178 w 25"/>
                <a:gd name="T1" fmla="*/ 120 h 17"/>
                <a:gd name="T2" fmla="*/ 0 w 25"/>
                <a:gd name="T3" fmla="*/ 0 h 17"/>
                <a:gd name="T4" fmla="*/ 0 60000 65536"/>
                <a:gd name="T5" fmla="*/ 0 60000 65536"/>
                <a:gd name="T6" fmla="*/ 0 w 25"/>
                <a:gd name="T7" fmla="*/ 0 h 17"/>
                <a:gd name="T8" fmla="*/ 25 w 25"/>
                <a:gd name="T9" fmla="*/ 17 h 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" h="17">
                  <a:moveTo>
                    <a:pt x="25" y="17"/>
                  </a:moveTo>
                  <a:cubicBezTo>
                    <a:pt x="21" y="15"/>
                    <a:pt x="24" y="17"/>
                    <a:pt x="0" y="0"/>
                  </a:cubicBezTo>
                </a:path>
              </a:pathLst>
            </a:custGeom>
            <a:solidFill>
              <a:srgbClr val="7BA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302" name="Freeform 49"/>
            <p:cNvSpPr>
              <a:spLocks/>
            </p:cNvSpPr>
            <p:nvPr/>
          </p:nvSpPr>
          <p:spPr bwMode="gray">
            <a:xfrm>
              <a:off x="2310" y="3113"/>
              <a:ext cx="155" cy="161"/>
            </a:xfrm>
            <a:custGeom>
              <a:avLst/>
              <a:gdLst>
                <a:gd name="T0" fmla="*/ 0 w 155"/>
                <a:gd name="T1" fmla="*/ 0 h 161"/>
                <a:gd name="T2" fmla="*/ 127 w 155"/>
                <a:gd name="T3" fmla="*/ 57 h 161"/>
                <a:gd name="T4" fmla="*/ 66 w 155"/>
                <a:gd name="T5" fmla="*/ 161 h 161"/>
                <a:gd name="T6" fmla="*/ 0 60000 65536"/>
                <a:gd name="T7" fmla="*/ 0 60000 65536"/>
                <a:gd name="T8" fmla="*/ 0 60000 65536"/>
                <a:gd name="T9" fmla="*/ 0 w 155"/>
                <a:gd name="T10" fmla="*/ 0 h 161"/>
                <a:gd name="T11" fmla="*/ 155 w 155"/>
                <a:gd name="T12" fmla="*/ 161 h 1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161">
                  <a:moveTo>
                    <a:pt x="0" y="0"/>
                  </a:moveTo>
                  <a:cubicBezTo>
                    <a:pt x="28" y="21"/>
                    <a:pt x="106" y="7"/>
                    <a:pt x="127" y="57"/>
                  </a:cubicBezTo>
                  <a:cubicBezTo>
                    <a:pt x="155" y="106"/>
                    <a:pt x="66" y="161"/>
                    <a:pt x="66" y="161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303" name="Freeform 50"/>
            <p:cNvSpPr>
              <a:spLocks/>
            </p:cNvSpPr>
            <p:nvPr/>
          </p:nvSpPr>
          <p:spPr bwMode="gray">
            <a:xfrm>
              <a:off x="2258" y="3237"/>
              <a:ext cx="161" cy="122"/>
            </a:xfrm>
            <a:custGeom>
              <a:avLst/>
              <a:gdLst>
                <a:gd name="T0" fmla="*/ 146 w 21"/>
                <a:gd name="T1" fmla="*/ 31 h 16"/>
                <a:gd name="T2" fmla="*/ 123 w 21"/>
                <a:gd name="T3" fmla="*/ 92 h 16"/>
                <a:gd name="T4" fmla="*/ 84 w 21"/>
                <a:gd name="T5" fmla="*/ 114 h 16"/>
                <a:gd name="T6" fmla="*/ 15 w 21"/>
                <a:gd name="T7" fmla="*/ 92 h 16"/>
                <a:gd name="T8" fmla="*/ 46 w 21"/>
                <a:gd name="T9" fmla="*/ 31 h 16"/>
                <a:gd name="T10" fmla="*/ 84 w 21"/>
                <a:gd name="T11" fmla="*/ 8 h 16"/>
                <a:gd name="T12" fmla="*/ 146 w 21"/>
                <a:gd name="T13" fmla="*/ 31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6"/>
                <a:gd name="T23" fmla="*/ 21 w 21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6">
                  <a:moveTo>
                    <a:pt x="19" y="4"/>
                  </a:moveTo>
                  <a:cubicBezTo>
                    <a:pt x="21" y="7"/>
                    <a:pt x="19" y="11"/>
                    <a:pt x="16" y="1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8" y="16"/>
                    <a:pt x="3" y="15"/>
                    <a:pt x="2" y="12"/>
                  </a:cubicBezTo>
                  <a:cubicBezTo>
                    <a:pt x="0" y="9"/>
                    <a:pt x="3" y="5"/>
                    <a:pt x="6" y="4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4" y="0"/>
                    <a:pt x="18" y="1"/>
                    <a:pt x="19" y="4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304" name="Freeform 51"/>
            <p:cNvSpPr>
              <a:spLocks/>
            </p:cNvSpPr>
            <p:nvPr/>
          </p:nvSpPr>
          <p:spPr bwMode="gray">
            <a:xfrm>
              <a:off x="2261" y="3225"/>
              <a:ext cx="141" cy="113"/>
            </a:xfrm>
            <a:custGeom>
              <a:avLst/>
              <a:gdLst>
                <a:gd name="T0" fmla="*/ 134 w 20"/>
                <a:gd name="T1" fmla="*/ 28 h 16"/>
                <a:gd name="T2" fmla="*/ 78 w 20"/>
                <a:gd name="T3" fmla="*/ 7 h 16"/>
                <a:gd name="T4" fmla="*/ 42 w 20"/>
                <a:gd name="T5" fmla="*/ 21 h 16"/>
                <a:gd name="T6" fmla="*/ 7 w 20"/>
                <a:gd name="T7" fmla="*/ 85 h 16"/>
                <a:gd name="T8" fmla="*/ 78 w 20"/>
                <a:gd name="T9" fmla="*/ 106 h 16"/>
                <a:gd name="T10" fmla="*/ 78 w 20"/>
                <a:gd name="T11" fmla="*/ 99 h 16"/>
                <a:gd name="T12" fmla="*/ 99 w 20"/>
                <a:gd name="T13" fmla="*/ 78 h 16"/>
                <a:gd name="T14" fmla="*/ 127 w 20"/>
                <a:gd name="T15" fmla="*/ 78 h 16"/>
                <a:gd name="T16" fmla="*/ 134 w 20"/>
                <a:gd name="T17" fmla="*/ 2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6"/>
                <a:gd name="T29" fmla="*/ 20 w 20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6">
                  <a:moveTo>
                    <a:pt x="19" y="4"/>
                  </a:moveTo>
                  <a:cubicBezTo>
                    <a:pt x="18" y="1"/>
                    <a:pt x="14" y="0"/>
                    <a:pt x="11" y="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0" y="9"/>
                    <a:pt x="1" y="12"/>
                  </a:cubicBezTo>
                  <a:cubicBezTo>
                    <a:pt x="3" y="15"/>
                    <a:pt x="8" y="16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2" y="11"/>
                    <a:pt x="14" y="11"/>
                  </a:cubicBezTo>
                  <a:cubicBezTo>
                    <a:pt x="16" y="10"/>
                    <a:pt x="17" y="10"/>
                    <a:pt x="18" y="11"/>
                  </a:cubicBezTo>
                  <a:cubicBezTo>
                    <a:pt x="20" y="9"/>
                    <a:pt x="20" y="7"/>
                    <a:pt x="19" y="4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</p:grpSp>
      <p:grpSp>
        <p:nvGrpSpPr>
          <p:cNvPr id="95241" name="Group 52"/>
          <p:cNvGrpSpPr>
            <a:grpSpLocks/>
          </p:cNvGrpSpPr>
          <p:nvPr/>
        </p:nvGrpSpPr>
        <p:grpSpPr bwMode="auto">
          <a:xfrm>
            <a:off x="4678248" y="2076925"/>
            <a:ext cx="1112837" cy="1577975"/>
            <a:chOff x="1896" y="2553"/>
            <a:chExt cx="569" cy="806"/>
          </a:xfrm>
        </p:grpSpPr>
        <p:sp>
          <p:nvSpPr>
            <p:cNvPr id="95275" name="Freeform 53"/>
            <p:cNvSpPr>
              <a:spLocks/>
            </p:cNvSpPr>
            <p:nvPr/>
          </p:nvSpPr>
          <p:spPr bwMode="gray">
            <a:xfrm>
              <a:off x="1896" y="3055"/>
              <a:ext cx="392" cy="276"/>
            </a:xfrm>
            <a:custGeom>
              <a:avLst/>
              <a:gdLst>
                <a:gd name="T0" fmla="*/ 115 w 392"/>
                <a:gd name="T1" fmla="*/ 0 h 276"/>
                <a:gd name="T2" fmla="*/ 8 w 392"/>
                <a:gd name="T3" fmla="*/ 84 h 276"/>
                <a:gd name="T4" fmla="*/ 8 w 392"/>
                <a:gd name="T5" fmla="*/ 107 h 276"/>
                <a:gd name="T6" fmla="*/ 214 w 392"/>
                <a:gd name="T7" fmla="*/ 253 h 276"/>
                <a:gd name="T8" fmla="*/ 252 w 392"/>
                <a:gd name="T9" fmla="*/ 276 h 276"/>
                <a:gd name="T10" fmla="*/ 374 w 392"/>
                <a:gd name="T11" fmla="*/ 161 h 276"/>
                <a:gd name="T12" fmla="*/ 145 w 392"/>
                <a:gd name="T13" fmla="*/ 0 h 276"/>
                <a:gd name="T14" fmla="*/ 115 w 392"/>
                <a:gd name="T15" fmla="*/ 0 h 2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2"/>
                <a:gd name="T25" fmla="*/ 0 h 276"/>
                <a:gd name="T26" fmla="*/ 392 w 392"/>
                <a:gd name="T27" fmla="*/ 276 h 2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2" h="276">
                  <a:moveTo>
                    <a:pt x="115" y="0"/>
                  </a:moveTo>
                  <a:cubicBezTo>
                    <a:pt x="115" y="0"/>
                    <a:pt x="8" y="77"/>
                    <a:pt x="8" y="84"/>
                  </a:cubicBezTo>
                  <a:cubicBezTo>
                    <a:pt x="8" y="92"/>
                    <a:pt x="0" y="100"/>
                    <a:pt x="8" y="107"/>
                  </a:cubicBezTo>
                  <a:cubicBezTo>
                    <a:pt x="46" y="130"/>
                    <a:pt x="160" y="222"/>
                    <a:pt x="214" y="253"/>
                  </a:cubicBezTo>
                  <a:cubicBezTo>
                    <a:pt x="222" y="261"/>
                    <a:pt x="252" y="276"/>
                    <a:pt x="252" y="276"/>
                  </a:cubicBezTo>
                  <a:cubicBezTo>
                    <a:pt x="279" y="261"/>
                    <a:pt x="392" y="207"/>
                    <a:pt x="374" y="161"/>
                  </a:cubicBezTo>
                  <a:cubicBezTo>
                    <a:pt x="367" y="153"/>
                    <a:pt x="145" y="0"/>
                    <a:pt x="145" y="0"/>
                  </a:cubicBezTo>
                  <a:cubicBezTo>
                    <a:pt x="145" y="0"/>
                    <a:pt x="130" y="0"/>
                    <a:pt x="115" y="0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76" name="Freeform 54"/>
            <p:cNvSpPr>
              <a:spLocks/>
            </p:cNvSpPr>
            <p:nvPr/>
          </p:nvSpPr>
          <p:spPr bwMode="gray">
            <a:xfrm>
              <a:off x="2261" y="3225"/>
              <a:ext cx="141" cy="113"/>
            </a:xfrm>
            <a:custGeom>
              <a:avLst/>
              <a:gdLst>
                <a:gd name="T0" fmla="*/ 134 w 20"/>
                <a:gd name="T1" fmla="*/ 28 h 16"/>
                <a:gd name="T2" fmla="*/ 78 w 20"/>
                <a:gd name="T3" fmla="*/ 7 h 16"/>
                <a:gd name="T4" fmla="*/ 42 w 20"/>
                <a:gd name="T5" fmla="*/ 21 h 16"/>
                <a:gd name="T6" fmla="*/ 7 w 20"/>
                <a:gd name="T7" fmla="*/ 85 h 16"/>
                <a:gd name="T8" fmla="*/ 78 w 20"/>
                <a:gd name="T9" fmla="*/ 106 h 16"/>
                <a:gd name="T10" fmla="*/ 78 w 20"/>
                <a:gd name="T11" fmla="*/ 99 h 16"/>
                <a:gd name="T12" fmla="*/ 99 w 20"/>
                <a:gd name="T13" fmla="*/ 78 h 16"/>
                <a:gd name="T14" fmla="*/ 127 w 20"/>
                <a:gd name="T15" fmla="*/ 78 h 16"/>
                <a:gd name="T16" fmla="*/ 134 w 20"/>
                <a:gd name="T17" fmla="*/ 2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6"/>
                <a:gd name="T29" fmla="*/ 20 w 20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6">
                  <a:moveTo>
                    <a:pt x="19" y="4"/>
                  </a:moveTo>
                  <a:cubicBezTo>
                    <a:pt x="18" y="1"/>
                    <a:pt x="14" y="0"/>
                    <a:pt x="11" y="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0" y="9"/>
                    <a:pt x="1" y="12"/>
                  </a:cubicBezTo>
                  <a:cubicBezTo>
                    <a:pt x="3" y="15"/>
                    <a:pt x="8" y="16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2" y="11"/>
                    <a:pt x="14" y="11"/>
                  </a:cubicBezTo>
                  <a:cubicBezTo>
                    <a:pt x="16" y="10"/>
                    <a:pt x="17" y="10"/>
                    <a:pt x="18" y="11"/>
                  </a:cubicBezTo>
                  <a:cubicBezTo>
                    <a:pt x="20" y="9"/>
                    <a:pt x="20" y="7"/>
                    <a:pt x="19" y="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rgbClr val="4E6071"/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277" name="Freeform 55"/>
            <p:cNvSpPr>
              <a:spLocks/>
            </p:cNvSpPr>
            <p:nvPr/>
          </p:nvSpPr>
          <p:spPr bwMode="gray">
            <a:xfrm>
              <a:off x="2097" y="2965"/>
              <a:ext cx="281" cy="205"/>
            </a:xfrm>
            <a:custGeom>
              <a:avLst/>
              <a:gdLst>
                <a:gd name="T0" fmla="*/ 163 w 281"/>
                <a:gd name="T1" fmla="*/ 198 h 205"/>
                <a:gd name="T2" fmla="*/ 149 w 281"/>
                <a:gd name="T3" fmla="*/ 205 h 205"/>
                <a:gd name="T4" fmla="*/ 14 w 281"/>
                <a:gd name="T5" fmla="*/ 106 h 205"/>
                <a:gd name="T6" fmla="*/ 7 w 281"/>
                <a:gd name="T7" fmla="*/ 92 h 205"/>
                <a:gd name="T8" fmla="*/ 7 w 281"/>
                <a:gd name="T9" fmla="*/ 71 h 205"/>
                <a:gd name="T10" fmla="*/ 106 w 281"/>
                <a:gd name="T11" fmla="*/ 7 h 205"/>
                <a:gd name="T12" fmla="*/ 149 w 281"/>
                <a:gd name="T13" fmla="*/ 7 h 205"/>
                <a:gd name="T14" fmla="*/ 269 w 281"/>
                <a:gd name="T15" fmla="*/ 85 h 205"/>
                <a:gd name="T16" fmla="*/ 263 w 281"/>
                <a:gd name="T17" fmla="*/ 125 h 205"/>
                <a:gd name="T18" fmla="*/ 163 w 281"/>
                <a:gd name="T19" fmla="*/ 198 h 2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1"/>
                <a:gd name="T31" fmla="*/ 0 h 205"/>
                <a:gd name="T32" fmla="*/ 281 w 281"/>
                <a:gd name="T33" fmla="*/ 205 h 2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1" h="205">
                  <a:moveTo>
                    <a:pt x="163" y="198"/>
                  </a:moveTo>
                  <a:cubicBezTo>
                    <a:pt x="156" y="205"/>
                    <a:pt x="156" y="205"/>
                    <a:pt x="149" y="205"/>
                  </a:cubicBezTo>
                  <a:cubicBezTo>
                    <a:pt x="149" y="205"/>
                    <a:pt x="21" y="113"/>
                    <a:pt x="14" y="106"/>
                  </a:cubicBezTo>
                  <a:cubicBezTo>
                    <a:pt x="7" y="99"/>
                    <a:pt x="7" y="99"/>
                    <a:pt x="7" y="92"/>
                  </a:cubicBezTo>
                  <a:cubicBezTo>
                    <a:pt x="7" y="85"/>
                    <a:pt x="0" y="71"/>
                    <a:pt x="7" y="71"/>
                  </a:cubicBezTo>
                  <a:cubicBezTo>
                    <a:pt x="21" y="64"/>
                    <a:pt x="106" y="7"/>
                    <a:pt x="106" y="7"/>
                  </a:cubicBezTo>
                  <a:cubicBezTo>
                    <a:pt x="113" y="0"/>
                    <a:pt x="142" y="7"/>
                    <a:pt x="149" y="7"/>
                  </a:cubicBezTo>
                  <a:cubicBezTo>
                    <a:pt x="269" y="85"/>
                    <a:pt x="269" y="85"/>
                    <a:pt x="269" y="85"/>
                  </a:cubicBezTo>
                  <a:cubicBezTo>
                    <a:pt x="269" y="92"/>
                    <a:pt x="281" y="106"/>
                    <a:pt x="263" y="125"/>
                  </a:cubicBezTo>
                  <a:lnTo>
                    <a:pt x="163" y="198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78" name="Freeform 56"/>
            <p:cNvSpPr>
              <a:spLocks/>
            </p:cNvSpPr>
            <p:nvPr/>
          </p:nvSpPr>
          <p:spPr bwMode="gray">
            <a:xfrm>
              <a:off x="2111" y="2972"/>
              <a:ext cx="241" cy="163"/>
            </a:xfrm>
            <a:custGeom>
              <a:avLst/>
              <a:gdLst>
                <a:gd name="T0" fmla="*/ 135 w 34"/>
                <a:gd name="T1" fmla="*/ 163 h 23"/>
                <a:gd name="T2" fmla="*/ 128 w 34"/>
                <a:gd name="T3" fmla="*/ 163 h 23"/>
                <a:gd name="T4" fmla="*/ 7 w 34"/>
                <a:gd name="T5" fmla="*/ 78 h 23"/>
                <a:gd name="T6" fmla="*/ 7 w 34"/>
                <a:gd name="T7" fmla="*/ 64 h 23"/>
                <a:gd name="T8" fmla="*/ 99 w 34"/>
                <a:gd name="T9" fmla="*/ 7 h 23"/>
                <a:gd name="T10" fmla="*/ 121 w 34"/>
                <a:gd name="T11" fmla="*/ 7 h 23"/>
                <a:gd name="T12" fmla="*/ 241 w 34"/>
                <a:gd name="T13" fmla="*/ 85 h 23"/>
                <a:gd name="T14" fmla="*/ 241 w 34"/>
                <a:gd name="T15" fmla="*/ 92 h 23"/>
                <a:gd name="T16" fmla="*/ 135 w 34"/>
                <a:gd name="T17" fmla="*/ 163 h 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"/>
                <a:gd name="T28" fmla="*/ 0 h 23"/>
                <a:gd name="T29" fmla="*/ 34 w 34"/>
                <a:gd name="T30" fmla="*/ 23 h 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" h="23">
                  <a:moveTo>
                    <a:pt x="19" y="23"/>
                  </a:moveTo>
                  <a:cubicBezTo>
                    <a:pt x="19" y="23"/>
                    <a:pt x="18" y="23"/>
                    <a:pt x="18" y="23"/>
                  </a:cubicBezTo>
                  <a:cubicBezTo>
                    <a:pt x="18" y="23"/>
                    <a:pt x="2" y="11"/>
                    <a:pt x="1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2" y="8"/>
                    <a:pt x="14" y="1"/>
                    <a:pt x="14" y="1"/>
                  </a:cubicBezTo>
                  <a:cubicBezTo>
                    <a:pt x="15" y="0"/>
                    <a:pt x="17" y="1"/>
                    <a:pt x="17" y="1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3"/>
                  </a:cubicBezTo>
                  <a:lnTo>
                    <a:pt x="19" y="23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79" name="Freeform 57"/>
            <p:cNvSpPr>
              <a:spLocks/>
            </p:cNvSpPr>
            <p:nvPr/>
          </p:nvSpPr>
          <p:spPr bwMode="gray">
            <a:xfrm>
              <a:off x="2217" y="2972"/>
              <a:ext cx="57" cy="85"/>
            </a:xfrm>
            <a:custGeom>
              <a:avLst/>
              <a:gdLst>
                <a:gd name="T0" fmla="*/ 57 w 8"/>
                <a:gd name="T1" fmla="*/ 64 h 12"/>
                <a:gd name="T2" fmla="*/ 29 w 8"/>
                <a:gd name="T3" fmla="*/ 85 h 12"/>
                <a:gd name="T4" fmla="*/ 0 w 8"/>
                <a:gd name="T5" fmla="*/ 57 h 12"/>
                <a:gd name="T6" fmla="*/ 0 w 8"/>
                <a:gd name="T7" fmla="*/ 14 h 12"/>
                <a:gd name="T8" fmla="*/ 21 w 8"/>
                <a:gd name="T9" fmla="*/ 0 h 12"/>
                <a:gd name="T10" fmla="*/ 36 w 8"/>
                <a:gd name="T11" fmla="*/ 0 h 12"/>
                <a:gd name="T12" fmla="*/ 57 w 8"/>
                <a:gd name="T13" fmla="*/ 28 h 12"/>
                <a:gd name="T14" fmla="*/ 57 w 8"/>
                <a:gd name="T15" fmla="*/ 64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"/>
                <a:gd name="T25" fmla="*/ 0 h 12"/>
                <a:gd name="T26" fmla="*/ 8 w 8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" h="12">
                  <a:moveTo>
                    <a:pt x="8" y="9"/>
                  </a:moveTo>
                  <a:cubicBezTo>
                    <a:pt x="8" y="11"/>
                    <a:pt x="6" y="12"/>
                    <a:pt x="4" y="12"/>
                  </a:cubicBezTo>
                  <a:cubicBezTo>
                    <a:pt x="1" y="11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1"/>
                    <a:pt x="8" y="2"/>
                    <a:pt x="8" y="4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80" name="Freeform 58"/>
            <p:cNvSpPr>
              <a:spLocks/>
            </p:cNvSpPr>
            <p:nvPr/>
          </p:nvSpPr>
          <p:spPr bwMode="gray">
            <a:xfrm>
              <a:off x="2076" y="2553"/>
              <a:ext cx="361" cy="553"/>
            </a:xfrm>
            <a:custGeom>
              <a:avLst/>
              <a:gdLst>
                <a:gd name="T0" fmla="*/ 361 w 51"/>
                <a:gd name="T1" fmla="*/ 532 h 78"/>
                <a:gd name="T2" fmla="*/ 319 w 51"/>
                <a:gd name="T3" fmla="*/ 546 h 78"/>
                <a:gd name="T4" fmla="*/ 14 w 51"/>
                <a:gd name="T5" fmla="*/ 354 h 78"/>
                <a:gd name="T6" fmla="*/ 0 w 51"/>
                <a:gd name="T7" fmla="*/ 333 h 78"/>
                <a:gd name="T8" fmla="*/ 7 w 51"/>
                <a:gd name="T9" fmla="*/ 21 h 78"/>
                <a:gd name="T10" fmla="*/ 35 w 51"/>
                <a:gd name="T11" fmla="*/ 0 h 78"/>
                <a:gd name="T12" fmla="*/ 340 w 51"/>
                <a:gd name="T13" fmla="*/ 199 h 78"/>
                <a:gd name="T14" fmla="*/ 361 w 51"/>
                <a:gd name="T15" fmla="*/ 220 h 78"/>
                <a:gd name="T16" fmla="*/ 361 w 51"/>
                <a:gd name="T17" fmla="*/ 532 h 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"/>
                <a:gd name="T28" fmla="*/ 0 h 78"/>
                <a:gd name="T29" fmla="*/ 51 w 51"/>
                <a:gd name="T30" fmla="*/ 78 h 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" h="78">
                  <a:moveTo>
                    <a:pt x="51" y="75"/>
                  </a:moveTo>
                  <a:cubicBezTo>
                    <a:pt x="51" y="76"/>
                    <a:pt x="46" y="78"/>
                    <a:pt x="45" y="77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8"/>
                    <a:pt x="0" y="4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4" y="0"/>
                    <a:pt x="5" y="0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50" y="28"/>
                    <a:pt x="51" y="30"/>
                    <a:pt x="51" y="31"/>
                  </a:cubicBezTo>
                  <a:lnTo>
                    <a:pt x="51" y="75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81" name="Freeform 59"/>
            <p:cNvSpPr>
              <a:spLocks/>
            </p:cNvSpPr>
            <p:nvPr/>
          </p:nvSpPr>
          <p:spPr bwMode="gray">
            <a:xfrm>
              <a:off x="2076" y="2568"/>
              <a:ext cx="326" cy="538"/>
            </a:xfrm>
            <a:custGeom>
              <a:avLst/>
              <a:gdLst>
                <a:gd name="T0" fmla="*/ 326 w 46"/>
                <a:gd name="T1" fmla="*/ 524 h 76"/>
                <a:gd name="T2" fmla="*/ 312 w 46"/>
                <a:gd name="T3" fmla="*/ 531 h 76"/>
                <a:gd name="T4" fmla="*/ 14 w 46"/>
                <a:gd name="T5" fmla="*/ 340 h 76"/>
                <a:gd name="T6" fmla="*/ 0 w 46"/>
                <a:gd name="T7" fmla="*/ 319 h 76"/>
                <a:gd name="T8" fmla="*/ 0 w 46"/>
                <a:gd name="T9" fmla="*/ 7 h 76"/>
                <a:gd name="T10" fmla="*/ 14 w 46"/>
                <a:gd name="T11" fmla="*/ 0 h 76"/>
                <a:gd name="T12" fmla="*/ 312 w 46"/>
                <a:gd name="T13" fmla="*/ 191 h 76"/>
                <a:gd name="T14" fmla="*/ 326 w 46"/>
                <a:gd name="T15" fmla="*/ 212 h 76"/>
                <a:gd name="T16" fmla="*/ 326 w 46"/>
                <a:gd name="T17" fmla="*/ 524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"/>
                <a:gd name="T28" fmla="*/ 0 h 76"/>
                <a:gd name="T29" fmla="*/ 46 w 46"/>
                <a:gd name="T30" fmla="*/ 76 h 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" h="76">
                  <a:moveTo>
                    <a:pt x="46" y="74"/>
                  </a:moveTo>
                  <a:cubicBezTo>
                    <a:pt x="46" y="75"/>
                    <a:pt x="45" y="76"/>
                    <a:pt x="44" y="75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6"/>
                    <a:pt x="0" y="4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7"/>
                    <a:pt x="46" y="29"/>
                    <a:pt x="46" y="30"/>
                  </a:cubicBezTo>
                  <a:lnTo>
                    <a:pt x="46" y="74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82" name="Freeform 60"/>
            <p:cNvSpPr>
              <a:spLocks/>
            </p:cNvSpPr>
            <p:nvPr/>
          </p:nvSpPr>
          <p:spPr bwMode="gray">
            <a:xfrm>
              <a:off x="2097" y="2603"/>
              <a:ext cx="276" cy="454"/>
            </a:xfrm>
            <a:custGeom>
              <a:avLst/>
              <a:gdLst>
                <a:gd name="T0" fmla="*/ 276 w 39"/>
                <a:gd name="T1" fmla="*/ 440 h 64"/>
                <a:gd name="T2" fmla="*/ 262 w 39"/>
                <a:gd name="T3" fmla="*/ 447 h 64"/>
                <a:gd name="T4" fmla="*/ 14 w 39"/>
                <a:gd name="T5" fmla="*/ 291 h 64"/>
                <a:gd name="T6" fmla="*/ 0 w 39"/>
                <a:gd name="T7" fmla="*/ 270 h 64"/>
                <a:gd name="T8" fmla="*/ 0 w 39"/>
                <a:gd name="T9" fmla="*/ 14 h 64"/>
                <a:gd name="T10" fmla="*/ 14 w 39"/>
                <a:gd name="T11" fmla="*/ 7 h 64"/>
                <a:gd name="T12" fmla="*/ 262 w 39"/>
                <a:gd name="T13" fmla="*/ 170 h 64"/>
                <a:gd name="T14" fmla="*/ 276 w 39"/>
                <a:gd name="T15" fmla="*/ 192 h 64"/>
                <a:gd name="T16" fmla="*/ 276 w 39"/>
                <a:gd name="T17" fmla="*/ 44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"/>
                <a:gd name="T28" fmla="*/ 0 h 64"/>
                <a:gd name="T29" fmla="*/ 39 w 39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" h="64">
                  <a:moveTo>
                    <a:pt x="39" y="62"/>
                  </a:moveTo>
                  <a:cubicBezTo>
                    <a:pt x="39" y="63"/>
                    <a:pt x="38" y="64"/>
                    <a:pt x="37" y="63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9" y="26"/>
                    <a:pt x="39" y="27"/>
                  </a:cubicBezTo>
                  <a:lnTo>
                    <a:pt x="39" y="62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83" name="Freeform 61"/>
            <p:cNvSpPr>
              <a:spLocks/>
            </p:cNvSpPr>
            <p:nvPr/>
          </p:nvSpPr>
          <p:spPr bwMode="gray">
            <a:xfrm>
              <a:off x="1920" y="3071"/>
              <a:ext cx="319" cy="234"/>
            </a:xfrm>
            <a:custGeom>
              <a:avLst/>
              <a:gdLst>
                <a:gd name="T0" fmla="*/ 7 w 45"/>
                <a:gd name="T1" fmla="*/ 71 h 33"/>
                <a:gd name="T2" fmla="*/ 99 w 45"/>
                <a:gd name="T3" fmla="*/ 0 h 33"/>
                <a:gd name="T4" fmla="*/ 135 w 45"/>
                <a:gd name="T5" fmla="*/ 14 h 33"/>
                <a:gd name="T6" fmla="*/ 319 w 45"/>
                <a:gd name="T7" fmla="*/ 149 h 33"/>
                <a:gd name="T8" fmla="*/ 298 w 45"/>
                <a:gd name="T9" fmla="*/ 156 h 33"/>
                <a:gd name="T10" fmla="*/ 234 w 45"/>
                <a:gd name="T11" fmla="*/ 220 h 33"/>
                <a:gd name="T12" fmla="*/ 206 w 45"/>
                <a:gd name="T13" fmla="*/ 220 h 33"/>
                <a:gd name="T14" fmla="*/ 7 w 45"/>
                <a:gd name="T15" fmla="*/ 85 h 33"/>
                <a:gd name="T16" fmla="*/ 7 w 45"/>
                <a:gd name="T17" fmla="*/ 71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"/>
                <a:gd name="T28" fmla="*/ 0 h 33"/>
                <a:gd name="T29" fmla="*/ 45 w 45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" h="33">
                  <a:moveTo>
                    <a:pt x="1" y="10"/>
                  </a:moveTo>
                  <a:cubicBezTo>
                    <a:pt x="2" y="9"/>
                    <a:pt x="13" y="0"/>
                    <a:pt x="14" y="0"/>
                  </a:cubicBezTo>
                  <a:cubicBezTo>
                    <a:pt x="16" y="0"/>
                    <a:pt x="16" y="0"/>
                    <a:pt x="19" y="2"/>
                  </a:cubicBezTo>
                  <a:cubicBezTo>
                    <a:pt x="21" y="4"/>
                    <a:pt x="45" y="21"/>
                    <a:pt x="45" y="21"/>
                  </a:cubicBezTo>
                  <a:cubicBezTo>
                    <a:pt x="45" y="21"/>
                    <a:pt x="44" y="21"/>
                    <a:pt x="42" y="22"/>
                  </a:cubicBezTo>
                  <a:cubicBezTo>
                    <a:pt x="40" y="23"/>
                    <a:pt x="33" y="31"/>
                    <a:pt x="33" y="31"/>
                  </a:cubicBezTo>
                  <a:cubicBezTo>
                    <a:pt x="33" y="31"/>
                    <a:pt x="31" y="33"/>
                    <a:pt x="29" y="31"/>
                  </a:cubicBezTo>
                  <a:cubicBezTo>
                    <a:pt x="27" y="31"/>
                    <a:pt x="1" y="12"/>
                    <a:pt x="1" y="12"/>
                  </a:cubicBezTo>
                  <a:cubicBezTo>
                    <a:pt x="1" y="12"/>
                    <a:pt x="0" y="11"/>
                    <a:pt x="1" y="10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84" name="Freeform 62"/>
            <p:cNvSpPr>
              <a:spLocks/>
            </p:cNvSpPr>
            <p:nvPr/>
          </p:nvSpPr>
          <p:spPr bwMode="gray">
            <a:xfrm>
              <a:off x="1969" y="3120"/>
              <a:ext cx="199" cy="135"/>
            </a:xfrm>
            <a:custGeom>
              <a:avLst/>
              <a:gdLst>
                <a:gd name="T0" fmla="*/ 0 w 28"/>
                <a:gd name="T1" fmla="*/ 7 h 19"/>
                <a:gd name="T2" fmla="*/ 7 w 28"/>
                <a:gd name="T3" fmla="*/ 0 h 19"/>
                <a:gd name="T4" fmla="*/ 192 w 28"/>
                <a:gd name="T5" fmla="*/ 121 h 19"/>
                <a:gd name="T6" fmla="*/ 192 w 28"/>
                <a:gd name="T7" fmla="*/ 135 h 19"/>
                <a:gd name="T8" fmla="*/ 178 w 28"/>
                <a:gd name="T9" fmla="*/ 128 h 19"/>
                <a:gd name="T10" fmla="*/ 0 w 28"/>
                <a:gd name="T11" fmla="*/ 7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9"/>
                <a:gd name="T20" fmla="*/ 28 w 28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9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2" y="1"/>
                    <a:pt x="27" y="17"/>
                    <a:pt x="27" y="17"/>
                  </a:cubicBezTo>
                  <a:cubicBezTo>
                    <a:pt x="27" y="17"/>
                    <a:pt x="28" y="18"/>
                    <a:pt x="27" y="19"/>
                  </a:cubicBezTo>
                  <a:cubicBezTo>
                    <a:pt x="27" y="19"/>
                    <a:pt x="26" y="19"/>
                    <a:pt x="25" y="18"/>
                  </a:cubicBezTo>
                  <a:cubicBezTo>
                    <a:pt x="23" y="17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285" name="Freeform 63"/>
            <p:cNvSpPr>
              <a:spLocks/>
            </p:cNvSpPr>
            <p:nvPr/>
          </p:nvSpPr>
          <p:spPr bwMode="gray">
            <a:xfrm>
              <a:off x="1955" y="3142"/>
              <a:ext cx="199" cy="134"/>
            </a:xfrm>
            <a:custGeom>
              <a:avLst/>
              <a:gdLst>
                <a:gd name="T0" fmla="*/ 0 w 28"/>
                <a:gd name="T1" fmla="*/ 7 h 19"/>
                <a:gd name="T2" fmla="*/ 7 w 28"/>
                <a:gd name="T3" fmla="*/ 0 h 19"/>
                <a:gd name="T4" fmla="*/ 192 w 28"/>
                <a:gd name="T5" fmla="*/ 120 h 19"/>
                <a:gd name="T6" fmla="*/ 192 w 28"/>
                <a:gd name="T7" fmla="*/ 127 h 19"/>
                <a:gd name="T8" fmla="*/ 171 w 28"/>
                <a:gd name="T9" fmla="*/ 127 h 19"/>
                <a:gd name="T10" fmla="*/ 0 w 28"/>
                <a:gd name="T11" fmla="*/ 7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9"/>
                <a:gd name="T20" fmla="*/ 28 w 28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9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7" y="17"/>
                    <a:pt x="27" y="17"/>
                  </a:cubicBezTo>
                  <a:cubicBezTo>
                    <a:pt x="27" y="17"/>
                    <a:pt x="28" y="18"/>
                    <a:pt x="27" y="18"/>
                  </a:cubicBezTo>
                  <a:cubicBezTo>
                    <a:pt x="26" y="19"/>
                    <a:pt x="25" y="19"/>
                    <a:pt x="24" y="18"/>
                  </a:cubicBezTo>
                  <a:cubicBezTo>
                    <a:pt x="23" y="17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286" name="Freeform 64"/>
            <p:cNvSpPr>
              <a:spLocks/>
            </p:cNvSpPr>
            <p:nvPr/>
          </p:nvSpPr>
          <p:spPr bwMode="gray">
            <a:xfrm>
              <a:off x="1969" y="3128"/>
              <a:ext cx="178" cy="120"/>
            </a:xfrm>
            <a:custGeom>
              <a:avLst/>
              <a:gdLst>
                <a:gd name="T0" fmla="*/ 178 w 25"/>
                <a:gd name="T1" fmla="*/ 120 h 17"/>
                <a:gd name="T2" fmla="*/ 0 w 25"/>
                <a:gd name="T3" fmla="*/ 0 h 17"/>
                <a:gd name="T4" fmla="*/ 0 60000 65536"/>
                <a:gd name="T5" fmla="*/ 0 60000 65536"/>
                <a:gd name="T6" fmla="*/ 0 w 25"/>
                <a:gd name="T7" fmla="*/ 0 h 17"/>
                <a:gd name="T8" fmla="*/ 25 w 25"/>
                <a:gd name="T9" fmla="*/ 17 h 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" h="17">
                  <a:moveTo>
                    <a:pt x="25" y="17"/>
                  </a:moveTo>
                  <a:cubicBezTo>
                    <a:pt x="21" y="15"/>
                    <a:pt x="24" y="17"/>
                    <a:pt x="0" y="0"/>
                  </a:cubicBezTo>
                </a:path>
              </a:pathLst>
            </a:custGeom>
            <a:solidFill>
              <a:srgbClr val="7BA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287" name="Freeform 65"/>
            <p:cNvSpPr>
              <a:spLocks/>
            </p:cNvSpPr>
            <p:nvPr/>
          </p:nvSpPr>
          <p:spPr bwMode="gray">
            <a:xfrm>
              <a:off x="2310" y="3113"/>
              <a:ext cx="155" cy="161"/>
            </a:xfrm>
            <a:custGeom>
              <a:avLst/>
              <a:gdLst>
                <a:gd name="T0" fmla="*/ 0 w 155"/>
                <a:gd name="T1" fmla="*/ 0 h 161"/>
                <a:gd name="T2" fmla="*/ 127 w 155"/>
                <a:gd name="T3" fmla="*/ 57 h 161"/>
                <a:gd name="T4" fmla="*/ 66 w 155"/>
                <a:gd name="T5" fmla="*/ 161 h 161"/>
                <a:gd name="T6" fmla="*/ 0 60000 65536"/>
                <a:gd name="T7" fmla="*/ 0 60000 65536"/>
                <a:gd name="T8" fmla="*/ 0 60000 65536"/>
                <a:gd name="T9" fmla="*/ 0 w 155"/>
                <a:gd name="T10" fmla="*/ 0 h 161"/>
                <a:gd name="T11" fmla="*/ 155 w 155"/>
                <a:gd name="T12" fmla="*/ 161 h 1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161">
                  <a:moveTo>
                    <a:pt x="0" y="0"/>
                  </a:moveTo>
                  <a:cubicBezTo>
                    <a:pt x="28" y="21"/>
                    <a:pt x="106" y="7"/>
                    <a:pt x="127" y="57"/>
                  </a:cubicBezTo>
                  <a:cubicBezTo>
                    <a:pt x="155" y="106"/>
                    <a:pt x="66" y="161"/>
                    <a:pt x="66" y="161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288" name="Freeform 66"/>
            <p:cNvSpPr>
              <a:spLocks/>
            </p:cNvSpPr>
            <p:nvPr/>
          </p:nvSpPr>
          <p:spPr bwMode="gray">
            <a:xfrm>
              <a:off x="2258" y="3237"/>
              <a:ext cx="161" cy="122"/>
            </a:xfrm>
            <a:custGeom>
              <a:avLst/>
              <a:gdLst>
                <a:gd name="T0" fmla="*/ 146 w 21"/>
                <a:gd name="T1" fmla="*/ 31 h 16"/>
                <a:gd name="T2" fmla="*/ 123 w 21"/>
                <a:gd name="T3" fmla="*/ 92 h 16"/>
                <a:gd name="T4" fmla="*/ 84 w 21"/>
                <a:gd name="T5" fmla="*/ 114 h 16"/>
                <a:gd name="T6" fmla="*/ 15 w 21"/>
                <a:gd name="T7" fmla="*/ 92 h 16"/>
                <a:gd name="T8" fmla="*/ 46 w 21"/>
                <a:gd name="T9" fmla="*/ 31 h 16"/>
                <a:gd name="T10" fmla="*/ 84 w 21"/>
                <a:gd name="T11" fmla="*/ 8 h 16"/>
                <a:gd name="T12" fmla="*/ 146 w 21"/>
                <a:gd name="T13" fmla="*/ 31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6"/>
                <a:gd name="T23" fmla="*/ 21 w 21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6">
                  <a:moveTo>
                    <a:pt x="19" y="4"/>
                  </a:moveTo>
                  <a:cubicBezTo>
                    <a:pt x="21" y="7"/>
                    <a:pt x="19" y="11"/>
                    <a:pt x="16" y="1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8" y="16"/>
                    <a:pt x="3" y="15"/>
                    <a:pt x="2" y="12"/>
                  </a:cubicBezTo>
                  <a:cubicBezTo>
                    <a:pt x="0" y="9"/>
                    <a:pt x="3" y="5"/>
                    <a:pt x="6" y="4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4" y="0"/>
                    <a:pt x="18" y="1"/>
                    <a:pt x="19" y="4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89" name="Freeform 67"/>
            <p:cNvSpPr>
              <a:spLocks/>
            </p:cNvSpPr>
            <p:nvPr/>
          </p:nvSpPr>
          <p:spPr bwMode="gray">
            <a:xfrm>
              <a:off x="2261" y="3225"/>
              <a:ext cx="141" cy="113"/>
            </a:xfrm>
            <a:custGeom>
              <a:avLst/>
              <a:gdLst>
                <a:gd name="T0" fmla="*/ 134 w 20"/>
                <a:gd name="T1" fmla="*/ 28 h 16"/>
                <a:gd name="T2" fmla="*/ 78 w 20"/>
                <a:gd name="T3" fmla="*/ 7 h 16"/>
                <a:gd name="T4" fmla="*/ 42 w 20"/>
                <a:gd name="T5" fmla="*/ 21 h 16"/>
                <a:gd name="T6" fmla="*/ 7 w 20"/>
                <a:gd name="T7" fmla="*/ 85 h 16"/>
                <a:gd name="T8" fmla="*/ 78 w 20"/>
                <a:gd name="T9" fmla="*/ 106 h 16"/>
                <a:gd name="T10" fmla="*/ 78 w 20"/>
                <a:gd name="T11" fmla="*/ 99 h 16"/>
                <a:gd name="T12" fmla="*/ 99 w 20"/>
                <a:gd name="T13" fmla="*/ 78 h 16"/>
                <a:gd name="T14" fmla="*/ 127 w 20"/>
                <a:gd name="T15" fmla="*/ 78 h 16"/>
                <a:gd name="T16" fmla="*/ 134 w 20"/>
                <a:gd name="T17" fmla="*/ 2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6"/>
                <a:gd name="T29" fmla="*/ 20 w 20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6">
                  <a:moveTo>
                    <a:pt x="19" y="4"/>
                  </a:moveTo>
                  <a:cubicBezTo>
                    <a:pt x="18" y="1"/>
                    <a:pt x="14" y="0"/>
                    <a:pt x="11" y="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0" y="9"/>
                    <a:pt x="1" y="12"/>
                  </a:cubicBezTo>
                  <a:cubicBezTo>
                    <a:pt x="3" y="15"/>
                    <a:pt x="8" y="16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2" y="11"/>
                    <a:pt x="14" y="11"/>
                  </a:cubicBezTo>
                  <a:cubicBezTo>
                    <a:pt x="16" y="10"/>
                    <a:pt x="17" y="10"/>
                    <a:pt x="18" y="11"/>
                  </a:cubicBezTo>
                  <a:cubicBezTo>
                    <a:pt x="20" y="9"/>
                    <a:pt x="20" y="7"/>
                    <a:pt x="19" y="4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</p:grpSp>
      <p:grpSp>
        <p:nvGrpSpPr>
          <p:cNvPr id="95242" name="Group 68"/>
          <p:cNvGrpSpPr>
            <a:grpSpLocks/>
          </p:cNvGrpSpPr>
          <p:nvPr/>
        </p:nvGrpSpPr>
        <p:grpSpPr bwMode="auto">
          <a:xfrm>
            <a:off x="6176687" y="3405316"/>
            <a:ext cx="1112838" cy="1576388"/>
            <a:chOff x="1896" y="2553"/>
            <a:chExt cx="569" cy="806"/>
          </a:xfrm>
        </p:grpSpPr>
        <p:sp>
          <p:nvSpPr>
            <p:cNvPr id="95260" name="Freeform 69"/>
            <p:cNvSpPr>
              <a:spLocks/>
            </p:cNvSpPr>
            <p:nvPr/>
          </p:nvSpPr>
          <p:spPr bwMode="gray">
            <a:xfrm>
              <a:off x="1896" y="3055"/>
              <a:ext cx="392" cy="276"/>
            </a:xfrm>
            <a:custGeom>
              <a:avLst/>
              <a:gdLst>
                <a:gd name="T0" fmla="*/ 115 w 392"/>
                <a:gd name="T1" fmla="*/ 0 h 276"/>
                <a:gd name="T2" fmla="*/ 8 w 392"/>
                <a:gd name="T3" fmla="*/ 84 h 276"/>
                <a:gd name="T4" fmla="*/ 8 w 392"/>
                <a:gd name="T5" fmla="*/ 107 h 276"/>
                <a:gd name="T6" fmla="*/ 214 w 392"/>
                <a:gd name="T7" fmla="*/ 253 h 276"/>
                <a:gd name="T8" fmla="*/ 252 w 392"/>
                <a:gd name="T9" fmla="*/ 276 h 276"/>
                <a:gd name="T10" fmla="*/ 374 w 392"/>
                <a:gd name="T11" fmla="*/ 161 h 276"/>
                <a:gd name="T12" fmla="*/ 145 w 392"/>
                <a:gd name="T13" fmla="*/ 0 h 276"/>
                <a:gd name="T14" fmla="*/ 115 w 392"/>
                <a:gd name="T15" fmla="*/ 0 h 2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2"/>
                <a:gd name="T25" fmla="*/ 0 h 276"/>
                <a:gd name="T26" fmla="*/ 392 w 392"/>
                <a:gd name="T27" fmla="*/ 276 h 2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2" h="276">
                  <a:moveTo>
                    <a:pt x="115" y="0"/>
                  </a:moveTo>
                  <a:cubicBezTo>
                    <a:pt x="115" y="0"/>
                    <a:pt x="8" y="77"/>
                    <a:pt x="8" y="84"/>
                  </a:cubicBezTo>
                  <a:cubicBezTo>
                    <a:pt x="8" y="92"/>
                    <a:pt x="0" y="100"/>
                    <a:pt x="8" y="107"/>
                  </a:cubicBezTo>
                  <a:cubicBezTo>
                    <a:pt x="46" y="130"/>
                    <a:pt x="160" y="222"/>
                    <a:pt x="214" y="253"/>
                  </a:cubicBezTo>
                  <a:cubicBezTo>
                    <a:pt x="222" y="261"/>
                    <a:pt x="252" y="276"/>
                    <a:pt x="252" y="276"/>
                  </a:cubicBezTo>
                  <a:cubicBezTo>
                    <a:pt x="279" y="261"/>
                    <a:pt x="392" y="207"/>
                    <a:pt x="374" y="161"/>
                  </a:cubicBezTo>
                  <a:cubicBezTo>
                    <a:pt x="367" y="153"/>
                    <a:pt x="145" y="0"/>
                    <a:pt x="145" y="0"/>
                  </a:cubicBezTo>
                  <a:cubicBezTo>
                    <a:pt x="145" y="0"/>
                    <a:pt x="130" y="0"/>
                    <a:pt x="115" y="0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61" name="Freeform 70"/>
            <p:cNvSpPr>
              <a:spLocks/>
            </p:cNvSpPr>
            <p:nvPr/>
          </p:nvSpPr>
          <p:spPr bwMode="gray">
            <a:xfrm>
              <a:off x="2261" y="3225"/>
              <a:ext cx="141" cy="113"/>
            </a:xfrm>
            <a:custGeom>
              <a:avLst/>
              <a:gdLst>
                <a:gd name="T0" fmla="*/ 134 w 20"/>
                <a:gd name="T1" fmla="*/ 28 h 16"/>
                <a:gd name="T2" fmla="*/ 78 w 20"/>
                <a:gd name="T3" fmla="*/ 7 h 16"/>
                <a:gd name="T4" fmla="*/ 42 w 20"/>
                <a:gd name="T5" fmla="*/ 21 h 16"/>
                <a:gd name="T6" fmla="*/ 7 w 20"/>
                <a:gd name="T7" fmla="*/ 85 h 16"/>
                <a:gd name="T8" fmla="*/ 78 w 20"/>
                <a:gd name="T9" fmla="*/ 106 h 16"/>
                <a:gd name="T10" fmla="*/ 78 w 20"/>
                <a:gd name="T11" fmla="*/ 99 h 16"/>
                <a:gd name="T12" fmla="*/ 99 w 20"/>
                <a:gd name="T13" fmla="*/ 78 h 16"/>
                <a:gd name="T14" fmla="*/ 127 w 20"/>
                <a:gd name="T15" fmla="*/ 78 h 16"/>
                <a:gd name="T16" fmla="*/ 134 w 20"/>
                <a:gd name="T17" fmla="*/ 2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6"/>
                <a:gd name="T29" fmla="*/ 20 w 20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6">
                  <a:moveTo>
                    <a:pt x="19" y="4"/>
                  </a:moveTo>
                  <a:cubicBezTo>
                    <a:pt x="18" y="1"/>
                    <a:pt x="14" y="0"/>
                    <a:pt x="11" y="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0" y="9"/>
                    <a:pt x="1" y="12"/>
                  </a:cubicBezTo>
                  <a:cubicBezTo>
                    <a:pt x="3" y="15"/>
                    <a:pt x="8" y="16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2" y="11"/>
                    <a:pt x="14" y="11"/>
                  </a:cubicBezTo>
                  <a:cubicBezTo>
                    <a:pt x="16" y="10"/>
                    <a:pt x="17" y="10"/>
                    <a:pt x="18" y="11"/>
                  </a:cubicBezTo>
                  <a:cubicBezTo>
                    <a:pt x="20" y="9"/>
                    <a:pt x="20" y="7"/>
                    <a:pt x="19" y="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rgbClr val="4E6071"/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262" name="Freeform 71"/>
            <p:cNvSpPr>
              <a:spLocks/>
            </p:cNvSpPr>
            <p:nvPr/>
          </p:nvSpPr>
          <p:spPr bwMode="gray">
            <a:xfrm>
              <a:off x="2097" y="2965"/>
              <a:ext cx="281" cy="205"/>
            </a:xfrm>
            <a:custGeom>
              <a:avLst/>
              <a:gdLst>
                <a:gd name="T0" fmla="*/ 163 w 281"/>
                <a:gd name="T1" fmla="*/ 198 h 205"/>
                <a:gd name="T2" fmla="*/ 149 w 281"/>
                <a:gd name="T3" fmla="*/ 205 h 205"/>
                <a:gd name="T4" fmla="*/ 14 w 281"/>
                <a:gd name="T5" fmla="*/ 106 h 205"/>
                <a:gd name="T6" fmla="*/ 7 w 281"/>
                <a:gd name="T7" fmla="*/ 92 h 205"/>
                <a:gd name="T8" fmla="*/ 7 w 281"/>
                <a:gd name="T9" fmla="*/ 71 h 205"/>
                <a:gd name="T10" fmla="*/ 106 w 281"/>
                <a:gd name="T11" fmla="*/ 7 h 205"/>
                <a:gd name="T12" fmla="*/ 149 w 281"/>
                <a:gd name="T13" fmla="*/ 7 h 205"/>
                <a:gd name="T14" fmla="*/ 269 w 281"/>
                <a:gd name="T15" fmla="*/ 85 h 205"/>
                <a:gd name="T16" fmla="*/ 263 w 281"/>
                <a:gd name="T17" fmla="*/ 125 h 205"/>
                <a:gd name="T18" fmla="*/ 163 w 281"/>
                <a:gd name="T19" fmla="*/ 198 h 2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1"/>
                <a:gd name="T31" fmla="*/ 0 h 205"/>
                <a:gd name="T32" fmla="*/ 281 w 281"/>
                <a:gd name="T33" fmla="*/ 205 h 2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1" h="205">
                  <a:moveTo>
                    <a:pt x="163" y="198"/>
                  </a:moveTo>
                  <a:cubicBezTo>
                    <a:pt x="156" y="205"/>
                    <a:pt x="156" y="205"/>
                    <a:pt x="149" y="205"/>
                  </a:cubicBezTo>
                  <a:cubicBezTo>
                    <a:pt x="149" y="205"/>
                    <a:pt x="21" y="113"/>
                    <a:pt x="14" y="106"/>
                  </a:cubicBezTo>
                  <a:cubicBezTo>
                    <a:pt x="7" y="99"/>
                    <a:pt x="7" y="99"/>
                    <a:pt x="7" y="92"/>
                  </a:cubicBezTo>
                  <a:cubicBezTo>
                    <a:pt x="7" y="85"/>
                    <a:pt x="0" y="71"/>
                    <a:pt x="7" y="71"/>
                  </a:cubicBezTo>
                  <a:cubicBezTo>
                    <a:pt x="21" y="64"/>
                    <a:pt x="106" y="7"/>
                    <a:pt x="106" y="7"/>
                  </a:cubicBezTo>
                  <a:cubicBezTo>
                    <a:pt x="113" y="0"/>
                    <a:pt x="142" y="7"/>
                    <a:pt x="149" y="7"/>
                  </a:cubicBezTo>
                  <a:cubicBezTo>
                    <a:pt x="269" y="85"/>
                    <a:pt x="269" y="85"/>
                    <a:pt x="269" y="85"/>
                  </a:cubicBezTo>
                  <a:cubicBezTo>
                    <a:pt x="269" y="92"/>
                    <a:pt x="281" y="106"/>
                    <a:pt x="263" y="125"/>
                  </a:cubicBezTo>
                  <a:lnTo>
                    <a:pt x="163" y="198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63" name="Freeform 72"/>
            <p:cNvSpPr>
              <a:spLocks/>
            </p:cNvSpPr>
            <p:nvPr/>
          </p:nvSpPr>
          <p:spPr bwMode="gray">
            <a:xfrm>
              <a:off x="2111" y="2972"/>
              <a:ext cx="241" cy="163"/>
            </a:xfrm>
            <a:custGeom>
              <a:avLst/>
              <a:gdLst>
                <a:gd name="T0" fmla="*/ 135 w 34"/>
                <a:gd name="T1" fmla="*/ 163 h 23"/>
                <a:gd name="T2" fmla="*/ 128 w 34"/>
                <a:gd name="T3" fmla="*/ 163 h 23"/>
                <a:gd name="T4" fmla="*/ 7 w 34"/>
                <a:gd name="T5" fmla="*/ 78 h 23"/>
                <a:gd name="T6" fmla="*/ 7 w 34"/>
                <a:gd name="T7" fmla="*/ 64 h 23"/>
                <a:gd name="T8" fmla="*/ 99 w 34"/>
                <a:gd name="T9" fmla="*/ 7 h 23"/>
                <a:gd name="T10" fmla="*/ 121 w 34"/>
                <a:gd name="T11" fmla="*/ 7 h 23"/>
                <a:gd name="T12" fmla="*/ 241 w 34"/>
                <a:gd name="T13" fmla="*/ 85 h 23"/>
                <a:gd name="T14" fmla="*/ 241 w 34"/>
                <a:gd name="T15" fmla="*/ 92 h 23"/>
                <a:gd name="T16" fmla="*/ 135 w 34"/>
                <a:gd name="T17" fmla="*/ 163 h 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"/>
                <a:gd name="T28" fmla="*/ 0 h 23"/>
                <a:gd name="T29" fmla="*/ 34 w 34"/>
                <a:gd name="T30" fmla="*/ 23 h 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" h="23">
                  <a:moveTo>
                    <a:pt x="19" y="23"/>
                  </a:moveTo>
                  <a:cubicBezTo>
                    <a:pt x="19" y="23"/>
                    <a:pt x="18" y="23"/>
                    <a:pt x="18" y="23"/>
                  </a:cubicBezTo>
                  <a:cubicBezTo>
                    <a:pt x="18" y="23"/>
                    <a:pt x="2" y="11"/>
                    <a:pt x="1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2" y="8"/>
                    <a:pt x="14" y="1"/>
                    <a:pt x="14" y="1"/>
                  </a:cubicBezTo>
                  <a:cubicBezTo>
                    <a:pt x="15" y="0"/>
                    <a:pt x="17" y="1"/>
                    <a:pt x="17" y="1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3"/>
                  </a:cubicBezTo>
                  <a:lnTo>
                    <a:pt x="19" y="23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64" name="Freeform 73"/>
            <p:cNvSpPr>
              <a:spLocks/>
            </p:cNvSpPr>
            <p:nvPr/>
          </p:nvSpPr>
          <p:spPr bwMode="gray">
            <a:xfrm>
              <a:off x="2217" y="2972"/>
              <a:ext cx="57" cy="85"/>
            </a:xfrm>
            <a:custGeom>
              <a:avLst/>
              <a:gdLst>
                <a:gd name="T0" fmla="*/ 57 w 8"/>
                <a:gd name="T1" fmla="*/ 64 h 12"/>
                <a:gd name="T2" fmla="*/ 29 w 8"/>
                <a:gd name="T3" fmla="*/ 85 h 12"/>
                <a:gd name="T4" fmla="*/ 0 w 8"/>
                <a:gd name="T5" fmla="*/ 57 h 12"/>
                <a:gd name="T6" fmla="*/ 0 w 8"/>
                <a:gd name="T7" fmla="*/ 14 h 12"/>
                <a:gd name="T8" fmla="*/ 21 w 8"/>
                <a:gd name="T9" fmla="*/ 0 h 12"/>
                <a:gd name="T10" fmla="*/ 36 w 8"/>
                <a:gd name="T11" fmla="*/ 0 h 12"/>
                <a:gd name="T12" fmla="*/ 57 w 8"/>
                <a:gd name="T13" fmla="*/ 28 h 12"/>
                <a:gd name="T14" fmla="*/ 57 w 8"/>
                <a:gd name="T15" fmla="*/ 64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"/>
                <a:gd name="T25" fmla="*/ 0 h 12"/>
                <a:gd name="T26" fmla="*/ 8 w 8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" h="12">
                  <a:moveTo>
                    <a:pt x="8" y="9"/>
                  </a:moveTo>
                  <a:cubicBezTo>
                    <a:pt x="8" y="11"/>
                    <a:pt x="6" y="12"/>
                    <a:pt x="4" y="12"/>
                  </a:cubicBezTo>
                  <a:cubicBezTo>
                    <a:pt x="1" y="11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1"/>
                    <a:pt x="8" y="2"/>
                    <a:pt x="8" y="4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65" name="Freeform 74"/>
            <p:cNvSpPr>
              <a:spLocks/>
            </p:cNvSpPr>
            <p:nvPr/>
          </p:nvSpPr>
          <p:spPr bwMode="gray">
            <a:xfrm>
              <a:off x="2076" y="2553"/>
              <a:ext cx="361" cy="553"/>
            </a:xfrm>
            <a:custGeom>
              <a:avLst/>
              <a:gdLst>
                <a:gd name="T0" fmla="*/ 361 w 51"/>
                <a:gd name="T1" fmla="*/ 532 h 78"/>
                <a:gd name="T2" fmla="*/ 319 w 51"/>
                <a:gd name="T3" fmla="*/ 546 h 78"/>
                <a:gd name="T4" fmla="*/ 14 w 51"/>
                <a:gd name="T5" fmla="*/ 354 h 78"/>
                <a:gd name="T6" fmla="*/ 0 w 51"/>
                <a:gd name="T7" fmla="*/ 333 h 78"/>
                <a:gd name="T8" fmla="*/ 7 w 51"/>
                <a:gd name="T9" fmla="*/ 21 h 78"/>
                <a:gd name="T10" fmla="*/ 35 w 51"/>
                <a:gd name="T11" fmla="*/ 0 h 78"/>
                <a:gd name="T12" fmla="*/ 340 w 51"/>
                <a:gd name="T13" fmla="*/ 199 h 78"/>
                <a:gd name="T14" fmla="*/ 361 w 51"/>
                <a:gd name="T15" fmla="*/ 220 h 78"/>
                <a:gd name="T16" fmla="*/ 361 w 51"/>
                <a:gd name="T17" fmla="*/ 532 h 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"/>
                <a:gd name="T28" fmla="*/ 0 h 78"/>
                <a:gd name="T29" fmla="*/ 51 w 51"/>
                <a:gd name="T30" fmla="*/ 78 h 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" h="78">
                  <a:moveTo>
                    <a:pt x="51" y="75"/>
                  </a:moveTo>
                  <a:cubicBezTo>
                    <a:pt x="51" y="76"/>
                    <a:pt x="46" y="78"/>
                    <a:pt x="45" y="77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8"/>
                    <a:pt x="0" y="4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4" y="0"/>
                    <a:pt x="5" y="0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50" y="28"/>
                    <a:pt x="51" y="30"/>
                    <a:pt x="51" y="31"/>
                  </a:cubicBezTo>
                  <a:lnTo>
                    <a:pt x="51" y="75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66" name="Freeform 75"/>
            <p:cNvSpPr>
              <a:spLocks/>
            </p:cNvSpPr>
            <p:nvPr/>
          </p:nvSpPr>
          <p:spPr bwMode="gray">
            <a:xfrm>
              <a:off x="2076" y="2568"/>
              <a:ext cx="326" cy="538"/>
            </a:xfrm>
            <a:custGeom>
              <a:avLst/>
              <a:gdLst>
                <a:gd name="T0" fmla="*/ 326 w 46"/>
                <a:gd name="T1" fmla="*/ 524 h 76"/>
                <a:gd name="T2" fmla="*/ 312 w 46"/>
                <a:gd name="T3" fmla="*/ 531 h 76"/>
                <a:gd name="T4" fmla="*/ 14 w 46"/>
                <a:gd name="T5" fmla="*/ 340 h 76"/>
                <a:gd name="T6" fmla="*/ 0 w 46"/>
                <a:gd name="T7" fmla="*/ 319 h 76"/>
                <a:gd name="T8" fmla="*/ 0 w 46"/>
                <a:gd name="T9" fmla="*/ 7 h 76"/>
                <a:gd name="T10" fmla="*/ 14 w 46"/>
                <a:gd name="T11" fmla="*/ 0 h 76"/>
                <a:gd name="T12" fmla="*/ 312 w 46"/>
                <a:gd name="T13" fmla="*/ 191 h 76"/>
                <a:gd name="T14" fmla="*/ 326 w 46"/>
                <a:gd name="T15" fmla="*/ 212 h 76"/>
                <a:gd name="T16" fmla="*/ 326 w 46"/>
                <a:gd name="T17" fmla="*/ 524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"/>
                <a:gd name="T28" fmla="*/ 0 h 76"/>
                <a:gd name="T29" fmla="*/ 46 w 46"/>
                <a:gd name="T30" fmla="*/ 76 h 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" h="76">
                  <a:moveTo>
                    <a:pt x="46" y="74"/>
                  </a:moveTo>
                  <a:cubicBezTo>
                    <a:pt x="46" y="75"/>
                    <a:pt x="45" y="76"/>
                    <a:pt x="44" y="75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6"/>
                    <a:pt x="0" y="4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7"/>
                    <a:pt x="46" y="29"/>
                    <a:pt x="46" y="30"/>
                  </a:cubicBezTo>
                  <a:lnTo>
                    <a:pt x="46" y="74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67" name="Freeform 76"/>
            <p:cNvSpPr>
              <a:spLocks/>
            </p:cNvSpPr>
            <p:nvPr/>
          </p:nvSpPr>
          <p:spPr bwMode="gray">
            <a:xfrm>
              <a:off x="2097" y="2603"/>
              <a:ext cx="276" cy="454"/>
            </a:xfrm>
            <a:custGeom>
              <a:avLst/>
              <a:gdLst>
                <a:gd name="T0" fmla="*/ 276 w 39"/>
                <a:gd name="T1" fmla="*/ 440 h 64"/>
                <a:gd name="T2" fmla="*/ 262 w 39"/>
                <a:gd name="T3" fmla="*/ 447 h 64"/>
                <a:gd name="T4" fmla="*/ 14 w 39"/>
                <a:gd name="T5" fmla="*/ 291 h 64"/>
                <a:gd name="T6" fmla="*/ 0 w 39"/>
                <a:gd name="T7" fmla="*/ 270 h 64"/>
                <a:gd name="T8" fmla="*/ 0 w 39"/>
                <a:gd name="T9" fmla="*/ 14 h 64"/>
                <a:gd name="T10" fmla="*/ 14 w 39"/>
                <a:gd name="T11" fmla="*/ 7 h 64"/>
                <a:gd name="T12" fmla="*/ 262 w 39"/>
                <a:gd name="T13" fmla="*/ 170 h 64"/>
                <a:gd name="T14" fmla="*/ 276 w 39"/>
                <a:gd name="T15" fmla="*/ 192 h 64"/>
                <a:gd name="T16" fmla="*/ 276 w 39"/>
                <a:gd name="T17" fmla="*/ 44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"/>
                <a:gd name="T28" fmla="*/ 0 h 64"/>
                <a:gd name="T29" fmla="*/ 39 w 39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" h="64">
                  <a:moveTo>
                    <a:pt x="39" y="62"/>
                  </a:moveTo>
                  <a:cubicBezTo>
                    <a:pt x="39" y="63"/>
                    <a:pt x="38" y="64"/>
                    <a:pt x="37" y="63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9" y="26"/>
                    <a:pt x="39" y="27"/>
                  </a:cubicBezTo>
                  <a:lnTo>
                    <a:pt x="39" y="62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68" name="Freeform 77"/>
            <p:cNvSpPr>
              <a:spLocks/>
            </p:cNvSpPr>
            <p:nvPr/>
          </p:nvSpPr>
          <p:spPr bwMode="gray">
            <a:xfrm>
              <a:off x="1920" y="3071"/>
              <a:ext cx="319" cy="234"/>
            </a:xfrm>
            <a:custGeom>
              <a:avLst/>
              <a:gdLst>
                <a:gd name="T0" fmla="*/ 7 w 45"/>
                <a:gd name="T1" fmla="*/ 71 h 33"/>
                <a:gd name="T2" fmla="*/ 99 w 45"/>
                <a:gd name="T3" fmla="*/ 0 h 33"/>
                <a:gd name="T4" fmla="*/ 135 w 45"/>
                <a:gd name="T5" fmla="*/ 14 h 33"/>
                <a:gd name="T6" fmla="*/ 319 w 45"/>
                <a:gd name="T7" fmla="*/ 149 h 33"/>
                <a:gd name="T8" fmla="*/ 298 w 45"/>
                <a:gd name="T9" fmla="*/ 156 h 33"/>
                <a:gd name="T10" fmla="*/ 234 w 45"/>
                <a:gd name="T11" fmla="*/ 220 h 33"/>
                <a:gd name="T12" fmla="*/ 206 w 45"/>
                <a:gd name="T13" fmla="*/ 220 h 33"/>
                <a:gd name="T14" fmla="*/ 7 w 45"/>
                <a:gd name="T15" fmla="*/ 85 h 33"/>
                <a:gd name="T16" fmla="*/ 7 w 45"/>
                <a:gd name="T17" fmla="*/ 71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"/>
                <a:gd name="T28" fmla="*/ 0 h 33"/>
                <a:gd name="T29" fmla="*/ 45 w 45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" h="33">
                  <a:moveTo>
                    <a:pt x="1" y="10"/>
                  </a:moveTo>
                  <a:cubicBezTo>
                    <a:pt x="2" y="9"/>
                    <a:pt x="13" y="0"/>
                    <a:pt x="14" y="0"/>
                  </a:cubicBezTo>
                  <a:cubicBezTo>
                    <a:pt x="16" y="0"/>
                    <a:pt x="16" y="0"/>
                    <a:pt x="19" y="2"/>
                  </a:cubicBezTo>
                  <a:cubicBezTo>
                    <a:pt x="21" y="4"/>
                    <a:pt x="45" y="21"/>
                    <a:pt x="45" y="21"/>
                  </a:cubicBezTo>
                  <a:cubicBezTo>
                    <a:pt x="45" y="21"/>
                    <a:pt x="44" y="21"/>
                    <a:pt x="42" y="22"/>
                  </a:cubicBezTo>
                  <a:cubicBezTo>
                    <a:pt x="40" y="23"/>
                    <a:pt x="33" y="31"/>
                    <a:pt x="33" y="31"/>
                  </a:cubicBezTo>
                  <a:cubicBezTo>
                    <a:pt x="33" y="31"/>
                    <a:pt x="31" y="33"/>
                    <a:pt x="29" y="31"/>
                  </a:cubicBezTo>
                  <a:cubicBezTo>
                    <a:pt x="27" y="31"/>
                    <a:pt x="1" y="12"/>
                    <a:pt x="1" y="12"/>
                  </a:cubicBezTo>
                  <a:cubicBezTo>
                    <a:pt x="1" y="12"/>
                    <a:pt x="0" y="11"/>
                    <a:pt x="1" y="10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69" name="Freeform 78"/>
            <p:cNvSpPr>
              <a:spLocks/>
            </p:cNvSpPr>
            <p:nvPr/>
          </p:nvSpPr>
          <p:spPr bwMode="gray">
            <a:xfrm>
              <a:off x="1969" y="3120"/>
              <a:ext cx="199" cy="135"/>
            </a:xfrm>
            <a:custGeom>
              <a:avLst/>
              <a:gdLst>
                <a:gd name="T0" fmla="*/ 0 w 28"/>
                <a:gd name="T1" fmla="*/ 7 h 19"/>
                <a:gd name="T2" fmla="*/ 7 w 28"/>
                <a:gd name="T3" fmla="*/ 0 h 19"/>
                <a:gd name="T4" fmla="*/ 192 w 28"/>
                <a:gd name="T5" fmla="*/ 121 h 19"/>
                <a:gd name="T6" fmla="*/ 192 w 28"/>
                <a:gd name="T7" fmla="*/ 135 h 19"/>
                <a:gd name="T8" fmla="*/ 178 w 28"/>
                <a:gd name="T9" fmla="*/ 128 h 19"/>
                <a:gd name="T10" fmla="*/ 0 w 28"/>
                <a:gd name="T11" fmla="*/ 7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9"/>
                <a:gd name="T20" fmla="*/ 28 w 28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9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2" y="1"/>
                    <a:pt x="27" y="17"/>
                    <a:pt x="27" y="17"/>
                  </a:cubicBezTo>
                  <a:cubicBezTo>
                    <a:pt x="27" y="17"/>
                    <a:pt x="28" y="18"/>
                    <a:pt x="27" y="19"/>
                  </a:cubicBezTo>
                  <a:cubicBezTo>
                    <a:pt x="27" y="19"/>
                    <a:pt x="26" y="19"/>
                    <a:pt x="25" y="18"/>
                  </a:cubicBezTo>
                  <a:cubicBezTo>
                    <a:pt x="23" y="17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270" name="Freeform 79"/>
            <p:cNvSpPr>
              <a:spLocks/>
            </p:cNvSpPr>
            <p:nvPr/>
          </p:nvSpPr>
          <p:spPr bwMode="gray">
            <a:xfrm>
              <a:off x="1955" y="3142"/>
              <a:ext cx="199" cy="134"/>
            </a:xfrm>
            <a:custGeom>
              <a:avLst/>
              <a:gdLst>
                <a:gd name="T0" fmla="*/ 0 w 28"/>
                <a:gd name="T1" fmla="*/ 7 h 19"/>
                <a:gd name="T2" fmla="*/ 7 w 28"/>
                <a:gd name="T3" fmla="*/ 0 h 19"/>
                <a:gd name="T4" fmla="*/ 192 w 28"/>
                <a:gd name="T5" fmla="*/ 120 h 19"/>
                <a:gd name="T6" fmla="*/ 192 w 28"/>
                <a:gd name="T7" fmla="*/ 127 h 19"/>
                <a:gd name="T8" fmla="*/ 171 w 28"/>
                <a:gd name="T9" fmla="*/ 127 h 19"/>
                <a:gd name="T10" fmla="*/ 0 w 28"/>
                <a:gd name="T11" fmla="*/ 7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9"/>
                <a:gd name="T20" fmla="*/ 28 w 28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9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7" y="17"/>
                    <a:pt x="27" y="17"/>
                  </a:cubicBezTo>
                  <a:cubicBezTo>
                    <a:pt x="27" y="17"/>
                    <a:pt x="28" y="18"/>
                    <a:pt x="27" y="18"/>
                  </a:cubicBezTo>
                  <a:cubicBezTo>
                    <a:pt x="26" y="19"/>
                    <a:pt x="25" y="19"/>
                    <a:pt x="24" y="18"/>
                  </a:cubicBezTo>
                  <a:cubicBezTo>
                    <a:pt x="23" y="17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271" name="Freeform 80"/>
            <p:cNvSpPr>
              <a:spLocks/>
            </p:cNvSpPr>
            <p:nvPr/>
          </p:nvSpPr>
          <p:spPr bwMode="gray">
            <a:xfrm>
              <a:off x="1969" y="3128"/>
              <a:ext cx="178" cy="120"/>
            </a:xfrm>
            <a:custGeom>
              <a:avLst/>
              <a:gdLst>
                <a:gd name="T0" fmla="*/ 178 w 25"/>
                <a:gd name="T1" fmla="*/ 120 h 17"/>
                <a:gd name="T2" fmla="*/ 0 w 25"/>
                <a:gd name="T3" fmla="*/ 0 h 17"/>
                <a:gd name="T4" fmla="*/ 0 60000 65536"/>
                <a:gd name="T5" fmla="*/ 0 60000 65536"/>
                <a:gd name="T6" fmla="*/ 0 w 25"/>
                <a:gd name="T7" fmla="*/ 0 h 17"/>
                <a:gd name="T8" fmla="*/ 25 w 25"/>
                <a:gd name="T9" fmla="*/ 17 h 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" h="17">
                  <a:moveTo>
                    <a:pt x="25" y="17"/>
                  </a:moveTo>
                  <a:cubicBezTo>
                    <a:pt x="21" y="15"/>
                    <a:pt x="24" y="17"/>
                    <a:pt x="0" y="0"/>
                  </a:cubicBezTo>
                </a:path>
              </a:pathLst>
            </a:custGeom>
            <a:solidFill>
              <a:srgbClr val="7BA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272" name="Freeform 81"/>
            <p:cNvSpPr>
              <a:spLocks/>
            </p:cNvSpPr>
            <p:nvPr/>
          </p:nvSpPr>
          <p:spPr bwMode="gray">
            <a:xfrm>
              <a:off x="2310" y="3113"/>
              <a:ext cx="155" cy="161"/>
            </a:xfrm>
            <a:custGeom>
              <a:avLst/>
              <a:gdLst>
                <a:gd name="T0" fmla="*/ 0 w 155"/>
                <a:gd name="T1" fmla="*/ 0 h 161"/>
                <a:gd name="T2" fmla="*/ 127 w 155"/>
                <a:gd name="T3" fmla="*/ 57 h 161"/>
                <a:gd name="T4" fmla="*/ 66 w 155"/>
                <a:gd name="T5" fmla="*/ 161 h 161"/>
                <a:gd name="T6" fmla="*/ 0 60000 65536"/>
                <a:gd name="T7" fmla="*/ 0 60000 65536"/>
                <a:gd name="T8" fmla="*/ 0 60000 65536"/>
                <a:gd name="T9" fmla="*/ 0 w 155"/>
                <a:gd name="T10" fmla="*/ 0 h 161"/>
                <a:gd name="T11" fmla="*/ 155 w 155"/>
                <a:gd name="T12" fmla="*/ 161 h 1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161">
                  <a:moveTo>
                    <a:pt x="0" y="0"/>
                  </a:moveTo>
                  <a:cubicBezTo>
                    <a:pt x="28" y="21"/>
                    <a:pt x="106" y="7"/>
                    <a:pt x="127" y="57"/>
                  </a:cubicBezTo>
                  <a:cubicBezTo>
                    <a:pt x="155" y="106"/>
                    <a:pt x="66" y="161"/>
                    <a:pt x="66" y="161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1800"/>
            </a:p>
          </p:txBody>
        </p:sp>
        <p:sp>
          <p:nvSpPr>
            <p:cNvPr id="95273" name="Freeform 82"/>
            <p:cNvSpPr>
              <a:spLocks/>
            </p:cNvSpPr>
            <p:nvPr/>
          </p:nvSpPr>
          <p:spPr bwMode="gray">
            <a:xfrm>
              <a:off x="2258" y="3237"/>
              <a:ext cx="161" cy="122"/>
            </a:xfrm>
            <a:custGeom>
              <a:avLst/>
              <a:gdLst>
                <a:gd name="T0" fmla="*/ 146 w 21"/>
                <a:gd name="T1" fmla="*/ 31 h 16"/>
                <a:gd name="T2" fmla="*/ 123 w 21"/>
                <a:gd name="T3" fmla="*/ 92 h 16"/>
                <a:gd name="T4" fmla="*/ 84 w 21"/>
                <a:gd name="T5" fmla="*/ 114 h 16"/>
                <a:gd name="T6" fmla="*/ 15 w 21"/>
                <a:gd name="T7" fmla="*/ 92 h 16"/>
                <a:gd name="T8" fmla="*/ 46 w 21"/>
                <a:gd name="T9" fmla="*/ 31 h 16"/>
                <a:gd name="T10" fmla="*/ 84 w 21"/>
                <a:gd name="T11" fmla="*/ 8 h 16"/>
                <a:gd name="T12" fmla="*/ 146 w 21"/>
                <a:gd name="T13" fmla="*/ 31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6"/>
                <a:gd name="T23" fmla="*/ 21 w 21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6">
                  <a:moveTo>
                    <a:pt x="19" y="4"/>
                  </a:moveTo>
                  <a:cubicBezTo>
                    <a:pt x="21" y="7"/>
                    <a:pt x="19" y="11"/>
                    <a:pt x="16" y="1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8" y="16"/>
                    <a:pt x="3" y="15"/>
                    <a:pt x="2" y="12"/>
                  </a:cubicBezTo>
                  <a:cubicBezTo>
                    <a:pt x="0" y="9"/>
                    <a:pt x="3" y="5"/>
                    <a:pt x="6" y="4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4" y="0"/>
                    <a:pt x="18" y="1"/>
                    <a:pt x="19" y="4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95274" name="Freeform 83"/>
            <p:cNvSpPr>
              <a:spLocks/>
            </p:cNvSpPr>
            <p:nvPr/>
          </p:nvSpPr>
          <p:spPr bwMode="gray">
            <a:xfrm>
              <a:off x="2261" y="3225"/>
              <a:ext cx="141" cy="113"/>
            </a:xfrm>
            <a:custGeom>
              <a:avLst/>
              <a:gdLst>
                <a:gd name="T0" fmla="*/ 134 w 20"/>
                <a:gd name="T1" fmla="*/ 28 h 16"/>
                <a:gd name="T2" fmla="*/ 78 w 20"/>
                <a:gd name="T3" fmla="*/ 7 h 16"/>
                <a:gd name="T4" fmla="*/ 42 w 20"/>
                <a:gd name="T5" fmla="*/ 21 h 16"/>
                <a:gd name="T6" fmla="*/ 7 w 20"/>
                <a:gd name="T7" fmla="*/ 85 h 16"/>
                <a:gd name="T8" fmla="*/ 78 w 20"/>
                <a:gd name="T9" fmla="*/ 106 h 16"/>
                <a:gd name="T10" fmla="*/ 78 w 20"/>
                <a:gd name="T11" fmla="*/ 99 h 16"/>
                <a:gd name="T12" fmla="*/ 99 w 20"/>
                <a:gd name="T13" fmla="*/ 78 h 16"/>
                <a:gd name="T14" fmla="*/ 127 w 20"/>
                <a:gd name="T15" fmla="*/ 78 h 16"/>
                <a:gd name="T16" fmla="*/ 134 w 20"/>
                <a:gd name="T17" fmla="*/ 2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6"/>
                <a:gd name="T29" fmla="*/ 20 w 20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6">
                  <a:moveTo>
                    <a:pt x="19" y="4"/>
                  </a:moveTo>
                  <a:cubicBezTo>
                    <a:pt x="18" y="1"/>
                    <a:pt x="14" y="0"/>
                    <a:pt x="11" y="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0" y="9"/>
                    <a:pt x="1" y="12"/>
                  </a:cubicBezTo>
                  <a:cubicBezTo>
                    <a:pt x="3" y="15"/>
                    <a:pt x="8" y="16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2" y="11"/>
                    <a:pt x="14" y="11"/>
                  </a:cubicBezTo>
                  <a:cubicBezTo>
                    <a:pt x="16" y="10"/>
                    <a:pt x="17" y="10"/>
                    <a:pt x="18" y="11"/>
                  </a:cubicBezTo>
                  <a:cubicBezTo>
                    <a:pt x="20" y="9"/>
                    <a:pt x="20" y="7"/>
                    <a:pt x="19" y="4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</p:grp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803737" y="3889223"/>
            <a:ext cx="1272907" cy="38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dirty="0" smtClean="0">
                <a:solidFill>
                  <a:schemeClr val="accent2"/>
                </a:solidFill>
              </a:rPr>
              <a:t>CLIENT</a:t>
            </a:r>
            <a:endParaRPr lang="en-US" sz="2200" dirty="0">
              <a:solidFill>
                <a:schemeClr val="accent2"/>
              </a:solidFill>
            </a:endParaRP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4667331" y="1626960"/>
            <a:ext cx="1272907" cy="38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dirty="0" smtClean="0">
                <a:solidFill>
                  <a:schemeClr val="accent2"/>
                </a:solidFill>
              </a:rPr>
              <a:t>PROXY</a:t>
            </a:r>
            <a:endParaRPr lang="en-US" sz="2200" dirty="0">
              <a:solidFill>
                <a:schemeClr val="accent2"/>
              </a:solidFill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6432068" y="3088451"/>
            <a:ext cx="1272907" cy="38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dirty="0" smtClean="0">
                <a:solidFill>
                  <a:schemeClr val="accent2"/>
                </a:solidFill>
              </a:rPr>
              <a:t>SERVER</a:t>
            </a:r>
            <a:endParaRPr lang="en-US" sz="2200" dirty="0">
              <a:solidFill>
                <a:schemeClr val="accent2"/>
              </a:solidFill>
            </a:endParaRPr>
          </a:p>
        </p:txBody>
      </p:sp>
      <p:sp>
        <p:nvSpPr>
          <p:cNvPr id="94" name="Rectangle 85"/>
          <p:cNvSpPr txBox="1">
            <a:spLocks noChangeArrowheads="1"/>
          </p:cNvSpPr>
          <p:nvPr/>
        </p:nvSpPr>
        <p:spPr>
          <a:xfrm>
            <a:off x="3055502" y="3091849"/>
            <a:ext cx="816786" cy="88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r>
              <a:rPr lang="en-US" dirty="0"/>
              <a:t>?</a:t>
            </a:r>
          </a:p>
        </p:txBody>
      </p:sp>
      <p:sp>
        <p:nvSpPr>
          <p:cNvPr id="95" name="Rectangle 85"/>
          <p:cNvSpPr txBox="1">
            <a:spLocks noChangeArrowheads="1"/>
          </p:cNvSpPr>
          <p:nvPr/>
        </p:nvSpPr>
        <p:spPr>
          <a:xfrm>
            <a:off x="7297379" y="3636255"/>
            <a:ext cx="816786" cy="88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1334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Approach: Proxy</a:t>
            </a:r>
            <a:endParaRPr lang="en-US" dirty="0"/>
          </a:p>
        </p:txBody>
      </p:sp>
      <p:pic>
        <p:nvPicPr>
          <p:cNvPr id="9" name="Picture 8" descr="mac_comp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3" y="3558606"/>
            <a:ext cx="568524" cy="568524"/>
          </a:xfrm>
          <a:prstGeom prst="rect">
            <a:avLst/>
          </a:prstGeom>
        </p:spPr>
      </p:pic>
      <p:pic>
        <p:nvPicPr>
          <p:cNvPr id="10" name="Picture 9" descr="server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65" y="3387033"/>
            <a:ext cx="911670" cy="911670"/>
          </a:xfrm>
          <a:prstGeom prst="rect">
            <a:avLst/>
          </a:prstGeom>
        </p:spPr>
      </p:pic>
      <p:pic>
        <p:nvPicPr>
          <p:cNvPr id="11" name="Picture 10" descr="server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07" y="3387033"/>
            <a:ext cx="911670" cy="9116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50243" y="2209144"/>
            <a:ext cx="1644414" cy="27680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187.14.2.1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50243" y="2485948"/>
            <a:ext cx="1644414" cy="27680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128.144.0.17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0243" y="2768199"/>
            <a:ext cx="1644414" cy="716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7519" y="2850021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89.22.22.11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37519" y="3132682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926" y="4191068"/>
            <a:ext cx="9925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Myriad Pro"/>
                <a:cs typeface="Myriad Pro"/>
              </a:rPr>
              <a:t>128.144.0.17</a:t>
            </a:r>
            <a:endParaRPr lang="en-US" sz="1200" dirty="0">
              <a:latin typeface="Myriad Pro"/>
              <a:cs typeface="Myriad Pr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63971" y="4191068"/>
            <a:ext cx="8328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Myriad Pro"/>
                <a:cs typeface="Myriad Pro"/>
              </a:rPr>
              <a:t>187.14.2.1</a:t>
            </a:r>
            <a:endParaRPr lang="en-US" sz="1200" dirty="0">
              <a:latin typeface="Myriad Pro"/>
              <a:cs typeface="Myriad Pr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20064" y="4195246"/>
            <a:ext cx="9117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Myriad Pro"/>
                <a:cs typeface="Myriad Pro"/>
              </a:rPr>
              <a:t>89.22.22.11</a:t>
            </a:r>
            <a:endParaRPr lang="en-US" sz="1200" dirty="0">
              <a:latin typeface="Myriad Pro"/>
              <a:cs typeface="Myriad Pr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89297" y="2469656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89.22.22.11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89297" y="2740603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187.14.2.1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89297" y="3023264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89297" y="4337708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187.14.2.1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89297" y="4608655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89.22.22.11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89297" y="4891316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50243" y="4215691"/>
            <a:ext cx="1644414" cy="27680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128.144.0.17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0243" y="4492495"/>
            <a:ext cx="1644414" cy="27680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187.14.2.1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50243" y="4774746"/>
            <a:ext cx="1644414" cy="7162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37519" y="4858754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89.22.22.11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7519" y="5141415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29240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55897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55897" y="4011356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29240" y="4014930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2" name="Freeform 22"/>
          <p:cNvSpPr>
            <a:spLocks/>
          </p:cNvSpPr>
          <p:nvPr/>
        </p:nvSpPr>
        <p:spPr bwMode="ltGray">
          <a:xfrm>
            <a:off x="2522538" y="2692400"/>
            <a:ext cx="4108450" cy="2314575"/>
          </a:xfrm>
          <a:custGeom>
            <a:avLst/>
            <a:gdLst>
              <a:gd name="T0" fmla="*/ 921 w 1468"/>
              <a:gd name="T1" fmla="*/ 181 h 827"/>
              <a:gd name="T2" fmla="*/ 921 w 1468"/>
              <a:gd name="T3" fmla="*/ 180 h 827"/>
              <a:gd name="T4" fmla="*/ 1468 w 1468"/>
              <a:gd name="T5" fmla="*/ 180 h 827"/>
              <a:gd name="T6" fmla="*/ 1468 w 1468"/>
              <a:gd name="T7" fmla="*/ 0 h 827"/>
              <a:gd name="T8" fmla="*/ 893 w 1468"/>
              <a:gd name="T9" fmla="*/ 0 h 827"/>
              <a:gd name="T10" fmla="*/ 893 w 1468"/>
              <a:gd name="T11" fmla="*/ 1 h 827"/>
              <a:gd name="T12" fmla="*/ 734 w 1468"/>
              <a:gd name="T13" fmla="*/ 50 h 827"/>
              <a:gd name="T14" fmla="*/ 575 w 1468"/>
              <a:gd name="T15" fmla="*/ 1 h 827"/>
              <a:gd name="T16" fmla="*/ 575 w 1468"/>
              <a:gd name="T17" fmla="*/ 0 h 827"/>
              <a:gd name="T18" fmla="*/ 0 w 1468"/>
              <a:gd name="T19" fmla="*/ 0 h 827"/>
              <a:gd name="T20" fmla="*/ 0 w 1468"/>
              <a:gd name="T21" fmla="*/ 180 h 827"/>
              <a:gd name="T22" fmla="*/ 547 w 1468"/>
              <a:gd name="T23" fmla="*/ 180 h 827"/>
              <a:gd name="T24" fmla="*/ 547 w 1468"/>
              <a:gd name="T25" fmla="*/ 181 h 827"/>
              <a:gd name="T26" fmla="*/ 647 w 1468"/>
              <a:gd name="T27" fmla="*/ 251 h 827"/>
              <a:gd name="T28" fmla="*/ 647 w 1468"/>
              <a:gd name="T29" fmla="*/ 540 h 827"/>
              <a:gd name="T30" fmla="*/ 537 w 1468"/>
              <a:gd name="T31" fmla="*/ 540 h 827"/>
              <a:gd name="T32" fmla="*/ 734 w 1468"/>
              <a:gd name="T33" fmla="*/ 827 h 827"/>
              <a:gd name="T34" fmla="*/ 931 w 1468"/>
              <a:gd name="T35" fmla="*/ 540 h 827"/>
              <a:gd name="T36" fmla="*/ 821 w 1468"/>
              <a:gd name="T37" fmla="*/ 540 h 827"/>
              <a:gd name="T38" fmla="*/ 821 w 1468"/>
              <a:gd name="T39" fmla="*/ 251 h 827"/>
              <a:gd name="T40" fmla="*/ 921 w 1468"/>
              <a:gd name="T41" fmla="*/ 181 h 82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68"/>
              <a:gd name="T64" fmla="*/ 0 h 827"/>
              <a:gd name="T65" fmla="*/ 1468 w 1468"/>
              <a:gd name="T66" fmla="*/ 827 h 82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68" h="827">
                <a:moveTo>
                  <a:pt x="921" y="181"/>
                </a:moveTo>
                <a:cubicBezTo>
                  <a:pt x="921" y="180"/>
                  <a:pt x="921" y="180"/>
                  <a:pt x="921" y="180"/>
                </a:cubicBezTo>
                <a:cubicBezTo>
                  <a:pt x="1468" y="180"/>
                  <a:pt x="1468" y="180"/>
                  <a:pt x="1468" y="180"/>
                </a:cubicBezTo>
                <a:cubicBezTo>
                  <a:pt x="1468" y="0"/>
                  <a:pt x="1468" y="0"/>
                  <a:pt x="1468" y="0"/>
                </a:cubicBezTo>
                <a:cubicBezTo>
                  <a:pt x="893" y="0"/>
                  <a:pt x="893" y="0"/>
                  <a:pt x="893" y="0"/>
                </a:cubicBezTo>
                <a:cubicBezTo>
                  <a:pt x="893" y="1"/>
                  <a:pt x="893" y="1"/>
                  <a:pt x="893" y="1"/>
                </a:cubicBezTo>
                <a:cubicBezTo>
                  <a:pt x="821" y="5"/>
                  <a:pt x="770" y="25"/>
                  <a:pt x="734" y="50"/>
                </a:cubicBezTo>
                <a:cubicBezTo>
                  <a:pt x="698" y="25"/>
                  <a:pt x="647" y="5"/>
                  <a:pt x="575" y="1"/>
                </a:cubicBezTo>
                <a:cubicBezTo>
                  <a:pt x="575" y="0"/>
                  <a:pt x="575" y="0"/>
                  <a:pt x="57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0"/>
                  <a:pt x="0" y="180"/>
                  <a:pt x="0" y="180"/>
                </a:cubicBezTo>
                <a:cubicBezTo>
                  <a:pt x="547" y="180"/>
                  <a:pt x="547" y="180"/>
                  <a:pt x="547" y="180"/>
                </a:cubicBezTo>
                <a:cubicBezTo>
                  <a:pt x="547" y="181"/>
                  <a:pt x="547" y="181"/>
                  <a:pt x="547" y="181"/>
                </a:cubicBezTo>
                <a:cubicBezTo>
                  <a:pt x="605" y="181"/>
                  <a:pt x="647" y="212"/>
                  <a:pt x="647" y="251"/>
                </a:cubicBezTo>
                <a:cubicBezTo>
                  <a:pt x="647" y="540"/>
                  <a:pt x="647" y="540"/>
                  <a:pt x="647" y="540"/>
                </a:cubicBezTo>
                <a:cubicBezTo>
                  <a:pt x="537" y="540"/>
                  <a:pt x="537" y="540"/>
                  <a:pt x="537" y="540"/>
                </a:cubicBezTo>
                <a:cubicBezTo>
                  <a:pt x="734" y="827"/>
                  <a:pt x="734" y="827"/>
                  <a:pt x="734" y="827"/>
                </a:cubicBezTo>
                <a:cubicBezTo>
                  <a:pt x="931" y="540"/>
                  <a:pt x="931" y="540"/>
                  <a:pt x="931" y="540"/>
                </a:cubicBezTo>
                <a:cubicBezTo>
                  <a:pt x="821" y="540"/>
                  <a:pt x="821" y="540"/>
                  <a:pt x="821" y="540"/>
                </a:cubicBezTo>
                <a:cubicBezTo>
                  <a:pt x="821" y="251"/>
                  <a:pt x="821" y="251"/>
                  <a:pt x="821" y="251"/>
                </a:cubicBezTo>
                <a:cubicBezTo>
                  <a:pt x="821" y="212"/>
                  <a:pt x="862" y="181"/>
                  <a:pt x="921" y="181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alpha val="0"/>
                </a:schemeClr>
              </a:gs>
              <a:gs pos="50000">
                <a:schemeClr val="accent2"/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  <a:ln w="1905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l">
              <a:defRPr/>
            </a:pPr>
            <a:endParaRPr lang="en-US" sz="1800">
              <a:ea typeface="Arial Unicode MS" charset="0"/>
            </a:endParaRPr>
          </a:p>
        </p:txBody>
      </p:sp>
      <p:sp>
        <p:nvSpPr>
          <p:cNvPr id="83971" name="Freeform 19"/>
          <p:cNvSpPr>
            <a:spLocks/>
          </p:cNvSpPr>
          <p:nvPr/>
        </p:nvSpPr>
        <p:spPr bwMode="gray">
          <a:xfrm>
            <a:off x="625475" y="2482850"/>
            <a:ext cx="2879725" cy="898525"/>
          </a:xfrm>
          <a:custGeom>
            <a:avLst/>
            <a:gdLst>
              <a:gd name="T0" fmla="*/ 0 w 1384"/>
              <a:gd name="T1" fmla="*/ 666112 h 433"/>
              <a:gd name="T2" fmla="*/ 1891380 w 1384"/>
              <a:gd name="T3" fmla="*/ 666112 h 433"/>
              <a:gd name="T4" fmla="*/ 1891380 w 1384"/>
              <a:gd name="T5" fmla="*/ 898525 h 433"/>
              <a:gd name="T6" fmla="*/ 2879725 w 1384"/>
              <a:gd name="T7" fmla="*/ 450300 h 433"/>
              <a:gd name="T8" fmla="*/ 1891380 w 1384"/>
              <a:gd name="T9" fmla="*/ 0 h 433"/>
              <a:gd name="T10" fmla="*/ 1891380 w 1384"/>
              <a:gd name="T11" fmla="*/ 232413 h 433"/>
              <a:gd name="T12" fmla="*/ 0 w 1384"/>
              <a:gd name="T13" fmla="*/ 232413 h 433"/>
              <a:gd name="T14" fmla="*/ 0 w 1384"/>
              <a:gd name="T15" fmla="*/ 666112 h 4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84"/>
              <a:gd name="T25" fmla="*/ 0 h 433"/>
              <a:gd name="T26" fmla="*/ 1384 w 1384"/>
              <a:gd name="T27" fmla="*/ 433 h 43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84" h="433">
                <a:moveTo>
                  <a:pt x="0" y="321"/>
                </a:moveTo>
                <a:lnTo>
                  <a:pt x="909" y="321"/>
                </a:lnTo>
                <a:lnTo>
                  <a:pt x="909" y="433"/>
                </a:lnTo>
                <a:lnTo>
                  <a:pt x="1384" y="217"/>
                </a:lnTo>
                <a:lnTo>
                  <a:pt x="909" y="0"/>
                </a:lnTo>
                <a:lnTo>
                  <a:pt x="909" y="112"/>
                </a:lnTo>
                <a:lnTo>
                  <a:pt x="0" y="112"/>
                </a:lnTo>
                <a:lnTo>
                  <a:pt x="0" y="321"/>
                </a:lnTo>
                <a:close/>
              </a:path>
            </a:pathLst>
          </a:custGeom>
          <a:solidFill>
            <a:schemeClr val="accent2">
              <a:alpha val="70195"/>
            </a:schemeClr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/>
          </a:p>
        </p:txBody>
      </p:sp>
      <p:sp>
        <p:nvSpPr>
          <p:cNvPr id="83972" name="Freeform 21"/>
          <p:cNvSpPr>
            <a:spLocks/>
          </p:cNvSpPr>
          <p:nvPr/>
        </p:nvSpPr>
        <p:spPr bwMode="gray">
          <a:xfrm>
            <a:off x="5554663" y="2482850"/>
            <a:ext cx="2882900" cy="898525"/>
          </a:xfrm>
          <a:custGeom>
            <a:avLst/>
            <a:gdLst>
              <a:gd name="T0" fmla="*/ 2882900 w 1385"/>
              <a:gd name="T1" fmla="*/ 666112 h 433"/>
              <a:gd name="T2" fmla="*/ 990802 w 1385"/>
              <a:gd name="T3" fmla="*/ 666112 h 433"/>
              <a:gd name="T4" fmla="*/ 990802 w 1385"/>
              <a:gd name="T5" fmla="*/ 898525 h 433"/>
              <a:gd name="T6" fmla="*/ 0 w 1385"/>
              <a:gd name="T7" fmla="*/ 450300 h 433"/>
              <a:gd name="T8" fmla="*/ 990802 w 1385"/>
              <a:gd name="T9" fmla="*/ 0 h 433"/>
              <a:gd name="T10" fmla="*/ 990802 w 1385"/>
              <a:gd name="T11" fmla="*/ 232413 h 433"/>
              <a:gd name="T12" fmla="*/ 2882900 w 1385"/>
              <a:gd name="T13" fmla="*/ 232413 h 433"/>
              <a:gd name="T14" fmla="*/ 2882900 w 1385"/>
              <a:gd name="T15" fmla="*/ 666112 h 4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85"/>
              <a:gd name="T25" fmla="*/ 0 h 433"/>
              <a:gd name="T26" fmla="*/ 1385 w 1385"/>
              <a:gd name="T27" fmla="*/ 433 h 43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85" h="433">
                <a:moveTo>
                  <a:pt x="1385" y="321"/>
                </a:moveTo>
                <a:lnTo>
                  <a:pt x="476" y="321"/>
                </a:lnTo>
                <a:lnTo>
                  <a:pt x="476" y="433"/>
                </a:lnTo>
                <a:lnTo>
                  <a:pt x="0" y="217"/>
                </a:lnTo>
                <a:lnTo>
                  <a:pt x="476" y="0"/>
                </a:lnTo>
                <a:lnTo>
                  <a:pt x="476" y="112"/>
                </a:lnTo>
                <a:lnTo>
                  <a:pt x="1385" y="112"/>
                </a:lnTo>
                <a:lnTo>
                  <a:pt x="1385" y="321"/>
                </a:lnTo>
                <a:close/>
              </a:path>
            </a:pathLst>
          </a:custGeom>
          <a:solidFill>
            <a:schemeClr val="accent2">
              <a:alpha val="70195"/>
            </a:schemeClr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/>
          </a:p>
        </p:txBody>
      </p:sp>
      <p:sp>
        <p:nvSpPr>
          <p:cNvPr id="839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XIA Components</a:t>
            </a:r>
            <a:endParaRPr lang="en-US" dirty="0"/>
          </a:p>
        </p:txBody>
      </p:sp>
      <p:sp>
        <p:nvSpPr>
          <p:cNvPr id="83974" name="Freeform 30"/>
          <p:cNvSpPr>
            <a:spLocks/>
          </p:cNvSpPr>
          <p:nvPr/>
        </p:nvSpPr>
        <p:spPr bwMode="gray">
          <a:xfrm>
            <a:off x="-53975" y="3675063"/>
            <a:ext cx="4152900" cy="3230562"/>
          </a:xfrm>
          <a:custGeom>
            <a:avLst/>
            <a:gdLst>
              <a:gd name="T0" fmla="*/ 0 w 1337"/>
              <a:gd name="T1" fmla="*/ 0 h 1169"/>
              <a:gd name="T2" fmla="*/ 3805013 w 1337"/>
              <a:gd name="T3" fmla="*/ 0 h 1169"/>
              <a:gd name="T4" fmla="*/ 4016230 w 1337"/>
              <a:gd name="T5" fmla="*/ 359258 h 1169"/>
              <a:gd name="T6" fmla="*/ 3127876 w 1337"/>
              <a:gd name="T7" fmla="*/ 3230562 h 1169"/>
              <a:gd name="T8" fmla="*/ 0 w 1337"/>
              <a:gd name="T9" fmla="*/ 3230562 h 1169"/>
              <a:gd name="T10" fmla="*/ 0 w 1337"/>
              <a:gd name="T11" fmla="*/ 0 h 1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37"/>
              <a:gd name="T19" fmla="*/ 0 h 1169"/>
              <a:gd name="T20" fmla="*/ 1337 w 1337"/>
              <a:gd name="T21" fmla="*/ 1169 h 1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37" h="1169">
                <a:moveTo>
                  <a:pt x="0" y="0"/>
                </a:moveTo>
                <a:cubicBezTo>
                  <a:pt x="1225" y="0"/>
                  <a:pt x="1225" y="0"/>
                  <a:pt x="1225" y="0"/>
                </a:cubicBezTo>
                <a:cubicBezTo>
                  <a:pt x="1225" y="0"/>
                  <a:pt x="1337" y="12"/>
                  <a:pt x="1293" y="130"/>
                </a:cubicBezTo>
                <a:cubicBezTo>
                  <a:pt x="1249" y="248"/>
                  <a:pt x="1007" y="1169"/>
                  <a:pt x="1007" y="1169"/>
                </a:cubicBezTo>
                <a:cubicBezTo>
                  <a:pt x="0" y="1169"/>
                  <a:pt x="0" y="1169"/>
                  <a:pt x="0" y="116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9999"/>
            </a:schemeClr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/>
          </a:p>
        </p:txBody>
      </p:sp>
      <p:sp>
        <p:nvSpPr>
          <p:cNvPr id="83975" name="Freeform 31"/>
          <p:cNvSpPr>
            <a:spLocks/>
          </p:cNvSpPr>
          <p:nvPr/>
        </p:nvSpPr>
        <p:spPr bwMode="gray">
          <a:xfrm flipH="1">
            <a:off x="5045075" y="3675063"/>
            <a:ext cx="4152900" cy="3230562"/>
          </a:xfrm>
          <a:custGeom>
            <a:avLst/>
            <a:gdLst>
              <a:gd name="T0" fmla="*/ 0 w 1337"/>
              <a:gd name="T1" fmla="*/ 0 h 1169"/>
              <a:gd name="T2" fmla="*/ 3805013 w 1337"/>
              <a:gd name="T3" fmla="*/ 0 h 1169"/>
              <a:gd name="T4" fmla="*/ 4016230 w 1337"/>
              <a:gd name="T5" fmla="*/ 359258 h 1169"/>
              <a:gd name="T6" fmla="*/ 3127876 w 1337"/>
              <a:gd name="T7" fmla="*/ 3230562 h 1169"/>
              <a:gd name="T8" fmla="*/ 0 w 1337"/>
              <a:gd name="T9" fmla="*/ 3230562 h 1169"/>
              <a:gd name="T10" fmla="*/ 0 w 1337"/>
              <a:gd name="T11" fmla="*/ 0 h 1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37"/>
              <a:gd name="T19" fmla="*/ 0 h 1169"/>
              <a:gd name="T20" fmla="*/ 1337 w 1337"/>
              <a:gd name="T21" fmla="*/ 1169 h 1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37" h="1169">
                <a:moveTo>
                  <a:pt x="0" y="0"/>
                </a:moveTo>
                <a:cubicBezTo>
                  <a:pt x="1225" y="0"/>
                  <a:pt x="1225" y="0"/>
                  <a:pt x="1225" y="0"/>
                </a:cubicBezTo>
                <a:cubicBezTo>
                  <a:pt x="1225" y="0"/>
                  <a:pt x="1337" y="12"/>
                  <a:pt x="1293" y="130"/>
                </a:cubicBezTo>
                <a:cubicBezTo>
                  <a:pt x="1249" y="248"/>
                  <a:pt x="1007" y="1169"/>
                  <a:pt x="1007" y="1169"/>
                </a:cubicBezTo>
                <a:cubicBezTo>
                  <a:pt x="0" y="1169"/>
                  <a:pt x="0" y="1169"/>
                  <a:pt x="0" y="116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9999"/>
            </a:schemeClr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/>
          </a:p>
        </p:txBody>
      </p:sp>
      <p:sp>
        <p:nvSpPr>
          <p:cNvPr id="83976" name="Text Box 33"/>
          <p:cNvSpPr txBox="1">
            <a:spLocks noChangeArrowheads="1"/>
          </p:cNvSpPr>
          <p:nvPr/>
        </p:nvSpPr>
        <p:spPr bwMode="gray">
          <a:xfrm>
            <a:off x="3437423" y="5241835"/>
            <a:ext cx="2356012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sz="2000" b="1" dirty="0"/>
              <a:t>FLEXIBILE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sz="2000" b="1" dirty="0" smtClean="0"/>
              <a:t>EXPRESSIVE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sz="2000" b="1" dirty="0" smtClean="0"/>
              <a:t>EXTENSIBLE</a:t>
            </a:r>
            <a:endParaRPr lang="en-US" sz="2000" b="1" dirty="0"/>
          </a:p>
        </p:txBody>
      </p:sp>
      <p:sp>
        <p:nvSpPr>
          <p:cNvPr id="83977" name="Rectangle 34"/>
          <p:cNvSpPr>
            <a:spLocks noChangeArrowheads="1"/>
          </p:cNvSpPr>
          <p:nvPr/>
        </p:nvSpPr>
        <p:spPr bwMode="gray">
          <a:xfrm>
            <a:off x="474435" y="2749550"/>
            <a:ext cx="24022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PRINCIPAL TYPES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3978" name="Rectangle 35"/>
          <p:cNvSpPr>
            <a:spLocks noChangeArrowheads="1"/>
          </p:cNvSpPr>
          <p:nvPr/>
        </p:nvSpPr>
        <p:spPr bwMode="gray">
          <a:xfrm>
            <a:off x="6300684" y="2749550"/>
            <a:ext cx="22559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DAG ADDRESSES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33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DAGs: Order and Fallback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171700" y="3114367"/>
            <a:ext cx="4953000" cy="1905000"/>
            <a:chOff x="2246936" y="4119135"/>
            <a:chExt cx="4953000" cy="1905000"/>
          </a:xfrm>
        </p:grpSpPr>
        <p:sp>
          <p:nvSpPr>
            <p:cNvPr id="4" name="Oval 64"/>
            <p:cNvSpPr>
              <a:spLocks noChangeAspect="1"/>
            </p:cNvSpPr>
            <p:nvPr/>
          </p:nvSpPr>
          <p:spPr bwMode="auto">
            <a:xfrm>
              <a:off x="2246936" y="4462035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/>
            </a:p>
          </p:txBody>
        </p:sp>
        <p:sp>
          <p:nvSpPr>
            <p:cNvPr id="5" name="Oval 65"/>
            <p:cNvSpPr>
              <a:spLocks noChangeArrowheads="1"/>
            </p:cNvSpPr>
            <p:nvPr/>
          </p:nvSpPr>
          <p:spPr bwMode="auto">
            <a:xfrm>
              <a:off x="5066336" y="5109735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2800"/>
                <a:t>HID</a:t>
              </a:r>
            </a:p>
          </p:txBody>
        </p:sp>
        <p:sp>
          <p:nvSpPr>
            <p:cNvPr id="6" name="Oval 66"/>
            <p:cNvSpPr>
              <a:spLocks noChangeArrowheads="1"/>
            </p:cNvSpPr>
            <p:nvPr/>
          </p:nvSpPr>
          <p:spPr bwMode="auto">
            <a:xfrm>
              <a:off x="6285536" y="4119135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2800"/>
                <a:t>SID</a:t>
              </a:r>
            </a:p>
          </p:txBody>
        </p:sp>
        <p:sp>
          <p:nvSpPr>
            <p:cNvPr id="7" name="Oval 67"/>
            <p:cNvSpPr>
              <a:spLocks noChangeArrowheads="1"/>
            </p:cNvSpPr>
            <p:nvPr/>
          </p:nvSpPr>
          <p:spPr bwMode="auto">
            <a:xfrm>
              <a:off x="3237536" y="5109735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2800" dirty="0"/>
                <a:t>AD</a:t>
              </a:r>
            </a:p>
          </p:txBody>
        </p:sp>
        <p:cxnSp>
          <p:nvCxnSpPr>
            <p:cNvPr id="8" name="Straight Arrow Connector 68"/>
            <p:cNvCxnSpPr>
              <a:cxnSpLocks noChangeShapeType="1"/>
              <a:stCxn id="7" idx="6"/>
              <a:endCxn id="5" idx="2"/>
            </p:cNvCxnSpPr>
            <p:nvPr/>
          </p:nvCxnSpPr>
          <p:spPr bwMode="auto">
            <a:xfrm>
              <a:off x="4151936" y="5566935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Curved Connector 69"/>
            <p:cNvCxnSpPr>
              <a:cxnSpLocks noChangeShapeType="1"/>
              <a:stCxn id="4" idx="4"/>
              <a:endCxn id="7" idx="2"/>
            </p:cNvCxnSpPr>
            <p:nvPr/>
          </p:nvCxnSpPr>
          <p:spPr bwMode="auto">
            <a:xfrm rot="16200000" flipH="1">
              <a:off x="2361236" y="4690635"/>
              <a:ext cx="876300" cy="87630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Curved Connector 70"/>
            <p:cNvCxnSpPr>
              <a:cxnSpLocks noChangeShapeType="1"/>
              <a:stCxn id="5" idx="6"/>
              <a:endCxn id="6" idx="4"/>
            </p:cNvCxnSpPr>
            <p:nvPr/>
          </p:nvCxnSpPr>
          <p:spPr bwMode="auto">
            <a:xfrm flipV="1">
              <a:off x="5980736" y="5033535"/>
              <a:ext cx="762000" cy="53340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Arrow Connector 71"/>
            <p:cNvCxnSpPr>
              <a:cxnSpLocks noChangeShapeType="1"/>
              <a:stCxn id="4" idx="6"/>
              <a:endCxn id="6" idx="2"/>
            </p:cNvCxnSpPr>
            <p:nvPr/>
          </p:nvCxnSpPr>
          <p:spPr bwMode="auto">
            <a:xfrm>
              <a:off x="2475536" y="4576335"/>
              <a:ext cx="38100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Curved Connector 14366"/>
            <p:cNvCxnSpPr>
              <a:cxnSpLocks noChangeShapeType="1"/>
              <a:stCxn id="7" idx="7"/>
              <a:endCxn id="6" idx="3"/>
            </p:cNvCxnSpPr>
            <p:nvPr/>
          </p:nvCxnSpPr>
          <p:spPr bwMode="auto">
            <a:xfrm rot="5400000" flipH="1" flipV="1">
              <a:off x="5047286" y="3871485"/>
              <a:ext cx="342900" cy="2400300"/>
            </a:xfrm>
            <a:prstGeom prst="curvedConnector3">
              <a:avLst>
                <a:gd name="adj1" fmla="val 8975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5" name="Straight Arrow Connector 14"/>
          <p:cNvCxnSpPr/>
          <p:nvPr/>
        </p:nvCxnSpPr>
        <p:spPr>
          <a:xfrm flipV="1">
            <a:off x="1654629" y="2830286"/>
            <a:ext cx="5845628" cy="10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54629" y="2841171"/>
            <a:ext cx="0" cy="2090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64101" y="2394859"/>
            <a:ext cx="7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6326" y="4295467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Fallbacks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translation to XIA</a:t>
            </a:r>
            <a:endParaRPr lang="en-US" dirty="0"/>
          </a:p>
        </p:txBody>
      </p:sp>
      <p:pic>
        <p:nvPicPr>
          <p:cNvPr id="9" name="Picture 8" descr="mac_comp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3" y="3558606"/>
            <a:ext cx="568524" cy="568524"/>
          </a:xfrm>
          <a:prstGeom prst="rect">
            <a:avLst/>
          </a:prstGeom>
        </p:spPr>
      </p:pic>
      <p:pic>
        <p:nvPicPr>
          <p:cNvPr id="10" name="Picture 9" descr="server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65" y="3387033"/>
            <a:ext cx="911670" cy="911670"/>
          </a:xfrm>
          <a:prstGeom prst="rect">
            <a:avLst/>
          </a:prstGeom>
        </p:spPr>
      </p:pic>
      <p:pic>
        <p:nvPicPr>
          <p:cNvPr id="11" name="Picture 10" descr="server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07" y="3387033"/>
            <a:ext cx="911670" cy="9116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74721" y="2358423"/>
            <a:ext cx="2403766" cy="974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37955" y="2027184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29240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55897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55897" y="4011356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29240" y="4014930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000303" y="2109257"/>
            <a:ext cx="1611218" cy="257795"/>
            <a:chOff x="880057" y="5427842"/>
            <a:chExt cx="5715000" cy="914400"/>
          </a:xfrm>
        </p:grpSpPr>
        <p:sp>
          <p:nvSpPr>
            <p:cNvPr id="34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35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38" name="Straight Arrow Connector 107"/>
            <p:cNvCxnSpPr>
              <a:cxnSpLocks noChangeShapeType="1"/>
              <a:stCxn id="34" idx="6"/>
              <a:endCxn id="35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44" name="Straight Arrow Connector 109"/>
            <p:cNvCxnSpPr>
              <a:cxnSpLocks noChangeShapeType="1"/>
              <a:stCxn id="35" idx="6"/>
              <a:endCxn id="42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46" name="Straight Arrow Connector 42"/>
            <p:cNvCxnSpPr>
              <a:cxnSpLocks noChangeShapeType="1"/>
              <a:stCxn id="42" idx="6"/>
              <a:endCxn id="45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" name="Rectangle 46"/>
          <p:cNvSpPr/>
          <p:nvPr/>
        </p:nvSpPr>
        <p:spPr>
          <a:xfrm>
            <a:off x="5437955" y="2432543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000303" y="2514616"/>
            <a:ext cx="1611218" cy="257795"/>
            <a:chOff x="880057" y="5427842"/>
            <a:chExt cx="5715000" cy="914400"/>
          </a:xfrm>
        </p:grpSpPr>
        <p:sp>
          <p:nvSpPr>
            <p:cNvPr id="4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5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51" name="Straight Arrow Connector 107"/>
            <p:cNvCxnSpPr>
              <a:cxnSpLocks noChangeShapeType="1"/>
              <a:stCxn id="49" idx="6"/>
              <a:endCxn id="5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53" name="Straight Arrow Connector 109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55" name="Straight Arrow Connector 42"/>
            <p:cNvCxnSpPr>
              <a:cxnSpLocks noChangeShapeType="1"/>
              <a:stCxn id="52" idx="6"/>
              <a:endCxn id="54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" name="Rectangle 55"/>
          <p:cNvSpPr/>
          <p:nvPr/>
        </p:nvSpPr>
        <p:spPr>
          <a:xfrm>
            <a:off x="5437955" y="2840837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37955" y="4319621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000303" y="4401694"/>
            <a:ext cx="1611218" cy="257795"/>
            <a:chOff x="880057" y="5427842"/>
            <a:chExt cx="5715000" cy="914400"/>
          </a:xfrm>
        </p:grpSpPr>
        <p:sp>
          <p:nvSpPr>
            <p:cNvPr id="67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68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69" name="Straight Arrow Connector 107"/>
            <p:cNvCxnSpPr>
              <a:cxnSpLocks noChangeShapeType="1"/>
              <a:stCxn id="67" idx="6"/>
              <a:endCxn id="68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71" name="Straight Arrow Connector 109"/>
            <p:cNvCxnSpPr>
              <a:cxnSpLocks noChangeShapeType="1"/>
              <a:stCxn id="68" idx="6"/>
              <a:endCxn id="70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73" name="Straight Arrow Connector 42"/>
            <p:cNvCxnSpPr>
              <a:cxnSpLocks noChangeShapeType="1"/>
              <a:stCxn id="70" idx="6"/>
              <a:endCxn id="72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4" name="Rectangle 73"/>
          <p:cNvSpPr/>
          <p:nvPr/>
        </p:nvSpPr>
        <p:spPr>
          <a:xfrm>
            <a:off x="5437955" y="4724980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6000303" y="4807053"/>
            <a:ext cx="1611218" cy="257795"/>
            <a:chOff x="880057" y="5427842"/>
            <a:chExt cx="5715000" cy="914400"/>
          </a:xfrm>
        </p:grpSpPr>
        <p:sp>
          <p:nvSpPr>
            <p:cNvPr id="76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77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78" name="Straight Arrow Connector 107"/>
            <p:cNvCxnSpPr>
              <a:cxnSpLocks noChangeShapeType="1"/>
              <a:stCxn id="76" idx="6"/>
              <a:endCxn id="77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80" name="Straight Arrow Connector 109"/>
            <p:cNvCxnSpPr>
              <a:cxnSpLocks noChangeShapeType="1"/>
              <a:stCxn id="77" idx="6"/>
              <a:endCxn id="79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82" name="Straight Arrow Connector 42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3" name="Rectangle 82"/>
          <p:cNvSpPr/>
          <p:nvPr/>
        </p:nvSpPr>
        <p:spPr>
          <a:xfrm>
            <a:off x="5437955" y="5133274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64258" y="2432543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126606" y="2514616"/>
            <a:ext cx="1611218" cy="257795"/>
            <a:chOff x="880057" y="5427842"/>
            <a:chExt cx="5715000" cy="914400"/>
          </a:xfrm>
        </p:grpSpPr>
        <p:sp>
          <p:nvSpPr>
            <p:cNvPr id="86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87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88" name="Straight Arrow Connector 107"/>
            <p:cNvCxnSpPr>
              <a:cxnSpLocks noChangeShapeType="1"/>
              <a:stCxn id="86" idx="6"/>
              <a:endCxn id="87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90" name="Straight Arrow Connector 109"/>
            <p:cNvCxnSpPr>
              <a:cxnSpLocks noChangeShapeType="1"/>
              <a:stCxn id="87" idx="6"/>
              <a:endCxn id="89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92" name="Straight Arrow Connector 42"/>
            <p:cNvCxnSpPr>
              <a:cxnSpLocks noChangeShapeType="1"/>
              <a:stCxn id="89" idx="6"/>
              <a:endCxn id="91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" name="Rectangle 101"/>
          <p:cNvSpPr/>
          <p:nvPr/>
        </p:nvSpPr>
        <p:spPr>
          <a:xfrm>
            <a:off x="1564258" y="2839606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474721" y="1543510"/>
            <a:ext cx="2403766" cy="40706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2037069" y="1625583"/>
            <a:ext cx="1611218" cy="257795"/>
            <a:chOff x="880057" y="5427842"/>
            <a:chExt cx="5715000" cy="914400"/>
          </a:xfrm>
        </p:grpSpPr>
        <p:sp>
          <p:nvSpPr>
            <p:cNvPr id="115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16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>
                  <a:solidFill>
                    <a:srgbClr val="FEFEFE"/>
                  </a:solidFill>
                </a:rPr>
                <a:t>P</a:t>
              </a:r>
            </a:p>
          </p:txBody>
        </p:sp>
        <p:cxnSp>
          <p:nvCxnSpPr>
            <p:cNvPr id="117" name="Straight Arrow Connector 107"/>
            <p:cNvCxnSpPr>
              <a:cxnSpLocks noChangeShapeType="1"/>
              <a:stCxn id="115" idx="6"/>
              <a:endCxn id="116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19" name="Straight Arrow Connector 109"/>
            <p:cNvCxnSpPr>
              <a:cxnSpLocks noChangeShapeType="1"/>
              <a:stCxn id="116" idx="6"/>
              <a:endCxn id="118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21" name="Straight Arrow Connector 42"/>
            <p:cNvCxnSpPr>
              <a:cxnSpLocks noChangeShapeType="1"/>
              <a:stCxn id="118" idx="6"/>
              <a:endCxn id="120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2" name="Rectangle 121"/>
          <p:cNvSpPr/>
          <p:nvPr/>
        </p:nvSpPr>
        <p:spPr>
          <a:xfrm>
            <a:off x="1474721" y="1948869"/>
            <a:ext cx="2403766" cy="40706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2037069" y="2030942"/>
            <a:ext cx="1611218" cy="257795"/>
            <a:chOff x="880057" y="5427842"/>
            <a:chExt cx="5715000" cy="914400"/>
          </a:xfrm>
        </p:grpSpPr>
        <p:sp>
          <p:nvSpPr>
            <p:cNvPr id="124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25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26" name="Straight Arrow Connector 107"/>
            <p:cNvCxnSpPr>
              <a:cxnSpLocks noChangeShapeType="1"/>
              <a:stCxn id="124" idx="6"/>
              <a:endCxn id="125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28" name="Straight Arrow Connector 109"/>
            <p:cNvCxnSpPr>
              <a:cxnSpLocks noChangeShapeType="1"/>
              <a:stCxn id="125" idx="6"/>
              <a:endCxn id="127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9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30" name="Straight Arrow Connector 42"/>
            <p:cNvCxnSpPr>
              <a:cxnSpLocks noChangeShapeType="1"/>
              <a:stCxn id="127" idx="6"/>
              <a:endCxn id="129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1" name="Rectangle 130"/>
          <p:cNvSpPr/>
          <p:nvPr/>
        </p:nvSpPr>
        <p:spPr>
          <a:xfrm>
            <a:off x="1474721" y="5157566"/>
            <a:ext cx="2403766" cy="974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474721" y="4342653"/>
            <a:ext cx="2403766" cy="40706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474721" y="4748012"/>
            <a:ext cx="2403766" cy="40706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37069" y="4421559"/>
            <a:ext cx="1611218" cy="257795"/>
            <a:chOff x="880057" y="5427842"/>
            <a:chExt cx="5715000" cy="914400"/>
          </a:xfrm>
        </p:grpSpPr>
        <p:sp>
          <p:nvSpPr>
            <p:cNvPr id="153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1" cy="2286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54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55" name="Straight Arrow Connector 107"/>
            <p:cNvCxnSpPr>
              <a:cxnSpLocks noChangeShapeType="1"/>
              <a:stCxn id="153" idx="6"/>
              <a:endCxn id="154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57" name="Straight Arrow Connector 109"/>
            <p:cNvCxnSpPr>
              <a:cxnSpLocks noChangeShapeType="1"/>
              <a:stCxn id="154" idx="6"/>
              <a:endCxn id="156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8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59" name="Straight Arrow Connector 42"/>
            <p:cNvCxnSpPr>
              <a:cxnSpLocks noChangeShapeType="1"/>
              <a:stCxn id="156" idx="6"/>
              <a:endCxn id="158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0" name="Rectangle 159"/>
          <p:cNvSpPr/>
          <p:nvPr/>
        </p:nvSpPr>
        <p:spPr>
          <a:xfrm>
            <a:off x="1564258" y="5242769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2126606" y="5324842"/>
            <a:ext cx="1611218" cy="257795"/>
            <a:chOff x="880057" y="5427842"/>
            <a:chExt cx="5715000" cy="914400"/>
          </a:xfrm>
        </p:grpSpPr>
        <p:sp>
          <p:nvSpPr>
            <p:cNvPr id="162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63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64" name="Straight Arrow Connector 107"/>
            <p:cNvCxnSpPr>
              <a:cxnSpLocks noChangeShapeType="1"/>
              <a:stCxn id="162" idx="6"/>
              <a:endCxn id="163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66" name="Straight Arrow Connector 109"/>
            <p:cNvCxnSpPr>
              <a:cxnSpLocks noChangeShapeType="1"/>
              <a:stCxn id="163" idx="6"/>
              <a:endCxn id="165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68" name="Straight Arrow Connector 42"/>
            <p:cNvCxnSpPr>
              <a:cxnSpLocks noChangeShapeType="1"/>
              <a:stCxn id="165" idx="6"/>
              <a:endCxn id="167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9" name="Rectangle 168"/>
          <p:cNvSpPr/>
          <p:nvPr/>
        </p:nvSpPr>
        <p:spPr>
          <a:xfrm>
            <a:off x="1564258" y="5651063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2037069" y="4833252"/>
            <a:ext cx="1611218" cy="257795"/>
            <a:chOff x="880057" y="5427842"/>
            <a:chExt cx="5715000" cy="914400"/>
          </a:xfrm>
        </p:grpSpPr>
        <p:sp>
          <p:nvSpPr>
            <p:cNvPr id="144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45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>
                  <a:solidFill>
                    <a:srgbClr val="FEFEFE"/>
                  </a:solidFill>
                </a:rPr>
                <a:t>P</a:t>
              </a:r>
            </a:p>
          </p:txBody>
        </p:sp>
        <p:cxnSp>
          <p:nvCxnSpPr>
            <p:cNvPr id="146" name="Straight Arrow Connector 107"/>
            <p:cNvCxnSpPr>
              <a:cxnSpLocks noChangeShapeType="1"/>
              <a:stCxn id="144" idx="6"/>
              <a:endCxn id="145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7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48" name="Straight Arrow Connector 109"/>
            <p:cNvCxnSpPr>
              <a:cxnSpLocks noChangeShapeType="1"/>
              <a:stCxn id="145" idx="6"/>
              <a:endCxn id="147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50" name="Straight Arrow Connector 42"/>
            <p:cNvCxnSpPr>
              <a:cxnSpLocks noChangeShapeType="1"/>
              <a:stCxn id="147" idx="6"/>
              <a:endCxn id="149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0" name="Group 169"/>
          <p:cNvGrpSpPr/>
          <p:nvPr/>
        </p:nvGrpSpPr>
        <p:grpSpPr>
          <a:xfrm>
            <a:off x="146860" y="4309405"/>
            <a:ext cx="909967" cy="145595"/>
            <a:chOff x="880057" y="5427842"/>
            <a:chExt cx="5715000" cy="914400"/>
          </a:xfrm>
        </p:grpSpPr>
        <p:sp>
          <p:nvSpPr>
            <p:cNvPr id="171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72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3" name="Straight Arrow Connector 107"/>
            <p:cNvCxnSpPr>
              <a:cxnSpLocks noChangeShapeType="1"/>
              <a:stCxn id="171" idx="6"/>
              <a:endCxn id="172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5" name="Straight Arrow Connector 109"/>
            <p:cNvCxnSpPr>
              <a:cxnSpLocks noChangeShapeType="1"/>
              <a:stCxn id="172" idx="6"/>
              <a:endCxn id="174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7" name="Straight Arrow Connector 42"/>
            <p:cNvCxnSpPr>
              <a:cxnSpLocks noChangeShapeType="1"/>
              <a:stCxn id="174" idx="6"/>
              <a:endCxn id="176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8" name="Group 177"/>
          <p:cNvGrpSpPr/>
          <p:nvPr/>
        </p:nvGrpSpPr>
        <p:grpSpPr>
          <a:xfrm>
            <a:off x="4110589" y="4309405"/>
            <a:ext cx="909967" cy="145595"/>
            <a:chOff x="880057" y="5427842"/>
            <a:chExt cx="5715000" cy="914400"/>
          </a:xfrm>
        </p:grpSpPr>
        <p:sp>
          <p:nvSpPr>
            <p:cNvPr id="17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8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1" name="Straight Arrow Connector 107"/>
            <p:cNvCxnSpPr>
              <a:cxnSpLocks noChangeShapeType="1"/>
              <a:stCxn id="179" idx="6"/>
              <a:endCxn id="18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2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3" name="Straight Arrow Connector 109"/>
            <p:cNvCxnSpPr>
              <a:cxnSpLocks noChangeShapeType="1"/>
              <a:stCxn id="180" idx="6"/>
              <a:endCxn id="182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5" name="Straight Arrow Connector 42"/>
            <p:cNvCxnSpPr>
              <a:cxnSpLocks noChangeShapeType="1"/>
              <a:stCxn id="182" idx="6"/>
              <a:endCxn id="184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6" name="Group 185"/>
          <p:cNvGrpSpPr/>
          <p:nvPr/>
        </p:nvGrpSpPr>
        <p:grpSpPr>
          <a:xfrm>
            <a:off x="7982410" y="4304229"/>
            <a:ext cx="909967" cy="145595"/>
            <a:chOff x="880057" y="5427842"/>
            <a:chExt cx="5715000" cy="914400"/>
          </a:xfrm>
        </p:grpSpPr>
        <p:sp>
          <p:nvSpPr>
            <p:cNvPr id="187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88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89" name="Straight Arrow Connector 107"/>
            <p:cNvCxnSpPr>
              <a:cxnSpLocks noChangeShapeType="1"/>
              <a:stCxn id="187" idx="6"/>
              <a:endCxn id="188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0" name="Oval 108"/>
            <p:cNvSpPr>
              <a:spLocks noChangeArrowheads="1"/>
            </p:cNvSpPr>
            <p:nvPr/>
          </p:nvSpPr>
          <p:spPr bwMode="auto">
            <a:xfrm>
              <a:off x="3756351" y="5427842"/>
              <a:ext cx="1009909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91" name="Straight Arrow Connector 109"/>
            <p:cNvCxnSpPr>
              <a:cxnSpLocks noChangeShapeType="1"/>
              <a:stCxn id="188" idx="6"/>
              <a:endCxn id="190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2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93" name="Straight Arrow Connector 42"/>
            <p:cNvCxnSpPr>
              <a:cxnSpLocks noChangeShapeType="1"/>
              <a:stCxn id="190" idx="6"/>
              <a:endCxn id="192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968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Ordering in DAGs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We can directly express our intent: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458851" y="3175157"/>
            <a:ext cx="6226299" cy="1222983"/>
            <a:chOff x="1184597" y="3281729"/>
            <a:chExt cx="6226299" cy="1222983"/>
          </a:xfrm>
        </p:grpSpPr>
        <p:sp>
          <p:nvSpPr>
            <p:cNvPr id="5" name="Oval 64"/>
            <p:cNvSpPr>
              <a:spLocks noChangeAspect="1"/>
            </p:cNvSpPr>
            <p:nvPr/>
          </p:nvSpPr>
          <p:spPr bwMode="auto">
            <a:xfrm>
              <a:off x="1184597" y="3501866"/>
              <a:ext cx="146758" cy="1467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1200"/>
            </a:p>
          </p:txBody>
        </p:sp>
        <p:sp>
          <p:nvSpPr>
            <p:cNvPr id="6" name="Oval 65"/>
            <p:cNvSpPr>
              <a:spLocks noChangeArrowheads="1"/>
            </p:cNvSpPr>
            <p:nvPr/>
          </p:nvSpPr>
          <p:spPr bwMode="auto">
            <a:xfrm>
              <a:off x="2994613" y="3917680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HID</a:t>
              </a:r>
              <a:r>
                <a:rPr lang="en-US" baseline="-25000" dirty="0" smtClean="0"/>
                <a:t>P</a:t>
              </a:r>
              <a:endParaRPr lang="en-US" baseline="-25000" dirty="0"/>
            </a:p>
          </p:txBody>
        </p:sp>
        <p:sp>
          <p:nvSpPr>
            <p:cNvPr id="7" name="Oval 66"/>
            <p:cNvSpPr>
              <a:spLocks noChangeArrowheads="1"/>
            </p:cNvSpPr>
            <p:nvPr/>
          </p:nvSpPr>
          <p:spPr bwMode="auto">
            <a:xfrm>
              <a:off x="3777322" y="3281729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SID</a:t>
              </a:r>
              <a:r>
                <a:rPr lang="en-US" baseline="-25000" dirty="0" smtClean="0"/>
                <a:t>P</a:t>
              </a:r>
              <a:endParaRPr lang="en-US" baseline="-25000" dirty="0"/>
            </a:p>
          </p:txBody>
        </p:sp>
        <p:sp>
          <p:nvSpPr>
            <p:cNvPr id="8" name="Oval 67"/>
            <p:cNvSpPr>
              <a:spLocks noChangeArrowheads="1"/>
            </p:cNvSpPr>
            <p:nvPr/>
          </p:nvSpPr>
          <p:spPr bwMode="auto">
            <a:xfrm>
              <a:off x="1820548" y="3917680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AD</a:t>
              </a:r>
              <a:r>
                <a:rPr lang="en-US" baseline="-25000" dirty="0" smtClean="0"/>
                <a:t>P</a:t>
              </a:r>
              <a:endParaRPr lang="en-US" baseline="-25000" dirty="0"/>
            </a:p>
          </p:txBody>
        </p:sp>
        <p:cxnSp>
          <p:nvCxnSpPr>
            <p:cNvPr id="9" name="Straight Arrow Connector 68"/>
            <p:cNvCxnSpPr>
              <a:cxnSpLocks noChangeShapeType="1"/>
              <a:stCxn id="8" idx="6"/>
              <a:endCxn id="6" idx="2"/>
            </p:cNvCxnSpPr>
            <p:nvPr/>
          </p:nvCxnSpPr>
          <p:spPr bwMode="auto">
            <a:xfrm>
              <a:off x="2407580" y="4211196"/>
              <a:ext cx="5870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Curved Connector 69"/>
            <p:cNvCxnSpPr>
              <a:cxnSpLocks noChangeShapeType="1"/>
              <a:stCxn id="5" idx="4"/>
              <a:endCxn id="8" idx="2"/>
            </p:cNvCxnSpPr>
            <p:nvPr/>
          </p:nvCxnSpPr>
          <p:spPr bwMode="auto">
            <a:xfrm rot="16200000" flipH="1">
              <a:off x="1257976" y="3648624"/>
              <a:ext cx="562572" cy="562572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Curved Connector 70"/>
            <p:cNvCxnSpPr>
              <a:cxnSpLocks noChangeShapeType="1"/>
              <a:stCxn id="6" idx="6"/>
              <a:endCxn id="7" idx="4"/>
            </p:cNvCxnSpPr>
            <p:nvPr/>
          </p:nvCxnSpPr>
          <p:spPr bwMode="auto">
            <a:xfrm flipV="1">
              <a:off x="3581645" y="3868761"/>
              <a:ext cx="489193" cy="342435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Arrow Connector 71"/>
            <p:cNvCxnSpPr>
              <a:cxnSpLocks noChangeShapeType="1"/>
              <a:stCxn id="5" idx="6"/>
              <a:endCxn id="7" idx="2"/>
            </p:cNvCxnSpPr>
            <p:nvPr/>
          </p:nvCxnSpPr>
          <p:spPr bwMode="auto">
            <a:xfrm>
              <a:off x="1331355" y="3575245"/>
              <a:ext cx="244596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Curved Connector 14366"/>
            <p:cNvCxnSpPr>
              <a:cxnSpLocks noChangeShapeType="1"/>
              <a:stCxn id="8" idx="7"/>
              <a:endCxn id="7" idx="3"/>
            </p:cNvCxnSpPr>
            <p:nvPr/>
          </p:nvCxnSpPr>
          <p:spPr bwMode="auto">
            <a:xfrm rot="5400000" flipH="1" flipV="1">
              <a:off x="2982383" y="3122741"/>
              <a:ext cx="220137" cy="1540959"/>
            </a:xfrm>
            <a:prstGeom prst="curvedConnector3">
              <a:avLst>
                <a:gd name="adj1" fmla="val 8975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65"/>
            <p:cNvSpPr>
              <a:spLocks noChangeArrowheads="1"/>
            </p:cNvSpPr>
            <p:nvPr/>
          </p:nvSpPr>
          <p:spPr bwMode="auto">
            <a:xfrm>
              <a:off x="6041155" y="3917680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HID</a:t>
              </a:r>
              <a:r>
                <a:rPr lang="en-US" baseline="-25000" dirty="0" smtClean="0"/>
                <a:t>S</a:t>
              </a:r>
              <a:endParaRPr lang="en-US" baseline="-25000" dirty="0"/>
            </a:p>
          </p:txBody>
        </p:sp>
        <p:sp>
          <p:nvSpPr>
            <p:cNvPr id="17" name="Oval 66"/>
            <p:cNvSpPr>
              <a:spLocks noChangeArrowheads="1"/>
            </p:cNvSpPr>
            <p:nvPr/>
          </p:nvSpPr>
          <p:spPr bwMode="auto">
            <a:xfrm>
              <a:off x="6823864" y="3281729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SID</a:t>
              </a:r>
              <a:r>
                <a:rPr lang="en-US" baseline="-25000" dirty="0" smtClean="0"/>
                <a:t>S</a:t>
              </a:r>
              <a:endParaRPr lang="en-US" baseline="-25000" dirty="0"/>
            </a:p>
          </p:txBody>
        </p:sp>
        <p:sp>
          <p:nvSpPr>
            <p:cNvPr id="18" name="Oval 67"/>
            <p:cNvSpPr>
              <a:spLocks noChangeArrowheads="1"/>
            </p:cNvSpPr>
            <p:nvPr/>
          </p:nvSpPr>
          <p:spPr bwMode="auto">
            <a:xfrm>
              <a:off x="4867090" y="3917680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AD</a:t>
              </a:r>
              <a:r>
                <a:rPr lang="en-US" baseline="-25000" dirty="0" smtClean="0"/>
                <a:t>S</a:t>
              </a:r>
              <a:endParaRPr lang="en-US" baseline="-25000" dirty="0"/>
            </a:p>
          </p:txBody>
        </p:sp>
        <p:cxnSp>
          <p:nvCxnSpPr>
            <p:cNvPr id="19" name="Straight Arrow Connector 68"/>
            <p:cNvCxnSpPr>
              <a:cxnSpLocks noChangeShapeType="1"/>
              <a:stCxn id="18" idx="6"/>
              <a:endCxn id="16" idx="2"/>
            </p:cNvCxnSpPr>
            <p:nvPr/>
          </p:nvCxnSpPr>
          <p:spPr bwMode="auto">
            <a:xfrm>
              <a:off x="5454122" y="4211196"/>
              <a:ext cx="5870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Curved Connector 69"/>
            <p:cNvCxnSpPr>
              <a:cxnSpLocks noChangeShapeType="1"/>
              <a:stCxn id="7" idx="5"/>
              <a:endCxn id="18" idx="2"/>
            </p:cNvCxnSpPr>
            <p:nvPr/>
          </p:nvCxnSpPr>
          <p:spPr bwMode="auto">
            <a:xfrm rot="16200000" flipH="1">
              <a:off x="4358535" y="3702641"/>
              <a:ext cx="428404" cy="588705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Curved Connector 70"/>
            <p:cNvCxnSpPr>
              <a:cxnSpLocks noChangeShapeType="1"/>
              <a:stCxn id="16" idx="6"/>
              <a:endCxn id="17" idx="4"/>
            </p:cNvCxnSpPr>
            <p:nvPr/>
          </p:nvCxnSpPr>
          <p:spPr bwMode="auto">
            <a:xfrm flipV="1">
              <a:off x="6628187" y="3868761"/>
              <a:ext cx="489193" cy="342435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Arrow Connector 71"/>
            <p:cNvCxnSpPr>
              <a:cxnSpLocks noChangeShapeType="1"/>
              <a:stCxn id="7" idx="6"/>
              <a:endCxn id="17" idx="2"/>
            </p:cNvCxnSpPr>
            <p:nvPr/>
          </p:nvCxnSpPr>
          <p:spPr bwMode="auto">
            <a:xfrm>
              <a:off x="4364354" y="3575245"/>
              <a:ext cx="245951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Curved Connector 14366"/>
            <p:cNvCxnSpPr>
              <a:cxnSpLocks noChangeShapeType="1"/>
              <a:stCxn id="18" idx="7"/>
              <a:endCxn id="17" idx="3"/>
            </p:cNvCxnSpPr>
            <p:nvPr/>
          </p:nvCxnSpPr>
          <p:spPr bwMode="auto">
            <a:xfrm rot="5400000" flipH="1" flipV="1">
              <a:off x="6028925" y="3122741"/>
              <a:ext cx="220137" cy="1540959"/>
            </a:xfrm>
            <a:prstGeom prst="curvedConnector3">
              <a:avLst>
                <a:gd name="adj1" fmla="val 8975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" name="Rectangle 26"/>
          <p:cNvSpPr/>
          <p:nvPr/>
        </p:nvSpPr>
        <p:spPr>
          <a:xfrm>
            <a:off x="2511099" y="5183858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yriad Pro"/>
                <a:cs typeface="Myriad Pro"/>
              </a:rPr>
              <a:t>PROXY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yriad Pro"/>
              <a:cs typeface="Myriad Pro"/>
            </a:endParaRPr>
          </a:p>
        </p:txBody>
      </p:sp>
      <p:sp>
        <p:nvSpPr>
          <p:cNvPr id="28" name="Left Brace 27"/>
          <p:cNvSpPr/>
          <p:nvPr/>
        </p:nvSpPr>
        <p:spPr>
          <a:xfrm rot="16200000">
            <a:off x="2745639" y="3469695"/>
            <a:ext cx="419237" cy="2886242"/>
          </a:xfrm>
          <a:prstGeom prst="leftBrace">
            <a:avLst/>
          </a:prstGeom>
          <a:ln w="285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1993" y="5183859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yriad Pro"/>
                <a:cs typeface="Myriad Pro"/>
              </a:rPr>
              <a:t>SERVER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yriad Pro"/>
              <a:cs typeface="Myriad Pro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5792181" y="3469696"/>
            <a:ext cx="419237" cy="2886242"/>
          </a:xfrm>
          <a:prstGeom prst="leftBrace">
            <a:avLst/>
          </a:prstGeom>
          <a:ln w="285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Default Design">
  <a:themeElements>
    <a:clrScheme name="2_Default Design 3">
      <a:dk1>
        <a:srgbClr val="000000"/>
      </a:dk1>
      <a:lt1>
        <a:srgbClr val="FFFFFF"/>
      </a:lt1>
      <a:dk2>
        <a:srgbClr val="44607E"/>
      </a:dk2>
      <a:lt2>
        <a:srgbClr val="838687"/>
      </a:lt2>
      <a:accent1>
        <a:srgbClr val="999999"/>
      </a:accent1>
      <a:accent2>
        <a:srgbClr val="44607E"/>
      </a:accent2>
      <a:accent3>
        <a:srgbClr val="FFFFFF"/>
      </a:accent3>
      <a:accent4>
        <a:srgbClr val="000000"/>
      </a:accent4>
      <a:accent5>
        <a:srgbClr val="CACACA"/>
      </a:accent5>
      <a:accent6>
        <a:srgbClr val="3D5672"/>
      </a:accent6>
      <a:hlink>
        <a:srgbClr val="7C99B9"/>
      </a:hlink>
      <a:folHlink>
        <a:srgbClr val="7691AB"/>
      </a:folHlink>
    </a:clrScheme>
    <a:fontScheme name="2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70000"/>
          </a:schemeClr>
        </a:solidFill>
        <a:ln w="1905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70000"/>
          </a:schemeClr>
        </a:solidFill>
        <a:ln w="1905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44607E"/>
        </a:dk2>
        <a:lt2>
          <a:srgbClr val="838687"/>
        </a:lt2>
        <a:accent1>
          <a:srgbClr val="A8C1D7"/>
        </a:accent1>
        <a:accent2>
          <a:srgbClr val="D16221"/>
        </a:accent2>
        <a:accent3>
          <a:srgbClr val="FFFFFF"/>
        </a:accent3>
        <a:accent4>
          <a:srgbClr val="000000"/>
        </a:accent4>
        <a:accent5>
          <a:srgbClr val="D1DDE8"/>
        </a:accent5>
        <a:accent6>
          <a:srgbClr val="BD581D"/>
        </a:accent6>
        <a:hlink>
          <a:srgbClr val="9BA921"/>
        </a:hlink>
        <a:folHlink>
          <a:srgbClr val="7691A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44607E"/>
        </a:dk2>
        <a:lt2>
          <a:srgbClr val="838687"/>
        </a:lt2>
        <a:accent1>
          <a:srgbClr val="999999"/>
        </a:accent1>
        <a:accent2>
          <a:srgbClr val="44607E"/>
        </a:accent2>
        <a:accent3>
          <a:srgbClr val="FFFFFF"/>
        </a:accent3>
        <a:accent4>
          <a:srgbClr val="000000"/>
        </a:accent4>
        <a:accent5>
          <a:srgbClr val="CACACA"/>
        </a:accent5>
        <a:accent6>
          <a:srgbClr val="3D5672"/>
        </a:accent6>
        <a:hlink>
          <a:srgbClr val="9BA921"/>
        </a:hlink>
        <a:folHlink>
          <a:srgbClr val="7691A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44607E"/>
        </a:dk2>
        <a:lt2>
          <a:srgbClr val="838687"/>
        </a:lt2>
        <a:accent1>
          <a:srgbClr val="999999"/>
        </a:accent1>
        <a:accent2>
          <a:srgbClr val="44607E"/>
        </a:accent2>
        <a:accent3>
          <a:srgbClr val="FFFFFF"/>
        </a:accent3>
        <a:accent4>
          <a:srgbClr val="000000"/>
        </a:accent4>
        <a:accent5>
          <a:srgbClr val="CACACA"/>
        </a:accent5>
        <a:accent6>
          <a:srgbClr val="3D5672"/>
        </a:accent6>
        <a:hlink>
          <a:srgbClr val="7C99B9"/>
        </a:hlink>
        <a:folHlink>
          <a:srgbClr val="7691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1186</Words>
  <Application>Microsoft Office PowerPoint</Application>
  <PresentationFormat>On-screen Show (4:3)</PresentationFormat>
  <Paragraphs>302</Paragraphs>
  <Slides>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2_Default Design</vt:lpstr>
      <vt:lpstr>Anonymity in XIA</vt:lpstr>
      <vt:lpstr>Project Goals</vt:lpstr>
      <vt:lpstr>Anonymity is Unlinkability</vt:lpstr>
      <vt:lpstr>Proxies</vt:lpstr>
      <vt:lpstr>Existing Approach: Proxy</vt:lpstr>
      <vt:lpstr>XIA Components</vt:lpstr>
      <vt:lpstr>DAGs: Order and Fallback</vt:lpstr>
      <vt:lpstr>Direct translation to XIA</vt:lpstr>
      <vt:lpstr>Use Ordering in DAGs</vt:lpstr>
      <vt:lpstr>DAGs in action</vt:lpstr>
      <vt:lpstr>New Approach: Temporary IDs</vt:lpstr>
      <vt:lpstr>Control and Transparency</vt:lpstr>
      <vt:lpstr>Control and Transparency</vt:lpstr>
      <vt:lpstr>Socket API Extension</vt:lpstr>
      <vt:lpstr>Comparison</vt:lpstr>
      <vt:lpstr>Demo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Anonymity in XIA</dc:title>
  <dc:creator>David Naylor</dc:creator>
  <cp:lastModifiedBy>Nicolas Feltman</cp:lastModifiedBy>
  <cp:revision>112</cp:revision>
  <dcterms:created xsi:type="dcterms:W3CDTF">2011-12-05T00:38:49Z</dcterms:created>
  <dcterms:modified xsi:type="dcterms:W3CDTF">2011-12-09T03:15:00Z</dcterms:modified>
</cp:coreProperties>
</file>