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en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28"/>
    <p:restoredTop sz="96405"/>
  </p:normalViewPr>
  <p:slideViewPr>
    <p:cSldViewPr snapToGrid="0">
      <p:cViewPr varScale="1">
        <p:scale>
          <a:sx n="162" d="100"/>
          <a:sy n="162" d="100"/>
        </p:scale>
        <p:origin x="22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1AE99-882F-3450-7A67-FECF1936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F8D860-C618-DEA9-68B4-F97DEF5B5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0E8BA-F641-1242-E158-1FCE84E61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EC2F-4C2F-8241-8893-7B2F3ECF794D}" type="datetimeFigureOut">
              <a:rPr lang="en-SK" smtClean="0"/>
              <a:t>29/11/2022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FF938-1789-6222-6552-063B8F0D5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690BB-8E11-500A-6675-5002B0C33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CE70-20D1-C144-B295-4F78BFEFE239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3185753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B5589-05D5-4ECD-E9DA-5FFA697E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E44F61-61E7-5E8B-CC8B-9CA8A0316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73BF1-806D-A0FF-4C7A-3F76A7A69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EC2F-4C2F-8241-8893-7B2F3ECF794D}" type="datetimeFigureOut">
              <a:rPr lang="en-SK" smtClean="0"/>
              <a:t>29/11/2022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F192A-227D-673A-CF00-E5D049273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2EB3B-6F54-31F5-272F-0D5D3EF15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CE70-20D1-C144-B295-4F78BFEFE239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90256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F92A5B-F17F-2D7A-DD33-924083A4C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56CB84-F27E-69DD-50ED-6FBF3947C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B7F58-9F96-BC34-8B2D-BB864B844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EC2F-4C2F-8241-8893-7B2F3ECF794D}" type="datetimeFigureOut">
              <a:rPr lang="en-SK" smtClean="0"/>
              <a:t>29/11/2022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9ABF1-CCDF-B188-5952-96AF6E869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0D9B6-EE95-F58C-43B2-F95A1F71F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CE70-20D1-C144-B295-4F78BFEFE239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3249171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214CF-BF2B-4597-C39F-41AA30CD2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0210-EB5C-6F7B-7A98-8FE3F86E8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9886F-BC99-4715-2A00-E835EE492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EC2F-4C2F-8241-8893-7B2F3ECF794D}" type="datetimeFigureOut">
              <a:rPr lang="en-SK" smtClean="0"/>
              <a:t>29/11/2022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BE742-58C6-1C87-4920-3D4259C3E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9210-4D5C-F2E4-F7A9-8CD962013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CE70-20D1-C144-B295-4F78BFEFE239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4082142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F1FEE-B9F8-D040-B231-33AEC9C9F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EF01A-84DD-97F4-1B46-0E7EF7A52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1C688-79FC-6D92-A18D-2FAB875CE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EC2F-4C2F-8241-8893-7B2F3ECF794D}" type="datetimeFigureOut">
              <a:rPr lang="en-SK" smtClean="0"/>
              <a:t>29/11/2022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B98CC-EB02-0486-32A2-14DF016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3EFCB-68F1-B34A-05EC-45D6F877E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CE70-20D1-C144-B295-4F78BFEFE239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3900868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530C5-FDFB-F706-B1E6-AF92908FA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154CE-6BD0-3D2D-4971-9D0D5BA561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63837-3E08-4C08-FFCB-39415F3DE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E2725-F55A-1BC6-5A60-D0A180E3E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EC2F-4C2F-8241-8893-7B2F3ECF794D}" type="datetimeFigureOut">
              <a:rPr lang="en-SK" smtClean="0"/>
              <a:t>29/11/2022</a:t>
            </a:fld>
            <a:endParaRPr lang="en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E0AA3-D102-133D-8C08-23911C776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34EAC-939D-F735-597D-7707AEE0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CE70-20D1-C144-B295-4F78BFEFE239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99099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7A0ED-EB62-77DC-5A07-418C293BF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5E61A-CD63-115B-9A56-3B6AC97B8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1CCB1-D2D2-0602-2EEF-4E4C37E4E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3ADA03-7C67-2E54-E1FF-5F1B51E85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D127CD-2E2B-4325-27D1-6F02ACF968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A1E703-909C-FE44-638A-741B4906F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EC2F-4C2F-8241-8893-7B2F3ECF794D}" type="datetimeFigureOut">
              <a:rPr lang="en-SK" smtClean="0"/>
              <a:t>29/11/2022</a:t>
            </a:fld>
            <a:endParaRPr lang="en-S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B217C2-32EF-7628-DAA6-DA9AFF1EF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CCCDC9-1EDB-0E47-4A4A-8F9255A1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CE70-20D1-C144-B295-4F78BFEFE239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3279620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28E7F-0119-5922-85EB-62863093F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328240-DA80-ADAF-3F64-BAB21D702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EC2F-4C2F-8241-8893-7B2F3ECF794D}" type="datetimeFigureOut">
              <a:rPr lang="en-SK" smtClean="0"/>
              <a:t>29/11/2022</a:t>
            </a:fld>
            <a:endParaRPr lang="en-S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87D03D-E758-85E3-9873-5EE73ABAD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96A56-97DF-89D5-553A-3109A7EF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CE70-20D1-C144-B295-4F78BFEFE239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399348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7DBBB5-1A63-4FB9-4355-0AEB92EE2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EC2F-4C2F-8241-8893-7B2F3ECF794D}" type="datetimeFigureOut">
              <a:rPr lang="en-SK" smtClean="0"/>
              <a:t>29/11/2022</a:t>
            </a:fld>
            <a:endParaRPr lang="en-S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93689D-FE56-7B51-730A-0AA92D2FF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D794B-263B-B0BD-CE77-F7FD28723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CE70-20D1-C144-B295-4F78BFEFE239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8198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28F71-2BD3-F984-1F03-FDD160D8C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B41ED-645F-BEA8-1EFE-FDF9EEFBC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3E1747-EA65-2330-233E-F86EAC212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EA9BF-7940-3113-8098-15F04F1CE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EC2F-4C2F-8241-8893-7B2F3ECF794D}" type="datetimeFigureOut">
              <a:rPr lang="en-SK" smtClean="0"/>
              <a:t>29/11/2022</a:t>
            </a:fld>
            <a:endParaRPr lang="en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889CF-0BE2-37DA-0BE9-9AAFD4B2D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97341-3867-969D-C534-EB92B766B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CE70-20D1-C144-B295-4F78BFEFE239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3719670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A2F9D-8F09-65B8-BE34-0FAF3AE6B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AAA57-226A-30CF-D71A-40E981D202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2442F2-084F-7366-D437-ECC5C08D5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E4224-C11A-8709-D9DF-B3F8C22CA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EC2F-4C2F-8241-8893-7B2F3ECF794D}" type="datetimeFigureOut">
              <a:rPr lang="en-SK" smtClean="0"/>
              <a:t>29/11/2022</a:t>
            </a:fld>
            <a:endParaRPr lang="en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C1B25-6CF2-9842-5F93-C8B995D0E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D3141-353C-F7D4-3CFA-04946D80F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CE70-20D1-C144-B295-4F78BFEFE239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711177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maindatainc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95A2CA-1E79-2647-AFBC-68EE78330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38C24-219A-D827-539D-984353D05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FD879-1270-236A-3984-A635716AC9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CEC2F-4C2F-8241-8893-7B2F3ECF794D}" type="datetimeFigureOut">
              <a:rPr lang="en-SK" smtClean="0"/>
              <a:t>29/11/2022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FD87B-5A26-FE40-4D2D-470612F1A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BCD4D-82DF-ACAE-163F-5A084C785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1CE70-20D1-C144-B295-4F78BFEFE239}" type="slidenum">
              <a:rPr lang="en-SK" smtClean="0"/>
              <a:t>‹#›</a:t>
            </a:fld>
            <a:endParaRPr lang="en-SK"/>
          </a:p>
        </p:txBody>
      </p:sp>
      <p:pic>
        <p:nvPicPr>
          <p:cNvPr id="7" name="Picture 4">
            <a:hlinkClick r:id="rId13"/>
            <a:extLst>
              <a:ext uri="{FF2B5EF4-FFF2-40B4-BE49-F238E27FC236}">
                <a16:creationId xmlns:a16="http://schemas.microsoft.com/office/drawing/2014/main" id="{82E82133-FE6B-CBA1-3559-42A8D8815DF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3783" y="185738"/>
            <a:ext cx="1436469" cy="1065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3D1D20-0D1F-773E-CC96-74384A5110AB}"/>
              </a:ext>
            </a:extLst>
          </p:cNvPr>
          <p:cNvSpPr txBox="1"/>
          <p:nvPr userDrawn="1"/>
        </p:nvSpPr>
        <p:spPr>
          <a:xfrm>
            <a:off x="9368515" y="6446367"/>
            <a:ext cx="2823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K" sz="1400" dirty="0"/>
              <a:t>MAINDATA confidential document</a:t>
            </a:r>
          </a:p>
        </p:txBody>
      </p:sp>
    </p:spTree>
    <p:extLst>
      <p:ext uri="{BB962C8B-B14F-4D97-AF65-F5344CB8AC3E}">
        <p14:creationId xmlns:p14="http://schemas.microsoft.com/office/powerpoint/2010/main" val="1108979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2C18D4-A500-D534-2211-401CEF9F8EBB}"/>
              </a:ext>
            </a:extLst>
          </p:cNvPr>
          <p:cNvSpPr/>
          <p:nvPr/>
        </p:nvSpPr>
        <p:spPr>
          <a:xfrm>
            <a:off x="626654" y="2833109"/>
            <a:ext cx="1798320" cy="95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K" dirty="0"/>
              <a:t>Stream Player (MPEG stream)</a:t>
            </a:r>
          </a:p>
          <a:p>
            <a:pPr algn="ctr"/>
            <a:r>
              <a:rPr lang="en-SK" dirty="0"/>
              <a:t>30 Mbps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69C875-7334-AD13-FACB-F459358B4F3E}"/>
              </a:ext>
            </a:extLst>
          </p:cNvPr>
          <p:cNvSpPr/>
          <p:nvPr/>
        </p:nvSpPr>
        <p:spPr>
          <a:xfrm>
            <a:off x="626654" y="4125461"/>
            <a:ext cx="1798320" cy="102028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K" sz="1200" dirty="0"/>
              <a:t>CSG</a:t>
            </a:r>
          </a:p>
          <a:p>
            <a:pPr algn="ctr"/>
            <a:r>
              <a:rPr lang="en-SK" sz="1200" dirty="0"/>
              <a:t>XML, DSACI</a:t>
            </a:r>
          </a:p>
          <a:p>
            <a:pPr algn="ctr"/>
            <a:r>
              <a:rPr lang="en-SK" sz="1200" dirty="0"/>
              <a:t>50 kbps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70606E-0C95-A44D-CF6B-BD721CD16D63}"/>
              </a:ext>
            </a:extLst>
          </p:cNvPr>
          <p:cNvSpPr/>
          <p:nvPr/>
        </p:nvSpPr>
        <p:spPr>
          <a:xfrm>
            <a:off x="3991398" y="300762"/>
            <a:ext cx="4927310" cy="6888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K" dirty="0">
                <a:solidFill>
                  <a:schemeClr val="tx1"/>
                </a:solidFill>
              </a:rPr>
              <a:t>DVB SIS development environment Config #1</a:t>
            </a:r>
          </a:p>
          <a:p>
            <a:pPr algn="ctr"/>
            <a:r>
              <a:rPr lang="en-SK" dirty="0">
                <a:solidFill>
                  <a:schemeClr val="tx1"/>
                </a:solidFill>
              </a:rPr>
              <a:t>In-band CSG signalling (via MUX)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B53BC5-92B8-F497-CB3D-DF85A72A6AEE}"/>
              </a:ext>
            </a:extLst>
          </p:cNvPr>
          <p:cNvSpPr/>
          <p:nvPr/>
        </p:nvSpPr>
        <p:spPr>
          <a:xfrm>
            <a:off x="3144302" y="3144005"/>
            <a:ext cx="77419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K" sz="1200" dirty="0"/>
              <a:t>MUX</a:t>
            </a:r>
          </a:p>
        </p:txBody>
      </p:sp>
      <p:sp>
        <p:nvSpPr>
          <p:cNvPr id="8" name="Line Callout 1 (Border and Accent Bar) 7">
            <a:extLst>
              <a:ext uri="{FF2B5EF4-FFF2-40B4-BE49-F238E27FC236}">
                <a16:creationId xmlns:a16="http://schemas.microsoft.com/office/drawing/2014/main" id="{BA54B9AF-DD97-7606-B031-DFC8F7239CF7}"/>
              </a:ext>
            </a:extLst>
          </p:cNvPr>
          <p:cNvSpPr/>
          <p:nvPr/>
        </p:nvSpPr>
        <p:spPr>
          <a:xfrm>
            <a:off x="1345982" y="1309109"/>
            <a:ext cx="1798320" cy="950976"/>
          </a:xfrm>
          <a:prstGeom prst="accentBorderCallout1">
            <a:avLst>
              <a:gd name="adj1" fmla="val 18750"/>
              <a:gd name="adj2" fmla="val -8333"/>
              <a:gd name="adj3" fmla="val 157984"/>
              <a:gd name="adj4" fmla="val -3161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K" sz="1200" dirty="0">
                <a:solidFill>
                  <a:schemeClr val="tx1"/>
                </a:solidFill>
              </a:rPr>
              <a:t>Can be:</a:t>
            </a:r>
          </a:p>
          <a:p>
            <a:pPr marL="228600" indent="-228600">
              <a:buAutoNum type="alphaLcParenR"/>
            </a:pPr>
            <a:r>
              <a:rPr lang="en-SK" sz="1200" dirty="0">
                <a:solidFill>
                  <a:schemeClr val="tx1"/>
                </a:solidFill>
              </a:rPr>
              <a:t>Dektec Stream player</a:t>
            </a:r>
          </a:p>
          <a:p>
            <a:pPr marL="228600" indent="-228600">
              <a:buAutoNum type="alphaLcParenR"/>
            </a:pPr>
            <a:r>
              <a:rPr lang="en-SK" sz="1200" dirty="0">
                <a:solidFill>
                  <a:schemeClr val="tx1"/>
                </a:solidFill>
              </a:rPr>
              <a:t>Later maybe TS Duck</a:t>
            </a:r>
          </a:p>
          <a:p>
            <a:pPr marL="228600" indent="-228600">
              <a:buAutoNum type="alphaLcParenR"/>
            </a:pPr>
            <a:r>
              <a:rPr lang="en-SK" sz="1200" dirty="0">
                <a:solidFill>
                  <a:schemeClr val="tx1"/>
                </a:solidFill>
              </a:rPr>
              <a:t>VLC player</a:t>
            </a:r>
          </a:p>
          <a:p>
            <a:pPr marL="228600" indent="-228600">
              <a:buAutoNum type="alphaLcParenR"/>
            </a:pPr>
            <a:r>
              <a:rPr lang="en-SK" sz="1200" dirty="0">
                <a:solidFill>
                  <a:schemeClr val="tx1"/>
                </a:solidFill>
              </a:rPr>
              <a:t>Wireshark???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26848683-A332-3A70-F782-60AA83E0E1E5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424974" y="3308597"/>
            <a:ext cx="719328" cy="12700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29E3BE45-830B-5CF4-8853-BD886AF66163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2424974" y="3308597"/>
            <a:ext cx="719328" cy="1327004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ine Callout 1 (Border and Accent Bar) 15">
            <a:extLst>
              <a:ext uri="{FF2B5EF4-FFF2-40B4-BE49-F238E27FC236}">
                <a16:creationId xmlns:a16="http://schemas.microsoft.com/office/drawing/2014/main" id="{E7588074-D4A6-4672-DD16-05AE54F6AD02}"/>
              </a:ext>
            </a:extLst>
          </p:cNvPr>
          <p:cNvSpPr/>
          <p:nvPr/>
        </p:nvSpPr>
        <p:spPr>
          <a:xfrm>
            <a:off x="3918494" y="1360925"/>
            <a:ext cx="1798320" cy="688848"/>
          </a:xfrm>
          <a:prstGeom prst="accentBorderCallout1">
            <a:avLst>
              <a:gd name="adj1" fmla="val 18750"/>
              <a:gd name="adj2" fmla="val -8333"/>
              <a:gd name="adj3" fmla="val 246480"/>
              <a:gd name="adj4" fmla="val -3636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K" sz="1200" dirty="0">
                <a:solidFill>
                  <a:schemeClr val="tx1"/>
                </a:solidFill>
              </a:rPr>
              <a:t>Can be:</a:t>
            </a:r>
          </a:p>
          <a:p>
            <a:pPr marL="228600" indent="-228600">
              <a:buAutoNum type="alphaLcParenR"/>
            </a:pPr>
            <a:r>
              <a:rPr lang="en-SK" sz="1200" dirty="0">
                <a:solidFill>
                  <a:schemeClr val="tx1"/>
                </a:solidFill>
              </a:rPr>
              <a:t>Dektec MUX</a:t>
            </a:r>
          </a:p>
          <a:p>
            <a:pPr marL="228600" indent="-228600">
              <a:buAutoNum type="alphaLcParenR"/>
            </a:pPr>
            <a:r>
              <a:rPr lang="en-SK" sz="1200" dirty="0">
                <a:solidFill>
                  <a:schemeClr val="tx1"/>
                </a:solidFill>
              </a:rPr>
              <a:t>Later maybe TS Duck</a:t>
            </a:r>
          </a:p>
          <a:p>
            <a:endParaRPr lang="en-SK" sz="1200" dirty="0">
              <a:solidFill>
                <a:schemeClr val="tx1"/>
              </a:solidFill>
            </a:endParaRPr>
          </a:p>
        </p:txBody>
      </p:sp>
      <p:sp>
        <p:nvSpPr>
          <p:cNvPr id="22" name="Line Callout 1 (Border and Accent Bar) 21">
            <a:extLst>
              <a:ext uri="{FF2B5EF4-FFF2-40B4-BE49-F238E27FC236}">
                <a16:creationId xmlns:a16="http://schemas.microsoft.com/office/drawing/2014/main" id="{4E611786-6F3A-6A4E-9F35-5145553D68E2}"/>
              </a:ext>
            </a:extLst>
          </p:cNvPr>
          <p:cNvSpPr/>
          <p:nvPr/>
        </p:nvSpPr>
        <p:spPr>
          <a:xfrm>
            <a:off x="2424974" y="5230105"/>
            <a:ext cx="1798320" cy="1426464"/>
          </a:xfrm>
          <a:prstGeom prst="accentBorderCallout1">
            <a:avLst>
              <a:gd name="adj1" fmla="val -1763"/>
              <a:gd name="adj2" fmla="val 104887"/>
              <a:gd name="adj3" fmla="val -119077"/>
              <a:gd name="adj4" fmla="val 550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K" sz="1200" dirty="0">
                <a:solidFill>
                  <a:schemeClr val="tx1"/>
                </a:solidFill>
              </a:rPr>
              <a:t>CSG metadata are multiplexed as Private Sections - not interfering satellite DTH receivers</a:t>
            </a:r>
            <a:br>
              <a:rPr lang="en-SK" sz="1200" dirty="0">
                <a:solidFill>
                  <a:schemeClr val="tx1"/>
                </a:solidFill>
              </a:rPr>
            </a:br>
            <a:endParaRPr lang="en-SK" sz="1200" dirty="0">
              <a:solidFill>
                <a:schemeClr val="tx1"/>
              </a:solidFill>
            </a:endParaRPr>
          </a:p>
          <a:p>
            <a:r>
              <a:rPr lang="en-SK" sz="1200" dirty="0">
                <a:solidFill>
                  <a:schemeClr val="tx1"/>
                </a:solidFill>
              </a:rPr>
              <a:t>T</a:t>
            </a:r>
            <a:r>
              <a:rPr lang="en-GB" sz="1200" dirty="0">
                <a:solidFill>
                  <a:schemeClr val="tx1"/>
                </a:solidFill>
              </a:rPr>
              <a:t>h</a:t>
            </a:r>
            <a:r>
              <a:rPr lang="en-SK" sz="1200" dirty="0">
                <a:solidFill>
                  <a:schemeClr val="tx1"/>
                </a:solidFill>
              </a:rPr>
              <a:t>is is then: </a:t>
            </a:r>
            <a:br>
              <a:rPr lang="en-SK" sz="1200" dirty="0">
                <a:solidFill>
                  <a:schemeClr val="tx1"/>
                </a:solidFill>
              </a:rPr>
            </a:br>
            <a:r>
              <a:rPr lang="en-SK" sz="1200" dirty="0">
                <a:solidFill>
                  <a:schemeClr val="tx1"/>
                </a:solidFill>
              </a:rPr>
              <a:t>In band SIGNALLING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A65001-E031-14F8-9E6D-0B90E67C48BF}"/>
              </a:ext>
            </a:extLst>
          </p:cNvPr>
          <p:cNvSpPr/>
          <p:nvPr/>
        </p:nvSpPr>
        <p:spPr>
          <a:xfrm>
            <a:off x="4198910" y="2619749"/>
            <a:ext cx="167030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K" sz="1200" dirty="0"/>
              <a:t>DVB-S2 Modulator</a:t>
            </a:r>
          </a:p>
          <a:p>
            <a:pPr algn="ctr"/>
            <a:r>
              <a:rPr lang="en-SK" sz="1200" dirty="0"/>
              <a:t>DTA-107 PCIe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8A15303-0BF1-65DB-9199-6EAE22F7C8CB}"/>
              </a:ext>
            </a:extLst>
          </p:cNvPr>
          <p:cNvSpPr/>
          <p:nvPr/>
        </p:nvSpPr>
        <p:spPr>
          <a:xfrm>
            <a:off x="443774" y="2345429"/>
            <a:ext cx="5486400" cy="170078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K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72547B-F962-EC39-B79D-152B25CE5B59}"/>
              </a:ext>
            </a:extLst>
          </p:cNvPr>
          <p:cNvSpPr txBox="1"/>
          <p:nvPr/>
        </p:nvSpPr>
        <p:spPr>
          <a:xfrm>
            <a:off x="4390934" y="2354942"/>
            <a:ext cx="145389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K" sz="1200" dirty="0"/>
              <a:t>Win PC - Analyzer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DAEA26A0-AE41-2578-3F8F-716B176F22CF}"/>
              </a:ext>
            </a:extLst>
          </p:cNvPr>
          <p:cNvCxnSpPr>
            <a:cxnSpLocks/>
            <a:stCxn id="7" idx="3"/>
            <a:endCxn id="23" idx="1"/>
          </p:cNvCxnSpPr>
          <p:nvPr/>
        </p:nvCxnSpPr>
        <p:spPr>
          <a:xfrm flipV="1">
            <a:off x="3918494" y="2848349"/>
            <a:ext cx="280416" cy="460248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28AB82EF-828D-557E-D2DD-ABC87B60DBE9}"/>
              </a:ext>
            </a:extLst>
          </p:cNvPr>
          <p:cNvCxnSpPr>
            <a:cxnSpLocks/>
            <a:stCxn id="7" idx="3"/>
            <a:endCxn id="43" idx="1"/>
          </p:cNvCxnSpPr>
          <p:nvPr/>
        </p:nvCxnSpPr>
        <p:spPr>
          <a:xfrm>
            <a:off x="3918494" y="3308597"/>
            <a:ext cx="280416" cy="52044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9DBA73F3-1677-95FB-7DC0-25CFC4BDD04A}"/>
              </a:ext>
            </a:extLst>
          </p:cNvPr>
          <p:cNvSpPr/>
          <p:nvPr/>
        </p:nvSpPr>
        <p:spPr>
          <a:xfrm>
            <a:off x="4198910" y="3159245"/>
            <a:ext cx="1670304" cy="463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K" sz="1200" dirty="0"/>
              <a:t>DVB-ASI</a:t>
            </a:r>
          </a:p>
          <a:p>
            <a:pPr algn="ctr"/>
            <a:r>
              <a:rPr lang="en-SK" sz="1200" dirty="0"/>
              <a:t>DTA-2145 PCIe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EF30257-BDD5-A1E1-A688-48A50B8896A0}"/>
              </a:ext>
            </a:extLst>
          </p:cNvPr>
          <p:cNvSpPr/>
          <p:nvPr/>
        </p:nvSpPr>
        <p:spPr>
          <a:xfrm>
            <a:off x="4198910" y="3678929"/>
            <a:ext cx="1670304" cy="30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K" sz="1200" dirty="0"/>
              <a:t>TSoIP or IP  Ethernet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C7206B7-2446-E87F-5A9B-03B2FCFCCA98}"/>
              </a:ext>
            </a:extLst>
          </p:cNvPr>
          <p:cNvSpPr/>
          <p:nvPr/>
        </p:nvSpPr>
        <p:spPr>
          <a:xfrm>
            <a:off x="2424973" y="4457693"/>
            <a:ext cx="1349167" cy="371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K" sz="1200" dirty="0">
                <a:solidFill>
                  <a:schemeClr val="tx1"/>
                </a:solidFill>
              </a:rPr>
              <a:t>DVB ASI or IP</a:t>
            </a: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7499E258-3453-4539-B4EC-9B7973DCF912}"/>
              </a:ext>
            </a:extLst>
          </p:cNvPr>
          <p:cNvCxnSpPr>
            <a:cxnSpLocks/>
            <a:stCxn id="7" idx="3"/>
            <a:endCxn id="38" idx="1"/>
          </p:cNvCxnSpPr>
          <p:nvPr/>
        </p:nvCxnSpPr>
        <p:spPr>
          <a:xfrm>
            <a:off x="3918494" y="3308597"/>
            <a:ext cx="280416" cy="8229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Line Callout 1 (Border and Accent Bar) 49">
            <a:extLst>
              <a:ext uri="{FF2B5EF4-FFF2-40B4-BE49-F238E27FC236}">
                <a16:creationId xmlns:a16="http://schemas.microsoft.com/office/drawing/2014/main" id="{A2B42736-4602-727C-7145-37D740C7F747}"/>
              </a:ext>
            </a:extLst>
          </p:cNvPr>
          <p:cNvSpPr/>
          <p:nvPr/>
        </p:nvSpPr>
        <p:spPr>
          <a:xfrm>
            <a:off x="366339" y="5552572"/>
            <a:ext cx="1798320" cy="1115568"/>
          </a:xfrm>
          <a:prstGeom prst="accentBorderCallout1">
            <a:avLst>
              <a:gd name="adj1" fmla="val 17468"/>
              <a:gd name="adj2" fmla="val 104209"/>
              <a:gd name="adj3" fmla="val -36355"/>
              <a:gd name="adj4" fmla="val 9106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K" sz="1200" dirty="0">
                <a:solidFill>
                  <a:schemeClr val="tx1"/>
                </a:solidFill>
              </a:rPr>
              <a:t>VM with Debian at Supermicro server</a:t>
            </a:r>
          </a:p>
          <a:p>
            <a:r>
              <a:rPr lang="en-SK" sz="1200" dirty="0">
                <a:solidFill>
                  <a:schemeClr val="tx1"/>
                </a:solidFill>
              </a:rPr>
              <a:t>Optionaly it may require</a:t>
            </a:r>
          </a:p>
          <a:p>
            <a:r>
              <a:rPr lang="en-SK" sz="1200" dirty="0">
                <a:solidFill>
                  <a:schemeClr val="tx1"/>
                </a:solidFill>
              </a:rPr>
              <a:t>GPS PCIe receiver</a:t>
            </a:r>
          </a:p>
          <a:p>
            <a:r>
              <a:rPr lang="en-SK" sz="1200" dirty="0">
                <a:solidFill>
                  <a:schemeClr val="tx1"/>
                </a:solidFill>
              </a:rPr>
              <a:t>PTP via Serial port</a:t>
            </a:r>
          </a:p>
          <a:p>
            <a:r>
              <a:rPr lang="en-GB" sz="1200" dirty="0">
                <a:solidFill>
                  <a:schemeClr val="tx1"/>
                </a:solidFill>
              </a:rPr>
              <a:t>O</a:t>
            </a:r>
            <a:r>
              <a:rPr lang="en-SK" sz="1200" dirty="0">
                <a:solidFill>
                  <a:schemeClr val="tx1"/>
                </a:solidFill>
              </a:rPr>
              <a:t>utput a) IP or b)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7D2B907-606C-F9CC-B484-D595443F0297}"/>
              </a:ext>
            </a:extLst>
          </p:cNvPr>
          <p:cNvSpPr/>
          <p:nvPr/>
        </p:nvSpPr>
        <p:spPr>
          <a:xfrm>
            <a:off x="6320117" y="1479176"/>
            <a:ext cx="4047945" cy="256703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K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B6F4D6A-2518-5F67-C930-5D74C82B763A}"/>
              </a:ext>
            </a:extLst>
          </p:cNvPr>
          <p:cNvSpPr/>
          <p:nvPr/>
        </p:nvSpPr>
        <p:spPr>
          <a:xfrm>
            <a:off x="6372134" y="3144005"/>
            <a:ext cx="1356360" cy="463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K" sz="1200" dirty="0"/>
              <a:t>DVB-ASI</a:t>
            </a:r>
          </a:p>
          <a:p>
            <a:pPr algn="ctr"/>
            <a:r>
              <a:rPr lang="en-SK" sz="1200" dirty="0"/>
              <a:t>DTA-2145 PCIe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B473AE3-B74A-8AE6-6512-51E6711C6DB1}"/>
              </a:ext>
            </a:extLst>
          </p:cNvPr>
          <p:cNvSpPr/>
          <p:nvPr/>
        </p:nvSpPr>
        <p:spPr>
          <a:xfrm>
            <a:off x="6372134" y="3674357"/>
            <a:ext cx="1356360" cy="30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K" sz="1200" dirty="0"/>
              <a:t>TSoIP / IP Ethernet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6B225BC-3B27-4837-DD22-E54DA3468433}"/>
              </a:ext>
            </a:extLst>
          </p:cNvPr>
          <p:cNvSpPr/>
          <p:nvPr/>
        </p:nvSpPr>
        <p:spPr>
          <a:xfrm>
            <a:off x="7954046" y="1945341"/>
            <a:ext cx="852034" cy="205337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K" sz="1200" dirty="0"/>
              <a:t>DVB SIS </a:t>
            </a:r>
          </a:p>
          <a:p>
            <a:pPr algn="ctr"/>
            <a:r>
              <a:rPr lang="en-SK" sz="1200" dirty="0"/>
              <a:t>DSA processing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F69BDE2-137F-5EE5-A2DB-3527A687BF0D}"/>
              </a:ext>
            </a:extLst>
          </p:cNvPr>
          <p:cNvSpPr/>
          <p:nvPr/>
        </p:nvSpPr>
        <p:spPr>
          <a:xfrm>
            <a:off x="8885328" y="3168135"/>
            <a:ext cx="1357666" cy="463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K" sz="1200" dirty="0"/>
              <a:t>DVB-ASI</a:t>
            </a:r>
          </a:p>
          <a:p>
            <a:pPr algn="ctr"/>
            <a:r>
              <a:rPr lang="en-SK" sz="1200" dirty="0"/>
              <a:t>DTA-2145 PCIe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6AC5F9B-82B1-DDCB-B7BB-C4604F35E3F6}"/>
              </a:ext>
            </a:extLst>
          </p:cNvPr>
          <p:cNvSpPr/>
          <p:nvPr/>
        </p:nvSpPr>
        <p:spPr>
          <a:xfrm>
            <a:off x="8885328" y="3688708"/>
            <a:ext cx="1356360" cy="30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K" sz="1200" dirty="0"/>
              <a:t>TSoIP /IP Ethernet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21DEFBB5-5A10-6E5C-3B5A-59977CB90520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5869214" y="2848349"/>
            <a:ext cx="502920" cy="12700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977EC288-6FA1-0987-8BE1-4560ACB69E96}"/>
              </a:ext>
            </a:extLst>
          </p:cNvPr>
          <p:cNvCxnSpPr>
            <a:cxnSpLocks/>
            <a:stCxn id="38" idx="3"/>
            <a:endCxn id="55" idx="1"/>
          </p:cNvCxnSpPr>
          <p:nvPr/>
        </p:nvCxnSpPr>
        <p:spPr>
          <a:xfrm flipV="1">
            <a:off x="5869214" y="3375653"/>
            <a:ext cx="502920" cy="15240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B8DD7D0C-E0A1-50F6-F1F4-EF8D6F648C4B}"/>
              </a:ext>
            </a:extLst>
          </p:cNvPr>
          <p:cNvCxnSpPr>
            <a:cxnSpLocks/>
            <a:stCxn id="43" idx="3"/>
            <a:endCxn id="56" idx="1"/>
          </p:cNvCxnSpPr>
          <p:nvPr/>
        </p:nvCxnSpPr>
        <p:spPr>
          <a:xfrm flipV="1">
            <a:off x="5869214" y="3824471"/>
            <a:ext cx="502920" cy="4572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B6383115-4177-75F8-9916-DCDCCE182266}"/>
              </a:ext>
            </a:extLst>
          </p:cNvPr>
          <p:cNvSpPr/>
          <p:nvPr/>
        </p:nvSpPr>
        <p:spPr>
          <a:xfrm>
            <a:off x="10597313" y="3195821"/>
            <a:ext cx="1193844" cy="408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K" sz="1200" dirty="0"/>
              <a:t>Stream Analyzer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5AF2249-89B6-63F8-7CF4-8DDD4050C3B0}"/>
              </a:ext>
            </a:extLst>
          </p:cNvPr>
          <p:cNvSpPr/>
          <p:nvPr/>
        </p:nvSpPr>
        <p:spPr>
          <a:xfrm>
            <a:off x="10597313" y="3629358"/>
            <a:ext cx="1193844" cy="427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K" sz="1200" dirty="0"/>
              <a:t>DVB-T/T2 modulator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08D7D1A2-71AF-768F-4F13-73489670AA62}"/>
              </a:ext>
            </a:extLst>
          </p:cNvPr>
          <p:cNvCxnSpPr>
            <a:cxnSpLocks/>
            <a:stCxn id="58" idx="3"/>
            <a:endCxn id="69" idx="1"/>
          </p:cNvCxnSpPr>
          <p:nvPr/>
        </p:nvCxnSpPr>
        <p:spPr>
          <a:xfrm>
            <a:off x="10242994" y="3399783"/>
            <a:ext cx="354319" cy="30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000F899E-901B-3992-8C1F-8FF3D81AEFBE}"/>
              </a:ext>
            </a:extLst>
          </p:cNvPr>
          <p:cNvCxnSpPr>
            <a:cxnSpLocks/>
            <a:stCxn id="59" idx="3"/>
            <a:endCxn id="70" idx="1"/>
          </p:cNvCxnSpPr>
          <p:nvPr/>
        </p:nvCxnSpPr>
        <p:spPr>
          <a:xfrm>
            <a:off x="10241688" y="3838822"/>
            <a:ext cx="355625" cy="4084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D5EC7CA-41B0-1283-2EDF-EB1395A2D512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10213011" y="3400090"/>
            <a:ext cx="384302" cy="4629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A7212F5-5047-9031-8FE2-65C549C8935A}"/>
              </a:ext>
            </a:extLst>
          </p:cNvPr>
          <p:cNvCxnSpPr>
            <a:cxnSpLocks/>
            <a:stCxn id="58" idx="3"/>
            <a:endCxn id="70" idx="1"/>
          </p:cNvCxnSpPr>
          <p:nvPr/>
        </p:nvCxnSpPr>
        <p:spPr>
          <a:xfrm>
            <a:off x="10242994" y="3399783"/>
            <a:ext cx="354319" cy="4431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45DBC15D-67ED-E2CE-8B6E-899611D0DEF1}"/>
              </a:ext>
            </a:extLst>
          </p:cNvPr>
          <p:cNvSpPr txBox="1"/>
          <p:nvPr/>
        </p:nvSpPr>
        <p:spPr>
          <a:xfrm>
            <a:off x="8911515" y="1560735"/>
            <a:ext cx="13014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K" sz="1200" dirty="0"/>
              <a:t>DSA @ Supermicro 1RU</a:t>
            </a:r>
          </a:p>
          <a:p>
            <a:r>
              <a:rPr lang="en-SK" sz="1200" dirty="0"/>
              <a:t>Debian</a:t>
            </a:r>
          </a:p>
        </p:txBody>
      </p: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9B50AAB2-D07B-EFDD-D4EC-5C631335FA54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5869214" y="2319521"/>
            <a:ext cx="510963" cy="528828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F565581-E53D-76EE-FCA3-21DAF2748B15}"/>
              </a:ext>
            </a:extLst>
          </p:cNvPr>
          <p:cNvSpPr/>
          <p:nvPr/>
        </p:nvSpPr>
        <p:spPr>
          <a:xfrm>
            <a:off x="7006716" y="1598659"/>
            <a:ext cx="1301496" cy="266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K" sz="1200" dirty="0"/>
              <a:t>GPS PCIe receiver</a:t>
            </a:r>
          </a:p>
        </p:txBody>
      </p: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1F599972-5F2D-731E-00E2-BB4BDC186949}"/>
              </a:ext>
            </a:extLst>
          </p:cNvPr>
          <p:cNvCxnSpPr>
            <a:cxnSpLocks/>
            <a:stCxn id="91" idx="3"/>
            <a:endCxn id="57" idx="0"/>
          </p:cNvCxnSpPr>
          <p:nvPr/>
        </p:nvCxnSpPr>
        <p:spPr>
          <a:xfrm>
            <a:off x="8308212" y="1732140"/>
            <a:ext cx="71851" cy="21320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A9F5BA49-E7B3-BF62-4422-C69588821BF1}"/>
              </a:ext>
            </a:extLst>
          </p:cNvPr>
          <p:cNvCxnSpPr>
            <a:cxnSpLocks/>
            <a:stCxn id="110" idx="3"/>
            <a:endCxn id="57" idx="1"/>
          </p:cNvCxnSpPr>
          <p:nvPr/>
        </p:nvCxnSpPr>
        <p:spPr>
          <a:xfrm>
            <a:off x="7736537" y="2342000"/>
            <a:ext cx="217509" cy="63002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97D012CD-C1D0-C093-382E-1775D207B957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7728494" y="2848349"/>
            <a:ext cx="225552" cy="12367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688C7D23-F3E1-C95E-57A4-40AA6AFF0319}"/>
              </a:ext>
            </a:extLst>
          </p:cNvPr>
          <p:cNvCxnSpPr>
            <a:cxnSpLocks/>
            <a:stCxn id="55" idx="3"/>
            <a:endCxn id="57" idx="1"/>
          </p:cNvCxnSpPr>
          <p:nvPr/>
        </p:nvCxnSpPr>
        <p:spPr>
          <a:xfrm flipV="1">
            <a:off x="7728494" y="2972028"/>
            <a:ext cx="225552" cy="40362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049BDDEC-47E5-A7EB-5CCC-A18724E8AE11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 flipV="1">
            <a:off x="7728494" y="2972028"/>
            <a:ext cx="225552" cy="8524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FA7E6C5-CF14-6F06-C5C0-6EBA1C6B893E}"/>
              </a:ext>
            </a:extLst>
          </p:cNvPr>
          <p:cNvSpPr/>
          <p:nvPr/>
        </p:nvSpPr>
        <p:spPr>
          <a:xfrm>
            <a:off x="6372134" y="2642228"/>
            <a:ext cx="135636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K" sz="1200" dirty="0"/>
              <a:t>DVB-S2 sat receiver </a:t>
            </a:r>
            <a:r>
              <a:rPr lang="en-SK" sz="1000" dirty="0"/>
              <a:t>DTA-2127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910FB32-2C29-7481-073E-450412E0F7F7}"/>
              </a:ext>
            </a:extLst>
          </p:cNvPr>
          <p:cNvSpPr/>
          <p:nvPr/>
        </p:nvSpPr>
        <p:spPr>
          <a:xfrm>
            <a:off x="6380177" y="2113400"/>
            <a:ext cx="135636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K" sz="1200" dirty="0"/>
              <a:t>TBSD PCIe DVB-S2 sat receiver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165FEB-6556-C5CD-A412-EF82924345FA}"/>
              </a:ext>
            </a:extLst>
          </p:cNvPr>
          <p:cNvSpPr/>
          <p:nvPr/>
        </p:nvSpPr>
        <p:spPr>
          <a:xfrm>
            <a:off x="691121" y="4843534"/>
            <a:ext cx="1309722" cy="22959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K" sz="1200" dirty="0"/>
              <a:t>GPS PCIe receiver</a:t>
            </a:r>
          </a:p>
        </p:txBody>
      </p:sp>
    </p:spTree>
    <p:extLst>
      <p:ext uri="{BB962C8B-B14F-4D97-AF65-F5344CB8AC3E}">
        <p14:creationId xmlns:p14="http://schemas.microsoft.com/office/powerpoint/2010/main" val="2118542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2C18D4-A500-D534-2211-401CEF9F8EBB}"/>
              </a:ext>
            </a:extLst>
          </p:cNvPr>
          <p:cNvSpPr/>
          <p:nvPr/>
        </p:nvSpPr>
        <p:spPr>
          <a:xfrm>
            <a:off x="626654" y="2833109"/>
            <a:ext cx="1798320" cy="95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K" dirty="0"/>
              <a:t>Stream Player (MPEG stream)</a:t>
            </a:r>
          </a:p>
          <a:p>
            <a:pPr algn="ctr"/>
            <a:r>
              <a:rPr lang="en-SK" dirty="0"/>
              <a:t>30 Mbps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69C875-7334-AD13-FACB-F459358B4F3E}"/>
              </a:ext>
            </a:extLst>
          </p:cNvPr>
          <p:cNvSpPr/>
          <p:nvPr/>
        </p:nvSpPr>
        <p:spPr>
          <a:xfrm>
            <a:off x="626654" y="4072121"/>
            <a:ext cx="1798320" cy="76047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K" sz="1200" dirty="0"/>
              <a:t>CSG</a:t>
            </a:r>
          </a:p>
          <a:p>
            <a:pPr algn="ctr"/>
            <a:r>
              <a:rPr lang="en-SK" sz="1200" dirty="0"/>
              <a:t>XML, DSACI</a:t>
            </a:r>
          </a:p>
          <a:p>
            <a:pPr algn="ctr"/>
            <a:r>
              <a:rPr lang="en-SK" sz="1200" dirty="0"/>
              <a:t>50 kbps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70606E-0C95-A44D-CF6B-BD721CD16D63}"/>
              </a:ext>
            </a:extLst>
          </p:cNvPr>
          <p:cNvSpPr/>
          <p:nvPr/>
        </p:nvSpPr>
        <p:spPr>
          <a:xfrm>
            <a:off x="3991398" y="300762"/>
            <a:ext cx="4927310" cy="6888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K" dirty="0">
                <a:solidFill>
                  <a:schemeClr val="tx1"/>
                </a:solidFill>
              </a:rPr>
              <a:t>DVB SIS development environment Config #2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O</a:t>
            </a:r>
            <a:r>
              <a:rPr lang="en-SK" dirty="0">
                <a:solidFill>
                  <a:schemeClr val="tx1"/>
                </a:solidFill>
              </a:rPr>
              <a:t>ut-band CSG signalling (via MUX)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B53BC5-92B8-F497-CB3D-DF85A72A6AEE}"/>
              </a:ext>
            </a:extLst>
          </p:cNvPr>
          <p:cNvSpPr/>
          <p:nvPr/>
        </p:nvSpPr>
        <p:spPr>
          <a:xfrm>
            <a:off x="3144302" y="3144005"/>
            <a:ext cx="77419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K" sz="1200" dirty="0"/>
              <a:t>MUX</a:t>
            </a:r>
          </a:p>
        </p:txBody>
      </p:sp>
      <p:sp>
        <p:nvSpPr>
          <p:cNvPr id="8" name="Line Callout 1 (Border and Accent Bar) 7">
            <a:extLst>
              <a:ext uri="{FF2B5EF4-FFF2-40B4-BE49-F238E27FC236}">
                <a16:creationId xmlns:a16="http://schemas.microsoft.com/office/drawing/2014/main" id="{BA54B9AF-DD97-7606-B031-DFC8F7239CF7}"/>
              </a:ext>
            </a:extLst>
          </p:cNvPr>
          <p:cNvSpPr/>
          <p:nvPr/>
        </p:nvSpPr>
        <p:spPr>
          <a:xfrm>
            <a:off x="1345982" y="1309109"/>
            <a:ext cx="1798320" cy="950976"/>
          </a:xfrm>
          <a:prstGeom prst="accentBorderCallout1">
            <a:avLst>
              <a:gd name="adj1" fmla="val 18750"/>
              <a:gd name="adj2" fmla="val -8333"/>
              <a:gd name="adj3" fmla="val 157984"/>
              <a:gd name="adj4" fmla="val -3161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K" sz="1200" dirty="0">
                <a:solidFill>
                  <a:schemeClr val="tx1"/>
                </a:solidFill>
              </a:rPr>
              <a:t>Can be:</a:t>
            </a:r>
          </a:p>
          <a:p>
            <a:pPr marL="228600" indent="-228600">
              <a:buAutoNum type="alphaLcParenR"/>
            </a:pPr>
            <a:r>
              <a:rPr lang="en-SK" sz="1200" dirty="0">
                <a:solidFill>
                  <a:schemeClr val="tx1"/>
                </a:solidFill>
              </a:rPr>
              <a:t>Dektec Stream player</a:t>
            </a:r>
          </a:p>
          <a:p>
            <a:pPr marL="228600" indent="-228600">
              <a:buAutoNum type="alphaLcParenR"/>
            </a:pPr>
            <a:r>
              <a:rPr lang="en-SK" sz="1200" dirty="0">
                <a:solidFill>
                  <a:schemeClr val="tx1"/>
                </a:solidFill>
              </a:rPr>
              <a:t>Later maybe TS Duck</a:t>
            </a:r>
          </a:p>
          <a:p>
            <a:pPr marL="228600" indent="-228600">
              <a:buAutoNum type="alphaLcParenR"/>
            </a:pPr>
            <a:r>
              <a:rPr lang="en-SK" sz="1200" dirty="0">
                <a:solidFill>
                  <a:schemeClr val="tx1"/>
                </a:solidFill>
              </a:rPr>
              <a:t>VLC player</a:t>
            </a:r>
          </a:p>
          <a:p>
            <a:pPr marL="228600" indent="-228600">
              <a:buAutoNum type="alphaLcParenR"/>
            </a:pPr>
            <a:r>
              <a:rPr lang="en-SK" sz="1200" dirty="0">
                <a:solidFill>
                  <a:schemeClr val="tx1"/>
                </a:solidFill>
              </a:rPr>
              <a:t>Wireshark???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26848683-A332-3A70-F782-60AA83E0E1E5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424974" y="3308597"/>
            <a:ext cx="719328" cy="12700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ine Callout 1 (Border and Accent Bar) 15">
            <a:extLst>
              <a:ext uri="{FF2B5EF4-FFF2-40B4-BE49-F238E27FC236}">
                <a16:creationId xmlns:a16="http://schemas.microsoft.com/office/drawing/2014/main" id="{E7588074-D4A6-4672-DD16-05AE54F6AD02}"/>
              </a:ext>
            </a:extLst>
          </p:cNvPr>
          <p:cNvSpPr/>
          <p:nvPr/>
        </p:nvSpPr>
        <p:spPr>
          <a:xfrm>
            <a:off x="3918494" y="1360925"/>
            <a:ext cx="1798320" cy="688848"/>
          </a:xfrm>
          <a:prstGeom prst="accentBorderCallout1">
            <a:avLst>
              <a:gd name="adj1" fmla="val 18750"/>
              <a:gd name="adj2" fmla="val -8333"/>
              <a:gd name="adj3" fmla="val 246480"/>
              <a:gd name="adj4" fmla="val -3636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K" sz="1200" dirty="0">
                <a:solidFill>
                  <a:schemeClr val="tx1"/>
                </a:solidFill>
              </a:rPr>
              <a:t>Can be:</a:t>
            </a:r>
          </a:p>
          <a:p>
            <a:pPr marL="228600" indent="-228600">
              <a:buAutoNum type="alphaLcParenR"/>
            </a:pPr>
            <a:r>
              <a:rPr lang="en-SK" sz="1200" dirty="0">
                <a:solidFill>
                  <a:schemeClr val="tx1"/>
                </a:solidFill>
              </a:rPr>
              <a:t>Dektec MUX</a:t>
            </a:r>
          </a:p>
          <a:p>
            <a:pPr marL="228600" indent="-228600">
              <a:buAutoNum type="alphaLcParenR"/>
            </a:pPr>
            <a:r>
              <a:rPr lang="en-SK" sz="1200" dirty="0">
                <a:solidFill>
                  <a:schemeClr val="tx1"/>
                </a:solidFill>
              </a:rPr>
              <a:t>Later maybe TS Duck</a:t>
            </a:r>
          </a:p>
          <a:p>
            <a:endParaRPr lang="en-SK" sz="1200" dirty="0">
              <a:solidFill>
                <a:schemeClr val="tx1"/>
              </a:solidFill>
            </a:endParaRPr>
          </a:p>
        </p:txBody>
      </p:sp>
      <p:sp>
        <p:nvSpPr>
          <p:cNvPr id="22" name="Line Callout 1 (Border and Accent Bar) 21">
            <a:extLst>
              <a:ext uri="{FF2B5EF4-FFF2-40B4-BE49-F238E27FC236}">
                <a16:creationId xmlns:a16="http://schemas.microsoft.com/office/drawing/2014/main" id="{4E611786-6F3A-6A4E-9F35-5145553D68E2}"/>
              </a:ext>
            </a:extLst>
          </p:cNvPr>
          <p:cNvSpPr/>
          <p:nvPr/>
        </p:nvSpPr>
        <p:spPr>
          <a:xfrm>
            <a:off x="2424974" y="5230105"/>
            <a:ext cx="1798320" cy="1115568"/>
          </a:xfrm>
          <a:prstGeom prst="accentBorderCallout1">
            <a:avLst>
              <a:gd name="adj1" fmla="val -1763"/>
              <a:gd name="adj2" fmla="val 104887"/>
              <a:gd name="adj3" fmla="val -67647"/>
              <a:gd name="adj4" fmla="val 10336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K" sz="1200" dirty="0">
                <a:solidFill>
                  <a:schemeClr val="tx1"/>
                </a:solidFill>
              </a:rPr>
              <a:t>CSG metadata are sent via separate network</a:t>
            </a:r>
            <a:br>
              <a:rPr lang="en-SK" sz="1200" dirty="0">
                <a:solidFill>
                  <a:schemeClr val="tx1"/>
                </a:solidFill>
              </a:rPr>
            </a:br>
            <a:endParaRPr lang="en-SK" sz="1200" dirty="0">
              <a:solidFill>
                <a:schemeClr val="tx1"/>
              </a:solidFill>
            </a:endParaRPr>
          </a:p>
          <a:p>
            <a:r>
              <a:rPr lang="en-SK" sz="1200" dirty="0">
                <a:solidFill>
                  <a:schemeClr val="tx1"/>
                </a:solidFill>
              </a:rPr>
              <a:t>T</a:t>
            </a:r>
            <a:r>
              <a:rPr lang="en-GB" sz="1200" dirty="0">
                <a:solidFill>
                  <a:schemeClr val="tx1"/>
                </a:solidFill>
              </a:rPr>
              <a:t>h</a:t>
            </a:r>
            <a:r>
              <a:rPr lang="en-SK" sz="1200" dirty="0">
                <a:solidFill>
                  <a:schemeClr val="tx1"/>
                </a:solidFill>
              </a:rPr>
              <a:t>is is then: </a:t>
            </a:r>
            <a:br>
              <a:rPr lang="en-SK" sz="1200" dirty="0">
                <a:solidFill>
                  <a:schemeClr val="tx1"/>
                </a:solidFill>
              </a:rPr>
            </a:br>
            <a:r>
              <a:rPr lang="en-SK" sz="1200" dirty="0">
                <a:solidFill>
                  <a:schemeClr val="tx1"/>
                </a:solidFill>
              </a:rPr>
              <a:t>Out-band SIGNALLING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A65001-E031-14F8-9E6D-0B90E67C48BF}"/>
              </a:ext>
            </a:extLst>
          </p:cNvPr>
          <p:cNvSpPr/>
          <p:nvPr/>
        </p:nvSpPr>
        <p:spPr>
          <a:xfrm>
            <a:off x="4198910" y="2619749"/>
            <a:ext cx="167030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K" sz="1200" dirty="0"/>
              <a:t>DVB-S2 Modulator</a:t>
            </a:r>
          </a:p>
          <a:p>
            <a:pPr algn="ctr"/>
            <a:r>
              <a:rPr lang="en-SK" sz="1200" dirty="0"/>
              <a:t>DTA-107 PCIe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8A15303-0BF1-65DB-9199-6EAE22F7C8CB}"/>
              </a:ext>
            </a:extLst>
          </p:cNvPr>
          <p:cNvSpPr/>
          <p:nvPr/>
        </p:nvSpPr>
        <p:spPr>
          <a:xfrm>
            <a:off x="443774" y="2345429"/>
            <a:ext cx="5486400" cy="170078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K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72547B-F962-EC39-B79D-152B25CE5B59}"/>
              </a:ext>
            </a:extLst>
          </p:cNvPr>
          <p:cNvSpPr txBox="1"/>
          <p:nvPr/>
        </p:nvSpPr>
        <p:spPr>
          <a:xfrm>
            <a:off x="4390934" y="2354942"/>
            <a:ext cx="145389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K" sz="1200" dirty="0"/>
              <a:t>Win PC - Analyzer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DAEA26A0-AE41-2578-3F8F-716B176F22CF}"/>
              </a:ext>
            </a:extLst>
          </p:cNvPr>
          <p:cNvCxnSpPr>
            <a:cxnSpLocks/>
            <a:stCxn id="7" idx="3"/>
            <a:endCxn id="23" idx="1"/>
          </p:cNvCxnSpPr>
          <p:nvPr/>
        </p:nvCxnSpPr>
        <p:spPr>
          <a:xfrm flipV="1">
            <a:off x="3918494" y="2848349"/>
            <a:ext cx="280416" cy="460248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28AB82EF-828D-557E-D2DD-ABC87B60DBE9}"/>
              </a:ext>
            </a:extLst>
          </p:cNvPr>
          <p:cNvCxnSpPr>
            <a:cxnSpLocks/>
            <a:stCxn id="7" idx="3"/>
            <a:endCxn id="43" idx="1"/>
          </p:cNvCxnSpPr>
          <p:nvPr/>
        </p:nvCxnSpPr>
        <p:spPr>
          <a:xfrm>
            <a:off x="3918494" y="3308597"/>
            <a:ext cx="280416" cy="52044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9DBA73F3-1677-95FB-7DC0-25CFC4BDD04A}"/>
              </a:ext>
            </a:extLst>
          </p:cNvPr>
          <p:cNvSpPr/>
          <p:nvPr/>
        </p:nvSpPr>
        <p:spPr>
          <a:xfrm>
            <a:off x="4198910" y="3159245"/>
            <a:ext cx="1670304" cy="463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K" sz="1200" dirty="0"/>
              <a:t>DVB-ASI</a:t>
            </a:r>
          </a:p>
          <a:p>
            <a:pPr algn="ctr"/>
            <a:r>
              <a:rPr lang="en-SK" sz="1200" dirty="0"/>
              <a:t>DTA-2145 PCIe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EF30257-BDD5-A1E1-A688-48A50B8896A0}"/>
              </a:ext>
            </a:extLst>
          </p:cNvPr>
          <p:cNvSpPr/>
          <p:nvPr/>
        </p:nvSpPr>
        <p:spPr>
          <a:xfrm>
            <a:off x="4198910" y="3678929"/>
            <a:ext cx="1670304" cy="30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K" sz="1200" dirty="0"/>
              <a:t>TSoIP out Ethernet</a:t>
            </a: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7499E258-3453-4539-B4EC-9B7973DCF912}"/>
              </a:ext>
            </a:extLst>
          </p:cNvPr>
          <p:cNvCxnSpPr>
            <a:cxnSpLocks/>
            <a:stCxn id="7" idx="3"/>
            <a:endCxn id="38" idx="1"/>
          </p:cNvCxnSpPr>
          <p:nvPr/>
        </p:nvCxnSpPr>
        <p:spPr>
          <a:xfrm>
            <a:off x="3918494" y="3308597"/>
            <a:ext cx="280416" cy="8229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Line Callout 1 (Border and Accent Bar) 49">
            <a:extLst>
              <a:ext uri="{FF2B5EF4-FFF2-40B4-BE49-F238E27FC236}">
                <a16:creationId xmlns:a16="http://schemas.microsoft.com/office/drawing/2014/main" id="{A2B42736-4602-727C-7145-37D740C7F747}"/>
              </a:ext>
            </a:extLst>
          </p:cNvPr>
          <p:cNvSpPr/>
          <p:nvPr/>
        </p:nvSpPr>
        <p:spPr>
          <a:xfrm>
            <a:off x="357374" y="5230105"/>
            <a:ext cx="1798320" cy="1115568"/>
          </a:xfrm>
          <a:prstGeom prst="accentBorderCallout1">
            <a:avLst>
              <a:gd name="adj1" fmla="val 17468"/>
              <a:gd name="adj2" fmla="val 104209"/>
              <a:gd name="adj3" fmla="val -38766"/>
              <a:gd name="adj4" fmla="val 905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K" sz="1200" dirty="0">
                <a:solidFill>
                  <a:schemeClr val="tx1"/>
                </a:solidFill>
              </a:rPr>
              <a:t>VM with Debian at Supermicro server</a:t>
            </a:r>
          </a:p>
          <a:p>
            <a:r>
              <a:rPr lang="en-SK" sz="1200" dirty="0">
                <a:solidFill>
                  <a:schemeClr val="tx1"/>
                </a:solidFill>
              </a:rPr>
              <a:t>Optionaly it may require</a:t>
            </a:r>
          </a:p>
          <a:p>
            <a:r>
              <a:rPr lang="en-SK" sz="1200" dirty="0">
                <a:solidFill>
                  <a:schemeClr val="tx1"/>
                </a:solidFill>
              </a:rPr>
              <a:t>GPS PCIe receiver</a:t>
            </a:r>
          </a:p>
          <a:p>
            <a:r>
              <a:rPr lang="en-SK" sz="1200" dirty="0">
                <a:solidFill>
                  <a:schemeClr val="tx1"/>
                </a:solidFill>
              </a:rPr>
              <a:t>PTP via Serial port</a:t>
            </a:r>
          </a:p>
          <a:p>
            <a:r>
              <a:rPr lang="en-GB" sz="1200" dirty="0">
                <a:solidFill>
                  <a:schemeClr val="tx1"/>
                </a:solidFill>
              </a:rPr>
              <a:t>O</a:t>
            </a:r>
            <a:r>
              <a:rPr lang="en-SK" sz="1200" dirty="0">
                <a:solidFill>
                  <a:schemeClr val="tx1"/>
                </a:solidFill>
              </a:rPr>
              <a:t>utput a) IP or b)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AB19AAC-8135-7C95-B29E-CD688B56E766}"/>
              </a:ext>
            </a:extLst>
          </p:cNvPr>
          <p:cNvSpPr/>
          <p:nvPr/>
        </p:nvSpPr>
        <p:spPr>
          <a:xfrm>
            <a:off x="6372134" y="2619749"/>
            <a:ext cx="135636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K" sz="1200" dirty="0"/>
              <a:t>DVB-S2 sat receiver </a:t>
            </a:r>
            <a:r>
              <a:rPr lang="en-SK" sz="1000" dirty="0"/>
              <a:t>DTA-2127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7D2B907-606C-F9CC-B484-D595443F0297}"/>
              </a:ext>
            </a:extLst>
          </p:cNvPr>
          <p:cNvSpPr/>
          <p:nvPr/>
        </p:nvSpPr>
        <p:spPr>
          <a:xfrm>
            <a:off x="6320117" y="1479176"/>
            <a:ext cx="4047945" cy="256703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K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B6F4D6A-2518-5F67-C930-5D74C82B763A}"/>
              </a:ext>
            </a:extLst>
          </p:cNvPr>
          <p:cNvSpPr/>
          <p:nvPr/>
        </p:nvSpPr>
        <p:spPr>
          <a:xfrm>
            <a:off x="6372134" y="3144005"/>
            <a:ext cx="1356360" cy="463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K" sz="1200" dirty="0"/>
              <a:t>DVB-ASI</a:t>
            </a:r>
          </a:p>
          <a:p>
            <a:pPr algn="ctr"/>
            <a:r>
              <a:rPr lang="en-SK" sz="1200" dirty="0"/>
              <a:t>DTA-2145 PCIe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B473AE3-B74A-8AE6-6512-51E6711C6DB1}"/>
              </a:ext>
            </a:extLst>
          </p:cNvPr>
          <p:cNvSpPr/>
          <p:nvPr/>
        </p:nvSpPr>
        <p:spPr>
          <a:xfrm>
            <a:off x="6372134" y="3674357"/>
            <a:ext cx="1356360" cy="30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K" sz="1200" dirty="0"/>
              <a:t>TSoIP  Ethernet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6B225BC-3B27-4837-DD22-E54DA3468433}"/>
              </a:ext>
            </a:extLst>
          </p:cNvPr>
          <p:cNvSpPr/>
          <p:nvPr/>
        </p:nvSpPr>
        <p:spPr>
          <a:xfrm>
            <a:off x="7954046" y="2643879"/>
            <a:ext cx="852034" cy="135483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K" sz="1200" dirty="0"/>
              <a:t>DVB SIS </a:t>
            </a:r>
          </a:p>
          <a:p>
            <a:pPr algn="ctr"/>
            <a:r>
              <a:rPr lang="en-SK" sz="1200" dirty="0"/>
              <a:t>DSA processing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F69BDE2-137F-5EE5-A2DB-3527A687BF0D}"/>
              </a:ext>
            </a:extLst>
          </p:cNvPr>
          <p:cNvSpPr/>
          <p:nvPr/>
        </p:nvSpPr>
        <p:spPr>
          <a:xfrm>
            <a:off x="8885328" y="3168135"/>
            <a:ext cx="1357666" cy="463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K" sz="1200" dirty="0"/>
              <a:t>DVB-ASI</a:t>
            </a:r>
          </a:p>
          <a:p>
            <a:pPr algn="ctr"/>
            <a:r>
              <a:rPr lang="en-SK" sz="1200" dirty="0"/>
              <a:t>DTA-2145 PCIe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6AC5F9B-82B1-DDCB-B7BB-C4604F35E3F6}"/>
              </a:ext>
            </a:extLst>
          </p:cNvPr>
          <p:cNvSpPr/>
          <p:nvPr/>
        </p:nvSpPr>
        <p:spPr>
          <a:xfrm>
            <a:off x="8885328" y="3688708"/>
            <a:ext cx="1356360" cy="30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K" sz="1200" dirty="0"/>
              <a:t>TSoIP out Ethernet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21DEFBB5-5A10-6E5C-3B5A-59977CB90520}"/>
              </a:ext>
            </a:extLst>
          </p:cNvPr>
          <p:cNvCxnSpPr>
            <a:cxnSpLocks/>
            <a:stCxn id="23" idx="3"/>
            <a:endCxn id="52" idx="1"/>
          </p:cNvCxnSpPr>
          <p:nvPr/>
        </p:nvCxnSpPr>
        <p:spPr>
          <a:xfrm>
            <a:off x="5869214" y="2848349"/>
            <a:ext cx="502920" cy="12700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977EC288-6FA1-0987-8BE1-4560ACB69E96}"/>
              </a:ext>
            </a:extLst>
          </p:cNvPr>
          <p:cNvCxnSpPr>
            <a:cxnSpLocks/>
            <a:stCxn id="38" idx="3"/>
            <a:endCxn id="55" idx="1"/>
          </p:cNvCxnSpPr>
          <p:nvPr/>
        </p:nvCxnSpPr>
        <p:spPr>
          <a:xfrm flipV="1">
            <a:off x="5869214" y="3375653"/>
            <a:ext cx="502920" cy="15240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B8DD7D0C-E0A1-50F6-F1F4-EF8D6F648C4B}"/>
              </a:ext>
            </a:extLst>
          </p:cNvPr>
          <p:cNvCxnSpPr>
            <a:cxnSpLocks/>
            <a:stCxn id="43" idx="3"/>
            <a:endCxn id="56" idx="1"/>
          </p:cNvCxnSpPr>
          <p:nvPr/>
        </p:nvCxnSpPr>
        <p:spPr>
          <a:xfrm flipV="1">
            <a:off x="5869214" y="3824471"/>
            <a:ext cx="502920" cy="4572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B6383115-4177-75F8-9916-DCDCCE182266}"/>
              </a:ext>
            </a:extLst>
          </p:cNvPr>
          <p:cNvSpPr/>
          <p:nvPr/>
        </p:nvSpPr>
        <p:spPr>
          <a:xfrm>
            <a:off x="10597313" y="3195821"/>
            <a:ext cx="1193844" cy="408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K" sz="1200" dirty="0"/>
              <a:t>Stream Analyzer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5AF2249-89B6-63F8-7CF4-8DDD4050C3B0}"/>
              </a:ext>
            </a:extLst>
          </p:cNvPr>
          <p:cNvSpPr/>
          <p:nvPr/>
        </p:nvSpPr>
        <p:spPr>
          <a:xfrm>
            <a:off x="10597313" y="3629358"/>
            <a:ext cx="1193844" cy="427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K" sz="1200" dirty="0"/>
              <a:t>DVB-T/T2 modulator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08D7D1A2-71AF-768F-4F13-73489670AA62}"/>
              </a:ext>
            </a:extLst>
          </p:cNvPr>
          <p:cNvCxnSpPr>
            <a:cxnSpLocks/>
            <a:stCxn id="58" idx="3"/>
            <a:endCxn id="69" idx="1"/>
          </p:cNvCxnSpPr>
          <p:nvPr/>
        </p:nvCxnSpPr>
        <p:spPr>
          <a:xfrm>
            <a:off x="10242994" y="3399783"/>
            <a:ext cx="354319" cy="30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000F899E-901B-3992-8C1F-8FF3D81AEFBE}"/>
              </a:ext>
            </a:extLst>
          </p:cNvPr>
          <p:cNvCxnSpPr>
            <a:cxnSpLocks/>
            <a:stCxn id="59" idx="3"/>
            <a:endCxn id="70" idx="1"/>
          </p:cNvCxnSpPr>
          <p:nvPr/>
        </p:nvCxnSpPr>
        <p:spPr>
          <a:xfrm>
            <a:off x="10241688" y="3838822"/>
            <a:ext cx="355625" cy="4084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D5EC7CA-41B0-1283-2EDF-EB1395A2D512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10213011" y="3400090"/>
            <a:ext cx="384302" cy="4629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A7212F5-5047-9031-8FE2-65C549C8935A}"/>
              </a:ext>
            </a:extLst>
          </p:cNvPr>
          <p:cNvCxnSpPr>
            <a:cxnSpLocks/>
            <a:stCxn id="58" idx="3"/>
            <a:endCxn id="70" idx="1"/>
          </p:cNvCxnSpPr>
          <p:nvPr/>
        </p:nvCxnSpPr>
        <p:spPr>
          <a:xfrm>
            <a:off x="10242994" y="3399783"/>
            <a:ext cx="354319" cy="4431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45DBC15D-67ED-E2CE-8B6E-899611D0DEF1}"/>
              </a:ext>
            </a:extLst>
          </p:cNvPr>
          <p:cNvSpPr txBox="1"/>
          <p:nvPr/>
        </p:nvSpPr>
        <p:spPr>
          <a:xfrm>
            <a:off x="8911515" y="1560735"/>
            <a:ext cx="13014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K" sz="1200" dirty="0"/>
              <a:t>DSA @ Supermicro 1RU</a:t>
            </a:r>
          </a:p>
          <a:p>
            <a:r>
              <a:rPr lang="en-SK" sz="1200" dirty="0"/>
              <a:t>Debian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B5BB180-9C3B-FB7F-4D9D-3570BF302268}"/>
              </a:ext>
            </a:extLst>
          </p:cNvPr>
          <p:cNvSpPr/>
          <p:nvPr/>
        </p:nvSpPr>
        <p:spPr>
          <a:xfrm>
            <a:off x="6380177" y="2090921"/>
            <a:ext cx="135636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K" sz="1200" dirty="0"/>
              <a:t>TBSD PCIe DVB-S2 sat receiver</a:t>
            </a:r>
          </a:p>
        </p:txBody>
      </p: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9B50AAB2-D07B-EFDD-D4EC-5C631335FA54}"/>
              </a:ext>
            </a:extLst>
          </p:cNvPr>
          <p:cNvCxnSpPr>
            <a:cxnSpLocks/>
            <a:stCxn id="23" idx="3"/>
            <a:endCxn id="87" idx="1"/>
          </p:cNvCxnSpPr>
          <p:nvPr/>
        </p:nvCxnSpPr>
        <p:spPr>
          <a:xfrm flipV="1">
            <a:off x="5869214" y="2319521"/>
            <a:ext cx="510963" cy="528828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F565581-E53D-76EE-FCA3-21DAF2748B15}"/>
              </a:ext>
            </a:extLst>
          </p:cNvPr>
          <p:cNvSpPr/>
          <p:nvPr/>
        </p:nvSpPr>
        <p:spPr>
          <a:xfrm>
            <a:off x="6380177" y="1572037"/>
            <a:ext cx="135636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K" sz="1200" dirty="0"/>
              <a:t>GPS PCIe receiver</a:t>
            </a:r>
          </a:p>
        </p:txBody>
      </p: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1F599972-5F2D-731E-00E2-BB4BDC186949}"/>
              </a:ext>
            </a:extLst>
          </p:cNvPr>
          <p:cNvCxnSpPr>
            <a:cxnSpLocks/>
            <a:stCxn id="91" idx="3"/>
            <a:endCxn id="57" idx="0"/>
          </p:cNvCxnSpPr>
          <p:nvPr/>
        </p:nvCxnSpPr>
        <p:spPr>
          <a:xfrm>
            <a:off x="7736537" y="1800637"/>
            <a:ext cx="643526" cy="84324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A9F5BA49-E7B3-BF62-4422-C69588821BF1}"/>
              </a:ext>
            </a:extLst>
          </p:cNvPr>
          <p:cNvCxnSpPr>
            <a:cxnSpLocks/>
            <a:stCxn id="87" idx="3"/>
            <a:endCxn id="57" idx="1"/>
          </p:cNvCxnSpPr>
          <p:nvPr/>
        </p:nvCxnSpPr>
        <p:spPr>
          <a:xfrm>
            <a:off x="7736537" y="2319521"/>
            <a:ext cx="217509" cy="10017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97D012CD-C1D0-C093-382E-1775D207B957}"/>
              </a:ext>
            </a:extLst>
          </p:cNvPr>
          <p:cNvCxnSpPr>
            <a:cxnSpLocks/>
            <a:stCxn id="52" idx="3"/>
            <a:endCxn id="57" idx="1"/>
          </p:cNvCxnSpPr>
          <p:nvPr/>
        </p:nvCxnSpPr>
        <p:spPr>
          <a:xfrm>
            <a:off x="7728494" y="2848349"/>
            <a:ext cx="225552" cy="47294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688C7D23-F3E1-C95E-57A4-40AA6AFF0319}"/>
              </a:ext>
            </a:extLst>
          </p:cNvPr>
          <p:cNvCxnSpPr>
            <a:cxnSpLocks/>
            <a:stCxn id="55" idx="3"/>
            <a:endCxn id="57" idx="1"/>
          </p:cNvCxnSpPr>
          <p:nvPr/>
        </p:nvCxnSpPr>
        <p:spPr>
          <a:xfrm flipV="1">
            <a:off x="7728494" y="3321297"/>
            <a:ext cx="225552" cy="5435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049BDDEC-47E5-A7EB-5CCC-A18724E8AE11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 flipV="1">
            <a:off x="7728494" y="3321297"/>
            <a:ext cx="225552" cy="50317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68CF24A4-D6B0-5CC6-CCCB-8C27FF39C4A7}"/>
              </a:ext>
            </a:extLst>
          </p:cNvPr>
          <p:cNvCxnSpPr>
            <a:cxnSpLocks/>
            <a:stCxn id="5" idx="3"/>
            <a:endCxn id="57" idx="2"/>
          </p:cNvCxnSpPr>
          <p:nvPr/>
        </p:nvCxnSpPr>
        <p:spPr>
          <a:xfrm flipV="1">
            <a:off x="2424974" y="3998715"/>
            <a:ext cx="5955089" cy="45364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D0620ED-C249-A74C-33A5-1E4C85BB6963}"/>
              </a:ext>
            </a:extLst>
          </p:cNvPr>
          <p:cNvSpPr/>
          <p:nvPr/>
        </p:nvSpPr>
        <p:spPr>
          <a:xfrm>
            <a:off x="626654" y="4688451"/>
            <a:ext cx="135636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K" sz="1200" dirty="0"/>
              <a:t>GPS PCIe receiver</a:t>
            </a:r>
          </a:p>
        </p:txBody>
      </p:sp>
    </p:spTree>
    <p:extLst>
      <p:ext uri="{BB962C8B-B14F-4D97-AF65-F5344CB8AC3E}">
        <p14:creationId xmlns:p14="http://schemas.microsoft.com/office/powerpoint/2010/main" val="840930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03F6E58-5710-D574-A544-8D6A0307B63B}"/>
              </a:ext>
            </a:extLst>
          </p:cNvPr>
          <p:cNvSpPr/>
          <p:nvPr/>
        </p:nvSpPr>
        <p:spPr>
          <a:xfrm>
            <a:off x="3408120" y="1708619"/>
            <a:ext cx="7367456" cy="264311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K" dirty="0">
                <a:solidFill>
                  <a:schemeClr val="tx1"/>
                </a:solidFill>
              </a:rPr>
              <a:t>DSA #1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675896D-542A-0429-0AD1-ED1A3C483CED}"/>
              </a:ext>
            </a:extLst>
          </p:cNvPr>
          <p:cNvSpPr/>
          <p:nvPr/>
        </p:nvSpPr>
        <p:spPr>
          <a:xfrm>
            <a:off x="856684" y="1649491"/>
            <a:ext cx="2209800" cy="26727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F3C26C-A92B-7420-07D1-B56C7B607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First functional DVB SIS prototype DVB-T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D61C8-DA85-2599-4940-F6CE267C2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9215" y="2302730"/>
            <a:ext cx="1680197" cy="3589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K" sz="1800" dirty="0"/>
              <a:t>Region 1 MUX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C26A82-C4E3-CB83-00EF-FA9BC49F9952}"/>
              </a:ext>
            </a:extLst>
          </p:cNvPr>
          <p:cNvSpPr/>
          <p:nvPr/>
        </p:nvSpPr>
        <p:spPr>
          <a:xfrm>
            <a:off x="1307972" y="2715744"/>
            <a:ext cx="1103534" cy="250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K" dirty="0"/>
              <a:t>TV #1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789443-12A2-CC74-074C-66D949D9CB68}"/>
              </a:ext>
            </a:extLst>
          </p:cNvPr>
          <p:cNvSpPr/>
          <p:nvPr/>
        </p:nvSpPr>
        <p:spPr>
          <a:xfrm>
            <a:off x="1307972" y="2984425"/>
            <a:ext cx="1103534" cy="250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K" dirty="0"/>
              <a:t>TV #2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983269-685E-2ED6-A254-9412D6A66D8E}"/>
              </a:ext>
            </a:extLst>
          </p:cNvPr>
          <p:cNvSpPr/>
          <p:nvPr/>
        </p:nvSpPr>
        <p:spPr>
          <a:xfrm>
            <a:off x="1307972" y="3253106"/>
            <a:ext cx="1103534" cy="250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K" dirty="0"/>
              <a:t>TV #3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F088E6-9750-DFCF-D0AC-649432222A93}"/>
              </a:ext>
            </a:extLst>
          </p:cNvPr>
          <p:cNvSpPr/>
          <p:nvPr/>
        </p:nvSpPr>
        <p:spPr>
          <a:xfrm>
            <a:off x="1307972" y="3521787"/>
            <a:ext cx="1103534" cy="2507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K" dirty="0"/>
              <a:t>TV #4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10DA71-4C7D-4A5E-5F01-5A10A5FF3495}"/>
              </a:ext>
            </a:extLst>
          </p:cNvPr>
          <p:cNvSpPr/>
          <p:nvPr/>
        </p:nvSpPr>
        <p:spPr>
          <a:xfrm>
            <a:off x="1307972" y="3790468"/>
            <a:ext cx="1103534" cy="2507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K" dirty="0"/>
              <a:t>TV #5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9E121D-360F-577A-8F9D-8B84AD860BC2}"/>
              </a:ext>
            </a:extLst>
          </p:cNvPr>
          <p:cNvSpPr/>
          <p:nvPr/>
        </p:nvSpPr>
        <p:spPr>
          <a:xfrm>
            <a:off x="8650910" y="2737233"/>
            <a:ext cx="1103534" cy="250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K" dirty="0"/>
              <a:t>TV #1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69435F-1508-2883-51A9-1DE8184033F8}"/>
              </a:ext>
            </a:extLst>
          </p:cNvPr>
          <p:cNvSpPr/>
          <p:nvPr/>
        </p:nvSpPr>
        <p:spPr>
          <a:xfrm>
            <a:off x="8650910" y="3005914"/>
            <a:ext cx="1103534" cy="250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K" dirty="0"/>
              <a:t>TV #2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9B7800-6F34-E17E-1B57-77C6D739A6B2}"/>
              </a:ext>
            </a:extLst>
          </p:cNvPr>
          <p:cNvSpPr/>
          <p:nvPr/>
        </p:nvSpPr>
        <p:spPr>
          <a:xfrm>
            <a:off x="8650910" y="3274595"/>
            <a:ext cx="1103534" cy="250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K" dirty="0"/>
              <a:t>TV #3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2F1DE-F606-BD88-9572-8DA520F343D9}"/>
              </a:ext>
            </a:extLst>
          </p:cNvPr>
          <p:cNvSpPr/>
          <p:nvPr/>
        </p:nvSpPr>
        <p:spPr>
          <a:xfrm>
            <a:off x="8650910" y="3543276"/>
            <a:ext cx="1103534" cy="2507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K" dirty="0"/>
              <a:t>TV #4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2F99F2-0AFF-BFAA-8DEC-AAB733866D77}"/>
              </a:ext>
            </a:extLst>
          </p:cNvPr>
          <p:cNvSpPr/>
          <p:nvPr/>
        </p:nvSpPr>
        <p:spPr>
          <a:xfrm>
            <a:off x="8685925" y="4822058"/>
            <a:ext cx="1103534" cy="250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K" dirty="0"/>
              <a:t>TV #1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0838AF-580A-BD97-3E2A-A141F039030F}"/>
              </a:ext>
            </a:extLst>
          </p:cNvPr>
          <p:cNvSpPr/>
          <p:nvPr/>
        </p:nvSpPr>
        <p:spPr>
          <a:xfrm>
            <a:off x="8685925" y="5090739"/>
            <a:ext cx="1103534" cy="250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K" dirty="0"/>
              <a:t>TV #2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A57BB1-9787-922C-EFAE-1EBE79492FDC}"/>
              </a:ext>
            </a:extLst>
          </p:cNvPr>
          <p:cNvSpPr/>
          <p:nvPr/>
        </p:nvSpPr>
        <p:spPr>
          <a:xfrm>
            <a:off x="8685925" y="5359420"/>
            <a:ext cx="1103534" cy="250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K" dirty="0"/>
              <a:t>TV #3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D11252-1F06-0105-0A39-CDF390E00B87}"/>
              </a:ext>
            </a:extLst>
          </p:cNvPr>
          <p:cNvSpPr/>
          <p:nvPr/>
        </p:nvSpPr>
        <p:spPr>
          <a:xfrm>
            <a:off x="8685925" y="5628101"/>
            <a:ext cx="1103534" cy="2507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K" dirty="0"/>
              <a:t>TV #5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13A86FE-D81B-0375-7EA1-ED9A888CE829}"/>
              </a:ext>
            </a:extLst>
          </p:cNvPr>
          <p:cNvSpPr txBox="1">
            <a:spLocks/>
          </p:cNvSpPr>
          <p:nvPr/>
        </p:nvSpPr>
        <p:spPr>
          <a:xfrm>
            <a:off x="1307971" y="1820238"/>
            <a:ext cx="1103535" cy="708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K" sz="1800" dirty="0"/>
              <a:t>Sat DTH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SK" sz="1800" dirty="0"/>
              <a:t>MPEG TS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SK" sz="1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A7A156-CD2E-2C46-B573-973FE41C8D02}"/>
              </a:ext>
            </a:extLst>
          </p:cNvPr>
          <p:cNvSpPr/>
          <p:nvPr/>
        </p:nvSpPr>
        <p:spPr>
          <a:xfrm>
            <a:off x="3581838" y="2715744"/>
            <a:ext cx="1103534" cy="250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K" dirty="0"/>
              <a:t>TV #1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C5E8F5C-A3BF-533C-D640-3E643C97016A}"/>
              </a:ext>
            </a:extLst>
          </p:cNvPr>
          <p:cNvSpPr/>
          <p:nvPr/>
        </p:nvSpPr>
        <p:spPr>
          <a:xfrm>
            <a:off x="3581838" y="2984425"/>
            <a:ext cx="1103534" cy="250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K" dirty="0"/>
              <a:t>TV #2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6CC6A4-AA82-3C00-9B52-BE456D3DA48C}"/>
              </a:ext>
            </a:extLst>
          </p:cNvPr>
          <p:cNvSpPr/>
          <p:nvPr/>
        </p:nvSpPr>
        <p:spPr>
          <a:xfrm>
            <a:off x="3581838" y="3253106"/>
            <a:ext cx="1103534" cy="250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K" dirty="0"/>
              <a:t>TV #3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E83DB14-DE9F-C896-CD1C-E2A3637B9679}"/>
              </a:ext>
            </a:extLst>
          </p:cNvPr>
          <p:cNvSpPr/>
          <p:nvPr/>
        </p:nvSpPr>
        <p:spPr>
          <a:xfrm>
            <a:off x="3581838" y="3521787"/>
            <a:ext cx="1103534" cy="2507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K" dirty="0"/>
              <a:t>TV #4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D57B42-07F3-C7E4-1ACF-EC282FD2B114}"/>
              </a:ext>
            </a:extLst>
          </p:cNvPr>
          <p:cNvSpPr/>
          <p:nvPr/>
        </p:nvSpPr>
        <p:spPr>
          <a:xfrm>
            <a:off x="3581838" y="3790468"/>
            <a:ext cx="1103534" cy="2507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K" dirty="0"/>
              <a:t>TV #5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329610A4-F6BD-50E5-771C-542FAB38123D}"/>
              </a:ext>
            </a:extLst>
          </p:cNvPr>
          <p:cNvSpPr txBox="1">
            <a:spLocks/>
          </p:cNvSpPr>
          <p:nvPr/>
        </p:nvSpPr>
        <p:spPr>
          <a:xfrm>
            <a:off x="3431044" y="2267966"/>
            <a:ext cx="2618527" cy="3004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K" sz="1800" dirty="0"/>
              <a:t>6.3.1 Arrival timestamping PCR</a:t>
            </a:r>
            <a:r>
              <a:rPr lang="en-SK" sz="1800" baseline="-25000" dirty="0"/>
              <a:t>(Abs)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D7803DA-6EFA-0A88-7DB4-840EB6F07666}"/>
              </a:ext>
            </a:extLst>
          </p:cNvPr>
          <p:cNvSpPr/>
          <p:nvPr/>
        </p:nvSpPr>
        <p:spPr>
          <a:xfrm>
            <a:off x="4837641" y="2728045"/>
            <a:ext cx="119841" cy="250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K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F8EAB1B-655F-EB75-495B-49F38607EBAC}"/>
              </a:ext>
            </a:extLst>
          </p:cNvPr>
          <p:cNvSpPr/>
          <p:nvPr/>
        </p:nvSpPr>
        <p:spPr>
          <a:xfrm>
            <a:off x="4837641" y="2996726"/>
            <a:ext cx="119841" cy="250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K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890A878-102E-96B0-6754-95D4B7BBFA0E}"/>
              </a:ext>
            </a:extLst>
          </p:cNvPr>
          <p:cNvSpPr/>
          <p:nvPr/>
        </p:nvSpPr>
        <p:spPr>
          <a:xfrm>
            <a:off x="4837641" y="3265407"/>
            <a:ext cx="119841" cy="250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K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5CA354-BFC6-05DD-653C-9AC73A10E18E}"/>
              </a:ext>
            </a:extLst>
          </p:cNvPr>
          <p:cNvSpPr/>
          <p:nvPr/>
        </p:nvSpPr>
        <p:spPr>
          <a:xfrm>
            <a:off x="4837641" y="3534088"/>
            <a:ext cx="119841" cy="2507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K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0D9558-5186-13C0-0B55-0516D2CBEA43}"/>
              </a:ext>
            </a:extLst>
          </p:cNvPr>
          <p:cNvSpPr/>
          <p:nvPr/>
        </p:nvSpPr>
        <p:spPr>
          <a:xfrm>
            <a:off x="4837641" y="3802769"/>
            <a:ext cx="119841" cy="2507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K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F5A6602-8926-482B-EC39-DF6F7F465F43}"/>
              </a:ext>
            </a:extLst>
          </p:cNvPr>
          <p:cNvSpPr/>
          <p:nvPr/>
        </p:nvSpPr>
        <p:spPr>
          <a:xfrm>
            <a:off x="5121224" y="2728045"/>
            <a:ext cx="119841" cy="250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K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419522-CAA3-7CCD-DC16-8164FF0019BA}"/>
              </a:ext>
            </a:extLst>
          </p:cNvPr>
          <p:cNvSpPr/>
          <p:nvPr/>
        </p:nvSpPr>
        <p:spPr>
          <a:xfrm>
            <a:off x="5121224" y="2996726"/>
            <a:ext cx="119841" cy="250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K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C019F94-4D8D-A380-3B8F-7036F9964AC0}"/>
              </a:ext>
            </a:extLst>
          </p:cNvPr>
          <p:cNvSpPr/>
          <p:nvPr/>
        </p:nvSpPr>
        <p:spPr>
          <a:xfrm>
            <a:off x="5121224" y="3265407"/>
            <a:ext cx="119841" cy="250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K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D2FFC4C-4597-97B8-7B0E-DAA6583603DB}"/>
              </a:ext>
            </a:extLst>
          </p:cNvPr>
          <p:cNvSpPr/>
          <p:nvPr/>
        </p:nvSpPr>
        <p:spPr>
          <a:xfrm>
            <a:off x="5121224" y="3534088"/>
            <a:ext cx="119841" cy="2507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K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0DA27B9-0006-15F8-184C-D313C4447CCD}"/>
              </a:ext>
            </a:extLst>
          </p:cNvPr>
          <p:cNvSpPr/>
          <p:nvPr/>
        </p:nvSpPr>
        <p:spPr>
          <a:xfrm>
            <a:off x="5121224" y="3802769"/>
            <a:ext cx="119841" cy="2507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K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CD294A0-0241-2426-1A40-B2EAF93CDAA2}"/>
              </a:ext>
            </a:extLst>
          </p:cNvPr>
          <p:cNvSpPr/>
          <p:nvPr/>
        </p:nvSpPr>
        <p:spPr>
          <a:xfrm>
            <a:off x="5404807" y="2728045"/>
            <a:ext cx="119841" cy="250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K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DA5107C-FAC3-A4FE-7748-3099699BCC3E}"/>
              </a:ext>
            </a:extLst>
          </p:cNvPr>
          <p:cNvSpPr/>
          <p:nvPr/>
        </p:nvSpPr>
        <p:spPr>
          <a:xfrm>
            <a:off x="5404807" y="2996726"/>
            <a:ext cx="119841" cy="250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K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A09DD58-9700-30B0-C540-DA91DBBBF982}"/>
              </a:ext>
            </a:extLst>
          </p:cNvPr>
          <p:cNvSpPr/>
          <p:nvPr/>
        </p:nvSpPr>
        <p:spPr>
          <a:xfrm>
            <a:off x="5404807" y="3265407"/>
            <a:ext cx="119841" cy="250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K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85BE235-9617-65F2-9775-A19313B62DE9}"/>
              </a:ext>
            </a:extLst>
          </p:cNvPr>
          <p:cNvSpPr/>
          <p:nvPr/>
        </p:nvSpPr>
        <p:spPr>
          <a:xfrm>
            <a:off x="5404807" y="3534088"/>
            <a:ext cx="119841" cy="2507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K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51EF08D-5B43-79BB-242E-ABEC7B304105}"/>
              </a:ext>
            </a:extLst>
          </p:cNvPr>
          <p:cNvSpPr/>
          <p:nvPr/>
        </p:nvSpPr>
        <p:spPr>
          <a:xfrm>
            <a:off x="5404807" y="3802769"/>
            <a:ext cx="119841" cy="2507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K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6124505-145E-5E50-E4E5-05A6C4FFBA86}"/>
              </a:ext>
            </a:extLst>
          </p:cNvPr>
          <p:cNvSpPr/>
          <p:nvPr/>
        </p:nvSpPr>
        <p:spPr>
          <a:xfrm>
            <a:off x="5690027" y="2728045"/>
            <a:ext cx="119841" cy="250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K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2062E2A-64DF-C35A-DC26-F305FE4AA6B7}"/>
              </a:ext>
            </a:extLst>
          </p:cNvPr>
          <p:cNvSpPr/>
          <p:nvPr/>
        </p:nvSpPr>
        <p:spPr>
          <a:xfrm>
            <a:off x="5690027" y="2996726"/>
            <a:ext cx="119841" cy="250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K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CE19A2F-D458-F1CC-01B7-C635E3B32400}"/>
              </a:ext>
            </a:extLst>
          </p:cNvPr>
          <p:cNvSpPr/>
          <p:nvPr/>
        </p:nvSpPr>
        <p:spPr>
          <a:xfrm>
            <a:off x="5690027" y="3265407"/>
            <a:ext cx="119841" cy="250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K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B5BD89-62A7-F542-96B5-B60CB67985B4}"/>
              </a:ext>
            </a:extLst>
          </p:cNvPr>
          <p:cNvSpPr/>
          <p:nvPr/>
        </p:nvSpPr>
        <p:spPr>
          <a:xfrm>
            <a:off x="5690027" y="3534088"/>
            <a:ext cx="119841" cy="2507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K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1183755-7E4C-5057-4A09-4B29B2789FE0}"/>
              </a:ext>
            </a:extLst>
          </p:cNvPr>
          <p:cNvSpPr/>
          <p:nvPr/>
        </p:nvSpPr>
        <p:spPr>
          <a:xfrm>
            <a:off x="5690027" y="3802769"/>
            <a:ext cx="119841" cy="2507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K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4929D5C-8C82-8E74-1DA5-CF8582AC8206}"/>
              </a:ext>
            </a:extLst>
          </p:cNvPr>
          <p:cNvGrpSpPr/>
          <p:nvPr/>
        </p:nvGrpSpPr>
        <p:grpSpPr>
          <a:xfrm>
            <a:off x="4711776" y="2766146"/>
            <a:ext cx="99395" cy="1249272"/>
            <a:chOff x="4711776" y="2766146"/>
            <a:chExt cx="99395" cy="1249272"/>
          </a:xfrm>
        </p:grpSpPr>
        <p:sp>
          <p:nvSpPr>
            <p:cNvPr id="50" name="Collate 49">
              <a:extLst>
                <a:ext uri="{FF2B5EF4-FFF2-40B4-BE49-F238E27FC236}">
                  <a16:creationId xmlns:a16="http://schemas.microsoft.com/office/drawing/2014/main" id="{C85831DB-A463-5554-5DC3-FE989E7188CA}"/>
                </a:ext>
              </a:extLst>
            </p:cNvPr>
            <p:cNvSpPr/>
            <p:nvPr/>
          </p:nvSpPr>
          <p:spPr>
            <a:xfrm>
              <a:off x="4711841" y="2766146"/>
              <a:ext cx="99330" cy="174548"/>
            </a:xfrm>
            <a:prstGeom prst="flowChartCollat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K">
                <a:solidFill>
                  <a:schemeClr val="tx1"/>
                </a:solidFill>
              </a:endParaRPr>
            </a:p>
          </p:txBody>
        </p:sp>
        <p:sp>
          <p:nvSpPr>
            <p:cNvPr id="53" name="Collate 52">
              <a:extLst>
                <a:ext uri="{FF2B5EF4-FFF2-40B4-BE49-F238E27FC236}">
                  <a16:creationId xmlns:a16="http://schemas.microsoft.com/office/drawing/2014/main" id="{6372A79B-373B-0C9A-7250-68EFFDBBCCA4}"/>
                </a:ext>
              </a:extLst>
            </p:cNvPr>
            <p:cNvSpPr/>
            <p:nvPr/>
          </p:nvSpPr>
          <p:spPr>
            <a:xfrm>
              <a:off x="4711841" y="3015832"/>
              <a:ext cx="99330" cy="174548"/>
            </a:xfrm>
            <a:prstGeom prst="flowChartCollat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K">
                <a:solidFill>
                  <a:schemeClr val="tx1"/>
                </a:solidFill>
              </a:endParaRPr>
            </a:p>
          </p:txBody>
        </p:sp>
        <p:sp>
          <p:nvSpPr>
            <p:cNvPr id="54" name="Collate 53">
              <a:extLst>
                <a:ext uri="{FF2B5EF4-FFF2-40B4-BE49-F238E27FC236}">
                  <a16:creationId xmlns:a16="http://schemas.microsoft.com/office/drawing/2014/main" id="{0CBFC0C2-DDDA-97A3-74F0-583234F212F4}"/>
                </a:ext>
              </a:extLst>
            </p:cNvPr>
            <p:cNvSpPr/>
            <p:nvPr/>
          </p:nvSpPr>
          <p:spPr>
            <a:xfrm>
              <a:off x="4711776" y="3286158"/>
              <a:ext cx="99330" cy="174548"/>
            </a:xfrm>
            <a:prstGeom prst="flowChartCollat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K">
                <a:solidFill>
                  <a:schemeClr val="tx1"/>
                </a:solidFill>
              </a:endParaRPr>
            </a:p>
          </p:txBody>
        </p:sp>
        <p:sp>
          <p:nvSpPr>
            <p:cNvPr id="55" name="Collate 54">
              <a:extLst>
                <a:ext uri="{FF2B5EF4-FFF2-40B4-BE49-F238E27FC236}">
                  <a16:creationId xmlns:a16="http://schemas.microsoft.com/office/drawing/2014/main" id="{51E177ED-6BB9-8311-8A6C-6B9CBE12E50E}"/>
                </a:ext>
              </a:extLst>
            </p:cNvPr>
            <p:cNvSpPr/>
            <p:nvPr/>
          </p:nvSpPr>
          <p:spPr>
            <a:xfrm>
              <a:off x="4711776" y="3562962"/>
              <a:ext cx="99330" cy="174548"/>
            </a:xfrm>
            <a:prstGeom prst="flowChartCollat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K">
                <a:solidFill>
                  <a:schemeClr val="tx1"/>
                </a:solidFill>
              </a:endParaRPr>
            </a:p>
          </p:txBody>
        </p:sp>
        <p:sp>
          <p:nvSpPr>
            <p:cNvPr id="56" name="Collate 55">
              <a:extLst>
                <a:ext uri="{FF2B5EF4-FFF2-40B4-BE49-F238E27FC236}">
                  <a16:creationId xmlns:a16="http://schemas.microsoft.com/office/drawing/2014/main" id="{B6F0293A-5C11-5C7D-4C37-247F02C494B3}"/>
                </a:ext>
              </a:extLst>
            </p:cNvPr>
            <p:cNvSpPr/>
            <p:nvPr/>
          </p:nvSpPr>
          <p:spPr>
            <a:xfrm>
              <a:off x="4711776" y="3840870"/>
              <a:ext cx="99330" cy="174548"/>
            </a:xfrm>
            <a:prstGeom prst="flowChartCollat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K">
                <a:solidFill>
                  <a:schemeClr val="tx1"/>
                </a:solidFill>
              </a:endParaRPr>
            </a:p>
          </p:txBody>
        </p:sp>
      </p:grpSp>
      <p:sp>
        <p:nvSpPr>
          <p:cNvPr id="57" name="Collate 56">
            <a:extLst>
              <a:ext uri="{FF2B5EF4-FFF2-40B4-BE49-F238E27FC236}">
                <a16:creationId xmlns:a16="http://schemas.microsoft.com/office/drawing/2014/main" id="{726CFE94-3160-4BA6-ECF1-E4D0CFF61C68}"/>
              </a:ext>
            </a:extLst>
          </p:cNvPr>
          <p:cNvSpPr/>
          <p:nvPr/>
        </p:nvSpPr>
        <p:spPr>
          <a:xfrm>
            <a:off x="4991753" y="2777260"/>
            <a:ext cx="99330" cy="174548"/>
          </a:xfrm>
          <a:prstGeom prst="flowChartCollat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K">
              <a:solidFill>
                <a:schemeClr val="tx1"/>
              </a:solidFill>
            </a:endParaRPr>
          </a:p>
        </p:txBody>
      </p:sp>
      <p:sp>
        <p:nvSpPr>
          <p:cNvPr id="58" name="Collate 57">
            <a:extLst>
              <a:ext uri="{FF2B5EF4-FFF2-40B4-BE49-F238E27FC236}">
                <a16:creationId xmlns:a16="http://schemas.microsoft.com/office/drawing/2014/main" id="{EEAE171A-F81C-36C8-8D87-7DC40C2E3F81}"/>
              </a:ext>
            </a:extLst>
          </p:cNvPr>
          <p:cNvSpPr/>
          <p:nvPr/>
        </p:nvSpPr>
        <p:spPr>
          <a:xfrm>
            <a:off x="4998611" y="3015832"/>
            <a:ext cx="99330" cy="174548"/>
          </a:xfrm>
          <a:prstGeom prst="flowChartCollat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K">
              <a:solidFill>
                <a:schemeClr val="tx1"/>
              </a:solidFill>
            </a:endParaRPr>
          </a:p>
        </p:txBody>
      </p:sp>
      <p:sp>
        <p:nvSpPr>
          <p:cNvPr id="59" name="Collate 58">
            <a:extLst>
              <a:ext uri="{FF2B5EF4-FFF2-40B4-BE49-F238E27FC236}">
                <a16:creationId xmlns:a16="http://schemas.microsoft.com/office/drawing/2014/main" id="{8FEBF42A-F2A8-C689-804F-A51AFB076CD3}"/>
              </a:ext>
            </a:extLst>
          </p:cNvPr>
          <p:cNvSpPr/>
          <p:nvPr/>
        </p:nvSpPr>
        <p:spPr>
          <a:xfrm>
            <a:off x="4990506" y="3295393"/>
            <a:ext cx="99330" cy="174548"/>
          </a:xfrm>
          <a:prstGeom prst="flowChartCollat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K">
              <a:solidFill>
                <a:schemeClr val="tx1"/>
              </a:solidFill>
            </a:endParaRPr>
          </a:p>
        </p:txBody>
      </p:sp>
      <p:sp>
        <p:nvSpPr>
          <p:cNvPr id="60" name="Collate 59">
            <a:extLst>
              <a:ext uri="{FF2B5EF4-FFF2-40B4-BE49-F238E27FC236}">
                <a16:creationId xmlns:a16="http://schemas.microsoft.com/office/drawing/2014/main" id="{D79F4E59-9DAE-F573-FB4B-331D4C410541}"/>
              </a:ext>
            </a:extLst>
          </p:cNvPr>
          <p:cNvSpPr/>
          <p:nvPr/>
        </p:nvSpPr>
        <p:spPr>
          <a:xfrm>
            <a:off x="4990506" y="3562962"/>
            <a:ext cx="99330" cy="174548"/>
          </a:xfrm>
          <a:prstGeom prst="flowChartCollat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K">
              <a:solidFill>
                <a:schemeClr val="tx1"/>
              </a:solidFill>
            </a:endParaRPr>
          </a:p>
        </p:txBody>
      </p:sp>
      <p:sp>
        <p:nvSpPr>
          <p:cNvPr id="61" name="Collate 60">
            <a:extLst>
              <a:ext uri="{FF2B5EF4-FFF2-40B4-BE49-F238E27FC236}">
                <a16:creationId xmlns:a16="http://schemas.microsoft.com/office/drawing/2014/main" id="{777B95E9-D8FB-7D31-C72F-8965E2D5E53D}"/>
              </a:ext>
            </a:extLst>
          </p:cNvPr>
          <p:cNvSpPr/>
          <p:nvPr/>
        </p:nvSpPr>
        <p:spPr>
          <a:xfrm>
            <a:off x="4998611" y="3840870"/>
            <a:ext cx="99330" cy="174548"/>
          </a:xfrm>
          <a:prstGeom prst="flowChartCollat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K">
              <a:solidFill>
                <a:schemeClr val="tx1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E209823-700B-35FF-652A-B2A96BAB1452}"/>
              </a:ext>
            </a:extLst>
          </p:cNvPr>
          <p:cNvGrpSpPr/>
          <p:nvPr/>
        </p:nvGrpSpPr>
        <p:grpSpPr>
          <a:xfrm>
            <a:off x="5278991" y="2777260"/>
            <a:ext cx="99395" cy="1249272"/>
            <a:chOff x="4711776" y="2766146"/>
            <a:chExt cx="99395" cy="1249272"/>
          </a:xfrm>
        </p:grpSpPr>
        <p:sp>
          <p:nvSpPr>
            <p:cNvPr id="66" name="Collate 65">
              <a:extLst>
                <a:ext uri="{FF2B5EF4-FFF2-40B4-BE49-F238E27FC236}">
                  <a16:creationId xmlns:a16="http://schemas.microsoft.com/office/drawing/2014/main" id="{AFDBF9B6-56B3-5DAF-ACA9-21747839379A}"/>
                </a:ext>
              </a:extLst>
            </p:cNvPr>
            <p:cNvSpPr/>
            <p:nvPr/>
          </p:nvSpPr>
          <p:spPr>
            <a:xfrm>
              <a:off x="4711841" y="2766146"/>
              <a:ext cx="99330" cy="174548"/>
            </a:xfrm>
            <a:prstGeom prst="flowChartCollat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K">
                <a:solidFill>
                  <a:schemeClr val="tx1"/>
                </a:solidFill>
              </a:endParaRPr>
            </a:p>
          </p:txBody>
        </p:sp>
        <p:sp>
          <p:nvSpPr>
            <p:cNvPr id="67" name="Collate 66">
              <a:extLst>
                <a:ext uri="{FF2B5EF4-FFF2-40B4-BE49-F238E27FC236}">
                  <a16:creationId xmlns:a16="http://schemas.microsoft.com/office/drawing/2014/main" id="{7127A557-ACA5-5CCD-1967-32DA210C1166}"/>
                </a:ext>
              </a:extLst>
            </p:cNvPr>
            <p:cNvSpPr/>
            <p:nvPr/>
          </p:nvSpPr>
          <p:spPr>
            <a:xfrm>
              <a:off x="4711841" y="3015832"/>
              <a:ext cx="99330" cy="174548"/>
            </a:xfrm>
            <a:prstGeom prst="flowChartCollat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K">
                <a:solidFill>
                  <a:schemeClr val="tx1"/>
                </a:solidFill>
              </a:endParaRPr>
            </a:p>
          </p:txBody>
        </p:sp>
        <p:sp>
          <p:nvSpPr>
            <p:cNvPr id="68" name="Collate 67">
              <a:extLst>
                <a:ext uri="{FF2B5EF4-FFF2-40B4-BE49-F238E27FC236}">
                  <a16:creationId xmlns:a16="http://schemas.microsoft.com/office/drawing/2014/main" id="{C322BB9B-2BA2-8C50-C79E-7B22B7628A0F}"/>
                </a:ext>
              </a:extLst>
            </p:cNvPr>
            <p:cNvSpPr/>
            <p:nvPr/>
          </p:nvSpPr>
          <p:spPr>
            <a:xfrm>
              <a:off x="4711776" y="3286158"/>
              <a:ext cx="99330" cy="174548"/>
            </a:xfrm>
            <a:prstGeom prst="flowChartCollat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K">
                <a:solidFill>
                  <a:schemeClr val="tx1"/>
                </a:solidFill>
              </a:endParaRPr>
            </a:p>
          </p:txBody>
        </p:sp>
        <p:sp>
          <p:nvSpPr>
            <p:cNvPr id="69" name="Collate 68">
              <a:extLst>
                <a:ext uri="{FF2B5EF4-FFF2-40B4-BE49-F238E27FC236}">
                  <a16:creationId xmlns:a16="http://schemas.microsoft.com/office/drawing/2014/main" id="{8BED9D88-0076-7A73-BEF8-C0D8193AA7DE}"/>
                </a:ext>
              </a:extLst>
            </p:cNvPr>
            <p:cNvSpPr/>
            <p:nvPr/>
          </p:nvSpPr>
          <p:spPr>
            <a:xfrm>
              <a:off x="4711776" y="3562962"/>
              <a:ext cx="99330" cy="174548"/>
            </a:xfrm>
            <a:prstGeom prst="flowChartCollat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K">
                <a:solidFill>
                  <a:schemeClr val="tx1"/>
                </a:solidFill>
              </a:endParaRPr>
            </a:p>
          </p:txBody>
        </p:sp>
        <p:sp>
          <p:nvSpPr>
            <p:cNvPr id="70" name="Collate 69">
              <a:extLst>
                <a:ext uri="{FF2B5EF4-FFF2-40B4-BE49-F238E27FC236}">
                  <a16:creationId xmlns:a16="http://schemas.microsoft.com/office/drawing/2014/main" id="{9C18B06C-DCCD-E652-B761-AEEAB12D373F}"/>
                </a:ext>
              </a:extLst>
            </p:cNvPr>
            <p:cNvSpPr/>
            <p:nvPr/>
          </p:nvSpPr>
          <p:spPr>
            <a:xfrm>
              <a:off x="4711776" y="3840870"/>
              <a:ext cx="99330" cy="174548"/>
            </a:xfrm>
            <a:prstGeom prst="flowChartCollat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K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5A054E7-CC4B-4413-5F97-85E4CC6A6FB6}"/>
              </a:ext>
            </a:extLst>
          </p:cNvPr>
          <p:cNvGrpSpPr/>
          <p:nvPr/>
        </p:nvGrpSpPr>
        <p:grpSpPr>
          <a:xfrm>
            <a:off x="5557640" y="2777260"/>
            <a:ext cx="99395" cy="1249272"/>
            <a:chOff x="4711776" y="2766146"/>
            <a:chExt cx="99395" cy="1249272"/>
          </a:xfrm>
        </p:grpSpPr>
        <p:sp>
          <p:nvSpPr>
            <p:cNvPr id="72" name="Collate 71">
              <a:extLst>
                <a:ext uri="{FF2B5EF4-FFF2-40B4-BE49-F238E27FC236}">
                  <a16:creationId xmlns:a16="http://schemas.microsoft.com/office/drawing/2014/main" id="{5A94C475-43C5-9D06-16DD-509DF79E61FF}"/>
                </a:ext>
              </a:extLst>
            </p:cNvPr>
            <p:cNvSpPr/>
            <p:nvPr/>
          </p:nvSpPr>
          <p:spPr>
            <a:xfrm>
              <a:off x="4711841" y="2766146"/>
              <a:ext cx="99330" cy="174548"/>
            </a:xfrm>
            <a:prstGeom prst="flowChartCollat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K">
                <a:solidFill>
                  <a:schemeClr val="tx1"/>
                </a:solidFill>
              </a:endParaRPr>
            </a:p>
          </p:txBody>
        </p:sp>
        <p:sp>
          <p:nvSpPr>
            <p:cNvPr id="73" name="Collate 72">
              <a:extLst>
                <a:ext uri="{FF2B5EF4-FFF2-40B4-BE49-F238E27FC236}">
                  <a16:creationId xmlns:a16="http://schemas.microsoft.com/office/drawing/2014/main" id="{2BF14CDB-9406-B5ED-E441-21E5F25EB4C1}"/>
                </a:ext>
              </a:extLst>
            </p:cNvPr>
            <p:cNvSpPr/>
            <p:nvPr/>
          </p:nvSpPr>
          <p:spPr>
            <a:xfrm>
              <a:off x="4711841" y="3015832"/>
              <a:ext cx="99330" cy="174548"/>
            </a:xfrm>
            <a:prstGeom prst="flowChartCollat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K">
                <a:solidFill>
                  <a:schemeClr val="tx1"/>
                </a:solidFill>
              </a:endParaRPr>
            </a:p>
          </p:txBody>
        </p:sp>
        <p:sp>
          <p:nvSpPr>
            <p:cNvPr id="74" name="Collate 73">
              <a:extLst>
                <a:ext uri="{FF2B5EF4-FFF2-40B4-BE49-F238E27FC236}">
                  <a16:creationId xmlns:a16="http://schemas.microsoft.com/office/drawing/2014/main" id="{0D373D98-8535-A1E6-FDC1-6312B6438B59}"/>
                </a:ext>
              </a:extLst>
            </p:cNvPr>
            <p:cNvSpPr/>
            <p:nvPr/>
          </p:nvSpPr>
          <p:spPr>
            <a:xfrm>
              <a:off x="4711776" y="3286158"/>
              <a:ext cx="99330" cy="174548"/>
            </a:xfrm>
            <a:prstGeom prst="flowChartCollat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K">
                <a:solidFill>
                  <a:schemeClr val="tx1"/>
                </a:solidFill>
              </a:endParaRPr>
            </a:p>
          </p:txBody>
        </p:sp>
        <p:sp>
          <p:nvSpPr>
            <p:cNvPr id="75" name="Collate 74">
              <a:extLst>
                <a:ext uri="{FF2B5EF4-FFF2-40B4-BE49-F238E27FC236}">
                  <a16:creationId xmlns:a16="http://schemas.microsoft.com/office/drawing/2014/main" id="{B7E99C71-1FF9-6743-A077-12EA5182F677}"/>
                </a:ext>
              </a:extLst>
            </p:cNvPr>
            <p:cNvSpPr/>
            <p:nvPr/>
          </p:nvSpPr>
          <p:spPr>
            <a:xfrm>
              <a:off x="4711776" y="3562962"/>
              <a:ext cx="99330" cy="174548"/>
            </a:xfrm>
            <a:prstGeom prst="flowChartCollat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K">
                <a:solidFill>
                  <a:schemeClr val="tx1"/>
                </a:solidFill>
              </a:endParaRPr>
            </a:p>
          </p:txBody>
        </p:sp>
        <p:sp>
          <p:nvSpPr>
            <p:cNvPr id="76" name="Collate 75">
              <a:extLst>
                <a:ext uri="{FF2B5EF4-FFF2-40B4-BE49-F238E27FC236}">
                  <a16:creationId xmlns:a16="http://schemas.microsoft.com/office/drawing/2014/main" id="{ADB7C152-FDFA-D36A-D5F6-6D4ABB2C04A9}"/>
                </a:ext>
              </a:extLst>
            </p:cNvPr>
            <p:cNvSpPr/>
            <p:nvPr/>
          </p:nvSpPr>
          <p:spPr>
            <a:xfrm>
              <a:off x="4711776" y="3840870"/>
              <a:ext cx="99330" cy="174548"/>
            </a:xfrm>
            <a:prstGeom prst="flowChartCollat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K">
                <a:solidFill>
                  <a:schemeClr val="tx1"/>
                </a:solidFill>
              </a:endParaRPr>
            </a:p>
          </p:txBody>
        </p:sp>
      </p:grpSp>
      <p:sp>
        <p:nvSpPr>
          <p:cNvPr id="77" name="Content Placeholder 2">
            <a:extLst>
              <a:ext uri="{FF2B5EF4-FFF2-40B4-BE49-F238E27FC236}">
                <a16:creationId xmlns:a16="http://schemas.microsoft.com/office/drawing/2014/main" id="{4539ED02-0599-0466-77E4-CEFA36B4AF10}"/>
              </a:ext>
            </a:extLst>
          </p:cNvPr>
          <p:cNvSpPr txBox="1">
            <a:spLocks/>
          </p:cNvSpPr>
          <p:nvPr/>
        </p:nvSpPr>
        <p:spPr>
          <a:xfrm>
            <a:off x="10354727" y="4589091"/>
            <a:ext cx="1811503" cy="932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K" sz="1400" dirty="0"/>
              <a:t>XML config file: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SK" sz="1400" dirty="0"/>
              <a:t>MIP megaframe (L1)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SK" sz="1400" dirty="0"/>
              <a:t>Service list 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SK" sz="1400" dirty="0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C43E77F2-314A-3797-DFF3-E4321D404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862" y="5126081"/>
            <a:ext cx="4962587" cy="171091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80" name="Content Placeholder 2">
            <a:extLst>
              <a:ext uri="{FF2B5EF4-FFF2-40B4-BE49-F238E27FC236}">
                <a16:creationId xmlns:a16="http://schemas.microsoft.com/office/drawing/2014/main" id="{ACF7AF52-07D9-0D18-AFBC-7D6946F0BAB2}"/>
              </a:ext>
            </a:extLst>
          </p:cNvPr>
          <p:cNvSpPr txBox="1">
            <a:spLocks/>
          </p:cNvSpPr>
          <p:nvPr/>
        </p:nvSpPr>
        <p:spPr>
          <a:xfrm>
            <a:off x="6120909" y="2814661"/>
            <a:ext cx="2117276" cy="300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K" sz="1200" dirty="0"/>
              <a:t>5.7.3.3. Remultiplexing</a:t>
            </a:r>
            <a:endParaRPr lang="en-SK" sz="1200" baseline="-25000" dirty="0"/>
          </a:p>
        </p:txBody>
      </p:sp>
      <p:sp>
        <p:nvSpPr>
          <p:cNvPr id="82" name="Right Arrow 81">
            <a:extLst>
              <a:ext uri="{FF2B5EF4-FFF2-40B4-BE49-F238E27FC236}">
                <a16:creationId xmlns:a16="http://schemas.microsoft.com/office/drawing/2014/main" id="{90EFD453-08E0-4C23-6FDF-76B60A563665}"/>
              </a:ext>
            </a:extLst>
          </p:cNvPr>
          <p:cNvSpPr/>
          <p:nvPr/>
        </p:nvSpPr>
        <p:spPr>
          <a:xfrm rot="19884843">
            <a:off x="5888860" y="3806723"/>
            <a:ext cx="2341022" cy="601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K" sz="1200" dirty="0">
                <a:solidFill>
                  <a:schemeClr val="tx1"/>
                </a:solidFill>
              </a:rPr>
              <a:t>Reference TS with PCR (abs)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205F813-AD03-E182-A0D2-1B4BBDD3CF43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5809868" y="2853420"/>
            <a:ext cx="1684626" cy="720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A1A9E72-74AA-BF03-F752-DC58FC6FE543}"/>
              </a:ext>
            </a:extLst>
          </p:cNvPr>
          <p:cNvCxnSpPr>
            <a:cxnSpLocks/>
          </p:cNvCxnSpPr>
          <p:nvPr/>
        </p:nvCxnSpPr>
        <p:spPr>
          <a:xfrm>
            <a:off x="5873357" y="3630346"/>
            <a:ext cx="1440573" cy="26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7C8DAFD-A37E-41F5-6ACC-C8C4DF85D071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5809868" y="3122101"/>
            <a:ext cx="1353666" cy="650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4282B53-A3EF-FB9F-C1DF-76687F0DADE6}"/>
              </a:ext>
            </a:extLst>
          </p:cNvPr>
          <p:cNvCxnSpPr>
            <a:cxnSpLocks/>
          </p:cNvCxnSpPr>
          <p:nvPr/>
        </p:nvCxnSpPr>
        <p:spPr>
          <a:xfrm>
            <a:off x="5809868" y="3382667"/>
            <a:ext cx="1199712" cy="481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BD8EC18-D2CF-7B4E-9245-BE1AF9644CEB}"/>
              </a:ext>
            </a:extLst>
          </p:cNvPr>
          <p:cNvCxnSpPr>
            <a:cxnSpLocks/>
          </p:cNvCxnSpPr>
          <p:nvPr/>
        </p:nvCxnSpPr>
        <p:spPr>
          <a:xfrm>
            <a:off x="5443548" y="2904788"/>
            <a:ext cx="1360664" cy="108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999C6DD-AC33-8D3D-C1D1-81FEA63C181A}"/>
              </a:ext>
            </a:extLst>
          </p:cNvPr>
          <p:cNvCxnSpPr>
            <a:cxnSpLocks/>
          </p:cNvCxnSpPr>
          <p:nvPr/>
        </p:nvCxnSpPr>
        <p:spPr>
          <a:xfrm>
            <a:off x="5469858" y="3639960"/>
            <a:ext cx="1197496" cy="413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ight Arrow 101">
            <a:extLst>
              <a:ext uri="{FF2B5EF4-FFF2-40B4-BE49-F238E27FC236}">
                <a16:creationId xmlns:a16="http://schemas.microsoft.com/office/drawing/2014/main" id="{754D3CD5-8604-724B-FE9B-2D3DF3377B6F}"/>
              </a:ext>
            </a:extLst>
          </p:cNvPr>
          <p:cNvSpPr/>
          <p:nvPr/>
        </p:nvSpPr>
        <p:spPr>
          <a:xfrm rot="923234">
            <a:off x="5968579" y="4846442"/>
            <a:ext cx="2341022" cy="601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K" sz="1200" dirty="0">
                <a:solidFill>
                  <a:schemeClr val="tx1"/>
                </a:solidFill>
              </a:rPr>
              <a:t>Reference TS with PCR (abs)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E781360-BD14-BB36-DD65-D868E17F850C}"/>
              </a:ext>
            </a:extLst>
          </p:cNvPr>
          <p:cNvCxnSpPr>
            <a:cxnSpLocks/>
          </p:cNvCxnSpPr>
          <p:nvPr/>
        </p:nvCxnSpPr>
        <p:spPr>
          <a:xfrm>
            <a:off x="5796104" y="3999481"/>
            <a:ext cx="1583833" cy="1055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7DE5A91-31F7-0B30-0588-5BFC4C6A2CB5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5809868" y="2853420"/>
            <a:ext cx="2091844" cy="23505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0DBA371B-C301-913B-F294-705F56F46F0D}"/>
              </a:ext>
            </a:extLst>
          </p:cNvPr>
          <p:cNvSpPr/>
          <p:nvPr/>
        </p:nvSpPr>
        <p:spPr>
          <a:xfrm>
            <a:off x="845133" y="4546637"/>
            <a:ext cx="2099812" cy="601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K" sz="1200" dirty="0">
                <a:solidFill>
                  <a:schemeClr val="tx1"/>
                </a:solidFill>
              </a:rPr>
              <a:t>Reference TS with PCR (abs)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6B70247-333F-027C-AD93-E1D9E24B0F85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5809868" y="3122101"/>
            <a:ext cx="1877234" cy="2025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ontent Placeholder 2">
            <a:extLst>
              <a:ext uri="{FF2B5EF4-FFF2-40B4-BE49-F238E27FC236}">
                <a16:creationId xmlns:a16="http://schemas.microsoft.com/office/drawing/2014/main" id="{D4980AE9-8B54-B699-E63A-39CA001B24AB}"/>
              </a:ext>
            </a:extLst>
          </p:cNvPr>
          <p:cNvSpPr txBox="1">
            <a:spLocks/>
          </p:cNvSpPr>
          <p:nvPr/>
        </p:nvSpPr>
        <p:spPr>
          <a:xfrm rot="16200000">
            <a:off x="4372812" y="4259075"/>
            <a:ext cx="813215" cy="300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K" sz="1200" dirty="0"/>
              <a:t>PCR0(abs)</a:t>
            </a:r>
            <a:endParaRPr lang="en-SK" sz="1200" baseline="-25000" dirty="0"/>
          </a:p>
        </p:txBody>
      </p:sp>
      <p:sp>
        <p:nvSpPr>
          <p:cNvPr id="113" name="Content Placeholder 2">
            <a:extLst>
              <a:ext uri="{FF2B5EF4-FFF2-40B4-BE49-F238E27FC236}">
                <a16:creationId xmlns:a16="http://schemas.microsoft.com/office/drawing/2014/main" id="{1B30CF74-B806-BAE6-AE22-45D376A017E4}"/>
              </a:ext>
            </a:extLst>
          </p:cNvPr>
          <p:cNvSpPr txBox="1">
            <a:spLocks/>
          </p:cNvSpPr>
          <p:nvPr/>
        </p:nvSpPr>
        <p:spPr>
          <a:xfrm>
            <a:off x="172455" y="4410075"/>
            <a:ext cx="2548264" cy="3004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K" sz="1800" dirty="0"/>
              <a:t>Ref TS with Timestamping PCR</a:t>
            </a:r>
            <a:r>
              <a:rPr lang="en-SK" sz="1800" baseline="-25000" dirty="0"/>
              <a:t>(Abs)</a:t>
            </a:r>
          </a:p>
        </p:txBody>
      </p:sp>
      <p:sp>
        <p:nvSpPr>
          <p:cNvPr id="114" name="Content Placeholder 2">
            <a:extLst>
              <a:ext uri="{FF2B5EF4-FFF2-40B4-BE49-F238E27FC236}">
                <a16:creationId xmlns:a16="http://schemas.microsoft.com/office/drawing/2014/main" id="{9E885D2B-1D34-5309-5EF6-8D7914093125}"/>
              </a:ext>
            </a:extLst>
          </p:cNvPr>
          <p:cNvSpPr txBox="1">
            <a:spLocks/>
          </p:cNvSpPr>
          <p:nvPr/>
        </p:nvSpPr>
        <p:spPr>
          <a:xfrm>
            <a:off x="8390539" y="4404089"/>
            <a:ext cx="1680197" cy="358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K" sz="1800" dirty="0"/>
              <a:t>Region 2 MUX</a:t>
            </a:r>
          </a:p>
        </p:txBody>
      </p:sp>
    </p:spTree>
    <p:extLst>
      <p:ext uri="{BB962C8B-B14F-4D97-AF65-F5344CB8AC3E}">
        <p14:creationId xmlns:p14="http://schemas.microsoft.com/office/powerpoint/2010/main" val="647797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72FF-8473-E421-E061-BF5B13F9F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2510"/>
            <a:ext cx="8652641" cy="918178"/>
          </a:xfrm>
        </p:spPr>
        <p:txBody>
          <a:bodyPr>
            <a:normAutofit fontScale="90000"/>
          </a:bodyPr>
          <a:lstStyle/>
          <a:p>
            <a:r>
              <a:rPr lang="en-SK" sz="3600" dirty="0"/>
              <a:t>I. module – DVB-T </a:t>
            </a:r>
            <a:br>
              <a:rPr lang="en-SK" sz="3600" dirty="0"/>
            </a:br>
            <a:r>
              <a:rPr lang="en-SK" sz="3600" dirty="0"/>
              <a:t>TIMESTAMPING with PCR (Abs)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FBCD5-D854-3136-4E3B-B806AD0CE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3655"/>
            <a:ext cx="10515600" cy="3733308"/>
          </a:xfrm>
        </p:spPr>
        <p:txBody>
          <a:bodyPr/>
          <a:lstStyle/>
          <a:p>
            <a:r>
              <a:rPr lang="en-SK" dirty="0"/>
              <a:t>CSG – generation of dummy Reference MPEG TS with Timestamps PCR (abs) with consequent null packet deletion.</a:t>
            </a:r>
          </a:p>
          <a:p>
            <a:endParaRPr lang="en-SK" dirty="0"/>
          </a:p>
          <a:p>
            <a:r>
              <a:rPr lang="en-SK" dirty="0"/>
              <a:t>DSA – inserting PCR(abs) for each incoming packet</a:t>
            </a:r>
          </a:p>
          <a:p>
            <a:endParaRPr lang="en-SK" dirty="0"/>
          </a:p>
          <a:p>
            <a:pPr marL="0" indent="0">
              <a:buNone/>
            </a:pPr>
            <a:r>
              <a:rPr lang="en-SK" dirty="0"/>
              <a:t>We will just follow GPS Epoch format, even not yet precise timestamping.</a:t>
            </a:r>
          </a:p>
        </p:txBody>
      </p:sp>
    </p:spTree>
    <p:extLst>
      <p:ext uri="{BB962C8B-B14F-4D97-AF65-F5344CB8AC3E}">
        <p14:creationId xmlns:p14="http://schemas.microsoft.com/office/powerpoint/2010/main" val="922077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72FF-8473-E421-E061-BF5B13F9F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2510"/>
            <a:ext cx="8652641" cy="918178"/>
          </a:xfrm>
        </p:spPr>
        <p:txBody>
          <a:bodyPr>
            <a:normAutofit fontScale="90000"/>
          </a:bodyPr>
          <a:lstStyle/>
          <a:p>
            <a:r>
              <a:rPr lang="en-SK" sz="3600" dirty="0"/>
              <a:t>DVB-T</a:t>
            </a:r>
            <a:br>
              <a:rPr lang="en-SK" sz="3600" dirty="0"/>
            </a:br>
            <a:r>
              <a:rPr lang="en-SK" sz="3600" dirty="0"/>
              <a:t>II. module – MULTIPLEXING using PCR (Abs)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FBCD5-D854-3136-4E3B-B806AD0CE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3655"/>
            <a:ext cx="10515600" cy="3733308"/>
          </a:xfrm>
        </p:spPr>
        <p:txBody>
          <a:bodyPr>
            <a:normAutofit lnSpcReduction="10000"/>
          </a:bodyPr>
          <a:lstStyle/>
          <a:p>
            <a:r>
              <a:rPr lang="en-SK" dirty="0"/>
              <a:t>CSG – generate DSACI – configuration of Multiplexer for Region 1, 2</a:t>
            </a:r>
          </a:p>
          <a:p>
            <a:endParaRPr lang="en-SK" dirty="0"/>
          </a:p>
          <a:p>
            <a:r>
              <a:rPr lang="en-SK" dirty="0"/>
              <a:t>DSA – deterministic remultiplexing based on PCR (abs) and rules defined in standard</a:t>
            </a:r>
          </a:p>
          <a:p>
            <a:endParaRPr lang="en-SK" dirty="0"/>
          </a:p>
          <a:p>
            <a:endParaRPr lang="en-SK" dirty="0"/>
          </a:p>
          <a:p>
            <a:pPr marL="0" indent="0">
              <a:buNone/>
            </a:pPr>
            <a:r>
              <a:rPr lang="en-SK" dirty="0"/>
              <a:t>We will just follow GPS Epoch format, even not yet precise timestamping.</a:t>
            </a:r>
          </a:p>
        </p:txBody>
      </p:sp>
    </p:spTree>
    <p:extLst>
      <p:ext uri="{BB962C8B-B14F-4D97-AF65-F5344CB8AC3E}">
        <p14:creationId xmlns:p14="http://schemas.microsoft.com/office/powerpoint/2010/main" val="4038617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72FF-8473-E421-E061-BF5B13F9F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2510"/>
            <a:ext cx="8652641" cy="918178"/>
          </a:xfrm>
        </p:spPr>
        <p:txBody>
          <a:bodyPr>
            <a:normAutofit fontScale="90000"/>
          </a:bodyPr>
          <a:lstStyle/>
          <a:p>
            <a:r>
              <a:rPr lang="en-SK" sz="3600" dirty="0"/>
              <a:t>III. module – DVB-T2 </a:t>
            </a:r>
            <a:br>
              <a:rPr lang="en-SK" sz="3600" dirty="0"/>
            </a:br>
            <a:r>
              <a:rPr lang="en-SK" sz="3600" dirty="0"/>
              <a:t>L1 signalling with TIMESTAMPING with PCR (Abs)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FBCD5-D854-3136-4E3B-B806AD0CE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3883"/>
            <a:ext cx="10515600" cy="3733308"/>
          </a:xfrm>
        </p:spPr>
        <p:txBody>
          <a:bodyPr>
            <a:normAutofit lnSpcReduction="10000"/>
          </a:bodyPr>
          <a:lstStyle/>
          <a:p>
            <a:r>
              <a:rPr lang="en-SK" dirty="0"/>
              <a:t>CSG:</a:t>
            </a:r>
          </a:p>
          <a:p>
            <a:pPr lvl="1"/>
            <a:r>
              <a:rPr lang="en-SK" dirty="0"/>
              <a:t>generation of L1 signalling T2-MI dummy stream</a:t>
            </a:r>
          </a:p>
          <a:p>
            <a:pPr lvl="1"/>
            <a:r>
              <a:rPr lang="en-SK" dirty="0"/>
              <a:t>generation of dummy Reference MPEG TS with Timestamps PCR (abs) with consequent null packet deletion.</a:t>
            </a:r>
          </a:p>
          <a:p>
            <a:pPr marL="0" indent="0">
              <a:buNone/>
            </a:pPr>
            <a:endParaRPr lang="en-SK" dirty="0"/>
          </a:p>
          <a:p>
            <a:r>
              <a:rPr lang="en-SK" dirty="0"/>
              <a:t>DSA – inserting PCR(abs) for each incoming packet</a:t>
            </a:r>
          </a:p>
          <a:p>
            <a:endParaRPr lang="en-SK" dirty="0"/>
          </a:p>
          <a:p>
            <a:pPr marL="0" indent="0">
              <a:buNone/>
            </a:pPr>
            <a:r>
              <a:rPr lang="en-SK" dirty="0"/>
              <a:t>We will just follow GPS Epoch format, even not yet precise timestamping.</a:t>
            </a:r>
          </a:p>
        </p:txBody>
      </p:sp>
    </p:spTree>
    <p:extLst>
      <p:ext uri="{BB962C8B-B14F-4D97-AF65-F5344CB8AC3E}">
        <p14:creationId xmlns:p14="http://schemas.microsoft.com/office/powerpoint/2010/main" val="3667238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72FF-8473-E421-E061-BF5B13F9F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2510"/>
            <a:ext cx="8652641" cy="918178"/>
          </a:xfrm>
        </p:spPr>
        <p:txBody>
          <a:bodyPr>
            <a:normAutofit fontScale="90000"/>
          </a:bodyPr>
          <a:lstStyle/>
          <a:p>
            <a:r>
              <a:rPr lang="en-SK" sz="3600" dirty="0"/>
              <a:t>DVB-T2</a:t>
            </a:r>
            <a:br>
              <a:rPr lang="en-SK" sz="3600" dirty="0"/>
            </a:br>
            <a:r>
              <a:rPr lang="en-SK" sz="3600" dirty="0"/>
              <a:t>IV. module – MULTIPLEXING using PCR (Abs)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FBCD5-D854-3136-4E3B-B806AD0CE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2352"/>
            <a:ext cx="10515600" cy="3914611"/>
          </a:xfrm>
        </p:spPr>
        <p:txBody>
          <a:bodyPr/>
          <a:lstStyle/>
          <a:p>
            <a:r>
              <a:rPr lang="en-SK" dirty="0"/>
              <a:t>CSG – generate DSACI – configuration of Multiplexer for Region 1, 2</a:t>
            </a:r>
          </a:p>
          <a:p>
            <a:endParaRPr lang="en-SK" dirty="0"/>
          </a:p>
          <a:p>
            <a:r>
              <a:rPr lang="en-SK" dirty="0"/>
              <a:t>DSA</a:t>
            </a:r>
          </a:p>
          <a:p>
            <a:pPr lvl="1"/>
            <a:r>
              <a:rPr lang="en-SK" dirty="0"/>
              <a:t>deterministic remultiplexing based on PCR (abs) and rules defined in standard</a:t>
            </a:r>
          </a:p>
          <a:p>
            <a:pPr lvl="1"/>
            <a:r>
              <a:rPr lang="en-SK" dirty="0"/>
              <a:t>Creating DVB-T2 MI according to L1 signalling</a:t>
            </a:r>
          </a:p>
          <a:p>
            <a:endParaRPr lang="en-SK" dirty="0"/>
          </a:p>
          <a:p>
            <a:pPr marL="0" indent="0">
              <a:buNone/>
            </a:pPr>
            <a:r>
              <a:rPr lang="en-SK" dirty="0"/>
              <a:t>We will just follow GPS Epoch format, even not yet precise timestamping.</a:t>
            </a:r>
          </a:p>
        </p:txBody>
      </p:sp>
    </p:spTree>
    <p:extLst>
      <p:ext uri="{BB962C8B-B14F-4D97-AF65-F5344CB8AC3E}">
        <p14:creationId xmlns:p14="http://schemas.microsoft.com/office/powerpoint/2010/main" val="2048968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244C0-9139-754F-3625-407933E86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287871" cy="1382993"/>
          </a:xfrm>
        </p:spPr>
        <p:txBody>
          <a:bodyPr/>
          <a:lstStyle/>
          <a:p>
            <a:r>
              <a:rPr lang="en-SK" dirty="0"/>
              <a:t>DVB-T/T2 framing corresponds to modulation and coding FEC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4E1B2-5B9D-7440-4BFD-42663DF94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3601"/>
            <a:ext cx="10789024" cy="3855104"/>
          </a:xfrm>
        </p:spPr>
        <p:txBody>
          <a:bodyPr>
            <a:normAutofit/>
          </a:bodyPr>
          <a:lstStyle/>
          <a:p>
            <a:r>
              <a:rPr lang="en-SK" sz="1600" dirty="0"/>
              <a:t>DVB-T/T2 Modulation and coding dictates BITRATE (see standard)</a:t>
            </a:r>
          </a:p>
          <a:p>
            <a:r>
              <a:rPr lang="en-SK" sz="1600" dirty="0"/>
              <a:t>Sum of bitrates for selected DTH services MUST FIT into this BITRATE</a:t>
            </a:r>
          </a:p>
          <a:p>
            <a:pPr marL="0" indent="0">
              <a:buNone/>
            </a:pPr>
            <a:r>
              <a:rPr lang="en-SK" sz="1600" dirty="0"/>
              <a:t>	(satellite DTH may have 55 Mbps, DVB-T2 only 30 Mbps)</a:t>
            </a:r>
          </a:p>
          <a:p>
            <a:r>
              <a:rPr lang="en-SK" sz="1600" dirty="0"/>
              <a:t>PSI/SI tables of DTH stream differs from DVB-T/T2 simply because there are different TV services in satellite and terrestrial multiplex</a:t>
            </a:r>
          </a:p>
          <a:p>
            <a:r>
              <a:rPr lang="en-SK" sz="1600" dirty="0"/>
              <a:t>DSA must know whic</a:t>
            </a:r>
            <a:r>
              <a:rPr lang="en-GB" sz="1600" dirty="0"/>
              <a:t>h</a:t>
            </a:r>
            <a:r>
              <a:rPr lang="en-SK" sz="1600" dirty="0"/>
              <a:t> services it has ”to take” from satellite DTH and insert into terrestrial multiplex, this is in CSG config file</a:t>
            </a:r>
          </a:p>
          <a:p>
            <a:r>
              <a:rPr lang="en-SK" sz="1600" dirty="0"/>
              <a:t>DSA must modify minimally PSI/SI tables, minimally delete PMT tables. This modification has to be done deterministically as well.</a:t>
            </a:r>
          </a:p>
          <a:p>
            <a:pPr marL="0" indent="0">
              <a:buNone/>
            </a:pPr>
            <a:endParaRPr lang="en-SK" sz="1600" dirty="0"/>
          </a:p>
        </p:txBody>
      </p:sp>
    </p:spTree>
    <p:extLst>
      <p:ext uri="{BB962C8B-B14F-4D97-AF65-F5344CB8AC3E}">
        <p14:creationId xmlns:p14="http://schemas.microsoft.com/office/powerpoint/2010/main" val="249641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802</Words>
  <Application>Microsoft Macintosh PowerPoint</Application>
  <PresentationFormat>Widescreen</PresentationFormat>
  <Paragraphs>161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First functional DVB SIS prototype DVB-T</vt:lpstr>
      <vt:lpstr>I. module – DVB-T  TIMESTAMPING with PCR (Abs)</vt:lpstr>
      <vt:lpstr>DVB-T II. module – MULTIPLEXING using PCR (Abs)</vt:lpstr>
      <vt:lpstr>III. module – DVB-T2  L1 signalling with TIMESTAMPING with PCR (Abs)</vt:lpstr>
      <vt:lpstr>DVB-T2 IV. module – MULTIPLEXING using PCR (Abs)</vt:lpstr>
      <vt:lpstr>DVB-T/T2 framing corresponds to modulation and coding FEC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DS</dc:creator>
  <cp:lastModifiedBy>DS</cp:lastModifiedBy>
  <cp:revision>6</cp:revision>
  <dcterms:created xsi:type="dcterms:W3CDTF">2022-11-29T12:12:32Z</dcterms:created>
  <dcterms:modified xsi:type="dcterms:W3CDTF">2022-11-29T18:18:09Z</dcterms:modified>
</cp:coreProperties>
</file>