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4" r:id="rId3"/>
    <p:sldId id="284" r:id="rId4"/>
    <p:sldId id="285" r:id="rId5"/>
    <p:sldId id="258" r:id="rId6"/>
    <p:sldId id="259" r:id="rId7"/>
    <p:sldId id="265" r:id="rId8"/>
    <p:sldId id="260" r:id="rId9"/>
    <p:sldId id="266" r:id="rId10"/>
    <p:sldId id="267" r:id="rId11"/>
    <p:sldId id="269" r:id="rId12"/>
    <p:sldId id="272" r:id="rId13"/>
    <p:sldId id="278" r:id="rId14"/>
    <p:sldId id="279" r:id="rId15"/>
    <p:sldId id="275" r:id="rId16"/>
    <p:sldId id="282" r:id="rId17"/>
    <p:sldId id="283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8"/>
    <p:restoredTop sz="94740"/>
  </p:normalViewPr>
  <p:slideViewPr>
    <p:cSldViewPr>
      <p:cViewPr>
        <p:scale>
          <a:sx n="100" d="100"/>
          <a:sy n="100" d="100"/>
        </p:scale>
        <p:origin x="-1566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787F-8861-4DD4-95E0-31CB1E71B2E7}" type="datetimeFigureOut">
              <a:rPr lang="fr-FR" smtClean="0"/>
              <a:t>28/06/2018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3ADC-8F71-4FE6-9767-BE61ADCCCA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44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787F-8861-4DD4-95E0-31CB1E71B2E7}" type="datetimeFigureOut">
              <a:rPr lang="fr-FR" smtClean="0"/>
              <a:t>28/06/2018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3ADC-8F71-4FE6-9767-BE61ADCCCA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96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787F-8861-4DD4-95E0-31CB1E71B2E7}" type="datetimeFigureOut">
              <a:rPr lang="fr-FR" smtClean="0"/>
              <a:t>28/06/2018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3ADC-8F71-4FE6-9767-BE61ADCCCA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14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787F-8861-4DD4-95E0-31CB1E71B2E7}" type="datetimeFigureOut">
              <a:rPr lang="fr-FR" smtClean="0"/>
              <a:t>28/06/2018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3ADC-8F71-4FE6-9767-BE61ADCCCA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42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787F-8861-4DD4-95E0-31CB1E71B2E7}" type="datetimeFigureOut">
              <a:rPr lang="fr-FR" smtClean="0"/>
              <a:t>28/06/2018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3ADC-8F71-4FE6-9767-BE61ADCCCA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844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787F-8861-4DD4-95E0-31CB1E71B2E7}" type="datetimeFigureOut">
              <a:rPr lang="fr-FR" smtClean="0"/>
              <a:t>28/06/2018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3ADC-8F71-4FE6-9767-BE61ADCCCA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69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787F-8861-4DD4-95E0-31CB1E71B2E7}" type="datetimeFigureOut">
              <a:rPr lang="fr-FR" smtClean="0"/>
              <a:t>28/06/2018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3ADC-8F71-4FE6-9767-BE61ADCCCA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72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787F-8861-4DD4-95E0-31CB1E71B2E7}" type="datetimeFigureOut">
              <a:rPr lang="fr-FR" smtClean="0"/>
              <a:t>28/06/2018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3ADC-8F71-4FE6-9767-BE61ADCCCA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1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787F-8861-4DD4-95E0-31CB1E71B2E7}" type="datetimeFigureOut">
              <a:rPr lang="fr-FR" smtClean="0"/>
              <a:t>28/06/2018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3ADC-8F71-4FE6-9767-BE61ADCCCA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16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787F-8861-4DD4-95E0-31CB1E71B2E7}" type="datetimeFigureOut">
              <a:rPr lang="fr-FR" smtClean="0"/>
              <a:t>28/06/2018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3ADC-8F71-4FE6-9767-BE61ADCCCA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43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787F-8861-4DD4-95E0-31CB1E71B2E7}" type="datetimeFigureOut">
              <a:rPr lang="fr-FR" smtClean="0"/>
              <a:t>28/06/2018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F3ADC-8F71-4FE6-9767-BE61ADCCCA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833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2787F-8861-4DD4-95E0-31CB1E71B2E7}" type="datetimeFigureOut">
              <a:rPr lang="fr-FR" smtClean="0"/>
              <a:t>28/06/2018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F3ADC-8F71-4FE6-9767-BE61ADCCCA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28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4D8AF1-38C6-7343-9229-0F4572F7F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210539"/>
            <a:ext cx="6858000" cy="112579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How to improve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Search Engines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 Deep Learning?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ED8DC20-A798-DB4E-BA97-0BDE37DD2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51274"/>
            <a:ext cx="6858000" cy="1241822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Dr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 Nabil FEGAIERE</a:t>
            </a:r>
          </a:p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Atypical Skills</a:t>
            </a:r>
          </a:p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CEO &amp; Founder</a:t>
            </a:r>
          </a:p>
        </p:txBody>
      </p:sp>
    </p:spTree>
    <p:extLst>
      <p:ext uri="{BB962C8B-B14F-4D97-AF65-F5344CB8AC3E}">
        <p14:creationId xmlns:p14="http://schemas.microsoft.com/office/powerpoint/2010/main" val="1742354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pPr algn="l"/>
            <a:r>
              <a:rPr lang="fr-FR" sz="2800" b="1" dirty="0" err="1">
                <a:solidFill>
                  <a:schemeClr val="tx2"/>
                </a:solidFill>
              </a:rPr>
              <a:t>Elasticsearch</a:t>
            </a:r>
            <a:r>
              <a:rPr lang="fr-FR" sz="2800" b="1" dirty="0">
                <a:solidFill>
                  <a:schemeClr val="tx2"/>
                </a:solidFill>
              </a:rPr>
              <a:t> </a:t>
            </a:r>
            <a:r>
              <a:rPr lang="fr-FR" sz="2800" b="1" dirty="0" err="1">
                <a:solidFill>
                  <a:schemeClr val="tx2"/>
                </a:solidFill>
              </a:rPr>
              <a:t>Synonyms</a:t>
            </a:r>
            <a:endParaRPr lang="fr-FR" sz="2800" b="1" dirty="0">
              <a:solidFill>
                <a:schemeClr val="tx2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-36512" y="6669940"/>
            <a:ext cx="15921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© Nabil FEGAIERE – </a:t>
            </a:r>
            <a:r>
              <a:rPr lang="fr-FR" sz="800" dirty="0" err="1"/>
              <a:t>Atypical</a:t>
            </a:r>
            <a:r>
              <a:rPr lang="fr-FR" sz="800" dirty="0"/>
              <a:t> </a:t>
            </a:r>
            <a:r>
              <a:rPr lang="fr-FR" sz="800" dirty="0" err="1"/>
              <a:t>Skills</a:t>
            </a:r>
            <a:endParaRPr lang="fr-FR" sz="800" dirty="0"/>
          </a:p>
        </p:txBody>
      </p:sp>
      <p:sp>
        <p:nvSpPr>
          <p:cNvPr id="11" name="Rectangle 10"/>
          <p:cNvSpPr/>
          <p:nvPr/>
        </p:nvSpPr>
        <p:spPr>
          <a:xfrm>
            <a:off x="251520" y="1117768"/>
            <a:ext cx="8712968" cy="50475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/>
              <a:t>med</a:t>
            </a:r>
            <a:r>
              <a:rPr lang="fr-FR" sz="1400" dirty="0"/>
              <a:t> =&gt; </a:t>
            </a:r>
            <a:r>
              <a:rPr lang="fr-FR" sz="1400" dirty="0" err="1"/>
              <a:t>medical</a:t>
            </a:r>
            <a:r>
              <a:rPr lang="fr-FR" sz="1400" dirty="0"/>
              <a:t>, </a:t>
            </a:r>
            <a:r>
              <a:rPr lang="fr-FR" sz="1400" dirty="0" err="1"/>
              <a:t>medicine</a:t>
            </a:r>
            <a:endParaRPr lang="fr-FR" sz="1400" dirty="0"/>
          </a:p>
          <a:p>
            <a:r>
              <a:rPr lang="fr-FR" sz="1400" dirty="0" err="1"/>
              <a:t>tech</a:t>
            </a:r>
            <a:r>
              <a:rPr lang="fr-FR" sz="1400" dirty="0"/>
              <a:t> =&gt; </a:t>
            </a:r>
            <a:r>
              <a:rPr lang="fr-FR" sz="1400" dirty="0" err="1"/>
              <a:t>technology</a:t>
            </a:r>
            <a:endParaRPr lang="fr-FR" sz="1400" dirty="0"/>
          </a:p>
          <a:p>
            <a:r>
              <a:rPr lang="fr-FR" sz="1400" b="1" dirty="0"/>
              <a:t># </a:t>
            </a:r>
            <a:r>
              <a:rPr lang="fr-FR" sz="1400" b="1" dirty="0" err="1"/>
              <a:t>Spelling</a:t>
            </a:r>
            <a:r>
              <a:rPr lang="fr-FR" sz="1400" b="1" dirty="0"/>
              <a:t> </a:t>
            </a:r>
            <a:r>
              <a:rPr lang="fr-FR" sz="1400" b="1" dirty="0" err="1"/>
              <a:t>differences</a:t>
            </a:r>
            <a:endParaRPr lang="fr-FR" sz="1400" b="1" dirty="0"/>
          </a:p>
          <a:p>
            <a:r>
              <a:rPr lang="fr-FR" sz="1400" dirty="0" err="1"/>
              <a:t>gynaecology</a:t>
            </a:r>
            <a:r>
              <a:rPr lang="fr-FR" sz="1400" dirty="0"/>
              <a:t>, </a:t>
            </a:r>
            <a:r>
              <a:rPr lang="fr-FR" sz="1400" dirty="0" err="1"/>
              <a:t>gynecology</a:t>
            </a:r>
            <a:endParaRPr lang="fr-FR" sz="1400" dirty="0"/>
          </a:p>
          <a:p>
            <a:r>
              <a:rPr lang="fr-FR" sz="1400" dirty="0" err="1"/>
              <a:t>tumour</a:t>
            </a:r>
            <a:r>
              <a:rPr lang="fr-FR" sz="1400" dirty="0"/>
              <a:t>, </a:t>
            </a:r>
            <a:r>
              <a:rPr lang="fr-FR" sz="1400" dirty="0" err="1"/>
              <a:t>tumor</a:t>
            </a:r>
            <a:endParaRPr lang="fr-FR" sz="1400" dirty="0"/>
          </a:p>
          <a:p>
            <a:r>
              <a:rPr lang="fr-FR" sz="1400" b="1" dirty="0"/>
              <a:t># Profession and Specialty are </a:t>
            </a:r>
            <a:r>
              <a:rPr lang="fr-FR" sz="1400" b="1" dirty="0" err="1"/>
              <a:t>normalised</a:t>
            </a:r>
            <a:endParaRPr lang="fr-FR" sz="1400" b="1" dirty="0"/>
          </a:p>
          <a:p>
            <a:r>
              <a:rPr lang="fr-FR" sz="1400" dirty="0" err="1"/>
              <a:t>cardiology</a:t>
            </a:r>
            <a:r>
              <a:rPr lang="fr-FR" sz="1400" dirty="0"/>
              <a:t>, </a:t>
            </a:r>
            <a:r>
              <a:rPr lang="fr-FR" sz="1400" dirty="0" err="1"/>
              <a:t>cardiologist</a:t>
            </a:r>
            <a:endParaRPr lang="fr-FR" sz="1400" dirty="0"/>
          </a:p>
          <a:p>
            <a:r>
              <a:rPr lang="fr-FR" sz="1400" dirty="0" err="1"/>
              <a:t>dentistry</a:t>
            </a:r>
            <a:r>
              <a:rPr lang="fr-FR" sz="1400" dirty="0"/>
              <a:t>, </a:t>
            </a:r>
            <a:r>
              <a:rPr lang="fr-FR" sz="1400" dirty="0" err="1"/>
              <a:t>dentist</a:t>
            </a:r>
            <a:endParaRPr lang="fr-FR" sz="1400" dirty="0"/>
          </a:p>
          <a:p>
            <a:r>
              <a:rPr lang="fr-FR" sz="1400" b="1" dirty="0"/>
              <a:t># Common </a:t>
            </a:r>
            <a:r>
              <a:rPr lang="fr-FR" sz="1400" b="1" dirty="0" err="1"/>
              <a:t>abbreviations</a:t>
            </a:r>
            <a:r>
              <a:rPr lang="fr-FR" sz="1400" b="1" dirty="0"/>
              <a:t> and expansions</a:t>
            </a:r>
          </a:p>
          <a:p>
            <a:r>
              <a:rPr lang="fr-FR" sz="1400" dirty="0" err="1"/>
              <a:t>gynae</a:t>
            </a:r>
            <a:r>
              <a:rPr lang="fr-FR" sz="1400" dirty="0"/>
              <a:t> =&gt; </a:t>
            </a:r>
            <a:r>
              <a:rPr lang="fr-FR" sz="1400" dirty="0" err="1"/>
              <a:t>gynecology</a:t>
            </a:r>
            <a:endParaRPr lang="fr-FR" sz="1400" dirty="0"/>
          </a:p>
          <a:p>
            <a:r>
              <a:rPr lang="fr-FR" sz="1400" dirty="0" err="1"/>
              <a:t>paeds</a:t>
            </a:r>
            <a:r>
              <a:rPr lang="fr-FR" sz="1400" dirty="0"/>
              <a:t> =&gt; </a:t>
            </a:r>
            <a:r>
              <a:rPr lang="fr-FR" sz="1400" dirty="0" err="1"/>
              <a:t>paediatrics</a:t>
            </a:r>
            <a:endParaRPr lang="fr-FR" sz="1400" dirty="0"/>
          </a:p>
          <a:p>
            <a:r>
              <a:rPr lang="fr-FR" sz="1400" b="1" dirty="0"/>
              <a:t># </a:t>
            </a:r>
            <a:r>
              <a:rPr lang="fr-FR" sz="1400" b="1" dirty="0" err="1"/>
              <a:t>acronyms</a:t>
            </a:r>
            <a:endParaRPr lang="fr-FR" sz="1400" b="1" dirty="0"/>
          </a:p>
          <a:p>
            <a:r>
              <a:rPr lang="fr-FR" sz="1400" dirty="0"/>
              <a:t>ICU =&gt; intensive care unit, intensive care</a:t>
            </a:r>
          </a:p>
          <a:p>
            <a:r>
              <a:rPr lang="fr-FR" sz="1400" dirty="0"/>
              <a:t>PICU =&gt; </a:t>
            </a:r>
            <a:r>
              <a:rPr lang="fr-FR" sz="1400" dirty="0" err="1"/>
              <a:t>paediatric</a:t>
            </a:r>
            <a:r>
              <a:rPr lang="fr-FR" sz="1400" dirty="0"/>
              <a:t> intensive care unit, </a:t>
            </a:r>
            <a:r>
              <a:rPr lang="fr-FR" sz="1400" dirty="0" err="1"/>
              <a:t>paediatric</a:t>
            </a:r>
            <a:r>
              <a:rPr lang="fr-FR" sz="1400" dirty="0"/>
              <a:t> intensive care, </a:t>
            </a:r>
            <a:r>
              <a:rPr lang="fr-FR" sz="1400" dirty="0" err="1"/>
              <a:t>pediatric</a:t>
            </a:r>
            <a:r>
              <a:rPr lang="fr-FR" sz="1400" dirty="0"/>
              <a:t> intensive care unit, </a:t>
            </a:r>
            <a:r>
              <a:rPr lang="fr-FR" sz="1400" dirty="0" err="1"/>
              <a:t>pediatric</a:t>
            </a:r>
            <a:r>
              <a:rPr lang="fr-FR" sz="1400" dirty="0"/>
              <a:t> intensive care </a:t>
            </a:r>
          </a:p>
          <a:p>
            <a:r>
              <a:rPr lang="fr-FR" sz="1400" b="1" dirty="0"/>
              <a:t># </a:t>
            </a:r>
            <a:r>
              <a:rPr lang="fr-FR" sz="1400" b="1" dirty="0" err="1"/>
              <a:t>words</a:t>
            </a:r>
            <a:r>
              <a:rPr lang="fr-FR" sz="1400" b="1" dirty="0"/>
              <a:t> to </a:t>
            </a:r>
            <a:r>
              <a:rPr lang="fr-FR" sz="1400" b="1" dirty="0" err="1"/>
              <a:t>be</a:t>
            </a:r>
            <a:r>
              <a:rPr lang="fr-FR" sz="1400" b="1" dirty="0"/>
              <a:t> </a:t>
            </a:r>
            <a:r>
              <a:rPr lang="fr-FR" sz="1400" b="1" dirty="0" err="1"/>
              <a:t>treated</a:t>
            </a:r>
            <a:r>
              <a:rPr lang="fr-FR" sz="1400" b="1" dirty="0"/>
              <a:t> as </a:t>
            </a:r>
            <a:r>
              <a:rPr lang="fr-FR" sz="1400" b="1" dirty="0" err="1"/>
              <a:t>synonyms</a:t>
            </a:r>
            <a:endParaRPr lang="fr-FR" sz="1400" b="1" dirty="0"/>
          </a:p>
          <a:p>
            <a:r>
              <a:rPr lang="fr-FR" sz="1400" dirty="0" err="1"/>
              <a:t>cardiac</a:t>
            </a:r>
            <a:r>
              <a:rPr lang="fr-FR" sz="1400" dirty="0"/>
              <a:t>, </a:t>
            </a:r>
            <a:r>
              <a:rPr lang="fr-FR" sz="1400" dirty="0" err="1"/>
              <a:t>cardiology</a:t>
            </a:r>
            <a:endParaRPr lang="fr-FR" sz="1400" dirty="0"/>
          </a:p>
          <a:p>
            <a:r>
              <a:rPr lang="fr-FR" sz="1400" dirty="0"/>
              <a:t>cancer, </a:t>
            </a:r>
            <a:r>
              <a:rPr lang="fr-FR" sz="1400" dirty="0" err="1"/>
              <a:t>oncology</a:t>
            </a:r>
            <a:r>
              <a:rPr lang="fr-FR" sz="1400" dirty="0"/>
              <a:t>, </a:t>
            </a:r>
            <a:r>
              <a:rPr lang="fr-FR" sz="1400" dirty="0" err="1"/>
              <a:t>tumour</a:t>
            </a:r>
            <a:r>
              <a:rPr lang="fr-FR" sz="1400" dirty="0"/>
              <a:t>, </a:t>
            </a:r>
            <a:r>
              <a:rPr lang="fr-FR" sz="1400" dirty="0" err="1"/>
              <a:t>tumor</a:t>
            </a:r>
            <a:r>
              <a:rPr lang="fr-FR" sz="1400" dirty="0"/>
              <a:t>, </a:t>
            </a:r>
            <a:r>
              <a:rPr lang="fr-FR" sz="1400" dirty="0" err="1"/>
              <a:t>malignancy</a:t>
            </a:r>
            <a:endParaRPr lang="fr-FR" sz="1400" dirty="0"/>
          </a:p>
          <a:p>
            <a:r>
              <a:rPr lang="fr-FR" sz="1400" dirty="0"/>
              <a:t>atrial fibrillation, atrial </a:t>
            </a:r>
            <a:r>
              <a:rPr lang="fr-FR" sz="1400" dirty="0" err="1"/>
              <a:t>fibrilation</a:t>
            </a:r>
            <a:r>
              <a:rPr lang="fr-FR" sz="1400" dirty="0"/>
              <a:t>, </a:t>
            </a:r>
            <a:r>
              <a:rPr lang="fr-FR" sz="1400" dirty="0" err="1"/>
              <a:t>AFib</a:t>
            </a:r>
            <a:r>
              <a:rPr lang="fr-FR" sz="1400" dirty="0"/>
              <a:t>, AF, A-</a:t>
            </a:r>
            <a:r>
              <a:rPr lang="fr-FR" sz="1400" dirty="0" err="1"/>
              <a:t>fib</a:t>
            </a:r>
            <a:r>
              <a:rPr lang="fr-FR" sz="1400" dirty="0"/>
              <a:t>, </a:t>
            </a:r>
            <a:r>
              <a:rPr lang="fr-FR" sz="1400" dirty="0" err="1"/>
              <a:t>arrhythmia</a:t>
            </a:r>
            <a:r>
              <a:rPr lang="fr-FR" sz="1400" dirty="0"/>
              <a:t>, </a:t>
            </a:r>
            <a:r>
              <a:rPr lang="fr-FR" sz="1400" dirty="0" err="1"/>
              <a:t>irregular</a:t>
            </a:r>
            <a:r>
              <a:rPr lang="fr-FR" sz="1400" dirty="0"/>
              <a:t> </a:t>
            </a:r>
            <a:r>
              <a:rPr lang="fr-FR" sz="1400" dirty="0" err="1"/>
              <a:t>heartbeat</a:t>
            </a:r>
            <a:r>
              <a:rPr lang="fr-FR" sz="1400" dirty="0"/>
              <a:t> </a:t>
            </a:r>
          </a:p>
          <a:p>
            <a:r>
              <a:rPr lang="fr-FR" sz="1400" b="1" dirty="0"/>
              <a:t># </a:t>
            </a:r>
            <a:r>
              <a:rPr lang="fr-FR" sz="1400" b="1" dirty="0" err="1"/>
              <a:t>Subspecialty</a:t>
            </a:r>
            <a:r>
              <a:rPr lang="fr-FR" sz="1400" b="1" dirty="0"/>
              <a:t> are </a:t>
            </a:r>
            <a:r>
              <a:rPr lang="fr-FR" sz="1400" b="1" dirty="0" err="1"/>
              <a:t>treated</a:t>
            </a:r>
            <a:r>
              <a:rPr lang="fr-FR" sz="1400" b="1" dirty="0"/>
              <a:t> </a:t>
            </a:r>
            <a:r>
              <a:rPr lang="fr-FR" sz="1400" b="1" dirty="0" err="1"/>
              <a:t>equally</a:t>
            </a:r>
            <a:endParaRPr lang="fr-FR" sz="1400" b="1" dirty="0"/>
          </a:p>
          <a:p>
            <a:r>
              <a:rPr lang="fr-FR" sz="1400" dirty="0" err="1"/>
              <a:t>dentistry</a:t>
            </a:r>
            <a:r>
              <a:rPr lang="fr-FR" sz="1400" dirty="0"/>
              <a:t>, </a:t>
            </a:r>
            <a:r>
              <a:rPr lang="fr-FR" sz="1400" dirty="0" err="1"/>
              <a:t>orthodontics</a:t>
            </a:r>
            <a:endParaRPr lang="fr-FR" sz="1400" dirty="0"/>
          </a:p>
          <a:p>
            <a:r>
              <a:rPr lang="fr-FR" sz="1400" b="1" dirty="0"/>
              <a:t># Important to </a:t>
            </a:r>
            <a:r>
              <a:rPr lang="fr-FR" sz="1400" b="1" dirty="0" err="1"/>
              <a:t>be</a:t>
            </a:r>
            <a:r>
              <a:rPr lang="fr-FR" sz="1400" b="1" dirty="0"/>
              <a:t> </a:t>
            </a:r>
            <a:r>
              <a:rPr lang="fr-FR" sz="1400" b="1" dirty="0" err="1"/>
              <a:t>bring</a:t>
            </a:r>
            <a:r>
              <a:rPr lang="fr-FR" sz="1400" b="1" dirty="0"/>
              <a:t> up </a:t>
            </a:r>
            <a:r>
              <a:rPr lang="fr-FR" sz="1400" b="1" dirty="0" err="1"/>
              <a:t>same</a:t>
            </a:r>
            <a:r>
              <a:rPr lang="fr-FR" sz="1400" b="1" dirty="0"/>
              <a:t> </a:t>
            </a:r>
            <a:r>
              <a:rPr lang="fr-FR" sz="1400" b="1" dirty="0" err="1"/>
              <a:t>results</a:t>
            </a:r>
            <a:endParaRPr lang="fr-FR" sz="1400" b="1" dirty="0"/>
          </a:p>
          <a:p>
            <a:r>
              <a:rPr lang="fr-FR" sz="1400" dirty="0" err="1"/>
              <a:t>diabetes</a:t>
            </a:r>
            <a:r>
              <a:rPr lang="fr-FR" sz="1400" dirty="0"/>
              <a:t>, </a:t>
            </a:r>
            <a:r>
              <a:rPr lang="fr-FR" sz="1400" dirty="0" err="1"/>
              <a:t>diabetic</a:t>
            </a:r>
            <a:endParaRPr lang="fr-FR" sz="1400" dirty="0"/>
          </a:p>
          <a:p>
            <a:r>
              <a:rPr lang="fr-FR" sz="1400" dirty="0" err="1"/>
              <a:t>chronic</a:t>
            </a:r>
            <a:r>
              <a:rPr lang="fr-FR" sz="1400" dirty="0"/>
              <a:t>, </a:t>
            </a:r>
            <a:r>
              <a:rPr lang="fr-FR" sz="1400" dirty="0" err="1"/>
              <a:t>longterm</a:t>
            </a:r>
            <a:r>
              <a:rPr lang="fr-FR" sz="1400" dirty="0"/>
              <a:t>, long </a:t>
            </a:r>
            <a:r>
              <a:rPr lang="fr-FR" sz="1400" dirty="0" err="1"/>
              <a:t>term</a:t>
            </a:r>
            <a:r>
              <a:rPr lang="fr-FR" sz="1400" dirty="0"/>
              <a:t>, long-</a:t>
            </a:r>
            <a:r>
              <a:rPr lang="fr-FR" sz="1400" dirty="0" err="1"/>
              <a:t>term</a:t>
            </a:r>
            <a:endParaRPr lang="fr-FR" sz="14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177" y="1196752"/>
            <a:ext cx="2852934" cy="230429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6416860"/>
            <a:ext cx="720080" cy="39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51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pPr algn="l"/>
            <a:r>
              <a:rPr lang="fr-FR" sz="2800" b="1" dirty="0">
                <a:solidFill>
                  <a:schemeClr val="tx2"/>
                </a:solidFill>
              </a:rPr>
              <a:t>Architecture to </a:t>
            </a:r>
            <a:r>
              <a:rPr lang="fr-FR" sz="2800" b="1" dirty="0" err="1">
                <a:solidFill>
                  <a:schemeClr val="tx2"/>
                </a:solidFill>
              </a:rPr>
              <a:t>generate</a:t>
            </a:r>
            <a:r>
              <a:rPr lang="fr-FR" sz="2800" b="1" dirty="0">
                <a:solidFill>
                  <a:schemeClr val="tx2"/>
                </a:solidFill>
              </a:rPr>
              <a:t> </a:t>
            </a:r>
            <a:r>
              <a:rPr lang="fr-FR" sz="2800" b="1" dirty="0" err="1">
                <a:solidFill>
                  <a:schemeClr val="tx2"/>
                </a:solidFill>
              </a:rPr>
              <a:t>Synonym</a:t>
            </a:r>
            <a:r>
              <a:rPr lang="fr-FR" sz="2800" b="1" dirty="0">
                <a:solidFill>
                  <a:schemeClr val="tx2"/>
                </a:solidFill>
              </a:rPr>
              <a:t> file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-36512" y="6669940"/>
            <a:ext cx="15921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© Nabil FEGAIERE – </a:t>
            </a:r>
            <a:r>
              <a:rPr lang="fr-FR" sz="800" dirty="0" err="1"/>
              <a:t>Atypical</a:t>
            </a:r>
            <a:r>
              <a:rPr lang="fr-FR" sz="800" dirty="0"/>
              <a:t> </a:t>
            </a:r>
            <a:r>
              <a:rPr lang="fr-FR" sz="800" dirty="0" err="1"/>
              <a:t>Skills</a:t>
            </a:r>
            <a:endParaRPr lang="fr-FR" sz="8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4070653" y="4905164"/>
            <a:ext cx="1080120" cy="1404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KAFKA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5221340" y="3023720"/>
            <a:ext cx="1080120" cy="1845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/>
              <a:t>Elastic</a:t>
            </a:r>
            <a:endParaRPr lang="fr-FR" sz="2000" b="1" dirty="0"/>
          </a:p>
          <a:p>
            <a:pPr algn="ctr"/>
            <a:r>
              <a:rPr lang="fr-FR" sz="2000" b="1" dirty="0" err="1"/>
              <a:t>Search</a:t>
            </a:r>
            <a:endParaRPr lang="fr-FR" sz="2000" b="1" dirty="0"/>
          </a:p>
        </p:txBody>
      </p:sp>
      <p:sp>
        <p:nvSpPr>
          <p:cNvPr id="5" name="Ellipse 4"/>
          <p:cNvSpPr/>
          <p:nvPr/>
        </p:nvSpPr>
        <p:spPr>
          <a:xfrm>
            <a:off x="2195736" y="5355214"/>
            <a:ext cx="504000" cy="5040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830187" y="5838943"/>
            <a:ext cx="137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/>
              <a:t>Kafka </a:t>
            </a:r>
            <a:r>
              <a:rPr lang="fr-FR" sz="1600" dirty="0" err="1"/>
              <a:t>Connect</a:t>
            </a:r>
            <a:endParaRPr lang="fr-FR" sz="1600" dirty="0"/>
          </a:p>
          <a:p>
            <a:pPr algn="ctr"/>
            <a:r>
              <a:rPr lang="fr-FR" sz="1600" dirty="0"/>
              <a:t>Source</a:t>
            </a:r>
          </a:p>
          <a:p>
            <a:pPr algn="ctr"/>
            <a:r>
              <a:rPr lang="fr-FR" sz="1600" dirty="0"/>
              <a:t>Twitter</a:t>
            </a:r>
          </a:p>
        </p:txBody>
      </p:sp>
      <p:cxnSp>
        <p:nvCxnSpPr>
          <p:cNvPr id="8" name="Connecteur droit avec flèche 7"/>
          <p:cNvCxnSpPr>
            <a:endCxn id="5" idx="2"/>
          </p:cNvCxnSpPr>
          <p:nvPr/>
        </p:nvCxnSpPr>
        <p:spPr>
          <a:xfrm>
            <a:off x="539552" y="5607242"/>
            <a:ext cx="1656184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595621" y="5304733"/>
            <a:ext cx="776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/>
              <a:t>Twitter</a:t>
            </a:r>
          </a:p>
        </p:txBody>
      </p:sp>
      <p:sp>
        <p:nvSpPr>
          <p:cNvPr id="26" name="Ellipse 25"/>
          <p:cNvSpPr/>
          <p:nvPr/>
        </p:nvSpPr>
        <p:spPr>
          <a:xfrm>
            <a:off x="6773452" y="5355214"/>
            <a:ext cx="504000" cy="5040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7092280" y="5154287"/>
            <a:ext cx="137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/>
              <a:t>Kafka </a:t>
            </a:r>
            <a:r>
              <a:rPr lang="fr-FR" sz="1600" dirty="0" err="1"/>
              <a:t>Connect</a:t>
            </a:r>
            <a:endParaRPr lang="fr-FR" sz="1600" dirty="0"/>
          </a:p>
          <a:p>
            <a:pPr algn="ctr"/>
            <a:r>
              <a:rPr lang="fr-FR" sz="1600" dirty="0" err="1"/>
              <a:t>Sink</a:t>
            </a:r>
            <a:endParaRPr lang="fr-FR" sz="1600" dirty="0"/>
          </a:p>
          <a:p>
            <a:pPr algn="ctr"/>
            <a:r>
              <a:rPr lang="fr-FR" sz="1600" dirty="0" err="1"/>
              <a:t>Elasticsearch</a:t>
            </a:r>
            <a:endParaRPr lang="fr-FR" sz="1600" dirty="0"/>
          </a:p>
        </p:txBody>
      </p:sp>
      <p:cxnSp>
        <p:nvCxnSpPr>
          <p:cNvPr id="28" name="Connecteur droit avec flèche 27"/>
          <p:cNvCxnSpPr>
            <a:stCxn id="5" idx="6"/>
            <a:endCxn id="4" idx="1"/>
          </p:cNvCxnSpPr>
          <p:nvPr/>
        </p:nvCxnSpPr>
        <p:spPr>
          <a:xfrm>
            <a:off x="2699736" y="5607242"/>
            <a:ext cx="1370917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4" idx="3"/>
            <a:endCxn id="26" idx="2"/>
          </p:cNvCxnSpPr>
          <p:nvPr/>
        </p:nvCxnSpPr>
        <p:spPr>
          <a:xfrm>
            <a:off x="5150773" y="5607242"/>
            <a:ext cx="1622679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26" idx="0"/>
            <a:endCxn id="13" idx="2"/>
          </p:cNvCxnSpPr>
          <p:nvPr/>
        </p:nvCxnSpPr>
        <p:spPr>
          <a:xfrm flipH="1" flipV="1">
            <a:off x="5761400" y="4869160"/>
            <a:ext cx="1264052" cy="48605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1763688" y="3688748"/>
            <a:ext cx="504000" cy="50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1390333" y="3378478"/>
            <a:ext cx="1398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 err="1"/>
              <a:t>Ingest</a:t>
            </a:r>
            <a:r>
              <a:rPr lang="fr-FR" sz="1600" dirty="0"/>
              <a:t> Pipeline</a:t>
            </a:r>
          </a:p>
        </p:txBody>
      </p:sp>
      <p:cxnSp>
        <p:nvCxnSpPr>
          <p:cNvPr id="34" name="Connecteur droit avec flèche 33"/>
          <p:cNvCxnSpPr>
            <a:stCxn id="32" idx="6"/>
            <a:endCxn id="13" idx="1"/>
          </p:cNvCxnSpPr>
          <p:nvPr/>
        </p:nvCxnSpPr>
        <p:spPr>
          <a:xfrm>
            <a:off x="2267688" y="3940776"/>
            <a:ext cx="2953652" cy="566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endCxn id="32" idx="2"/>
          </p:cNvCxnSpPr>
          <p:nvPr/>
        </p:nvCxnSpPr>
        <p:spPr>
          <a:xfrm>
            <a:off x="408955" y="3940776"/>
            <a:ext cx="1354733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323528" y="3666510"/>
            <a:ext cx="911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/>
              <a:t>PDF, Doc</a:t>
            </a:r>
          </a:p>
        </p:txBody>
      </p:sp>
      <p:sp>
        <p:nvSpPr>
          <p:cNvPr id="35" name="Cylindre 34"/>
          <p:cNvSpPr/>
          <p:nvPr/>
        </p:nvSpPr>
        <p:spPr>
          <a:xfrm>
            <a:off x="6333378" y="4080765"/>
            <a:ext cx="758902" cy="716387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36" name="Cylindre 35"/>
          <p:cNvSpPr/>
          <p:nvPr/>
        </p:nvSpPr>
        <p:spPr>
          <a:xfrm>
            <a:off x="6266231" y="2307579"/>
            <a:ext cx="758902" cy="716387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38" name="Rectangle à coins arrondis 37"/>
          <p:cNvSpPr/>
          <p:nvPr/>
        </p:nvSpPr>
        <p:spPr>
          <a:xfrm>
            <a:off x="7096366" y="908720"/>
            <a:ext cx="1652098" cy="1404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/>
              <a:t>Synonym</a:t>
            </a:r>
            <a:endParaRPr lang="fr-FR" sz="2000" b="1" dirty="0"/>
          </a:p>
          <a:p>
            <a:pPr algn="ctr"/>
            <a:r>
              <a:rPr lang="fr-FR" sz="2000" b="1" dirty="0" err="1"/>
              <a:t>Generation</a:t>
            </a:r>
            <a:endParaRPr lang="fr-FR" sz="2000" b="1" dirty="0"/>
          </a:p>
        </p:txBody>
      </p:sp>
      <p:cxnSp>
        <p:nvCxnSpPr>
          <p:cNvPr id="39" name="Connecteur droit avec flèche 38"/>
          <p:cNvCxnSpPr>
            <a:stCxn id="38" idx="1"/>
            <a:endCxn id="36" idx="1"/>
          </p:cNvCxnSpPr>
          <p:nvPr/>
        </p:nvCxnSpPr>
        <p:spPr>
          <a:xfrm flipH="1">
            <a:off x="6645682" y="1610798"/>
            <a:ext cx="450684" cy="69678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cxnSpLocks/>
            <a:stCxn id="47" idx="3"/>
            <a:endCxn id="38" idx="1"/>
          </p:cNvCxnSpPr>
          <p:nvPr/>
        </p:nvCxnSpPr>
        <p:spPr>
          <a:xfrm flipV="1">
            <a:off x="5353651" y="1610798"/>
            <a:ext cx="1742715" cy="75977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à coins arrondis 48"/>
          <p:cNvSpPr/>
          <p:nvPr/>
        </p:nvSpPr>
        <p:spPr>
          <a:xfrm>
            <a:off x="595621" y="1448780"/>
            <a:ext cx="1603319" cy="1404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Train Domain </a:t>
            </a:r>
            <a:r>
              <a:rPr lang="fr-FR" sz="2000" b="1" dirty="0" err="1"/>
              <a:t>Vocabulary</a:t>
            </a:r>
            <a:endParaRPr lang="fr-FR" sz="2000" b="1" dirty="0"/>
          </a:p>
        </p:txBody>
      </p:sp>
      <p:cxnSp>
        <p:nvCxnSpPr>
          <p:cNvPr id="50" name="Connecteur droit avec flèche 49"/>
          <p:cNvCxnSpPr>
            <a:stCxn id="13" idx="1"/>
            <a:endCxn id="49" idx="3"/>
          </p:cNvCxnSpPr>
          <p:nvPr/>
        </p:nvCxnSpPr>
        <p:spPr>
          <a:xfrm flipH="1" flipV="1">
            <a:off x="2198940" y="2150858"/>
            <a:ext cx="3022400" cy="179558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cxnSpLocks/>
            <a:stCxn id="49" idx="3"/>
            <a:endCxn id="37" idx="2"/>
          </p:cNvCxnSpPr>
          <p:nvPr/>
        </p:nvCxnSpPr>
        <p:spPr>
          <a:xfrm flipV="1">
            <a:off x="2198940" y="1273414"/>
            <a:ext cx="1773245" cy="87744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447893EE-1672-6942-A28E-CE63F51B7779}"/>
              </a:ext>
            </a:extLst>
          </p:cNvPr>
          <p:cNvGrpSpPr/>
          <p:nvPr/>
        </p:nvGrpSpPr>
        <p:grpSpPr>
          <a:xfrm>
            <a:off x="3972185" y="1042734"/>
            <a:ext cx="812501" cy="766160"/>
            <a:chOff x="4139952" y="1916832"/>
            <a:chExt cx="812501" cy="766160"/>
          </a:xfrm>
        </p:grpSpPr>
        <p:sp>
          <p:nvSpPr>
            <p:cNvPr id="37" name="Cylindre 36"/>
            <p:cNvSpPr/>
            <p:nvPr/>
          </p:nvSpPr>
          <p:spPr>
            <a:xfrm>
              <a:off x="4139952" y="1916832"/>
              <a:ext cx="507701" cy="461360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1" name="Cylindre 36">
              <a:extLst>
                <a:ext uri="{FF2B5EF4-FFF2-40B4-BE49-F238E27FC236}">
                  <a16:creationId xmlns:a16="http://schemas.microsoft.com/office/drawing/2014/main" xmlns="" id="{A75B09AF-C8F0-7648-B02F-C84956AD4D95}"/>
                </a:ext>
              </a:extLst>
            </p:cNvPr>
            <p:cNvSpPr/>
            <p:nvPr/>
          </p:nvSpPr>
          <p:spPr>
            <a:xfrm>
              <a:off x="4292352" y="2069232"/>
              <a:ext cx="507701" cy="461360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Cylindre 36">
              <a:extLst>
                <a:ext uri="{FF2B5EF4-FFF2-40B4-BE49-F238E27FC236}">
                  <a16:creationId xmlns:a16="http://schemas.microsoft.com/office/drawing/2014/main" xmlns="" id="{6A288D7D-3F1D-1F4D-BFA0-E88F8B401EDC}"/>
                </a:ext>
              </a:extLst>
            </p:cNvPr>
            <p:cNvSpPr/>
            <p:nvPr/>
          </p:nvSpPr>
          <p:spPr>
            <a:xfrm>
              <a:off x="4444752" y="2221632"/>
              <a:ext cx="507701" cy="461360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BF0A621-1716-354E-932A-B16AC0267B9A}"/>
              </a:ext>
            </a:extLst>
          </p:cNvPr>
          <p:cNvSpPr txBox="1"/>
          <p:nvPr/>
        </p:nvSpPr>
        <p:spPr>
          <a:xfrm>
            <a:off x="4002488" y="1205950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Trained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Models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67261BF0-7E01-9E4E-8DC7-8675E83315FD}"/>
              </a:ext>
            </a:extLst>
          </p:cNvPr>
          <p:cNvGrpSpPr/>
          <p:nvPr/>
        </p:nvGrpSpPr>
        <p:grpSpPr>
          <a:xfrm>
            <a:off x="4542436" y="1972635"/>
            <a:ext cx="793865" cy="764962"/>
            <a:chOff x="5272335" y="1061804"/>
            <a:chExt cx="793865" cy="764962"/>
          </a:xfrm>
        </p:grpSpPr>
        <p:sp>
          <p:nvSpPr>
            <p:cNvPr id="31" name="Cylindre 30"/>
            <p:cNvSpPr/>
            <p:nvPr/>
          </p:nvSpPr>
          <p:spPr>
            <a:xfrm>
              <a:off x="5272335" y="1061804"/>
              <a:ext cx="489065" cy="460162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" name="Cylindre 30">
              <a:extLst>
                <a:ext uri="{FF2B5EF4-FFF2-40B4-BE49-F238E27FC236}">
                  <a16:creationId xmlns:a16="http://schemas.microsoft.com/office/drawing/2014/main" xmlns="" id="{598E158E-B71E-5F4D-BBB2-0E0BD599254F}"/>
                </a:ext>
              </a:extLst>
            </p:cNvPr>
            <p:cNvSpPr/>
            <p:nvPr/>
          </p:nvSpPr>
          <p:spPr>
            <a:xfrm>
              <a:off x="5424735" y="1214204"/>
              <a:ext cx="489065" cy="460162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" name="Cylindre 30">
              <a:extLst>
                <a:ext uri="{FF2B5EF4-FFF2-40B4-BE49-F238E27FC236}">
                  <a16:creationId xmlns:a16="http://schemas.microsoft.com/office/drawing/2014/main" xmlns="" id="{0161BD18-0D9A-D742-9B59-AE553A29B0D3}"/>
                </a:ext>
              </a:extLst>
            </p:cNvPr>
            <p:cNvSpPr/>
            <p:nvPr/>
          </p:nvSpPr>
          <p:spPr>
            <a:xfrm>
              <a:off x="5577135" y="1366604"/>
              <a:ext cx="489065" cy="460162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6BF0D2A-CFEB-7248-8488-327D3060A6B2}"/>
              </a:ext>
            </a:extLst>
          </p:cNvPr>
          <p:cNvSpPr txBox="1"/>
          <p:nvPr/>
        </p:nvSpPr>
        <p:spPr>
          <a:xfrm>
            <a:off x="4479886" y="2139737"/>
            <a:ext cx="873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PreTrained</a:t>
            </a:r>
            <a:endParaRPr lang="en-US" sz="12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Models</a:t>
            </a:r>
          </a:p>
        </p:txBody>
      </p:sp>
      <p:cxnSp>
        <p:nvCxnSpPr>
          <p:cNvPr id="48" name="Connecteur droit avec flèche 39">
            <a:extLst>
              <a:ext uri="{FF2B5EF4-FFF2-40B4-BE49-F238E27FC236}">
                <a16:creationId xmlns:a16="http://schemas.microsoft.com/office/drawing/2014/main" xmlns="" id="{95BA6C4E-D252-AF4A-9553-9E71D8EFA23E}"/>
              </a:ext>
            </a:extLst>
          </p:cNvPr>
          <p:cNvCxnSpPr>
            <a:cxnSpLocks/>
            <a:stCxn id="10" idx="3"/>
            <a:endCxn id="38" idx="1"/>
          </p:cNvCxnSpPr>
          <p:nvPr/>
        </p:nvCxnSpPr>
        <p:spPr>
          <a:xfrm>
            <a:off x="4664849" y="1436783"/>
            <a:ext cx="2431517" cy="17401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ylindre 34">
            <a:extLst>
              <a:ext uri="{FF2B5EF4-FFF2-40B4-BE49-F238E27FC236}">
                <a16:creationId xmlns:a16="http://schemas.microsoft.com/office/drawing/2014/main" xmlns="" id="{88C9FD86-4704-AA4E-BC2A-629668EBA4F9}"/>
              </a:ext>
            </a:extLst>
          </p:cNvPr>
          <p:cNvSpPr/>
          <p:nvPr/>
        </p:nvSpPr>
        <p:spPr>
          <a:xfrm>
            <a:off x="6485778" y="4233165"/>
            <a:ext cx="758902" cy="716387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64" name="Cylindre 34">
            <a:extLst>
              <a:ext uri="{FF2B5EF4-FFF2-40B4-BE49-F238E27FC236}">
                <a16:creationId xmlns:a16="http://schemas.microsoft.com/office/drawing/2014/main" xmlns="" id="{71A4C07D-A956-0740-A2D3-BD3E71E1B648}"/>
              </a:ext>
            </a:extLst>
          </p:cNvPr>
          <p:cNvSpPr/>
          <p:nvPr/>
        </p:nvSpPr>
        <p:spPr>
          <a:xfrm>
            <a:off x="6638178" y="4385565"/>
            <a:ext cx="758902" cy="716387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0B1AA628-D56E-5842-8A12-A31F1C4806E5}"/>
              </a:ext>
            </a:extLst>
          </p:cNvPr>
          <p:cNvSpPr txBox="1"/>
          <p:nvPr/>
        </p:nvSpPr>
        <p:spPr>
          <a:xfrm>
            <a:off x="6496959" y="4335487"/>
            <a:ext cx="672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Indexes</a:t>
            </a:r>
          </a:p>
        </p:txBody>
      </p:sp>
      <p:sp>
        <p:nvSpPr>
          <p:cNvPr id="66" name="Cylindre 35">
            <a:extLst>
              <a:ext uri="{FF2B5EF4-FFF2-40B4-BE49-F238E27FC236}">
                <a16:creationId xmlns:a16="http://schemas.microsoft.com/office/drawing/2014/main" xmlns="" id="{376CAAD6-C748-6548-8371-BBA01B6B406F}"/>
              </a:ext>
            </a:extLst>
          </p:cNvPr>
          <p:cNvSpPr/>
          <p:nvPr/>
        </p:nvSpPr>
        <p:spPr>
          <a:xfrm>
            <a:off x="6418631" y="2459979"/>
            <a:ext cx="758902" cy="716387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67" name="Cylindre 35">
            <a:extLst>
              <a:ext uri="{FF2B5EF4-FFF2-40B4-BE49-F238E27FC236}">
                <a16:creationId xmlns:a16="http://schemas.microsoft.com/office/drawing/2014/main" xmlns="" id="{1442730C-ADBA-7143-AB96-050DBBB37A81}"/>
              </a:ext>
            </a:extLst>
          </p:cNvPr>
          <p:cNvSpPr/>
          <p:nvPr/>
        </p:nvSpPr>
        <p:spPr>
          <a:xfrm>
            <a:off x="6571031" y="2612379"/>
            <a:ext cx="758902" cy="716387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C69E6CDE-9884-DC4B-9B10-B6C1C9D10B14}"/>
              </a:ext>
            </a:extLst>
          </p:cNvPr>
          <p:cNvSpPr txBox="1"/>
          <p:nvPr/>
        </p:nvSpPr>
        <p:spPr>
          <a:xfrm>
            <a:off x="6465059" y="2564904"/>
            <a:ext cx="771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Synonym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Files</a:t>
            </a:r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6416860"/>
            <a:ext cx="720080" cy="39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6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pPr algn="l"/>
            <a:r>
              <a:rPr lang="fr-FR" sz="2800" b="1" dirty="0" err="1">
                <a:solidFill>
                  <a:schemeClr val="tx2"/>
                </a:solidFill>
              </a:rPr>
              <a:t>Pretrained</a:t>
            </a:r>
            <a:r>
              <a:rPr lang="fr-FR" sz="2800" b="1" dirty="0">
                <a:solidFill>
                  <a:schemeClr val="tx2"/>
                </a:solidFill>
              </a:rPr>
              <a:t> </a:t>
            </a:r>
            <a:r>
              <a:rPr lang="fr-FR" sz="2800" b="1" dirty="0" err="1">
                <a:solidFill>
                  <a:schemeClr val="tx2"/>
                </a:solidFill>
              </a:rPr>
              <a:t>Models</a:t>
            </a:r>
            <a:endParaRPr lang="fr-FR" sz="2800" b="1" dirty="0">
              <a:solidFill>
                <a:schemeClr val="tx2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-36512" y="6669940"/>
            <a:ext cx="15921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© Nabil FEGAIERE – </a:t>
            </a:r>
            <a:r>
              <a:rPr lang="fr-FR" sz="800" dirty="0" err="1"/>
              <a:t>Atypical</a:t>
            </a:r>
            <a:r>
              <a:rPr lang="fr-FR" sz="800" dirty="0"/>
              <a:t> </a:t>
            </a:r>
            <a:r>
              <a:rPr lang="fr-FR" sz="800" dirty="0" err="1"/>
              <a:t>Skills</a:t>
            </a:r>
            <a:endParaRPr lang="fr-FR" sz="800" dirty="0"/>
          </a:p>
        </p:txBody>
      </p:sp>
      <p:sp>
        <p:nvSpPr>
          <p:cNvPr id="7" name="ZoneTexte 6"/>
          <p:cNvSpPr txBox="1"/>
          <p:nvPr/>
        </p:nvSpPr>
        <p:spPr>
          <a:xfrm>
            <a:off x="1475656" y="1209526"/>
            <a:ext cx="662473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❶ Google News Word2Vec model</a:t>
            </a:r>
          </a:p>
          <a:p>
            <a:r>
              <a:rPr lang="fr-FR" sz="1600" dirty="0" err="1"/>
              <a:t>Vocabulary</a:t>
            </a:r>
            <a:r>
              <a:rPr lang="fr-FR" sz="1600" dirty="0"/>
              <a:t> size: 3 000 000 </a:t>
            </a:r>
            <a:r>
              <a:rPr lang="fr-FR" sz="1600" dirty="0" err="1"/>
              <a:t>words</a:t>
            </a:r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b="1" dirty="0"/>
          </a:p>
          <a:p>
            <a:r>
              <a:rPr lang="fr-FR" b="1" dirty="0"/>
              <a:t>❷ Stanford </a:t>
            </a:r>
            <a:r>
              <a:rPr lang="fr-FR" b="1" dirty="0" err="1"/>
              <a:t>GloVe</a:t>
            </a:r>
            <a:r>
              <a:rPr lang="fr-FR" b="1" dirty="0"/>
              <a:t> model</a:t>
            </a:r>
          </a:p>
          <a:p>
            <a:r>
              <a:rPr lang="fr-FR" sz="1600" dirty="0" err="1"/>
              <a:t>Vocabulary</a:t>
            </a:r>
            <a:r>
              <a:rPr lang="fr-FR" sz="1600" dirty="0"/>
              <a:t> size: 400 000 </a:t>
            </a:r>
            <a:r>
              <a:rPr lang="fr-FR" sz="1600" dirty="0" err="1"/>
              <a:t>words</a:t>
            </a:r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b="1" dirty="0"/>
          </a:p>
          <a:p>
            <a:r>
              <a:rPr lang="fr-FR" b="1" dirty="0"/>
              <a:t>❸ </a:t>
            </a:r>
            <a:r>
              <a:rPr lang="fr-FR" b="1" dirty="0" err="1"/>
              <a:t>Wikipedia</a:t>
            </a:r>
            <a:r>
              <a:rPr lang="fr-FR" b="1" dirty="0"/>
              <a:t> </a:t>
            </a:r>
            <a:r>
              <a:rPr lang="fr-FR" b="1" dirty="0" err="1"/>
              <a:t>FastText</a:t>
            </a:r>
            <a:r>
              <a:rPr lang="fr-FR" b="1" dirty="0"/>
              <a:t> model</a:t>
            </a:r>
          </a:p>
          <a:p>
            <a:r>
              <a:rPr lang="fr-FR" sz="1600" dirty="0" err="1"/>
              <a:t>Vocabulary</a:t>
            </a:r>
            <a:r>
              <a:rPr lang="fr-FR" sz="1600" dirty="0"/>
              <a:t> size: </a:t>
            </a:r>
            <a:r>
              <a:rPr lang="fr-FR" sz="1600" dirty="0" err="1"/>
              <a:t>ngrams</a:t>
            </a:r>
            <a:endParaRPr lang="fr-FR" sz="16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6416860"/>
            <a:ext cx="720080" cy="39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31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pPr algn="l"/>
            <a:r>
              <a:rPr lang="fr-FR" sz="2800" b="1" dirty="0" err="1">
                <a:solidFill>
                  <a:schemeClr val="tx2"/>
                </a:solidFill>
              </a:rPr>
              <a:t>Pretrained</a:t>
            </a:r>
            <a:r>
              <a:rPr lang="fr-FR" sz="2800" b="1" dirty="0">
                <a:solidFill>
                  <a:schemeClr val="tx2"/>
                </a:solidFill>
              </a:rPr>
              <a:t> </a:t>
            </a:r>
            <a:r>
              <a:rPr lang="fr-FR" sz="2800" b="1" dirty="0" err="1">
                <a:solidFill>
                  <a:schemeClr val="tx2"/>
                </a:solidFill>
              </a:rPr>
              <a:t>Models</a:t>
            </a:r>
            <a:endParaRPr lang="fr-FR" sz="2800" b="1" dirty="0">
              <a:solidFill>
                <a:schemeClr val="tx2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-36512" y="6669940"/>
            <a:ext cx="15921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© Nabil FEGAIERE – </a:t>
            </a:r>
            <a:r>
              <a:rPr lang="fr-FR" sz="800" dirty="0" err="1"/>
              <a:t>Atypical</a:t>
            </a:r>
            <a:r>
              <a:rPr lang="fr-FR" sz="800" dirty="0"/>
              <a:t> </a:t>
            </a:r>
            <a:r>
              <a:rPr lang="fr-FR" sz="800" dirty="0" err="1"/>
              <a:t>Skills</a:t>
            </a:r>
            <a:endParaRPr lang="fr-FR" sz="800" dirty="0"/>
          </a:p>
        </p:txBody>
      </p:sp>
      <p:sp>
        <p:nvSpPr>
          <p:cNvPr id="7" name="ZoneTexte 6"/>
          <p:cNvSpPr txBox="1"/>
          <p:nvPr/>
        </p:nvSpPr>
        <p:spPr>
          <a:xfrm>
            <a:off x="323528" y="1209526"/>
            <a:ext cx="3600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❶ Google News Word2Vec model</a:t>
            </a:r>
          </a:p>
          <a:p>
            <a:r>
              <a:rPr lang="fr-FR" sz="1600" dirty="0" err="1"/>
              <a:t>Vocabulary</a:t>
            </a:r>
            <a:r>
              <a:rPr lang="fr-FR" sz="1600" dirty="0"/>
              <a:t> size: 3 000 000 </a:t>
            </a:r>
            <a:r>
              <a:rPr lang="fr-FR" sz="1600" dirty="0" err="1"/>
              <a:t>words</a:t>
            </a:r>
            <a:endParaRPr lang="fr-FR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8440C6F-FBBF-BD48-8EDA-A8548E47387A}"/>
              </a:ext>
            </a:extLst>
          </p:cNvPr>
          <p:cNvSpPr/>
          <p:nvPr/>
        </p:nvSpPr>
        <p:spPr>
          <a:xfrm>
            <a:off x="539552" y="3068960"/>
            <a:ext cx="8147248" cy="224676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000000"/>
                </a:solidFill>
                <a:latin typeface="Menlo" panose="020B0609030804020204" pitchFamily="49" charset="0"/>
              </a:rPr>
              <a:t>[('courteous', 0.7520974278450012),</a:t>
            </a:r>
          </a:p>
          <a:p>
            <a:r>
              <a:rPr lang="en-US" sz="1400" i="1" dirty="0">
                <a:solidFill>
                  <a:srgbClr val="000000"/>
                </a:solidFill>
                <a:latin typeface="Menlo" panose="020B0609030804020204" pitchFamily="49" charset="0"/>
              </a:rPr>
              <a:t> ('</a:t>
            </a:r>
            <a:r>
              <a:rPr lang="en-US" sz="1400" i="1" dirty="0" err="1">
                <a:solidFill>
                  <a:srgbClr val="000000"/>
                </a:solidFill>
                <a:latin typeface="Menlo" panose="020B0609030804020204" pitchFamily="49" charset="0"/>
              </a:rPr>
              <a:t>everybody_Pendergrast</a:t>
            </a:r>
            <a:r>
              <a:rPr lang="en-US" sz="1400" i="1" dirty="0">
                <a:solidFill>
                  <a:srgbClr val="000000"/>
                </a:solidFill>
                <a:latin typeface="Menlo" panose="020B0609030804020204" pitchFamily="49" charset="0"/>
              </a:rPr>
              <a:t>', 0.7189082503318787),</a:t>
            </a:r>
          </a:p>
          <a:p>
            <a:r>
              <a:rPr lang="en-US" sz="1400" i="1" dirty="0">
                <a:solidFill>
                  <a:srgbClr val="000000"/>
                </a:solidFill>
                <a:latin typeface="Menlo" panose="020B0609030804020204" pitchFamily="49" charset="0"/>
              </a:rPr>
              <a:t> ('respectful', 0.6748368144035339),</a:t>
            </a:r>
          </a:p>
          <a:p>
            <a:r>
              <a:rPr lang="en-US" sz="1400" i="1" dirty="0">
                <a:solidFill>
                  <a:srgbClr val="000000"/>
                </a:solidFill>
                <a:latin typeface="Menlo" panose="020B0609030804020204" pitchFamily="49" charset="0"/>
              </a:rPr>
              <a:t> ('mannerly', 0.6553859114646912),</a:t>
            </a:r>
          </a:p>
          <a:p>
            <a:r>
              <a:rPr lang="en-US" sz="1400" i="1" dirty="0">
                <a:solidFill>
                  <a:srgbClr val="000000"/>
                </a:solidFill>
                <a:latin typeface="Menlo" panose="020B0609030804020204" pitchFamily="49" charset="0"/>
              </a:rPr>
              <a:t> ('gracious', 0.6316325664520264),</a:t>
            </a:r>
          </a:p>
          <a:p>
            <a:r>
              <a:rPr lang="en-US" sz="1400" i="1" dirty="0">
                <a:solidFill>
                  <a:srgbClr val="000000"/>
                </a:solidFill>
                <a:latin typeface="Menlo" panose="020B0609030804020204" pitchFamily="49" charset="0"/>
              </a:rPr>
              <a:t> ('considerate', 0.6307362914085388),</a:t>
            </a:r>
          </a:p>
          <a:p>
            <a:r>
              <a:rPr lang="en-US" sz="1400" i="1" dirty="0">
                <a:solidFill>
                  <a:srgbClr val="000000"/>
                </a:solidFill>
                <a:latin typeface="Menlo" panose="020B0609030804020204" pitchFamily="49" charset="0"/>
              </a:rPr>
              <a:t> ('mannered', 0.627892255783081),</a:t>
            </a:r>
          </a:p>
          <a:p>
            <a:r>
              <a:rPr lang="en-US" sz="1400" i="1" dirty="0">
                <a:solidFill>
                  <a:srgbClr val="000000"/>
                </a:solidFill>
                <a:latin typeface="Menlo" panose="020B0609030804020204" pitchFamily="49" charset="0"/>
              </a:rPr>
              <a:t> ('</a:t>
            </a:r>
            <a:r>
              <a:rPr lang="en-US" sz="1400" i="1" dirty="0" err="1">
                <a:solidFill>
                  <a:srgbClr val="000000"/>
                </a:solidFill>
                <a:latin typeface="Menlo" panose="020B0609030804020204" pitchFamily="49" charset="0"/>
              </a:rPr>
              <a:t>exceedingly_polite</a:t>
            </a:r>
            <a:r>
              <a:rPr lang="en-US" sz="1400" i="1" dirty="0">
                <a:solidFill>
                  <a:srgbClr val="000000"/>
                </a:solidFill>
                <a:latin typeface="Menlo" panose="020B0609030804020204" pitchFamily="49" charset="0"/>
              </a:rPr>
              <a:t>', 0.6189174652099609),</a:t>
            </a:r>
          </a:p>
          <a:p>
            <a:r>
              <a:rPr lang="en-US" sz="1400" i="1" dirty="0">
                <a:solidFill>
                  <a:srgbClr val="000000"/>
                </a:solidFill>
                <a:latin typeface="Menlo" panose="020B0609030804020204" pitchFamily="49" charset="0"/>
              </a:rPr>
              <a:t> ('rude', 0.6183222532272339),</a:t>
            </a:r>
          </a:p>
          <a:p>
            <a:r>
              <a:rPr lang="en-US" sz="1400" i="1" dirty="0">
                <a:solidFill>
                  <a:srgbClr val="000000"/>
                </a:solidFill>
                <a:latin typeface="Menlo" panose="020B0609030804020204" pitchFamily="49" charset="0"/>
              </a:rPr>
              <a:t> ('</a:t>
            </a:r>
            <a:r>
              <a:rPr lang="en-US" sz="1400" i="1" dirty="0" err="1">
                <a:solidFill>
                  <a:srgbClr val="000000"/>
                </a:solidFill>
                <a:latin typeface="Menlo" panose="020B0609030804020204" pitchFamily="49" charset="0"/>
              </a:rPr>
              <a:t>unfailingly_polite</a:t>
            </a:r>
            <a:r>
              <a:rPr lang="en-US" sz="1400" i="1" dirty="0">
                <a:solidFill>
                  <a:srgbClr val="000000"/>
                </a:solidFill>
                <a:latin typeface="Menlo" panose="020B0609030804020204" pitchFamily="49" charset="0"/>
              </a:rPr>
              <a:t>', 0.6108803749084473)]</a:t>
            </a:r>
            <a:endParaRPr lang="en-US" sz="1400" i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E92758C-2F3C-4B45-A395-13056DA4E24B}"/>
              </a:ext>
            </a:extLst>
          </p:cNvPr>
          <p:cNvSpPr/>
          <p:nvPr/>
        </p:nvSpPr>
        <p:spPr>
          <a:xfrm>
            <a:off x="539552" y="2204864"/>
            <a:ext cx="8147248" cy="73866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w1 = "polite"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similar_words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model.wv.</a:t>
            </a:r>
            <a:r>
              <a:rPr lang="en-US" sz="1400" b="1" dirty="0" err="1">
                <a:solidFill>
                  <a:srgbClr val="000000"/>
                </a:solidFill>
                <a:latin typeface="Menlo" panose="020B0609030804020204" pitchFamily="49" charset="0"/>
              </a:rPr>
              <a:t>most_similar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(positive=w1,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topn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=10)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similar_words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6416860"/>
            <a:ext cx="720080" cy="39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92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pPr algn="l"/>
            <a:r>
              <a:rPr lang="fr-FR" sz="2800" b="1" dirty="0" err="1">
                <a:solidFill>
                  <a:schemeClr val="tx2"/>
                </a:solidFill>
              </a:rPr>
              <a:t>Pretrained</a:t>
            </a:r>
            <a:r>
              <a:rPr lang="fr-FR" sz="2800" b="1" dirty="0">
                <a:solidFill>
                  <a:schemeClr val="tx2"/>
                </a:solidFill>
              </a:rPr>
              <a:t> </a:t>
            </a:r>
            <a:r>
              <a:rPr lang="fr-FR" sz="2800" b="1" dirty="0" err="1">
                <a:solidFill>
                  <a:schemeClr val="tx2"/>
                </a:solidFill>
              </a:rPr>
              <a:t>Models</a:t>
            </a:r>
            <a:endParaRPr lang="fr-FR" sz="2800" b="1" dirty="0">
              <a:solidFill>
                <a:schemeClr val="tx2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-36512" y="6669940"/>
            <a:ext cx="15921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© Nabil FEGAIERE – </a:t>
            </a:r>
            <a:r>
              <a:rPr lang="fr-FR" sz="800" dirty="0" err="1"/>
              <a:t>Atypical</a:t>
            </a:r>
            <a:r>
              <a:rPr lang="fr-FR" sz="800" dirty="0"/>
              <a:t> </a:t>
            </a:r>
            <a:r>
              <a:rPr lang="fr-FR" sz="800" dirty="0" err="1"/>
              <a:t>Skills</a:t>
            </a:r>
            <a:endParaRPr lang="fr-FR" sz="800" dirty="0"/>
          </a:p>
        </p:txBody>
      </p:sp>
      <p:sp>
        <p:nvSpPr>
          <p:cNvPr id="7" name="ZoneTexte 6"/>
          <p:cNvSpPr txBox="1"/>
          <p:nvPr/>
        </p:nvSpPr>
        <p:spPr>
          <a:xfrm>
            <a:off x="323528" y="1209526"/>
            <a:ext cx="3600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❷ Stanford </a:t>
            </a:r>
            <a:r>
              <a:rPr lang="fr-FR" b="1" dirty="0" err="1"/>
              <a:t>GloVe</a:t>
            </a:r>
            <a:r>
              <a:rPr lang="fr-FR" b="1" dirty="0"/>
              <a:t> model</a:t>
            </a:r>
          </a:p>
          <a:p>
            <a:r>
              <a:rPr lang="fr-FR" sz="1600" dirty="0" err="1"/>
              <a:t>Vocabulary</a:t>
            </a:r>
            <a:r>
              <a:rPr lang="fr-FR" sz="1600" dirty="0"/>
              <a:t> size: 400 000 </a:t>
            </a:r>
            <a:r>
              <a:rPr lang="fr-FR" sz="1600" dirty="0" err="1"/>
              <a:t>words</a:t>
            </a:r>
            <a:endParaRPr lang="fr-FR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6DB6CAF-2559-0A4F-9650-763A37904B41}"/>
              </a:ext>
            </a:extLst>
          </p:cNvPr>
          <p:cNvSpPr/>
          <p:nvPr/>
        </p:nvSpPr>
        <p:spPr>
          <a:xfrm>
            <a:off x="539552" y="2924944"/>
            <a:ext cx="8147248" cy="224676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000000"/>
                </a:solidFill>
                <a:latin typeface="Menlo" panose="020B0609030804020204" pitchFamily="49" charset="0"/>
              </a:rPr>
              <a:t>[('courteous', 0.7728187441825867),</a:t>
            </a:r>
          </a:p>
          <a:p>
            <a:r>
              <a:rPr lang="en-US" sz="1400" i="1" dirty="0">
                <a:solidFill>
                  <a:srgbClr val="000000"/>
                </a:solidFill>
                <a:latin typeface="Menlo" panose="020B0609030804020204" pitchFamily="49" charset="0"/>
              </a:rPr>
              <a:t> ('respectful', 0.713880717754364),</a:t>
            </a:r>
          </a:p>
          <a:p>
            <a:r>
              <a:rPr lang="en-US" sz="1400" i="1" dirty="0">
                <a:solidFill>
                  <a:srgbClr val="000000"/>
                </a:solidFill>
                <a:latin typeface="Menlo" panose="020B0609030804020204" pitchFamily="49" charset="0"/>
              </a:rPr>
              <a:t> ('unfailingly', 0.6171650290489197),</a:t>
            </a:r>
          </a:p>
          <a:p>
            <a:r>
              <a:rPr lang="en-US" sz="1400" i="1" dirty="0">
                <a:solidFill>
                  <a:srgbClr val="000000"/>
                </a:solidFill>
                <a:latin typeface="Menlo" panose="020B0609030804020204" pitchFamily="49" charset="0"/>
              </a:rPr>
              <a:t> ('gracious', 0.5790604948997498),</a:t>
            </a:r>
          </a:p>
          <a:p>
            <a:r>
              <a:rPr lang="en-US" sz="1400" i="1" dirty="0">
                <a:solidFill>
                  <a:srgbClr val="000000"/>
                </a:solidFill>
                <a:latin typeface="Menlo" panose="020B0609030804020204" pitchFamily="49" charset="0"/>
              </a:rPr>
              <a:t> ('thoughtful', 0.5612462759017944),</a:t>
            </a:r>
          </a:p>
          <a:p>
            <a:r>
              <a:rPr lang="en-US" sz="1400" i="1" dirty="0">
                <a:solidFill>
                  <a:srgbClr val="000000"/>
                </a:solidFill>
                <a:latin typeface="Menlo" panose="020B0609030804020204" pitchFamily="49" charset="0"/>
              </a:rPr>
              <a:t> ('considerate', 0.5538341999053955),</a:t>
            </a:r>
          </a:p>
          <a:p>
            <a:r>
              <a:rPr lang="en-US" sz="1400" i="1" dirty="0">
                <a:solidFill>
                  <a:srgbClr val="000000"/>
                </a:solidFill>
                <a:latin typeface="Menlo" panose="020B0609030804020204" pitchFamily="49" charset="0"/>
              </a:rPr>
              <a:t> ('amiable', 0.542062520980835),</a:t>
            </a:r>
          </a:p>
          <a:p>
            <a:r>
              <a:rPr lang="en-US" sz="1400" i="1" dirty="0">
                <a:solidFill>
                  <a:srgbClr val="000000"/>
                </a:solidFill>
                <a:latin typeface="Menlo" panose="020B0609030804020204" pitchFamily="49" charset="0"/>
              </a:rPr>
              <a:t> ('politely', 0.5371882319450378),</a:t>
            </a:r>
          </a:p>
          <a:p>
            <a:r>
              <a:rPr lang="en-US" sz="1400" i="1" dirty="0">
                <a:solidFill>
                  <a:srgbClr val="000000"/>
                </a:solidFill>
                <a:latin typeface="Menlo" panose="020B0609030804020204" pitchFamily="49" charset="0"/>
              </a:rPr>
              <a:t> ('cheerful', 0.5348200798034668),</a:t>
            </a:r>
          </a:p>
          <a:p>
            <a:r>
              <a:rPr lang="en-US" sz="1400" i="1" dirty="0">
                <a:solidFill>
                  <a:srgbClr val="000000"/>
                </a:solidFill>
                <a:latin typeface="Menlo" panose="020B0609030804020204" pitchFamily="49" charset="0"/>
              </a:rPr>
              <a:t> ('demeanor', 0.5340679883956909)]</a:t>
            </a:r>
            <a:endParaRPr lang="en-US" sz="1400" i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9EAF2B7-1DC1-0446-815D-24D9DAC79F59}"/>
              </a:ext>
            </a:extLst>
          </p:cNvPr>
          <p:cNvSpPr/>
          <p:nvPr/>
        </p:nvSpPr>
        <p:spPr>
          <a:xfrm>
            <a:off x="539552" y="1988840"/>
            <a:ext cx="8147248" cy="73866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w1 = "polite"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similar_words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model.wv.</a:t>
            </a:r>
            <a:r>
              <a:rPr lang="en-US" sz="1400" b="1" dirty="0" err="1">
                <a:solidFill>
                  <a:srgbClr val="000000"/>
                </a:solidFill>
                <a:latin typeface="Menlo" panose="020B0609030804020204" pitchFamily="49" charset="0"/>
              </a:rPr>
              <a:t>most_similar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(positive=w1,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topn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=10)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similar_words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6416860"/>
            <a:ext cx="720080" cy="39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487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pPr algn="l"/>
            <a:r>
              <a:rPr lang="fr-FR" sz="2800" b="1" dirty="0" err="1">
                <a:solidFill>
                  <a:schemeClr val="tx2"/>
                </a:solidFill>
              </a:rPr>
              <a:t>Synonym</a:t>
            </a:r>
            <a:r>
              <a:rPr lang="fr-FR" sz="2800" b="1" dirty="0">
                <a:solidFill>
                  <a:schemeClr val="tx2"/>
                </a:solidFill>
              </a:rPr>
              <a:t> </a:t>
            </a:r>
            <a:r>
              <a:rPr lang="fr-FR" sz="2800" b="1" dirty="0" err="1">
                <a:solidFill>
                  <a:schemeClr val="tx2"/>
                </a:solidFill>
              </a:rPr>
              <a:t>Generation</a:t>
            </a:r>
            <a:endParaRPr lang="fr-FR" sz="2800" b="1" dirty="0">
              <a:solidFill>
                <a:schemeClr val="tx2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-36512" y="6669940"/>
            <a:ext cx="15921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© Nabil FEGAIERE – </a:t>
            </a:r>
            <a:r>
              <a:rPr lang="fr-FR" sz="800" dirty="0" err="1"/>
              <a:t>Atypical</a:t>
            </a:r>
            <a:r>
              <a:rPr lang="fr-FR" sz="800" dirty="0"/>
              <a:t> </a:t>
            </a:r>
            <a:r>
              <a:rPr lang="fr-FR" sz="800" dirty="0" err="1"/>
              <a:t>Skills</a:t>
            </a:r>
            <a:endParaRPr lang="fr-FR" sz="800" dirty="0"/>
          </a:p>
        </p:txBody>
      </p:sp>
      <p:sp>
        <p:nvSpPr>
          <p:cNvPr id="7" name="ZoneTexte 6"/>
          <p:cNvSpPr txBox="1"/>
          <p:nvPr/>
        </p:nvSpPr>
        <p:spPr>
          <a:xfrm>
            <a:off x="7587914" y="371009"/>
            <a:ext cx="92576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Gensim</a:t>
            </a:r>
            <a:endParaRPr lang="fr-FR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3CBE972-6D60-BD42-9AA6-5D7BC789D0AB}"/>
              </a:ext>
            </a:extLst>
          </p:cNvPr>
          <p:cNvSpPr/>
          <p:nvPr/>
        </p:nvSpPr>
        <p:spPr>
          <a:xfrm>
            <a:off x="323528" y="1206044"/>
            <a:ext cx="72008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88F7C2C-3762-4F4F-859C-A43A5AF2BC8D}"/>
              </a:ext>
            </a:extLst>
          </p:cNvPr>
          <p:cNvSpPr txBox="1"/>
          <p:nvPr/>
        </p:nvSpPr>
        <p:spPr>
          <a:xfrm>
            <a:off x="333872" y="1196752"/>
            <a:ext cx="709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Word</a:t>
            </a:r>
            <a:r>
              <a:rPr lang="en-US" sz="1600" baseline="-25000" dirty="0"/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81EA237D-3797-114B-86EC-10966D78AACF}"/>
              </a:ext>
            </a:extLst>
          </p:cNvPr>
          <p:cNvSpPr/>
          <p:nvPr/>
        </p:nvSpPr>
        <p:spPr>
          <a:xfrm>
            <a:off x="1084692" y="1206044"/>
            <a:ext cx="132706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C549B318-6E6A-AD48-9E8E-D0EDD729FE3A}"/>
              </a:ext>
            </a:extLst>
          </p:cNvPr>
          <p:cNvSpPr/>
          <p:nvPr/>
        </p:nvSpPr>
        <p:spPr>
          <a:xfrm>
            <a:off x="323528" y="1628800"/>
            <a:ext cx="72008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38A8A12F-CCE6-FB4F-A6D8-1FD47DBBE9B6}"/>
              </a:ext>
            </a:extLst>
          </p:cNvPr>
          <p:cNvSpPr txBox="1"/>
          <p:nvPr/>
        </p:nvSpPr>
        <p:spPr>
          <a:xfrm>
            <a:off x="333872" y="1619508"/>
            <a:ext cx="709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Word</a:t>
            </a:r>
            <a:r>
              <a:rPr lang="en-US" sz="1600" baseline="-25000" dirty="0"/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2AB008E0-D87A-A441-B848-49A06D798CCE}"/>
              </a:ext>
            </a:extLst>
          </p:cNvPr>
          <p:cNvSpPr/>
          <p:nvPr/>
        </p:nvSpPr>
        <p:spPr>
          <a:xfrm>
            <a:off x="323528" y="2060848"/>
            <a:ext cx="72008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D7772E66-C163-F34D-8016-62DD494D33F3}"/>
              </a:ext>
            </a:extLst>
          </p:cNvPr>
          <p:cNvSpPr txBox="1"/>
          <p:nvPr/>
        </p:nvSpPr>
        <p:spPr>
          <a:xfrm>
            <a:off x="333872" y="2051556"/>
            <a:ext cx="709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Word</a:t>
            </a:r>
            <a:r>
              <a:rPr lang="en-US" sz="1600" baseline="-25000" dirty="0"/>
              <a:t>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589CD475-64EF-CD4F-A39B-C24C898712B3}"/>
              </a:ext>
            </a:extLst>
          </p:cNvPr>
          <p:cNvSpPr/>
          <p:nvPr/>
        </p:nvSpPr>
        <p:spPr>
          <a:xfrm>
            <a:off x="323528" y="2492896"/>
            <a:ext cx="72008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537C7AEC-C62A-6D43-A913-DD5ABDE19797}"/>
              </a:ext>
            </a:extLst>
          </p:cNvPr>
          <p:cNvSpPr txBox="1"/>
          <p:nvPr/>
        </p:nvSpPr>
        <p:spPr>
          <a:xfrm>
            <a:off x="333872" y="2483604"/>
            <a:ext cx="709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Word</a:t>
            </a:r>
            <a:r>
              <a:rPr lang="en-US" sz="1600" baseline="-25000" dirty="0"/>
              <a:t>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DE681AA3-F568-4B47-8135-C39357902148}"/>
              </a:ext>
            </a:extLst>
          </p:cNvPr>
          <p:cNvSpPr/>
          <p:nvPr/>
        </p:nvSpPr>
        <p:spPr>
          <a:xfrm>
            <a:off x="323528" y="2924944"/>
            <a:ext cx="72008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FAC86B7-92FE-5645-A11C-3F2FCE9AF595}"/>
              </a:ext>
            </a:extLst>
          </p:cNvPr>
          <p:cNvSpPr txBox="1"/>
          <p:nvPr/>
        </p:nvSpPr>
        <p:spPr>
          <a:xfrm>
            <a:off x="333872" y="2915652"/>
            <a:ext cx="709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Word</a:t>
            </a:r>
            <a:r>
              <a:rPr lang="en-US" sz="1600" baseline="-25000" dirty="0"/>
              <a:t>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AE4CDEE5-8CCA-794B-9E5E-9F510CD14C77}"/>
              </a:ext>
            </a:extLst>
          </p:cNvPr>
          <p:cNvSpPr/>
          <p:nvPr/>
        </p:nvSpPr>
        <p:spPr>
          <a:xfrm>
            <a:off x="323528" y="3933056"/>
            <a:ext cx="72008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DE567DA-EA5E-0D49-B2B8-986A5985556C}"/>
              </a:ext>
            </a:extLst>
          </p:cNvPr>
          <p:cNvSpPr txBox="1"/>
          <p:nvPr/>
        </p:nvSpPr>
        <p:spPr>
          <a:xfrm>
            <a:off x="333872" y="3923764"/>
            <a:ext cx="709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Word</a:t>
            </a:r>
            <a:r>
              <a:rPr lang="en-US" sz="1600" baseline="-25000" dirty="0" err="1"/>
              <a:t>k</a:t>
            </a:r>
            <a:endParaRPr lang="en-US" sz="1600" baseline="-25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FD9601E4-D2E1-4E4B-9BF6-81809ADF8D17}"/>
              </a:ext>
            </a:extLst>
          </p:cNvPr>
          <p:cNvSpPr/>
          <p:nvPr/>
        </p:nvSpPr>
        <p:spPr>
          <a:xfrm>
            <a:off x="323528" y="5949280"/>
            <a:ext cx="72008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3EB66DCF-3A79-634F-AE29-3529D5DCDF66}"/>
              </a:ext>
            </a:extLst>
          </p:cNvPr>
          <p:cNvSpPr txBox="1"/>
          <p:nvPr/>
        </p:nvSpPr>
        <p:spPr>
          <a:xfrm>
            <a:off x="333871" y="5939988"/>
            <a:ext cx="750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Word</a:t>
            </a:r>
            <a:r>
              <a:rPr lang="en-US" sz="1600" baseline="-25000" dirty="0" err="1"/>
              <a:t>n</a:t>
            </a:r>
            <a:endParaRPr lang="en-US" sz="16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3858A96-F907-EB4F-8A64-74862DB9D075}"/>
              </a:ext>
            </a:extLst>
          </p:cNvPr>
          <p:cNvSpPr txBox="1"/>
          <p:nvPr/>
        </p:nvSpPr>
        <p:spPr>
          <a:xfrm>
            <a:off x="1104888" y="1207785"/>
            <a:ext cx="130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…………..…]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718B8152-257B-614A-BB11-AA76C4D5094A}"/>
              </a:ext>
            </a:extLst>
          </p:cNvPr>
          <p:cNvSpPr/>
          <p:nvPr/>
        </p:nvSpPr>
        <p:spPr>
          <a:xfrm>
            <a:off x="1084692" y="1628800"/>
            <a:ext cx="132706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50D6F228-F394-BA47-97D0-D1B9312F4E5C}"/>
              </a:ext>
            </a:extLst>
          </p:cNvPr>
          <p:cNvSpPr txBox="1"/>
          <p:nvPr/>
        </p:nvSpPr>
        <p:spPr>
          <a:xfrm>
            <a:off x="1104888" y="1630541"/>
            <a:ext cx="130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…………..…]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400A4BA8-06E9-8248-BC5C-41EB14DA6342}"/>
              </a:ext>
            </a:extLst>
          </p:cNvPr>
          <p:cNvSpPr/>
          <p:nvPr/>
        </p:nvSpPr>
        <p:spPr>
          <a:xfrm>
            <a:off x="1085184" y="2059107"/>
            <a:ext cx="132706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E91F1CFA-E092-634C-911D-A9FF9E53BEAD}"/>
              </a:ext>
            </a:extLst>
          </p:cNvPr>
          <p:cNvSpPr txBox="1"/>
          <p:nvPr/>
        </p:nvSpPr>
        <p:spPr>
          <a:xfrm>
            <a:off x="1105380" y="2060848"/>
            <a:ext cx="130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…………..…]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269AD71E-5C29-AE4F-AB3C-5DFDA1DDCF77}"/>
              </a:ext>
            </a:extLst>
          </p:cNvPr>
          <p:cNvSpPr/>
          <p:nvPr/>
        </p:nvSpPr>
        <p:spPr>
          <a:xfrm>
            <a:off x="1084692" y="5949280"/>
            <a:ext cx="132706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8EAF4627-1A57-5C42-BF5E-5539656443FC}"/>
              </a:ext>
            </a:extLst>
          </p:cNvPr>
          <p:cNvSpPr txBox="1"/>
          <p:nvPr/>
        </p:nvSpPr>
        <p:spPr>
          <a:xfrm>
            <a:off x="1104888" y="5951021"/>
            <a:ext cx="130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…………..…]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4D5C73D3-80D1-7A42-A8AC-FA8C1FBE7885}"/>
              </a:ext>
            </a:extLst>
          </p:cNvPr>
          <p:cNvSpPr/>
          <p:nvPr/>
        </p:nvSpPr>
        <p:spPr>
          <a:xfrm>
            <a:off x="179512" y="1052736"/>
            <a:ext cx="2376264" cy="5400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Pentagon 56">
            <a:extLst>
              <a:ext uri="{FF2B5EF4-FFF2-40B4-BE49-F238E27FC236}">
                <a16:creationId xmlns:a16="http://schemas.microsoft.com/office/drawing/2014/main" xmlns="" id="{44A96D5B-BDF3-8E41-81AE-A5D266E0B9E9}"/>
              </a:ext>
            </a:extLst>
          </p:cNvPr>
          <p:cNvSpPr/>
          <p:nvPr/>
        </p:nvSpPr>
        <p:spPr>
          <a:xfrm>
            <a:off x="2843808" y="1844824"/>
            <a:ext cx="432048" cy="5040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41EDF168-2488-154B-802B-54C7EFFC616B}"/>
              </a:ext>
            </a:extLst>
          </p:cNvPr>
          <p:cNvSpPr txBox="1"/>
          <p:nvPr/>
        </p:nvSpPr>
        <p:spPr>
          <a:xfrm>
            <a:off x="3460572" y="1268760"/>
            <a:ext cx="480172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Word</a:t>
            </a:r>
            <a:r>
              <a:rPr lang="en-US" sz="1600" baseline="-25000" dirty="0"/>
              <a:t>1, </a:t>
            </a:r>
            <a:r>
              <a:rPr lang="en-US" sz="1600" dirty="0"/>
              <a:t>Word</a:t>
            </a:r>
            <a:r>
              <a:rPr lang="en-US" sz="1600" baseline="-25000" dirty="0"/>
              <a:t>2,</a:t>
            </a:r>
            <a:r>
              <a:rPr lang="en-US" sz="1600" dirty="0"/>
              <a:t> Word</a:t>
            </a:r>
            <a:r>
              <a:rPr lang="en-US" sz="1600" baseline="-25000" dirty="0"/>
              <a:t>10, </a:t>
            </a:r>
            <a:r>
              <a:rPr lang="en-US" sz="1600" dirty="0"/>
              <a:t>Word</a:t>
            </a:r>
            <a:r>
              <a:rPr lang="en-US" sz="1600" baseline="-25000" dirty="0"/>
              <a:t>2000, </a:t>
            </a:r>
            <a:r>
              <a:rPr lang="en-US" sz="1600" dirty="0"/>
              <a:t>Word</a:t>
            </a:r>
            <a:r>
              <a:rPr lang="en-US" sz="1600" baseline="-25000" dirty="0"/>
              <a:t>200000, </a:t>
            </a:r>
            <a:r>
              <a:rPr lang="en-US" sz="1600" dirty="0"/>
              <a:t>Word</a:t>
            </a:r>
            <a:r>
              <a:rPr lang="en-US" sz="1600" baseline="-25000" dirty="0"/>
              <a:t>200200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29E960C1-2EF1-3E49-804A-1147CF3B1B14}"/>
              </a:ext>
            </a:extLst>
          </p:cNvPr>
          <p:cNvSpPr/>
          <p:nvPr/>
        </p:nvSpPr>
        <p:spPr>
          <a:xfrm>
            <a:off x="3347864" y="1124744"/>
            <a:ext cx="5338936" cy="237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87D73B5B-1EA6-504E-83D3-E90636C77458}"/>
              </a:ext>
            </a:extLst>
          </p:cNvPr>
          <p:cNvSpPr txBox="1"/>
          <p:nvPr/>
        </p:nvSpPr>
        <p:spPr>
          <a:xfrm>
            <a:off x="3442680" y="1650286"/>
            <a:ext cx="328956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Word</a:t>
            </a:r>
            <a:r>
              <a:rPr lang="en-US" sz="1600" baseline="-25000" dirty="0"/>
              <a:t>3, </a:t>
            </a:r>
            <a:r>
              <a:rPr lang="en-US" sz="1600" dirty="0"/>
              <a:t>Word</a:t>
            </a:r>
            <a:r>
              <a:rPr lang="en-US" sz="1600" baseline="-25000" dirty="0"/>
              <a:t>21,</a:t>
            </a:r>
            <a:r>
              <a:rPr lang="en-US" sz="1600" dirty="0"/>
              <a:t> Word</a:t>
            </a:r>
            <a:r>
              <a:rPr lang="en-US" sz="1600" baseline="-25000" dirty="0"/>
              <a:t>100, </a:t>
            </a:r>
            <a:r>
              <a:rPr lang="en-US" sz="1600" dirty="0"/>
              <a:t>Word</a:t>
            </a:r>
            <a:r>
              <a:rPr lang="en-US" sz="1600" baseline="-25000" dirty="0"/>
              <a:t>21000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AADAEC32-E1D9-E646-8C16-51B456662AC8}"/>
              </a:ext>
            </a:extLst>
          </p:cNvPr>
          <p:cNvSpPr txBox="1"/>
          <p:nvPr/>
        </p:nvSpPr>
        <p:spPr>
          <a:xfrm>
            <a:off x="3442680" y="2082334"/>
            <a:ext cx="1777392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Word</a:t>
            </a:r>
            <a:r>
              <a:rPr lang="en-US" sz="1600" baseline="-25000" dirty="0"/>
              <a:t>5000, </a:t>
            </a:r>
            <a:r>
              <a:rPr lang="en-US" sz="1600" dirty="0"/>
              <a:t>Word</a:t>
            </a:r>
            <a:r>
              <a:rPr lang="en-US" sz="1600" baseline="-25000" dirty="0"/>
              <a:t>5001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7FD3F804-E0DD-BE40-ADF9-07FFAEF84627}"/>
              </a:ext>
            </a:extLst>
          </p:cNvPr>
          <p:cNvSpPr txBox="1"/>
          <p:nvPr/>
        </p:nvSpPr>
        <p:spPr>
          <a:xfrm>
            <a:off x="3442680" y="2946430"/>
            <a:ext cx="480172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Word</a:t>
            </a:r>
            <a:r>
              <a:rPr lang="en-US" sz="1600" baseline="-25000" dirty="0"/>
              <a:t>6000, </a:t>
            </a:r>
            <a:r>
              <a:rPr lang="en-US" sz="1600" dirty="0"/>
              <a:t>Word</a:t>
            </a:r>
            <a:r>
              <a:rPr lang="en-US" sz="1600" baseline="-25000" dirty="0"/>
              <a:t>6001,</a:t>
            </a:r>
            <a:r>
              <a:rPr lang="en-US" sz="1600" dirty="0"/>
              <a:t> Word</a:t>
            </a:r>
            <a:r>
              <a:rPr lang="en-US" sz="1600" baseline="-25000" dirty="0"/>
              <a:t>333000, </a:t>
            </a:r>
            <a:r>
              <a:rPr lang="en-US" sz="1600" dirty="0"/>
              <a:t>Word</a:t>
            </a:r>
            <a:r>
              <a:rPr lang="en-US" sz="1600" baseline="-25000" dirty="0"/>
              <a:t>333001, </a:t>
            </a:r>
            <a:r>
              <a:rPr lang="en-US" sz="1600" dirty="0"/>
              <a:t>Word</a:t>
            </a:r>
            <a:r>
              <a:rPr lang="en-US" sz="1600" baseline="-25000" dirty="0"/>
              <a:t>250000 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xmlns="" id="{900DAF89-147A-6B48-B712-7AC107899B37}"/>
              </a:ext>
            </a:extLst>
          </p:cNvPr>
          <p:cNvCxnSpPr/>
          <p:nvPr/>
        </p:nvCxnSpPr>
        <p:spPr>
          <a:xfrm>
            <a:off x="611560" y="3429000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xmlns="" id="{6670A33C-214C-3D46-9D78-5783D191FB34}"/>
              </a:ext>
            </a:extLst>
          </p:cNvPr>
          <p:cNvCxnSpPr>
            <a:cxnSpLocks/>
          </p:cNvCxnSpPr>
          <p:nvPr/>
        </p:nvCxnSpPr>
        <p:spPr>
          <a:xfrm>
            <a:off x="611560" y="4437112"/>
            <a:ext cx="0" cy="144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492E94E5-1D22-214E-B58F-3AD1E61F1ECD}"/>
              </a:ext>
            </a:extLst>
          </p:cNvPr>
          <p:cNvSpPr txBox="1"/>
          <p:nvPr/>
        </p:nvSpPr>
        <p:spPr>
          <a:xfrm>
            <a:off x="8288959" y="1237982"/>
            <a:ext cx="397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C</a:t>
            </a:r>
            <a:r>
              <a:rPr lang="en-US" sz="1600" b="1" baseline="-250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362BE4FF-C4CE-824D-8B47-9A62BAA7D4EE}"/>
              </a:ext>
            </a:extLst>
          </p:cNvPr>
          <p:cNvSpPr txBox="1"/>
          <p:nvPr/>
        </p:nvSpPr>
        <p:spPr>
          <a:xfrm>
            <a:off x="8316416" y="1650286"/>
            <a:ext cx="397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C</a:t>
            </a:r>
            <a:r>
              <a:rPr lang="en-US" sz="1600" b="1" baseline="-25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80CBE5ED-23D3-504C-BC2A-8F48B2F4F822}"/>
              </a:ext>
            </a:extLst>
          </p:cNvPr>
          <p:cNvSpPr txBox="1"/>
          <p:nvPr/>
        </p:nvSpPr>
        <p:spPr>
          <a:xfrm>
            <a:off x="8316416" y="2060848"/>
            <a:ext cx="397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C</a:t>
            </a:r>
            <a:r>
              <a:rPr lang="en-US" sz="1600" b="1" baseline="-250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5B4E36CA-37B0-1247-A7DD-C04380E7F335}"/>
              </a:ext>
            </a:extLst>
          </p:cNvPr>
          <p:cNvSpPr txBox="1"/>
          <p:nvPr/>
        </p:nvSpPr>
        <p:spPr>
          <a:xfrm>
            <a:off x="8316416" y="2946430"/>
            <a:ext cx="46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C</a:t>
            </a:r>
            <a:r>
              <a:rPr lang="en-US" sz="1600" b="1" baseline="-25000" dirty="0">
                <a:solidFill>
                  <a:srgbClr val="00B050"/>
                </a:solidFill>
              </a:rPr>
              <a:t>m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xmlns="" id="{F260D17F-0FDB-4448-9829-E890B3163760}"/>
              </a:ext>
            </a:extLst>
          </p:cNvPr>
          <p:cNvCxnSpPr/>
          <p:nvPr/>
        </p:nvCxnSpPr>
        <p:spPr>
          <a:xfrm>
            <a:off x="4355976" y="2492896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xmlns="" id="{9F6EE677-EB22-F04A-9EDA-03D0731D57A6}"/>
              </a:ext>
            </a:extLst>
          </p:cNvPr>
          <p:cNvCxnSpPr/>
          <p:nvPr/>
        </p:nvCxnSpPr>
        <p:spPr>
          <a:xfrm>
            <a:off x="8460432" y="2492896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4AF52F98-AEE3-0F42-9C7E-03CC12CBD85E}"/>
              </a:ext>
            </a:extLst>
          </p:cNvPr>
          <p:cNvSpPr/>
          <p:nvPr/>
        </p:nvSpPr>
        <p:spPr>
          <a:xfrm rot="5400000">
            <a:off x="1811342" y="1941187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most_similar</a:t>
            </a:r>
            <a:endParaRPr lang="en-US" dirty="0"/>
          </a:p>
        </p:txBody>
      </p:sp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xmlns="" id="{926FB286-2961-7848-A6E6-5F28F04C6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764603"/>
              </p:ext>
            </p:extLst>
          </p:nvPr>
        </p:nvGraphicFramePr>
        <p:xfrm>
          <a:off x="2884389" y="4980776"/>
          <a:ext cx="6096001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99779">
                  <a:extLst>
                    <a:ext uri="{9D8B030D-6E8A-4147-A177-3AD203B41FA5}">
                      <a16:colId xmlns:a16="http://schemas.microsoft.com/office/drawing/2014/main" xmlns="" val="195498673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401611045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3226290943"/>
                    </a:ext>
                  </a:extLst>
                </a:gridCol>
                <a:gridCol w="952006">
                  <a:extLst>
                    <a:ext uri="{9D8B030D-6E8A-4147-A177-3AD203B41FA5}">
                      <a16:colId xmlns:a16="http://schemas.microsoft.com/office/drawing/2014/main" xmlns="" val="1634214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/>
                        <a:t>Maximum size of a cluster (MSC)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2807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 err="1"/>
                        <a:t>Level</a:t>
                      </a:r>
                      <a:r>
                        <a:rPr lang="fr-FR" sz="1600" b="1" dirty="0"/>
                        <a:t> of </a:t>
                      </a:r>
                      <a:r>
                        <a:rPr lang="fr-FR" sz="1600" b="1" dirty="0" err="1"/>
                        <a:t>similarity</a:t>
                      </a:r>
                      <a:r>
                        <a:rPr lang="fr-FR" sz="1600" b="1" dirty="0"/>
                        <a:t> (LOS)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4221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Number of Clusters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212965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136078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9242228"/>
                  </a:ext>
                </a:extLst>
              </a:tr>
            </a:tbl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1C78D557-CF6D-074E-9F61-A2DBB87D128E}"/>
              </a:ext>
            </a:extLst>
          </p:cNvPr>
          <p:cNvSpPr txBox="1"/>
          <p:nvPr/>
        </p:nvSpPr>
        <p:spPr>
          <a:xfrm>
            <a:off x="2771800" y="4653136"/>
            <a:ext cx="435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Summary results for word2vec (n=3000000)</a:t>
            </a:r>
          </a:p>
        </p:txBody>
      </p:sp>
      <p:pic>
        <p:nvPicPr>
          <p:cNvPr id="58" name="Image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6416860"/>
            <a:ext cx="720080" cy="39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68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pPr algn="l"/>
            <a:r>
              <a:rPr lang="fr-FR" sz="2800" b="1" dirty="0">
                <a:solidFill>
                  <a:schemeClr val="tx2"/>
                </a:solidFill>
              </a:rPr>
              <a:t>Train Domain </a:t>
            </a:r>
            <a:r>
              <a:rPr lang="fr-FR" sz="2800" b="1" dirty="0" err="1">
                <a:solidFill>
                  <a:schemeClr val="tx2"/>
                </a:solidFill>
              </a:rPr>
              <a:t>Vocabulary</a:t>
            </a:r>
            <a:r>
              <a:rPr lang="fr-FR" sz="2800" b="1" dirty="0">
                <a:solidFill>
                  <a:schemeClr val="tx2"/>
                </a:solidFill>
              </a:rPr>
              <a:t> Module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-36512" y="6669940"/>
            <a:ext cx="15921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© Nabil FEGAIERE – </a:t>
            </a:r>
            <a:r>
              <a:rPr lang="fr-FR" sz="800" dirty="0" err="1"/>
              <a:t>Atypical</a:t>
            </a:r>
            <a:r>
              <a:rPr lang="fr-FR" sz="800" dirty="0"/>
              <a:t> </a:t>
            </a:r>
            <a:r>
              <a:rPr lang="fr-FR" sz="800" dirty="0" err="1"/>
              <a:t>Skills</a:t>
            </a:r>
            <a:endParaRPr lang="fr-FR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865593B-1915-8C43-B040-241CDD4E17F4}"/>
              </a:ext>
            </a:extLst>
          </p:cNvPr>
          <p:cNvSpPr txBox="1"/>
          <p:nvPr/>
        </p:nvSpPr>
        <p:spPr>
          <a:xfrm>
            <a:off x="1187624" y="1628800"/>
            <a:ext cx="6552728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Using Word2vec: needs </a:t>
            </a:r>
            <a:r>
              <a:rPr lang="en-US" sz="2400" dirty="0" smtClean="0"/>
              <a:t>a huge </a:t>
            </a:r>
            <a:r>
              <a:rPr lang="en-US" sz="2400" dirty="0"/>
              <a:t>volume of data to train (fails)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CB72F0B7-6E3B-7C42-90E1-94DCD3B3050B}"/>
              </a:ext>
            </a:extLst>
          </p:cNvPr>
          <p:cNvSpPr txBox="1"/>
          <p:nvPr/>
        </p:nvSpPr>
        <p:spPr>
          <a:xfrm>
            <a:off x="1187624" y="2839869"/>
            <a:ext cx="655272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400" dirty="0" err="1"/>
              <a:t>GloVe</a:t>
            </a:r>
            <a:r>
              <a:rPr lang="en-US" sz="2400" dirty="0"/>
              <a:t>: do not need an important volume of data to train and could be parallelized (better for our use case)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4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 err="1"/>
              <a:t>FastText</a:t>
            </a:r>
            <a:r>
              <a:rPr lang="en-US" sz="2400" dirty="0"/>
              <a:t>: based on </a:t>
            </a:r>
            <a:r>
              <a:rPr lang="en-US" sz="2400" dirty="0" err="1"/>
              <a:t>ngram</a:t>
            </a:r>
            <a:r>
              <a:rPr lang="en-US" sz="2400" dirty="0"/>
              <a:t>: good for use of partial word. (we have to test it)</a:t>
            </a:r>
          </a:p>
        </p:txBody>
      </p:sp>
      <p:sp>
        <p:nvSpPr>
          <p:cNvPr id="43" name="ZoneTexte 6">
            <a:extLst>
              <a:ext uri="{FF2B5EF4-FFF2-40B4-BE49-F238E27FC236}">
                <a16:creationId xmlns:a16="http://schemas.microsoft.com/office/drawing/2014/main" xmlns="" id="{ED560DA6-26FA-284A-AA30-64E4099731AB}"/>
              </a:ext>
            </a:extLst>
          </p:cNvPr>
          <p:cNvSpPr txBox="1"/>
          <p:nvPr/>
        </p:nvSpPr>
        <p:spPr>
          <a:xfrm>
            <a:off x="7587914" y="371009"/>
            <a:ext cx="92576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SpaCy</a:t>
            </a:r>
            <a:endParaRPr lang="fr-FR" b="1" dirty="0"/>
          </a:p>
        </p:txBody>
      </p:sp>
      <p:sp>
        <p:nvSpPr>
          <p:cNvPr id="45" name="ZoneTexte 6">
            <a:extLst>
              <a:ext uri="{FF2B5EF4-FFF2-40B4-BE49-F238E27FC236}">
                <a16:creationId xmlns:a16="http://schemas.microsoft.com/office/drawing/2014/main" xmlns="" id="{A5A9809F-D029-0E41-858E-4C287997E739}"/>
              </a:ext>
            </a:extLst>
          </p:cNvPr>
          <p:cNvSpPr txBox="1"/>
          <p:nvPr/>
        </p:nvSpPr>
        <p:spPr>
          <a:xfrm>
            <a:off x="7596336" y="764704"/>
            <a:ext cx="92576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Gensim</a:t>
            </a:r>
            <a:endParaRPr lang="fr-FR" b="1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6416860"/>
            <a:ext cx="720080" cy="39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18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4D8AF1-38C6-7343-9229-0F4572F7F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210539"/>
            <a:ext cx="6858000" cy="112579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9204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pPr algn="l"/>
            <a:r>
              <a:rPr lang="fr-FR" sz="2800" b="1" dirty="0">
                <a:solidFill>
                  <a:schemeClr val="tx2"/>
                </a:solidFill>
              </a:rPr>
              <a:t>Introduction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-36512" y="6669940"/>
            <a:ext cx="15921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© Nabil FEGAIERE – </a:t>
            </a:r>
            <a:r>
              <a:rPr lang="fr-FR" sz="800" dirty="0" err="1"/>
              <a:t>Atypical</a:t>
            </a:r>
            <a:r>
              <a:rPr lang="fr-FR" sz="800" dirty="0"/>
              <a:t> </a:t>
            </a:r>
            <a:r>
              <a:rPr lang="fr-FR" sz="800" dirty="0" err="1"/>
              <a:t>Skills</a:t>
            </a:r>
            <a:endParaRPr lang="fr-FR" sz="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772944"/>
            <a:ext cx="7992888" cy="560838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6416860"/>
            <a:ext cx="720080" cy="39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77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pPr algn="l"/>
            <a:r>
              <a:rPr lang="fr-FR" sz="2800" b="1" dirty="0" err="1">
                <a:solidFill>
                  <a:schemeClr val="tx2"/>
                </a:solidFill>
              </a:rPr>
              <a:t>Context</a:t>
            </a:r>
            <a:endParaRPr lang="fr-FR" sz="2800" b="1" dirty="0">
              <a:solidFill>
                <a:schemeClr val="tx2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-36512" y="6669940"/>
            <a:ext cx="15921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© Nabil FEGAIERE – </a:t>
            </a:r>
            <a:r>
              <a:rPr lang="fr-FR" sz="800" dirty="0" err="1"/>
              <a:t>Atypical</a:t>
            </a:r>
            <a:r>
              <a:rPr lang="fr-FR" sz="800" dirty="0"/>
              <a:t> </a:t>
            </a:r>
            <a:r>
              <a:rPr lang="fr-FR" sz="800" dirty="0" err="1"/>
              <a:t>Skills</a:t>
            </a:r>
            <a:endParaRPr lang="fr-FR" sz="800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6416860"/>
            <a:ext cx="720080" cy="39651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411760" y="400943"/>
            <a:ext cx="2024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1985 = MINSIS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49546" y="1052736"/>
            <a:ext cx="5549340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Manage Tables </a:t>
            </a:r>
            <a:r>
              <a:rPr lang="fr-FR" dirty="0" err="1" smtClean="0"/>
              <a:t>with</a:t>
            </a:r>
            <a:r>
              <a:rPr lang="fr-FR" dirty="0" smtClean="0"/>
              <a:t> Fields: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Simple (One value, </a:t>
            </a:r>
            <a:r>
              <a:rPr lang="fr-FR" dirty="0" err="1" smtClean="0"/>
              <a:t>Numeric</a:t>
            </a:r>
            <a:r>
              <a:rPr lang="fr-FR" dirty="0" smtClean="0"/>
              <a:t>, </a:t>
            </a:r>
            <a:r>
              <a:rPr lang="fr-FR" dirty="0" err="1" smtClean="0"/>
              <a:t>Characters</a:t>
            </a:r>
            <a:r>
              <a:rPr lang="fr-FR" dirty="0" smtClean="0"/>
              <a:t>, Variable Size)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Composed</a:t>
            </a:r>
            <a:r>
              <a:rPr lang="fr-FR" dirty="0" smtClean="0"/>
              <a:t> (</a:t>
            </a:r>
            <a:r>
              <a:rPr lang="fr-FR" dirty="0" err="1" smtClean="0"/>
              <a:t>sub</a:t>
            </a:r>
            <a:r>
              <a:rPr lang="fr-FR" dirty="0" smtClean="0"/>
              <a:t> table)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Array</a:t>
            </a:r>
            <a:r>
              <a:rPr lang="fr-FR" dirty="0" smtClean="0"/>
              <a:t> (</a:t>
            </a:r>
            <a:r>
              <a:rPr lang="fr-FR" dirty="0" err="1" smtClean="0"/>
              <a:t>many</a:t>
            </a:r>
            <a:r>
              <a:rPr lang="fr-FR" dirty="0" smtClean="0"/>
              <a:t> values, Simple or </a:t>
            </a:r>
            <a:r>
              <a:rPr lang="fr-FR" dirty="0" err="1" smtClean="0"/>
              <a:t>Composed</a:t>
            </a:r>
            <a:r>
              <a:rPr lang="fr-FR" dirty="0" smtClean="0"/>
              <a:t> or </a:t>
            </a:r>
            <a:r>
              <a:rPr lang="fr-FR" dirty="0" err="1" smtClean="0"/>
              <a:t>Array</a:t>
            </a:r>
            <a:r>
              <a:rPr lang="fr-F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Nested</a:t>
            </a:r>
            <a:r>
              <a:rPr lang="fr-FR" dirty="0" smtClean="0"/>
              <a:t> structure (N1NF=Non First Normal </a:t>
            </a:r>
            <a:r>
              <a:rPr lang="fr-FR" dirty="0" err="1" smtClean="0"/>
              <a:t>Form</a:t>
            </a:r>
            <a:r>
              <a:rPr lang="fr-FR" dirty="0" smtClean="0"/>
              <a:t>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353497" y="1340768"/>
            <a:ext cx="1919821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err="1" smtClean="0"/>
              <a:t>Unstructured</a:t>
            </a:r>
            <a:r>
              <a:rPr lang="fr-FR" dirty="0" smtClean="0"/>
              <a:t> Data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78844" y="2743760"/>
            <a:ext cx="497899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Analyse Fields: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Simple value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Text</a:t>
            </a:r>
            <a:r>
              <a:rPr lang="fr-FR" dirty="0" smtClean="0"/>
              <a:t> value: (Natural </a:t>
            </a:r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err="1" smtClean="0"/>
              <a:t>Processing</a:t>
            </a:r>
            <a:r>
              <a:rPr lang="fr-FR" dirty="0" smtClean="0"/>
              <a:t>)</a:t>
            </a:r>
          </a:p>
          <a:p>
            <a:pPr marL="742950" lvl="1" indent="-285750">
              <a:buFontTx/>
              <a:buChar char="-"/>
            </a:pPr>
            <a:r>
              <a:rPr lang="fr-FR" dirty="0" err="1" smtClean="0"/>
              <a:t>Tokenisation</a:t>
            </a:r>
            <a:endParaRPr lang="fr-FR" dirty="0" smtClean="0"/>
          </a:p>
          <a:p>
            <a:pPr marL="742950" lvl="1" indent="-285750">
              <a:buFontTx/>
              <a:buChar char="-"/>
            </a:pPr>
            <a:r>
              <a:rPr lang="fr-FR" dirty="0" err="1" smtClean="0"/>
              <a:t>Prefix</a:t>
            </a:r>
            <a:r>
              <a:rPr lang="fr-FR" dirty="0" smtClean="0"/>
              <a:t> and </a:t>
            </a:r>
            <a:r>
              <a:rPr lang="fr-FR" dirty="0" err="1" smtClean="0"/>
              <a:t>Suffix</a:t>
            </a:r>
            <a:r>
              <a:rPr lang="fr-FR" dirty="0" smtClean="0"/>
              <a:t> </a:t>
            </a:r>
            <a:r>
              <a:rPr lang="fr-FR" dirty="0" err="1" smtClean="0"/>
              <a:t>Dictionary</a:t>
            </a:r>
            <a:r>
              <a:rPr lang="fr-FR" dirty="0" smtClean="0"/>
              <a:t> (Normalisation)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Stop </a:t>
            </a:r>
            <a:r>
              <a:rPr lang="fr-FR" dirty="0" err="1" smtClean="0"/>
              <a:t>words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err="1" smtClean="0"/>
              <a:t>Query</a:t>
            </a:r>
            <a:r>
              <a:rPr lang="fr-FR" dirty="0" smtClean="0"/>
              <a:t>: </a:t>
            </a:r>
            <a:r>
              <a:rPr lang="fr-FR" dirty="0" err="1" smtClean="0"/>
              <a:t>boolean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b="1" dirty="0" smtClean="0"/>
              <a:t>Reformulation: </a:t>
            </a:r>
            <a:r>
              <a:rPr lang="fr-FR" b="1" dirty="0" err="1" smtClean="0"/>
              <a:t>Thesaurii</a:t>
            </a:r>
            <a:endParaRPr lang="fr-FR" b="1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650315" y="5325015"/>
            <a:ext cx="3341812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Technologies: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Processor: HP3000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OS: MPE V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Programming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: Cobol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5766104" y="3386131"/>
            <a:ext cx="313201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err="1" smtClean="0"/>
              <a:t>Bibliography</a:t>
            </a:r>
            <a:r>
              <a:rPr lang="fr-FR" dirty="0" smtClean="0"/>
              <a:t>, Table of Contents 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4499992" y="5507940"/>
            <a:ext cx="237404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Not Open, Not </a:t>
            </a:r>
            <a:r>
              <a:rPr lang="fr-FR" dirty="0" err="1" smtClean="0"/>
              <a:t>Scalable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6353497" y="1876182"/>
            <a:ext cx="166423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Not </a:t>
            </a:r>
            <a:r>
              <a:rPr lang="fr-FR" dirty="0" err="1" smtClean="0"/>
              <a:t>Normalised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5766104" y="3933056"/>
            <a:ext cx="169950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err="1" smtClean="0"/>
              <a:t>Internal</a:t>
            </a:r>
            <a:r>
              <a:rPr lang="fr-FR" dirty="0" smtClean="0"/>
              <a:t> Sources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330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pPr algn="l"/>
            <a:r>
              <a:rPr lang="fr-FR" sz="2800" b="1" dirty="0" err="1">
                <a:solidFill>
                  <a:schemeClr val="tx2"/>
                </a:solidFill>
              </a:rPr>
              <a:t>Context</a:t>
            </a:r>
            <a:endParaRPr lang="fr-FR" sz="2800" b="1" dirty="0">
              <a:solidFill>
                <a:schemeClr val="tx2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-36512" y="6669940"/>
            <a:ext cx="15921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© Nabil FEGAIERE – </a:t>
            </a:r>
            <a:r>
              <a:rPr lang="fr-FR" sz="800" dirty="0" err="1"/>
              <a:t>Atypical</a:t>
            </a:r>
            <a:r>
              <a:rPr lang="fr-FR" sz="800" dirty="0"/>
              <a:t> </a:t>
            </a:r>
            <a:r>
              <a:rPr lang="fr-FR" sz="800" dirty="0" err="1"/>
              <a:t>Skills</a:t>
            </a:r>
            <a:endParaRPr lang="fr-FR" sz="800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6416860"/>
            <a:ext cx="720080" cy="39651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411760" y="400943"/>
            <a:ext cx="3181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2018 = ELASTICSEARCH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49546" y="943560"/>
            <a:ext cx="5549340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Manage Tables </a:t>
            </a:r>
            <a:r>
              <a:rPr lang="fr-FR" dirty="0" err="1" smtClean="0"/>
              <a:t>with</a:t>
            </a:r>
            <a:r>
              <a:rPr lang="fr-FR" dirty="0" smtClean="0"/>
              <a:t> Fields: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Simple (One value, </a:t>
            </a:r>
            <a:r>
              <a:rPr lang="fr-FR" dirty="0" err="1" smtClean="0"/>
              <a:t>Numeric</a:t>
            </a:r>
            <a:r>
              <a:rPr lang="fr-FR" dirty="0" smtClean="0"/>
              <a:t>, </a:t>
            </a:r>
            <a:r>
              <a:rPr lang="fr-FR" dirty="0" err="1" smtClean="0"/>
              <a:t>Characters</a:t>
            </a:r>
            <a:r>
              <a:rPr lang="fr-FR" dirty="0" smtClean="0"/>
              <a:t>, Variable Size)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Composed</a:t>
            </a:r>
            <a:r>
              <a:rPr lang="fr-FR" dirty="0" smtClean="0"/>
              <a:t> (</a:t>
            </a:r>
            <a:r>
              <a:rPr lang="fr-FR" dirty="0" err="1" smtClean="0"/>
              <a:t>sub</a:t>
            </a:r>
            <a:r>
              <a:rPr lang="fr-FR" dirty="0" smtClean="0"/>
              <a:t> table)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Array</a:t>
            </a:r>
            <a:r>
              <a:rPr lang="fr-FR" dirty="0" smtClean="0"/>
              <a:t> (</a:t>
            </a:r>
            <a:r>
              <a:rPr lang="fr-FR" dirty="0" err="1" smtClean="0"/>
              <a:t>many</a:t>
            </a:r>
            <a:r>
              <a:rPr lang="fr-FR" dirty="0" smtClean="0"/>
              <a:t> values, Simple or </a:t>
            </a:r>
            <a:r>
              <a:rPr lang="fr-FR" dirty="0" err="1" smtClean="0"/>
              <a:t>Composed</a:t>
            </a:r>
            <a:r>
              <a:rPr lang="fr-FR" dirty="0" smtClean="0"/>
              <a:t> or </a:t>
            </a:r>
            <a:r>
              <a:rPr lang="fr-FR" dirty="0" err="1" smtClean="0"/>
              <a:t>Array</a:t>
            </a:r>
            <a:r>
              <a:rPr lang="fr-F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Nested</a:t>
            </a:r>
            <a:r>
              <a:rPr lang="fr-FR" dirty="0" smtClean="0"/>
              <a:t> structure (N1NF=Non First Normal </a:t>
            </a:r>
            <a:r>
              <a:rPr lang="fr-FR" dirty="0" err="1" smtClean="0"/>
              <a:t>Form</a:t>
            </a:r>
            <a:r>
              <a:rPr lang="fr-FR" dirty="0" smtClean="0"/>
              <a:t>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372200" y="1606734"/>
            <a:ext cx="1919821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err="1" smtClean="0"/>
              <a:t>Unstructured</a:t>
            </a:r>
            <a:r>
              <a:rPr lang="fr-FR" dirty="0" smtClean="0"/>
              <a:t> Data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78844" y="2510894"/>
            <a:ext cx="4978992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Analyse Fields: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Simple value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Text</a:t>
            </a:r>
            <a:r>
              <a:rPr lang="fr-FR" dirty="0" smtClean="0"/>
              <a:t> value: (Natural </a:t>
            </a:r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err="1" smtClean="0"/>
              <a:t>Processing</a:t>
            </a:r>
            <a:r>
              <a:rPr lang="fr-FR" dirty="0" smtClean="0"/>
              <a:t>)</a:t>
            </a:r>
          </a:p>
          <a:p>
            <a:pPr marL="742950" lvl="1" indent="-285750">
              <a:buFontTx/>
              <a:buChar char="-"/>
            </a:pPr>
            <a:r>
              <a:rPr lang="fr-FR" dirty="0" err="1" smtClean="0"/>
              <a:t>Tokenisation</a:t>
            </a:r>
            <a:endParaRPr lang="fr-FR" dirty="0" smtClean="0"/>
          </a:p>
          <a:p>
            <a:pPr marL="742950" lvl="1" indent="-285750">
              <a:buFontTx/>
              <a:buChar char="-"/>
            </a:pPr>
            <a:r>
              <a:rPr lang="fr-FR" dirty="0" err="1" smtClean="0"/>
              <a:t>Prefix</a:t>
            </a:r>
            <a:r>
              <a:rPr lang="fr-FR" dirty="0" smtClean="0"/>
              <a:t> and </a:t>
            </a:r>
            <a:r>
              <a:rPr lang="fr-FR" dirty="0" err="1" smtClean="0"/>
              <a:t>Suffix</a:t>
            </a:r>
            <a:r>
              <a:rPr lang="fr-FR" dirty="0" smtClean="0"/>
              <a:t> </a:t>
            </a:r>
            <a:r>
              <a:rPr lang="fr-FR" dirty="0" err="1" smtClean="0"/>
              <a:t>Dictionary</a:t>
            </a:r>
            <a:r>
              <a:rPr lang="fr-FR" dirty="0" smtClean="0"/>
              <a:t> (Normalisation)</a:t>
            </a:r>
          </a:p>
          <a:p>
            <a:pPr marL="742950" lvl="1" indent="-285750">
              <a:buFontTx/>
              <a:buChar char="-"/>
            </a:pPr>
            <a:r>
              <a:rPr lang="fr-FR" b="1" dirty="0" err="1" smtClean="0"/>
              <a:t>Stemming</a:t>
            </a:r>
            <a:r>
              <a:rPr lang="fr-FR" b="1" dirty="0" smtClean="0"/>
              <a:t>/Lemmatisation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Stop </a:t>
            </a:r>
            <a:r>
              <a:rPr lang="fr-FR" dirty="0" err="1" smtClean="0"/>
              <a:t>words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err="1" smtClean="0"/>
              <a:t>Query</a:t>
            </a:r>
            <a:r>
              <a:rPr lang="fr-FR" dirty="0" smtClean="0"/>
              <a:t>: </a:t>
            </a:r>
            <a:r>
              <a:rPr lang="fr-FR" dirty="0" err="1" smtClean="0"/>
              <a:t>boolean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b="1" dirty="0" smtClean="0"/>
              <a:t>Reformulation: </a:t>
            </a:r>
            <a:r>
              <a:rPr lang="fr-FR" b="1" dirty="0" err="1" smtClean="0"/>
              <a:t>Synonym</a:t>
            </a:r>
            <a:r>
              <a:rPr lang="fr-FR" b="1" dirty="0" smtClean="0"/>
              <a:t> file</a:t>
            </a:r>
          </a:p>
          <a:p>
            <a:pPr marL="285750" indent="-285750">
              <a:buFontTx/>
              <a:buChar char="-"/>
            </a:pPr>
            <a:r>
              <a:rPr lang="fr-FR" b="1" dirty="0" err="1" smtClean="0"/>
              <a:t>Probability</a:t>
            </a:r>
            <a:r>
              <a:rPr lang="fr-FR" b="1" dirty="0" smtClean="0"/>
              <a:t>/</a:t>
            </a:r>
            <a:r>
              <a:rPr lang="fr-FR" b="1" dirty="0" err="1" smtClean="0"/>
              <a:t>Statistics</a:t>
            </a:r>
            <a:r>
              <a:rPr lang="fr-FR" b="1" dirty="0" smtClean="0"/>
              <a:t>: </a:t>
            </a:r>
            <a:r>
              <a:rPr lang="fr-FR" b="1" dirty="0" err="1" smtClean="0"/>
              <a:t>tf</a:t>
            </a:r>
            <a:r>
              <a:rPr lang="fr-FR" b="1" dirty="0" smtClean="0"/>
              <a:t>/</a:t>
            </a:r>
            <a:r>
              <a:rPr lang="fr-FR" b="1" dirty="0" err="1" smtClean="0"/>
              <a:t>idf</a:t>
            </a:r>
            <a:r>
              <a:rPr lang="fr-FR" b="1" dirty="0" smtClean="0"/>
              <a:t>, BM25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50315" y="5445224"/>
            <a:ext cx="3191899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Technologies: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Processor: </a:t>
            </a:r>
            <a:r>
              <a:rPr lang="fr-FR" dirty="0" err="1" smtClean="0"/>
              <a:t>intel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OS: linux/</a:t>
            </a:r>
            <a:r>
              <a:rPr lang="fr-FR" dirty="0" err="1" smtClean="0"/>
              <a:t>windows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err="1" smtClean="0"/>
              <a:t>Programming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: Java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5766104" y="3214717"/>
            <a:ext cx="3342400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/>
              <a:t>Bibliography</a:t>
            </a:r>
            <a:r>
              <a:rPr lang="fr-FR" dirty="0" smtClean="0"/>
              <a:t>, Table of Contents,  Documents, </a:t>
            </a:r>
            <a:r>
              <a:rPr lang="fr-FR" dirty="0" err="1" smtClean="0"/>
              <a:t>Twitters</a:t>
            </a:r>
            <a:r>
              <a:rPr lang="fr-FR" dirty="0" smtClean="0"/>
              <a:t>, logs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4499992" y="5507940"/>
            <a:ext cx="157254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Open, </a:t>
            </a:r>
            <a:r>
              <a:rPr lang="fr-FR" dirty="0" err="1" smtClean="0"/>
              <a:t>Scalable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372198" y="2113807"/>
            <a:ext cx="665567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JSON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796936" y="4005064"/>
            <a:ext cx="2730043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err="1" smtClean="0"/>
              <a:t>Internal</a:t>
            </a:r>
            <a:r>
              <a:rPr lang="fr-FR" dirty="0" smtClean="0"/>
              <a:t> &amp; </a:t>
            </a:r>
            <a:r>
              <a:rPr lang="fr-FR" dirty="0" err="1" smtClean="0"/>
              <a:t>External</a:t>
            </a:r>
            <a:r>
              <a:rPr lang="fr-FR" dirty="0" smtClean="0"/>
              <a:t> Sources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9346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pPr algn="l"/>
            <a:r>
              <a:rPr lang="fr-FR" sz="2800" b="1" dirty="0" err="1">
                <a:solidFill>
                  <a:schemeClr val="tx2"/>
                </a:solidFill>
              </a:rPr>
              <a:t>Context</a:t>
            </a:r>
            <a:endParaRPr lang="fr-FR" sz="2800" b="1" dirty="0">
              <a:solidFill>
                <a:schemeClr val="tx2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-36512" y="6669940"/>
            <a:ext cx="15921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© Nabil FEGAIERE – </a:t>
            </a:r>
            <a:r>
              <a:rPr lang="fr-FR" sz="800" dirty="0" err="1"/>
              <a:t>Atypical</a:t>
            </a:r>
            <a:r>
              <a:rPr lang="fr-FR" sz="800" dirty="0"/>
              <a:t> </a:t>
            </a:r>
            <a:r>
              <a:rPr lang="fr-FR" sz="800" dirty="0" err="1"/>
              <a:t>Skills</a:t>
            </a:r>
            <a:endParaRPr lang="fr-FR" sz="8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28" y="1781373"/>
            <a:ext cx="1071563" cy="1071563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28" y="4373661"/>
            <a:ext cx="1071563" cy="1071563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2195736" y="908720"/>
            <a:ext cx="4833567" cy="255454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fr-FR" sz="2000" b="1" dirty="0"/>
              <a:t>2016</a:t>
            </a:r>
          </a:p>
          <a:p>
            <a:r>
              <a:rPr lang="fr-FR" sz="2000" i="1" dirty="0" err="1"/>
              <a:t>Compagny</a:t>
            </a:r>
            <a:r>
              <a:rPr lang="fr-FR" sz="2000" i="1" dirty="0"/>
              <a:t> </a:t>
            </a:r>
            <a:r>
              <a:rPr lang="fr-FR" sz="2000" i="1" dirty="0" err="1"/>
              <a:t>working</a:t>
            </a:r>
            <a:r>
              <a:rPr lang="fr-FR" sz="2000" i="1" dirty="0"/>
              <a:t> on the </a:t>
            </a:r>
            <a:r>
              <a:rPr lang="fr-FR" sz="2000" i="1" dirty="0" err="1"/>
              <a:t>domain</a:t>
            </a:r>
            <a:r>
              <a:rPr lang="fr-FR" sz="2000" i="1" dirty="0"/>
              <a:t> of Culture</a:t>
            </a:r>
          </a:p>
          <a:p>
            <a:endParaRPr lang="fr-FR" sz="2000" dirty="0"/>
          </a:p>
          <a:p>
            <a:r>
              <a:rPr lang="fr-FR" sz="2000" dirty="0"/>
              <a:t>Document to </a:t>
            </a:r>
            <a:r>
              <a:rPr lang="fr-FR" sz="2000" dirty="0" err="1"/>
              <a:t>Ingest</a:t>
            </a:r>
            <a:r>
              <a:rPr lang="fr-FR" sz="2000" dirty="0"/>
              <a:t>:</a:t>
            </a:r>
          </a:p>
          <a:p>
            <a:r>
              <a:rPr lang="fr-FR" sz="2000" dirty="0"/>
              <a:t>PDF, doc &amp; Social Media</a:t>
            </a:r>
          </a:p>
          <a:p>
            <a:endParaRPr lang="fr-FR" sz="2000" dirty="0"/>
          </a:p>
          <a:p>
            <a:r>
              <a:rPr lang="fr-FR" sz="2000" dirty="0" err="1"/>
              <a:t>Language</a:t>
            </a:r>
            <a:r>
              <a:rPr lang="fr-FR" sz="2000" dirty="0"/>
              <a:t>: </a:t>
            </a:r>
          </a:p>
          <a:p>
            <a:r>
              <a:rPr lang="fr-FR" sz="2000" dirty="0"/>
              <a:t>English - French - </a:t>
            </a:r>
            <a:r>
              <a:rPr lang="fr-FR" sz="2000" dirty="0" err="1"/>
              <a:t>Arabic</a:t>
            </a:r>
            <a:endParaRPr lang="fr-FR" sz="2000" dirty="0"/>
          </a:p>
        </p:txBody>
      </p:sp>
      <p:sp>
        <p:nvSpPr>
          <p:cNvPr id="22" name="ZoneTexte 21"/>
          <p:cNvSpPr txBox="1"/>
          <p:nvPr/>
        </p:nvSpPr>
        <p:spPr>
          <a:xfrm>
            <a:off x="2195736" y="3682767"/>
            <a:ext cx="4833567" cy="255454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b="1" dirty="0"/>
              <a:t>2017-2018</a:t>
            </a:r>
          </a:p>
          <a:p>
            <a:r>
              <a:rPr lang="fr-FR" sz="2000" i="1" dirty="0" err="1"/>
              <a:t>Compagny</a:t>
            </a:r>
            <a:r>
              <a:rPr lang="fr-FR" sz="2000" i="1" dirty="0"/>
              <a:t> </a:t>
            </a:r>
            <a:r>
              <a:rPr lang="fr-FR" sz="2000" i="1" dirty="0" err="1"/>
              <a:t>working</a:t>
            </a:r>
            <a:r>
              <a:rPr lang="fr-FR" sz="2000" i="1" dirty="0"/>
              <a:t> in Banking</a:t>
            </a:r>
          </a:p>
          <a:p>
            <a:endParaRPr lang="fr-FR" sz="2000" dirty="0"/>
          </a:p>
          <a:p>
            <a:r>
              <a:rPr lang="fr-FR" sz="2000" dirty="0"/>
              <a:t>Document to </a:t>
            </a:r>
            <a:r>
              <a:rPr lang="fr-FR" sz="2000" dirty="0" err="1"/>
              <a:t>Ingest</a:t>
            </a:r>
            <a:r>
              <a:rPr lang="fr-FR" sz="2000" dirty="0"/>
              <a:t>:</a:t>
            </a:r>
          </a:p>
          <a:p>
            <a:r>
              <a:rPr lang="fr-FR" sz="2000" dirty="0"/>
              <a:t>PDF &amp; Social Media</a:t>
            </a:r>
          </a:p>
          <a:p>
            <a:endParaRPr lang="fr-FR" sz="2000" dirty="0"/>
          </a:p>
          <a:p>
            <a:r>
              <a:rPr lang="fr-FR" sz="2000" dirty="0" err="1"/>
              <a:t>Language</a:t>
            </a:r>
            <a:r>
              <a:rPr lang="fr-FR" sz="2000" dirty="0"/>
              <a:t>: </a:t>
            </a:r>
          </a:p>
          <a:p>
            <a:r>
              <a:rPr lang="fr-FR" sz="2000" dirty="0"/>
              <a:t>English - French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428193" y="270892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Customer 1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428193" y="5301208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Customer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1E00CD7-A34E-564D-AFC5-F48B5469AD93}"/>
              </a:ext>
            </a:extLst>
          </p:cNvPr>
          <p:cNvSpPr txBox="1"/>
          <p:nvPr/>
        </p:nvSpPr>
        <p:spPr>
          <a:xfrm>
            <a:off x="7236296" y="1417816"/>
            <a:ext cx="1387367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Elasticsearch</a:t>
            </a:r>
          </a:p>
          <a:p>
            <a:pPr algn="ctr"/>
            <a:r>
              <a:rPr lang="en-US" dirty="0"/>
              <a:t>2.x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083D9DD-A580-F240-8B62-8A7FB9B4F176}"/>
              </a:ext>
            </a:extLst>
          </p:cNvPr>
          <p:cNvSpPr txBox="1"/>
          <p:nvPr/>
        </p:nvSpPr>
        <p:spPr>
          <a:xfrm>
            <a:off x="7236296" y="4078813"/>
            <a:ext cx="1387367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Elasticsearch</a:t>
            </a:r>
          </a:p>
          <a:p>
            <a:pPr algn="ctr"/>
            <a:r>
              <a:rPr lang="en-US" dirty="0"/>
              <a:t>5.X – 6.x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6416860"/>
            <a:ext cx="720080" cy="39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8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pPr algn="l"/>
            <a:r>
              <a:rPr lang="fr-FR" sz="2800" b="1" dirty="0">
                <a:solidFill>
                  <a:schemeClr val="tx2"/>
                </a:solidFill>
              </a:rPr>
              <a:t>Ingestion Architecture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-36512" y="6669940"/>
            <a:ext cx="15921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© Nabil FEGAIERE – </a:t>
            </a:r>
            <a:r>
              <a:rPr lang="fr-FR" sz="800" dirty="0" err="1"/>
              <a:t>Atypical</a:t>
            </a:r>
            <a:r>
              <a:rPr lang="fr-FR" sz="800" dirty="0"/>
              <a:t> </a:t>
            </a:r>
            <a:r>
              <a:rPr lang="fr-FR" sz="800" dirty="0" err="1"/>
              <a:t>Skills</a:t>
            </a:r>
            <a:endParaRPr lang="fr-FR" sz="8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4070653" y="4437112"/>
            <a:ext cx="1080120" cy="1404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KAFKA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6485392" y="1844824"/>
            <a:ext cx="1080120" cy="1404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/>
              <a:t>Elastic</a:t>
            </a:r>
            <a:endParaRPr lang="fr-FR" sz="2000" b="1" dirty="0"/>
          </a:p>
          <a:p>
            <a:pPr algn="ctr"/>
            <a:r>
              <a:rPr lang="fr-FR" sz="2000" b="1" dirty="0" err="1"/>
              <a:t>Search</a:t>
            </a:r>
            <a:endParaRPr lang="fr-FR" sz="2000" b="1" dirty="0"/>
          </a:p>
        </p:txBody>
      </p:sp>
      <p:sp>
        <p:nvSpPr>
          <p:cNvPr id="5" name="Ellipse 4"/>
          <p:cNvSpPr/>
          <p:nvPr/>
        </p:nvSpPr>
        <p:spPr>
          <a:xfrm>
            <a:off x="2702501" y="4869160"/>
            <a:ext cx="504000" cy="5040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268320" y="4077072"/>
            <a:ext cx="137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/>
              <a:t>Kafka </a:t>
            </a:r>
            <a:r>
              <a:rPr lang="fr-FR" sz="1600" dirty="0" err="1"/>
              <a:t>Connect</a:t>
            </a:r>
            <a:endParaRPr lang="fr-FR" sz="1600" dirty="0"/>
          </a:p>
          <a:p>
            <a:pPr algn="ctr"/>
            <a:r>
              <a:rPr lang="fr-FR" sz="1600" dirty="0"/>
              <a:t>Source</a:t>
            </a:r>
          </a:p>
          <a:p>
            <a:pPr algn="ctr"/>
            <a:r>
              <a:rPr lang="fr-FR" sz="1600" dirty="0"/>
              <a:t>Twitter</a:t>
            </a:r>
          </a:p>
        </p:txBody>
      </p:sp>
      <p:cxnSp>
        <p:nvCxnSpPr>
          <p:cNvPr id="8" name="Connecteur droit avec flèche 7"/>
          <p:cNvCxnSpPr>
            <a:endCxn id="5" idx="2"/>
          </p:cNvCxnSpPr>
          <p:nvPr/>
        </p:nvCxnSpPr>
        <p:spPr>
          <a:xfrm>
            <a:off x="1046317" y="5121188"/>
            <a:ext cx="1656184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813751" y="4823574"/>
            <a:ext cx="776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/>
              <a:t>Twitter</a:t>
            </a:r>
          </a:p>
        </p:txBody>
      </p:sp>
      <p:sp>
        <p:nvSpPr>
          <p:cNvPr id="26" name="Ellipse 25"/>
          <p:cNvSpPr/>
          <p:nvPr/>
        </p:nvSpPr>
        <p:spPr>
          <a:xfrm>
            <a:off x="6773452" y="4887162"/>
            <a:ext cx="504000" cy="5040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7092280" y="4686235"/>
            <a:ext cx="1372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/>
              <a:t>Kafka </a:t>
            </a:r>
            <a:r>
              <a:rPr lang="fr-FR" sz="1600" dirty="0" err="1"/>
              <a:t>Connect</a:t>
            </a:r>
            <a:endParaRPr lang="fr-FR" sz="1600" dirty="0"/>
          </a:p>
          <a:p>
            <a:pPr algn="ctr"/>
            <a:r>
              <a:rPr lang="fr-FR" sz="1600" dirty="0" err="1"/>
              <a:t>Sink</a:t>
            </a:r>
            <a:endParaRPr lang="fr-FR" sz="1600" dirty="0"/>
          </a:p>
          <a:p>
            <a:pPr algn="ctr"/>
            <a:r>
              <a:rPr lang="fr-FR" sz="1600" dirty="0" err="1"/>
              <a:t>Elasticsearch</a:t>
            </a:r>
            <a:endParaRPr lang="fr-FR" sz="1600" dirty="0"/>
          </a:p>
        </p:txBody>
      </p:sp>
      <p:cxnSp>
        <p:nvCxnSpPr>
          <p:cNvPr id="28" name="Connecteur droit avec flèche 27"/>
          <p:cNvCxnSpPr>
            <a:stCxn id="5" idx="6"/>
            <a:endCxn id="4" idx="1"/>
          </p:cNvCxnSpPr>
          <p:nvPr/>
        </p:nvCxnSpPr>
        <p:spPr>
          <a:xfrm>
            <a:off x="3206501" y="5121188"/>
            <a:ext cx="864152" cy="1800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4" idx="3"/>
            <a:endCxn id="26" idx="2"/>
          </p:cNvCxnSpPr>
          <p:nvPr/>
        </p:nvCxnSpPr>
        <p:spPr>
          <a:xfrm>
            <a:off x="5150773" y="5139190"/>
            <a:ext cx="1622679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26" idx="0"/>
            <a:endCxn id="13" idx="2"/>
          </p:cNvCxnSpPr>
          <p:nvPr/>
        </p:nvCxnSpPr>
        <p:spPr>
          <a:xfrm flipV="1">
            <a:off x="7025452" y="3248980"/>
            <a:ext cx="0" cy="163818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4279520" y="2294874"/>
            <a:ext cx="504000" cy="50405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3797387" y="2060848"/>
            <a:ext cx="1398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 err="1"/>
              <a:t>Ingest</a:t>
            </a:r>
            <a:r>
              <a:rPr lang="fr-FR" sz="1600" dirty="0"/>
              <a:t> Pipeline</a:t>
            </a:r>
          </a:p>
        </p:txBody>
      </p:sp>
      <p:cxnSp>
        <p:nvCxnSpPr>
          <p:cNvPr id="34" name="Connecteur droit avec flèche 33"/>
          <p:cNvCxnSpPr>
            <a:stCxn id="32" idx="6"/>
            <a:endCxn id="13" idx="1"/>
          </p:cNvCxnSpPr>
          <p:nvPr/>
        </p:nvCxnSpPr>
        <p:spPr>
          <a:xfrm>
            <a:off x="4783520" y="2546902"/>
            <a:ext cx="1701872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1334349" y="2538515"/>
            <a:ext cx="292567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1198938" y="2191653"/>
            <a:ext cx="911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/>
              <a:t>PDF, Doc</a:t>
            </a: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6416860"/>
            <a:ext cx="720080" cy="39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86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pPr algn="l"/>
            <a:r>
              <a:rPr lang="fr-FR" sz="2800" b="1" dirty="0" err="1">
                <a:solidFill>
                  <a:schemeClr val="tx2"/>
                </a:solidFill>
              </a:rPr>
              <a:t>Elasticsearch</a:t>
            </a:r>
            <a:r>
              <a:rPr lang="fr-FR" sz="2800" b="1" dirty="0">
                <a:solidFill>
                  <a:schemeClr val="tx2"/>
                </a:solidFill>
              </a:rPr>
              <a:t> </a:t>
            </a:r>
            <a:r>
              <a:rPr lang="fr-FR" sz="2800" b="1" dirty="0" err="1">
                <a:solidFill>
                  <a:schemeClr val="tx2"/>
                </a:solidFill>
              </a:rPr>
              <a:t>Text</a:t>
            </a:r>
            <a:r>
              <a:rPr lang="fr-FR" sz="2800" b="1" dirty="0">
                <a:solidFill>
                  <a:schemeClr val="tx2"/>
                </a:solidFill>
              </a:rPr>
              <a:t> </a:t>
            </a:r>
            <a:r>
              <a:rPr lang="fr-FR" sz="2800" b="1" dirty="0" err="1">
                <a:solidFill>
                  <a:schemeClr val="tx2"/>
                </a:solidFill>
              </a:rPr>
              <a:t>Analysis</a:t>
            </a:r>
            <a:endParaRPr lang="fr-FR" sz="2800" b="1" dirty="0">
              <a:solidFill>
                <a:schemeClr val="tx2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-36512" y="6669940"/>
            <a:ext cx="15921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© Nabil FEGAIERE – </a:t>
            </a:r>
            <a:r>
              <a:rPr lang="fr-FR" sz="800" dirty="0" err="1"/>
              <a:t>Atypical</a:t>
            </a:r>
            <a:r>
              <a:rPr lang="fr-FR" sz="800" dirty="0"/>
              <a:t> </a:t>
            </a:r>
            <a:r>
              <a:rPr lang="fr-FR" sz="800" dirty="0" err="1"/>
              <a:t>Skills</a:t>
            </a:r>
            <a:endParaRPr lang="fr-FR" sz="800" dirty="0"/>
          </a:p>
        </p:txBody>
      </p:sp>
      <p:sp>
        <p:nvSpPr>
          <p:cNvPr id="22" name="Rectangle 21"/>
          <p:cNvSpPr/>
          <p:nvPr/>
        </p:nvSpPr>
        <p:spPr>
          <a:xfrm>
            <a:off x="827584" y="2276872"/>
            <a:ext cx="1152128" cy="2520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3851920" y="2276872"/>
            <a:ext cx="1152128" cy="864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467544" y="1556792"/>
            <a:ext cx="8280920" cy="212423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755576" y="2132856"/>
            <a:ext cx="1368152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558711" y="1666657"/>
            <a:ext cx="1714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Character</a:t>
            </a:r>
            <a:r>
              <a:rPr lang="fr-FR" dirty="0"/>
              <a:t> </a:t>
            </a:r>
            <a:r>
              <a:rPr lang="fr-FR" dirty="0" err="1"/>
              <a:t>Filters</a:t>
            </a:r>
            <a:endParaRPr lang="fr-FR" dirty="0"/>
          </a:p>
        </p:txBody>
      </p:sp>
      <p:sp>
        <p:nvSpPr>
          <p:cNvPr id="39" name="Rectangle 38"/>
          <p:cNvSpPr/>
          <p:nvPr/>
        </p:nvSpPr>
        <p:spPr>
          <a:xfrm>
            <a:off x="7070830" y="2636912"/>
            <a:ext cx="1152128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41" name="Rectangle 40"/>
          <p:cNvSpPr/>
          <p:nvPr/>
        </p:nvSpPr>
        <p:spPr>
          <a:xfrm>
            <a:off x="6968312" y="2132856"/>
            <a:ext cx="1368152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6963930" y="1666657"/>
            <a:ext cx="135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Token</a:t>
            </a:r>
            <a:r>
              <a:rPr lang="fr-FR" dirty="0"/>
              <a:t> </a:t>
            </a:r>
            <a:r>
              <a:rPr lang="fr-FR" dirty="0" err="1"/>
              <a:t>Filters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3865209" y="1819057"/>
            <a:ext cx="106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Tokenizer</a:t>
            </a:r>
            <a:endParaRPr lang="fr-FR" dirty="0"/>
          </a:p>
        </p:txBody>
      </p:sp>
      <p:cxnSp>
        <p:nvCxnSpPr>
          <p:cNvPr id="45" name="Connecteur droit avec flèche 44"/>
          <p:cNvCxnSpPr/>
          <p:nvPr/>
        </p:nvCxnSpPr>
        <p:spPr>
          <a:xfrm>
            <a:off x="2267744" y="2780928"/>
            <a:ext cx="1512168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5292080" y="2708920"/>
            <a:ext cx="1512168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3707904" y="1187460"/>
            <a:ext cx="2809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Analyzer </a:t>
            </a:r>
            <a:r>
              <a:rPr lang="fr-FR" b="1" dirty="0" err="1"/>
              <a:t>Anatomy</a:t>
            </a:r>
            <a:r>
              <a:rPr lang="fr-FR" b="1" dirty="0"/>
              <a:t> (custom)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27584" y="2600908"/>
            <a:ext cx="1152128" cy="2520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827584" y="2924944"/>
            <a:ext cx="1152128" cy="2520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827584" y="3248980"/>
            <a:ext cx="1152128" cy="2520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7064109" y="2222866"/>
            <a:ext cx="1152128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9" name="Rectangle 28"/>
          <p:cNvSpPr/>
          <p:nvPr/>
        </p:nvSpPr>
        <p:spPr>
          <a:xfrm>
            <a:off x="7092280" y="3068960"/>
            <a:ext cx="1152128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0" name="ZoneTexte 29"/>
          <p:cNvSpPr txBox="1"/>
          <p:nvPr/>
        </p:nvSpPr>
        <p:spPr>
          <a:xfrm>
            <a:off x="3150839" y="4062551"/>
            <a:ext cx="2554289" cy="206210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1600" i="1" dirty="0"/>
              <a:t>Standard</a:t>
            </a:r>
          </a:p>
          <a:p>
            <a:r>
              <a:rPr lang="fr-FR" sz="1600" i="1" dirty="0"/>
              <a:t>Simple</a:t>
            </a:r>
          </a:p>
          <a:p>
            <a:r>
              <a:rPr lang="fr-FR" sz="1600" i="1" dirty="0" err="1"/>
              <a:t>Whitespace</a:t>
            </a:r>
            <a:endParaRPr lang="fr-FR" sz="1600" i="1" dirty="0"/>
          </a:p>
          <a:p>
            <a:r>
              <a:rPr lang="fr-FR" sz="1600" i="1" dirty="0"/>
              <a:t>Stop</a:t>
            </a:r>
          </a:p>
          <a:p>
            <a:r>
              <a:rPr lang="fr-FR" sz="1600" i="1" dirty="0"/>
              <a:t>Keyword</a:t>
            </a:r>
          </a:p>
          <a:p>
            <a:r>
              <a:rPr lang="fr-FR" sz="1600" i="1" dirty="0"/>
              <a:t>Pattern</a:t>
            </a:r>
          </a:p>
          <a:p>
            <a:r>
              <a:rPr lang="fr-FR" sz="1600" i="1" dirty="0" err="1"/>
              <a:t>Language</a:t>
            </a:r>
            <a:r>
              <a:rPr lang="fr-FR" sz="1600" i="1" dirty="0"/>
              <a:t> (</a:t>
            </a:r>
            <a:r>
              <a:rPr lang="fr-FR" sz="1600" i="1" dirty="0" err="1"/>
              <a:t>english</a:t>
            </a:r>
            <a:r>
              <a:rPr lang="fr-FR" sz="1600" i="1" dirty="0"/>
              <a:t>, french …)</a:t>
            </a:r>
          </a:p>
          <a:p>
            <a:r>
              <a:rPr lang="fr-FR" sz="1600" i="1" dirty="0" err="1"/>
              <a:t>Fingerprint</a:t>
            </a:r>
            <a:endParaRPr lang="fr-FR" sz="1600" i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783183" y="4749246"/>
            <a:ext cx="1800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Built</a:t>
            </a:r>
            <a:r>
              <a:rPr lang="fr-FR" dirty="0"/>
              <a:t>-in </a:t>
            </a:r>
            <a:r>
              <a:rPr lang="fr-FR" dirty="0" err="1"/>
              <a:t>Analyzers</a:t>
            </a:r>
            <a:endParaRPr lang="fr-FR" dirty="0"/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6416860"/>
            <a:ext cx="720080" cy="39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9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pPr algn="l"/>
            <a:r>
              <a:rPr lang="fr-FR" sz="2800" b="1" dirty="0" err="1">
                <a:solidFill>
                  <a:schemeClr val="tx2"/>
                </a:solidFill>
              </a:rPr>
              <a:t>Elasticsearch</a:t>
            </a:r>
            <a:r>
              <a:rPr lang="fr-FR" sz="2800" b="1" dirty="0">
                <a:solidFill>
                  <a:schemeClr val="tx2"/>
                </a:solidFill>
              </a:rPr>
              <a:t> </a:t>
            </a:r>
            <a:r>
              <a:rPr lang="fr-FR" sz="2800" b="1" dirty="0" err="1">
                <a:solidFill>
                  <a:schemeClr val="tx2"/>
                </a:solidFill>
              </a:rPr>
              <a:t>Text</a:t>
            </a:r>
            <a:r>
              <a:rPr lang="fr-FR" sz="2800" b="1" dirty="0">
                <a:solidFill>
                  <a:schemeClr val="tx2"/>
                </a:solidFill>
              </a:rPr>
              <a:t> </a:t>
            </a:r>
            <a:r>
              <a:rPr lang="fr-FR" sz="2800" b="1" dirty="0" err="1">
                <a:solidFill>
                  <a:schemeClr val="tx2"/>
                </a:solidFill>
              </a:rPr>
              <a:t>Analysis</a:t>
            </a:r>
            <a:endParaRPr lang="fr-FR" sz="2800" b="1" dirty="0">
              <a:solidFill>
                <a:schemeClr val="tx2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-36512" y="6669940"/>
            <a:ext cx="15921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© Nabil FEGAIERE – </a:t>
            </a:r>
            <a:r>
              <a:rPr lang="fr-FR" sz="800" dirty="0" err="1"/>
              <a:t>Atypical</a:t>
            </a:r>
            <a:r>
              <a:rPr lang="fr-FR" sz="800" dirty="0"/>
              <a:t> </a:t>
            </a:r>
            <a:r>
              <a:rPr lang="fr-FR" sz="800" dirty="0" err="1"/>
              <a:t>Skills</a:t>
            </a:r>
            <a:endParaRPr lang="fr-FR" sz="800" dirty="0"/>
          </a:p>
        </p:txBody>
      </p:sp>
      <p:sp>
        <p:nvSpPr>
          <p:cNvPr id="7" name="ZoneTexte 6"/>
          <p:cNvSpPr txBox="1"/>
          <p:nvPr/>
        </p:nvSpPr>
        <p:spPr>
          <a:xfrm>
            <a:off x="171333" y="1652536"/>
            <a:ext cx="1880387" cy="418576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/>
              <a:t>Word </a:t>
            </a:r>
            <a:r>
              <a:rPr lang="fr-FR" sz="1400" b="1" dirty="0" err="1"/>
              <a:t>Oriented</a:t>
            </a:r>
            <a:r>
              <a:rPr lang="fr-FR" sz="1400" b="1" dirty="0"/>
              <a:t>:</a:t>
            </a:r>
          </a:p>
          <a:p>
            <a:r>
              <a:rPr lang="fr-FR" sz="1400" i="1" dirty="0"/>
              <a:t>Standard</a:t>
            </a:r>
          </a:p>
          <a:p>
            <a:r>
              <a:rPr lang="fr-FR" sz="1400" i="1" dirty="0" err="1"/>
              <a:t>Letter</a:t>
            </a:r>
            <a:endParaRPr lang="fr-FR" sz="1400" i="1" dirty="0"/>
          </a:p>
          <a:p>
            <a:r>
              <a:rPr lang="fr-FR" sz="1400" i="1" dirty="0" err="1"/>
              <a:t>Lowercase</a:t>
            </a:r>
            <a:endParaRPr lang="fr-FR" sz="1400" i="1" dirty="0"/>
          </a:p>
          <a:p>
            <a:r>
              <a:rPr lang="fr-FR" sz="1400" i="1" dirty="0" err="1"/>
              <a:t>Whitespace</a:t>
            </a:r>
            <a:endParaRPr lang="fr-FR" sz="1400" i="1" dirty="0"/>
          </a:p>
          <a:p>
            <a:r>
              <a:rPr lang="fr-FR" sz="1400" i="1" dirty="0"/>
              <a:t>UAX URL Email</a:t>
            </a:r>
          </a:p>
          <a:p>
            <a:r>
              <a:rPr lang="fr-FR" sz="1400" i="1" dirty="0" err="1"/>
              <a:t>Classic</a:t>
            </a:r>
            <a:endParaRPr lang="fr-FR" sz="1400" i="1" dirty="0"/>
          </a:p>
          <a:p>
            <a:r>
              <a:rPr lang="fr-FR" sz="1400" i="1" dirty="0" err="1"/>
              <a:t>Thai</a:t>
            </a:r>
            <a:endParaRPr lang="fr-FR" sz="1400" i="1" dirty="0"/>
          </a:p>
          <a:p>
            <a:endParaRPr lang="fr-FR" sz="1400" dirty="0"/>
          </a:p>
          <a:p>
            <a:r>
              <a:rPr lang="fr-FR" sz="1400" b="1" dirty="0"/>
              <a:t>Partial Word:</a:t>
            </a:r>
          </a:p>
          <a:p>
            <a:r>
              <a:rPr lang="fr-FR" sz="1400" i="1" dirty="0"/>
              <a:t>N-Gram</a:t>
            </a:r>
          </a:p>
          <a:p>
            <a:r>
              <a:rPr lang="fr-FR" sz="1400" i="1" dirty="0" err="1"/>
              <a:t>Edge</a:t>
            </a:r>
            <a:r>
              <a:rPr lang="fr-FR" sz="1400" i="1" dirty="0"/>
              <a:t> N-Gram</a:t>
            </a:r>
          </a:p>
          <a:p>
            <a:endParaRPr lang="fr-FR" sz="1400" dirty="0"/>
          </a:p>
          <a:p>
            <a:r>
              <a:rPr lang="fr-FR" sz="1400" b="1" dirty="0" err="1"/>
              <a:t>Structured</a:t>
            </a:r>
            <a:r>
              <a:rPr lang="fr-FR" sz="1400" b="1" dirty="0"/>
              <a:t> </a:t>
            </a:r>
            <a:r>
              <a:rPr lang="fr-FR" sz="1400" b="1" dirty="0" err="1"/>
              <a:t>Text</a:t>
            </a:r>
            <a:r>
              <a:rPr lang="fr-FR" sz="1400" b="1" dirty="0"/>
              <a:t>:</a:t>
            </a:r>
          </a:p>
          <a:p>
            <a:r>
              <a:rPr lang="fr-FR" sz="1400" i="1" dirty="0"/>
              <a:t>Keyword</a:t>
            </a:r>
          </a:p>
          <a:p>
            <a:r>
              <a:rPr lang="fr-FR" sz="1400" i="1" dirty="0"/>
              <a:t>Pattern</a:t>
            </a:r>
          </a:p>
          <a:p>
            <a:r>
              <a:rPr lang="fr-FR" sz="1400" i="1" dirty="0"/>
              <a:t>Simple Pattern</a:t>
            </a:r>
          </a:p>
          <a:p>
            <a:r>
              <a:rPr lang="fr-FR" sz="1400" i="1" dirty="0"/>
              <a:t>Simple Pattern Split</a:t>
            </a:r>
          </a:p>
          <a:p>
            <a:r>
              <a:rPr lang="fr-FR" sz="1400" i="1" dirty="0"/>
              <a:t>Path 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171333" y="1268760"/>
            <a:ext cx="1880387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Built</a:t>
            </a:r>
            <a:r>
              <a:rPr lang="fr-FR" dirty="0"/>
              <a:t>-in </a:t>
            </a:r>
            <a:r>
              <a:rPr lang="fr-FR" dirty="0" err="1"/>
              <a:t>Tokenizers</a:t>
            </a:r>
            <a:endParaRPr lang="fr-FR" dirty="0"/>
          </a:p>
        </p:txBody>
      </p:sp>
      <p:sp>
        <p:nvSpPr>
          <p:cNvPr id="51" name="ZoneTexte 50"/>
          <p:cNvSpPr txBox="1"/>
          <p:nvPr/>
        </p:nvSpPr>
        <p:spPr>
          <a:xfrm>
            <a:off x="3345691" y="1187460"/>
            <a:ext cx="208024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Built</a:t>
            </a:r>
            <a:r>
              <a:rPr lang="fr-FR" dirty="0"/>
              <a:t>-in </a:t>
            </a:r>
            <a:r>
              <a:rPr lang="fr-FR" dirty="0" err="1"/>
              <a:t>Token</a:t>
            </a:r>
            <a:r>
              <a:rPr lang="fr-FR" dirty="0"/>
              <a:t> </a:t>
            </a:r>
            <a:r>
              <a:rPr lang="fr-FR" dirty="0" err="1"/>
              <a:t>Filters</a:t>
            </a:r>
            <a:endParaRPr lang="fr-FR" dirty="0"/>
          </a:p>
        </p:txBody>
      </p:sp>
      <p:sp>
        <p:nvSpPr>
          <p:cNvPr id="52" name="ZoneTexte 51"/>
          <p:cNvSpPr txBox="1"/>
          <p:nvPr/>
        </p:nvSpPr>
        <p:spPr>
          <a:xfrm>
            <a:off x="2555776" y="1556792"/>
            <a:ext cx="1794530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Standard</a:t>
            </a:r>
          </a:p>
          <a:p>
            <a:r>
              <a:rPr lang="fr-FR" sz="1400" i="1" dirty="0"/>
              <a:t>ASCII </a:t>
            </a:r>
            <a:r>
              <a:rPr lang="fr-FR" sz="1400" i="1" dirty="0" err="1"/>
              <a:t>Folding</a:t>
            </a:r>
            <a:endParaRPr lang="fr-FR" sz="1400" i="1" dirty="0"/>
          </a:p>
          <a:p>
            <a:r>
              <a:rPr lang="fr-FR" sz="1400" i="1" dirty="0" err="1"/>
              <a:t>Flatten</a:t>
            </a:r>
            <a:r>
              <a:rPr lang="fr-FR" sz="1400" i="1" dirty="0"/>
              <a:t> Graph</a:t>
            </a:r>
          </a:p>
          <a:p>
            <a:r>
              <a:rPr lang="fr-FR" sz="1400" i="1" dirty="0" err="1"/>
              <a:t>Length</a:t>
            </a:r>
            <a:endParaRPr lang="fr-FR" sz="1400" i="1" dirty="0"/>
          </a:p>
          <a:p>
            <a:r>
              <a:rPr lang="fr-FR" sz="1400" i="1" dirty="0" err="1"/>
              <a:t>Lowercase</a:t>
            </a:r>
            <a:endParaRPr lang="fr-FR" sz="1400" i="1" dirty="0"/>
          </a:p>
          <a:p>
            <a:r>
              <a:rPr lang="fr-FR" sz="1400" i="1" dirty="0" err="1"/>
              <a:t>Uppercase</a:t>
            </a:r>
            <a:endParaRPr lang="fr-FR" sz="1400" i="1" dirty="0"/>
          </a:p>
          <a:p>
            <a:r>
              <a:rPr lang="fr-FR" sz="1400" i="1" dirty="0"/>
              <a:t>NGRAM</a:t>
            </a:r>
          </a:p>
          <a:p>
            <a:r>
              <a:rPr lang="fr-FR" sz="1400" i="1" dirty="0" err="1"/>
              <a:t>Edge</a:t>
            </a:r>
            <a:r>
              <a:rPr lang="fr-FR" sz="1400" i="1" dirty="0"/>
              <a:t> NGRAM</a:t>
            </a:r>
          </a:p>
          <a:p>
            <a:r>
              <a:rPr lang="fr-FR" sz="1400" i="1" dirty="0"/>
              <a:t>Porter Stem</a:t>
            </a:r>
          </a:p>
          <a:p>
            <a:r>
              <a:rPr lang="fr-FR" sz="1400" i="1" dirty="0"/>
              <a:t>Shingle</a:t>
            </a:r>
          </a:p>
          <a:p>
            <a:r>
              <a:rPr lang="fr-FR" sz="1400" i="1" dirty="0"/>
              <a:t>Stop</a:t>
            </a:r>
          </a:p>
          <a:p>
            <a:r>
              <a:rPr lang="fr-FR" sz="1400" i="1" dirty="0"/>
              <a:t>Word </a:t>
            </a:r>
            <a:r>
              <a:rPr lang="fr-FR" sz="1400" i="1" dirty="0" err="1"/>
              <a:t>Delimiter</a:t>
            </a:r>
            <a:endParaRPr lang="fr-FR" sz="1400" i="1" dirty="0"/>
          </a:p>
          <a:p>
            <a:r>
              <a:rPr lang="fr-FR" sz="1400" i="1" dirty="0"/>
              <a:t>Word </a:t>
            </a:r>
            <a:r>
              <a:rPr lang="fr-FR" sz="1400" i="1" dirty="0" err="1"/>
              <a:t>Delimiter</a:t>
            </a:r>
            <a:r>
              <a:rPr lang="fr-FR" sz="1400" i="1" dirty="0"/>
              <a:t> Graph</a:t>
            </a:r>
          </a:p>
          <a:p>
            <a:r>
              <a:rPr lang="fr-FR" sz="1400" i="1" dirty="0" err="1"/>
              <a:t>Stemmer</a:t>
            </a:r>
            <a:endParaRPr lang="fr-FR" sz="1400" i="1" dirty="0"/>
          </a:p>
          <a:p>
            <a:r>
              <a:rPr lang="fr-FR" sz="1400" i="1" dirty="0" err="1"/>
              <a:t>Stemmer</a:t>
            </a:r>
            <a:r>
              <a:rPr lang="fr-FR" sz="1400" i="1" dirty="0"/>
              <a:t> </a:t>
            </a:r>
            <a:r>
              <a:rPr lang="fr-FR" sz="1400" i="1" dirty="0" err="1"/>
              <a:t>Override</a:t>
            </a:r>
            <a:endParaRPr lang="fr-FR" sz="1400" i="1" dirty="0"/>
          </a:p>
          <a:p>
            <a:r>
              <a:rPr lang="fr-FR" sz="1400" i="1" dirty="0"/>
              <a:t>Keyword Marker</a:t>
            </a:r>
          </a:p>
          <a:p>
            <a:r>
              <a:rPr lang="fr-FR" sz="1400" i="1" dirty="0"/>
              <a:t>Keyword </a:t>
            </a:r>
            <a:r>
              <a:rPr lang="fr-FR" sz="1400" i="1" dirty="0" err="1"/>
              <a:t>Repeat</a:t>
            </a:r>
            <a:endParaRPr lang="fr-FR" sz="1400" i="1" dirty="0"/>
          </a:p>
          <a:p>
            <a:r>
              <a:rPr lang="fr-FR" sz="1400" i="1" dirty="0" err="1"/>
              <a:t>Snowball</a:t>
            </a:r>
            <a:endParaRPr lang="fr-FR" sz="1400" i="1" dirty="0"/>
          </a:p>
          <a:p>
            <a:r>
              <a:rPr lang="fr-FR" sz="1400" i="1" dirty="0" err="1"/>
              <a:t>Phonetic</a:t>
            </a:r>
            <a:endParaRPr lang="fr-FR" sz="1400" i="1" dirty="0"/>
          </a:p>
          <a:p>
            <a:r>
              <a:rPr lang="fr-FR" sz="1400" b="1" i="1" dirty="0" err="1">
                <a:solidFill>
                  <a:srgbClr val="FF0000"/>
                </a:solidFill>
              </a:rPr>
              <a:t>Synonym</a:t>
            </a:r>
            <a:endParaRPr lang="fr-FR" sz="1400" b="1" i="1" dirty="0">
              <a:solidFill>
                <a:srgbClr val="FF0000"/>
              </a:solidFill>
            </a:endParaRPr>
          </a:p>
          <a:p>
            <a:r>
              <a:rPr lang="fr-FR" sz="1400" i="1" dirty="0" err="1"/>
              <a:t>Synonym</a:t>
            </a:r>
            <a:r>
              <a:rPr lang="fr-FR" sz="1400" i="1" dirty="0"/>
              <a:t> Graph</a:t>
            </a:r>
          </a:p>
          <a:p>
            <a:r>
              <a:rPr lang="fr-FR" sz="1400" i="1" dirty="0"/>
              <a:t>Compound Word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4529832" y="1556792"/>
            <a:ext cx="1554336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Reverse</a:t>
            </a:r>
          </a:p>
          <a:p>
            <a:r>
              <a:rPr lang="fr-FR" sz="1400" i="1" dirty="0" err="1"/>
              <a:t>Elision</a:t>
            </a:r>
            <a:endParaRPr lang="fr-FR" sz="1400" i="1" dirty="0"/>
          </a:p>
          <a:p>
            <a:r>
              <a:rPr lang="fr-FR" sz="1400" i="1" dirty="0" err="1"/>
              <a:t>Truncate</a:t>
            </a:r>
            <a:endParaRPr lang="fr-FR" sz="1400" i="1" dirty="0"/>
          </a:p>
          <a:p>
            <a:r>
              <a:rPr lang="fr-FR" sz="1400" i="1" dirty="0"/>
              <a:t>Unique</a:t>
            </a:r>
          </a:p>
          <a:p>
            <a:r>
              <a:rPr lang="fr-FR" sz="1400" i="1" dirty="0"/>
              <a:t>Pattern Capture</a:t>
            </a:r>
          </a:p>
          <a:p>
            <a:r>
              <a:rPr lang="fr-FR" sz="1400" i="1" dirty="0"/>
              <a:t>Pattern Replace</a:t>
            </a:r>
          </a:p>
          <a:p>
            <a:r>
              <a:rPr lang="fr-FR" sz="1400" i="1" dirty="0" err="1"/>
              <a:t>Trim</a:t>
            </a:r>
            <a:endParaRPr lang="fr-FR" sz="1400" i="1" dirty="0"/>
          </a:p>
          <a:p>
            <a:r>
              <a:rPr lang="fr-FR" sz="1400" i="1" dirty="0" err="1"/>
              <a:t>Limit</a:t>
            </a:r>
            <a:r>
              <a:rPr lang="fr-FR" sz="1400" i="1" dirty="0"/>
              <a:t> </a:t>
            </a:r>
            <a:r>
              <a:rPr lang="fr-FR" sz="1400" i="1" dirty="0" err="1"/>
              <a:t>Token</a:t>
            </a:r>
            <a:r>
              <a:rPr lang="fr-FR" sz="1400" i="1" dirty="0"/>
              <a:t> Count</a:t>
            </a:r>
          </a:p>
          <a:p>
            <a:r>
              <a:rPr lang="fr-FR" sz="1400" i="1" dirty="0" err="1"/>
              <a:t>Hunspell</a:t>
            </a:r>
            <a:endParaRPr lang="fr-FR" sz="1400" i="1" dirty="0"/>
          </a:p>
          <a:p>
            <a:r>
              <a:rPr lang="fr-FR" sz="1400" i="1" dirty="0"/>
              <a:t>Common Grams </a:t>
            </a:r>
          </a:p>
          <a:p>
            <a:r>
              <a:rPr lang="fr-FR" sz="1400" i="1" dirty="0" err="1"/>
              <a:t>Normalization</a:t>
            </a:r>
            <a:endParaRPr lang="fr-FR" sz="1400" i="1" dirty="0"/>
          </a:p>
          <a:p>
            <a:r>
              <a:rPr lang="fr-FR" sz="1400" i="1" dirty="0"/>
              <a:t>CJK </a:t>
            </a:r>
            <a:r>
              <a:rPr lang="fr-FR" sz="1400" i="1" dirty="0" err="1"/>
              <a:t>Width</a:t>
            </a:r>
            <a:endParaRPr lang="fr-FR" sz="1400" i="1" dirty="0"/>
          </a:p>
          <a:p>
            <a:r>
              <a:rPr lang="fr-FR" sz="1400" i="1" dirty="0"/>
              <a:t>CJK </a:t>
            </a:r>
            <a:r>
              <a:rPr lang="fr-FR" sz="1400" i="1" dirty="0" err="1"/>
              <a:t>Bigram</a:t>
            </a:r>
            <a:endParaRPr lang="fr-FR" sz="1400" i="1" dirty="0"/>
          </a:p>
          <a:p>
            <a:r>
              <a:rPr lang="fr-FR" sz="1400" i="1" dirty="0" err="1"/>
              <a:t>Delimited</a:t>
            </a:r>
            <a:r>
              <a:rPr lang="fr-FR" sz="1400" i="1" dirty="0"/>
              <a:t> </a:t>
            </a:r>
            <a:r>
              <a:rPr lang="fr-FR" sz="1400" i="1" dirty="0" err="1"/>
              <a:t>Payload</a:t>
            </a:r>
            <a:endParaRPr lang="fr-FR" sz="1400" i="1" dirty="0"/>
          </a:p>
          <a:p>
            <a:r>
              <a:rPr lang="fr-FR" sz="1400" i="1" dirty="0" err="1"/>
              <a:t>Keep</a:t>
            </a:r>
            <a:r>
              <a:rPr lang="fr-FR" sz="1400" i="1" dirty="0"/>
              <a:t> </a:t>
            </a:r>
            <a:r>
              <a:rPr lang="fr-FR" sz="1400" i="1" dirty="0" err="1"/>
              <a:t>Words</a:t>
            </a:r>
            <a:endParaRPr lang="fr-FR" sz="1400" i="1" dirty="0"/>
          </a:p>
          <a:p>
            <a:r>
              <a:rPr lang="fr-FR" sz="1400" i="1" dirty="0" err="1"/>
              <a:t>Keep</a:t>
            </a:r>
            <a:r>
              <a:rPr lang="fr-FR" sz="1400" i="1" dirty="0"/>
              <a:t> Types</a:t>
            </a:r>
          </a:p>
          <a:p>
            <a:r>
              <a:rPr lang="fr-FR" sz="1400" i="1" dirty="0" err="1"/>
              <a:t>Classic</a:t>
            </a:r>
            <a:endParaRPr lang="fr-FR" sz="1400" i="1" dirty="0"/>
          </a:p>
          <a:p>
            <a:r>
              <a:rPr lang="fr-FR" sz="1400" i="1" dirty="0"/>
              <a:t>Apostrophe</a:t>
            </a:r>
          </a:p>
          <a:p>
            <a:r>
              <a:rPr lang="fr-FR" sz="1400" i="1" dirty="0" err="1"/>
              <a:t>Decimal</a:t>
            </a:r>
            <a:r>
              <a:rPr lang="fr-FR" sz="1400" i="1" dirty="0"/>
              <a:t> Digit</a:t>
            </a:r>
          </a:p>
          <a:p>
            <a:r>
              <a:rPr lang="fr-FR" sz="1400" i="1" dirty="0" err="1"/>
              <a:t>Fingerprint</a:t>
            </a:r>
            <a:r>
              <a:rPr lang="fr-FR" sz="1400" i="1" dirty="0"/>
              <a:t> </a:t>
            </a:r>
          </a:p>
          <a:p>
            <a:r>
              <a:rPr lang="fr-FR" sz="1400" i="1" dirty="0" err="1"/>
              <a:t>Minhash</a:t>
            </a:r>
            <a:r>
              <a:rPr lang="fr-FR" sz="1400" i="1" dirty="0"/>
              <a:t> </a:t>
            </a:r>
            <a:r>
              <a:rPr lang="fr-FR" sz="1400" i="1" dirty="0" err="1"/>
              <a:t>Token</a:t>
            </a:r>
            <a:endParaRPr lang="fr-FR" sz="1400" i="1" dirty="0"/>
          </a:p>
        </p:txBody>
      </p:sp>
      <p:sp>
        <p:nvSpPr>
          <p:cNvPr id="10" name="Rectangle 9"/>
          <p:cNvSpPr/>
          <p:nvPr/>
        </p:nvSpPr>
        <p:spPr>
          <a:xfrm>
            <a:off x="2483768" y="1556792"/>
            <a:ext cx="3672408" cy="4896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6588224" y="1196752"/>
            <a:ext cx="24424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Built</a:t>
            </a:r>
            <a:r>
              <a:rPr lang="fr-FR" dirty="0"/>
              <a:t>-in </a:t>
            </a:r>
            <a:r>
              <a:rPr lang="fr-FR" dirty="0" err="1"/>
              <a:t>Character</a:t>
            </a:r>
            <a:r>
              <a:rPr lang="fr-FR" dirty="0"/>
              <a:t> </a:t>
            </a:r>
            <a:r>
              <a:rPr lang="fr-FR" dirty="0" err="1"/>
              <a:t>Filters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6588225" y="1556792"/>
            <a:ext cx="2442400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/>
              <a:t>HTML </a:t>
            </a:r>
            <a:r>
              <a:rPr lang="fr-FR" sz="1200" dirty="0" err="1"/>
              <a:t>Strip</a:t>
            </a:r>
            <a:endParaRPr lang="fr-FR" sz="1200" dirty="0"/>
          </a:p>
          <a:p>
            <a:r>
              <a:rPr lang="fr-FR" sz="1200" dirty="0" err="1"/>
              <a:t>Mapping</a:t>
            </a:r>
            <a:endParaRPr lang="fr-FR" sz="1200" dirty="0"/>
          </a:p>
          <a:p>
            <a:r>
              <a:rPr lang="fr-FR" sz="1200" dirty="0"/>
              <a:t>Pattern Replace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6416860"/>
            <a:ext cx="720080" cy="39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03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pPr algn="l"/>
            <a:r>
              <a:rPr lang="fr-FR" sz="2800" b="1" dirty="0" err="1">
                <a:solidFill>
                  <a:schemeClr val="tx2"/>
                </a:solidFill>
              </a:rPr>
              <a:t>Elasticsearch</a:t>
            </a:r>
            <a:r>
              <a:rPr lang="fr-FR" sz="2800" b="1" dirty="0">
                <a:solidFill>
                  <a:schemeClr val="tx2"/>
                </a:solidFill>
              </a:rPr>
              <a:t> </a:t>
            </a:r>
            <a:r>
              <a:rPr lang="fr-FR" sz="2800" b="1" dirty="0" err="1">
                <a:solidFill>
                  <a:schemeClr val="tx2"/>
                </a:solidFill>
              </a:rPr>
              <a:t>Synonyms</a:t>
            </a:r>
            <a:endParaRPr lang="fr-FR" sz="2800" b="1" dirty="0">
              <a:solidFill>
                <a:schemeClr val="tx2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-36512" y="6669940"/>
            <a:ext cx="15921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© Nabil FEGAIERE – </a:t>
            </a:r>
            <a:r>
              <a:rPr lang="fr-FR" sz="800" dirty="0" err="1"/>
              <a:t>Atypical</a:t>
            </a:r>
            <a:r>
              <a:rPr lang="fr-FR" sz="800" dirty="0"/>
              <a:t> </a:t>
            </a:r>
            <a:r>
              <a:rPr lang="fr-FR" sz="800" dirty="0" err="1"/>
              <a:t>Skills</a:t>
            </a:r>
            <a:endParaRPr lang="fr-FR" sz="800" dirty="0"/>
          </a:p>
        </p:txBody>
      </p:sp>
      <p:sp>
        <p:nvSpPr>
          <p:cNvPr id="6" name="Rectangle 5"/>
          <p:cNvSpPr/>
          <p:nvPr/>
        </p:nvSpPr>
        <p:spPr>
          <a:xfrm>
            <a:off x="1331640" y="972355"/>
            <a:ext cx="6480720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PUT /</a:t>
            </a:r>
            <a:r>
              <a:rPr lang="fr-FR" sz="1600" dirty="0" err="1"/>
              <a:t>test_index</a:t>
            </a:r>
            <a:endParaRPr lang="fr-FR" sz="1600" dirty="0"/>
          </a:p>
          <a:p>
            <a:r>
              <a:rPr lang="fr-FR" sz="1600" dirty="0"/>
              <a:t>{</a:t>
            </a:r>
          </a:p>
          <a:p>
            <a:r>
              <a:rPr lang="fr-FR" sz="1600" dirty="0"/>
              <a:t>    "settings": {</a:t>
            </a:r>
          </a:p>
          <a:p>
            <a:r>
              <a:rPr lang="fr-FR" sz="1600" dirty="0"/>
              <a:t>        "index" : {</a:t>
            </a:r>
          </a:p>
          <a:p>
            <a:r>
              <a:rPr lang="fr-FR" sz="1600" dirty="0"/>
              <a:t>            "</a:t>
            </a:r>
            <a:r>
              <a:rPr lang="fr-FR" sz="1600" dirty="0" err="1"/>
              <a:t>analysis</a:t>
            </a:r>
            <a:r>
              <a:rPr lang="fr-FR" sz="1600" dirty="0"/>
              <a:t>" : {</a:t>
            </a:r>
          </a:p>
          <a:p>
            <a:r>
              <a:rPr lang="fr-FR" sz="1600" dirty="0"/>
              <a:t>                "</a:t>
            </a:r>
            <a:r>
              <a:rPr lang="fr-FR" sz="1600" dirty="0" err="1"/>
              <a:t>analyzer</a:t>
            </a:r>
            <a:r>
              <a:rPr lang="fr-FR" sz="1600" dirty="0"/>
              <a:t>" : {</a:t>
            </a:r>
          </a:p>
          <a:p>
            <a:r>
              <a:rPr lang="fr-FR" sz="1600" dirty="0"/>
              <a:t>                    "</a:t>
            </a:r>
            <a:r>
              <a:rPr lang="fr-FR" sz="1600" dirty="0" err="1"/>
              <a:t>synonym</a:t>
            </a:r>
            <a:r>
              <a:rPr lang="fr-FR" sz="1600" dirty="0"/>
              <a:t>" : {</a:t>
            </a:r>
          </a:p>
          <a:p>
            <a:r>
              <a:rPr lang="fr-FR" sz="1600" dirty="0"/>
              <a:t>                        "</a:t>
            </a:r>
            <a:r>
              <a:rPr lang="fr-FR" sz="1600" dirty="0" err="1"/>
              <a:t>tokenizer</a:t>
            </a:r>
            <a:r>
              <a:rPr lang="fr-FR" sz="1600" dirty="0"/>
              <a:t>" : "</a:t>
            </a:r>
            <a:r>
              <a:rPr lang="fr-FR" sz="1600" dirty="0" err="1"/>
              <a:t>whitespace</a:t>
            </a:r>
            <a:r>
              <a:rPr lang="fr-FR" sz="1600" dirty="0"/>
              <a:t>",</a:t>
            </a:r>
          </a:p>
          <a:p>
            <a:r>
              <a:rPr lang="fr-FR" sz="1600" dirty="0"/>
              <a:t>                        "</a:t>
            </a:r>
            <a:r>
              <a:rPr lang="fr-FR" sz="1600" dirty="0" err="1"/>
              <a:t>filter</a:t>
            </a:r>
            <a:r>
              <a:rPr lang="fr-FR" sz="1600" dirty="0"/>
              <a:t>" : ["</a:t>
            </a:r>
            <a:r>
              <a:rPr lang="fr-FR" sz="1600" dirty="0" err="1"/>
              <a:t>synonym</a:t>
            </a:r>
            <a:r>
              <a:rPr lang="fr-FR" sz="1600" dirty="0"/>
              <a:t>"]</a:t>
            </a:r>
          </a:p>
          <a:p>
            <a:r>
              <a:rPr lang="fr-FR" sz="1600" dirty="0"/>
              <a:t>                    }</a:t>
            </a:r>
          </a:p>
          <a:p>
            <a:r>
              <a:rPr lang="fr-FR" sz="1600" dirty="0"/>
              <a:t>                },</a:t>
            </a:r>
          </a:p>
          <a:p>
            <a:r>
              <a:rPr lang="fr-FR" sz="1600" dirty="0"/>
              <a:t>                "</a:t>
            </a:r>
            <a:r>
              <a:rPr lang="fr-FR" sz="1600" dirty="0" err="1"/>
              <a:t>filter</a:t>
            </a:r>
            <a:r>
              <a:rPr lang="fr-FR" sz="1600" dirty="0"/>
              <a:t>" : {</a:t>
            </a:r>
          </a:p>
          <a:p>
            <a:r>
              <a:rPr lang="fr-FR" sz="1600" dirty="0"/>
              <a:t>                    "</a:t>
            </a:r>
            <a:r>
              <a:rPr lang="fr-FR" sz="1600" dirty="0" err="1"/>
              <a:t>synonym</a:t>
            </a:r>
            <a:r>
              <a:rPr lang="fr-FR" sz="1600" dirty="0"/>
              <a:t>" : {</a:t>
            </a:r>
          </a:p>
          <a:p>
            <a:r>
              <a:rPr lang="fr-FR" sz="1600" dirty="0"/>
              <a:t>                        "type" : "</a:t>
            </a:r>
            <a:r>
              <a:rPr lang="fr-FR" sz="1600" dirty="0" err="1"/>
              <a:t>synonym</a:t>
            </a:r>
            <a:r>
              <a:rPr lang="fr-FR" sz="1600" dirty="0"/>
              <a:t>",</a:t>
            </a:r>
          </a:p>
          <a:p>
            <a:r>
              <a:rPr lang="fr-FR" sz="1600" dirty="0"/>
              <a:t>                        "</a:t>
            </a:r>
            <a:r>
              <a:rPr lang="fr-FR" sz="1600" dirty="0" err="1"/>
              <a:t>synonyms_path</a:t>
            </a:r>
            <a:r>
              <a:rPr lang="fr-FR" sz="1600" dirty="0"/>
              <a:t>" : "</a:t>
            </a:r>
            <a:r>
              <a:rPr lang="fr-FR" sz="1600" b="1" dirty="0" err="1">
                <a:solidFill>
                  <a:srgbClr val="FF0000"/>
                </a:solidFill>
              </a:rPr>
              <a:t>analysis</a:t>
            </a:r>
            <a:r>
              <a:rPr lang="fr-FR" sz="1600" b="1" dirty="0">
                <a:solidFill>
                  <a:srgbClr val="FF0000"/>
                </a:solidFill>
              </a:rPr>
              <a:t>/synonym.txt</a:t>
            </a:r>
            <a:r>
              <a:rPr lang="fr-FR" sz="1600" dirty="0"/>
              <a:t>"</a:t>
            </a:r>
          </a:p>
          <a:p>
            <a:r>
              <a:rPr lang="fr-FR" sz="1600" dirty="0"/>
              <a:t>                    }</a:t>
            </a:r>
          </a:p>
          <a:p>
            <a:r>
              <a:rPr lang="fr-FR" sz="1600" dirty="0"/>
              <a:t>                }</a:t>
            </a:r>
          </a:p>
          <a:p>
            <a:r>
              <a:rPr lang="fr-FR" sz="1600" dirty="0"/>
              <a:t>            }</a:t>
            </a:r>
          </a:p>
          <a:p>
            <a:r>
              <a:rPr lang="fr-FR" sz="1600" dirty="0"/>
              <a:t>        }</a:t>
            </a:r>
          </a:p>
          <a:p>
            <a:r>
              <a:rPr lang="fr-FR" sz="1600" dirty="0"/>
              <a:t>    }</a:t>
            </a:r>
          </a:p>
          <a:p>
            <a:r>
              <a:rPr lang="fr-FR" sz="1600" dirty="0"/>
              <a:t>}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6416860"/>
            <a:ext cx="720080" cy="39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090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3413</TotalTime>
  <Words>1159</Words>
  <Application>Microsoft Office PowerPoint</Application>
  <PresentationFormat>Affichage à l'écran (4:3)</PresentationFormat>
  <Paragraphs>346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How to improve Search Engines with Deep Learning?</vt:lpstr>
      <vt:lpstr>Introduction</vt:lpstr>
      <vt:lpstr>Context</vt:lpstr>
      <vt:lpstr>Context</vt:lpstr>
      <vt:lpstr>Context</vt:lpstr>
      <vt:lpstr>Ingestion Architecture</vt:lpstr>
      <vt:lpstr>Elasticsearch Text Analysis</vt:lpstr>
      <vt:lpstr>Elasticsearch Text Analysis</vt:lpstr>
      <vt:lpstr>Elasticsearch Synonyms</vt:lpstr>
      <vt:lpstr>Elasticsearch Synonyms</vt:lpstr>
      <vt:lpstr>Architecture to generate Synonym file</vt:lpstr>
      <vt:lpstr>Pretrained Models</vt:lpstr>
      <vt:lpstr>Pretrained Models</vt:lpstr>
      <vt:lpstr>Pretrained Models</vt:lpstr>
      <vt:lpstr>Synonym Generation</vt:lpstr>
      <vt:lpstr>Train Domain Vocabulary Module</vt:lpstr>
      <vt:lpstr>Thank you</vt:lpstr>
    </vt:vector>
  </TitlesOfParts>
  <Company>Banque de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I2118Y8</dc:creator>
  <cp:lastModifiedBy>I2118Y8</cp:lastModifiedBy>
  <cp:revision>72</cp:revision>
  <dcterms:created xsi:type="dcterms:W3CDTF">2018-05-22T08:06:51Z</dcterms:created>
  <dcterms:modified xsi:type="dcterms:W3CDTF">2018-06-28T11:42:41Z</dcterms:modified>
</cp:coreProperties>
</file>