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3"/>
  </p:notesMasterIdLst>
  <p:handoutMasterIdLst>
    <p:handoutMasterId r:id="rId14"/>
  </p:handoutMasterIdLst>
  <p:sldIdLst>
    <p:sldId id="262" r:id="rId7"/>
    <p:sldId id="308" r:id="rId8"/>
    <p:sldId id="311" r:id="rId9"/>
    <p:sldId id="315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3624" userDrawn="1">
          <p15:clr>
            <a:srgbClr val="A4A3A4"/>
          </p15:clr>
        </p15:guide>
        <p15:guide id="3" orient="horz" pos="3376" userDrawn="1">
          <p15:clr>
            <a:srgbClr val="A4A3A4"/>
          </p15:clr>
        </p15:guide>
        <p15:guide id="4" orient="horz" pos="1272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402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434"/>
    <a:srgbClr val="EC7934"/>
    <a:srgbClr val="A22B38"/>
    <a:srgbClr val="E98B34"/>
    <a:srgbClr val="F2AA32"/>
    <a:srgbClr val="E97731"/>
    <a:srgbClr val="D2912A"/>
    <a:srgbClr val="EABD0C"/>
    <a:srgbClr val="D45D00"/>
    <a:srgbClr val="659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73823" autoAdjust="0"/>
  </p:normalViewPr>
  <p:slideViewPr>
    <p:cSldViewPr snapToGrid="0">
      <p:cViewPr varScale="1">
        <p:scale>
          <a:sx n="65" d="100"/>
          <a:sy n="65" d="100"/>
        </p:scale>
        <p:origin x="-1426" y="-67"/>
      </p:cViewPr>
      <p:guideLst>
        <p:guide orient="horz" pos="2088"/>
        <p:guide orient="horz" pos="3624"/>
        <p:guide orient="horz" pos="3376"/>
        <p:guide orient="horz" pos="1272"/>
        <p:guide orient="horz" pos="528"/>
        <p:guide pos="384"/>
        <p:guide pos="7296"/>
        <p:guide pos="40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84"/>
    </p:cViewPr>
  </p:sorterViewPr>
  <p:notesViewPr>
    <p:cSldViewPr snapToGrid="0">
      <p:cViewPr varScale="1">
        <p:scale>
          <a:sx n="106" d="100"/>
          <a:sy n="106" d="100"/>
        </p:scale>
        <p:origin x="268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- Intro names, manager, and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story</a:t>
            </a:r>
          </a:p>
          <a:p>
            <a:r>
              <a:rPr lang="en-US" dirty="0" smtClean="0"/>
              <a:t>Grace is grandma</a:t>
            </a:r>
          </a:p>
          <a:p>
            <a:r>
              <a:rPr lang="en-US" dirty="0" smtClean="0"/>
              <a:t>Nancy</a:t>
            </a:r>
            <a:r>
              <a:rPr lang="en-US" baseline="0" dirty="0" smtClean="0"/>
              <a:t> is nurse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Arrival – time in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4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Logged</a:t>
            </a:r>
            <a:r>
              <a:rPr lang="en-US" baseline="0" dirty="0" smtClean="0"/>
              <a:t> out of </a:t>
            </a:r>
            <a:r>
              <a:rPr lang="en-US" baseline="0" dirty="0" err="1" smtClean="0"/>
              <a:t>carelink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782754" y="6376113"/>
            <a:ext cx="5793169" cy="13226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</a:t>
            </a:r>
            <a:r>
              <a:rPr lang="en-US" sz="700" b="0" dirty="0" err="1" smtClean="0">
                <a:solidFill>
                  <a:schemeClr val="bg1">
                    <a:lumMod val="50000"/>
                  </a:schemeClr>
                </a:solidFill>
              </a:rPr>
              <a:t>Optum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19237" y="6023133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9236" y="1251274"/>
            <a:ext cx="5163517" cy="434975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19236" y="1858001"/>
            <a:ext cx="5173155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6402768" y="1251274"/>
            <a:ext cx="5163517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2000" smtClean="0"/>
              <a:t>Click to edit Master title style</a:t>
            </a:r>
            <a:endParaRPr lang="en-US" sz="2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402768" y="1858001"/>
            <a:ext cx="5173155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71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484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103899" y="1127797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8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91172" y="-74623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8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484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9012" y="1858001"/>
            <a:ext cx="5033379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59833" y="1156447"/>
            <a:ext cx="5173155" cy="452318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59012" y="292437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91172" y="-74623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8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484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91172" y="-74623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8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23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00532" y="2097742"/>
            <a:ext cx="10363200" cy="10130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5" y="3210766"/>
            <a:ext cx="10363200" cy="455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400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9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85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000532" y="2348973"/>
            <a:ext cx="10363200" cy="10130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26905" y="5290577"/>
            <a:ext cx="10363200" cy="4557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400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00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1" y="2415962"/>
            <a:ext cx="10454868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5" y="3815531"/>
            <a:ext cx="10363200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19237" y="6018072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19237" y="1080413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19237" y="1078316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9" y="5926078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782754" y="6376113"/>
            <a:ext cx="5793169" cy="13226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</a:t>
            </a:r>
            <a:r>
              <a:rPr lang="en-US" sz="700" b="0" dirty="0" err="1" smtClean="0">
                <a:solidFill>
                  <a:schemeClr val="bg1">
                    <a:lumMod val="50000"/>
                  </a:schemeClr>
                </a:solidFill>
              </a:rPr>
              <a:t>Optum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619237" y="6023133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19237" y="1078316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782754" y="6376113"/>
            <a:ext cx="5793169" cy="13226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</a:t>
            </a:r>
            <a:r>
              <a:rPr lang="en-US" sz="700" b="0" dirty="0" err="1" smtClean="0">
                <a:solidFill>
                  <a:schemeClr val="bg1">
                    <a:lumMod val="50000"/>
                  </a:schemeClr>
                </a:solidFill>
              </a:rPr>
              <a:t>Optum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36" y="303790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9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12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954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63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954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pic>
        <p:nvPicPr>
          <p:cNvPr id="7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484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759012" y="1658768"/>
            <a:ext cx="10673976" cy="38954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  <p:pic>
        <p:nvPicPr>
          <p:cNvPr id="7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484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23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609599" y="6271934"/>
            <a:ext cx="6096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pPr algn="l"/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759012" y="601464"/>
            <a:ext cx="10673976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2800" smtClean="0"/>
              <a:t>Click to edit Master title style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759012" y="1658768"/>
            <a:ext cx="10673976" cy="382162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6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Click to edit Master text styles</a:t>
            </a:r>
          </a:p>
          <a:p>
            <a:pPr lvl="1"/>
            <a:r>
              <a:rPr lang="en-US" sz="1400" smtClean="0"/>
              <a:t>Second level</a:t>
            </a:r>
          </a:p>
          <a:p>
            <a:pPr lvl="2"/>
            <a:r>
              <a:rPr lang="en-US" sz="1200" smtClean="0"/>
              <a:t>Third level</a:t>
            </a:r>
          </a:p>
          <a:p>
            <a:pPr lvl="3"/>
            <a:r>
              <a:rPr lang="en-US" sz="1200" smtClean="0"/>
              <a:t>Fourth level</a:t>
            </a:r>
          </a:p>
          <a:p>
            <a:pPr lvl="4"/>
            <a:r>
              <a:rPr lang="en-US" sz="1200" smtClean="0"/>
              <a:t>Fifth level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63" y="6029015"/>
            <a:ext cx="1753574" cy="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71" r:id="rId3"/>
    <p:sldLayoutId id="2147483669" r:id="rId4"/>
    <p:sldLayoutId id="2147483670" r:id="rId5"/>
    <p:sldLayoutId id="2147483668" r:id="rId6"/>
    <p:sldLayoutId id="2147483666" r:id="rId7"/>
    <p:sldLayoutId id="2147483674" r:id="rId8"/>
    <p:sldLayoutId id="2147483676" r:id="rId9"/>
    <p:sldLayoutId id="2147483667" r:id="rId10"/>
    <p:sldLayoutId id="2147483675" r:id="rId11"/>
    <p:sldLayoutId id="2147483650" r:id="rId12"/>
    <p:sldLayoutId id="2147483661" r:id="rId13"/>
    <p:sldLayoutId id="2147483672" r:id="rId14"/>
    <p:sldLayoutId id="2147483673" r:id="rId15"/>
    <p:sldLayoutId id="2147483665" r:id="rId16"/>
    <p:sldLayoutId id="2147483664" r:id="rId17"/>
    <p:sldLayoutId id="2147483662" r:id="rId18"/>
    <p:sldLayoutId id="2147483657" r:id="rId19"/>
    <p:sldLayoutId id="214748365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u="sng" dirty="0" smtClean="0">
                <a:solidFill>
                  <a:schemeClr val="tx1">
                    <a:lumMod val="75000"/>
                  </a:schemeClr>
                </a:solidFill>
              </a:rPr>
              <a:t>Smart Inhaler</a:t>
            </a:r>
            <a:endParaRPr lang="en-US" sz="4800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532" y="3110831"/>
            <a:ext cx="10363200" cy="455799"/>
          </a:xfrm>
        </p:spPr>
        <p:txBody>
          <a:bodyPr/>
          <a:lstStyle/>
          <a:p>
            <a:pPr algn="ctr"/>
            <a:r>
              <a:rPr lang="en-US" sz="1800" dirty="0" smtClean="0"/>
              <a:t>Nico Finkelstein, Yash Jayswal, Dan Knight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77664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9168" y="1711569"/>
            <a:ext cx="9694986" cy="15158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dirty="0" smtClean="0"/>
              <a:t>“Create </a:t>
            </a:r>
            <a:r>
              <a:rPr lang="en-US" sz="3000" dirty="0"/>
              <a:t>a solution which leverages </a:t>
            </a:r>
            <a:r>
              <a:rPr lang="en-US" sz="3000" b="1" dirty="0" err="1">
                <a:solidFill>
                  <a:srgbClr val="EC7934"/>
                </a:solidFill>
              </a:rPr>
              <a:t>IoT</a:t>
            </a:r>
            <a:r>
              <a:rPr lang="en-US" sz="3000" dirty="0"/>
              <a:t> and </a:t>
            </a:r>
            <a:endParaRPr lang="en-US" sz="3000" dirty="0" smtClean="0"/>
          </a:p>
          <a:p>
            <a:r>
              <a:rPr lang="en-US" sz="3000" b="1" dirty="0" smtClean="0">
                <a:solidFill>
                  <a:srgbClr val="EC7934"/>
                </a:solidFill>
              </a:rPr>
              <a:t>patient </a:t>
            </a:r>
            <a:r>
              <a:rPr lang="en-US" sz="3000" b="1" dirty="0">
                <a:solidFill>
                  <a:srgbClr val="EC7934"/>
                </a:solidFill>
              </a:rPr>
              <a:t>data </a:t>
            </a:r>
            <a:r>
              <a:rPr lang="en-US" sz="3000" dirty="0"/>
              <a:t>that will </a:t>
            </a:r>
            <a:r>
              <a:rPr lang="en-US" sz="3000" b="1" dirty="0">
                <a:solidFill>
                  <a:srgbClr val="EC7934"/>
                </a:solidFill>
              </a:rPr>
              <a:t>improve</a:t>
            </a:r>
            <a:r>
              <a:rPr lang="en-US" sz="3000" dirty="0"/>
              <a:t> or sustain patient’s </a:t>
            </a:r>
            <a:r>
              <a:rPr lang="en-US" sz="3000" dirty="0" smtClean="0"/>
              <a:t>health” </a:t>
            </a:r>
            <a:endParaRPr lang="en-US" sz="3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70736" y="3227433"/>
            <a:ext cx="10673976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9169" y="4079628"/>
            <a:ext cx="6787662" cy="16412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b="1" dirty="0" smtClean="0">
                <a:solidFill>
                  <a:srgbClr val="EC7934"/>
                </a:solidFill>
              </a:rPr>
              <a:t>Smart Inhaler:</a:t>
            </a:r>
          </a:p>
          <a:p>
            <a:r>
              <a:rPr lang="en-US" sz="3000" dirty="0" smtClean="0"/>
              <a:t>Help prevent asthma attacks using non-invasive </a:t>
            </a:r>
            <a:r>
              <a:rPr lang="en-US" sz="3000" dirty="0" err="1" smtClean="0"/>
              <a:t>IoT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data and predictive analytics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995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and Opportunities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4" descr="Image result for brain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brain clip 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brain clip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brain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Image result for brain clip 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29699"/>
            <a:ext cx="1875898" cy="16484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smartInhaler transparent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29" y="1674470"/>
            <a:ext cx="1261210" cy="19589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41965" y="2192256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4728" y="1537883"/>
            <a:ext cx="3028203" cy="62117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→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9095" y="2034717"/>
            <a:ext cx="6082977" cy="62117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(X,Y)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82" y="4050324"/>
            <a:ext cx="2180492" cy="21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83873" y="35931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Smart devices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4129" y="3767613"/>
            <a:ext cx="198119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Front End and HCI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183" y="31155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Advanced Analytics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70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165" y="1395942"/>
            <a:ext cx="4287265" cy="27585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800" b="1" dirty="0" err="1" smtClean="0">
                <a:solidFill>
                  <a:srgbClr val="E88434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n-US" sz="2800" b="1" dirty="0" smtClean="0">
                <a:solidFill>
                  <a:srgbClr val="E8843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mart Inhaler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fitness Device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E88434"/>
                </a:solidFill>
                <a:latin typeface="Arial" pitchFamily="34" charset="0"/>
                <a:cs typeface="Arial" pitchFamily="34" charset="0"/>
              </a:rPr>
              <a:t>Patient Data: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heart rate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BMI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activity level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temperature detection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air quality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E88434"/>
                </a:solidFill>
                <a:latin typeface="Arial" pitchFamily="34" charset="0"/>
                <a:cs typeface="Arial" pitchFamily="34" charset="0"/>
              </a:rPr>
              <a:t>Improved Health: </a:t>
            </a:r>
          </a:p>
          <a:p>
            <a:r>
              <a:rPr lang="en-US" sz="2800" b="1" dirty="0">
                <a:solidFill>
                  <a:srgbClr val="E8843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decreased risk of asthma attack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increased quality of life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96" y="1874544"/>
            <a:ext cx="2976943" cy="26159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Image result for smartInhaler transparent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03" y="1537097"/>
            <a:ext cx="2001470" cy="310866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232638" y="2662703"/>
            <a:ext cx="9341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12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Marketability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984" y="1653000"/>
            <a:ext cx="10673976" cy="382162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6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buNone/>
            </a:pPr>
            <a:r>
              <a:rPr lang="en-US" sz="2400" dirty="0" smtClean="0"/>
              <a:t> - Total Addressable Market</a:t>
            </a:r>
          </a:p>
          <a:p>
            <a:pPr marL="457200" lvl="2" indent="0">
              <a:buNone/>
            </a:pPr>
            <a:r>
              <a:rPr lang="en-US" sz="2400" dirty="0" smtClean="0"/>
              <a:t> 	 - 15 Million Americans</a:t>
            </a:r>
          </a:p>
          <a:p>
            <a:pPr marL="4572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It is a growing market</a:t>
            </a:r>
          </a:p>
          <a:p>
            <a:pPr marL="4572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This number has doubled in 30 years</a:t>
            </a:r>
          </a:p>
          <a:p>
            <a:pPr marL="457200" lvl="2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Competition</a:t>
            </a:r>
          </a:p>
          <a:p>
            <a:pPr marL="457200" lvl="2" indent="0">
              <a:buNone/>
            </a:pPr>
            <a:r>
              <a:rPr lang="en-US" sz="2400" dirty="0" smtClean="0"/>
              <a:t>	 - No current smart Inhaler on the market</a:t>
            </a:r>
          </a:p>
          <a:p>
            <a:pPr marL="4572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There could be</a:t>
            </a:r>
          </a:p>
          <a:p>
            <a:pPr marL="457200" lvl="2" indent="0">
              <a:buNone/>
            </a:pPr>
            <a:r>
              <a:rPr lang="en-US" sz="2400" dirty="0" smtClean="0"/>
              <a:t> - Value</a:t>
            </a:r>
          </a:p>
          <a:p>
            <a:pPr marL="457200" lvl="2" indent="0">
              <a:buNone/>
            </a:pPr>
            <a:r>
              <a:rPr lang="en-US" sz="2400" dirty="0" smtClean="0"/>
              <a:t>	 - Asthma costs the US $80 billion a year</a:t>
            </a:r>
          </a:p>
          <a:p>
            <a:pPr marL="457200" lvl="2" indent="0">
              <a:buNone/>
            </a:pPr>
            <a:r>
              <a:rPr lang="en-US" sz="2400" dirty="0"/>
              <a:t>	 - https</a:t>
            </a:r>
            <a:r>
              <a:rPr lang="en-US" sz="2400" dirty="0" smtClean="0"/>
              <a:t>://thoracic.com</a:t>
            </a:r>
          </a:p>
          <a:p>
            <a:pPr lvl="2"/>
            <a:endParaRPr lang="en-US" sz="2400" dirty="0" smtClean="0"/>
          </a:p>
          <a:p>
            <a:pPr marL="457200" lvl="2" indent="0">
              <a:buNone/>
            </a:pP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385" y="2761884"/>
            <a:ext cx="2314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512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935" y="3311723"/>
            <a:ext cx="5805911" cy="103754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nfink10.herokuapp.com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ptumRx_IC_Final" id="{F7F1A594-D0A1-0D4C-A101-2CC0111A14F4}" vid="{9B729407-C709-D34B-B850-41671EB10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fdf5619e-40eb-4dc4-9ea8-6d642bef26e9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Collabware CLM Item Unique ID</Name>
    <Synchronization>Synchronous</Synchronization>
    <Type>1</Type>
    <SequenceNumber>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10002</Type>
    <SequenceNumber>10500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10004</Type>
    <SequenceNumber>10501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10006</Type>
    <SequenceNumber>10502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Url/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08886532A064A93874417F7DCE38A" ma:contentTypeVersion="6" ma:contentTypeDescription="Create a new document." ma:contentTypeScope="" ma:versionID="f1f27efdbb3a189ad7b1647a7df8d805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5b5009f-843b-44ad-8459-261282077631" xmlns:ns4="aa7d0b20-d235-434e-b614-8231d29d02be" targetNamespace="http://schemas.microsoft.com/office/2006/metadata/properties" ma:root="true" ma:fieldsID="47a88ca8ae148160833e50aa020a6b7d" ns1:_="" ns2:_="" ns3:_="" ns4:_="">
    <xsd:import namespace="http://schemas.microsoft.com/sharepoint/v3"/>
    <xsd:import namespace="http://schemas.microsoft.com/sharepoint/v3/fields"/>
    <xsd:import namespace="c5b5009f-843b-44ad-8459-261282077631"/>
    <xsd:import namespace="aa7d0b20-d235-434e-b614-8231d29d02be"/>
    <xsd:element name="properties">
      <xsd:complexType>
        <xsd:sequence>
          <xsd:element name="documentManagement">
            <xsd:complexType>
              <xsd:all>
                <xsd:element ref="ns2:_DCDateModified" minOccurs="0"/>
                <xsd:element ref="ns3:_dlc_DocId" minOccurs="0"/>
                <xsd:element ref="ns3:_dlc_DocIdUrl" minOccurs="0"/>
                <xsd:element ref="ns3:_dlc_DocIdPersistId" minOccurs="0"/>
                <xsd:element ref="ns3:TaxCatchAll" minOccurs="0"/>
                <xsd:element ref="ns3:TaxCatchAllLabel" minOccurs="0"/>
                <xsd:element ref="ns4:CWRMItemUniqueId" minOccurs="0"/>
                <xsd:element ref="ns4:CWRMItemRecordState" minOccurs="0"/>
                <xsd:element ref="ns4:CWRMItemRecordCategory" minOccurs="0"/>
                <xsd:element ref="ns4:CWRMItemRecordClassificationTaxHTField0" minOccurs="0"/>
                <xsd:element ref="ns4:CWRMItemRecordStatus" minOccurs="0"/>
                <xsd:element ref="ns4:CWRMItemRecordDeclaredDate" minOccurs="0"/>
                <xsd:element ref="ns4:CWRMItemRecordVital" minOccurs="0"/>
                <xsd:element ref="ns4:CWRMItemRecordData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3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24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5009f-843b-44ad-8459-261282077631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2" nillable="true" ma:displayName="Taxonomy Catch All Column" ma:hidden="true" ma:list="{6e055c26-5585-47bd-a264-b98ceaf75c52}" ma:internalName="TaxCatchAll" ma:showField="CatchAllData" ma:web="aa7d0b20-d235-434e-b614-8231d29d02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6e055c26-5585-47bd-a264-b98ceaf75c52}" ma:internalName="TaxCatchAllLabel" ma:readOnly="true" ma:showField="CatchAllDataLabel" ma:web="aa7d0b20-d235-434e-b614-8231d29d02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d0b20-d235-434e-b614-8231d29d02be" elementFormDefault="qualified">
    <xsd:import namespace="http://schemas.microsoft.com/office/2006/documentManagement/types"/>
    <xsd:import namespace="http://schemas.microsoft.com/office/infopath/2007/PartnerControls"/>
    <xsd:element name="CWRMItemUniqueId" ma:index="14" nillable="true" ma:displayName="Content ID" ma:description="A universally unique identifier assigned to the item." ma:hidden="true" ma:internalName="CWRMItemUniqueId" ma:readOnly="true">
      <xsd:simpleType>
        <xsd:restriction base="dms:Text"/>
      </xsd:simpleType>
    </xsd:element>
    <xsd:element name="CWRMItemRecordState" ma:index="15" nillable="true" ma:displayName="Record State" ma:description="The current state of this item as it pertains to records management." ma:hidden="true" ma:internalName="CWRMItemRecordState" ma:readOnly="true">
      <xsd:simpleType>
        <xsd:restriction base="dms:Text"/>
      </xsd:simpleType>
    </xsd:element>
    <xsd:element name="CWRMItemRecordCategory" ma:index="16" nillable="true" ma:displayName="Record Category" ma:description="Identifies the current record category for the item." ma:hidden="true" ma:internalName="CWRMItemRecordCategory" ma:readOnly="true">
      <xsd:simpleType>
        <xsd:restriction base="dms:Text"/>
      </xsd:simpleType>
    </xsd:element>
    <xsd:element name="CWRMItemRecordClassificationTaxHTField0" ma:index="17" nillable="true" ma:taxonomy="true" ma:internalName="CWRMItemRecordClassificationTaxHTField0" ma:taxonomyFieldName="CWRMItemRecordClassification" ma:displayName="Record Classification" ma:readOnly="false" ma:default="" ma:fieldId="{e94be97f-fb02-4deb-9c3d-6d978a059d35}" ma:sspId="fdf5619e-40eb-4dc4-9ea8-6d642bef26e9" ma:termSetId="4645d3fb-447f-4f30-adac-525cf60eaf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WRMItemRecordStatus" ma:index="19" nillable="true" ma:displayName="Record Status" ma:description="The current status of this item as it pertains to records management." ma:hidden="true" ma:internalName="CWRMItemRecordStatus" ma:readOnly="true">
      <xsd:simpleType>
        <xsd:restriction base="dms:Text"/>
      </xsd:simpleType>
    </xsd:element>
    <xsd:element name="CWRMItemRecordDeclaredDate" ma:index="20" nillable="true" ma:displayName="Record Declared Date" ma:description="The date and time that the item was declared a record." ma:hidden="true" ma:internalName="CWRMItemRecordDeclaredDate" ma:readOnly="true">
      <xsd:simpleType>
        <xsd:restriction base="dms:DateTime"/>
      </xsd:simpleType>
    </xsd:element>
    <xsd:element name="CWRMItemRecordVital" ma:index="21" nillable="true" ma:displayName="Record Vital" ma:description="Indicates if this item is considered vital to the organization." ma:hidden="true" ma:internalName="CWRMItemRecordVital" ma:readOnly="true">
      <xsd:simpleType>
        <xsd:restriction base="dms:Boolean"/>
      </xsd:simpleType>
    </xsd:element>
    <xsd:element name="CWRMItemRecordData" ma:index="22" nillable="true" ma:displayName="Record Data" ma:description="Contains system specific record data for the item." ma:hidden="true" ma:internalName="CWRMItemRecordData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CWRMItemRecordData xmlns="aa7d0b20-d235-434e-b614-8231d29d02be" xsi:nil="true"/>
    <PublishingExpirationDate xmlns="http://schemas.microsoft.com/sharepoint/v3" xsi:nil="true"/>
    <PublishingStartDate xmlns="http://schemas.microsoft.com/sharepoint/v3" xsi:nil="true"/>
    <TaxCatchAll xmlns="c5b5009f-843b-44ad-8459-261282077631"/>
    <CWRMItemRecordClassificationTaxHTField0 xmlns="aa7d0b20-d235-434e-b614-8231d29d02be">
      <Terms xmlns="http://schemas.microsoft.com/office/infopath/2007/PartnerControls"/>
    </CWRMItemRecordClassificationTaxHTField0>
  </documentManagement>
</p:properties>
</file>

<file path=customXml/itemProps1.xml><?xml version="1.0" encoding="utf-8"?>
<ds:datastoreItem xmlns:ds="http://schemas.openxmlformats.org/officeDocument/2006/customXml" ds:itemID="{063331E0-0027-4B82-B1B2-99FA5FC0148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4EA5B95-88F5-4952-86E7-97E51B0619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B1B992-AF72-4DD0-80AD-C50C3B0FD79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AD39609-143C-4480-80B4-C527D5BD8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5b5009f-843b-44ad-8459-261282077631"/>
    <ds:schemaRef ds:uri="aa7d0b20-d235-434e-b614-8231d29d02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66C587E-1AA9-4CD9-941C-9D4819A20782}">
  <ds:schemaRefs>
    <ds:schemaRef ds:uri="http://schemas.microsoft.com/office/2006/documentManagement/types"/>
    <ds:schemaRef ds:uri="c5b5009f-843b-44ad-8459-261282077631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"/>
    <ds:schemaRef ds:uri="aa7d0b20-d235-434e-b614-8231d29d02be"/>
    <ds:schemaRef ds:uri="http://schemas.microsoft.com/sharepoint/v3/field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</TotalTime>
  <Words>152</Words>
  <Application>Microsoft Office PowerPoint</Application>
  <PresentationFormat>Custom</PresentationFormat>
  <Paragraphs>54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Optum</vt:lpstr>
      <vt:lpstr>Smart Inhaler</vt:lpstr>
      <vt:lpstr>Problem</vt:lpstr>
      <vt:lpstr>Innovation and Opportunities </vt:lpstr>
      <vt:lpstr>Relevance</vt:lpstr>
      <vt:lpstr>Marketability</vt:lpstr>
      <vt:lpstr>Completeness and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santelli</dc:creator>
  <cp:lastModifiedBy>Knight, Daniel C</cp:lastModifiedBy>
  <cp:revision>118</cp:revision>
  <dcterms:created xsi:type="dcterms:W3CDTF">2017-06-22T13:19:19Z</dcterms:created>
  <dcterms:modified xsi:type="dcterms:W3CDTF">2018-06-29T12:30:39Z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0x010100F4808886532A064A93874417F7DCE38A</vt:lpwstr>
  </property>
  <property fmtid="{D5CDD505-2E9C-101B-9397-08002B2CF9AE}" pid="3" name="Communications Category">
    <vt:lpwstr/>
  </property>
  <property fmtid="{D5CDD505-2E9C-101B-9397-08002B2CF9AE}" pid="4" name="Communications_x0020_Document_x0020_Type">
    <vt:lpwstr/>
  </property>
  <property fmtid="{D5CDD505-2E9C-101B-9397-08002B2CF9AE}" pid="5" name="Communications Document Type">
    <vt:lpwstr/>
  </property>
  <property fmtid="{D5CDD505-2E9C-101B-9397-08002B2CF9AE}" pid="6" name="CWRMItemRecordClassification">
    <vt:lpwstr/>
  </property>
</Properties>
</file>