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2" r:id="rId6"/>
    <p:sldId id="268" r:id="rId7"/>
    <p:sldId id="258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C0B466-21A0-98E2-FB20-90720FDCF56D}" v="1801" dt="2025-04-28T05:13:18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94"/>
  </p:normalViewPr>
  <p:slideViewPr>
    <p:cSldViewPr snapToGrid="0">
      <p:cViewPr varScale="1">
        <p:scale>
          <a:sx n="78" d="100"/>
          <a:sy n="78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amak Tavakoli" userId="ed5b5ff8-2dc5-4ad8-98cb-2b8399593e13" providerId="ADAL" clId="{B222B965-79D5-4763-B147-12E0A3AED3D9}"/>
    <pc:docChg chg="modSld">
      <pc:chgData name="Siamak Tavakoli" userId="ed5b5ff8-2dc5-4ad8-98cb-2b8399593e13" providerId="ADAL" clId="{B222B965-79D5-4763-B147-12E0A3AED3D9}" dt="2025-04-28T14:27:51.713" v="30" actId="242"/>
      <pc:docMkLst>
        <pc:docMk/>
      </pc:docMkLst>
      <pc:sldChg chg="modSp mod">
        <pc:chgData name="Siamak Tavakoli" userId="ed5b5ff8-2dc5-4ad8-98cb-2b8399593e13" providerId="ADAL" clId="{B222B965-79D5-4763-B147-12E0A3AED3D9}" dt="2025-04-28T14:27:51.713" v="30" actId="242"/>
        <pc:sldMkLst>
          <pc:docMk/>
          <pc:sldMk cId="3473826150" sldId="256"/>
        </pc:sldMkLst>
        <pc:spChg chg="mod">
          <ac:chgData name="Siamak Tavakoli" userId="ed5b5ff8-2dc5-4ad8-98cb-2b8399593e13" providerId="ADAL" clId="{B222B965-79D5-4763-B147-12E0A3AED3D9}" dt="2025-04-28T14:27:51.713" v="30" actId="242"/>
          <ac:spMkLst>
            <pc:docMk/>
            <pc:sldMk cId="3473826150" sldId="256"/>
            <ac:spMk id="2" creationId="{716E98C4-B17E-B49F-96AE-BCA56A6C7C33}"/>
          </ac:spMkLst>
        </pc:spChg>
        <pc:spChg chg="mod">
          <ac:chgData name="Siamak Tavakoli" userId="ed5b5ff8-2dc5-4ad8-98cb-2b8399593e13" providerId="ADAL" clId="{B222B965-79D5-4763-B147-12E0A3AED3D9}" dt="2025-04-28T14:27:41.263" v="29" actId="403"/>
          <ac:spMkLst>
            <pc:docMk/>
            <pc:sldMk cId="3473826150" sldId="256"/>
            <ac:spMk id="3" creationId="{41BA4BAB-967E-D2B1-F5ED-57A4620F5B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10D7-6E7F-3A72-267D-9AF481CD9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9BACE4-3815-4971-C3A7-EC110A0A1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75FE4-33A4-E686-D1BA-F01B37B6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2A56E-B8FB-CF6B-8EBD-864A1F87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98BC3-D87A-EA92-73A9-75DF29F8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87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0BD8-FB94-60AE-343E-BCFFAE17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A3401-B147-7E2F-9515-0BD64130C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B438D-D4F5-601A-7C47-E39EFA1F1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7339D-E864-1E9A-2A0E-35B6E6A4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B8BC8-46D0-1BB9-848B-DCC5723E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84D93-423A-BE05-A630-74132A91CA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DE373-8C73-DF02-059D-0734C8A6F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69A07-98A6-A647-5408-2464C6BA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6E535-8A14-2A4E-68C9-8A122245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993CE-E142-AF7B-7D2D-D007E227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80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BCB2-23ED-01C7-220F-DB00C7211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DF6F-0548-6C69-08F8-6A1063A6B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95FCF-67DD-5323-424D-FC36AB1A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D4B4-7789-B6A0-161B-DEE6E356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81D57-9E02-E044-9361-CDE6F09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9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6D7D9-4F46-547A-9B96-7B97645DA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4E18B-2C94-6FBC-CD1F-273C4D7CD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859B-84BD-ED18-B280-9F04747F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BFFA6-DB7D-6E13-7479-04105DB55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C734-1C79-2991-5748-E4A57765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6AC6-6F73-2F00-69F8-AEEAB6AA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7453-F3AE-A3C2-94ED-89F4CE3FB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F8EC8-61E5-36FB-0F94-F68BE34F9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6E694-C0D3-2147-66B1-31AD5644C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61AAA-BF3B-1CC6-BD86-1204213B1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A505D-9E86-D4A6-E07D-4166CD9A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4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36F9-CDAF-673F-39D6-5279222BD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3D0F7-84EF-25ED-F414-ABE8D17BC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1FB73-9E7E-AE11-E515-A9EAECF1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B408D-EBB5-026D-2ADB-AE248ED78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98434-F6BF-48FB-6518-FBE9920D6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73D75F-72AA-B099-C4F1-43CDBED4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4FAE2-8135-0A47-948A-2003C4648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DA5100-05DC-5649-948B-E6EF87124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D8F6-9ADA-F23B-41DA-EB9692D7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70E9C-3207-2ECE-13C4-74168E870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CF16-EDC0-E39D-438A-76FA4348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5EA69-0D7B-952C-531C-1113D8BD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7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5D958-971E-5949-52DC-B0D6C240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327661-3D96-13C3-1807-496162C4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DA669-A58E-F1A3-D908-04A6CE15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0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B10E-A598-D278-9C1F-E8DFB296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E9AAB-DF40-3347-9A90-7519CCEFF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6E2CB-E1B7-DF01-70E7-8BC76729B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2DB18-E021-503C-77DD-810B6D0F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A6B40-3A33-6CCF-6320-7F65EE437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F99BE-0CBD-473E-CC5C-98B1804E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4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CF24-388D-4733-F6F2-A8254FC9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58653A-0DF3-D165-EC57-C2A82349A9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D1525-4420-E329-5C83-D851234C5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9B003-9038-AE31-1B18-D20D695A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D05C0-6720-2376-ACEA-541A926A7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BBF81-6BAC-6399-E6A3-926B1558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52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2780-5B72-C86B-165A-55F92F58A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97E1B9-3C08-81C0-8204-A6E619A8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3E824-D5B7-2A37-D706-89A23D297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AEB97-DC7A-9741-9D0A-C663D69287E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5E208-E5E5-ECA0-00FB-E15EC7976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412A0-5DBB-3EC7-1830-9B219CFA3D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6E911-3C31-FF40-9C18-826368F37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1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98C4-B17E-B49F-96AE-BCA56A6C7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sz="4400" dirty="0"/>
              <a:t>ECE231 Final </a:t>
            </a:r>
            <a:r>
              <a:rPr lang="en-US" sz="4400" dirty="0" err="1"/>
              <a:t>Porject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A4BAB-967E-D2B1-F5ED-57A4620F5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Acequia Manager: Water Resource Simulator</a:t>
            </a:r>
          </a:p>
        </p:txBody>
      </p:sp>
    </p:spTree>
    <p:extLst>
      <p:ext uri="{BB962C8B-B14F-4D97-AF65-F5344CB8AC3E}">
        <p14:creationId xmlns:p14="http://schemas.microsoft.com/office/powerpoint/2010/main" val="347382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DAF00-61AA-E6A6-4FE9-9C0EC137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WaterSource Class Members</a:t>
            </a:r>
          </a:p>
        </p:txBody>
      </p:sp>
      <p:pic>
        <p:nvPicPr>
          <p:cNvPr id="6" name="Content Placeholder 5" descr="A blue and black background&#10;&#10;Description automatically generated">
            <a:extLst>
              <a:ext uri="{FF2B5EF4-FFF2-40B4-BE49-F238E27FC236}">
                <a16:creationId xmlns:a16="http://schemas.microsoft.com/office/drawing/2014/main" id="{7AC4B0EE-4CA5-ECF7-88EA-E424CA98F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623" b="19765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33F86-85B4-B638-5711-48B98E565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Name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/>
              <a:t>WaterLevel</a:t>
            </a:r>
            <a:r>
              <a:rPr lang="en-US" sz="1800"/>
              <a:t> (double)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/>
              <a:t>WaterSourceType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/>
              <a:t>River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/>
              <a:t>Dam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800"/>
              <a:t>Underground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b="1"/>
              <a:t>Canals</a:t>
            </a:r>
            <a:r>
              <a:rPr lang="en-US" sz="1800"/>
              <a:t> (std::vector&lt;Canals*&gt;)</a:t>
            </a:r>
          </a:p>
        </p:txBody>
      </p:sp>
    </p:spTree>
    <p:extLst>
      <p:ext uri="{BB962C8B-B14F-4D97-AF65-F5344CB8AC3E}">
        <p14:creationId xmlns:p14="http://schemas.microsoft.com/office/powerpoint/2010/main" val="147648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B5CC-8AEF-0E1A-AD16-E5C2FC504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Canal Class Members</a:t>
            </a:r>
          </a:p>
        </p:txBody>
      </p:sp>
      <p:pic>
        <p:nvPicPr>
          <p:cNvPr id="6" name="Content Placeholder 5" descr="A diagram of a graph&#10;&#10;Description automatically generated">
            <a:extLst>
              <a:ext uri="{FF2B5EF4-FFF2-40B4-BE49-F238E27FC236}">
                <a16:creationId xmlns:a16="http://schemas.microsoft.com/office/drawing/2014/main" id="{57DCC04F-09CA-C87D-C2A4-A03E74520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459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144E9-C35E-AA0A-8E93-C3E456C8B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23982" y="3752850"/>
            <a:ext cx="7485413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Name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sourceRegion</a:t>
            </a:r>
            <a:r>
              <a:rPr lang="en-US" sz="1800" dirty="0"/>
              <a:t>(Region *)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DestinationRegion</a:t>
            </a:r>
            <a:r>
              <a:rPr lang="en-US" sz="1800" dirty="0"/>
              <a:t> (Region *)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waterSource</a:t>
            </a:r>
            <a:r>
              <a:rPr lang="en-US" sz="1800" dirty="0"/>
              <a:t> (</a:t>
            </a:r>
            <a:r>
              <a:rPr lang="en-US" sz="1800" dirty="0" err="1"/>
              <a:t>WaterSource</a:t>
            </a:r>
            <a:r>
              <a:rPr lang="en-US" sz="1800" dirty="0"/>
              <a:t> *)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/>
              <a:t>flowrate (double)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 dirty="0" err="1"/>
              <a:t>isOpen</a:t>
            </a:r>
            <a:r>
              <a:rPr lang="en-US" sz="1800" dirty="0"/>
              <a:t> (bool)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40003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66C93-C456-2989-9F37-07AF022C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SolveProblems Function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4E038-8254-A51E-1722-CAFFDECF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The </a:t>
            </a:r>
            <a:r>
              <a:rPr lang="en-US" sz="1700" dirty="0" err="1"/>
              <a:t>solveProblems</a:t>
            </a:r>
            <a:r>
              <a:rPr lang="en-US" sz="1700" dirty="0"/>
              <a:t> function can be found in the StudentSolution.cpp file</a:t>
            </a:r>
          </a:p>
          <a:p>
            <a:r>
              <a:rPr lang="en-US" sz="1700" dirty="0"/>
              <a:t>In this function, the student will code the logic for how to solve the distribution of water resources </a:t>
            </a:r>
          </a:p>
          <a:p>
            <a:r>
              <a:rPr lang="en-US" sz="1700" dirty="0"/>
              <a:t>Student can move water by opening/closing canals and setting flow rates (0 to 1 gal/s)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73E63D-8863-C9DF-E291-AACA93BC3C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01184" y="1731485"/>
            <a:ext cx="6922008" cy="34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05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EC159-687A-AC88-486D-0A0A6904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nexthour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8411B-C126-3068-A0CD-BE14430EA6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function handles the progress of the simulator and how many actions a student can initiate during that hour and how that changes the water levels of the different regions 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FAB4C-5A98-D816-589D-DA4872A8C1BF}"/>
              </a:ext>
            </a:extLst>
          </p:cNvPr>
          <p:cNvSpPr/>
          <p:nvPr/>
        </p:nvSpPr>
        <p:spPr>
          <a:xfrm>
            <a:off x="5585460" y="3444096"/>
            <a:ext cx="1280160" cy="1188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Open Canal A</a:t>
            </a:r>
            <a:endParaRPr lang="en-US"/>
          </a:p>
          <a:p>
            <a:pPr algn="ctr"/>
            <a:r>
              <a:rPr lang="en-US" sz="1200" dirty="0"/>
              <a:t>SetflowRate(.4)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EDF110-CDBC-4D3B-21C0-F1991DD9919B}"/>
              </a:ext>
            </a:extLst>
          </p:cNvPr>
          <p:cNvSpPr/>
          <p:nvPr/>
        </p:nvSpPr>
        <p:spPr>
          <a:xfrm>
            <a:off x="6980063" y="3810718"/>
            <a:ext cx="791330" cy="4120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29761B-39CC-9633-AF9D-84E808C2162F}"/>
              </a:ext>
            </a:extLst>
          </p:cNvPr>
          <p:cNvSpPr/>
          <p:nvPr/>
        </p:nvSpPr>
        <p:spPr>
          <a:xfrm>
            <a:off x="7885837" y="3444096"/>
            <a:ext cx="1280160" cy="1188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Close Canal A</a:t>
            </a:r>
            <a:endParaRPr lang="en-US" sz="1200"/>
          </a:p>
          <a:p>
            <a:pPr algn="ctr"/>
            <a:r>
              <a:rPr lang="en-US" sz="1200" dirty="0"/>
              <a:t>Open Canal B</a:t>
            </a:r>
          </a:p>
          <a:p>
            <a:pPr algn="ctr"/>
            <a:r>
              <a:rPr lang="en-US" sz="1200" dirty="0"/>
              <a:t>SetflowRate(.9)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B59929-0E04-D40A-2C48-E931D71FD909}"/>
              </a:ext>
            </a:extLst>
          </p:cNvPr>
          <p:cNvSpPr/>
          <p:nvPr/>
        </p:nvSpPr>
        <p:spPr>
          <a:xfrm>
            <a:off x="9287628" y="3810717"/>
            <a:ext cx="791330" cy="4120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418589-206D-8D7F-740E-B57DB7FDACE3}"/>
              </a:ext>
            </a:extLst>
          </p:cNvPr>
          <p:cNvSpPr/>
          <p:nvPr/>
        </p:nvSpPr>
        <p:spPr>
          <a:xfrm>
            <a:off x="10200591" y="3444095"/>
            <a:ext cx="1280160" cy="11884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Close Canal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AC2F6-1194-0F71-6DE0-D554F912363D}"/>
              </a:ext>
            </a:extLst>
          </p:cNvPr>
          <p:cNvSpPr txBox="1"/>
          <p:nvPr/>
        </p:nvSpPr>
        <p:spPr>
          <a:xfrm>
            <a:off x="5778979" y="2817531"/>
            <a:ext cx="891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Hour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7BE7F-B0AE-C6D8-E405-45774A3768D0}"/>
              </a:ext>
            </a:extLst>
          </p:cNvPr>
          <p:cNvSpPr txBox="1"/>
          <p:nvPr/>
        </p:nvSpPr>
        <p:spPr>
          <a:xfrm>
            <a:off x="8079356" y="2817530"/>
            <a:ext cx="891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Hour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768725-0FE2-F3D8-9279-DCA33AE9936B}"/>
              </a:ext>
            </a:extLst>
          </p:cNvPr>
          <p:cNvSpPr txBox="1"/>
          <p:nvPr/>
        </p:nvSpPr>
        <p:spPr>
          <a:xfrm>
            <a:off x="10394111" y="2817531"/>
            <a:ext cx="8915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Hour 3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DC65936F-DB0F-DAF2-8FB3-C951ADA5007D}"/>
              </a:ext>
            </a:extLst>
          </p:cNvPr>
          <p:cNvSpPr/>
          <p:nvPr/>
        </p:nvSpPr>
        <p:spPr>
          <a:xfrm>
            <a:off x="11588006" y="3832283"/>
            <a:ext cx="791330" cy="412055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B623-11BF-8F74-6CA7-E27BC8CAB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95A09-2F38-B6BD-4A10-E7DBECBE6D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Download all files: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TopMain.cpp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AcequiaManager.cpp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StudentSolution.cpp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SimulatorMain.cpp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AcequiaManager.h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F38D66-DD72-EBFD-4B8E-F928EC5971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34546"/>
            <a:ext cx="5181600" cy="3333496"/>
          </a:xfrm>
        </p:spPr>
      </p:pic>
    </p:spTree>
    <p:extLst>
      <p:ext uri="{BB962C8B-B14F-4D97-AF65-F5344CB8AC3E}">
        <p14:creationId xmlns:p14="http://schemas.microsoft.com/office/powerpoint/2010/main" val="149395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7ACC8-848C-F23D-8BDE-63140D8C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825D8-9E95-EF93-CB29-45C532B4E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Compile TopMain.cpp</a:t>
            </a:r>
          </a:p>
          <a:p>
            <a:r>
              <a:rPr lang="en-US" dirty="0"/>
              <a:t>Execute the file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Ex: ./</a:t>
            </a:r>
            <a:r>
              <a:rPr lang="en-US" dirty="0" err="1"/>
              <a:t>a.out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60F24-6971-9219-DEF3-1925EE913E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421681"/>
            <a:ext cx="5181600" cy="1159226"/>
          </a:xfrm>
        </p:spPr>
      </p:pic>
    </p:spTree>
    <p:extLst>
      <p:ext uri="{BB962C8B-B14F-4D97-AF65-F5344CB8AC3E}">
        <p14:creationId xmlns:p14="http://schemas.microsoft.com/office/powerpoint/2010/main" val="265064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389E1-110A-5103-3A3B-818D9C09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TopMain.cpp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716BF-4210-208B-60D1-EA7143C29C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When running the TopMain.cpp, the user will receive: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 initial conditions of each region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 simulation time they have to solve the water management</a:t>
            </a:r>
          </a:p>
          <a:p>
            <a:r>
              <a:rPr lang="en-US" dirty="0"/>
              <a:t>Lastly, they will be prompted to press Y when ready to test their </a:t>
            </a:r>
            <a:r>
              <a:rPr lang="en-US" dirty="0" err="1"/>
              <a:t>solveProblem</a:t>
            </a:r>
            <a:r>
              <a:rPr lang="en-US" dirty="0"/>
              <a:t> Function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Press when ready to activate Simulator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E89794-D3F1-7E9C-DC27-192B00CA50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341327"/>
            <a:ext cx="5181600" cy="1319934"/>
          </a:xfrm>
        </p:spPr>
      </p:pic>
    </p:spTree>
    <p:extLst>
      <p:ext uri="{BB962C8B-B14F-4D97-AF65-F5344CB8AC3E}">
        <p14:creationId xmlns:p14="http://schemas.microsoft.com/office/powerpoint/2010/main" val="392379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39BC2-211C-91F0-A520-80DDB16E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Pressing 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4EF74-194C-8CE3-AD09-BE861C7F38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Prior to activating the simulator,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 user will enter instructions on the </a:t>
            </a:r>
            <a:r>
              <a:rPr lang="en-US" dirty="0" err="1"/>
              <a:t>solveProblem</a:t>
            </a:r>
            <a:r>
              <a:rPr lang="en-US" dirty="0"/>
              <a:t> function based on the parameters provided</a:t>
            </a:r>
          </a:p>
          <a:p>
            <a:r>
              <a:rPr lang="en-US" dirty="0"/>
              <a:t>Save the modified StudentSoltuion.cpp file </a:t>
            </a:r>
          </a:p>
          <a:p>
            <a:r>
              <a:rPr lang="en-US" dirty="0"/>
              <a:t>Press Y to activate the simulator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E42CA1-A3BD-2936-261B-BAB19DDC1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90558"/>
            <a:ext cx="5181600" cy="2621472"/>
          </a:xfrm>
        </p:spPr>
      </p:pic>
    </p:spTree>
    <p:extLst>
      <p:ext uri="{BB962C8B-B14F-4D97-AF65-F5344CB8AC3E}">
        <p14:creationId xmlns:p14="http://schemas.microsoft.com/office/powerpoint/2010/main" val="1438313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5820-E759-D847-1F2A-FDC6417A3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the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4BE0A-38E3-955A-9756-70DD4791A8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the simulator is launched,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 user will be provided the final state of each region.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Water level, water need, if the region is flooded, or in drought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They will be notified if their solution solved the problem prior to the max time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If so, their solved time will be reported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They will receive a score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0EF83-79EF-5AFB-5EEE-60CB1837D2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256"/>
            <a:ext cx="5181600" cy="2960077"/>
          </a:xfrm>
        </p:spPr>
      </p:pic>
    </p:spTree>
    <p:extLst>
      <p:ext uri="{BB962C8B-B14F-4D97-AF65-F5344CB8AC3E}">
        <p14:creationId xmlns:p14="http://schemas.microsoft.com/office/powerpoint/2010/main" val="2639501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00E9-3F7E-FBC4-D4BC-311D9310E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071A-480E-DE3C-71F6-FC82616122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Earned Points:</a:t>
            </a:r>
          </a:p>
          <a:p>
            <a:r>
              <a:rPr lang="en-US" dirty="0"/>
              <a:t>+10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each region that satisfies: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Water level above water need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Is not flooded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Is not in drought</a:t>
            </a:r>
          </a:p>
          <a:p>
            <a:r>
              <a:rPr lang="en-US" dirty="0"/>
              <a:t>+50 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If </a:t>
            </a:r>
            <a:r>
              <a:rPr lang="en-US" dirty="0" err="1"/>
              <a:t>solveProblem</a:t>
            </a:r>
            <a:r>
              <a:rPr lang="en-US" dirty="0"/>
              <a:t>() function solves each region before max simulation time 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23EF6-BD70-87FE-1BDD-506E16DF0E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Penalties:</a:t>
            </a:r>
          </a:p>
          <a:p>
            <a:r>
              <a:rPr lang="en-US" dirty="0"/>
              <a:t>-1 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each hour a region is in a flooded state</a:t>
            </a:r>
          </a:p>
          <a:p>
            <a:r>
              <a:rPr lang="en-US" dirty="0"/>
              <a:t>-1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For each hour a region is in a drought state </a:t>
            </a:r>
          </a:p>
        </p:txBody>
      </p:sp>
    </p:spTree>
    <p:extLst>
      <p:ext uri="{BB962C8B-B14F-4D97-AF65-F5344CB8AC3E}">
        <p14:creationId xmlns:p14="http://schemas.microsoft.com/office/powerpoint/2010/main" val="291397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FC7B-ED45-AD11-4713-4A84D9095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Acequia: a Brief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74B0-2342-5ED1-8F98-0E2DA0438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resources in New Mexico are connected by a large network of canals that deliver water to communities</a:t>
            </a:r>
          </a:p>
          <a:p>
            <a:r>
              <a:rPr lang="en-US" dirty="0"/>
              <a:t>Within New Mexico, these canals are commonly known as Acequias</a:t>
            </a:r>
          </a:p>
          <a:p>
            <a:pPr lvl="1"/>
            <a:r>
              <a:rPr lang="en-US" dirty="0"/>
              <a:t>Their common purpose has been to deliver water for irrigation to crops and ranching </a:t>
            </a:r>
          </a:p>
          <a:p>
            <a:pPr lvl="1"/>
            <a:endParaRPr lang="en-US" dirty="0"/>
          </a:p>
          <a:p>
            <a:r>
              <a:rPr lang="en-US" dirty="0"/>
              <a:t>In the case of this simulator, Acequias serve as a metaphor for water transfer that is NOT exclusive to irrigation. </a:t>
            </a:r>
          </a:p>
          <a:p>
            <a:pPr lvl="1"/>
            <a:r>
              <a:rPr lang="en-US" dirty="0"/>
              <a:t>Rather, these “canals” consider water movement across the state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6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0C9D-0AB3-B4F2-5A1A-7EF8168BB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Acequia Manager Simulation?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F3A-8848-C0AC-E5E0-AA0C75B3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exercise is intended to build on using programming languages to solve real-life problems</a:t>
            </a:r>
          </a:p>
          <a:p>
            <a:pPr lvl="1"/>
            <a:r>
              <a:rPr lang="en-US" dirty="0"/>
              <a:t>We hope to strengthen a student’s problem-solving skills using C++</a:t>
            </a:r>
          </a:p>
          <a:p>
            <a:pPr lvl="1"/>
            <a:r>
              <a:rPr lang="en-US" dirty="0"/>
              <a:t>We hope to enable  this exercise in an environment that is analogous to coding interviews</a:t>
            </a:r>
          </a:p>
        </p:txBody>
      </p:sp>
    </p:spTree>
    <p:extLst>
      <p:ext uri="{BB962C8B-B14F-4D97-AF65-F5344CB8AC3E}">
        <p14:creationId xmlns:p14="http://schemas.microsoft.com/office/powerpoint/2010/main" val="2728967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676E-A313-5A1A-08AA-9B20DE78C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Simulator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87E0-E4AC-2EA3-5F9F-A53891C6F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Simulator populates the vectors for Regions, Water Sources, and Canals</a:t>
            </a:r>
          </a:p>
          <a:p>
            <a:pPr lvl="1"/>
            <a:r>
              <a:rPr lang="en-US" dirty="0"/>
              <a:t>Each class object will be assigned random values</a:t>
            </a:r>
          </a:p>
          <a:p>
            <a:r>
              <a:rPr lang="en-US" dirty="0"/>
              <a:t>The values of each region object will be displayed on the screen as such:</a:t>
            </a:r>
          </a:p>
          <a:p>
            <a:pPr lvl="1"/>
            <a:r>
              <a:rPr lang="en-US" dirty="0"/>
              <a:t>Region: Name 	Water Level: _____	Flooded:____ 	Drought</a:t>
            </a:r>
            <a:r>
              <a:rPr lang="en-US" dirty="0">
                <a:sym typeface="Wingdings" pitchFamily="2" charset="2"/>
              </a:rPr>
              <a:t>:_____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DB358D-81A5-27BA-E399-DFA6117EFB16}"/>
              </a:ext>
            </a:extLst>
          </p:cNvPr>
          <p:cNvSpPr/>
          <p:nvPr/>
        </p:nvSpPr>
        <p:spPr>
          <a:xfrm>
            <a:off x="5378526" y="315310"/>
            <a:ext cx="2331142" cy="26906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North Region:</a:t>
            </a:r>
          </a:p>
          <a:p>
            <a:pPr algn="ctr"/>
            <a:r>
              <a:rPr lang="en-US" sz="1400" dirty="0" err="1"/>
              <a:t>WaterSources</a:t>
            </a: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Rio Grande River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ABQ Aquifer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Pecos River</a:t>
            </a:r>
          </a:p>
          <a:p>
            <a:pPr algn="ctr"/>
            <a:r>
              <a:rPr lang="en-US" sz="1400" dirty="0" err="1"/>
              <a:t>WaterLevel</a:t>
            </a:r>
            <a:endParaRPr lang="en-US" sz="14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4.301 (acre-feet)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Flooded? No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/>
              <a:t>Drought? No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50EAC6-2708-6AB1-9156-F2EE82AFF3F5}"/>
              </a:ext>
            </a:extLst>
          </p:cNvPr>
          <p:cNvSpPr/>
          <p:nvPr/>
        </p:nvSpPr>
        <p:spPr>
          <a:xfrm>
            <a:off x="8579922" y="3621973"/>
            <a:ext cx="3182587" cy="2568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Region:</a:t>
            </a:r>
          </a:p>
          <a:p>
            <a:pPr algn="ctr"/>
            <a:r>
              <a:rPr lang="en-US" dirty="0" err="1"/>
              <a:t>waterSources</a:t>
            </a:r>
            <a:endParaRPr lang="en-US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Elephant Butte Dam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Rio Grande River</a:t>
            </a:r>
          </a:p>
          <a:p>
            <a:pPr algn="ctr"/>
            <a:r>
              <a:rPr lang="en-US" sz="1800" dirty="0" err="1"/>
              <a:t>WaterLevel</a:t>
            </a:r>
            <a:endParaRPr lang="en-US" sz="1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/>
              <a:t>1.301 (acre-feet)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/>
              <a:t>Flooded? No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800" dirty="0"/>
              <a:t>Drought? Yes</a:t>
            </a:r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DF16C618-64AB-4F32-A358-4CD8EE9F9D8B}"/>
              </a:ext>
            </a:extLst>
          </p:cNvPr>
          <p:cNvSpPr/>
          <p:nvPr/>
        </p:nvSpPr>
        <p:spPr>
          <a:xfrm rot="19845658">
            <a:off x="7861465" y="2582883"/>
            <a:ext cx="860961" cy="846117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A78892-068B-6F22-AE20-6835BCF19D39}"/>
              </a:ext>
            </a:extLst>
          </p:cNvPr>
          <p:cNvSpPr/>
          <p:nvPr/>
        </p:nvSpPr>
        <p:spPr>
          <a:xfrm>
            <a:off x="8986040" y="1414972"/>
            <a:ext cx="2776469" cy="201402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Canal A: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Tapped from Rio Grande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Source Region: North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/>
              <a:t>Destination Region: South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23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2397-767C-1C9A-29EB-3AA16E60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Simulator Works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18741-5EEA-ADCF-F3F9-945BE2FC8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Based on these values, the student is provided getter functions to access the members of: region, </a:t>
            </a:r>
            <a:r>
              <a:rPr lang="en-US" dirty="0" err="1"/>
              <a:t>waterSources</a:t>
            </a:r>
            <a:r>
              <a:rPr lang="en-US" dirty="0"/>
              <a:t>, and canals</a:t>
            </a:r>
          </a:p>
          <a:p>
            <a:pPr lvl="1"/>
            <a:r>
              <a:rPr lang="en-US" dirty="0"/>
              <a:t>Students will facilitate the transfer of water resources from one region to another using the canals objects in the solve problem function</a:t>
            </a:r>
          </a:p>
          <a:p>
            <a:r>
              <a:rPr lang="en-US" dirty="0"/>
              <a:t>Students are given a certain number of hours (simulation time units) that they can implement actions to address distribution of water resources across all regions</a:t>
            </a:r>
          </a:p>
          <a:p>
            <a:pPr lvl="1"/>
            <a:r>
              <a:rPr lang="en-US" dirty="0"/>
              <a:t>In those actions, the student may open and close canals, and adjust flow rates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0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1842-88F5-951A-B5E2-DFBE8E8A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Simulator Works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0DC3A-D493-3750-2CB8-2010CD7A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Once the solve problem function has been added, the simulator evaluates the final state of each region and scores one point based on satisfying the following criteria: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waterLevel</a:t>
            </a:r>
            <a:r>
              <a:rPr lang="en-US" dirty="0"/>
              <a:t> of the region is above or equal to the </a:t>
            </a:r>
            <a:r>
              <a:rPr lang="en-US" dirty="0" err="1"/>
              <a:t>waterNeed</a:t>
            </a:r>
            <a:r>
              <a:rPr lang="en-US" dirty="0"/>
              <a:t> of the region</a:t>
            </a:r>
          </a:p>
          <a:p>
            <a:pPr lvl="1"/>
            <a:r>
              <a:rPr lang="en-US" dirty="0"/>
              <a:t>The region is NOT flooded. That is indicated by the Boolean, </a:t>
            </a:r>
            <a:r>
              <a:rPr lang="en-US" dirty="0" err="1"/>
              <a:t>isFlooded</a:t>
            </a:r>
            <a:endParaRPr lang="en-US" dirty="0"/>
          </a:p>
          <a:p>
            <a:pPr lvl="1"/>
            <a:r>
              <a:rPr lang="en-US" dirty="0"/>
              <a:t>The region is NOT in Drought. That is indicated by the Boolean, </a:t>
            </a:r>
            <a:r>
              <a:rPr lang="en-US" dirty="0" err="1"/>
              <a:t>isInDrought</a:t>
            </a:r>
            <a:endParaRPr lang="en-US" dirty="0"/>
          </a:p>
          <a:p>
            <a:r>
              <a:rPr lang="en-US" dirty="0"/>
              <a:t>A total score is computed and reported with the current leaderboard presented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201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875DB-2B36-9F92-E0E7-85E08961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Simulator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E3BF-83EB-85BE-37A3-965288209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simulator handles </a:t>
            </a:r>
          </a:p>
          <a:p>
            <a:pPr lvl="1"/>
            <a:r>
              <a:rPr lang="en-US" dirty="0"/>
              <a:t>populating each vector class with Random Parameters and Constraints</a:t>
            </a:r>
          </a:p>
          <a:p>
            <a:pPr lvl="1"/>
            <a:r>
              <a:rPr lang="en-US" dirty="0"/>
              <a:t>displaying the information about the particular problem</a:t>
            </a:r>
          </a:p>
          <a:p>
            <a:pPr lvl="1"/>
            <a:r>
              <a:rPr lang="en-US" dirty="0"/>
              <a:t>The progress of the simulator (hours provided to the student)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And the exchanges in water resources between regions</a:t>
            </a:r>
          </a:p>
          <a:p>
            <a:pPr lvl="1"/>
            <a:r>
              <a:rPr lang="en-US" dirty="0"/>
              <a:t>evaluating the final states of each region and administering a score after the student’s </a:t>
            </a:r>
            <a:r>
              <a:rPr lang="en-US" dirty="0" err="1"/>
              <a:t>solveProblems</a:t>
            </a:r>
            <a:r>
              <a:rPr lang="en-US" dirty="0"/>
              <a:t> function has been implemented</a:t>
            </a:r>
          </a:p>
          <a:p>
            <a:pPr lvl="1"/>
            <a:r>
              <a:rPr lang="en-US" dirty="0"/>
              <a:t>Displaying the Leaderboard for the simulator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9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813604-AF0E-451B-1292-DDCD5703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Region Class Members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EF1DA-9FD3-64E2-5606-F8A269B3B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b="1"/>
              <a:t>WaterLevel</a:t>
            </a:r>
            <a:r>
              <a:rPr lang="en-US" sz="1500"/>
              <a:t>(double): Shows the current water level of the region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b="1"/>
              <a:t>WaterNeed</a:t>
            </a:r>
            <a:r>
              <a:rPr lang="en-US" sz="1500"/>
              <a:t>(double): shows the amount of water needed to support the communities of the region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b="1"/>
              <a:t>waterCapacity</a:t>
            </a:r>
            <a:r>
              <a:rPr lang="en-US" sz="1500"/>
              <a:t>(double): shows the amount of water the region can hold before flooding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b="1"/>
              <a:t>isInDrought</a:t>
            </a:r>
            <a:r>
              <a:rPr lang="en-US" sz="1500"/>
              <a:t>(bool): Shows the status of the region when water levels have reached drought levels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500" b="1"/>
              <a:t>isFlooded</a:t>
            </a:r>
            <a:r>
              <a:rPr lang="en-US" sz="1500"/>
              <a:t>(bool): Shows the status of whether the water levels have reached flooding conditions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lue water with red and yellow lines&#10;&#10;Description automatically generated">
            <a:extLst>
              <a:ext uri="{FF2B5EF4-FFF2-40B4-BE49-F238E27FC236}">
                <a16:creationId xmlns:a16="http://schemas.microsoft.com/office/drawing/2014/main" id="{81EF3011-6F8A-84CF-BABF-9350A131E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87738" y="1729685"/>
            <a:ext cx="5628018" cy="31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2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99DA-9BCD-3467-027F-DCD9BF93A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16135-4BBF-F4B2-96E0-7512F25F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Class Members cont.</a:t>
            </a:r>
          </a:p>
        </p:txBody>
      </p:sp>
      <p:pic>
        <p:nvPicPr>
          <p:cNvPr id="6" name="Content Placeholder 5" descr="A blue water with red and yellow lines&#10;&#10;Description automatically generated">
            <a:extLst>
              <a:ext uri="{FF2B5EF4-FFF2-40B4-BE49-F238E27FC236}">
                <a16:creationId xmlns:a16="http://schemas.microsoft.com/office/drawing/2014/main" id="{316757AF-054A-BE18-C5ED-340DCB2BE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689153"/>
            <a:ext cx="6172200" cy="347016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4A6EE9-BACB-C0FE-C856-F62A6645D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Vector of </a:t>
            </a:r>
            <a:r>
              <a:rPr lang="en-US" b="1" dirty="0" err="1"/>
              <a:t>WaterSources</a:t>
            </a:r>
            <a:r>
              <a:rPr lang="en-US" b="1" dirty="0"/>
              <a:t> </a:t>
            </a:r>
            <a:r>
              <a:rPr lang="en-US" dirty="0"/>
              <a:t>(vector&lt;</a:t>
            </a:r>
            <a:r>
              <a:rPr lang="en-US" dirty="0" err="1"/>
              <a:t>WaterSource</a:t>
            </a:r>
            <a:r>
              <a:rPr lang="en-US" dirty="0"/>
              <a:t> *&gt;)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Rivers, dams and aquifers that supply water to that region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774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1021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Wingdings</vt:lpstr>
      <vt:lpstr>Office Theme</vt:lpstr>
      <vt:lpstr>ECE231 Final Porject</vt:lpstr>
      <vt:lpstr>Acequia: a Brief Context</vt:lpstr>
      <vt:lpstr>Why Acequia Manager Simulation?</vt:lpstr>
      <vt:lpstr>How the Simulator Works</vt:lpstr>
      <vt:lpstr>How the Simulator Works (cont.)</vt:lpstr>
      <vt:lpstr>How the Simulator Works (cont.)</vt:lpstr>
      <vt:lpstr>Simulator Description</vt:lpstr>
      <vt:lpstr>Region Class Members</vt:lpstr>
      <vt:lpstr>Region Class Members cont.</vt:lpstr>
      <vt:lpstr>WaterSource Class Members</vt:lpstr>
      <vt:lpstr>Canal Class Members</vt:lpstr>
      <vt:lpstr>SolveProblems Function </vt:lpstr>
      <vt:lpstr>.nexthour()</vt:lpstr>
      <vt:lpstr>Getting Started</vt:lpstr>
      <vt:lpstr>Getting Started (cont.)</vt:lpstr>
      <vt:lpstr>Running TopMain.cpp</vt:lpstr>
      <vt:lpstr>Before Pressing Y</vt:lpstr>
      <vt:lpstr>Activating the Simulator</vt:lpstr>
      <vt:lpstr>Scoring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Martin</dc:creator>
  <cp:lastModifiedBy>Siamak Tavakoli</cp:lastModifiedBy>
  <cp:revision>292</cp:revision>
  <dcterms:created xsi:type="dcterms:W3CDTF">2025-03-31T13:47:44Z</dcterms:created>
  <dcterms:modified xsi:type="dcterms:W3CDTF">2025-04-28T14:27:52Z</dcterms:modified>
</cp:coreProperties>
</file>