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46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91377" y="2097735"/>
            <a:ext cx="809244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71B6D4"/>
                </a:solidFill>
                <a:latin typeface="Bandal"/>
                <a:cs typeface="Band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6EB5DC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6EB5DC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6EB5DC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3338" y="330835"/>
            <a:ext cx="2465323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6EB5DC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1461769"/>
            <a:ext cx="501650" cy="501650"/>
          </a:xfrm>
          <a:custGeom>
            <a:avLst/>
            <a:gdLst/>
            <a:ahLst/>
            <a:cxnLst/>
            <a:rect l="l" t="t" r="r" b="b"/>
            <a:pathLst>
              <a:path w="501650" h="501650">
                <a:moveTo>
                  <a:pt x="501396" y="187960"/>
                </a:moveTo>
                <a:lnTo>
                  <a:pt x="312826" y="187960"/>
                </a:lnTo>
                <a:lnTo>
                  <a:pt x="312826" y="0"/>
                </a:lnTo>
                <a:lnTo>
                  <a:pt x="188569" y="0"/>
                </a:lnTo>
                <a:lnTo>
                  <a:pt x="188569" y="187960"/>
                </a:lnTo>
                <a:lnTo>
                  <a:pt x="0" y="187960"/>
                </a:lnTo>
                <a:lnTo>
                  <a:pt x="0" y="312420"/>
                </a:lnTo>
                <a:lnTo>
                  <a:pt x="188569" y="312420"/>
                </a:lnTo>
                <a:lnTo>
                  <a:pt x="188569" y="501650"/>
                </a:lnTo>
                <a:lnTo>
                  <a:pt x="312826" y="501650"/>
                </a:lnTo>
                <a:lnTo>
                  <a:pt x="312826" y="312420"/>
                </a:lnTo>
                <a:lnTo>
                  <a:pt x="501396" y="312420"/>
                </a:lnTo>
                <a:lnTo>
                  <a:pt x="501396" y="187960"/>
                </a:lnTo>
                <a:close/>
              </a:path>
            </a:pathLst>
          </a:custGeom>
          <a:solidFill>
            <a:srgbClr val="71B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4255" y="1664833"/>
            <a:ext cx="3608070" cy="1388745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4400" b="0" spc="1100" dirty="0">
                <a:solidFill>
                  <a:srgbClr val="404040"/>
                </a:solidFill>
                <a:latin typeface="Bandal"/>
                <a:cs typeface="Bandal"/>
              </a:rPr>
              <a:t>MVC</a:t>
            </a:r>
            <a:r>
              <a:rPr sz="4400" b="0" spc="-50" dirty="0">
                <a:solidFill>
                  <a:srgbClr val="404040"/>
                </a:solidFill>
                <a:latin typeface="Bandal"/>
                <a:cs typeface="Bandal"/>
              </a:rPr>
              <a:t> </a:t>
            </a:r>
            <a:r>
              <a:rPr sz="4400" spc="65" dirty="0">
                <a:solidFill>
                  <a:srgbClr val="404040"/>
                </a:solidFill>
                <a:latin typeface="UKIJ CJK"/>
                <a:cs typeface="UKIJ CJK"/>
              </a:rPr>
              <a:t>Model </a:t>
            </a:r>
            <a:r>
              <a:rPr sz="4400" dirty="0">
                <a:solidFill>
                  <a:srgbClr val="404040"/>
                </a:solidFill>
                <a:latin typeface="UKIJ CJK"/>
                <a:cs typeface="UKIJ CJK"/>
              </a:rPr>
              <a:t>2</a:t>
            </a:r>
            <a:endParaRPr sz="4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400" spc="-5" dirty="0">
                <a:solidFill>
                  <a:srgbClr val="7E7E7E"/>
                </a:solidFill>
                <a:latin typeface="UKIJ CJK"/>
                <a:cs typeface="UKIJ CJK"/>
              </a:rPr>
              <a:t>게시판 </a:t>
            </a:r>
            <a:r>
              <a:rPr sz="2400" dirty="0">
                <a:solidFill>
                  <a:srgbClr val="7E7E7E"/>
                </a:solidFill>
                <a:latin typeface="UKIJ CJK"/>
                <a:cs typeface="UKIJ CJK"/>
              </a:rPr>
              <a:t>구현</a:t>
            </a:r>
            <a:r>
              <a:rPr sz="2400" spc="-2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UKIJ CJK"/>
                <a:cs typeface="UKIJ CJK"/>
              </a:rPr>
              <a:t>프로젝트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424" y="477012"/>
            <a:ext cx="11516360" cy="0"/>
          </a:xfrm>
          <a:custGeom>
            <a:avLst/>
            <a:gdLst/>
            <a:ahLst/>
            <a:cxnLst/>
            <a:rect l="l" t="t" r="r" b="b"/>
            <a:pathLst>
              <a:path w="11516360">
                <a:moveTo>
                  <a:pt x="0" y="0"/>
                </a:moveTo>
                <a:lnTo>
                  <a:pt x="11516233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03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46" y="3307207"/>
            <a:ext cx="295275" cy="111252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게시판</a:t>
            </a:r>
            <a:r>
              <a:rPr sz="1600" spc="7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8032" y="1700783"/>
            <a:ext cx="654050" cy="652780"/>
          </a:xfrm>
          <a:custGeom>
            <a:avLst/>
            <a:gdLst/>
            <a:ahLst/>
            <a:cxnLst/>
            <a:rect l="l" t="t" r="r" b="b"/>
            <a:pathLst>
              <a:path w="654050" h="652780">
                <a:moveTo>
                  <a:pt x="326897" y="0"/>
                </a:moveTo>
                <a:lnTo>
                  <a:pt x="278579" y="3536"/>
                </a:lnTo>
                <a:lnTo>
                  <a:pt x="232466" y="13811"/>
                </a:lnTo>
                <a:lnTo>
                  <a:pt x="189063" y="30317"/>
                </a:lnTo>
                <a:lnTo>
                  <a:pt x="148875" y="52551"/>
                </a:lnTo>
                <a:lnTo>
                  <a:pt x="112407" y="80007"/>
                </a:lnTo>
                <a:lnTo>
                  <a:pt x="80164" y="112180"/>
                </a:lnTo>
                <a:lnTo>
                  <a:pt x="52651" y="148566"/>
                </a:lnTo>
                <a:lnTo>
                  <a:pt x="30374" y="188659"/>
                </a:lnTo>
                <a:lnTo>
                  <a:pt x="13836" y="231956"/>
                </a:lnTo>
                <a:lnTo>
                  <a:pt x="3543" y="277949"/>
                </a:lnTo>
                <a:lnTo>
                  <a:pt x="0" y="326136"/>
                </a:lnTo>
                <a:lnTo>
                  <a:pt x="3543" y="374322"/>
                </a:lnTo>
                <a:lnTo>
                  <a:pt x="13836" y="420315"/>
                </a:lnTo>
                <a:lnTo>
                  <a:pt x="30374" y="463612"/>
                </a:lnTo>
                <a:lnTo>
                  <a:pt x="52651" y="503705"/>
                </a:lnTo>
                <a:lnTo>
                  <a:pt x="80164" y="540091"/>
                </a:lnTo>
                <a:lnTo>
                  <a:pt x="112407" y="572264"/>
                </a:lnTo>
                <a:lnTo>
                  <a:pt x="148875" y="599720"/>
                </a:lnTo>
                <a:lnTo>
                  <a:pt x="189063" y="621954"/>
                </a:lnTo>
                <a:lnTo>
                  <a:pt x="232466" y="638460"/>
                </a:lnTo>
                <a:lnTo>
                  <a:pt x="278579" y="648735"/>
                </a:lnTo>
                <a:lnTo>
                  <a:pt x="326897" y="652271"/>
                </a:lnTo>
                <a:lnTo>
                  <a:pt x="375216" y="648735"/>
                </a:lnTo>
                <a:lnTo>
                  <a:pt x="421329" y="638460"/>
                </a:lnTo>
                <a:lnTo>
                  <a:pt x="464732" y="621954"/>
                </a:lnTo>
                <a:lnTo>
                  <a:pt x="504920" y="599720"/>
                </a:lnTo>
                <a:lnTo>
                  <a:pt x="541388" y="572264"/>
                </a:lnTo>
                <a:lnTo>
                  <a:pt x="573631" y="540091"/>
                </a:lnTo>
                <a:lnTo>
                  <a:pt x="601144" y="503705"/>
                </a:lnTo>
                <a:lnTo>
                  <a:pt x="623421" y="463612"/>
                </a:lnTo>
                <a:lnTo>
                  <a:pt x="639959" y="420315"/>
                </a:lnTo>
                <a:lnTo>
                  <a:pt x="650252" y="374322"/>
                </a:lnTo>
                <a:lnTo>
                  <a:pt x="653795" y="326136"/>
                </a:lnTo>
                <a:lnTo>
                  <a:pt x="650252" y="277949"/>
                </a:lnTo>
                <a:lnTo>
                  <a:pt x="639959" y="231956"/>
                </a:lnTo>
                <a:lnTo>
                  <a:pt x="623421" y="188659"/>
                </a:lnTo>
                <a:lnTo>
                  <a:pt x="601144" y="148566"/>
                </a:lnTo>
                <a:lnTo>
                  <a:pt x="573631" y="112180"/>
                </a:lnTo>
                <a:lnTo>
                  <a:pt x="541388" y="80007"/>
                </a:lnTo>
                <a:lnTo>
                  <a:pt x="504920" y="52551"/>
                </a:lnTo>
                <a:lnTo>
                  <a:pt x="464732" y="30317"/>
                </a:lnTo>
                <a:lnTo>
                  <a:pt x="421329" y="13811"/>
                </a:lnTo>
                <a:lnTo>
                  <a:pt x="375216" y="3536"/>
                </a:lnTo>
                <a:lnTo>
                  <a:pt x="3268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8032" y="2778251"/>
            <a:ext cx="654050" cy="652780"/>
          </a:xfrm>
          <a:custGeom>
            <a:avLst/>
            <a:gdLst/>
            <a:ahLst/>
            <a:cxnLst/>
            <a:rect l="l" t="t" r="r" b="b"/>
            <a:pathLst>
              <a:path w="654050" h="652779">
                <a:moveTo>
                  <a:pt x="326897" y="0"/>
                </a:moveTo>
                <a:lnTo>
                  <a:pt x="278579" y="3536"/>
                </a:lnTo>
                <a:lnTo>
                  <a:pt x="232466" y="13811"/>
                </a:lnTo>
                <a:lnTo>
                  <a:pt x="189063" y="30317"/>
                </a:lnTo>
                <a:lnTo>
                  <a:pt x="148875" y="52551"/>
                </a:lnTo>
                <a:lnTo>
                  <a:pt x="112407" y="80007"/>
                </a:lnTo>
                <a:lnTo>
                  <a:pt x="80164" y="112180"/>
                </a:lnTo>
                <a:lnTo>
                  <a:pt x="52651" y="148566"/>
                </a:lnTo>
                <a:lnTo>
                  <a:pt x="30374" y="188659"/>
                </a:lnTo>
                <a:lnTo>
                  <a:pt x="13836" y="231956"/>
                </a:lnTo>
                <a:lnTo>
                  <a:pt x="3543" y="277949"/>
                </a:lnTo>
                <a:lnTo>
                  <a:pt x="0" y="326136"/>
                </a:lnTo>
                <a:lnTo>
                  <a:pt x="3543" y="374322"/>
                </a:lnTo>
                <a:lnTo>
                  <a:pt x="13836" y="420315"/>
                </a:lnTo>
                <a:lnTo>
                  <a:pt x="30374" y="463612"/>
                </a:lnTo>
                <a:lnTo>
                  <a:pt x="52651" y="503705"/>
                </a:lnTo>
                <a:lnTo>
                  <a:pt x="80164" y="540091"/>
                </a:lnTo>
                <a:lnTo>
                  <a:pt x="112407" y="572264"/>
                </a:lnTo>
                <a:lnTo>
                  <a:pt x="148875" y="599720"/>
                </a:lnTo>
                <a:lnTo>
                  <a:pt x="189063" y="621954"/>
                </a:lnTo>
                <a:lnTo>
                  <a:pt x="232466" y="638460"/>
                </a:lnTo>
                <a:lnTo>
                  <a:pt x="278579" y="648735"/>
                </a:lnTo>
                <a:lnTo>
                  <a:pt x="326897" y="652272"/>
                </a:lnTo>
                <a:lnTo>
                  <a:pt x="375216" y="648735"/>
                </a:lnTo>
                <a:lnTo>
                  <a:pt x="421329" y="638460"/>
                </a:lnTo>
                <a:lnTo>
                  <a:pt x="464732" y="621954"/>
                </a:lnTo>
                <a:lnTo>
                  <a:pt x="504920" y="599720"/>
                </a:lnTo>
                <a:lnTo>
                  <a:pt x="541388" y="572264"/>
                </a:lnTo>
                <a:lnTo>
                  <a:pt x="573631" y="540091"/>
                </a:lnTo>
                <a:lnTo>
                  <a:pt x="601144" y="503705"/>
                </a:lnTo>
                <a:lnTo>
                  <a:pt x="623421" y="463612"/>
                </a:lnTo>
                <a:lnTo>
                  <a:pt x="639959" y="420315"/>
                </a:lnTo>
                <a:lnTo>
                  <a:pt x="650252" y="374322"/>
                </a:lnTo>
                <a:lnTo>
                  <a:pt x="653795" y="326136"/>
                </a:lnTo>
                <a:lnTo>
                  <a:pt x="650252" y="277949"/>
                </a:lnTo>
                <a:lnTo>
                  <a:pt x="639959" y="231956"/>
                </a:lnTo>
                <a:lnTo>
                  <a:pt x="623421" y="188659"/>
                </a:lnTo>
                <a:lnTo>
                  <a:pt x="601144" y="148566"/>
                </a:lnTo>
                <a:lnTo>
                  <a:pt x="573631" y="112180"/>
                </a:lnTo>
                <a:lnTo>
                  <a:pt x="541388" y="80007"/>
                </a:lnTo>
                <a:lnTo>
                  <a:pt x="504920" y="52551"/>
                </a:lnTo>
                <a:lnTo>
                  <a:pt x="464732" y="30317"/>
                </a:lnTo>
                <a:lnTo>
                  <a:pt x="421329" y="13811"/>
                </a:lnTo>
                <a:lnTo>
                  <a:pt x="375216" y="3536"/>
                </a:lnTo>
                <a:lnTo>
                  <a:pt x="326897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94045" y="1644098"/>
            <a:ext cx="2303145" cy="76644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785"/>
              </a:spcBef>
            </a:pPr>
            <a:r>
              <a:rPr sz="1400" spc="30" dirty="0">
                <a:solidFill>
                  <a:srgbClr val="404040"/>
                </a:solidFill>
                <a:latin typeface="UKIJ CJK"/>
                <a:cs typeface="UKIJ CJK"/>
              </a:rPr>
              <a:t>JSP이용 </a:t>
            </a:r>
            <a:r>
              <a:rPr sz="1400" spc="55" dirty="0">
                <a:solidFill>
                  <a:srgbClr val="404040"/>
                </a:solidFill>
                <a:latin typeface="UKIJ CJK"/>
                <a:cs typeface="UKIJ CJK"/>
              </a:rPr>
              <a:t>MVC </a:t>
            </a:r>
            <a:r>
              <a:rPr sz="1400" spc="15" dirty="0">
                <a:solidFill>
                  <a:srgbClr val="404040"/>
                </a:solidFill>
                <a:latin typeface="UKIJ CJK"/>
                <a:cs typeface="UKIJ CJK"/>
              </a:rPr>
              <a:t>Model </a:t>
            </a:r>
            <a:r>
              <a:rPr sz="1400" dirty="0">
                <a:solidFill>
                  <a:srgbClr val="404040"/>
                </a:solidFill>
                <a:latin typeface="UKIJ CJK"/>
                <a:cs typeface="UKIJ CJK"/>
              </a:rPr>
              <a:t>2</a:t>
            </a:r>
            <a:r>
              <a:rPr sz="1400" spc="305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400" dirty="0">
                <a:solidFill>
                  <a:srgbClr val="404040"/>
                </a:solidFill>
                <a:latin typeface="UKIJ CJK"/>
                <a:cs typeface="UKIJ CJK"/>
              </a:rPr>
              <a:t>기반</a:t>
            </a:r>
            <a:endParaRPr sz="1400">
              <a:latin typeface="UKIJ CJK"/>
              <a:cs typeface="UKIJ CJK"/>
            </a:endParaRPr>
          </a:p>
          <a:p>
            <a:pPr marL="12700" marR="1824989">
              <a:lnSpc>
                <a:spcPct val="100000"/>
              </a:lnSpc>
              <a:spcBef>
                <a:spcPts val="585"/>
              </a:spcBef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작성중  작성중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7695" y="2721819"/>
            <a:ext cx="2131695" cy="29279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 dirty="0">
                <a:solidFill>
                  <a:srgbClr val="404040"/>
                </a:solidFill>
                <a:latin typeface="UKIJ CJK"/>
                <a:cs typeface="UKIJ CJK"/>
              </a:rPr>
              <a:t>리스트</a:t>
            </a:r>
            <a:r>
              <a:rPr sz="1400" spc="105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400" dirty="0">
                <a:solidFill>
                  <a:srgbClr val="404040"/>
                </a:solidFill>
                <a:latin typeface="UKIJ CJK"/>
                <a:cs typeface="UKIJ CJK"/>
              </a:rPr>
              <a:t>페이지</a:t>
            </a:r>
            <a:endParaRPr sz="1400">
              <a:latin typeface="UKIJ CJK"/>
              <a:cs typeface="UKIJ CJK"/>
            </a:endParaRPr>
          </a:p>
          <a:p>
            <a:pPr marL="19050" marR="1647189">
              <a:lnSpc>
                <a:spcPct val="100000"/>
              </a:lnSpc>
              <a:spcBef>
                <a:spcPts val="585"/>
              </a:spcBef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작성중  작성중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UKIJ CJK"/>
                <a:cs typeface="UKIJ CJK"/>
              </a:rPr>
              <a:t>글 </a:t>
            </a:r>
            <a:r>
              <a:rPr sz="1400" spc="-15" dirty="0">
                <a:solidFill>
                  <a:srgbClr val="404040"/>
                </a:solidFill>
                <a:latin typeface="UKIJ CJK"/>
                <a:cs typeface="UKIJ CJK"/>
              </a:rPr>
              <a:t>작성, 수정, </a:t>
            </a:r>
            <a:r>
              <a:rPr sz="1400" dirty="0">
                <a:solidFill>
                  <a:srgbClr val="404040"/>
                </a:solidFill>
                <a:latin typeface="UKIJ CJK"/>
                <a:cs typeface="UKIJ CJK"/>
              </a:rPr>
              <a:t>삭제</a:t>
            </a:r>
            <a:r>
              <a:rPr sz="1400" spc="60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400" dirty="0">
                <a:solidFill>
                  <a:srgbClr val="404040"/>
                </a:solidFill>
                <a:latin typeface="UKIJ CJK"/>
                <a:cs typeface="UKIJ CJK"/>
              </a:rPr>
              <a:t>페이지</a:t>
            </a:r>
            <a:endParaRPr sz="1400">
              <a:latin typeface="UKIJ CJK"/>
              <a:cs typeface="UKIJ CJK"/>
            </a:endParaRPr>
          </a:p>
          <a:p>
            <a:pPr marL="19050" marR="1647189">
              <a:lnSpc>
                <a:spcPct val="100000"/>
              </a:lnSpc>
              <a:spcBef>
                <a:spcPts val="585"/>
              </a:spcBef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작성중  작성중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404040"/>
                </a:solidFill>
                <a:latin typeface="UKIJ CJK"/>
                <a:cs typeface="UKIJ CJK"/>
              </a:rPr>
              <a:t>댓글</a:t>
            </a:r>
            <a:r>
              <a:rPr sz="1400" spc="105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400" dirty="0">
                <a:solidFill>
                  <a:srgbClr val="404040"/>
                </a:solidFill>
                <a:latin typeface="UKIJ CJK"/>
                <a:cs typeface="UKIJ CJK"/>
              </a:rPr>
              <a:t>페이지</a:t>
            </a:r>
            <a:endParaRPr sz="1400">
              <a:latin typeface="UKIJ CJK"/>
              <a:cs typeface="UKIJ CJK"/>
            </a:endParaRPr>
          </a:p>
          <a:p>
            <a:pPr marL="19050" marR="1647189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작성중  작성중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28032" y="3843528"/>
            <a:ext cx="654050" cy="652780"/>
          </a:xfrm>
          <a:custGeom>
            <a:avLst/>
            <a:gdLst/>
            <a:ahLst/>
            <a:cxnLst/>
            <a:rect l="l" t="t" r="r" b="b"/>
            <a:pathLst>
              <a:path w="654050" h="652779">
                <a:moveTo>
                  <a:pt x="326897" y="0"/>
                </a:moveTo>
                <a:lnTo>
                  <a:pt x="278579" y="3536"/>
                </a:lnTo>
                <a:lnTo>
                  <a:pt x="232466" y="13811"/>
                </a:lnTo>
                <a:lnTo>
                  <a:pt x="189063" y="30317"/>
                </a:lnTo>
                <a:lnTo>
                  <a:pt x="148875" y="52551"/>
                </a:lnTo>
                <a:lnTo>
                  <a:pt x="112407" y="80007"/>
                </a:lnTo>
                <a:lnTo>
                  <a:pt x="80164" y="112180"/>
                </a:lnTo>
                <a:lnTo>
                  <a:pt x="52651" y="148566"/>
                </a:lnTo>
                <a:lnTo>
                  <a:pt x="30374" y="188659"/>
                </a:lnTo>
                <a:lnTo>
                  <a:pt x="13836" y="231956"/>
                </a:lnTo>
                <a:lnTo>
                  <a:pt x="3543" y="277949"/>
                </a:lnTo>
                <a:lnTo>
                  <a:pt x="0" y="326136"/>
                </a:lnTo>
                <a:lnTo>
                  <a:pt x="3543" y="374322"/>
                </a:lnTo>
                <a:lnTo>
                  <a:pt x="13836" y="420315"/>
                </a:lnTo>
                <a:lnTo>
                  <a:pt x="30374" y="463612"/>
                </a:lnTo>
                <a:lnTo>
                  <a:pt x="52651" y="503705"/>
                </a:lnTo>
                <a:lnTo>
                  <a:pt x="80164" y="540091"/>
                </a:lnTo>
                <a:lnTo>
                  <a:pt x="112407" y="572264"/>
                </a:lnTo>
                <a:lnTo>
                  <a:pt x="148875" y="599720"/>
                </a:lnTo>
                <a:lnTo>
                  <a:pt x="189063" y="621954"/>
                </a:lnTo>
                <a:lnTo>
                  <a:pt x="232466" y="638460"/>
                </a:lnTo>
                <a:lnTo>
                  <a:pt x="278579" y="648735"/>
                </a:lnTo>
                <a:lnTo>
                  <a:pt x="326897" y="652272"/>
                </a:lnTo>
                <a:lnTo>
                  <a:pt x="375216" y="648735"/>
                </a:lnTo>
                <a:lnTo>
                  <a:pt x="421329" y="638460"/>
                </a:lnTo>
                <a:lnTo>
                  <a:pt x="464732" y="621954"/>
                </a:lnTo>
                <a:lnTo>
                  <a:pt x="504920" y="599720"/>
                </a:lnTo>
                <a:lnTo>
                  <a:pt x="541388" y="572264"/>
                </a:lnTo>
                <a:lnTo>
                  <a:pt x="573631" y="540091"/>
                </a:lnTo>
                <a:lnTo>
                  <a:pt x="601144" y="503705"/>
                </a:lnTo>
                <a:lnTo>
                  <a:pt x="623421" y="463612"/>
                </a:lnTo>
                <a:lnTo>
                  <a:pt x="639959" y="420315"/>
                </a:lnTo>
                <a:lnTo>
                  <a:pt x="650252" y="374322"/>
                </a:lnTo>
                <a:lnTo>
                  <a:pt x="653795" y="326136"/>
                </a:lnTo>
                <a:lnTo>
                  <a:pt x="650252" y="277949"/>
                </a:lnTo>
                <a:lnTo>
                  <a:pt x="639959" y="231956"/>
                </a:lnTo>
                <a:lnTo>
                  <a:pt x="623421" y="188659"/>
                </a:lnTo>
                <a:lnTo>
                  <a:pt x="601144" y="148566"/>
                </a:lnTo>
                <a:lnTo>
                  <a:pt x="573631" y="112180"/>
                </a:lnTo>
                <a:lnTo>
                  <a:pt x="541388" y="80007"/>
                </a:lnTo>
                <a:lnTo>
                  <a:pt x="504920" y="52551"/>
                </a:lnTo>
                <a:lnTo>
                  <a:pt x="464732" y="30317"/>
                </a:lnTo>
                <a:lnTo>
                  <a:pt x="421329" y="13811"/>
                </a:lnTo>
                <a:lnTo>
                  <a:pt x="375216" y="3536"/>
                </a:lnTo>
                <a:lnTo>
                  <a:pt x="326897" y="0"/>
                </a:lnTo>
                <a:close/>
              </a:path>
            </a:pathLst>
          </a:custGeom>
          <a:solidFill>
            <a:srgbClr val="71B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8032" y="4942332"/>
            <a:ext cx="654050" cy="652780"/>
          </a:xfrm>
          <a:custGeom>
            <a:avLst/>
            <a:gdLst/>
            <a:ahLst/>
            <a:cxnLst/>
            <a:rect l="l" t="t" r="r" b="b"/>
            <a:pathLst>
              <a:path w="654050" h="652779">
                <a:moveTo>
                  <a:pt x="326897" y="0"/>
                </a:moveTo>
                <a:lnTo>
                  <a:pt x="278579" y="3536"/>
                </a:lnTo>
                <a:lnTo>
                  <a:pt x="232466" y="13811"/>
                </a:lnTo>
                <a:lnTo>
                  <a:pt x="189063" y="30317"/>
                </a:lnTo>
                <a:lnTo>
                  <a:pt x="148875" y="52551"/>
                </a:lnTo>
                <a:lnTo>
                  <a:pt x="112407" y="80007"/>
                </a:lnTo>
                <a:lnTo>
                  <a:pt x="80164" y="112180"/>
                </a:lnTo>
                <a:lnTo>
                  <a:pt x="52651" y="148566"/>
                </a:lnTo>
                <a:lnTo>
                  <a:pt x="30374" y="188659"/>
                </a:lnTo>
                <a:lnTo>
                  <a:pt x="13836" y="231956"/>
                </a:lnTo>
                <a:lnTo>
                  <a:pt x="3543" y="277949"/>
                </a:lnTo>
                <a:lnTo>
                  <a:pt x="0" y="326136"/>
                </a:lnTo>
                <a:lnTo>
                  <a:pt x="3543" y="374322"/>
                </a:lnTo>
                <a:lnTo>
                  <a:pt x="13836" y="420315"/>
                </a:lnTo>
                <a:lnTo>
                  <a:pt x="30374" y="463612"/>
                </a:lnTo>
                <a:lnTo>
                  <a:pt x="52651" y="503705"/>
                </a:lnTo>
                <a:lnTo>
                  <a:pt x="80164" y="540091"/>
                </a:lnTo>
                <a:lnTo>
                  <a:pt x="112407" y="572264"/>
                </a:lnTo>
                <a:lnTo>
                  <a:pt x="148875" y="599720"/>
                </a:lnTo>
                <a:lnTo>
                  <a:pt x="189063" y="621954"/>
                </a:lnTo>
                <a:lnTo>
                  <a:pt x="232466" y="638460"/>
                </a:lnTo>
                <a:lnTo>
                  <a:pt x="278579" y="648735"/>
                </a:lnTo>
                <a:lnTo>
                  <a:pt x="326897" y="652272"/>
                </a:lnTo>
                <a:lnTo>
                  <a:pt x="375216" y="648735"/>
                </a:lnTo>
                <a:lnTo>
                  <a:pt x="421329" y="638460"/>
                </a:lnTo>
                <a:lnTo>
                  <a:pt x="464732" y="621954"/>
                </a:lnTo>
                <a:lnTo>
                  <a:pt x="504920" y="599720"/>
                </a:lnTo>
                <a:lnTo>
                  <a:pt x="541388" y="572264"/>
                </a:lnTo>
                <a:lnTo>
                  <a:pt x="573631" y="540091"/>
                </a:lnTo>
                <a:lnTo>
                  <a:pt x="601144" y="503705"/>
                </a:lnTo>
                <a:lnTo>
                  <a:pt x="623421" y="463612"/>
                </a:lnTo>
                <a:lnTo>
                  <a:pt x="639959" y="420315"/>
                </a:lnTo>
                <a:lnTo>
                  <a:pt x="650252" y="374322"/>
                </a:lnTo>
                <a:lnTo>
                  <a:pt x="653795" y="326136"/>
                </a:lnTo>
                <a:lnTo>
                  <a:pt x="650252" y="277949"/>
                </a:lnTo>
                <a:lnTo>
                  <a:pt x="639959" y="231956"/>
                </a:lnTo>
                <a:lnTo>
                  <a:pt x="623421" y="188659"/>
                </a:lnTo>
                <a:lnTo>
                  <a:pt x="601144" y="148566"/>
                </a:lnTo>
                <a:lnTo>
                  <a:pt x="573631" y="112180"/>
                </a:lnTo>
                <a:lnTo>
                  <a:pt x="541388" y="80007"/>
                </a:lnTo>
                <a:lnTo>
                  <a:pt x="504920" y="52551"/>
                </a:lnTo>
                <a:lnTo>
                  <a:pt x="464732" y="30317"/>
                </a:lnTo>
                <a:lnTo>
                  <a:pt x="421329" y="13811"/>
                </a:lnTo>
                <a:lnTo>
                  <a:pt x="375216" y="3536"/>
                </a:lnTo>
                <a:lnTo>
                  <a:pt x="326897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582792" y="502411"/>
            <a:ext cx="1315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요구사항</a:t>
            </a:r>
            <a:r>
              <a:rPr spc="75" dirty="0"/>
              <a:t> </a:t>
            </a:r>
            <a:r>
              <a:rPr spc="-5" dirty="0"/>
              <a:t>분석</a:t>
            </a:r>
          </a:p>
        </p:txBody>
      </p:sp>
      <p:sp>
        <p:nvSpPr>
          <p:cNvPr id="14" name="object 14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03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46" y="3430270"/>
            <a:ext cx="295275" cy="111252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게시판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8944" y="1415796"/>
            <a:ext cx="8837676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50663" y="638302"/>
            <a:ext cx="270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0625" algn="l"/>
              </a:tabLst>
            </a:pPr>
            <a:r>
              <a:rPr spc="-5" dirty="0"/>
              <a:t>설계</a:t>
            </a:r>
            <a:r>
              <a:rPr spc="155" dirty="0"/>
              <a:t> </a:t>
            </a:r>
            <a:r>
              <a:rPr spc="-5" dirty="0"/>
              <a:t>모델	</a:t>
            </a:r>
            <a:r>
              <a:rPr sz="2700" b="0" spc="675" baseline="1543" dirty="0">
                <a:solidFill>
                  <a:srgbClr val="7E7E7E"/>
                </a:solidFill>
                <a:latin typeface="Bandal"/>
                <a:cs typeface="Bandal"/>
              </a:rPr>
              <a:t>MVC</a:t>
            </a:r>
            <a:r>
              <a:rPr sz="2700" b="0" spc="-839" baseline="1543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2700" b="0" spc="375" baseline="1543" dirty="0">
                <a:solidFill>
                  <a:srgbClr val="7E7E7E"/>
                </a:solidFill>
                <a:latin typeface="Bandal"/>
                <a:cs typeface="Bandal"/>
              </a:rPr>
              <a:t>Model </a:t>
            </a:r>
            <a:r>
              <a:rPr sz="2700" b="0" spc="209" baseline="1543" dirty="0">
                <a:solidFill>
                  <a:srgbClr val="7E7E7E"/>
                </a:solidFill>
                <a:latin typeface="Bandal"/>
                <a:cs typeface="Bandal"/>
              </a:rPr>
              <a:t>2</a:t>
            </a:r>
            <a:endParaRPr sz="2700" baseline="1543">
              <a:latin typeface="Bandal"/>
              <a:cs typeface="Band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0209" y="5226811"/>
            <a:ext cx="466344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585858"/>
                </a:solidFill>
                <a:latin typeface="UKIJ CJK"/>
                <a:cs typeface="UKIJ CJK"/>
              </a:rPr>
              <a:t>Model, </a:t>
            </a:r>
            <a:r>
              <a:rPr sz="1200" spc="-15" dirty="0">
                <a:solidFill>
                  <a:srgbClr val="585858"/>
                </a:solidFill>
                <a:latin typeface="UKIJ CJK"/>
                <a:cs typeface="UKIJ CJK"/>
              </a:rPr>
              <a:t>View, </a:t>
            </a:r>
            <a:r>
              <a:rPr sz="1200" spc="-10" dirty="0">
                <a:solidFill>
                  <a:srgbClr val="585858"/>
                </a:solidFill>
                <a:latin typeface="UKIJ CJK"/>
                <a:cs typeface="UKIJ CJK"/>
              </a:rPr>
              <a:t>Controller로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모듈화를 시켜서 역할을 구분해서</a:t>
            </a:r>
            <a:r>
              <a:rPr sz="1200" spc="135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설계함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800">
              <a:latin typeface="UKIJ CJK"/>
              <a:cs typeface="UKIJ CJK"/>
            </a:endParaRPr>
          </a:p>
          <a:p>
            <a:pPr marL="131445" indent="-119380">
              <a:lnSpc>
                <a:spcPct val="100000"/>
              </a:lnSpc>
              <a:spcBef>
                <a:spcPts val="5"/>
              </a:spcBef>
              <a:buFont typeface="kiloji"/>
              <a:buChar char="･"/>
              <a:tabLst>
                <a:tab pos="132080" algn="l"/>
              </a:tabLst>
            </a:pPr>
            <a:r>
              <a:rPr sz="1100" spc="5" dirty="0">
                <a:solidFill>
                  <a:srgbClr val="7E7E7E"/>
                </a:solidFill>
                <a:latin typeface="UKIJ CJK"/>
                <a:cs typeface="UKIJ CJK"/>
              </a:rPr>
              <a:t>역할이</a:t>
            </a:r>
            <a:r>
              <a:rPr sz="1100" spc="7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나누어져</a:t>
            </a:r>
            <a:r>
              <a:rPr sz="11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있으므로</a:t>
            </a:r>
            <a:r>
              <a:rPr sz="11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개발</a:t>
            </a:r>
            <a:r>
              <a:rPr sz="11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과정에서</a:t>
            </a:r>
            <a:r>
              <a:rPr sz="11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유지</a:t>
            </a:r>
            <a:r>
              <a:rPr sz="11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보수</a:t>
            </a:r>
            <a:r>
              <a:rPr sz="1100" spc="7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spc="5" dirty="0">
                <a:solidFill>
                  <a:srgbClr val="7E7E7E"/>
                </a:solidFill>
                <a:latin typeface="UKIJ CJK"/>
                <a:cs typeface="UKIJ CJK"/>
              </a:rPr>
              <a:t>가</a:t>
            </a:r>
            <a:r>
              <a:rPr sz="11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용이함</a:t>
            </a:r>
            <a:endParaRPr sz="1100">
              <a:latin typeface="UKIJ CJK"/>
              <a:cs typeface="UKIJ CJK"/>
            </a:endParaRPr>
          </a:p>
          <a:p>
            <a:pPr marL="131445" indent="-119380">
              <a:lnSpc>
                <a:spcPct val="100000"/>
              </a:lnSpc>
              <a:spcBef>
                <a:spcPts val="660"/>
              </a:spcBef>
              <a:buFont typeface="kiloji"/>
              <a:buChar char="･"/>
              <a:tabLst>
                <a:tab pos="132080" algn="l"/>
              </a:tabLst>
            </a:pP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확장 가능성을 염두에</a:t>
            </a:r>
            <a:r>
              <a:rPr sz="1100" spc="25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둠</a:t>
            </a:r>
            <a:endParaRPr sz="110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7144" y="5256276"/>
            <a:ext cx="2147570" cy="433070"/>
          </a:xfrm>
          <a:custGeom>
            <a:avLst/>
            <a:gdLst/>
            <a:ahLst/>
            <a:cxnLst/>
            <a:rect l="l" t="t" r="r" b="b"/>
            <a:pathLst>
              <a:path w="2147570" h="433070">
                <a:moveTo>
                  <a:pt x="2075180" y="0"/>
                </a:moveTo>
                <a:lnTo>
                  <a:pt x="72136" y="0"/>
                </a:lnTo>
                <a:lnTo>
                  <a:pt x="44041" y="5663"/>
                </a:lnTo>
                <a:lnTo>
                  <a:pt x="21113" y="21113"/>
                </a:lnTo>
                <a:lnTo>
                  <a:pt x="5663" y="44041"/>
                </a:lnTo>
                <a:lnTo>
                  <a:pt x="0" y="72136"/>
                </a:lnTo>
                <a:lnTo>
                  <a:pt x="0" y="360680"/>
                </a:lnTo>
                <a:lnTo>
                  <a:pt x="5663" y="388758"/>
                </a:lnTo>
                <a:lnTo>
                  <a:pt x="21113" y="411687"/>
                </a:lnTo>
                <a:lnTo>
                  <a:pt x="44041" y="427147"/>
                </a:lnTo>
                <a:lnTo>
                  <a:pt x="72136" y="432816"/>
                </a:lnTo>
                <a:lnTo>
                  <a:pt x="2075180" y="432816"/>
                </a:lnTo>
                <a:lnTo>
                  <a:pt x="2103274" y="427147"/>
                </a:lnTo>
                <a:lnTo>
                  <a:pt x="2126202" y="411687"/>
                </a:lnTo>
                <a:lnTo>
                  <a:pt x="2141652" y="388758"/>
                </a:lnTo>
                <a:lnTo>
                  <a:pt x="2147316" y="360680"/>
                </a:lnTo>
                <a:lnTo>
                  <a:pt x="2147316" y="72136"/>
                </a:lnTo>
                <a:lnTo>
                  <a:pt x="2141652" y="44041"/>
                </a:lnTo>
                <a:lnTo>
                  <a:pt x="2126202" y="21113"/>
                </a:lnTo>
                <a:lnTo>
                  <a:pt x="2103274" y="5663"/>
                </a:lnTo>
                <a:lnTo>
                  <a:pt x="2075180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02685" y="5351526"/>
            <a:ext cx="18580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350" dirty="0">
                <a:solidFill>
                  <a:srgbClr val="FFFFFF"/>
                </a:solidFill>
                <a:latin typeface="Bandal"/>
                <a:cs typeface="Bandal"/>
              </a:rPr>
              <a:t>MVC</a:t>
            </a:r>
            <a:r>
              <a:rPr sz="1400" b="0" spc="-130" dirty="0">
                <a:solidFill>
                  <a:srgbClr val="FFFFFF"/>
                </a:solidFill>
                <a:latin typeface="Bandal"/>
                <a:cs typeface="Bandal"/>
              </a:rPr>
              <a:t> </a:t>
            </a:r>
            <a:r>
              <a:rPr sz="1400" b="0" spc="180" dirty="0">
                <a:solidFill>
                  <a:srgbClr val="FFFFFF"/>
                </a:solidFill>
                <a:latin typeface="Bandal"/>
                <a:cs typeface="Bandal"/>
              </a:rPr>
              <a:t>Model2</a:t>
            </a:r>
            <a:r>
              <a:rPr sz="1400" b="0" spc="-135" dirty="0">
                <a:solidFill>
                  <a:srgbClr val="FFFFFF"/>
                </a:solidFill>
                <a:latin typeface="Bandal"/>
                <a:cs typeface="Bandal"/>
              </a:rPr>
              <a:t> </a:t>
            </a:r>
            <a:r>
              <a:rPr sz="1200" b="0" spc="300" dirty="0">
                <a:solidFill>
                  <a:srgbClr val="FFFFFF"/>
                </a:solidFill>
                <a:latin typeface="Bandal"/>
                <a:cs typeface="Bandal"/>
              </a:rPr>
              <a:t>기반</a:t>
            </a:r>
            <a:r>
              <a:rPr sz="1200" b="0" spc="-95" dirty="0">
                <a:solidFill>
                  <a:srgbClr val="FFFFFF"/>
                </a:solidFill>
                <a:latin typeface="Bandal"/>
                <a:cs typeface="Bandal"/>
              </a:rPr>
              <a:t> </a:t>
            </a:r>
            <a:r>
              <a:rPr sz="1200" b="0" spc="200" dirty="0">
                <a:solidFill>
                  <a:srgbClr val="FFFFFF"/>
                </a:solidFill>
                <a:latin typeface="Bandal"/>
                <a:cs typeface="Bandal"/>
              </a:rPr>
              <a:t>설계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685" y="640460"/>
            <a:ext cx="3042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5270" algn="l"/>
              </a:tabLst>
            </a:pPr>
            <a:r>
              <a:rPr sz="1600" spc="-5" dirty="0">
                <a:solidFill>
                  <a:srgbClr val="6EB5DC"/>
                </a:solidFill>
                <a:latin typeface="UKIJ CJK"/>
                <a:cs typeface="UKIJ CJK"/>
              </a:rPr>
              <a:t>게시판</a:t>
            </a:r>
            <a:r>
              <a:rPr sz="1600" spc="155" dirty="0">
                <a:solidFill>
                  <a:srgbClr val="6EB5DC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6EB5DC"/>
                </a:solidFill>
                <a:latin typeface="UKIJ CJK"/>
                <a:cs typeface="UKIJ CJK"/>
              </a:rPr>
              <a:t>설계도	</a:t>
            </a:r>
            <a:r>
              <a:rPr sz="2700" b="0" spc="675" baseline="1543" dirty="0">
                <a:solidFill>
                  <a:srgbClr val="7E7E7E"/>
                </a:solidFill>
                <a:latin typeface="Bandal"/>
                <a:cs typeface="Bandal"/>
              </a:rPr>
              <a:t>MVC</a:t>
            </a:r>
            <a:r>
              <a:rPr sz="2700" b="0" spc="-839" baseline="1543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2700" b="0" spc="375" baseline="1543" dirty="0">
                <a:solidFill>
                  <a:srgbClr val="7E7E7E"/>
                </a:solidFill>
                <a:latin typeface="Bandal"/>
                <a:cs typeface="Bandal"/>
              </a:rPr>
              <a:t>Model </a:t>
            </a:r>
            <a:r>
              <a:rPr sz="2700" b="0" spc="209" baseline="1543" dirty="0">
                <a:solidFill>
                  <a:srgbClr val="7E7E7E"/>
                </a:solidFill>
                <a:latin typeface="Bandal"/>
                <a:cs typeface="Bandal"/>
              </a:rPr>
              <a:t>2</a:t>
            </a:r>
            <a:endParaRPr sz="2700" baseline="1543">
              <a:latin typeface="Bandal"/>
              <a:cs typeface="Band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</a:rPr>
              <a:t>03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18546" y="3430270"/>
            <a:ext cx="295275" cy="111252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게시판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4583" y="1408175"/>
            <a:ext cx="9962388" cy="449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600" y="3464052"/>
            <a:ext cx="5621020" cy="2961640"/>
          </a:xfrm>
          <a:custGeom>
            <a:avLst/>
            <a:gdLst/>
            <a:ahLst/>
            <a:cxnLst/>
            <a:rect l="l" t="t" r="r" b="b"/>
            <a:pathLst>
              <a:path w="5621020" h="2961640">
                <a:moveTo>
                  <a:pt x="5620511" y="0"/>
                </a:moveTo>
                <a:lnTo>
                  <a:pt x="0" y="0"/>
                </a:lnTo>
                <a:lnTo>
                  <a:pt x="0" y="2961132"/>
                </a:lnTo>
                <a:lnTo>
                  <a:pt x="5620511" y="2961132"/>
                </a:lnTo>
                <a:lnTo>
                  <a:pt x="5620511" y="0"/>
                </a:lnTo>
                <a:close/>
              </a:path>
            </a:pathLst>
          </a:custGeom>
          <a:solidFill>
            <a:srgbClr val="A6A6A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3358" y="366775"/>
            <a:ext cx="2475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데이터 베이스 테이블</a:t>
            </a:r>
            <a:r>
              <a:rPr spc="390" dirty="0"/>
              <a:t> </a:t>
            </a:r>
            <a:r>
              <a:rPr spc="-5" dirty="0"/>
              <a:t>설계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90894" y="387222"/>
            <a:ext cx="2346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390" dirty="0">
                <a:solidFill>
                  <a:srgbClr val="7E7E7E"/>
                </a:solidFill>
                <a:latin typeface="Bandal"/>
                <a:cs typeface="Bandal"/>
              </a:rPr>
              <a:t>필요한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75" dirty="0">
                <a:solidFill>
                  <a:srgbClr val="7E7E7E"/>
                </a:solidFill>
                <a:latin typeface="Bandal"/>
                <a:cs typeface="Bandal"/>
              </a:rPr>
              <a:t>데이터</a:t>
            </a:r>
            <a:r>
              <a:rPr sz="1400" b="0" spc="-14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30" dirty="0">
                <a:solidFill>
                  <a:srgbClr val="7E7E7E"/>
                </a:solidFill>
                <a:latin typeface="Bandal"/>
                <a:cs typeface="Bandal"/>
              </a:rPr>
              <a:t>목록과</a:t>
            </a:r>
            <a:r>
              <a:rPr sz="1400" b="0" spc="-12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390" dirty="0">
                <a:solidFill>
                  <a:srgbClr val="7E7E7E"/>
                </a:solidFill>
                <a:latin typeface="Bandal"/>
                <a:cs typeface="Bandal"/>
              </a:rPr>
              <a:t>자료형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03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8546" y="3430270"/>
            <a:ext cx="295275" cy="111252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게시판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833240" y="1380412"/>
            <a:ext cx="1887855" cy="1444625"/>
            <a:chOff x="3833240" y="1380412"/>
            <a:chExt cx="1887855" cy="1444625"/>
          </a:xfrm>
        </p:grpSpPr>
        <p:sp>
          <p:nvSpPr>
            <p:cNvPr id="10" name="object 10"/>
            <p:cNvSpPr/>
            <p:nvPr/>
          </p:nvSpPr>
          <p:spPr>
            <a:xfrm>
              <a:off x="3913052" y="1380412"/>
              <a:ext cx="1807799" cy="1444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42765" y="1543050"/>
              <a:ext cx="1784985" cy="166370"/>
            </a:xfrm>
            <a:custGeom>
              <a:avLst/>
              <a:gdLst/>
              <a:ahLst/>
              <a:cxnLst/>
              <a:rect l="l" t="t" r="r" b="b"/>
              <a:pathLst>
                <a:path w="1784985" h="166369">
                  <a:moveTo>
                    <a:pt x="1784604" y="0"/>
                  </a:moveTo>
                  <a:lnTo>
                    <a:pt x="0" y="0"/>
                  </a:lnTo>
                  <a:lnTo>
                    <a:pt x="0" y="166115"/>
                  </a:lnTo>
                  <a:lnTo>
                    <a:pt x="1784604" y="166115"/>
                  </a:lnTo>
                  <a:lnTo>
                    <a:pt x="1784604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42765" y="1543050"/>
              <a:ext cx="1784985" cy="166370"/>
            </a:xfrm>
            <a:custGeom>
              <a:avLst/>
              <a:gdLst/>
              <a:ahLst/>
              <a:cxnLst/>
              <a:rect l="l" t="t" r="r" b="b"/>
              <a:pathLst>
                <a:path w="1784985" h="166369">
                  <a:moveTo>
                    <a:pt x="0" y="166115"/>
                  </a:moveTo>
                  <a:lnTo>
                    <a:pt x="1784604" y="166115"/>
                  </a:lnTo>
                  <a:lnTo>
                    <a:pt x="1784604" y="0"/>
                  </a:lnTo>
                  <a:lnTo>
                    <a:pt x="0" y="0"/>
                  </a:lnTo>
                  <a:lnTo>
                    <a:pt x="0" y="166115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20595" y="1371600"/>
            <a:ext cx="1950720" cy="1975485"/>
            <a:chOff x="1720595" y="1371600"/>
            <a:chExt cx="1950720" cy="1975485"/>
          </a:xfrm>
        </p:grpSpPr>
        <p:sp>
          <p:nvSpPr>
            <p:cNvPr id="14" name="object 14"/>
            <p:cNvSpPr/>
            <p:nvPr/>
          </p:nvSpPr>
          <p:spPr>
            <a:xfrm>
              <a:off x="1720595" y="1371600"/>
              <a:ext cx="1950720" cy="1975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00705" y="1501902"/>
              <a:ext cx="1010919" cy="187960"/>
            </a:xfrm>
            <a:custGeom>
              <a:avLst/>
              <a:gdLst/>
              <a:ahLst/>
              <a:cxnLst/>
              <a:rect l="l" t="t" r="r" b="b"/>
              <a:pathLst>
                <a:path w="1010920" h="187960">
                  <a:moveTo>
                    <a:pt x="1010412" y="0"/>
                  </a:moveTo>
                  <a:lnTo>
                    <a:pt x="0" y="0"/>
                  </a:lnTo>
                  <a:lnTo>
                    <a:pt x="0" y="187451"/>
                  </a:lnTo>
                  <a:lnTo>
                    <a:pt x="1010412" y="187451"/>
                  </a:lnTo>
                  <a:lnTo>
                    <a:pt x="1010412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00705" y="1501902"/>
              <a:ext cx="1010919" cy="187960"/>
            </a:xfrm>
            <a:custGeom>
              <a:avLst/>
              <a:gdLst/>
              <a:ahLst/>
              <a:cxnLst/>
              <a:rect l="l" t="t" r="r" b="b"/>
              <a:pathLst>
                <a:path w="1010920" h="187960">
                  <a:moveTo>
                    <a:pt x="0" y="187451"/>
                  </a:moveTo>
                  <a:lnTo>
                    <a:pt x="1010412" y="187451"/>
                  </a:lnTo>
                  <a:lnTo>
                    <a:pt x="1010412" y="0"/>
                  </a:lnTo>
                  <a:lnTo>
                    <a:pt x="0" y="0"/>
                  </a:lnTo>
                  <a:lnTo>
                    <a:pt x="0" y="187451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478280" y="5410200"/>
            <a:ext cx="4251960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61591" y="5042661"/>
            <a:ext cx="2797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7E7E7E"/>
                </a:solidFill>
                <a:latin typeface="UKIJ CJK"/>
                <a:cs typeface="UKIJ CJK"/>
              </a:rPr>
              <a:t>*</a:t>
            </a:r>
            <a:r>
              <a:rPr sz="1200" spc="-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생성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후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확인할</a:t>
            </a:r>
            <a:r>
              <a:rPr sz="12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더미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데이터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입력</a:t>
            </a:r>
            <a:r>
              <a:rPr sz="12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sql문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58567" y="3675888"/>
            <a:ext cx="2223770" cy="372110"/>
          </a:xfrm>
          <a:custGeom>
            <a:avLst/>
            <a:gdLst/>
            <a:ahLst/>
            <a:cxnLst/>
            <a:rect l="l" t="t" r="r" b="b"/>
            <a:pathLst>
              <a:path w="2223770" h="372110">
                <a:moveTo>
                  <a:pt x="2161540" y="0"/>
                </a:moveTo>
                <a:lnTo>
                  <a:pt x="61975" y="0"/>
                </a:lnTo>
                <a:lnTo>
                  <a:pt x="37826" y="4861"/>
                </a:lnTo>
                <a:lnTo>
                  <a:pt x="18129" y="18129"/>
                </a:lnTo>
                <a:lnTo>
                  <a:pt x="4861" y="37826"/>
                </a:lnTo>
                <a:lnTo>
                  <a:pt x="0" y="61975"/>
                </a:lnTo>
                <a:lnTo>
                  <a:pt x="0" y="309880"/>
                </a:lnTo>
                <a:lnTo>
                  <a:pt x="4861" y="334029"/>
                </a:lnTo>
                <a:lnTo>
                  <a:pt x="18129" y="353726"/>
                </a:lnTo>
                <a:lnTo>
                  <a:pt x="37826" y="366994"/>
                </a:lnTo>
                <a:lnTo>
                  <a:pt x="61975" y="371856"/>
                </a:lnTo>
                <a:lnTo>
                  <a:pt x="2161540" y="371856"/>
                </a:lnTo>
                <a:lnTo>
                  <a:pt x="2185689" y="366994"/>
                </a:lnTo>
                <a:lnTo>
                  <a:pt x="2205386" y="353726"/>
                </a:lnTo>
                <a:lnTo>
                  <a:pt x="2218654" y="334029"/>
                </a:lnTo>
                <a:lnTo>
                  <a:pt x="2223516" y="309880"/>
                </a:lnTo>
                <a:lnTo>
                  <a:pt x="2223516" y="61975"/>
                </a:lnTo>
                <a:lnTo>
                  <a:pt x="2218654" y="37826"/>
                </a:lnTo>
                <a:lnTo>
                  <a:pt x="2205386" y="18129"/>
                </a:lnTo>
                <a:lnTo>
                  <a:pt x="2185689" y="4861"/>
                </a:lnTo>
                <a:lnTo>
                  <a:pt x="2161540" y="0"/>
                </a:lnTo>
                <a:close/>
              </a:path>
            </a:pathLst>
          </a:custGeom>
          <a:solidFill>
            <a:srgbClr val="89B0C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77516" y="3762883"/>
            <a:ext cx="1785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0" spc="155" dirty="0">
                <a:solidFill>
                  <a:srgbClr val="585858"/>
                </a:solidFill>
                <a:latin typeface="Bandal"/>
                <a:cs typeface="Bandal"/>
              </a:rPr>
              <a:t>bId를</a:t>
            </a:r>
            <a:r>
              <a:rPr sz="1100" b="0" spc="-114" dirty="0">
                <a:solidFill>
                  <a:srgbClr val="585858"/>
                </a:solidFill>
                <a:latin typeface="Bandal"/>
                <a:cs typeface="Bandal"/>
              </a:rPr>
              <a:t> </a:t>
            </a:r>
            <a:r>
              <a:rPr sz="1100" b="0" spc="80" dirty="0">
                <a:solidFill>
                  <a:srgbClr val="585858"/>
                </a:solidFill>
                <a:latin typeface="Bandal"/>
                <a:cs typeface="Bandal"/>
              </a:rPr>
              <a:t>primary</a:t>
            </a:r>
            <a:r>
              <a:rPr sz="1100" b="0" spc="-105" dirty="0">
                <a:solidFill>
                  <a:srgbClr val="585858"/>
                </a:solidFill>
                <a:latin typeface="Bandal"/>
                <a:cs typeface="Bandal"/>
              </a:rPr>
              <a:t> </a:t>
            </a:r>
            <a:r>
              <a:rPr sz="1100" b="0" spc="150" dirty="0">
                <a:solidFill>
                  <a:srgbClr val="585858"/>
                </a:solidFill>
                <a:latin typeface="Bandal"/>
                <a:cs typeface="Bandal"/>
              </a:rPr>
              <a:t>key로</a:t>
            </a:r>
            <a:r>
              <a:rPr sz="1100" b="0" spc="-100" dirty="0">
                <a:solidFill>
                  <a:srgbClr val="585858"/>
                </a:solidFill>
                <a:latin typeface="Bandal"/>
                <a:cs typeface="Bandal"/>
              </a:rPr>
              <a:t> </a:t>
            </a:r>
            <a:r>
              <a:rPr sz="1100" b="0" spc="130" dirty="0">
                <a:solidFill>
                  <a:srgbClr val="585858"/>
                </a:solidFill>
                <a:latin typeface="Bandal"/>
                <a:cs typeface="Bandal"/>
              </a:rPr>
              <a:t>지정!!</a:t>
            </a:r>
            <a:endParaRPr sz="1100">
              <a:latin typeface="Bandal"/>
              <a:cs typeface="Band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7103" y="1083690"/>
            <a:ext cx="2178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7E7E7E"/>
                </a:solidFill>
                <a:latin typeface="UKIJ CJK"/>
                <a:cs typeface="UKIJ CJK"/>
              </a:rPr>
              <a:t>*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테이블 생성시 사용하는</a:t>
            </a:r>
            <a:r>
              <a:rPr sz="1200" spc="1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sql문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82614" y="3647084"/>
            <a:ext cx="67183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265">
              <a:lnSpc>
                <a:spcPct val="150000"/>
              </a:lnSpc>
              <a:spcBef>
                <a:spcPts val="100"/>
              </a:spcBef>
            </a:pPr>
            <a:r>
              <a:rPr sz="1000" b="0" spc="195" dirty="0">
                <a:solidFill>
                  <a:srgbClr val="335264"/>
                </a:solidFill>
                <a:latin typeface="Bandal"/>
                <a:cs typeface="Bandal"/>
              </a:rPr>
              <a:t>Name  </a:t>
            </a:r>
            <a:r>
              <a:rPr sz="1000" spc="-35" dirty="0">
                <a:solidFill>
                  <a:srgbClr val="7E7E7E"/>
                </a:solidFill>
                <a:latin typeface="UKIJ CJK"/>
                <a:cs typeface="UKIJ CJK"/>
              </a:rPr>
              <a:t>BID  </a:t>
            </a:r>
            <a:r>
              <a:rPr sz="1000" spc="-50" dirty="0">
                <a:solidFill>
                  <a:srgbClr val="7E7E7E"/>
                </a:solidFill>
                <a:latin typeface="UKIJ CJK"/>
                <a:cs typeface="UKIJ CJK"/>
              </a:rPr>
              <a:t>B</a:t>
            </a:r>
            <a:r>
              <a:rPr sz="1000" spc="30" dirty="0">
                <a:solidFill>
                  <a:srgbClr val="7E7E7E"/>
                </a:solidFill>
                <a:latin typeface="UKIJ CJK"/>
                <a:cs typeface="UKIJ CJK"/>
              </a:rPr>
              <a:t>N</a:t>
            </a:r>
            <a:r>
              <a:rPr sz="1000" spc="45" dirty="0">
                <a:solidFill>
                  <a:srgbClr val="7E7E7E"/>
                </a:solidFill>
                <a:latin typeface="UKIJ CJK"/>
                <a:cs typeface="UKIJ CJK"/>
              </a:rPr>
              <a:t>A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ME  </a:t>
            </a:r>
            <a:r>
              <a:rPr sz="1000" spc="-25" dirty="0">
                <a:solidFill>
                  <a:srgbClr val="7E7E7E"/>
                </a:solidFill>
                <a:latin typeface="UKIJ CJK"/>
                <a:cs typeface="UKIJ CJK"/>
              </a:rPr>
              <a:t>BTITLE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50000"/>
              </a:lnSpc>
            </a:pPr>
            <a:r>
              <a:rPr sz="1000" spc="-50" dirty="0">
                <a:solidFill>
                  <a:srgbClr val="7E7E7E"/>
                </a:solidFill>
                <a:latin typeface="UKIJ CJK"/>
                <a:cs typeface="UKIJ CJK"/>
              </a:rPr>
              <a:t>B</a:t>
            </a:r>
            <a:r>
              <a:rPr sz="1000" spc="30" dirty="0">
                <a:solidFill>
                  <a:srgbClr val="7E7E7E"/>
                </a:solidFill>
                <a:latin typeface="UKIJ CJK"/>
                <a:cs typeface="UKIJ CJK"/>
              </a:rPr>
              <a:t>C</a:t>
            </a:r>
            <a:r>
              <a:rPr sz="1000" spc="25" dirty="0">
                <a:solidFill>
                  <a:srgbClr val="7E7E7E"/>
                </a:solidFill>
                <a:latin typeface="UKIJ CJK"/>
                <a:cs typeface="UKIJ CJK"/>
              </a:rPr>
              <a:t>ON</a:t>
            </a:r>
            <a:r>
              <a:rPr sz="1000" spc="5" dirty="0">
                <a:solidFill>
                  <a:srgbClr val="7E7E7E"/>
                </a:solidFill>
                <a:latin typeface="UKIJ CJK"/>
                <a:cs typeface="UKIJ CJK"/>
              </a:rPr>
              <a:t>T</a:t>
            </a:r>
            <a:r>
              <a:rPr sz="1000" dirty="0">
                <a:solidFill>
                  <a:srgbClr val="7E7E7E"/>
                </a:solidFill>
                <a:latin typeface="UKIJ CJK"/>
                <a:cs typeface="UKIJ CJK"/>
              </a:rPr>
              <a:t>E</a:t>
            </a:r>
            <a:r>
              <a:rPr sz="1000" spc="15" dirty="0">
                <a:solidFill>
                  <a:srgbClr val="7E7E7E"/>
                </a:solidFill>
                <a:latin typeface="UKIJ CJK"/>
                <a:cs typeface="UKIJ CJK"/>
              </a:rPr>
              <a:t>N</a:t>
            </a:r>
            <a:r>
              <a:rPr sz="1000" spc="5" dirty="0">
                <a:solidFill>
                  <a:srgbClr val="7E7E7E"/>
                </a:solidFill>
                <a:latin typeface="UKIJ CJK"/>
                <a:cs typeface="UKIJ CJK"/>
              </a:rPr>
              <a:t>T  </a:t>
            </a:r>
            <a:r>
              <a:rPr sz="1000" dirty="0">
                <a:solidFill>
                  <a:srgbClr val="7E7E7E"/>
                </a:solidFill>
                <a:latin typeface="UKIJ CJK"/>
                <a:cs typeface="UKIJ CJK"/>
              </a:rPr>
              <a:t>BDATE  </a:t>
            </a:r>
            <a:r>
              <a:rPr sz="1000" spc="-30" dirty="0">
                <a:solidFill>
                  <a:srgbClr val="7E7E7E"/>
                </a:solidFill>
                <a:latin typeface="UKIJ CJK"/>
                <a:cs typeface="UKIJ CJK"/>
              </a:rPr>
              <a:t>BHIT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43836" y="3647084"/>
            <a:ext cx="96774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660">
              <a:lnSpc>
                <a:spcPct val="150000"/>
              </a:lnSpc>
              <a:spcBef>
                <a:spcPts val="100"/>
              </a:spcBef>
            </a:pPr>
            <a:r>
              <a:rPr sz="1000" b="0" spc="55" dirty="0">
                <a:solidFill>
                  <a:srgbClr val="335264"/>
                </a:solidFill>
                <a:latin typeface="Bandal"/>
                <a:cs typeface="Bandal"/>
              </a:rPr>
              <a:t>Value  </a:t>
            </a:r>
            <a:r>
              <a:rPr sz="1000" dirty="0">
                <a:solidFill>
                  <a:srgbClr val="7E7E7E"/>
                </a:solidFill>
                <a:latin typeface="UKIJ CJK"/>
                <a:cs typeface="UKIJ CJK"/>
              </a:rPr>
              <a:t>NUMBER(4)  </a:t>
            </a:r>
            <a:r>
              <a:rPr sz="1000" spc="20" dirty="0">
                <a:solidFill>
                  <a:srgbClr val="7E7E7E"/>
                </a:solidFill>
                <a:latin typeface="UKIJ CJK"/>
                <a:cs typeface="UKIJ CJK"/>
              </a:rPr>
              <a:t>VARCHAR2(20)  </a:t>
            </a:r>
            <a:r>
              <a:rPr sz="1000" spc="15" dirty="0">
                <a:solidFill>
                  <a:srgbClr val="7E7E7E"/>
                </a:solidFill>
                <a:latin typeface="UKIJ CJK"/>
                <a:cs typeface="UKIJ CJK"/>
              </a:rPr>
              <a:t>VARCHAR2(100)  VARCHAR2(300)  DATE  </a:t>
            </a:r>
            <a:r>
              <a:rPr sz="1000" dirty="0">
                <a:solidFill>
                  <a:srgbClr val="7E7E7E"/>
                </a:solidFill>
                <a:latin typeface="UKIJ CJK"/>
                <a:cs typeface="UKIJ CJK"/>
              </a:rPr>
              <a:t>NUMBER(4)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92210" y="3647084"/>
            <a:ext cx="2781935" cy="1626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700"/>
              </a:spcBef>
            </a:pPr>
            <a:r>
              <a:rPr sz="1000" b="0" spc="200" dirty="0">
                <a:solidFill>
                  <a:srgbClr val="335264"/>
                </a:solidFill>
                <a:latin typeface="Bandal"/>
                <a:cs typeface="Bandal"/>
              </a:rPr>
              <a:t>내용</a:t>
            </a:r>
            <a:endParaRPr sz="1000">
              <a:latin typeface="Bandal"/>
              <a:cs typeface="Band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게시글 </a:t>
            </a:r>
            <a:r>
              <a:rPr sz="1000" spc="-20" dirty="0">
                <a:solidFill>
                  <a:srgbClr val="7E7E7E"/>
                </a:solidFill>
                <a:latin typeface="UKIJ CJK"/>
                <a:cs typeface="UKIJ CJK"/>
              </a:rPr>
              <a:t>번호(primary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key: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전체 중복</a:t>
            </a:r>
            <a:r>
              <a:rPr sz="1000" spc="3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안되게함)</a:t>
            </a:r>
            <a:endParaRPr sz="1000">
              <a:latin typeface="UKIJ CJK"/>
              <a:cs typeface="UKIJ CJK"/>
            </a:endParaRPr>
          </a:p>
          <a:p>
            <a:pPr marL="47625">
              <a:lnSpc>
                <a:spcPct val="100000"/>
              </a:lnSpc>
              <a:spcBef>
                <a:spcPts val="600"/>
              </a:spcBef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이름(작성자)</a:t>
            </a:r>
            <a:endParaRPr sz="1000">
              <a:latin typeface="UKIJ CJK"/>
              <a:cs typeface="UKIJ CJK"/>
            </a:endParaRPr>
          </a:p>
          <a:p>
            <a:pPr marL="52069">
              <a:lnSpc>
                <a:spcPct val="100000"/>
              </a:lnSpc>
              <a:spcBef>
                <a:spcPts val="600"/>
              </a:spcBef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글</a:t>
            </a:r>
            <a:r>
              <a:rPr sz="10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제목</a:t>
            </a:r>
            <a:endParaRPr sz="1000">
              <a:latin typeface="UKIJ CJK"/>
              <a:cs typeface="UKIJ CJK"/>
            </a:endParaRPr>
          </a:p>
          <a:p>
            <a:pPr marL="64135">
              <a:lnSpc>
                <a:spcPct val="100000"/>
              </a:lnSpc>
              <a:spcBef>
                <a:spcPts val="600"/>
              </a:spcBef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내용</a:t>
            </a:r>
            <a:endParaRPr sz="1000">
              <a:latin typeface="UKIJ CJK"/>
              <a:cs typeface="UKIJ CJK"/>
            </a:endParaRPr>
          </a:p>
          <a:p>
            <a:pPr marL="60960">
              <a:lnSpc>
                <a:spcPct val="100000"/>
              </a:lnSpc>
              <a:spcBef>
                <a:spcPts val="600"/>
              </a:spcBef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글 작성</a:t>
            </a:r>
            <a:r>
              <a:rPr sz="10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날짜</a:t>
            </a:r>
            <a:endParaRPr sz="1000">
              <a:latin typeface="UKIJ CJK"/>
              <a:cs typeface="UKIJ CJK"/>
            </a:endParaRPr>
          </a:p>
          <a:p>
            <a:pPr marL="82550">
              <a:lnSpc>
                <a:spcPct val="100000"/>
              </a:lnSpc>
              <a:spcBef>
                <a:spcPts val="600"/>
              </a:spcBef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히트(조회수)</a:t>
            </a:r>
            <a:endParaRPr sz="1000">
              <a:latin typeface="UKIJ CJK"/>
              <a:cs typeface="UKIJ CJK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163564" y="5522718"/>
          <a:ext cx="4659629" cy="68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7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5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BGROUP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42544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NUMBER(4)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42544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85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-- </a:t>
                      </a:r>
                      <a:r>
                        <a:rPr sz="1000" spc="-5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원본글과 댓글의 그룹</a:t>
                      </a:r>
                      <a:r>
                        <a:rPr sz="1000" spc="30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 </a:t>
                      </a:r>
                      <a:r>
                        <a:rPr sz="1000" spc="-5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번호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42544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15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BSTEP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4064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NUMBER(4)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4064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85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-- </a:t>
                      </a:r>
                      <a:r>
                        <a:rPr sz="1000" spc="-10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리스트에서 </a:t>
                      </a:r>
                      <a:r>
                        <a:rPr sz="1000" spc="-5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원본글 대비 댓글의 </a:t>
                      </a:r>
                      <a:r>
                        <a:rPr sz="1000" spc="-20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상, </a:t>
                      </a:r>
                      <a:r>
                        <a:rPr sz="1000" spc="-5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하</a:t>
                      </a:r>
                      <a:r>
                        <a:rPr sz="1000" spc="85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 </a:t>
                      </a:r>
                      <a:r>
                        <a:rPr sz="1000" spc="-10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위치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4064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BINDENT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4064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NUMBER(4)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4064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85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-- </a:t>
                      </a:r>
                      <a:r>
                        <a:rPr sz="1000" spc="-5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리스트에서 댓글의 들여쓰기</a:t>
                      </a:r>
                      <a:r>
                        <a:rPr sz="1000" spc="55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 </a:t>
                      </a:r>
                      <a:r>
                        <a:rPr sz="1000" spc="-5" dirty="0">
                          <a:solidFill>
                            <a:srgbClr val="7E7E7E"/>
                          </a:solidFill>
                          <a:latin typeface="UKIJ CJK"/>
                          <a:cs typeface="UKIJ CJK"/>
                        </a:rPr>
                        <a:t>위치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4064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6282540" y="1331083"/>
            <a:ext cx="2921935" cy="1233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75628" y="3050794"/>
            <a:ext cx="2464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7E7E7E"/>
                </a:solidFill>
                <a:latin typeface="UKIJ CJK"/>
                <a:cs typeface="UKIJ CJK"/>
              </a:rPr>
              <a:t>* </a:t>
            </a:r>
            <a:r>
              <a:rPr sz="1200" spc="-30" dirty="0">
                <a:solidFill>
                  <a:srgbClr val="7E7E7E"/>
                </a:solidFill>
                <a:latin typeface="UKIJ CJK"/>
                <a:cs typeface="UKIJ CJK"/>
              </a:rPr>
              <a:t>Table </a:t>
            </a: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description of</a:t>
            </a:r>
            <a:r>
              <a:rPr sz="1200" spc="1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25" dirty="0">
                <a:solidFill>
                  <a:srgbClr val="7E7E7E"/>
                </a:solidFill>
                <a:latin typeface="UKIJ CJK"/>
                <a:cs typeface="UKIJ CJK"/>
              </a:rPr>
              <a:t>MVC_BOARD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02755" y="968755"/>
            <a:ext cx="147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7E7E7E"/>
                </a:solidFill>
                <a:latin typeface="UKIJ CJK"/>
                <a:cs typeface="UKIJ CJK"/>
              </a:rPr>
              <a:t>*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게시판 </a:t>
            </a:r>
            <a:r>
              <a:rPr sz="1200" spc="5" dirty="0">
                <a:solidFill>
                  <a:srgbClr val="7E7E7E"/>
                </a:solidFill>
                <a:latin typeface="UKIJ CJK"/>
                <a:cs typeface="UKIJ CJK"/>
              </a:rPr>
              <a:t>design</a:t>
            </a:r>
            <a:r>
              <a:rPr sz="1200" spc="11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참고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06190" y="1086103"/>
            <a:ext cx="120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7E7E7E"/>
                </a:solidFill>
                <a:latin typeface="UKIJ CJK"/>
                <a:cs typeface="UKIJ CJK"/>
              </a:rPr>
              <a:t>*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Data</a:t>
            </a:r>
            <a:r>
              <a:rPr sz="1200" spc="-5" dirty="0">
                <a:solidFill>
                  <a:srgbClr val="7E7E7E"/>
                </a:solidFill>
                <a:latin typeface="UKIJ CJK"/>
                <a:cs typeface="UKIJ CJK"/>
              </a:rPr>
              <a:t> dictionary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272506" y="1330493"/>
            <a:ext cx="2103359" cy="12015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6214" y="342646"/>
            <a:ext cx="2475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데이터 베이스 테이블</a:t>
            </a:r>
            <a:r>
              <a:rPr spc="395" dirty="0"/>
              <a:t> </a:t>
            </a:r>
            <a:r>
              <a:rPr spc="-5" dirty="0"/>
              <a:t>설계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6780" y="356743"/>
            <a:ext cx="800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295" dirty="0">
                <a:solidFill>
                  <a:srgbClr val="7E7E7E"/>
                </a:solidFill>
                <a:latin typeface="Bandal"/>
                <a:cs typeface="Bandal"/>
              </a:rPr>
              <a:t>댓글</a:t>
            </a:r>
            <a:r>
              <a:rPr sz="1400" b="0" spc="-18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35" dirty="0">
                <a:solidFill>
                  <a:srgbClr val="7E7E7E"/>
                </a:solidFill>
                <a:latin typeface="Bandal"/>
                <a:cs typeface="Bandal"/>
              </a:rPr>
              <a:t>설계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03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546" y="3430270"/>
            <a:ext cx="295275" cy="111252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게시판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150745" y="1123188"/>
            <a:ext cx="2200275" cy="2115185"/>
            <a:chOff x="2150745" y="1123188"/>
            <a:chExt cx="2200275" cy="2115185"/>
          </a:xfrm>
        </p:grpSpPr>
        <p:sp>
          <p:nvSpPr>
            <p:cNvPr id="9" name="object 9"/>
            <p:cNvSpPr/>
            <p:nvPr/>
          </p:nvSpPr>
          <p:spPr>
            <a:xfrm>
              <a:off x="2263140" y="1123188"/>
              <a:ext cx="2087880" cy="21150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0270" y="2244090"/>
              <a:ext cx="2135505" cy="661670"/>
            </a:xfrm>
            <a:custGeom>
              <a:avLst/>
              <a:gdLst/>
              <a:ahLst/>
              <a:cxnLst/>
              <a:rect l="l" t="t" r="r" b="b"/>
              <a:pathLst>
                <a:path w="2135504" h="661669">
                  <a:moveTo>
                    <a:pt x="2135124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2135124" y="661415"/>
                  </a:lnTo>
                  <a:lnTo>
                    <a:pt x="2135124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0270" y="2244090"/>
              <a:ext cx="2135505" cy="661670"/>
            </a:xfrm>
            <a:custGeom>
              <a:avLst/>
              <a:gdLst/>
              <a:ahLst/>
              <a:cxnLst/>
              <a:rect l="l" t="t" r="r" b="b"/>
              <a:pathLst>
                <a:path w="2135504" h="661669">
                  <a:moveTo>
                    <a:pt x="0" y="661415"/>
                  </a:moveTo>
                  <a:lnTo>
                    <a:pt x="2135124" y="661415"/>
                  </a:lnTo>
                  <a:lnTo>
                    <a:pt x="2135124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59507" y="3400044"/>
            <a:ext cx="3310128" cy="2961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873496" y="1053083"/>
            <a:ext cx="4126865" cy="2426335"/>
            <a:chOff x="5873496" y="1053083"/>
            <a:chExt cx="4126865" cy="2426335"/>
          </a:xfrm>
        </p:grpSpPr>
        <p:sp>
          <p:nvSpPr>
            <p:cNvPr id="15" name="object 15"/>
            <p:cNvSpPr/>
            <p:nvPr/>
          </p:nvSpPr>
          <p:spPr>
            <a:xfrm>
              <a:off x="5910072" y="2328672"/>
              <a:ext cx="4056887" cy="11506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3496" y="1053083"/>
              <a:ext cx="2979420" cy="12862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74130" y="1469897"/>
              <a:ext cx="893444" cy="460375"/>
            </a:xfrm>
            <a:custGeom>
              <a:avLst/>
              <a:gdLst/>
              <a:ahLst/>
              <a:cxnLst/>
              <a:rect l="l" t="t" r="r" b="b"/>
              <a:pathLst>
                <a:path w="893445" h="460375">
                  <a:moveTo>
                    <a:pt x="893064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893064" y="460248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74130" y="1469897"/>
              <a:ext cx="893444" cy="460375"/>
            </a:xfrm>
            <a:custGeom>
              <a:avLst/>
              <a:gdLst/>
              <a:ahLst/>
              <a:cxnLst/>
              <a:rect l="l" t="t" r="r" b="b"/>
              <a:pathLst>
                <a:path w="893445" h="460375">
                  <a:moveTo>
                    <a:pt x="0" y="460248"/>
                  </a:moveTo>
                  <a:lnTo>
                    <a:pt x="893064" y="460248"/>
                  </a:lnTo>
                  <a:lnTo>
                    <a:pt x="893064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70370" y="2931413"/>
              <a:ext cx="3220720" cy="513715"/>
            </a:xfrm>
            <a:custGeom>
              <a:avLst/>
              <a:gdLst/>
              <a:ahLst/>
              <a:cxnLst/>
              <a:rect l="l" t="t" r="r" b="b"/>
              <a:pathLst>
                <a:path w="3220720" h="513714">
                  <a:moveTo>
                    <a:pt x="3220212" y="0"/>
                  </a:moveTo>
                  <a:lnTo>
                    <a:pt x="0" y="0"/>
                  </a:lnTo>
                  <a:lnTo>
                    <a:pt x="0" y="513588"/>
                  </a:lnTo>
                  <a:lnTo>
                    <a:pt x="3220212" y="513588"/>
                  </a:lnTo>
                  <a:lnTo>
                    <a:pt x="3220212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70370" y="2931413"/>
              <a:ext cx="3220720" cy="513715"/>
            </a:xfrm>
            <a:custGeom>
              <a:avLst/>
              <a:gdLst/>
              <a:ahLst/>
              <a:cxnLst/>
              <a:rect l="l" t="t" r="r" b="b"/>
              <a:pathLst>
                <a:path w="3220720" h="513714">
                  <a:moveTo>
                    <a:pt x="0" y="513588"/>
                  </a:moveTo>
                  <a:lnTo>
                    <a:pt x="3220212" y="513588"/>
                  </a:lnTo>
                  <a:lnTo>
                    <a:pt x="3220212" y="0"/>
                  </a:lnTo>
                  <a:lnTo>
                    <a:pt x="0" y="0"/>
                  </a:lnTo>
                  <a:lnTo>
                    <a:pt x="0" y="513588"/>
                  </a:lnTo>
                  <a:close/>
                </a:path>
              </a:pathLst>
            </a:custGeom>
            <a:ln w="1904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07202" y="3662933"/>
            <a:ext cx="808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7E7E7E"/>
                </a:solidFill>
                <a:latin typeface="UKIJ CJK"/>
                <a:cs typeface="UKIJ CJK"/>
              </a:rPr>
              <a:t>*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댓글</a:t>
            </a:r>
            <a:r>
              <a:rPr sz="1200" spc="-2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로직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3496" y="3880103"/>
            <a:ext cx="5596255" cy="2405380"/>
          </a:xfrm>
          <a:prstGeom prst="rect">
            <a:avLst/>
          </a:prstGeom>
          <a:solidFill>
            <a:srgbClr val="A6A6A6">
              <a:alpha val="19999"/>
            </a:srgbClr>
          </a:solidFill>
        </p:spPr>
        <p:txBody>
          <a:bodyPr vert="horz" wrap="square" lIns="0" tIns="15049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185"/>
              </a:spcBef>
            </a:pPr>
            <a:r>
              <a:rPr sz="1050" b="0" spc="195" dirty="0">
                <a:solidFill>
                  <a:srgbClr val="5790AC"/>
                </a:solidFill>
                <a:latin typeface="Bandal"/>
                <a:cs typeface="Bandal"/>
              </a:rPr>
              <a:t>BGROUP</a:t>
            </a:r>
            <a:endParaRPr sz="1050">
              <a:latin typeface="Bandal"/>
              <a:cs typeface="Bandal"/>
            </a:endParaRPr>
          </a:p>
          <a:p>
            <a:pPr marL="321310" indent="-102870">
              <a:lnSpc>
                <a:spcPct val="100000"/>
              </a:lnSpc>
              <a:spcBef>
                <a:spcPts val="640"/>
              </a:spcBef>
              <a:buChar char="-"/>
              <a:tabLst>
                <a:tab pos="321945" algn="l"/>
              </a:tabLst>
            </a:pP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원본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글과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댓글은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같은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그룹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번호를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-10" dirty="0">
                <a:solidFill>
                  <a:srgbClr val="7E7E7E"/>
                </a:solidFill>
                <a:latin typeface="UKIJ CJK"/>
                <a:cs typeface="UKIJ CJK"/>
              </a:rPr>
              <a:t>갖음,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원본은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최신글이</a:t>
            </a:r>
            <a:r>
              <a:rPr sz="105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위에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위치</a:t>
            </a:r>
            <a:endParaRPr sz="1050">
              <a:latin typeface="UKIJ CJK"/>
              <a:cs typeface="UKIJ CJK"/>
            </a:endParaRPr>
          </a:p>
          <a:p>
            <a:pPr marL="219075">
              <a:lnSpc>
                <a:spcPct val="100000"/>
              </a:lnSpc>
              <a:spcBef>
                <a:spcPts val="625"/>
              </a:spcBef>
            </a:pPr>
            <a:r>
              <a:rPr sz="1050" b="0" spc="90" dirty="0">
                <a:solidFill>
                  <a:srgbClr val="5790AC"/>
                </a:solidFill>
                <a:latin typeface="Bandal"/>
                <a:cs typeface="Bandal"/>
              </a:rPr>
              <a:t>BSTEP</a:t>
            </a:r>
            <a:endParaRPr sz="1050">
              <a:latin typeface="Bandal"/>
              <a:cs typeface="Bandal"/>
            </a:endParaRPr>
          </a:p>
          <a:p>
            <a:pPr marL="391160" indent="-172720">
              <a:lnSpc>
                <a:spcPct val="100000"/>
              </a:lnSpc>
              <a:spcBef>
                <a:spcPts val="635"/>
              </a:spcBef>
              <a:buChar char="-"/>
              <a:tabLst>
                <a:tab pos="391795" algn="l"/>
              </a:tabLst>
            </a:pP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댓글은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리스트에서</a:t>
            </a:r>
            <a:r>
              <a:rPr sz="1050" spc="6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원본</a:t>
            </a:r>
            <a:r>
              <a:rPr sz="105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글</a:t>
            </a:r>
            <a:r>
              <a:rPr sz="105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대비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아래에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위치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(원본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글의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스텝은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항상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dirty="0">
                <a:solidFill>
                  <a:srgbClr val="7E7E7E"/>
                </a:solidFill>
                <a:latin typeface="UKIJ CJK"/>
                <a:cs typeface="UKIJ CJK"/>
              </a:rPr>
              <a:t>0</a:t>
            </a:r>
            <a:r>
              <a:rPr sz="105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)</a:t>
            </a:r>
            <a:endParaRPr sz="1050">
              <a:latin typeface="UKIJ CJK"/>
              <a:cs typeface="UKIJ CJK"/>
            </a:endParaRPr>
          </a:p>
          <a:p>
            <a:pPr marL="391160" indent="-172720">
              <a:lnSpc>
                <a:spcPct val="100000"/>
              </a:lnSpc>
              <a:spcBef>
                <a:spcPts val="620"/>
              </a:spcBef>
              <a:buChar char="-"/>
              <a:tabLst>
                <a:tab pos="391795" algn="l"/>
              </a:tabLst>
            </a:pP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같은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수준의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댓글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dirty="0">
                <a:solidFill>
                  <a:srgbClr val="7E7E7E"/>
                </a:solidFill>
                <a:latin typeface="UKIJ CJK"/>
                <a:cs typeface="UKIJ CJK"/>
              </a:rPr>
              <a:t>안에서는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먼저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달린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글이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아래로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가도록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함</a:t>
            </a:r>
            <a:endParaRPr sz="1050">
              <a:latin typeface="UKIJ CJK"/>
              <a:cs typeface="UKIJ CJK"/>
            </a:endParaRPr>
          </a:p>
          <a:p>
            <a:pPr marL="391160" indent="-172720">
              <a:lnSpc>
                <a:spcPct val="100000"/>
              </a:lnSpc>
              <a:spcBef>
                <a:spcPts val="640"/>
              </a:spcBef>
              <a:buChar char="-"/>
              <a:tabLst>
                <a:tab pos="391795" algn="l"/>
              </a:tabLst>
            </a:pP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그룹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내</a:t>
            </a:r>
            <a:r>
              <a:rPr sz="105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댓글은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새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글이</a:t>
            </a:r>
            <a:r>
              <a:rPr sz="105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등록되면</a:t>
            </a:r>
            <a:r>
              <a:rPr sz="1050" spc="7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한</a:t>
            </a:r>
            <a:r>
              <a:rPr sz="105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칸</a:t>
            </a:r>
            <a:r>
              <a:rPr sz="105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씩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아래로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밀림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-5" dirty="0">
                <a:solidFill>
                  <a:srgbClr val="7E7E7E"/>
                </a:solidFill>
                <a:latin typeface="UKIJ CJK"/>
                <a:cs typeface="UKIJ CJK"/>
              </a:rPr>
              <a:t>(댓글,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대댓글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모두)</a:t>
            </a:r>
            <a:endParaRPr sz="1050">
              <a:latin typeface="UKIJ CJK"/>
              <a:cs typeface="UKIJ CJK"/>
            </a:endParaRPr>
          </a:p>
          <a:p>
            <a:pPr marL="219075">
              <a:lnSpc>
                <a:spcPct val="100000"/>
              </a:lnSpc>
              <a:spcBef>
                <a:spcPts val="625"/>
              </a:spcBef>
            </a:pPr>
            <a:r>
              <a:rPr sz="1050" b="0" spc="160" dirty="0">
                <a:solidFill>
                  <a:srgbClr val="5790AC"/>
                </a:solidFill>
                <a:latin typeface="Bandal"/>
                <a:cs typeface="Bandal"/>
              </a:rPr>
              <a:t>BINDENT</a:t>
            </a:r>
            <a:endParaRPr sz="1050">
              <a:latin typeface="Bandal"/>
              <a:cs typeface="Bandal"/>
            </a:endParaRPr>
          </a:p>
          <a:p>
            <a:pPr marL="391160" indent="-172720">
              <a:lnSpc>
                <a:spcPct val="100000"/>
              </a:lnSpc>
              <a:spcBef>
                <a:spcPts val="635"/>
              </a:spcBef>
              <a:buChar char="-"/>
              <a:tabLst>
                <a:tab pos="391795" algn="l"/>
              </a:tabLst>
            </a:pP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리스트에서 댓글의 들여쓰기</a:t>
            </a:r>
            <a:r>
              <a:rPr sz="1050" spc="21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위치</a:t>
            </a:r>
            <a:endParaRPr sz="1050">
              <a:latin typeface="UKIJ CJK"/>
              <a:cs typeface="UKIJ CJK"/>
            </a:endParaRPr>
          </a:p>
          <a:p>
            <a:pPr marL="391160" indent="-172720">
              <a:lnSpc>
                <a:spcPct val="100000"/>
              </a:lnSpc>
              <a:spcBef>
                <a:spcPts val="625"/>
              </a:spcBef>
              <a:buChar char="-"/>
              <a:tabLst>
                <a:tab pos="391795" algn="l"/>
              </a:tabLst>
            </a:pP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원본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dirty="0">
                <a:solidFill>
                  <a:srgbClr val="7E7E7E"/>
                </a:solidFill>
                <a:latin typeface="UKIJ CJK"/>
                <a:cs typeface="UKIJ CJK"/>
              </a:rPr>
              <a:t>글(0)</a:t>
            </a:r>
            <a:r>
              <a:rPr sz="105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-50" dirty="0">
                <a:solidFill>
                  <a:srgbClr val="7E7E7E"/>
                </a:solidFill>
                <a:latin typeface="UKIJ CJK"/>
                <a:cs typeface="UKIJ CJK"/>
              </a:rPr>
              <a:t>→</a:t>
            </a:r>
            <a:r>
              <a:rPr sz="105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댓글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-50" dirty="0">
                <a:solidFill>
                  <a:srgbClr val="7E7E7E"/>
                </a:solidFill>
                <a:latin typeface="UKIJ CJK"/>
                <a:cs typeface="UKIJ CJK"/>
              </a:rPr>
              <a:t>→</a:t>
            </a:r>
            <a:r>
              <a:rPr sz="105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대</a:t>
            </a:r>
            <a:r>
              <a:rPr sz="105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댓글로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갈</a:t>
            </a:r>
            <a:r>
              <a:rPr sz="105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수록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한</a:t>
            </a:r>
            <a:r>
              <a:rPr sz="105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칸</a:t>
            </a:r>
            <a:r>
              <a:rPr sz="105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씩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들여쓰기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되기</a:t>
            </a:r>
            <a:r>
              <a:rPr sz="105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때문에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-5" dirty="0">
                <a:solidFill>
                  <a:srgbClr val="7E7E7E"/>
                </a:solidFill>
                <a:latin typeface="UKIJ CJK"/>
                <a:cs typeface="UKIJ CJK"/>
              </a:rPr>
              <a:t>1씩</a:t>
            </a:r>
            <a:r>
              <a:rPr sz="105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증가</a:t>
            </a:r>
            <a:endParaRPr sz="1050">
              <a:latin typeface="UKIJ CJK"/>
              <a:cs typeface="UKIJ CJ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03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46" y="3430270"/>
            <a:ext cx="295275" cy="111252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게시판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5372" y="1307591"/>
            <a:ext cx="3086100" cy="2759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55791" y="1307591"/>
            <a:ext cx="5748655" cy="762000"/>
          </a:xfrm>
          <a:prstGeom prst="rect">
            <a:avLst/>
          </a:prstGeom>
          <a:solidFill>
            <a:srgbClr val="A6A6A6">
              <a:alpha val="19999"/>
            </a:srgbClr>
          </a:solidFill>
        </p:spPr>
        <p:txBody>
          <a:bodyPr vert="horz" wrap="square" lIns="0" tIns="111125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875"/>
              </a:spcBef>
            </a:pPr>
            <a:r>
              <a:rPr sz="1200" b="0" spc="40" dirty="0">
                <a:solidFill>
                  <a:srgbClr val="7E7E7E"/>
                </a:solidFill>
                <a:latin typeface="Bandal"/>
                <a:cs typeface="Bandal"/>
              </a:rPr>
              <a:t>reply_view</a:t>
            </a:r>
            <a:endParaRPr sz="1200">
              <a:latin typeface="Bandal"/>
              <a:cs typeface="Bandal"/>
            </a:endParaRPr>
          </a:p>
          <a:p>
            <a:pPr marL="232410">
              <a:lnSpc>
                <a:spcPct val="100000"/>
              </a:lnSpc>
              <a:spcBef>
                <a:spcPts val="245"/>
              </a:spcBef>
            </a:pPr>
            <a:r>
              <a:rPr sz="1100" spc="-10" dirty="0">
                <a:solidFill>
                  <a:srgbClr val="5790AC"/>
                </a:solidFill>
                <a:latin typeface="UKIJ CJK"/>
                <a:cs typeface="UKIJ CJK"/>
              </a:rPr>
              <a:t>select </a:t>
            </a:r>
            <a:r>
              <a:rPr sz="1100" spc="-140" dirty="0">
                <a:solidFill>
                  <a:srgbClr val="5790AC"/>
                </a:solidFill>
                <a:latin typeface="UKIJ CJK"/>
                <a:cs typeface="UKIJ CJK"/>
              </a:rPr>
              <a:t>* </a:t>
            </a:r>
            <a:r>
              <a:rPr sz="1100" spc="-15" dirty="0">
                <a:solidFill>
                  <a:srgbClr val="5790AC"/>
                </a:solidFill>
                <a:latin typeface="UKIJ CJK"/>
                <a:cs typeface="UKIJ CJK"/>
              </a:rPr>
              <a:t>from </a:t>
            </a:r>
            <a:r>
              <a:rPr sz="1100" dirty="0">
                <a:solidFill>
                  <a:srgbClr val="5790AC"/>
                </a:solidFill>
                <a:latin typeface="UKIJ CJK"/>
                <a:cs typeface="UKIJ CJK"/>
              </a:rPr>
              <a:t>mvc_board </a:t>
            </a:r>
            <a:r>
              <a:rPr sz="1100" spc="-15" dirty="0">
                <a:solidFill>
                  <a:srgbClr val="5790AC"/>
                </a:solidFill>
                <a:latin typeface="UKIJ CJK"/>
                <a:cs typeface="UKIJ CJK"/>
              </a:rPr>
              <a:t>where bId </a:t>
            </a:r>
            <a:r>
              <a:rPr sz="1100" spc="165" dirty="0">
                <a:solidFill>
                  <a:srgbClr val="5790AC"/>
                </a:solidFill>
                <a:latin typeface="UKIJ CJK"/>
                <a:cs typeface="UKIJ CJK"/>
              </a:rPr>
              <a:t>=</a:t>
            </a:r>
            <a:r>
              <a:rPr sz="1100" spc="250" dirty="0">
                <a:solidFill>
                  <a:srgbClr val="5790AC"/>
                </a:solidFill>
                <a:latin typeface="UKIJ CJK"/>
                <a:cs typeface="UKIJ CJK"/>
              </a:rPr>
              <a:t> </a:t>
            </a:r>
            <a:r>
              <a:rPr sz="1100" spc="40" dirty="0">
                <a:solidFill>
                  <a:srgbClr val="5790AC"/>
                </a:solidFill>
                <a:latin typeface="UKIJ CJK"/>
                <a:cs typeface="UKIJ CJK"/>
              </a:rPr>
              <a:t>?</a:t>
            </a:r>
            <a:endParaRPr sz="1100">
              <a:latin typeface="UKIJ CJK"/>
              <a:cs typeface="UKIJ CJK"/>
            </a:endParaRPr>
          </a:p>
          <a:p>
            <a:pPr marL="232410">
              <a:lnSpc>
                <a:spcPct val="100000"/>
              </a:lnSpc>
              <a:spcBef>
                <a:spcPts val="10"/>
              </a:spcBef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bId값에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해당하는 원본글을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불러옴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5791" y="2197607"/>
            <a:ext cx="5748655" cy="1542415"/>
          </a:xfrm>
          <a:prstGeom prst="rect">
            <a:avLst/>
          </a:prstGeom>
          <a:solidFill>
            <a:srgbClr val="A6A6A6">
              <a:alpha val="19999"/>
            </a:srgbClr>
          </a:solidFill>
        </p:spPr>
        <p:txBody>
          <a:bodyPr vert="horz" wrap="square" lIns="0" tIns="9017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710"/>
              </a:spcBef>
            </a:pPr>
            <a:r>
              <a:rPr sz="1200" b="0" spc="25" dirty="0">
                <a:solidFill>
                  <a:srgbClr val="7E7E7E"/>
                </a:solidFill>
                <a:latin typeface="Bandal"/>
                <a:cs typeface="Bandal"/>
              </a:rPr>
              <a:t>reply </a:t>
            </a:r>
            <a:r>
              <a:rPr sz="1200" b="0" spc="135" dirty="0">
                <a:solidFill>
                  <a:srgbClr val="7E7E7E"/>
                </a:solidFill>
                <a:latin typeface="Bandal"/>
                <a:cs typeface="Bandal"/>
              </a:rPr>
              <a:t>_댓글</a:t>
            </a:r>
            <a:r>
              <a:rPr sz="1200" b="0" spc="-19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200" b="0" dirty="0">
                <a:solidFill>
                  <a:srgbClr val="7E7E7E"/>
                </a:solidFill>
                <a:latin typeface="Bandal"/>
                <a:cs typeface="Bandal"/>
              </a:rPr>
              <a:t>insert</a:t>
            </a:r>
            <a:endParaRPr sz="1200">
              <a:latin typeface="Bandal"/>
              <a:cs typeface="Bandal"/>
            </a:endParaRPr>
          </a:p>
          <a:p>
            <a:pPr marL="232410">
              <a:lnSpc>
                <a:spcPct val="100000"/>
              </a:lnSpc>
              <a:spcBef>
                <a:spcPts val="484"/>
              </a:spcBef>
            </a:pPr>
            <a:r>
              <a:rPr sz="1100" spc="-5" dirty="0">
                <a:solidFill>
                  <a:srgbClr val="5790AC"/>
                </a:solidFill>
                <a:latin typeface="UKIJ CJK"/>
                <a:cs typeface="UKIJ CJK"/>
              </a:rPr>
              <a:t>replyShape(bGroup,</a:t>
            </a:r>
            <a:r>
              <a:rPr sz="1100" spc="75" dirty="0">
                <a:solidFill>
                  <a:srgbClr val="5790AC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5790AC"/>
                </a:solidFill>
                <a:latin typeface="UKIJ CJK"/>
                <a:cs typeface="UKIJ CJK"/>
              </a:rPr>
              <a:t>bStep);</a:t>
            </a:r>
            <a:endParaRPr sz="1100">
              <a:latin typeface="UKIJ CJK"/>
              <a:cs typeface="UKIJ CJK"/>
            </a:endParaRPr>
          </a:p>
          <a:p>
            <a:pPr marL="232410">
              <a:lnSpc>
                <a:spcPct val="100000"/>
              </a:lnSpc>
            </a:pPr>
            <a:r>
              <a:rPr sz="1100" spc="100" dirty="0">
                <a:solidFill>
                  <a:srgbClr val="7E7E7E"/>
                </a:solidFill>
                <a:latin typeface="UKIJ CJK"/>
                <a:cs typeface="UKIJ CJK"/>
              </a:rPr>
              <a:t>-- </a:t>
            </a:r>
            <a:r>
              <a:rPr sz="1100" spc="-5" dirty="0">
                <a:solidFill>
                  <a:srgbClr val="7E7E7E"/>
                </a:solidFill>
                <a:latin typeface="UKIJ CJK"/>
                <a:cs typeface="UKIJ CJK"/>
              </a:rPr>
              <a:t>step</a:t>
            </a:r>
            <a:r>
              <a:rPr sz="1100" spc="7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조정</a:t>
            </a:r>
            <a:endParaRPr sz="11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UKIJ CJK"/>
              <a:cs typeface="UKIJ CJK"/>
            </a:endParaRPr>
          </a:p>
          <a:p>
            <a:pPr marL="232410">
              <a:lnSpc>
                <a:spcPct val="100000"/>
              </a:lnSpc>
              <a:spcBef>
                <a:spcPts val="5"/>
              </a:spcBef>
            </a:pPr>
            <a:r>
              <a:rPr sz="1100" spc="-20" dirty="0">
                <a:solidFill>
                  <a:srgbClr val="5790AC"/>
                </a:solidFill>
                <a:latin typeface="UKIJ CJK"/>
                <a:cs typeface="UKIJ CJK"/>
              </a:rPr>
              <a:t>insert </a:t>
            </a:r>
            <a:r>
              <a:rPr sz="1100" dirty="0">
                <a:solidFill>
                  <a:srgbClr val="5790AC"/>
                </a:solidFill>
                <a:latin typeface="UKIJ CJK"/>
                <a:cs typeface="UKIJ CJK"/>
              </a:rPr>
              <a:t>into mvc_board </a:t>
            </a:r>
            <a:r>
              <a:rPr sz="1100" spc="-20" dirty="0">
                <a:solidFill>
                  <a:srgbClr val="5790AC"/>
                </a:solidFill>
                <a:latin typeface="UKIJ CJK"/>
                <a:cs typeface="UKIJ CJK"/>
              </a:rPr>
              <a:t>(bId, </a:t>
            </a:r>
            <a:r>
              <a:rPr sz="1100" spc="-5" dirty="0">
                <a:solidFill>
                  <a:srgbClr val="5790AC"/>
                </a:solidFill>
                <a:latin typeface="UKIJ CJK"/>
                <a:cs typeface="UKIJ CJK"/>
              </a:rPr>
              <a:t>bName, bTitle, </a:t>
            </a:r>
            <a:r>
              <a:rPr sz="1100" dirty="0">
                <a:solidFill>
                  <a:srgbClr val="5790AC"/>
                </a:solidFill>
                <a:latin typeface="UKIJ CJK"/>
                <a:cs typeface="UKIJ CJK"/>
              </a:rPr>
              <a:t>bContent, </a:t>
            </a:r>
            <a:r>
              <a:rPr sz="1100" spc="-5" dirty="0">
                <a:solidFill>
                  <a:srgbClr val="5790AC"/>
                </a:solidFill>
                <a:latin typeface="UKIJ CJK"/>
                <a:cs typeface="UKIJ CJK"/>
              </a:rPr>
              <a:t>bGroup,</a:t>
            </a:r>
            <a:r>
              <a:rPr sz="1100" spc="190" dirty="0">
                <a:solidFill>
                  <a:srgbClr val="5790AC"/>
                </a:solidFill>
                <a:latin typeface="UKIJ CJK"/>
                <a:cs typeface="UKIJ CJK"/>
              </a:rPr>
              <a:t> </a:t>
            </a:r>
            <a:r>
              <a:rPr sz="1100" spc="5" dirty="0">
                <a:solidFill>
                  <a:srgbClr val="5790AC"/>
                </a:solidFill>
                <a:latin typeface="UKIJ CJK"/>
                <a:cs typeface="UKIJ CJK"/>
              </a:rPr>
              <a:t>bStep,</a:t>
            </a:r>
            <a:endParaRPr sz="1100">
              <a:latin typeface="UKIJ CJK"/>
              <a:cs typeface="UKIJ CJK"/>
            </a:endParaRPr>
          </a:p>
          <a:p>
            <a:pPr marL="232410">
              <a:lnSpc>
                <a:spcPct val="100000"/>
              </a:lnSpc>
            </a:pPr>
            <a:r>
              <a:rPr sz="1100" spc="-10" dirty="0">
                <a:solidFill>
                  <a:srgbClr val="5790AC"/>
                </a:solidFill>
                <a:latin typeface="UKIJ CJK"/>
                <a:cs typeface="UKIJ CJK"/>
              </a:rPr>
              <a:t>bIndent) values (mvc_board_seq.nextval, </a:t>
            </a:r>
            <a:r>
              <a:rPr sz="1100" dirty="0">
                <a:solidFill>
                  <a:srgbClr val="5790AC"/>
                </a:solidFill>
                <a:latin typeface="UKIJ CJK"/>
                <a:cs typeface="UKIJ CJK"/>
              </a:rPr>
              <a:t>?, ?, ?, ?, ?,</a:t>
            </a:r>
            <a:r>
              <a:rPr sz="1100" spc="165" dirty="0">
                <a:solidFill>
                  <a:srgbClr val="5790AC"/>
                </a:solidFill>
                <a:latin typeface="UKIJ CJK"/>
                <a:cs typeface="UKIJ CJK"/>
              </a:rPr>
              <a:t> </a:t>
            </a:r>
            <a:r>
              <a:rPr sz="1100" spc="20" dirty="0">
                <a:solidFill>
                  <a:srgbClr val="5790AC"/>
                </a:solidFill>
                <a:latin typeface="UKIJ CJK"/>
                <a:cs typeface="UKIJ CJK"/>
              </a:rPr>
              <a:t>?)</a:t>
            </a:r>
            <a:endParaRPr sz="1100">
              <a:latin typeface="UKIJ CJK"/>
              <a:cs typeface="UKIJ CJK"/>
            </a:endParaRPr>
          </a:p>
          <a:p>
            <a:pPr marL="23241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 </a:t>
            </a:r>
            <a:r>
              <a:rPr sz="1000" b="0" spc="200" dirty="0">
                <a:solidFill>
                  <a:srgbClr val="7E7E7E"/>
                </a:solidFill>
                <a:latin typeface="Bandal"/>
                <a:cs typeface="Bandal"/>
              </a:rPr>
              <a:t>댓글 </a:t>
            </a:r>
            <a:r>
              <a:rPr sz="1000" b="0" spc="-5" dirty="0">
                <a:solidFill>
                  <a:srgbClr val="7E7E7E"/>
                </a:solidFill>
                <a:latin typeface="Bandal"/>
                <a:cs typeface="Bandal"/>
              </a:rPr>
              <a:t>insert</a:t>
            </a:r>
            <a:r>
              <a:rPr sz="1000" b="0" spc="-31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000" b="0" spc="245" dirty="0">
                <a:solidFill>
                  <a:srgbClr val="7E7E7E"/>
                </a:solidFill>
                <a:latin typeface="Bandal"/>
                <a:cs typeface="Bandal"/>
              </a:rPr>
              <a:t>쿼리</a:t>
            </a:r>
            <a:endParaRPr sz="1000">
              <a:latin typeface="Bandal"/>
              <a:cs typeface="Bandal"/>
            </a:endParaRPr>
          </a:p>
          <a:p>
            <a:pPr marL="232410">
              <a:lnSpc>
                <a:spcPct val="100000"/>
              </a:lnSpc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새로 입력한 댓글의 값을</a:t>
            </a:r>
            <a:r>
              <a:rPr sz="1000" spc="14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저장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5791" y="3869435"/>
            <a:ext cx="5748655" cy="2204085"/>
          </a:xfrm>
          <a:prstGeom prst="rect">
            <a:avLst/>
          </a:prstGeom>
          <a:solidFill>
            <a:srgbClr val="A6A6A6">
              <a:alpha val="19999"/>
            </a:srgbClr>
          </a:solidFill>
        </p:spPr>
        <p:txBody>
          <a:bodyPr vert="horz" wrap="square" lIns="0" tIns="13335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1050"/>
              </a:spcBef>
            </a:pPr>
            <a:r>
              <a:rPr sz="1200" b="0" spc="60" dirty="0">
                <a:solidFill>
                  <a:srgbClr val="7E7E7E"/>
                </a:solidFill>
                <a:latin typeface="Bandal"/>
                <a:cs typeface="Bandal"/>
              </a:rPr>
              <a:t>replyShape</a:t>
            </a:r>
            <a:r>
              <a:rPr sz="1200" b="0" spc="-10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200" b="0" spc="250" dirty="0">
                <a:solidFill>
                  <a:srgbClr val="7E7E7E"/>
                </a:solidFill>
                <a:latin typeface="Bandal"/>
                <a:cs typeface="Bandal"/>
              </a:rPr>
              <a:t>댓글</a:t>
            </a:r>
            <a:r>
              <a:rPr sz="1200" b="0" spc="-8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200" b="0" spc="300" dirty="0">
                <a:solidFill>
                  <a:srgbClr val="7E7E7E"/>
                </a:solidFill>
                <a:latin typeface="Bandal"/>
                <a:cs typeface="Bandal"/>
              </a:rPr>
              <a:t>위치</a:t>
            </a:r>
            <a:r>
              <a:rPr sz="1200" b="0" spc="-7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200" b="0" spc="350" dirty="0">
                <a:solidFill>
                  <a:srgbClr val="7E7E7E"/>
                </a:solidFill>
                <a:latin typeface="Bandal"/>
                <a:cs typeface="Bandal"/>
              </a:rPr>
              <a:t>조정</a:t>
            </a:r>
            <a:endParaRPr sz="1200">
              <a:latin typeface="Bandal"/>
              <a:cs typeface="Bandal"/>
            </a:endParaRPr>
          </a:p>
          <a:p>
            <a:pPr marL="232410">
              <a:lnSpc>
                <a:spcPct val="100000"/>
              </a:lnSpc>
              <a:spcBef>
                <a:spcPts val="484"/>
              </a:spcBef>
            </a:pPr>
            <a:r>
              <a:rPr sz="1100" dirty="0">
                <a:solidFill>
                  <a:srgbClr val="5790AC"/>
                </a:solidFill>
                <a:latin typeface="UKIJ CJK"/>
                <a:cs typeface="UKIJ CJK"/>
              </a:rPr>
              <a:t>update mvc_board </a:t>
            </a:r>
            <a:r>
              <a:rPr sz="1100" spc="-10" dirty="0">
                <a:solidFill>
                  <a:srgbClr val="5790AC"/>
                </a:solidFill>
                <a:latin typeface="UKIJ CJK"/>
                <a:cs typeface="UKIJ CJK"/>
              </a:rPr>
              <a:t>set </a:t>
            </a:r>
            <a:r>
              <a:rPr sz="1100" spc="10" dirty="0">
                <a:solidFill>
                  <a:srgbClr val="5790AC"/>
                </a:solidFill>
                <a:latin typeface="UKIJ CJK"/>
                <a:cs typeface="UKIJ CJK"/>
              </a:rPr>
              <a:t>bStep </a:t>
            </a:r>
            <a:r>
              <a:rPr sz="1100" spc="165" dirty="0">
                <a:solidFill>
                  <a:srgbClr val="5790AC"/>
                </a:solidFill>
                <a:latin typeface="UKIJ CJK"/>
                <a:cs typeface="UKIJ CJK"/>
              </a:rPr>
              <a:t>= </a:t>
            </a:r>
            <a:r>
              <a:rPr sz="1100" spc="10" dirty="0">
                <a:solidFill>
                  <a:srgbClr val="5790AC"/>
                </a:solidFill>
                <a:latin typeface="UKIJ CJK"/>
                <a:cs typeface="UKIJ CJK"/>
              </a:rPr>
              <a:t>bStep </a:t>
            </a:r>
            <a:r>
              <a:rPr sz="1100" spc="165" dirty="0">
                <a:solidFill>
                  <a:srgbClr val="5790AC"/>
                </a:solidFill>
                <a:latin typeface="UKIJ CJK"/>
                <a:cs typeface="UKIJ CJK"/>
              </a:rPr>
              <a:t>+ </a:t>
            </a:r>
            <a:r>
              <a:rPr sz="1100" dirty="0">
                <a:solidFill>
                  <a:srgbClr val="5790AC"/>
                </a:solidFill>
                <a:latin typeface="UKIJ CJK"/>
                <a:cs typeface="UKIJ CJK"/>
              </a:rPr>
              <a:t>1 </a:t>
            </a:r>
            <a:r>
              <a:rPr sz="1100" spc="-15" dirty="0">
                <a:solidFill>
                  <a:srgbClr val="5790AC"/>
                </a:solidFill>
                <a:latin typeface="UKIJ CJK"/>
                <a:cs typeface="UKIJ CJK"/>
              </a:rPr>
              <a:t>where </a:t>
            </a:r>
            <a:r>
              <a:rPr sz="1100" dirty="0">
                <a:solidFill>
                  <a:srgbClr val="5790AC"/>
                </a:solidFill>
                <a:latin typeface="UKIJ CJK"/>
                <a:cs typeface="UKIJ CJK"/>
              </a:rPr>
              <a:t>bGroup </a:t>
            </a:r>
            <a:r>
              <a:rPr sz="1100" spc="165" dirty="0">
                <a:solidFill>
                  <a:srgbClr val="5790AC"/>
                </a:solidFill>
                <a:latin typeface="UKIJ CJK"/>
                <a:cs typeface="UKIJ CJK"/>
              </a:rPr>
              <a:t>=</a:t>
            </a:r>
            <a:r>
              <a:rPr sz="1100" spc="385" dirty="0">
                <a:solidFill>
                  <a:srgbClr val="5790AC"/>
                </a:solidFill>
                <a:latin typeface="UKIJ CJK"/>
                <a:cs typeface="UKIJ CJK"/>
              </a:rPr>
              <a:t> </a:t>
            </a:r>
            <a:r>
              <a:rPr sz="1100" spc="35" dirty="0">
                <a:solidFill>
                  <a:srgbClr val="5790AC"/>
                </a:solidFill>
                <a:latin typeface="UKIJ CJK"/>
                <a:cs typeface="UKIJ CJK"/>
              </a:rPr>
              <a:t>?</a:t>
            </a:r>
            <a:endParaRPr sz="1100">
              <a:latin typeface="UKIJ CJK"/>
              <a:cs typeface="UKIJ CJK"/>
            </a:endParaRPr>
          </a:p>
          <a:p>
            <a:pPr marL="281305">
              <a:lnSpc>
                <a:spcPct val="100000"/>
              </a:lnSpc>
            </a:pPr>
            <a:r>
              <a:rPr sz="1100" spc="-10" dirty="0">
                <a:solidFill>
                  <a:srgbClr val="5790AC"/>
                </a:solidFill>
                <a:latin typeface="UKIJ CJK"/>
                <a:cs typeface="UKIJ CJK"/>
              </a:rPr>
              <a:t>set </a:t>
            </a:r>
            <a:r>
              <a:rPr sz="1100" spc="15" dirty="0">
                <a:solidFill>
                  <a:srgbClr val="5790AC"/>
                </a:solidFill>
                <a:latin typeface="UKIJ CJK"/>
                <a:cs typeface="UKIJ CJK"/>
              </a:rPr>
              <a:t>bStep </a:t>
            </a:r>
            <a:r>
              <a:rPr sz="1100" spc="165" dirty="0">
                <a:solidFill>
                  <a:srgbClr val="5790AC"/>
                </a:solidFill>
                <a:latin typeface="UKIJ CJK"/>
                <a:cs typeface="UKIJ CJK"/>
              </a:rPr>
              <a:t>= </a:t>
            </a:r>
            <a:r>
              <a:rPr sz="1100" spc="15" dirty="0">
                <a:solidFill>
                  <a:srgbClr val="5790AC"/>
                </a:solidFill>
                <a:latin typeface="UKIJ CJK"/>
                <a:cs typeface="UKIJ CJK"/>
              </a:rPr>
              <a:t>bStep </a:t>
            </a:r>
            <a:r>
              <a:rPr sz="1100" spc="165" dirty="0">
                <a:solidFill>
                  <a:srgbClr val="5790AC"/>
                </a:solidFill>
                <a:latin typeface="UKIJ CJK"/>
                <a:cs typeface="UKIJ CJK"/>
              </a:rPr>
              <a:t>+</a:t>
            </a:r>
            <a:r>
              <a:rPr sz="1100" spc="254" dirty="0">
                <a:solidFill>
                  <a:srgbClr val="5790AC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5790AC"/>
                </a:solidFill>
                <a:latin typeface="UKIJ CJK"/>
                <a:cs typeface="UKIJ CJK"/>
              </a:rPr>
              <a:t>1</a:t>
            </a:r>
            <a:endParaRPr sz="1100">
              <a:latin typeface="UKIJ CJK"/>
              <a:cs typeface="UKIJ CJK"/>
            </a:endParaRPr>
          </a:p>
          <a:p>
            <a:pPr marL="23241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댓글이 달릴 때마다 원본글로부터 한 칸씩</a:t>
            </a:r>
            <a:r>
              <a:rPr sz="10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내려감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UKIJ CJK"/>
              <a:cs typeface="UKIJ CJK"/>
            </a:endParaRPr>
          </a:p>
          <a:p>
            <a:pPr marL="232410">
              <a:lnSpc>
                <a:spcPct val="100000"/>
              </a:lnSpc>
            </a:pPr>
            <a:r>
              <a:rPr sz="1100" spc="-15" dirty="0">
                <a:solidFill>
                  <a:srgbClr val="5790AC"/>
                </a:solidFill>
                <a:latin typeface="UKIJ CJK"/>
                <a:cs typeface="UKIJ CJK"/>
              </a:rPr>
              <a:t>where </a:t>
            </a:r>
            <a:r>
              <a:rPr sz="1100" dirty="0">
                <a:solidFill>
                  <a:srgbClr val="5790AC"/>
                </a:solidFill>
                <a:latin typeface="UKIJ CJK"/>
                <a:cs typeface="UKIJ CJK"/>
              </a:rPr>
              <a:t>bGroup </a:t>
            </a:r>
            <a:r>
              <a:rPr sz="1100" spc="165" dirty="0">
                <a:solidFill>
                  <a:srgbClr val="5790AC"/>
                </a:solidFill>
                <a:latin typeface="UKIJ CJK"/>
                <a:cs typeface="UKIJ CJK"/>
              </a:rPr>
              <a:t>= </a:t>
            </a:r>
            <a:r>
              <a:rPr sz="1100" spc="35" dirty="0">
                <a:solidFill>
                  <a:srgbClr val="5790AC"/>
                </a:solidFill>
                <a:latin typeface="UKIJ CJK"/>
                <a:cs typeface="UKIJ CJK"/>
              </a:rPr>
              <a:t>? </a:t>
            </a:r>
            <a:r>
              <a:rPr sz="1100" spc="-5" dirty="0">
                <a:solidFill>
                  <a:srgbClr val="5790AC"/>
                </a:solidFill>
                <a:latin typeface="UKIJ CJK"/>
                <a:cs typeface="UKIJ CJK"/>
              </a:rPr>
              <a:t>and </a:t>
            </a:r>
            <a:r>
              <a:rPr sz="1100" spc="10" dirty="0">
                <a:solidFill>
                  <a:srgbClr val="5790AC"/>
                </a:solidFill>
                <a:latin typeface="UKIJ CJK"/>
                <a:cs typeface="UKIJ CJK"/>
              </a:rPr>
              <a:t>bStep </a:t>
            </a:r>
            <a:r>
              <a:rPr sz="1100" spc="165" dirty="0">
                <a:solidFill>
                  <a:srgbClr val="5790AC"/>
                </a:solidFill>
                <a:latin typeface="UKIJ CJK"/>
                <a:cs typeface="UKIJ CJK"/>
              </a:rPr>
              <a:t>&gt;</a:t>
            </a:r>
            <a:r>
              <a:rPr sz="1100" spc="-110" dirty="0">
                <a:solidFill>
                  <a:srgbClr val="5790AC"/>
                </a:solidFill>
                <a:latin typeface="UKIJ CJK"/>
                <a:cs typeface="UKIJ CJK"/>
              </a:rPr>
              <a:t> </a:t>
            </a:r>
            <a:r>
              <a:rPr sz="1100" spc="35" dirty="0">
                <a:solidFill>
                  <a:srgbClr val="5790AC"/>
                </a:solidFill>
                <a:latin typeface="UKIJ CJK"/>
                <a:cs typeface="UKIJ CJK"/>
              </a:rPr>
              <a:t>?</a:t>
            </a:r>
            <a:endParaRPr sz="1100">
              <a:latin typeface="UKIJ CJK"/>
              <a:cs typeface="UKIJ CJK"/>
            </a:endParaRPr>
          </a:p>
          <a:p>
            <a:pPr marL="23241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답변을 달기로 한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"원본글"을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기준으로 원본글과 그룹이</a:t>
            </a:r>
            <a:r>
              <a:rPr sz="1000" spc="21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같고</a:t>
            </a:r>
            <a:endParaRPr sz="1000">
              <a:latin typeface="UKIJ CJK"/>
              <a:cs typeface="UKIJ CJK"/>
            </a:endParaRPr>
          </a:p>
          <a:p>
            <a:pPr marL="232410">
              <a:lnSpc>
                <a:spcPct val="100000"/>
              </a:lnSpc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원본글의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step(=0)보다</a:t>
            </a:r>
            <a:r>
              <a:rPr sz="1000" spc="12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스텝이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큰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댓글들의</a:t>
            </a:r>
            <a:r>
              <a:rPr sz="10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스텝을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증가시킴</a:t>
            </a:r>
            <a:endParaRPr sz="1000">
              <a:latin typeface="UKIJ CJK"/>
              <a:cs typeface="UKIJ CJK"/>
            </a:endParaRPr>
          </a:p>
          <a:p>
            <a:pPr marL="232410">
              <a:lnSpc>
                <a:spcPct val="100000"/>
              </a:lnSpc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(같은 그룹 내의 댓글은 모두 원본글보다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step이</a:t>
            </a:r>
            <a:r>
              <a:rPr sz="1000" spc="21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큼)</a:t>
            </a:r>
            <a:endParaRPr sz="1000">
              <a:latin typeface="UKIJ CJK"/>
              <a:cs typeface="UKIJ CJK"/>
            </a:endParaRPr>
          </a:p>
          <a:p>
            <a:pPr marL="232410">
              <a:lnSpc>
                <a:spcPct val="100000"/>
              </a:lnSpc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reply함수에서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원본글 밑에 생성되는 최초의 댓글은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step이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1이게끔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설정함</a:t>
            </a:r>
            <a:endParaRPr sz="1000">
              <a:latin typeface="UKIJ CJK"/>
              <a:cs typeface="UKIJ CJK"/>
            </a:endParaRPr>
          </a:p>
          <a:p>
            <a:pPr marL="232410">
              <a:lnSpc>
                <a:spcPct val="100000"/>
              </a:lnSpc>
            </a:pP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--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(그래야 지금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생성되는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글 밑으로 이전 생성글들이</a:t>
            </a:r>
            <a:r>
              <a:rPr sz="1000" spc="2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7E7E7E"/>
                </a:solidFill>
                <a:latin typeface="UKIJ CJK"/>
                <a:cs typeface="UKIJ CJK"/>
              </a:rPr>
              <a:t>밀린다.)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5782" y="1061465"/>
            <a:ext cx="699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7E7E7E"/>
                </a:solidFill>
                <a:latin typeface="UKIJ CJK"/>
                <a:cs typeface="UKIJ CJK"/>
              </a:rPr>
              <a:t>*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댓글</a:t>
            </a: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 sql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2788" y="4709159"/>
            <a:ext cx="3949065" cy="1338580"/>
          </a:xfrm>
          <a:prstGeom prst="rect">
            <a:avLst/>
          </a:prstGeom>
          <a:solidFill>
            <a:srgbClr val="A6A6A6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  <a:spcBef>
                <a:spcPts val="5"/>
              </a:spcBef>
            </a:pPr>
            <a:r>
              <a:rPr sz="1050" b="0" spc="-55" dirty="0">
                <a:solidFill>
                  <a:srgbClr val="7E7E7E"/>
                </a:solidFill>
                <a:latin typeface="Bandal"/>
                <a:cs typeface="Bandal"/>
              </a:rPr>
              <a:t>list</a:t>
            </a:r>
            <a:endParaRPr sz="1050">
              <a:latin typeface="Bandal"/>
              <a:cs typeface="Bandal"/>
            </a:endParaRPr>
          </a:p>
          <a:p>
            <a:pPr marL="173355" marR="276225">
              <a:lnSpc>
                <a:spcPct val="100000"/>
              </a:lnSpc>
            </a:pPr>
            <a:r>
              <a:rPr sz="1050" spc="-5" dirty="0">
                <a:solidFill>
                  <a:srgbClr val="5790AC"/>
                </a:solidFill>
                <a:latin typeface="UKIJ CJK"/>
                <a:cs typeface="UKIJ CJK"/>
              </a:rPr>
              <a:t>select </a:t>
            </a:r>
            <a:r>
              <a:rPr sz="1050" spc="-20" dirty="0">
                <a:solidFill>
                  <a:srgbClr val="5790AC"/>
                </a:solidFill>
                <a:latin typeface="UKIJ CJK"/>
                <a:cs typeface="UKIJ CJK"/>
              </a:rPr>
              <a:t>bId, </a:t>
            </a:r>
            <a:r>
              <a:rPr sz="1050" spc="-5" dirty="0">
                <a:solidFill>
                  <a:srgbClr val="5790AC"/>
                </a:solidFill>
                <a:latin typeface="UKIJ CJK"/>
                <a:cs typeface="UKIJ CJK"/>
              </a:rPr>
              <a:t>bName, bTitle, </a:t>
            </a:r>
            <a:r>
              <a:rPr sz="1050" dirty="0">
                <a:solidFill>
                  <a:srgbClr val="5790AC"/>
                </a:solidFill>
                <a:latin typeface="UKIJ CJK"/>
                <a:cs typeface="UKIJ CJK"/>
              </a:rPr>
              <a:t>bContent, bDate, bHit, </a:t>
            </a:r>
            <a:r>
              <a:rPr sz="1050" spc="-5" dirty="0">
                <a:solidFill>
                  <a:srgbClr val="5790AC"/>
                </a:solidFill>
                <a:latin typeface="UKIJ CJK"/>
                <a:cs typeface="UKIJ CJK"/>
              </a:rPr>
              <a:t>bGroup,  </a:t>
            </a:r>
            <a:r>
              <a:rPr sz="1050" spc="5" dirty="0">
                <a:solidFill>
                  <a:srgbClr val="5790AC"/>
                </a:solidFill>
                <a:latin typeface="UKIJ CJK"/>
                <a:cs typeface="UKIJ CJK"/>
              </a:rPr>
              <a:t>bStep, </a:t>
            </a:r>
            <a:r>
              <a:rPr sz="1050" spc="-10" dirty="0">
                <a:solidFill>
                  <a:srgbClr val="5790AC"/>
                </a:solidFill>
                <a:latin typeface="UKIJ CJK"/>
                <a:cs typeface="UKIJ CJK"/>
              </a:rPr>
              <a:t>bIndent </a:t>
            </a:r>
            <a:r>
              <a:rPr sz="1050" spc="-15" dirty="0">
                <a:solidFill>
                  <a:srgbClr val="5790AC"/>
                </a:solidFill>
                <a:latin typeface="UKIJ CJK"/>
                <a:cs typeface="UKIJ CJK"/>
              </a:rPr>
              <a:t>from </a:t>
            </a:r>
            <a:r>
              <a:rPr sz="1050" dirty="0">
                <a:solidFill>
                  <a:srgbClr val="5790AC"/>
                </a:solidFill>
                <a:latin typeface="UKIJ CJK"/>
                <a:cs typeface="UKIJ CJK"/>
              </a:rPr>
              <a:t>mvc_board </a:t>
            </a:r>
            <a:r>
              <a:rPr sz="1050" spc="-10" dirty="0">
                <a:solidFill>
                  <a:srgbClr val="5790AC"/>
                </a:solidFill>
                <a:latin typeface="UKIJ CJK"/>
                <a:cs typeface="UKIJ CJK"/>
              </a:rPr>
              <a:t>order </a:t>
            </a:r>
            <a:r>
              <a:rPr sz="1050" spc="10" dirty="0">
                <a:solidFill>
                  <a:srgbClr val="5790AC"/>
                </a:solidFill>
                <a:latin typeface="UKIJ CJK"/>
                <a:cs typeface="UKIJ CJK"/>
              </a:rPr>
              <a:t>by </a:t>
            </a:r>
            <a:r>
              <a:rPr sz="1050" dirty="0">
                <a:solidFill>
                  <a:srgbClr val="5790AC"/>
                </a:solidFill>
                <a:latin typeface="UKIJ CJK"/>
                <a:cs typeface="UKIJ CJK"/>
              </a:rPr>
              <a:t>bGroup </a:t>
            </a:r>
            <a:r>
              <a:rPr sz="1050" spc="-10" dirty="0">
                <a:solidFill>
                  <a:srgbClr val="5790AC"/>
                </a:solidFill>
                <a:latin typeface="UKIJ CJK"/>
                <a:cs typeface="UKIJ CJK"/>
              </a:rPr>
              <a:t>desc,  </a:t>
            </a:r>
            <a:r>
              <a:rPr sz="1050" spc="10" dirty="0">
                <a:solidFill>
                  <a:srgbClr val="5790AC"/>
                </a:solidFill>
                <a:latin typeface="UKIJ CJK"/>
                <a:cs typeface="UKIJ CJK"/>
              </a:rPr>
              <a:t>bStep</a:t>
            </a:r>
            <a:r>
              <a:rPr sz="1050" spc="65" dirty="0">
                <a:solidFill>
                  <a:srgbClr val="5790AC"/>
                </a:solidFill>
                <a:latin typeface="UKIJ CJK"/>
                <a:cs typeface="UKIJ CJK"/>
              </a:rPr>
              <a:t> </a:t>
            </a:r>
            <a:r>
              <a:rPr sz="1050" spc="-5" dirty="0">
                <a:solidFill>
                  <a:srgbClr val="5790AC"/>
                </a:solidFill>
                <a:latin typeface="UKIJ CJK"/>
                <a:cs typeface="UKIJ CJK"/>
              </a:rPr>
              <a:t>asc</a:t>
            </a:r>
            <a:endParaRPr sz="105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650">
              <a:latin typeface="UKIJ CJK"/>
              <a:cs typeface="UKIJ CJK"/>
            </a:endParaRPr>
          </a:p>
          <a:p>
            <a:pPr marL="173355">
              <a:lnSpc>
                <a:spcPct val="100000"/>
              </a:lnSpc>
            </a:pPr>
            <a:r>
              <a:rPr sz="1050" spc="90" dirty="0">
                <a:solidFill>
                  <a:srgbClr val="7E7E7E"/>
                </a:solidFill>
                <a:latin typeface="UKIJ CJK"/>
                <a:cs typeface="UKIJ CJK"/>
              </a:rPr>
              <a:t>--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그룹은 </a:t>
            </a:r>
            <a:r>
              <a:rPr sz="1050" spc="-5" dirty="0">
                <a:solidFill>
                  <a:srgbClr val="7E7E7E"/>
                </a:solidFill>
                <a:latin typeface="UKIJ CJK"/>
                <a:cs typeface="UKIJ CJK"/>
              </a:rPr>
              <a:t>내림차순,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스텝은 오름차순! (위</a:t>
            </a:r>
            <a:r>
              <a:rPr sz="1050" spc="16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그림 참고)</a:t>
            </a:r>
            <a:endParaRPr sz="105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3577" y="4463542"/>
            <a:ext cx="851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7E7E7E"/>
                </a:solidFill>
                <a:latin typeface="UKIJ CJK"/>
                <a:cs typeface="UKIJ CJK"/>
              </a:rPr>
              <a:t>*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리스트</a:t>
            </a: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 sql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506214" y="342646"/>
            <a:ext cx="2475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데이터 베이스 테이블</a:t>
            </a:r>
            <a:r>
              <a:rPr spc="395" dirty="0"/>
              <a:t> </a:t>
            </a:r>
            <a:r>
              <a:rPr spc="-5" dirty="0"/>
              <a:t>설계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56780" y="356743"/>
            <a:ext cx="800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295" dirty="0">
                <a:solidFill>
                  <a:srgbClr val="7E7E7E"/>
                </a:solidFill>
                <a:latin typeface="Bandal"/>
                <a:cs typeface="Bandal"/>
              </a:rPr>
              <a:t>댓글</a:t>
            </a:r>
            <a:r>
              <a:rPr sz="1400" b="0" spc="-18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35" dirty="0">
                <a:solidFill>
                  <a:srgbClr val="7E7E7E"/>
                </a:solidFill>
                <a:latin typeface="Bandal"/>
                <a:cs typeface="Bandal"/>
              </a:rPr>
              <a:t>설계</a:t>
            </a:r>
            <a:endParaRPr sz="140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03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46" y="3430270"/>
            <a:ext cx="295275" cy="111252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게시판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87770" y="1989203"/>
            <a:ext cx="2798445" cy="3249295"/>
            <a:chOff x="7487770" y="1989203"/>
            <a:chExt cx="2798445" cy="3249295"/>
          </a:xfrm>
        </p:grpSpPr>
        <p:sp>
          <p:nvSpPr>
            <p:cNvPr id="8" name="object 8"/>
            <p:cNvSpPr/>
            <p:nvPr/>
          </p:nvSpPr>
          <p:spPr>
            <a:xfrm>
              <a:off x="7487770" y="1989203"/>
              <a:ext cx="2561870" cy="3248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7516" y="2683763"/>
              <a:ext cx="1556385" cy="471170"/>
            </a:xfrm>
            <a:custGeom>
              <a:avLst/>
              <a:gdLst/>
              <a:ahLst/>
              <a:cxnLst/>
              <a:rect l="l" t="t" r="r" b="b"/>
              <a:pathLst>
                <a:path w="1556384" h="471169">
                  <a:moveTo>
                    <a:pt x="1556003" y="0"/>
                  </a:moveTo>
                  <a:lnTo>
                    <a:pt x="0" y="0"/>
                  </a:lnTo>
                  <a:lnTo>
                    <a:pt x="0" y="470915"/>
                  </a:lnTo>
                  <a:lnTo>
                    <a:pt x="1556003" y="470915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5790AC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57516" y="2683763"/>
              <a:ext cx="1556385" cy="471170"/>
            </a:xfrm>
            <a:custGeom>
              <a:avLst/>
              <a:gdLst/>
              <a:ahLst/>
              <a:cxnLst/>
              <a:rect l="l" t="t" r="r" b="b"/>
              <a:pathLst>
                <a:path w="1556384" h="471169">
                  <a:moveTo>
                    <a:pt x="0" y="470915"/>
                  </a:moveTo>
                  <a:lnTo>
                    <a:pt x="1556003" y="470915"/>
                  </a:lnTo>
                  <a:lnTo>
                    <a:pt x="1556003" y="0"/>
                  </a:lnTo>
                  <a:lnTo>
                    <a:pt x="0" y="0"/>
                  </a:lnTo>
                  <a:lnTo>
                    <a:pt x="0" y="470915"/>
                  </a:lnTo>
                  <a:close/>
                </a:path>
              </a:pathLst>
            </a:custGeom>
            <a:ln w="952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57516" y="3372611"/>
              <a:ext cx="1556385" cy="277495"/>
            </a:xfrm>
            <a:custGeom>
              <a:avLst/>
              <a:gdLst/>
              <a:ahLst/>
              <a:cxnLst/>
              <a:rect l="l" t="t" r="r" b="b"/>
              <a:pathLst>
                <a:path w="1556384" h="277495">
                  <a:moveTo>
                    <a:pt x="15560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556003" y="277368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5790AC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57516" y="3372611"/>
              <a:ext cx="1556385" cy="277495"/>
            </a:xfrm>
            <a:custGeom>
              <a:avLst/>
              <a:gdLst/>
              <a:ahLst/>
              <a:cxnLst/>
              <a:rect l="l" t="t" r="r" b="b"/>
              <a:pathLst>
                <a:path w="1556384" h="277495">
                  <a:moveTo>
                    <a:pt x="0" y="277368"/>
                  </a:moveTo>
                  <a:lnTo>
                    <a:pt x="1556003" y="277368"/>
                  </a:lnTo>
                  <a:lnTo>
                    <a:pt x="15560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52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57516" y="4020311"/>
              <a:ext cx="1556385" cy="166370"/>
            </a:xfrm>
            <a:custGeom>
              <a:avLst/>
              <a:gdLst/>
              <a:ahLst/>
              <a:cxnLst/>
              <a:rect l="l" t="t" r="r" b="b"/>
              <a:pathLst>
                <a:path w="1556384" h="166370">
                  <a:moveTo>
                    <a:pt x="1556003" y="0"/>
                  </a:moveTo>
                  <a:lnTo>
                    <a:pt x="0" y="0"/>
                  </a:lnTo>
                  <a:lnTo>
                    <a:pt x="0" y="166116"/>
                  </a:lnTo>
                  <a:lnTo>
                    <a:pt x="1556003" y="166116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5790AC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57516" y="4020311"/>
              <a:ext cx="1556385" cy="166370"/>
            </a:xfrm>
            <a:custGeom>
              <a:avLst/>
              <a:gdLst/>
              <a:ahLst/>
              <a:cxnLst/>
              <a:rect l="l" t="t" r="r" b="b"/>
              <a:pathLst>
                <a:path w="1556384" h="166370">
                  <a:moveTo>
                    <a:pt x="0" y="166116"/>
                  </a:moveTo>
                  <a:lnTo>
                    <a:pt x="1556003" y="166116"/>
                  </a:lnTo>
                  <a:lnTo>
                    <a:pt x="1556003" y="0"/>
                  </a:lnTo>
                  <a:lnTo>
                    <a:pt x="0" y="0"/>
                  </a:lnTo>
                  <a:lnTo>
                    <a:pt x="0" y="166116"/>
                  </a:lnTo>
                  <a:close/>
                </a:path>
              </a:pathLst>
            </a:custGeom>
            <a:ln w="952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57516" y="4381500"/>
              <a:ext cx="1556385" cy="318770"/>
            </a:xfrm>
            <a:custGeom>
              <a:avLst/>
              <a:gdLst/>
              <a:ahLst/>
              <a:cxnLst/>
              <a:rect l="l" t="t" r="r" b="b"/>
              <a:pathLst>
                <a:path w="1556384" h="318770">
                  <a:moveTo>
                    <a:pt x="1556003" y="0"/>
                  </a:moveTo>
                  <a:lnTo>
                    <a:pt x="0" y="0"/>
                  </a:lnTo>
                  <a:lnTo>
                    <a:pt x="0" y="318516"/>
                  </a:lnTo>
                  <a:lnTo>
                    <a:pt x="1556003" y="318516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5790AC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57516" y="4381500"/>
              <a:ext cx="1556385" cy="318770"/>
            </a:xfrm>
            <a:custGeom>
              <a:avLst/>
              <a:gdLst/>
              <a:ahLst/>
              <a:cxnLst/>
              <a:rect l="l" t="t" r="r" b="b"/>
              <a:pathLst>
                <a:path w="1556384" h="318770">
                  <a:moveTo>
                    <a:pt x="0" y="318516"/>
                  </a:moveTo>
                  <a:lnTo>
                    <a:pt x="1556003" y="318516"/>
                  </a:lnTo>
                  <a:lnTo>
                    <a:pt x="1556003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52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13520" y="2902965"/>
              <a:ext cx="1172210" cy="838835"/>
            </a:xfrm>
            <a:custGeom>
              <a:avLst/>
              <a:gdLst/>
              <a:ahLst/>
              <a:cxnLst/>
              <a:rect l="l" t="t" r="r" b="b"/>
              <a:pathLst>
                <a:path w="1172209" h="838835">
                  <a:moveTo>
                    <a:pt x="1096009" y="762381"/>
                  </a:moveTo>
                  <a:lnTo>
                    <a:pt x="1096009" y="838581"/>
                  </a:lnTo>
                  <a:lnTo>
                    <a:pt x="1159509" y="806831"/>
                  </a:lnTo>
                  <a:lnTo>
                    <a:pt x="1108709" y="806831"/>
                  </a:lnTo>
                  <a:lnTo>
                    <a:pt x="1108709" y="794131"/>
                  </a:lnTo>
                  <a:lnTo>
                    <a:pt x="1159509" y="794131"/>
                  </a:lnTo>
                  <a:lnTo>
                    <a:pt x="1096009" y="762381"/>
                  </a:lnTo>
                  <a:close/>
                </a:path>
                <a:path w="1172209" h="838835">
                  <a:moveTo>
                    <a:pt x="579754" y="6350"/>
                  </a:moveTo>
                  <a:lnTo>
                    <a:pt x="579754" y="806831"/>
                  </a:lnTo>
                  <a:lnTo>
                    <a:pt x="1096009" y="806831"/>
                  </a:lnTo>
                  <a:lnTo>
                    <a:pt x="1096009" y="800481"/>
                  </a:lnTo>
                  <a:lnTo>
                    <a:pt x="592454" y="800481"/>
                  </a:lnTo>
                  <a:lnTo>
                    <a:pt x="586104" y="794131"/>
                  </a:lnTo>
                  <a:lnTo>
                    <a:pt x="592454" y="794131"/>
                  </a:lnTo>
                  <a:lnTo>
                    <a:pt x="592454" y="12700"/>
                  </a:lnTo>
                  <a:lnTo>
                    <a:pt x="586104" y="12700"/>
                  </a:lnTo>
                  <a:lnTo>
                    <a:pt x="579754" y="6350"/>
                  </a:lnTo>
                  <a:close/>
                </a:path>
                <a:path w="1172209" h="838835">
                  <a:moveTo>
                    <a:pt x="1159509" y="794131"/>
                  </a:moveTo>
                  <a:lnTo>
                    <a:pt x="1108709" y="794131"/>
                  </a:lnTo>
                  <a:lnTo>
                    <a:pt x="1108709" y="806831"/>
                  </a:lnTo>
                  <a:lnTo>
                    <a:pt x="1159509" y="806831"/>
                  </a:lnTo>
                  <a:lnTo>
                    <a:pt x="1172209" y="800481"/>
                  </a:lnTo>
                  <a:lnTo>
                    <a:pt x="1159509" y="794131"/>
                  </a:lnTo>
                  <a:close/>
                </a:path>
                <a:path w="1172209" h="838835">
                  <a:moveTo>
                    <a:pt x="592454" y="794131"/>
                  </a:moveTo>
                  <a:lnTo>
                    <a:pt x="586104" y="794131"/>
                  </a:lnTo>
                  <a:lnTo>
                    <a:pt x="592454" y="800481"/>
                  </a:lnTo>
                  <a:lnTo>
                    <a:pt x="592454" y="794131"/>
                  </a:lnTo>
                  <a:close/>
                </a:path>
                <a:path w="1172209" h="838835">
                  <a:moveTo>
                    <a:pt x="1096009" y="794131"/>
                  </a:moveTo>
                  <a:lnTo>
                    <a:pt x="592454" y="794131"/>
                  </a:lnTo>
                  <a:lnTo>
                    <a:pt x="592454" y="800481"/>
                  </a:lnTo>
                  <a:lnTo>
                    <a:pt x="1096009" y="800481"/>
                  </a:lnTo>
                  <a:lnTo>
                    <a:pt x="1096009" y="794131"/>
                  </a:lnTo>
                  <a:close/>
                </a:path>
                <a:path w="1172209" h="838835">
                  <a:moveTo>
                    <a:pt x="59245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579754" y="12700"/>
                  </a:lnTo>
                  <a:lnTo>
                    <a:pt x="579754" y="6350"/>
                  </a:lnTo>
                  <a:lnTo>
                    <a:pt x="592454" y="6350"/>
                  </a:lnTo>
                  <a:lnTo>
                    <a:pt x="592454" y="0"/>
                  </a:lnTo>
                  <a:close/>
                </a:path>
                <a:path w="1172209" h="838835">
                  <a:moveTo>
                    <a:pt x="592454" y="6350"/>
                  </a:moveTo>
                  <a:lnTo>
                    <a:pt x="579754" y="6350"/>
                  </a:lnTo>
                  <a:lnTo>
                    <a:pt x="586104" y="12700"/>
                  </a:lnTo>
                  <a:lnTo>
                    <a:pt x="592454" y="12700"/>
                  </a:lnTo>
                  <a:lnTo>
                    <a:pt x="592454" y="6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13520" y="3700272"/>
              <a:ext cx="586105" cy="1299845"/>
            </a:xfrm>
            <a:custGeom>
              <a:avLst/>
              <a:gdLst/>
              <a:ahLst/>
              <a:cxnLst/>
              <a:rect l="l" t="t" r="r" b="b"/>
              <a:pathLst>
                <a:path w="586104" h="1299845">
                  <a:moveTo>
                    <a:pt x="0" y="1299717"/>
                  </a:moveTo>
                  <a:lnTo>
                    <a:pt x="0" y="1262633"/>
                  </a:lnTo>
                  <a:lnTo>
                    <a:pt x="586104" y="1262633"/>
                  </a:lnTo>
                  <a:lnTo>
                    <a:pt x="586104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3520" y="3511295"/>
              <a:ext cx="586105" cy="591820"/>
            </a:xfrm>
            <a:custGeom>
              <a:avLst/>
              <a:gdLst/>
              <a:ahLst/>
              <a:cxnLst/>
              <a:rect l="l" t="t" r="r" b="b"/>
              <a:pathLst>
                <a:path w="586104" h="591820">
                  <a:moveTo>
                    <a:pt x="0" y="591311"/>
                  </a:moveTo>
                  <a:lnTo>
                    <a:pt x="586104" y="591311"/>
                  </a:lnTo>
                </a:path>
                <a:path w="586104" h="591820">
                  <a:moveTo>
                    <a:pt x="0" y="0"/>
                  </a:moveTo>
                  <a:lnTo>
                    <a:pt x="586104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57516" y="4881372"/>
              <a:ext cx="1556385" cy="167640"/>
            </a:xfrm>
            <a:custGeom>
              <a:avLst/>
              <a:gdLst/>
              <a:ahLst/>
              <a:cxnLst/>
              <a:rect l="l" t="t" r="r" b="b"/>
              <a:pathLst>
                <a:path w="1556384" h="167639">
                  <a:moveTo>
                    <a:pt x="1556003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1556003" y="167639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5790AC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57516" y="4881372"/>
              <a:ext cx="1556385" cy="167640"/>
            </a:xfrm>
            <a:custGeom>
              <a:avLst/>
              <a:gdLst/>
              <a:ahLst/>
              <a:cxnLst/>
              <a:rect l="l" t="t" r="r" b="b"/>
              <a:pathLst>
                <a:path w="1556384" h="167639">
                  <a:moveTo>
                    <a:pt x="0" y="167639"/>
                  </a:moveTo>
                  <a:lnTo>
                    <a:pt x="1556003" y="167639"/>
                  </a:lnTo>
                  <a:lnTo>
                    <a:pt x="1556003" y="0"/>
                  </a:lnTo>
                  <a:lnTo>
                    <a:pt x="0" y="0"/>
                  </a:lnTo>
                  <a:lnTo>
                    <a:pt x="0" y="167639"/>
                  </a:lnTo>
                  <a:close/>
                </a:path>
              </a:pathLst>
            </a:custGeom>
            <a:ln w="952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5900" y="4553711"/>
              <a:ext cx="586105" cy="0"/>
            </a:xfrm>
            <a:custGeom>
              <a:avLst/>
              <a:gdLst/>
              <a:ahLst/>
              <a:cxnLst/>
              <a:rect l="l" t="t" r="r" b="b"/>
              <a:pathLst>
                <a:path w="586104">
                  <a:moveTo>
                    <a:pt x="0" y="0"/>
                  </a:moveTo>
                  <a:lnTo>
                    <a:pt x="586104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13520" y="3924045"/>
              <a:ext cx="1080135" cy="455930"/>
            </a:xfrm>
            <a:custGeom>
              <a:avLst/>
              <a:gdLst/>
              <a:ahLst/>
              <a:cxnLst/>
              <a:rect l="l" t="t" r="r" b="b"/>
              <a:pathLst>
                <a:path w="1080134" h="455929">
                  <a:moveTo>
                    <a:pt x="1003426" y="379729"/>
                  </a:moveTo>
                  <a:lnTo>
                    <a:pt x="1003426" y="455929"/>
                  </a:lnTo>
                  <a:lnTo>
                    <a:pt x="1066927" y="424179"/>
                  </a:lnTo>
                  <a:lnTo>
                    <a:pt x="1016126" y="424179"/>
                  </a:lnTo>
                  <a:lnTo>
                    <a:pt x="1016126" y="411479"/>
                  </a:lnTo>
                  <a:lnTo>
                    <a:pt x="1066927" y="411479"/>
                  </a:lnTo>
                  <a:lnTo>
                    <a:pt x="1003426" y="379729"/>
                  </a:lnTo>
                  <a:close/>
                </a:path>
                <a:path w="1080134" h="455929">
                  <a:moveTo>
                    <a:pt x="438150" y="6349"/>
                  </a:moveTo>
                  <a:lnTo>
                    <a:pt x="438150" y="424179"/>
                  </a:lnTo>
                  <a:lnTo>
                    <a:pt x="1003426" y="424179"/>
                  </a:lnTo>
                  <a:lnTo>
                    <a:pt x="1003426" y="417829"/>
                  </a:lnTo>
                  <a:lnTo>
                    <a:pt x="450850" y="417829"/>
                  </a:lnTo>
                  <a:lnTo>
                    <a:pt x="444500" y="411479"/>
                  </a:lnTo>
                  <a:lnTo>
                    <a:pt x="450850" y="411479"/>
                  </a:lnTo>
                  <a:lnTo>
                    <a:pt x="450850" y="12699"/>
                  </a:lnTo>
                  <a:lnTo>
                    <a:pt x="444500" y="12699"/>
                  </a:lnTo>
                  <a:lnTo>
                    <a:pt x="438150" y="6349"/>
                  </a:lnTo>
                  <a:close/>
                </a:path>
                <a:path w="1080134" h="455929">
                  <a:moveTo>
                    <a:pt x="1066927" y="411479"/>
                  </a:moveTo>
                  <a:lnTo>
                    <a:pt x="1016126" y="411479"/>
                  </a:lnTo>
                  <a:lnTo>
                    <a:pt x="1016126" y="424179"/>
                  </a:lnTo>
                  <a:lnTo>
                    <a:pt x="1066927" y="424179"/>
                  </a:lnTo>
                  <a:lnTo>
                    <a:pt x="1079627" y="417829"/>
                  </a:lnTo>
                  <a:lnTo>
                    <a:pt x="1066927" y="411479"/>
                  </a:lnTo>
                  <a:close/>
                </a:path>
                <a:path w="1080134" h="455929">
                  <a:moveTo>
                    <a:pt x="450850" y="411479"/>
                  </a:moveTo>
                  <a:lnTo>
                    <a:pt x="444500" y="411479"/>
                  </a:lnTo>
                  <a:lnTo>
                    <a:pt x="450850" y="417829"/>
                  </a:lnTo>
                  <a:lnTo>
                    <a:pt x="450850" y="411479"/>
                  </a:lnTo>
                  <a:close/>
                </a:path>
                <a:path w="1080134" h="455929">
                  <a:moveTo>
                    <a:pt x="1003426" y="411479"/>
                  </a:moveTo>
                  <a:lnTo>
                    <a:pt x="450850" y="411479"/>
                  </a:lnTo>
                  <a:lnTo>
                    <a:pt x="450850" y="417829"/>
                  </a:lnTo>
                  <a:lnTo>
                    <a:pt x="1003426" y="417829"/>
                  </a:lnTo>
                  <a:lnTo>
                    <a:pt x="1003426" y="411479"/>
                  </a:lnTo>
                  <a:close/>
                </a:path>
                <a:path w="1080134" h="455929">
                  <a:moveTo>
                    <a:pt x="45085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438150" y="12699"/>
                  </a:lnTo>
                  <a:lnTo>
                    <a:pt x="438150" y="6349"/>
                  </a:lnTo>
                  <a:lnTo>
                    <a:pt x="450850" y="6349"/>
                  </a:lnTo>
                  <a:lnTo>
                    <a:pt x="450850" y="0"/>
                  </a:lnTo>
                  <a:close/>
                </a:path>
                <a:path w="1080134" h="455929">
                  <a:moveTo>
                    <a:pt x="450850" y="6349"/>
                  </a:moveTo>
                  <a:lnTo>
                    <a:pt x="438150" y="6349"/>
                  </a:lnTo>
                  <a:lnTo>
                    <a:pt x="444500" y="12699"/>
                  </a:lnTo>
                  <a:lnTo>
                    <a:pt x="450850" y="12699"/>
                  </a:lnTo>
                  <a:lnTo>
                    <a:pt x="450850" y="634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13520" y="4287011"/>
              <a:ext cx="443230" cy="864235"/>
            </a:xfrm>
            <a:custGeom>
              <a:avLst/>
              <a:gdLst/>
              <a:ahLst/>
              <a:cxnLst/>
              <a:rect l="l" t="t" r="r" b="b"/>
              <a:pathLst>
                <a:path w="443229" h="864235">
                  <a:moveTo>
                    <a:pt x="6096" y="863726"/>
                  </a:moveTo>
                  <a:lnTo>
                    <a:pt x="443102" y="863726"/>
                  </a:lnTo>
                  <a:lnTo>
                    <a:pt x="443102" y="60960"/>
                  </a:lnTo>
                </a:path>
                <a:path w="443229" h="864235">
                  <a:moveTo>
                    <a:pt x="0" y="501395"/>
                  </a:moveTo>
                  <a:lnTo>
                    <a:pt x="442849" y="501395"/>
                  </a:lnTo>
                </a:path>
                <a:path w="443229" h="864235">
                  <a:moveTo>
                    <a:pt x="0" y="0"/>
                  </a:moveTo>
                  <a:lnTo>
                    <a:pt x="442849" y="0"/>
                  </a:lnTo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57516" y="3846575"/>
              <a:ext cx="1556385" cy="167640"/>
            </a:xfrm>
            <a:custGeom>
              <a:avLst/>
              <a:gdLst/>
              <a:ahLst/>
              <a:cxnLst/>
              <a:rect l="l" t="t" r="r" b="b"/>
              <a:pathLst>
                <a:path w="1556384" h="167639">
                  <a:moveTo>
                    <a:pt x="1556003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1556003" y="167640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F8CAA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57516" y="3846575"/>
              <a:ext cx="1556385" cy="167640"/>
            </a:xfrm>
            <a:custGeom>
              <a:avLst/>
              <a:gdLst/>
              <a:ahLst/>
              <a:cxnLst/>
              <a:rect l="l" t="t" r="r" b="b"/>
              <a:pathLst>
                <a:path w="1556384" h="167639">
                  <a:moveTo>
                    <a:pt x="0" y="167640"/>
                  </a:moveTo>
                  <a:lnTo>
                    <a:pt x="1556003" y="167640"/>
                  </a:lnTo>
                  <a:lnTo>
                    <a:pt x="1556003" y="0"/>
                  </a:lnTo>
                  <a:lnTo>
                    <a:pt x="0" y="0"/>
                  </a:lnTo>
                  <a:lnTo>
                    <a:pt x="0" y="167640"/>
                  </a:lnTo>
                  <a:close/>
                </a:path>
              </a:pathLst>
            </a:custGeom>
            <a:ln w="952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57516" y="4203191"/>
              <a:ext cx="1556385" cy="166370"/>
            </a:xfrm>
            <a:custGeom>
              <a:avLst/>
              <a:gdLst/>
              <a:ahLst/>
              <a:cxnLst/>
              <a:rect l="l" t="t" r="r" b="b"/>
              <a:pathLst>
                <a:path w="1556384" h="166370">
                  <a:moveTo>
                    <a:pt x="1556003" y="0"/>
                  </a:moveTo>
                  <a:lnTo>
                    <a:pt x="0" y="0"/>
                  </a:lnTo>
                  <a:lnTo>
                    <a:pt x="0" y="166116"/>
                  </a:lnTo>
                  <a:lnTo>
                    <a:pt x="1556003" y="166116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F8CAA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57516" y="4203191"/>
              <a:ext cx="1556385" cy="166370"/>
            </a:xfrm>
            <a:custGeom>
              <a:avLst/>
              <a:gdLst/>
              <a:ahLst/>
              <a:cxnLst/>
              <a:rect l="l" t="t" r="r" b="b"/>
              <a:pathLst>
                <a:path w="1556384" h="166370">
                  <a:moveTo>
                    <a:pt x="0" y="166116"/>
                  </a:moveTo>
                  <a:lnTo>
                    <a:pt x="1556003" y="166116"/>
                  </a:lnTo>
                  <a:lnTo>
                    <a:pt x="1556003" y="0"/>
                  </a:lnTo>
                  <a:lnTo>
                    <a:pt x="0" y="0"/>
                  </a:lnTo>
                  <a:lnTo>
                    <a:pt x="0" y="166116"/>
                  </a:lnTo>
                  <a:close/>
                </a:path>
              </a:pathLst>
            </a:custGeom>
            <a:ln w="952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57516" y="4704588"/>
              <a:ext cx="1556385" cy="167640"/>
            </a:xfrm>
            <a:custGeom>
              <a:avLst/>
              <a:gdLst/>
              <a:ahLst/>
              <a:cxnLst/>
              <a:rect l="l" t="t" r="r" b="b"/>
              <a:pathLst>
                <a:path w="1556384" h="167639">
                  <a:moveTo>
                    <a:pt x="1556003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1556003" y="167639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F8CAA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57516" y="4704588"/>
              <a:ext cx="1556385" cy="167640"/>
            </a:xfrm>
            <a:custGeom>
              <a:avLst/>
              <a:gdLst/>
              <a:ahLst/>
              <a:cxnLst/>
              <a:rect l="l" t="t" r="r" b="b"/>
              <a:pathLst>
                <a:path w="1556384" h="167639">
                  <a:moveTo>
                    <a:pt x="0" y="167639"/>
                  </a:moveTo>
                  <a:lnTo>
                    <a:pt x="1556003" y="167639"/>
                  </a:lnTo>
                  <a:lnTo>
                    <a:pt x="1556003" y="0"/>
                  </a:lnTo>
                  <a:lnTo>
                    <a:pt x="0" y="0"/>
                  </a:lnTo>
                  <a:lnTo>
                    <a:pt x="0" y="167639"/>
                  </a:lnTo>
                  <a:close/>
                </a:path>
              </a:pathLst>
            </a:custGeom>
            <a:ln w="952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63612" y="5067300"/>
              <a:ext cx="1556385" cy="166370"/>
            </a:xfrm>
            <a:custGeom>
              <a:avLst/>
              <a:gdLst/>
              <a:ahLst/>
              <a:cxnLst/>
              <a:rect l="l" t="t" r="r" b="b"/>
              <a:pathLst>
                <a:path w="1556384" h="166370">
                  <a:moveTo>
                    <a:pt x="1556003" y="0"/>
                  </a:moveTo>
                  <a:lnTo>
                    <a:pt x="0" y="0"/>
                  </a:lnTo>
                  <a:lnTo>
                    <a:pt x="0" y="166115"/>
                  </a:lnTo>
                  <a:lnTo>
                    <a:pt x="1556003" y="166115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F8CAA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63612" y="5067300"/>
              <a:ext cx="1556385" cy="166370"/>
            </a:xfrm>
            <a:custGeom>
              <a:avLst/>
              <a:gdLst/>
              <a:ahLst/>
              <a:cxnLst/>
              <a:rect l="l" t="t" r="r" b="b"/>
              <a:pathLst>
                <a:path w="1556384" h="166370">
                  <a:moveTo>
                    <a:pt x="0" y="166115"/>
                  </a:moveTo>
                  <a:lnTo>
                    <a:pt x="1556003" y="166115"/>
                  </a:lnTo>
                  <a:lnTo>
                    <a:pt x="1556003" y="0"/>
                  </a:lnTo>
                  <a:lnTo>
                    <a:pt x="0" y="0"/>
                  </a:lnTo>
                  <a:lnTo>
                    <a:pt x="0" y="166115"/>
                  </a:lnTo>
                  <a:close/>
                </a:path>
              </a:pathLst>
            </a:custGeom>
            <a:ln w="952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386404" y="2003969"/>
            <a:ext cx="2738755" cy="3363595"/>
            <a:chOff x="2386404" y="2003969"/>
            <a:chExt cx="2738755" cy="3363595"/>
          </a:xfrm>
        </p:grpSpPr>
        <p:sp>
          <p:nvSpPr>
            <p:cNvPr id="34" name="object 34"/>
            <p:cNvSpPr/>
            <p:nvPr/>
          </p:nvSpPr>
          <p:spPr>
            <a:xfrm>
              <a:off x="2386404" y="2003969"/>
              <a:ext cx="2390707" cy="33635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67301" y="4123435"/>
              <a:ext cx="558165" cy="76200"/>
            </a:xfrm>
            <a:custGeom>
              <a:avLst/>
              <a:gdLst/>
              <a:ahLst/>
              <a:cxnLst/>
              <a:rect l="l" t="t" r="r" b="b"/>
              <a:pathLst>
                <a:path w="558164" h="76200">
                  <a:moveTo>
                    <a:pt x="546117" y="31495"/>
                  </a:moveTo>
                  <a:lnTo>
                    <a:pt x="494157" y="31495"/>
                  </a:lnTo>
                  <a:lnTo>
                    <a:pt x="494284" y="44195"/>
                  </a:lnTo>
                  <a:lnTo>
                    <a:pt x="481593" y="44355"/>
                  </a:lnTo>
                  <a:lnTo>
                    <a:pt x="481964" y="76200"/>
                  </a:lnTo>
                  <a:lnTo>
                    <a:pt x="557657" y="37083"/>
                  </a:lnTo>
                  <a:lnTo>
                    <a:pt x="546117" y="31495"/>
                  </a:lnTo>
                  <a:close/>
                </a:path>
                <a:path w="558164" h="76200">
                  <a:moveTo>
                    <a:pt x="481445" y="31656"/>
                  </a:moveTo>
                  <a:lnTo>
                    <a:pt x="0" y="37718"/>
                  </a:lnTo>
                  <a:lnTo>
                    <a:pt x="253" y="50418"/>
                  </a:lnTo>
                  <a:lnTo>
                    <a:pt x="481593" y="44355"/>
                  </a:lnTo>
                  <a:lnTo>
                    <a:pt x="481445" y="31656"/>
                  </a:lnTo>
                  <a:close/>
                </a:path>
                <a:path w="558164" h="76200">
                  <a:moveTo>
                    <a:pt x="494157" y="31495"/>
                  </a:moveTo>
                  <a:lnTo>
                    <a:pt x="481445" y="31656"/>
                  </a:lnTo>
                  <a:lnTo>
                    <a:pt x="481593" y="44355"/>
                  </a:lnTo>
                  <a:lnTo>
                    <a:pt x="494284" y="44195"/>
                  </a:lnTo>
                  <a:lnTo>
                    <a:pt x="494157" y="31495"/>
                  </a:lnTo>
                  <a:close/>
                </a:path>
                <a:path w="558164" h="76200">
                  <a:moveTo>
                    <a:pt x="481075" y="0"/>
                  </a:moveTo>
                  <a:lnTo>
                    <a:pt x="481445" y="31656"/>
                  </a:lnTo>
                  <a:lnTo>
                    <a:pt x="494157" y="31495"/>
                  </a:lnTo>
                  <a:lnTo>
                    <a:pt x="546117" y="31495"/>
                  </a:lnTo>
                  <a:lnTo>
                    <a:pt x="481075" y="0"/>
                  </a:lnTo>
                  <a:close/>
                </a:path>
              </a:pathLst>
            </a:custGeom>
            <a:solidFill>
              <a:srgbClr val="71B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2648521" y="2323909"/>
          <a:ext cx="2319655" cy="2871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4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2E528F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E528F"/>
                      </a:solidFill>
                      <a:prstDash val="solid"/>
                    </a:lnL>
                    <a:lnR w="9525">
                      <a:solidFill>
                        <a:srgbClr val="2E528F"/>
                      </a:solidFill>
                      <a:prstDash val="solid"/>
                    </a:lnR>
                    <a:lnT w="9525">
                      <a:solidFill>
                        <a:srgbClr val="2E528F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E1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5200269" y="2379090"/>
            <a:ext cx="740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E7E7E"/>
                </a:solidFill>
                <a:latin typeface="UKIJ CJK"/>
                <a:cs typeface="UKIJ CJK"/>
              </a:rPr>
              <a:t>Command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66740" y="4043933"/>
            <a:ext cx="1123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1B6D4"/>
                </a:solidFill>
                <a:latin typeface="UKIJ CJK"/>
                <a:cs typeface="UKIJ CJK"/>
              </a:rPr>
              <a:t>Front </a:t>
            </a:r>
            <a:r>
              <a:rPr sz="1200" spc="-15" dirty="0">
                <a:solidFill>
                  <a:srgbClr val="71B6D4"/>
                </a:solidFill>
                <a:latin typeface="UKIJ CJK"/>
                <a:cs typeface="UKIJ CJK"/>
              </a:rPr>
              <a:t>Controller  </a:t>
            </a:r>
            <a:r>
              <a:rPr sz="1200" spc="-10" dirty="0">
                <a:solidFill>
                  <a:srgbClr val="71B6D4"/>
                </a:solidFill>
                <a:latin typeface="UKIJ CJK"/>
                <a:cs typeface="UKIJ CJK"/>
              </a:rPr>
              <a:t>(servlet</a:t>
            </a:r>
            <a:r>
              <a:rPr sz="1200" spc="100" dirty="0">
                <a:solidFill>
                  <a:srgbClr val="71B6D4"/>
                </a:solidFill>
                <a:latin typeface="UKIJ CJK"/>
                <a:cs typeface="UKIJ CJK"/>
              </a:rPr>
              <a:t> </a:t>
            </a:r>
            <a:r>
              <a:rPr sz="1200" spc="-10" dirty="0">
                <a:solidFill>
                  <a:srgbClr val="71B6D4"/>
                </a:solidFill>
                <a:latin typeface="UKIJ CJK"/>
                <a:cs typeface="UKIJ CJK"/>
              </a:rPr>
              <a:t>file)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04840" y="4583938"/>
            <a:ext cx="349885" cy="59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7E7E7E"/>
                </a:solidFill>
                <a:latin typeface="UKIJ CJK"/>
                <a:cs typeface="UKIJ CJK"/>
              </a:rPr>
              <a:t>D</a:t>
            </a:r>
            <a:r>
              <a:rPr sz="1200" spc="45" dirty="0">
                <a:solidFill>
                  <a:srgbClr val="7E7E7E"/>
                </a:solidFill>
                <a:latin typeface="UKIJ CJK"/>
                <a:cs typeface="UKIJ CJK"/>
              </a:rPr>
              <a:t>A</a:t>
            </a:r>
            <a:r>
              <a:rPr sz="1200" spc="35" dirty="0">
                <a:solidFill>
                  <a:srgbClr val="7E7E7E"/>
                </a:solidFill>
                <a:latin typeface="UKIJ CJK"/>
                <a:cs typeface="UKIJ CJK"/>
              </a:rPr>
              <a:t>O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DTO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432542" y="3596385"/>
            <a:ext cx="690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335264"/>
                </a:solidFill>
                <a:latin typeface="UKIJ CJK"/>
                <a:cs typeface="UKIJ CJK"/>
              </a:rPr>
              <a:t>B</a:t>
            </a:r>
            <a:r>
              <a:rPr sz="1200" dirty="0">
                <a:solidFill>
                  <a:srgbClr val="335264"/>
                </a:solidFill>
                <a:latin typeface="UKIJ CJK"/>
                <a:cs typeface="UKIJ CJK"/>
              </a:rPr>
              <a:t>oot</a:t>
            </a:r>
            <a:r>
              <a:rPr sz="1200" spc="-5" dirty="0">
                <a:solidFill>
                  <a:srgbClr val="335264"/>
                </a:solidFill>
                <a:latin typeface="UKIJ CJK"/>
                <a:cs typeface="UKIJ CJK"/>
              </a:rPr>
              <a:t>st</a:t>
            </a:r>
            <a:r>
              <a:rPr sz="1200" spc="-60" dirty="0">
                <a:solidFill>
                  <a:srgbClr val="335264"/>
                </a:solidFill>
                <a:latin typeface="UKIJ CJK"/>
                <a:cs typeface="UKIJ CJK"/>
              </a:rPr>
              <a:t>r</a:t>
            </a:r>
            <a:r>
              <a:rPr sz="1200" dirty="0">
                <a:solidFill>
                  <a:srgbClr val="335264"/>
                </a:solidFill>
                <a:latin typeface="UKIJ CJK"/>
                <a:cs typeface="UKIJ CJK"/>
              </a:rPr>
              <a:t>ap  </a:t>
            </a:r>
            <a:r>
              <a:rPr sz="1200" spc="-10" dirty="0">
                <a:solidFill>
                  <a:srgbClr val="335264"/>
                </a:solidFill>
                <a:latin typeface="UKIJ CJK"/>
                <a:cs typeface="UKIJ CJK"/>
              </a:rPr>
              <a:t>Files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269093" y="4228592"/>
            <a:ext cx="10426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EC7C30"/>
                </a:solidFill>
                <a:latin typeface="UKIJ CJK"/>
                <a:cs typeface="UKIJ CJK"/>
              </a:rPr>
              <a:t>View </a:t>
            </a:r>
            <a:r>
              <a:rPr sz="1200" dirty="0">
                <a:solidFill>
                  <a:srgbClr val="EC7C30"/>
                </a:solidFill>
                <a:latin typeface="UKIJ CJK"/>
                <a:cs typeface="UKIJ CJK"/>
              </a:rPr>
              <a:t>( </a:t>
            </a:r>
            <a:r>
              <a:rPr sz="1200" spc="-10" dirty="0">
                <a:solidFill>
                  <a:srgbClr val="EC7C30"/>
                </a:solidFill>
                <a:latin typeface="UKIJ CJK"/>
                <a:cs typeface="UKIJ CJK"/>
              </a:rPr>
              <a:t>jsp</a:t>
            </a:r>
            <a:r>
              <a:rPr sz="1200" dirty="0">
                <a:solidFill>
                  <a:srgbClr val="EC7C30"/>
                </a:solidFill>
                <a:latin typeface="UKIJ CJK"/>
                <a:cs typeface="UKIJ CJK"/>
              </a:rPr>
              <a:t> </a:t>
            </a:r>
            <a:r>
              <a:rPr sz="1200" spc="-15" dirty="0">
                <a:solidFill>
                  <a:srgbClr val="EC7C30"/>
                </a:solidFill>
                <a:latin typeface="UKIJ CJK"/>
                <a:cs typeface="UKIJ CJK"/>
              </a:rPr>
              <a:t>files)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Design </a:t>
            </a:r>
            <a:r>
              <a:rPr spc="180" dirty="0"/>
              <a:t>&amp;</a:t>
            </a:r>
            <a:r>
              <a:rPr spc="235" dirty="0"/>
              <a:t> </a:t>
            </a:r>
            <a:r>
              <a:rPr spc="-25" dirty="0"/>
              <a:t>Structure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227065" y="785621"/>
            <a:ext cx="2557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350" dirty="0">
                <a:solidFill>
                  <a:srgbClr val="7E7E7E"/>
                </a:solidFill>
                <a:latin typeface="Bandal"/>
                <a:cs typeface="Bandal"/>
              </a:rPr>
              <a:t>MVC</a:t>
            </a:r>
            <a:r>
              <a:rPr sz="1400" b="0" spc="-11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190" dirty="0">
                <a:solidFill>
                  <a:srgbClr val="7E7E7E"/>
                </a:solidFill>
                <a:latin typeface="Bandal"/>
                <a:cs typeface="Bandal"/>
              </a:rPr>
              <a:t>Model</a:t>
            </a:r>
            <a:r>
              <a:rPr sz="1400" b="0" spc="-10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70" dirty="0">
                <a:solidFill>
                  <a:srgbClr val="7E7E7E"/>
                </a:solidFill>
                <a:latin typeface="Bandal"/>
                <a:cs typeface="Bandal"/>
              </a:rPr>
              <a:t>2기반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50" dirty="0">
                <a:solidFill>
                  <a:srgbClr val="7E7E7E"/>
                </a:solidFill>
                <a:latin typeface="Bandal"/>
                <a:cs typeface="Bandal"/>
              </a:rPr>
              <a:t>Folder</a:t>
            </a:r>
            <a:r>
              <a:rPr sz="1400" b="0" spc="-9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0" dirty="0">
                <a:solidFill>
                  <a:srgbClr val="7E7E7E"/>
                </a:solidFill>
                <a:latin typeface="Bandal"/>
                <a:cs typeface="Bandal"/>
              </a:rPr>
              <a:t>Tree</a:t>
            </a:r>
            <a:endParaRPr sz="1400">
              <a:latin typeface="Bandal"/>
              <a:cs typeface="Band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719571" y="2480817"/>
            <a:ext cx="1027430" cy="3256915"/>
            <a:chOff x="5719571" y="2480817"/>
            <a:chExt cx="1027430" cy="3256915"/>
          </a:xfrm>
        </p:grpSpPr>
        <p:sp>
          <p:nvSpPr>
            <p:cNvPr id="45" name="object 45"/>
            <p:cNvSpPr/>
            <p:nvPr/>
          </p:nvSpPr>
          <p:spPr>
            <a:xfrm>
              <a:off x="6079235" y="2480817"/>
              <a:ext cx="667385" cy="3256915"/>
            </a:xfrm>
            <a:custGeom>
              <a:avLst/>
              <a:gdLst/>
              <a:ahLst/>
              <a:cxnLst/>
              <a:rect l="l" t="t" r="r" b="b"/>
              <a:pathLst>
                <a:path w="667384" h="3256915">
                  <a:moveTo>
                    <a:pt x="622935" y="3180232"/>
                  </a:moveTo>
                  <a:lnTo>
                    <a:pt x="591185" y="3180232"/>
                  </a:lnTo>
                  <a:lnTo>
                    <a:pt x="629285" y="3256432"/>
                  </a:lnTo>
                  <a:lnTo>
                    <a:pt x="661041" y="3192919"/>
                  </a:lnTo>
                  <a:lnTo>
                    <a:pt x="622935" y="3192919"/>
                  </a:lnTo>
                  <a:lnTo>
                    <a:pt x="622935" y="3180232"/>
                  </a:lnTo>
                  <a:close/>
                </a:path>
                <a:path w="667384" h="3256915">
                  <a:moveTo>
                    <a:pt x="622935" y="6350"/>
                  </a:moveTo>
                  <a:lnTo>
                    <a:pt x="622935" y="3192919"/>
                  </a:lnTo>
                  <a:lnTo>
                    <a:pt x="635635" y="3192919"/>
                  </a:lnTo>
                  <a:lnTo>
                    <a:pt x="635635" y="12700"/>
                  </a:lnTo>
                  <a:lnTo>
                    <a:pt x="629285" y="12700"/>
                  </a:lnTo>
                  <a:lnTo>
                    <a:pt x="622935" y="6350"/>
                  </a:lnTo>
                  <a:close/>
                </a:path>
                <a:path w="667384" h="3256915">
                  <a:moveTo>
                    <a:pt x="667385" y="3180232"/>
                  </a:moveTo>
                  <a:lnTo>
                    <a:pt x="635635" y="3180232"/>
                  </a:lnTo>
                  <a:lnTo>
                    <a:pt x="635635" y="3192919"/>
                  </a:lnTo>
                  <a:lnTo>
                    <a:pt x="661041" y="3192919"/>
                  </a:lnTo>
                  <a:lnTo>
                    <a:pt x="667385" y="3180232"/>
                  </a:lnTo>
                  <a:close/>
                </a:path>
                <a:path w="667384" h="3256915">
                  <a:moveTo>
                    <a:pt x="63563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22935" y="12700"/>
                  </a:lnTo>
                  <a:lnTo>
                    <a:pt x="622935" y="6350"/>
                  </a:lnTo>
                  <a:lnTo>
                    <a:pt x="635635" y="6350"/>
                  </a:lnTo>
                  <a:lnTo>
                    <a:pt x="635635" y="0"/>
                  </a:lnTo>
                  <a:close/>
                </a:path>
                <a:path w="667384" h="3256915">
                  <a:moveTo>
                    <a:pt x="635635" y="6350"/>
                  </a:moveTo>
                  <a:lnTo>
                    <a:pt x="622935" y="6350"/>
                  </a:lnTo>
                  <a:lnTo>
                    <a:pt x="629285" y="12700"/>
                  </a:lnTo>
                  <a:lnTo>
                    <a:pt x="635635" y="12700"/>
                  </a:lnTo>
                  <a:lnTo>
                    <a:pt x="635635" y="635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19571" y="4690872"/>
              <a:ext cx="989965" cy="387350"/>
            </a:xfrm>
            <a:custGeom>
              <a:avLst/>
              <a:gdLst/>
              <a:ahLst/>
              <a:cxnLst/>
              <a:rect l="l" t="t" r="r" b="b"/>
              <a:pathLst>
                <a:path w="989965" h="387350">
                  <a:moveTo>
                    <a:pt x="0" y="0"/>
                  </a:moveTo>
                  <a:lnTo>
                    <a:pt x="989964" y="0"/>
                  </a:lnTo>
                </a:path>
                <a:path w="989965" h="387350">
                  <a:moveTo>
                    <a:pt x="15239" y="387095"/>
                  </a:moveTo>
                  <a:lnTo>
                    <a:pt x="987805" y="387095"/>
                  </a:lnTo>
                </a:path>
              </a:pathLst>
            </a:custGeom>
            <a:ln w="63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513321" y="5802579"/>
            <a:ext cx="467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00AF50"/>
                </a:solidFill>
                <a:latin typeface="UKIJ CJK"/>
                <a:cs typeface="UKIJ CJK"/>
              </a:rPr>
              <a:t>M</a:t>
            </a:r>
            <a:r>
              <a:rPr sz="1200" spc="10" dirty="0">
                <a:solidFill>
                  <a:srgbClr val="00AF50"/>
                </a:solidFill>
                <a:latin typeface="UKIJ CJK"/>
                <a:cs typeface="UKIJ CJK"/>
              </a:rPr>
              <a:t>ode</a:t>
            </a:r>
            <a:r>
              <a:rPr sz="1200" spc="-15" dirty="0">
                <a:solidFill>
                  <a:srgbClr val="00AF50"/>
                </a:solidFill>
                <a:latin typeface="UKIJ CJK"/>
                <a:cs typeface="UKIJ CJK"/>
              </a:rPr>
              <a:t>l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03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46" y="3430270"/>
            <a:ext cx="295275" cy="111252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게시판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23669" y="2150364"/>
            <a:ext cx="3592195" cy="2637790"/>
            <a:chOff x="1923669" y="2150364"/>
            <a:chExt cx="3592195" cy="2637790"/>
          </a:xfrm>
        </p:grpSpPr>
        <p:sp>
          <p:nvSpPr>
            <p:cNvPr id="8" name="object 8"/>
            <p:cNvSpPr/>
            <p:nvPr/>
          </p:nvSpPr>
          <p:spPr>
            <a:xfrm>
              <a:off x="1976628" y="2150364"/>
              <a:ext cx="3538728" cy="2541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33194" y="4463034"/>
              <a:ext cx="568960" cy="315595"/>
            </a:xfrm>
            <a:custGeom>
              <a:avLst/>
              <a:gdLst/>
              <a:ahLst/>
              <a:cxnLst/>
              <a:rect l="l" t="t" r="r" b="b"/>
              <a:pathLst>
                <a:path w="568960" h="315595">
                  <a:moveTo>
                    <a:pt x="568451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568451" y="315468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33194" y="4463034"/>
              <a:ext cx="568960" cy="315595"/>
            </a:xfrm>
            <a:custGeom>
              <a:avLst/>
              <a:gdLst/>
              <a:ahLst/>
              <a:cxnLst/>
              <a:rect l="l" t="t" r="r" b="b"/>
              <a:pathLst>
                <a:path w="568960" h="315595">
                  <a:moveTo>
                    <a:pt x="0" y="315468"/>
                  </a:moveTo>
                  <a:lnTo>
                    <a:pt x="568451" y="315468"/>
                  </a:lnTo>
                  <a:lnTo>
                    <a:pt x="568451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0658" y="1659763"/>
            <a:ext cx="4340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7E7E7E"/>
                </a:solidFill>
                <a:latin typeface="UKIJ CJK"/>
                <a:cs typeface="UKIJ CJK"/>
              </a:rPr>
              <a:t>1.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리스트에서 글 작성 페이지로 가서 글 작성 후 입력하는</a:t>
            </a:r>
            <a:r>
              <a:rPr sz="1200" spc="13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로직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43955" y="3240023"/>
            <a:ext cx="352425" cy="379730"/>
          </a:xfrm>
          <a:custGeom>
            <a:avLst/>
            <a:gdLst/>
            <a:ahLst/>
            <a:cxnLst/>
            <a:rect l="l" t="t" r="r" b="b"/>
            <a:pathLst>
              <a:path w="352425" h="379729">
                <a:moveTo>
                  <a:pt x="176022" y="0"/>
                </a:moveTo>
                <a:lnTo>
                  <a:pt x="176022" y="94868"/>
                </a:lnTo>
                <a:lnTo>
                  <a:pt x="0" y="94868"/>
                </a:lnTo>
                <a:lnTo>
                  <a:pt x="0" y="284606"/>
                </a:lnTo>
                <a:lnTo>
                  <a:pt x="176022" y="284606"/>
                </a:lnTo>
                <a:lnTo>
                  <a:pt x="176022" y="379475"/>
                </a:lnTo>
                <a:lnTo>
                  <a:pt x="352044" y="189737"/>
                </a:lnTo>
                <a:lnTo>
                  <a:pt x="176022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59000" y="4911344"/>
            <a:ext cx="1334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Write_view.do</a:t>
            </a:r>
            <a:r>
              <a:rPr sz="1200" spc="7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실행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02704" y="2130551"/>
            <a:ext cx="4093210" cy="2639695"/>
            <a:chOff x="6402704" y="2130551"/>
            <a:chExt cx="4093210" cy="2639695"/>
          </a:xfrm>
        </p:grpSpPr>
        <p:sp>
          <p:nvSpPr>
            <p:cNvPr id="15" name="object 15"/>
            <p:cNvSpPr/>
            <p:nvPr/>
          </p:nvSpPr>
          <p:spPr>
            <a:xfrm>
              <a:off x="6435851" y="2130551"/>
              <a:ext cx="4059936" cy="2639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12229" y="4373117"/>
              <a:ext cx="498475" cy="307975"/>
            </a:xfrm>
            <a:custGeom>
              <a:avLst/>
              <a:gdLst/>
              <a:ahLst/>
              <a:cxnLst/>
              <a:rect l="l" t="t" r="r" b="b"/>
              <a:pathLst>
                <a:path w="498475" h="307975">
                  <a:moveTo>
                    <a:pt x="498348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498348" y="307847"/>
                  </a:lnTo>
                  <a:lnTo>
                    <a:pt x="498348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12229" y="4373117"/>
              <a:ext cx="498475" cy="307975"/>
            </a:xfrm>
            <a:custGeom>
              <a:avLst/>
              <a:gdLst/>
              <a:ahLst/>
              <a:cxnLst/>
              <a:rect l="l" t="t" r="r" b="b"/>
              <a:pathLst>
                <a:path w="498475" h="307975">
                  <a:moveTo>
                    <a:pt x="0" y="307847"/>
                  </a:moveTo>
                  <a:lnTo>
                    <a:pt x="498348" y="307847"/>
                  </a:lnTo>
                  <a:lnTo>
                    <a:pt x="498348" y="0"/>
                  </a:lnTo>
                  <a:lnTo>
                    <a:pt x="0" y="0"/>
                  </a:lnTo>
                  <a:lnTo>
                    <a:pt x="0" y="307847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94397" y="4373117"/>
              <a:ext cx="608330" cy="307975"/>
            </a:xfrm>
            <a:custGeom>
              <a:avLst/>
              <a:gdLst/>
              <a:ahLst/>
              <a:cxnLst/>
              <a:rect l="l" t="t" r="r" b="b"/>
              <a:pathLst>
                <a:path w="608329" h="307975">
                  <a:moveTo>
                    <a:pt x="608076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608076" y="307847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94397" y="4373117"/>
              <a:ext cx="608330" cy="307975"/>
            </a:xfrm>
            <a:custGeom>
              <a:avLst/>
              <a:gdLst/>
              <a:ahLst/>
              <a:cxnLst/>
              <a:rect l="l" t="t" r="r" b="b"/>
              <a:pathLst>
                <a:path w="608329" h="307975">
                  <a:moveTo>
                    <a:pt x="0" y="307847"/>
                  </a:moveTo>
                  <a:lnTo>
                    <a:pt x="608076" y="307847"/>
                  </a:lnTo>
                  <a:lnTo>
                    <a:pt x="608076" y="0"/>
                  </a:lnTo>
                  <a:lnTo>
                    <a:pt x="0" y="0"/>
                  </a:lnTo>
                  <a:lnTo>
                    <a:pt x="0" y="307847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953895" y="4952238"/>
            <a:ext cx="126364" cy="144780"/>
          </a:xfrm>
          <a:custGeom>
            <a:avLst/>
            <a:gdLst/>
            <a:ahLst/>
            <a:cxnLst/>
            <a:rect l="l" t="t" r="r" b="b"/>
            <a:pathLst>
              <a:path w="126364" h="144779">
                <a:moveTo>
                  <a:pt x="0" y="0"/>
                </a:moveTo>
                <a:lnTo>
                  <a:pt x="888" y="144780"/>
                </a:lnTo>
                <a:lnTo>
                  <a:pt x="126111" y="72136"/>
                </a:lnTo>
                <a:lnTo>
                  <a:pt x="0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08650" y="5008600"/>
            <a:ext cx="1206500" cy="5283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solidFill>
                  <a:srgbClr val="7E7E7E"/>
                </a:solidFill>
                <a:latin typeface="UKIJ CJK"/>
                <a:cs typeface="UKIJ CJK"/>
              </a:rPr>
              <a:t>write.do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실행</a:t>
            </a:r>
            <a:r>
              <a:rPr sz="11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후</a:t>
            </a:r>
            <a:endParaRPr sz="1100">
              <a:latin typeface="UKIJ CJK"/>
              <a:cs typeface="UKIJ CJK"/>
            </a:endParaRPr>
          </a:p>
          <a:p>
            <a:pPr marR="5080" algn="r">
              <a:lnSpc>
                <a:spcPct val="100000"/>
              </a:lnSpc>
              <a:spcBef>
                <a:spcPts val="660"/>
              </a:spcBef>
            </a:pPr>
            <a:r>
              <a:rPr sz="1100" spc="-55" dirty="0">
                <a:solidFill>
                  <a:srgbClr val="7E7E7E"/>
                </a:solidFill>
                <a:latin typeface="UKIJ CJK"/>
                <a:cs typeface="UKIJ CJK"/>
              </a:rPr>
              <a:t>→  </a:t>
            </a:r>
            <a:r>
              <a:rPr sz="1100" spc="-10" dirty="0">
                <a:solidFill>
                  <a:srgbClr val="7E7E7E"/>
                </a:solidFill>
                <a:latin typeface="UKIJ CJK"/>
                <a:cs typeface="UKIJ CJK"/>
              </a:rPr>
              <a:t>list.do </a:t>
            </a:r>
            <a:r>
              <a:rPr sz="1100" spc="-55" dirty="0">
                <a:solidFill>
                  <a:srgbClr val="7E7E7E"/>
                </a:solidFill>
                <a:latin typeface="UKIJ CJK"/>
                <a:cs typeface="UKIJ CJK"/>
              </a:rPr>
              <a:t>→</a:t>
            </a:r>
            <a:r>
              <a:rPr sz="1100" spc="4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spc="-15" dirty="0">
                <a:solidFill>
                  <a:srgbClr val="7E7E7E"/>
                </a:solidFill>
                <a:latin typeface="UKIJ CJK"/>
                <a:cs typeface="UKIJ CJK"/>
              </a:rPr>
              <a:t>list.jsp</a:t>
            </a:r>
            <a:endParaRPr sz="1100">
              <a:latin typeface="UKIJ CJK"/>
              <a:cs typeface="UKIJ CJ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81216" y="4879847"/>
            <a:ext cx="144780" cy="125095"/>
          </a:xfrm>
          <a:custGeom>
            <a:avLst/>
            <a:gdLst/>
            <a:ahLst/>
            <a:cxnLst/>
            <a:rect l="l" t="t" r="r" b="b"/>
            <a:pathLst>
              <a:path w="144779" h="125095">
                <a:moveTo>
                  <a:pt x="144779" y="0"/>
                </a:moveTo>
                <a:lnTo>
                  <a:pt x="0" y="0"/>
                </a:lnTo>
                <a:lnTo>
                  <a:pt x="72389" y="124968"/>
                </a:lnTo>
                <a:lnTo>
                  <a:pt x="144779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82256" y="4879847"/>
            <a:ext cx="144780" cy="125095"/>
          </a:xfrm>
          <a:custGeom>
            <a:avLst/>
            <a:gdLst/>
            <a:ahLst/>
            <a:cxnLst/>
            <a:rect l="l" t="t" r="r" b="b"/>
            <a:pathLst>
              <a:path w="144779" h="125095">
                <a:moveTo>
                  <a:pt x="144779" y="0"/>
                </a:moveTo>
                <a:lnTo>
                  <a:pt x="0" y="0"/>
                </a:lnTo>
                <a:lnTo>
                  <a:pt x="72390" y="124968"/>
                </a:lnTo>
                <a:lnTo>
                  <a:pt x="144779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09180" y="5112461"/>
            <a:ext cx="102361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7E7E7E"/>
                </a:solidFill>
                <a:latin typeface="UKIJ CJK"/>
                <a:cs typeface="UKIJ CJK"/>
              </a:rPr>
              <a:t>list.do </a:t>
            </a:r>
            <a:r>
              <a:rPr sz="1100" spc="-50" dirty="0">
                <a:solidFill>
                  <a:srgbClr val="7E7E7E"/>
                </a:solidFill>
                <a:latin typeface="UKIJ CJK"/>
                <a:cs typeface="UKIJ CJK"/>
              </a:rPr>
              <a:t>→</a:t>
            </a:r>
            <a:r>
              <a:rPr sz="1100" spc="14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spc="-20" dirty="0">
                <a:solidFill>
                  <a:srgbClr val="7E7E7E"/>
                </a:solidFill>
                <a:latin typeface="UKIJ CJK"/>
                <a:cs typeface="UKIJ CJK"/>
              </a:rPr>
              <a:t>list.jsp</a:t>
            </a:r>
            <a:endParaRPr sz="1100">
              <a:latin typeface="UKIJ CJK"/>
              <a:cs typeface="UKIJ CJ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Design </a:t>
            </a:r>
            <a:r>
              <a:rPr spc="180" dirty="0"/>
              <a:t>&amp;</a:t>
            </a:r>
            <a:r>
              <a:rPr spc="235" dirty="0"/>
              <a:t> </a:t>
            </a:r>
            <a:r>
              <a:rPr spc="-25" dirty="0"/>
              <a:t>Structure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510529" y="785621"/>
            <a:ext cx="19900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195" dirty="0">
                <a:solidFill>
                  <a:srgbClr val="7E7E7E"/>
                </a:solidFill>
                <a:latin typeface="Bandal"/>
                <a:cs typeface="Bandal"/>
              </a:rPr>
              <a:t>웹에서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75" dirty="0">
                <a:solidFill>
                  <a:srgbClr val="7E7E7E"/>
                </a:solidFill>
                <a:latin typeface="Bandal"/>
                <a:cs typeface="Bandal"/>
              </a:rPr>
              <a:t>페이지</a:t>
            </a:r>
            <a:r>
              <a:rPr sz="1400" b="0" spc="-14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이동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로직</a:t>
            </a:r>
            <a:endParaRPr sz="140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03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46" y="3430270"/>
            <a:ext cx="295275" cy="111252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게시판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76627" y="2505455"/>
            <a:ext cx="3538854" cy="2541270"/>
            <a:chOff x="1976627" y="2505455"/>
            <a:chExt cx="3538854" cy="2541270"/>
          </a:xfrm>
        </p:grpSpPr>
        <p:sp>
          <p:nvSpPr>
            <p:cNvPr id="8" name="object 8"/>
            <p:cNvSpPr/>
            <p:nvPr/>
          </p:nvSpPr>
          <p:spPr>
            <a:xfrm>
              <a:off x="1976627" y="2505455"/>
              <a:ext cx="3538728" cy="2541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1373" y="3199637"/>
              <a:ext cx="848994" cy="1767839"/>
            </a:xfrm>
            <a:custGeom>
              <a:avLst/>
              <a:gdLst/>
              <a:ahLst/>
              <a:cxnLst/>
              <a:rect l="l" t="t" r="r" b="b"/>
              <a:pathLst>
                <a:path w="848995" h="1767839">
                  <a:moveTo>
                    <a:pt x="848868" y="0"/>
                  </a:moveTo>
                  <a:lnTo>
                    <a:pt x="0" y="0"/>
                  </a:lnTo>
                  <a:lnTo>
                    <a:pt x="0" y="1767839"/>
                  </a:lnTo>
                  <a:lnTo>
                    <a:pt x="848868" y="1767839"/>
                  </a:lnTo>
                  <a:lnTo>
                    <a:pt x="848868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1373" y="3199637"/>
              <a:ext cx="848994" cy="1767839"/>
            </a:xfrm>
            <a:custGeom>
              <a:avLst/>
              <a:gdLst/>
              <a:ahLst/>
              <a:cxnLst/>
              <a:rect l="l" t="t" r="r" b="b"/>
              <a:pathLst>
                <a:path w="848995" h="1767839">
                  <a:moveTo>
                    <a:pt x="0" y="1767839"/>
                  </a:moveTo>
                  <a:lnTo>
                    <a:pt x="848868" y="1767839"/>
                  </a:lnTo>
                  <a:lnTo>
                    <a:pt x="848868" y="0"/>
                  </a:lnTo>
                  <a:lnTo>
                    <a:pt x="0" y="0"/>
                  </a:lnTo>
                  <a:lnTo>
                    <a:pt x="0" y="1767839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48636" y="2150490"/>
            <a:ext cx="1111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list.do </a:t>
            </a:r>
            <a:r>
              <a:rPr sz="1200" spc="-60" dirty="0">
                <a:solidFill>
                  <a:srgbClr val="7E7E7E"/>
                </a:solidFill>
                <a:latin typeface="UKIJ CJK"/>
                <a:cs typeface="UKIJ CJK"/>
              </a:rPr>
              <a:t>→</a:t>
            </a:r>
            <a:r>
              <a:rPr sz="1200" spc="-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UKIJ CJK"/>
                <a:cs typeface="UKIJ CJK"/>
              </a:rPr>
              <a:t>list.jsp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43955" y="3595115"/>
            <a:ext cx="352425" cy="307975"/>
          </a:xfrm>
          <a:custGeom>
            <a:avLst/>
            <a:gdLst/>
            <a:ahLst/>
            <a:cxnLst/>
            <a:rect l="l" t="t" r="r" b="b"/>
            <a:pathLst>
              <a:path w="352425" h="307975">
                <a:moveTo>
                  <a:pt x="198120" y="0"/>
                </a:moveTo>
                <a:lnTo>
                  <a:pt x="198120" y="76962"/>
                </a:lnTo>
                <a:lnTo>
                  <a:pt x="0" y="76962"/>
                </a:lnTo>
                <a:lnTo>
                  <a:pt x="0" y="230886"/>
                </a:lnTo>
                <a:lnTo>
                  <a:pt x="198120" y="230886"/>
                </a:lnTo>
                <a:lnTo>
                  <a:pt x="198120" y="307848"/>
                </a:lnTo>
                <a:lnTo>
                  <a:pt x="352044" y="153924"/>
                </a:lnTo>
                <a:lnTo>
                  <a:pt x="198120" y="0"/>
                </a:lnTo>
                <a:close/>
              </a:path>
            </a:pathLst>
          </a:custGeom>
          <a:solidFill>
            <a:srgbClr val="89B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475857" y="2250948"/>
            <a:ext cx="3978910" cy="3034030"/>
            <a:chOff x="6475857" y="2250948"/>
            <a:chExt cx="3978910" cy="3034030"/>
          </a:xfrm>
        </p:grpSpPr>
        <p:sp>
          <p:nvSpPr>
            <p:cNvPr id="14" name="object 14"/>
            <p:cNvSpPr/>
            <p:nvPr/>
          </p:nvSpPr>
          <p:spPr>
            <a:xfrm>
              <a:off x="6484620" y="2250948"/>
              <a:ext cx="3970020" cy="2933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5382" y="4694682"/>
              <a:ext cx="467995" cy="326390"/>
            </a:xfrm>
            <a:custGeom>
              <a:avLst/>
              <a:gdLst/>
              <a:ahLst/>
              <a:cxnLst/>
              <a:rect l="l" t="t" r="r" b="b"/>
              <a:pathLst>
                <a:path w="467995" h="326389">
                  <a:moveTo>
                    <a:pt x="467867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467867" y="326136"/>
                  </a:lnTo>
                  <a:lnTo>
                    <a:pt x="467867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85382" y="4694682"/>
              <a:ext cx="467995" cy="326390"/>
            </a:xfrm>
            <a:custGeom>
              <a:avLst/>
              <a:gdLst/>
              <a:ahLst/>
              <a:cxnLst/>
              <a:rect l="l" t="t" r="r" b="b"/>
              <a:pathLst>
                <a:path w="467995" h="326389">
                  <a:moveTo>
                    <a:pt x="0" y="326136"/>
                  </a:moveTo>
                  <a:lnTo>
                    <a:pt x="467867" y="326136"/>
                  </a:lnTo>
                  <a:lnTo>
                    <a:pt x="467867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61454" y="4706874"/>
              <a:ext cx="515620" cy="325120"/>
            </a:xfrm>
            <a:custGeom>
              <a:avLst/>
              <a:gdLst/>
              <a:ahLst/>
              <a:cxnLst/>
              <a:rect l="l" t="t" r="r" b="b"/>
              <a:pathLst>
                <a:path w="515620" h="325120">
                  <a:moveTo>
                    <a:pt x="515111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515111" y="324612"/>
                  </a:lnTo>
                  <a:lnTo>
                    <a:pt x="515111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61454" y="4706874"/>
              <a:ext cx="515620" cy="325120"/>
            </a:xfrm>
            <a:custGeom>
              <a:avLst/>
              <a:gdLst/>
              <a:ahLst/>
              <a:cxnLst/>
              <a:rect l="l" t="t" r="r" b="b"/>
              <a:pathLst>
                <a:path w="515620" h="325120">
                  <a:moveTo>
                    <a:pt x="0" y="324612"/>
                  </a:moveTo>
                  <a:lnTo>
                    <a:pt x="515111" y="324612"/>
                  </a:lnTo>
                  <a:lnTo>
                    <a:pt x="51511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86294" y="4706874"/>
              <a:ext cx="402590" cy="325120"/>
            </a:xfrm>
            <a:custGeom>
              <a:avLst/>
              <a:gdLst/>
              <a:ahLst/>
              <a:cxnLst/>
              <a:rect l="l" t="t" r="r" b="b"/>
              <a:pathLst>
                <a:path w="402590" h="325120">
                  <a:moveTo>
                    <a:pt x="402335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402335" y="324612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86294" y="4706874"/>
              <a:ext cx="402590" cy="325120"/>
            </a:xfrm>
            <a:custGeom>
              <a:avLst/>
              <a:gdLst/>
              <a:ahLst/>
              <a:cxnLst/>
              <a:rect l="l" t="t" r="r" b="b"/>
              <a:pathLst>
                <a:path w="402590" h="325120">
                  <a:moveTo>
                    <a:pt x="0" y="324612"/>
                  </a:moveTo>
                  <a:lnTo>
                    <a:pt x="402335" y="324612"/>
                  </a:lnTo>
                  <a:lnTo>
                    <a:pt x="402335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62928" y="5119116"/>
              <a:ext cx="1839595" cy="165735"/>
            </a:xfrm>
            <a:custGeom>
              <a:avLst/>
              <a:gdLst/>
              <a:ahLst/>
              <a:cxnLst/>
              <a:rect l="l" t="t" r="r" b="b"/>
              <a:pathLst>
                <a:path w="1839595" h="165735">
                  <a:moveTo>
                    <a:pt x="146304" y="0"/>
                  </a:moveTo>
                  <a:lnTo>
                    <a:pt x="0" y="0"/>
                  </a:lnTo>
                  <a:lnTo>
                    <a:pt x="73152" y="124968"/>
                  </a:lnTo>
                  <a:lnTo>
                    <a:pt x="146304" y="0"/>
                  </a:lnTo>
                  <a:close/>
                </a:path>
                <a:path w="1839595" h="165735">
                  <a:moveTo>
                    <a:pt x="845820" y="0"/>
                  </a:moveTo>
                  <a:lnTo>
                    <a:pt x="701040" y="0"/>
                  </a:lnTo>
                  <a:lnTo>
                    <a:pt x="773430" y="124968"/>
                  </a:lnTo>
                  <a:lnTo>
                    <a:pt x="845820" y="0"/>
                  </a:lnTo>
                  <a:close/>
                </a:path>
                <a:path w="1839595" h="165735">
                  <a:moveTo>
                    <a:pt x="1839214" y="90805"/>
                  </a:moveTo>
                  <a:lnTo>
                    <a:pt x="1711833" y="20828"/>
                  </a:lnTo>
                  <a:lnTo>
                    <a:pt x="1715262" y="165608"/>
                  </a:lnTo>
                  <a:lnTo>
                    <a:pt x="1839214" y="90805"/>
                  </a:lnTo>
                  <a:close/>
                </a:path>
              </a:pathLst>
            </a:custGeom>
            <a:solidFill>
              <a:srgbClr val="9CCC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78073" y="5114035"/>
            <a:ext cx="1490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content_view.do</a:t>
            </a:r>
            <a:r>
              <a:rPr sz="12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실행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72842" y="5178933"/>
            <a:ext cx="126364" cy="144780"/>
          </a:xfrm>
          <a:custGeom>
            <a:avLst/>
            <a:gdLst/>
            <a:ahLst/>
            <a:cxnLst/>
            <a:rect l="l" t="t" r="r" b="b"/>
            <a:pathLst>
              <a:path w="126364" h="144779">
                <a:moveTo>
                  <a:pt x="0" y="0"/>
                </a:moveTo>
                <a:lnTo>
                  <a:pt x="888" y="144780"/>
                </a:lnTo>
                <a:lnTo>
                  <a:pt x="126110" y="72136"/>
                </a:lnTo>
                <a:lnTo>
                  <a:pt x="0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08650" y="5363667"/>
            <a:ext cx="1206500" cy="5283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sz="1100" spc="-5" dirty="0">
                <a:solidFill>
                  <a:srgbClr val="7E7E7E"/>
                </a:solidFill>
                <a:latin typeface="UKIJ CJK"/>
                <a:cs typeface="UKIJ CJK"/>
              </a:rPr>
              <a:t>modify.do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실행</a:t>
            </a:r>
            <a:r>
              <a:rPr sz="1100" spc="12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후</a:t>
            </a:r>
            <a:endParaRPr sz="11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55" dirty="0">
                <a:solidFill>
                  <a:srgbClr val="7E7E7E"/>
                </a:solidFill>
                <a:latin typeface="UKIJ CJK"/>
                <a:cs typeface="UKIJ CJK"/>
              </a:rPr>
              <a:t>→  </a:t>
            </a:r>
            <a:r>
              <a:rPr sz="1100" spc="-10" dirty="0">
                <a:solidFill>
                  <a:srgbClr val="7E7E7E"/>
                </a:solidFill>
                <a:latin typeface="UKIJ CJK"/>
                <a:cs typeface="UKIJ CJK"/>
              </a:rPr>
              <a:t>list.do </a:t>
            </a:r>
            <a:r>
              <a:rPr sz="1100" spc="-55" dirty="0">
                <a:solidFill>
                  <a:srgbClr val="7E7E7E"/>
                </a:solidFill>
                <a:latin typeface="UKIJ CJK"/>
                <a:cs typeface="UKIJ CJK"/>
              </a:rPr>
              <a:t>→</a:t>
            </a:r>
            <a:r>
              <a:rPr sz="1100" spc="4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spc="-15" dirty="0">
                <a:solidFill>
                  <a:srgbClr val="7E7E7E"/>
                </a:solidFill>
                <a:latin typeface="UKIJ CJK"/>
                <a:cs typeface="UKIJ CJK"/>
              </a:rPr>
              <a:t>list.jsp</a:t>
            </a:r>
            <a:endParaRPr sz="1100">
              <a:latin typeface="UKIJ CJK"/>
              <a:cs typeface="UKIJ CJ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93711" y="5407914"/>
            <a:ext cx="10242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7E7E7E"/>
                </a:solidFill>
                <a:latin typeface="UKIJ CJK"/>
                <a:cs typeface="UKIJ CJK"/>
              </a:rPr>
              <a:t>list.do </a:t>
            </a:r>
            <a:r>
              <a:rPr sz="1100" spc="-55" dirty="0">
                <a:solidFill>
                  <a:srgbClr val="7E7E7E"/>
                </a:solidFill>
                <a:latin typeface="UKIJ CJK"/>
                <a:cs typeface="UKIJ CJK"/>
              </a:rPr>
              <a:t>→</a:t>
            </a:r>
            <a:r>
              <a:rPr sz="1100" spc="12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spc="-15" dirty="0">
                <a:solidFill>
                  <a:srgbClr val="7E7E7E"/>
                </a:solidFill>
                <a:latin typeface="UKIJ CJK"/>
                <a:cs typeface="UKIJ CJK"/>
              </a:rPr>
              <a:t>list.jsp</a:t>
            </a:r>
            <a:endParaRPr sz="1100">
              <a:latin typeface="UKIJ CJK"/>
              <a:cs typeface="UKIJ CJ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03742" y="5030571"/>
            <a:ext cx="1255395" cy="5283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spc="-5" dirty="0">
                <a:solidFill>
                  <a:srgbClr val="7E7E7E"/>
                </a:solidFill>
                <a:latin typeface="UKIJ CJK"/>
                <a:cs typeface="UKIJ CJK"/>
              </a:rPr>
              <a:t>delete.do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실행</a:t>
            </a:r>
            <a:r>
              <a:rPr sz="1100" spc="14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후</a:t>
            </a:r>
            <a:endParaRPr sz="1100">
              <a:latin typeface="UKIJ CJK"/>
              <a:cs typeface="UKIJ CJK"/>
            </a:endParaRPr>
          </a:p>
          <a:p>
            <a:pPr marL="60960">
              <a:lnSpc>
                <a:spcPct val="100000"/>
              </a:lnSpc>
              <a:spcBef>
                <a:spcPts val="660"/>
              </a:spcBef>
            </a:pPr>
            <a:r>
              <a:rPr sz="1100" spc="-55" dirty="0">
                <a:solidFill>
                  <a:srgbClr val="7E7E7E"/>
                </a:solidFill>
                <a:latin typeface="UKIJ CJK"/>
                <a:cs typeface="UKIJ CJK"/>
              </a:rPr>
              <a:t>→ </a:t>
            </a:r>
            <a:r>
              <a:rPr sz="1100" spc="-10" dirty="0">
                <a:solidFill>
                  <a:srgbClr val="7E7E7E"/>
                </a:solidFill>
                <a:latin typeface="UKIJ CJK"/>
                <a:cs typeface="UKIJ CJK"/>
              </a:rPr>
              <a:t>list.do </a:t>
            </a:r>
            <a:r>
              <a:rPr sz="1100" spc="-55" dirty="0">
                <a:solidFill>
                  <a:srgbClr val="7E7E7E"/>
                </a:solidFill>
                <a:latin typeface="UKIJ CJK"/>
                <a:cs typeface="UKIJ CJK"/>
              </a:rPr>
              <a:t>→</a:t>
            </a:r>
            <a:r>
              <a:rPr sz="1100" spc="5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spc="-15" dirty="0">
                <a:solidFill>
                  <a:srgbClr val="7E7E7E"/>
                </a:solidFill>
                <a:latin typeface="UKIJ CJK"/>
                <a:cs typeface="UKIJ CJK"/>
              </a:rPr>
              <a:t>list.jsp</a:t>
            </a:r>
            <a:endParaRPr sz="1100">
              <a:latin typeface="UKIJ CJK"/>
              <a:cs typeface="UKIJ CJ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0658" y="1659763"/>
            <a:ext cx="4547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7E7E7E"/>
                </a:solidFill>
                <a:latin typeface="UKIJ CJK"/>
                <a:cs typeface="UKIJ CJK"/>
              </a:rPr>
              <a:t>2.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리스트에서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글</a:t>
            </a:r>
            <a:r>
              <a:rPr sz="12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제목을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누르면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작성한</a:t>
            </a:r>
            <a:r>
              <a:rPr sz="1200" spc="11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글을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볼</a:t>
            </a:r>
            <a:r>
              <a:rPr sz="12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수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있게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되는</a:t>
            </a:r>
            <a:r>
              <a:rPr sz="1200" spc="11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로직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Design </a:t>
            </a:r>
            <a:r>
              <a:rPr spc="180" dirty="0"/>
              <a:t>&amp;</a:t>
            </a:r>
            <a:r>
              <a:rPr spc="235" dirty="0"/>
              <a:t> </a:t>
            </a:r>
            <a:r>
              <a:rPr spc="-25" dirty="0"/>
              <a:t>Structure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510529" y="785621"/>
            <a:ext cx="19900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195" dirty="0">
                <a:solidFill>
                  <a:srgbClr val="7E7E7E"/>
                </a:solidFill>
                <a:latin typeface="Bandal"/>
                <a:cs typeface="Bandal"/>
              </a:rPr>
              <a:t>웹에서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75" dirty="0">
                <a:solidFill>
                  <a:srgbClr val="7E7E7E"/>
                </a:solidFill>
                <a:latin typeface="Bandal"/>
                <a:cs typeface="Bandal"/>
              </a:rPr>
              <a:t>페이지</a:t>
            </a:r>
            <a:r>
              <a:rPr sz="1400" b="0" spc="-14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이동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로직</a:t>
            </a:r>
            <a:endParaRPr sz="140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03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46" y="3430270"/>
            <a:ext cx="295275" cy="111252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게시판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8636" y="2137917"/>
            <a:ext cx="1111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list.do </a:t>
            </a:r>
            <a:r>
              <a:rPr sz="1200" spc="-60" dirty="0">
                <a:solidFill>
                  <a:srgbClr val="7E7E7E"/>
                </a:solidFill>
                <a:latin typeface="UKIJ CJK"/>
                <a:cs typeface="UKIJ CJK"/>
              </a:rPr>
              <a:t>→</a:t>
            </a:r>
            <a:r>
              <a:rPr sz="1200" spc="-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UKIJ CJK"/>
                <a:cs typeface="UKIJ CJK"/>
              </a:rPr>
              <a:t>list.jsp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3808" y="3666744"/>
            <a:ext cx="353695" cy="307975"/>
          </a:xfrm>
          <a:custGeom>
            <a:avLst/>
            <a:gdLst/>
            <a:ahLst/>
            <a:cxnLst/>
            <a:rect l="l" t="t" r="r" b="b"/>
            <a:pathLst>
              <a:path w="353695" h="307975">
                <a:moveTo>
                  <a:pt x="199643" y="0"/>
                </a:moveTo>
                <a:lnTo>
                  <a:pt x="199643" y="76961"/>
                </a:lnTo>
                <a:lnTo>
                  <a:pt x="0" y="76961"/>
                </a:lnTo>
                <a:lnTo>
                  <a:pt x="0" y="230885"/>
                </a:lnTo>
                <a:lnTo>
                  <a:pt x="199643" y="230885"/>
                </a:lnTo>
                <a:lnTo>
                  <a:pt x="199643" y="307847"/>
                </a:lnTo>
                <a:lnTo>
                  <a:pt x="353567" y="153923"/>
                </a:lnTo>
                <a:lnTo>
                  <a:pt x="199643" y="0"/>
                </a:lnTo>
                <a:close/>
              </a:path>
            </a:pathLst>
          </a:custGeom>
          <a:solidFill>
            <a:srgbClr val="89B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054732" y="2471927"/>
            <a:ext cx="3780790" cy="2767330"/>
            <a:chOff x="2054732" y="2471927"/>
            <a:chExt cx="3780790" cy="2767330"/>
          </a:xfrm>
        </p:grpSpPr>
        <p:sp>
          <p:nvSpPr>
            <p:cNvPr id="10" name="object 10"/>
            <p:cNvSpPr/>
            <p:nvPr/>
          </p:nvSpPr>
          <p:spPr>
            <a:xfrm>
              <a:off x="2063495" y="2471927"/>
              <a:ext cx="3771900" cy="27569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4257" y="4903470"/>
              <a:ext cx="467995" cy="326390"/>
            </a:xfrm>
            <a:custGeom>
              <a:avLst/>
              <a:gdLst/>
              <a:ahLst/>
              <a:cxnLst/>
              <a:rect l="l" t="t" r="r" b="b"/>
              <a:pathLst>
                <a:path w="467994" h="326389">
                  <a:moveTo>
                    <a:pt x="467868" y="0"/>
                  </a:moveTo>
                  <a:lnTo>
                    <a:pt x="0" y="0"/>
                  </a:lnTo>
                  <a:lnTo>
                    <a:pt x="0" y="326135"/>
                  </a:lnTo>
                  <a:lnTo>
                    <a:pt x="467868" y="326135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4257" y="4903470"/>
              <a:ext cx="467995" cy="326390"/>
            </a:xfrm>
            <a:custGeom>
              <a:avLst/>
              <a:gdLst/>
              <a:ahLst/>
              <a:cxnLst/>
              <a:rect l="l" t="t" r="r" b="b"/>
              <a:pathLst>
                <a:path w="467994" h="326389">
                  <a:moveTo>
                    <a:pt x="0" y="326135"/>
                  </a:moveTo>
                  <a:lnTo>
                    <a:pt x="467868" y="326135"/>
                  </a:lnTo>
                  <a:lnTo>
                    <a:pt x="467868" y="0"/>
                  </a:lnTo>
                  <a:lnTo>
                    <a:pt x="0" y="0"/>
                  </a:lnTo>
                  <a:lnTo>
                    <a:pt x="0" y="326135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30323" y="5383479"/>
            <a:ext cx="24123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modify.do </a:t>
            </a:r>
            <a:r>
              <a:rPr sz="1200" spc="-5" dirty="0">
                <a:solidFill>
                  <a:srgbClr val="7E7E7E"/>
                </a:solidFill>
                <a:latin typeface="UKIJ CJK"/>
                <a:cs typeface="UKIJ CJK"/>
              </a:rPr>
              <a:t>실행 </a:t>
            </a:r>
            <a:r>
              <a:rPr sz="1200" spc="-60" dirty="0">
                <a:solidFill>
                  <a:srgbClr val="7E7E7E"/>
                </a:solidFill>
                <a:latin typeface="UKIJ CJK"/>
                <a:cs typeface="UKIJ CJK"/>
              </a:rPr>
              <a:t>→ </a:t>
            </a: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list.do </a:t>
            </a:r>
            <a:r>
              <a:rPr sz="1200" spc="-60" dirty="0">
                <a:solidFill>
                  <a:srgbClr val="7E7E7E"/>
                </a:solidFill>
                <a:latin typeface="UKIJ CJK"/>
                <a:cs typeface="UKIJ CJK"/>
              </a:rPr>
              <a:t>→</a:t>
            </a:r>
            <a:r>
              <a:rPr sz="1200" spc="7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UKIJ CJK"/>
                <a:cs typeface="UKIJ CJK"/>
              </a:rPr>
              <a:t>list.jsp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4964" y="5448808"/>
            <a:ext cx="126364" cy="145415"/>
          </a:xfrm>
          <a:custGeom>
            <a:avLst/>
            <a:gdLst/>
            <a:ahLst/>
            <a:cxnLst/>
            <a:rect l="l" t="t" r="r" b="b"/>
            <a:pathLst>
              <a:path w="126364" h="145414">
                <a:moveTo>
                  <a:pt x="0" y="0"/>
                </a:moveTo>
                <a:lnTo>
                  <a:pt x="1016" y="144818"/>
                </a:lnTo>
                <a:lnTo>
                  <a:pt x="126237" y="72135"/>
                </a:lnTo>
                <a:lnTo>
                  <a:pt x="0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70658" y="1659763"/>
            <a:ext cx="4232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7E7E7E"/>
                </a:solidFill>
                <a:latin typeface="UKIJ CJK"/>
                <a:cs typeface="UKIJ CJK"/>
              </a:rPr>
              <a:t>3.</a:t>
            </a:r>
            <a:r>
              <a:rPr sz="12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콘텐트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뷰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페이지에서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수정버튼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누르고</a:t>
            </a:r>
            <a:r>
              <a:rPr sz="12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내용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수정하는</a:t>
            </a:r>
            <a:r>
              <a:rPr sz="12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로직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69607" y="2433827"/>
            <a:ext cx="4189476" cy="2735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Design </a:t>
            </a:r>
            <a:r>
              <a:rPr spc="180" dirty="0"/>
              <a:t>&amp;</a:t>
            </a:r>
            <a:r>
              <a:rPr spc="235" dirty="0"/>
              <a:t> </a:t>
            </a:r>
            <a:r>
              <a:rPr spc="-25" dirty="0"/>
              <a:t>Structure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10529" y="785621"/>
            <a:ext cx="19900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195" dirty="0">
                <a:solidFill>
                  <a:srgbClr val="7E7E7E"/>
                </a:solidFill>
                <a:latin typeface="Bandal"/>
                <a:cs typeface="Bandal"/>
              </a:rPr>
              <a:t>웹에서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75" dirty="0">
                <a:solidFill>
                  <a:srgbClr val="7E7E7E"/>
                </a:solidFill>
                <a:latin typeface="Bandal"/>
                <a:cs typeface="Bandal"/>
              </a:rPr>
              <a:t>페이지</a:t>
            </a:r>
            <a:r>
              <a:rPr sz="1400" b="0" spc="-14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이동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로직</a:t>
            </a:r>
            <a:endParaRPr sz="140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484" y="1461769"/>
            <a:ext cx="500380" cy="501650"/>
          </a:xfrm>
          <a:custGeom>
            <a:avLst/>
            <a:gdLst/>
            <a:ahLst/>
            <a:cxnLst/>
            <a:rect l="l" t="t" r="r" b="b"/>
            <a:pathLst>
              <a:path w="500380" h="501650">
                <a:moveTo>
                  <a:pt x="499872" y="187960"/>
                </a:moveTo>
                <a:lnTo>
                  <a:pt x="311873" y="187960"/>
                </a:lnTo>
                <a:lnTo>
                  <a:pt x="311873" y="0"/>
                </a:lnTo>
                <a:lnTo>
                  <a:pt x="187998" y="0"/>
                </a:lnTo>
                <a:lnTo>
                  <a:pt x="187998" y="187960"/>
                </a:lnTo>
                <a:lnTo>
                  <a:pt x="0" y="187960"/>
                </a:lnTo>
                <a:lnTo>
                  <a:pt x="0" y="313690"/>
                </a:lnTo>
                <a:lnTo>
                  <a:pt x="187998" y="313690"/>
                </a:lnTo>
                <a:lnTo>
                  <a:pt x="187998" y="501650"/>
                </a:lnTo>
                <a:lnTo>
                  <a:pt x="311873" y="501650"/>
                </a:lnTo>
                <a:lnTo>
                  <a:pt x="311873" y="313690"/>
                </a:lnTo>
                <a:lnTo>
                  <a:pt x="499872" y="313690"/>
                </a:lnTo>
                <a:lnTo>
                  <a:pt x="499872" y="187960"/>
                </a:lnTo>
                <a:close/>
              </a:path>
            </a:pathLst>
          </a:custGeom>
          <a:solidFill>
            <a:srgbClr val="71B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096" y="1778000"/>
            <a:ext cx="1396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>
                <a:solidFill>
                  <a:srgbClr val="585858"/>
                </a:solidFill>
              </a:rPr>
              <a:t>Index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87855" y="5191125"/>
            <a:ext cx="819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kiloji"/>
                <a:cs typeface="kiloji"/>
              </a:rPr>
              <a:t>･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개발</a:t>
            </a:r>
            <a:r>
              <a:rPr sz="1200" spc="-155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환경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2648" y="5187822"/>
            <a:ext cx="1189990" cy="91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kiloji"/>
                <a:cs typeface="kiloji"/>
              </a:rPr>
              <a:t>･ </a:t>
            </a:r>
            <a:r>
              <a:rPr sz="1200" spc="-5" dirty="0">
                <a:solidFill>
                  <a:srgbClr val="585858"/>
                </a:solidFill>
                <a:latin typeface="UKIJ CJK"/>
                <a:cs typeface="UKIJ CJK"/>
              </a:rPr>
              <a:t>Back-end</a:t>
            </a:r>
            <a:r>
              <a:rPr sz="1200" spc="-130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구현</a:t>
            </a:r>
            <a:endParaRPr sz="1200">
              <a:latin typeface="UKIJ CJK"/>
              <a:cs typeface="UKIJ CJK"/>
            </a:endParaRPr>
          </a:p>
          <a:p>
            <a:pPr marL="120650">
              <a:lnSpc>
                <a:spcPts val="1435"/>
              </a:lnSpc>
            </a:pPr>
            <a:r>
              <a:rPr sz="1200" spc="35" dirty="0">
                <a:solidFill>
                  <a:srgbClr val="585858"/>
                </a:solidFill>
                <a:latin typeface="UKIJ CJK"/>
                <a:cs typeface="UKIJ CJK"/>
              </a:rPr>
              <a:t>(MVC </a:t>
            </a:r>
            <a:r>
              <a:rPr sz="1200" spc="15" dirty="0">
                <a:solidFill>
                  <a:srgbClr val="585858"/>
                </a:solidFill>
                <a:latin typeface="UKIJ CJK"/>
                <a:cs typeface="UKIJ CJK"/>
              </a:rPr>
              <a:t>Model</a:t>
            </a:r>
            <a:r>
              <a:rPr sz="1200" spc="95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UKIJ CJK"/>
                <a:cs typeface="UKIJ CJK"/>
              </a:rPr>
              <a:t>2)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ts val="1435"/>
              </a:lnSpc>
              <a:spcBef>
                <a:spcPts val="1300"/>
              </a:spcBef>
            </a:pPr>
            <a:r>
              <a:rPr sz="1200" dirty="0">
                <a:solidFill>
                  <a:srgbClr val="585858"/>
                </a:solidFill>
                <a:latin typeface="kiloji"/>
                <a:cs typeface="kiloji"/>
              </a:rPr>
              <a:t>･ </a:t>
            </a:r>
            <a:r>
              <a:rPr sz="1200" spc="-5" dirty="0">
                <a:solidFill>
                  <a:srgbClr val="585858"/>
                </a:solidFill>
                <a:latin typeface="UKIJ CJK"/>
                <a:cs typeface="UKIJ CJK"/>
              </a:rPr>
              <a:t>Front-end</a:t>
            </a:r>
            <a:r>
              <a:rPr sz="1200" spc="-150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구현</a:t>
            </a:r>
            <a:endParaRPr sz="1200">
              <a:latin typeface="UKIJ CJK"/>
              <a:cs typeface="UKIJ CJK"/>
            </a:endParaRPr>
          </a:p>
          <a:p>
            <a:pPr marL="120650">
              <a:lnSpc>
                <a:spcPts val="1435"/>
              </a:lnSpc>
            </a:pPr>
            <a:r>
              <a:rPr sz="1200" spc="-5" dirty="0">
                <a:solidFill>
                  <a:srgbClr val="585858"/>
                </a:solidFill>
                <a:latin typeface="UKIJ CJK"/>
                <a:cs typeface="UKIJ CJK"/>
              </a:rPr>
              <a:t>(부트스트랩)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8897" y="4261865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90AC"/>
                </a:solidFill>
                <a:latin typeface="UKIJ CJK"/>
                <a:cs typeface="UKIJ CJK"/>
              </a:rPr>
              <a:t>게시판</a:t>
            </a:r>
            <a:r>
              <a:rPr sz="1600" spc="70" dirty="0">
                <a:solidFill>
                  <a:srgbClr val="5790AC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5790AC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2233" y="5198491"/>
            <a:ext cx="1939925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kiloji"/>
                <a:cs typeface="kiloji"/>
              </a:rPr>
              <a:t>･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설계 모델 </a:t>
            </a:r>
            <a:r>
              <a:rPr sz="1200" spc="-65" dirty="0">
                <a:solidFill>
                  <a:srgbClr val="585858"/>
                </a:solidFill>
                <a:latin typeface="UKIJ CJK"/>
                <a:cs typeface="UKIJ CJK"/>
              </a:rPr>
              <a:t>: </a:t>
            </a:r>
            <a:r>
              <a:rPr sz="1200" spc="45" dirty="0">
                <a:solidFill>
                  <a:srgbClr val="585858"/>
                </a:solidFill>
                <a:latin typeface="UKIJ CJK"/>
                <a:cs typeface="UKIJ CJK"/>
              </a:rPr>
              <a:t>MVC </a:t>
            </a:r>
            <a:r>
              <a:rPr sz="1200" spc="15" dirty="0">
                <a:solidFill>
                  <a:srgbClr val="585858"/>
                </a:solidFill>
                <a:latin typeface="UKIJ CJK"/>
                <a:cs typeface="UKIJ CJK"/>
              </a:rPr>
              <a:t>Model</a:t>
            </a:r>
            <a:r>
              <a:rPr sz="1200" spc="75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2</a:t>
            </a:r>
            <a:endParaRPr sz="1200">
              <a:latin typeface="UKIJ CJK"/>
              <a:cs typeface="UKIJ CJK"/>
            </a:endParaRPr>
          </a:p>
          <a:p>
            <a:pPr marL="142240" indent="-129539">
              <a:lnSpc>
                <a:spcPct val="100000"/>
              </a:lnSpc>
              <a:spcBef>
                <a:spcPts val="1355"/>
              </a:spcBef>
              <a:buFont typeface="kiloji"/>
              <a:buChar char="･"/>
              <a:tabLst>
                <a:tab pos="142240" algn="l"/>
              </a:tabLst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데이터베이스 테이블</a:t>
            </a:r>
            <a:r>
              <a:rPr sz="1200" spc="130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구성</a:t>
            </a:r>
            <a:endParaRPr sz="1200">
              <a:latin typeface="UKIJ CJK"/>
              <a:cs typeface="UKIJ CJK"/>
            </a:endParaRPr>
          </a:p>
          <a:p>
            <a:pPr marL="142240" indent="-129539">
              <a:lnSpc>
                <a:spcPct val="100000"/>
              </a:lnSpc>
              <a:spcBef>
                <a:spcPts val="1430"/>
              </a:spcBef>
              <a:buFont typeface="kiloji"/>
              <a:buChar char="･"/>
              <a:tabLst>
                <a:tab pos="142240" algn="l"/>
              </a:tabLst>
            </a:pPr>
            <a:r>
              <a:rPr sz="1200" spc="-5" dirty="0">
                <a:solidFill>
                  <a:srgbClr val="585858"/>
                </a:solidFill>
                <a:latin typeface="UKIJ CJK"/>
                <a:cs typeface="UKIJ CJK"/>
              </a:rPr>
              <a:t>전체 </a:t>
            </a:r>
            <a:r>
              <a:rPr sz="1200" spc="10" dirty="0">
                <a:solidFill>
                  <a:srgbClr val="585858"/>
                </a:solidFill>
                <a:latin typeface="UKIJ CJK"/>
                <a:cs typeface="UKIJ CJK"/>
              </a:rPr>
              <a:t>Design </a:t>
            </a:r>
            <a:r>
              <a:rPr sz="1200" spc="135" dirty="0">
                <a:solidFill>
                  <a:srgbClr val="585858"/>
                </a:solidFill>
                <a:latin typeface="UKIJ CJK"/>
                <a:cs typeface="UKIJ CJK"/>
              </a:rPr>
              <a:t>&amp;</a:t>
            </a:r>
            <a:r>
              <a:rPr sz="1200" spc="5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spc="-25" dirty="0">
                <a:solidFill>
                  <a:srgbClr val="585858"/>
                </a:solidFill>
                <a:latin typeface="UKIJ CJK"/>
                <a:cs typeface="UKIJ CJK"/>
              </a:rPr>
              <a:t>Structure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477012"/>
            <a:ext cx="11516360" cy="0"/>
          </a:xfrm>
          <a:custGeom>
            <a:avLst/>
            <a:gdLst/>
            <a:ahLst/>
            <a:cxnLst/>
            <a:rect l="l" t="t" r="r" b="b"/>
            <a:pathLst>
              <a:path w="11516360">
                <a:moveTo>
                  <a:pt x="0" y="0"/>
                </a:moveTo>
                <a:lnTo>
                  <a:pt x="11516233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20102" y="5013705"/>
            <a:ext cx="1049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구현 방법</a:t>
            </a:r>
            <a:r>
              <a:rPr sz="1200" spc="130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분석</a:t>
            </a:r>
            <a:endParaRPr sz="1200">
              <a:latin typeface="UKIJ CJK"/>
              <a:cs typeface="UKIJ CJK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09116" y="3575670"/>
          <a:ext cx="9650090" cy="1462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3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61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7828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0" u="heavy" spc="160" dirty="0">
                          <a:solidFill>
                            <a:srgbClr val="71B6D4"/>
                          </a:solidFill>
                          <a:uFill>
                            <a:solidFill>
                              <a:srgbClr val="71B6D4"/>
                            </a:solidFill>
                          </a:uFill>
                          <a:latin typeface="Bandal"/>
                          <a:cs typeface="Bandal"/>
                        </a:rPr>
                        <a:t>01</a:t>
                      </a:r>
                      <a:endParaRPr sz="2000">
                        <a:latin typeface="Bandal"/>
                        <a:cs typeface="Bandal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0" u="heavy" spc="160" dirty="0">
                          <a:solidFill>
                            <a:srgbClr val="71B6D4"/>
                          </a:solidFill>
                          <a:uFill>
                            <a:solidFill>
                              <a:srgbClr val="71B6D4"/>
                            </a:solidFill>
                          </a:uFill>
                          <a:latin typeface="Bandal"/>
                          <a:cs typeface="Bandal"/>
                        </a:rPr>
                        <a:t>02</a:t>
                      </a:r>
                      <a:endParaRPr sz="2000">
                        <a:latin typeface="Bandal"/>
                        <a:cs typeface="Bandal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0" u="heavy" spc="160" dirty="0">
                          <a:solidFill>
                            <a:srgbClr val="71B6D4"/>
                          </a:solidFill>
                          <a:uFill>
                            <a:solidFill>
                              <a:srgbClr val="71B6D4"/>
                            </a:solidFill>
                          </a:uFill>
                          <a:latin typeface="Bandal"/>
                          <a:cs typeface="Bandal"/>
                        </a:rPr>
                        <a:t>03</a:t>
                      </a:r>
                      <a:endParaRPr sz="2000">
                        <a:latin typeface="Bandal"/>
                        <a:cs typeface="Bandal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0" u="heavy" spc="160" dirty="0">
                          <a:solidFill>
                            <a:srgbClr val="71B6D4"/>
                          </a:solidFill>
                          <a:uFill>
                            <a:solidFill>
                              <a:srgbClr val="71B6D4"/>
                            </a:solidFill>
                          </a:uFill>
                          <a:latin typeface="Bandal"/>
                          <a:cs typeface="Bandal"/>
                        </a:rPr>
                        <a:t>04</a:t>
                      </a:r>
                      <a:endParaRPr sz="2000">
                        <a:latin typeface="Bandal"/>
                        <a:cs typeface="Bandal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0" u="heavy" spc="160" dirty="0">
                          <a:solidFill>
                            <a:srgbClr val="71B6D4"/>
                          </a:solidFill>
                          <a:uFill>
                            <a:solidFill>
                              <a:srgbClr val="71B6D4"/>
                            </a:solidFill>
                          </a:uFill>
                          <a:latin typeface="Bandal"/>
                          <a:cs typeface="Bandal"/>
                        </a:rPr>
                        <a:t>05</a:t>
                      </a:r>
                      <a:endParaRPr sz="2000">
                        <a:latin typeface="Bandal"/>
                        <a:cs typeface="Bandal"/>
                      </a:endParaRPr>
                    </a:p>
                  </a:txBody>
                  <a:tcPr marL="0" marR="0" marT="228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04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-5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프로젝트</a:t>
                      </a:r>
                      <a:r>
                        <a:rPr sz="1600" spc="65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개요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66675" marB="0"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-5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제작</a:t>
                      </a:r>
                      <a:r>
                        <a:rPr sz="1600" spc="140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기간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66675" marB="0"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-5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요구사항 분석</a:t>
                      </a:r>
                      <a:r>
                        <a:rPr sz="1600" spc="-130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및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66675" marB="0"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-5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상세 구현</a:t>
                      </a:r>
                      <a:r>
                        <a:rPr sz="1600" spc="-135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내용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66675" marB="0"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-5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보완점 및</a:t>
                      </a:r>
                      <a:r>
                        <a:rPr sz="1600" spc="245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solidFill>
                            <a:srgbClr val="5790AC"/>
                          </a:solidFill>
                          <a:latin typeface="UKIJ CJK"/>
                          <a:cs typeface="UKIJ CJK"/>
                        </a:rPr>
                        <a:t>후기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66675" marB="0">
                    <a:lnB w="28575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8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kiloji"/>
                          <a:cs typeface="kiloji"/>
                        </a:rPr>
                        <a:t>･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UKIJ CJK"/>
                          <a:cs typeface="UKIJ CJK"/>
                        </a:rPr>
                        <a:t>프로젝트</a:t>
                      </a:r>
                      <a:r>
                        <a:rPr sz="1200" spc="-105" dirty="0">
                          <a:solidFill>
                            <a:srgbClr val="585858"/>
                          </a:solidFill>
                          <a:latin typeface="UKIJ CJK"/>
                          <a:cs typeface="UKIJ CJK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UKIJ CJK"/>
                          <a:cs typeface="UKIJ CJK"/>
                        </a:rPr>
                        <a:t>목적</a:t>
                      </a:r>
                      <a:endParaRPr sz="1200">
                        <a:latin typeface="UKIJ CJK"/>
                        <a:cs typeface="UKIJ CJK"/>
                      </a:endParaRPr>
                    </a:p>
                  </a:txBody>
                  <a:tcPr marL="0" marR="0" marT="6350" marB="0">
                    <a:lnT w="635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065">
                        <a:lnSpc>
                          <a:spcPts val="142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kiloji"/>
                          <a:cs typeface="kiloji"/>
                        </a:rPr>
                        <a:t>･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UKIJ CJK"/>
                          <a:cs typeface="UKIJ CJK"/>
                        </a:rPr>
                        <a:t>기획 및</a:t>
                      </a:r>
                      <a:r>
                        <a:rPr sz="1200" spc="5" dirty="0">
                          <a:solidFill>
                            <a:srgbClr val="585858"/>
                          </a:solidFill>
                          <a:latin typeface="UKIJ CJK"/>
                          <a:cs typeface="UKIJ CJK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UKIJ CJK"/>
                          <a:cs typeface="UKIJ CJK"/>
                        </a:rPr>
                        <a:t>설계</a:t>
                      </a:r>
                      <a:endParaRPr sz="1200">
                        <a:latin typeface="UKIJ CJK"/>
                        <a:cs typeface="UKIJ CJK"/>
                      </a:endParaRPr>
                    </a:p>
                  </a:txBody>
                  <a:tcPr marL="0" marR="0" marT="2540" marB="0">
                    <a:lnT w="635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kiloji"/>
                          <a:cs typeface="kiloji"/>
                        </a:rPr>
                        <a:t>･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UKIJ CJK"/>
                          <a:cs typeface="UKIJ CJK"/>
                        </a:rPr>
                        <a:t>요구사항</a:t>
                      </a:r>
                      <a:r>
                        <a:rPr sz="1200" spc="-80" dirty="0">
                          <a:solidFill>
                            <a:srgbClr val="585858"/>
                          </a:solidFill>
                          <a:latin typeface="UKIJ CJK"/>
                          <a:cs typeface="UKIJ CJK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UKIJ CJK"/>
                          <a:cs typeface="UKIJ CJK"/>
                        </a:rPr>
                        <a:t>분석</a:t>
                      </a:r>
                      <a:endParaRPr sz="1200">
                        <a:latin typeface="UKIJ CJK"/>
                        <a:cs typeface="UKIJ CJK"/>
                      </a:endParaRPr>
                    </a:p>
                  </a:txBody>
                  <a:tcPr marL="0" marR="0" marT="1270" marB="0">
                    <a:lnT w="635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ts val="142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kiloji"/>
                          <a:cs typeface="kiloji"/>
                        </a:rPr>
                        <a:t>･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UKIJ CJK"/>
                          <a:cs typeface="UKIJ CJK"/>
                        </a:rPr>
                        <a:t>전체 게시판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UKIJ CJK"/>
                          <a:cs typeface="UKIJ CJK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UKIJ CJK"/>
                          <a:cs typeface="UKIJ CJK"/>
                        </a:rPr>
                        <a:t>페이지별</a:t>
                      </a:r>
                      <a:endParaRPr sz="1200">
                        <a:latin typeface="UKIJ CJK"/>
                        <a:cs typeface="UKIJ CJK"/>
                      </a:endParaRPr>
                    </a:p>
                  </a:txBody>
                  <a:tcPr marL="0" marR="0" marT="2540" marB="0">
                    <a:lnT w="635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ts val="142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kiloji"/>
                          <a:cs typeface="kiloji"/>
                        </a:rPr>
                        <a:t>･</a:t>
                      </a:r>
                      <a:r>
                        <a:rPr sz="1200" spc="-190" dirty="0">
                          <a:solidFill>
                            <a:srgbClr val="585858"/>
                          </a:solidFill>
                          <a:latin typeface="kiloji"/>
                          <a:cs typeface="kiloji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UKIJ CJK"/>
                          <a:cs typeface="UKIJ CJK"/>
                        </a:rPr>
                        <a:t>보완점</a:t>
                      </a:r>
                      <a:endParaRPr sz="1200">
                        <a:latin typeface="UKIJ CJK"/>
                        <a:cs typeface="UKIJ CJK"/>
                      </a:endParaRPr>
                    </a:p>
                  </a:txBody>
                  <a:tcPr marL="0" marR="0" marT="1905" marB="0">
                    <a:lnT w="28575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311897" y="5553862"/>
            <a:ext cx="193992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kiloji"/>
                <a:cs typeface="kiloji"/>
              </a:rPr>
              <a:t>･</a:t>
            </a:r>
            <a:r>
              <a:rPr sz="1200" spc="-190" dirty="0">
                <a:solidFill>
                  <a:srgbClr val="585858"/>
                </a:solidFill>
                <a:latin typeface="kiloji"/>
                <a:cs typeface="kiloj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UKIJ CJK"/>
                <a:cs typeface="UKIJ CJK"/>
              </a:rPr>
              <a:t>Bootstrap이용한</a:t>
            </a:r>
            <a:endParaRPr sz="1200">
              <a:latin typeface="UKIJ CJK"/>
              <a:cs typeface="UKIJ CJK"/>
            </a:endParaRPr>
          </a:p>
          <a:p>
            <a:pPr marL="173990">
              <a:lnSpc>
                <a:spcPts val="1435"/>
              </a:lnSpc>
            </a:pPr>
            <a:r>
              <a:rPr sz="1200" spc="-5" dirty="0">
                <a:solidFill>
                  <a:srgbClr val="585858"/>
                </a:solidFill>
                <a:latin typeface="UKIJ CJK"/>
                <a:cs typeface="UKIJ CJK"/>
              </a:rPr>
              <a:t>Front-end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구현 방법</a:t>
            </a:r>
            <a:r>
              <a:rPr sz="1200" spc="270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분석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93122" y="5187822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kiloji"/>
                <a:cs typeface="kiloji"/>
              </a:rPr>
              <a:t>･</a:t>
            </a:r>
            <a:r>
              <a:rPr sz="1200" spc="-265" dirty="0">
                <a:solidFill>
                  <a:srgbClr val="585858"/>
                </a:solidFill>
                <a:latin typeface="kiloji"/>
                <a:cs typeface="kiloji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후기</a:t>
            </a:r>
            <a:endParaRPr sz="12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03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46" y="3430270"/>
            <a:ext cx="295275" cy="111252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게시판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8636" y="2137917"/>
            <a:ext cx="1046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list.do </a:t>
            </a: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–</a:t>
            </a:r>
            <a:r>
              <a:rPr sz="1200" spc="-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UKIJ CJK"/>
                <a:cs typeface="UKIJ CJK"/>
              </a:rPr>
              <a:t>list.jsp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3808" y="3666744"/>
            <a:ext cx="353695" cy="307975"/>
          </a:xfrm>
          <a:custGeom>
            <a:avLst/>
            <a:gdLst/>
            <a:ahLst/>
            <a:cxnLst/>
            <a:rect l="l" t="t" r="r" b="b"/>
            <a:pathLst>
              <a:path w="353695" h="307975">
                <a:moveTo>
                  <a:pt x="199643" y="0"/>
                </a:moveTo>
                <a:lnTo>
                  <a:pt x="199643" y="76961"/>
                </a:lnTo>
                <a:lnTo>
                  <a:pt x="0" y="76961"/>
                </a:lnTo>
                <a:lnTo>
                  <a:pt x="0" y="230885"/>
                </a:lnTo>
                <a:lnTo>
                  <a:pt x="199643" y="230885"/>
                </a:lnTo>
                <a:lnTo>
                  <a:pt x="199643" y="307847"/>
                </a:lnTo>
                <a:lnTo>
                  <a:pt x="353567" y="153923"/>
                </a:lnTo>
                <a:lnTo>
                  <a:pt x="199643" y="0"/>
                </a:lnTo>
                <a:close/>
              </a:path>
            </a:pathLst>
          </a:custGeom>
          <a:solidFill>
            <a:srgbClr val="89B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063495" y="2471927"/>
            <a:ext cx="3771900" cy="2757170"/>
            <a:chOff x="2063495" y="2471927"/>
            <a:chExt cx="3771900" cy="2757170"/>
          </a:xfrm>
        </p:grpSpPr>
        <p:sp>
          <p:nvSpPr>
            <p:cNvPr id="10" name="object 10"/>
            <p:cNvSpPr/>
            <p:nvPr/>
          </p:nvSpPr>
          <p:spPr>
            <a:xfrm>
              <a:off x="2063495" y="2471927"/>
              <a:ext cx="3771900" cy="27569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3729" y="4851654"/>
              <a:ext cx="467995" cy="325120"/>
            </a:xfrm>
            <a:custGeom>
              <a:avLst/>
              <a:gdLst/>
              <a:ahLst/>
              <a:cxnLst/>
              <a:rect l="l" t="t" r="r" b="b"/>
              <a:pathLst>
                <a:path w="467995" h="325120">
                  <a:moveTo>
                    <a:pt x="46786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467868" y="324612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73729" y="4851654"/>
              <a:ext cx="467995" cy="325120"/>
            </a:xfrm>
            <a:custGeom>
              <a:avLst/>
              <a:gdLst/>
              <a:ahLst/>
              <a:cxnLst/>
              <a:rect l="l" t="t" r="r" b="b"/>
              <a:pathLst>
                <a:path w="467995" h="325120">
                  <a:moveTo>
                    <a:pt x="0" y="324612"/>
                  </a:moveTo>
                  <a:lnTo>
                    <a:pt x="467868" y="324612"/>
                  </a:lnTo>
                  <a:lnTo>
                    <a:pt x="467868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30323" y="5383479"/>
            <a:ext cx="23666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E7E7E"/>
                </a:solidFill>
                <a:latin typeface="UKIJ CJK"/>
                <a:cs typeface="UKIJ CJK"/>
              </a:rPr>
              <a:t>delete.do 실행 </a:t>
            </a:r>
            <a:r>
              <a:rPr sz="1200" spc="-60" dirty="0">
                <a:solidFill>
                  <a:srgbClr val="7E7E7E"/>
                </a:solidFill>
                <a:latin typeface="UKIJ CJK"/>
                <a:cs typeface="UKIJ CJK"/>
              </a:rPr>
              <a:t>→ </a:t>
            </a: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list.do </a:t>
            </a:r>
            <a:r>
              <a:rPr sz="1200" spc="-60" dirty="0">
                <a:solidFill>
                  <a:srgbClr val="7E7E7E"/>
                </a:solidFill>
                <a:latin typeface="UKIJ CJK"/>
                <a:cs typeface="UKIJ CJK"/>
              </a:rPr>
              <a:t>→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UKIJ CJK"/>
                <a:cs typeface="UKIJ CJK"/>
              </a:rPr>
              <a:t>list.jsp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4964" y="5448808"/>
            <a:ext cx="126364" cy="145415"/>
          </a:xfrm>
          <a:custGeom>
            <a:avLst/>
            <a:gdLst/>
            <a:ahLst/>
            <a:cxnLst/>
            <a:rect l="l" t="t" r="r" b="b"/>
            <a:pathLst>
              <a:path w="126364" h="145414">
                <a:moveTo>
                  <a:pt x="0" y="0"/>
                </a:moveTo>
                <a:lnTo>
                  <a:pt x="1016" y="144818"/>
                </a:lnTo>
                <a:lnTo>
                  <a:pt x="126237" y="72135"/>
                </a:lnTo>
                <a:lnTo>
                  <a:pt x="0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70658" y="1659763"/>
            <a:ext cx="4232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7E7E7E"/>
                </a:solidFill>
                <a:latin typeface="UKIJ CJK"/>
                <a:cs typeface="UKIJ CJK"/>
              </a:rPr>
              <a:t>4.</a:t>
            </a:r>
            <a:r>
              <a:rPr sz="12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콘텐트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뷰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페이지에서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삭제버튼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누르고</a:t>
            </a:r>
            <a:r>
              <a:rPr sz="12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내용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삭제하는</a:t>
            </a:r>
            <a:r>
              <a:rPr sz="12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로직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73595" y="2275332"/>
            <a:ext cx="4297680" cy="281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Design </a:t>
            </a:r>
            <a:r>
              <a:rPr spc="180" dirty="0"/>
              <a:t>&amp;</a:t>
            </a:r>
            <a:r>
              <a:rPr spc="235" dirty="0"/>
              <a:t> </a:t>
            </a:r>
            <a:r>
              <a:rPr spc="-25" dirty="0"/>
              <a:t>Structure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10529" y="785621"/>
            <a:ext cx="19900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195" dirty="0">
                <a:solidFill>
                  <a:srgbClr val="7E7E7E"/>
                </a:solidFill>
                <a:latin typeface="Bandal"/>
                <a:cs typeface="Bandal"/>
              </a:rPr>
              <a:t>웹에서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75" dirty="0">
                <a:solidFill>
                  <a:srgbClr val="7E7E7E"/>
                </a:solidFill>
                <a:latin typeface="Bandal"/>
                <a:cs typeface="Bandal"/>
              </a:rPr>
              <a:t>페이지</a:t>
            </a:r>
            <a:r>
              <a:rPr sz="1400" b="0" spc="-14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이동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로직</a:t>
            </a:r>
            <a:endParaRPr sz="140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03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46" y="3430270"/>
            <a:ext cx="295275" cy="111252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게시판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8636" y="2137917"/>
            <a:ext cx="1046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list.do </a:t>
            </a: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–</a:t>
            </a:r>
            <a:r>
              <a:rPr sz="1200" spc="-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UKIJ CJK"/>
                <a:cs typeface="UKIJ CJK"/>
              </a:rPr>
              <a:t>list.jsp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3808" y="3666744"/>
            <a:ext cx="353695" cy="307975"/>
          </a:xfrm>
          <a:custGeom>
            <a:avLst/>
            <a:gdLst/>
            <a:ahLst/>
            <a:cxnLst/>
            <a:rect l="l" t="t" r="r" b="b"/>
            <a:pathLst>
              <a:path w="353695" h="307975">
                <a:moveTo>
                  <a:pt x="199643" y="0"/>
                </a:moveTo>
                <a:lnTo>
                  <a:pt x="199643" y="76961"/>
                </a:lnTo>
                <a:lnTo>
                  <a:pt x="0" y="76961"/>
                </a:lnTo>
                <a:lnTo>
                  <a:pt x="0" y="230885"/>
                </a:lnTo>
                <a:lnTo>
                  <a:pt x="199643" y="230885"/>
                </a:lnTo>
                <a:lnTo>
                  <a:pt x="199643" y="307847"/>
                </a:lnTo>
                <a:lnTo>
                  <a:pt x="353567" y="153923"/>
                </a:lnTo>
                <a:lnTo>
                  <a:pt x="199643" y="0"/>
                </a:lnTo>
                <a:close/>
              </a:path>
            </a:pathLst>
          </a:custGeom>
          <a:solidFill>
            <a:srgbClr val="89B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30323" y="5383479"/>
            <a:ext cx="30340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E7E7E"/>
                </a:solidFill>
                <a:latin typeface="UKIJ CJK"/>
                <a:cs typeface="UKIJ CJK"/>
              </a:rPr>
              <a:t>Reply_view.do 실행 </a:t>
            </a:r>
            <a:r>
              <a:rPr sz="1200" spc="-60" dirty="0">
                <a:solidFill>
                  <a:srgbClr val="7E7E7E"/>
                </a:solidFill>
                <a:latin typeface="UKIJ CJK"/>
                <a:cs typeface="UKIJ CJK"/>
              </a:rPr>
              <a:t>→ </a:t>
            </a: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reply_view.jsp로</a:t>
            </a:r>
            <a:r>
              <a:rPr sz="1200" spc="-14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UKIJ CJK"/>
                <a:cs typeface="UKIJ CJK"/>
              </a:rPr>
              <a:t>이동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4964" y="5448808"/>
            <a:ext cx="126364" cy="145415"/>
          </a:xfrm>
          <a:custGeom>
            <a:avLst/>
            <a:gdLst/>
            <a:ahLst/>
            <a:cxnLst/>
            <a:rect l="l" t="t" r="r" b="b"/>
            <a:pathLst>
              <a:path w="126364" h="145414">
                <a:moveTo>
                  <a:pt x="0" y="0"/>
                </a:moveTo>
                <a:lnTo>
                  <a:pt x="1016" y="144818"/>
                </a:lnTo>
                <a:lnTo>
                  <a:pt x="126237" y="72135"/>
                </a:lnTo>
                <a:lnTo>
                  <a:pt x="0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70658" y="1659763"/>
            <a:ext cx="5462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7E7E7E"/>
                </a:solidFill>
                <a:latin typeface="UKIJ CJK"/>
                <a:cs typeface="UKIJ CJK"/>
              </a:rPr>
              <a:t>5.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콘텐트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뷰</a:t>
            </a:r>
            <a:r>
              <a:rPr sz="12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페이지에서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댓글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버튼</a:t>
            </a:r>
            <a:r>
              <a:rPr sz="1200" spc="11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누르고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댓글</a:t>
            </a:r>
            <a:r>
              <a:rPr sz="12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작성하는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창으로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이동하는</a:t>
            </a:r>
            <a:r>
              <a:rPr sz="1200" spc="11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로직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90927" y="2385060"/>
            <a:ext cx="3797935" cy="2731135"/>
            <a:chOff x="2090927" y="2385060"/>
            <a:chExt cx="3797935" cy="2731135"/>
          </a:xfrm>
        </p:grpSpPr>
        <p:sp>
          <p:nvSpPr>
            <p:cNvPr id="13" name="object 13"/>
            <p:cNvSpPr/>
            <p:nvPr/>
          </p:nvSpPr>
          <p:spPr>
            <a:xfrm>
              <a:off x="2090927" y="2385060"/>
              <a:ext cx="3797808" cy="26587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7777" y="4781550"/>
              <a:ext cx="467995" cy="325120"/>
            </a:xfrm>
            <a:custGeom>
              <a:avLst/>
              <a:gdLst/>
              <a:ahLst/>
              <a:cxnLst/>
              <a:rect l="l" t="t" r="r" b="b"/>
              <a:pathLst>
                <a:path w="467995" h="325120">
                  <a:moveTo>
                    <a:pt x="46786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467868" y="324612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7777" y="4781550"/>
              <a:ext cx="467995" cy="325120"/>
            </a:xfrm>
            <a:custGeom>
              <a:avLst/>
              <a:gdLst/>
              <a:ahLst/>
              <a:cxnLst/>
              <a:rect l="l" t="t" r="r" b="b"/>
              <a:pathLst>
                <a:path w="467995" h="325120">
                  <a:moveTo>
                    <a:pt x="0" y="324612"/>
                  </a:moveTo>
                  <a:lnTo>
                    <a:pt x="467868" y="324612"/>
                  </a:lnTo>
                  <a:lnTo>
                    <a:pt x="467868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754368" y="2366772"/>
            <a:ext cx="3797935" cy="2705100"/>
            <a:chOff x="6754368" y="2366772"/>
            <a:chExt cx="3797935" cy="2705100"/>
          </a:xfrm>
        </p:grpSpPr>
        <p:sp>
          <p:nvSpPr>
            <p:cNvPr id="17" name="object 17"/>
            <p:cNvSpPr/>
            <p:nvPr/>
          </p:nvSpPr>
          <p:spPr>
            <a:xfrm>
              <a:off x="6754368" y="2366772"/>
              <a:ext cx="3797808" cy="27048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75982" y="3352038"/>
              <a:ext cx="1521460" cy="1583690"/>
            </a:xfrm>
            <a:custGeom>
              <a:avLst/>
              <a:gdLst/>
              <a:ahLst/>
              <a:cxnLst/>
              <a:rect l="l" t="t" r="r" b="b"/>
              <a:pathLst>
                <a:path w="1521459" h="1583689">
                  <a:moveTo>
                    <a:pt x="1520952" y="0"/>
                  </a:moveTo>
                  <a:lnTo>
                    <a:pt x="0" y="0"/>
                  </a:lnTo>
                  <a:lnTo>
                    <a:pt x="0" y="1583436"/>
                  </a:lnTo>
                  <a:lnTo>
                    <a:pt x="1520952" y="158343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75982" y="3352038"/>
              <a:ext cx="1521460" cy="1583690"/>
            </a:xfrm>
            <a:custGeom>
              <a:avLst/>
              <a:gdLst/>
              <a:ahLst/>
              <a:cxnLst/>
              <a:rect l="l" t="t" r="r" b="b"/>
              <a:pathLst>
                <a:path w="1521459" h="1583689">
                  <a:moveTo>
                    <a:pt x="0" y="1583436"/>
                  </a:moveTo>
                  <a:lnTo>
                    <a:pt x="1520952" y="1583436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1583436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Design </a:t>
            </a:r>
            <a:r>
              <a:rPr spc="180" dirty="0"/>
              <a:t>&amp;</a:t>
            </a:r>
            <a:r>
              <a:rPr spc="235" dirty="0"/>
              <a:t> </a:t>
            </a:r>
            <a:r>
              <a:rPr spc="-25" dirty="0"/>
              <a:t>Structure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510529" y="785621"/>
            <a:ext cx="19900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195" dirty="0">
                <a:solidFill>
                  <a:srgbClr val="7E7E7E"/>
                </a:solidFill>
                <a:latin typeface="Bandal"/>
                <a:cs typeface="Bandal"/>
              </a:rPr>
              <a:t>웹에서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75" dirty="0">
                <a:solidFill>
                  <a:srgbClr val="7E7E7E"/>
                </a:solidFill>
                <a:latin typeface="Bandal"/>
                <a:cs typeface="Bandal"/>
              </a:rPr>
              <a:t>페이지</a:t>
            </a:r>
            <a:r>
              <a:rPr sz="1400" b="0" spc="-14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이동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로직</a:t>
            </a:r>
            <a:endParaRPr sz="140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03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46" y="3430270"/>
            <a:ext cx="295275" cy="111252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게시판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8636" y="2137917"/>
            <a:ext cx="1046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list.do </a:t>
            </a: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–</a:t>
            </a:r>
            <a:r>
              <a:rPr sz="1200" spc="-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UKIJ CJK"/>
                <a:cs typeface="UKIJ CJK"/>
              </a:rPr>
              <a:t>list.jsp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3808" y="3666744"/>
            <a:ext cx="353695" cy="307975"/>
          </a:xfrm>
          <a:custGeom>
            <a:avLst/>
            <a:gdLst/>
            <a:ahLst/>
            <a:cxnLst/>
            <a:rect l="l" t="t" r="r" b="b"/>
            <a:pathLst>
              <a:path w="353695" h="307975">
                <a:moveTo>
                  <a:pt x="199643" y="0"/>
                </a:moveTo>
                <a:lnTo>
                  <a:pt x="199643" y="76961"/>
                </a:lnTo>
                <a:lnTo>
                  <a:pt x="0" y="76961"/>
                </a:lnTo>
                <a:lnTo>
                  <a:pt x="0" y="230885"/>
                </a:lnTo>
                <a:lnTo>
                  <a:pt x="199643" y="230885"/>
                </a:lnTo>
                <a:lnTo>
                  <a:pt x="199643" y="307847"/>
                </a:lnTo>
                <a:lnTo>
                  <a:pt x="353567" y="153923"/>
                </a:lnTo>
                <a:lnTo>
                  <a:pt x="199643" y="0"/>
                </a:lnTo>
                <a:close/>
              </a:path>
            </a:pathLst>
          </a:custGeom>
          <a:solidFill>
            <a:srgbClr val="89B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65679" y="4966461"/>
            <a:ext cx="3034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Reply_view.do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실행 </a:t>
            </a:r>
            <a:r>
              <a:rPr sz="1200" spc="-60" dirty="0">
                <a:solidFill>
                  <a:srgbClr val="7E7E7E"/>
                </a:solidFill>
                <a:latin typeface="UKIJ CJK"/>
                <a:cs typeface="UKIJ CJK"/>
              </a:rPr>
              <a:t>→ </a:t>
            </a: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reply_view.jsp로</a:t>
            </a:r>
            <a:r>
              <a:rPr sz="1200" spc="1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이동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575" y="5031359"/>
            <a:ext cx="126364" cy="145415"/>
          </a:xfrm>
          <a:custGeom>
            <a:avLst/>
            <a:gdLst/>
            <a:ahLst/>
            <a:cxnLst/>
            <a:rect l="l" t="t" r="r" b="b"/>
            <a:pathLst>
              <a:path w="126364" h="145414">
                <a:moveTo>
                  <a:pt x="0" y="0"/>
                </a:moveTo>
                <a:lnTo>
                  <a:pt x="888" y="144907"/>
                </a:lnTo>
                <a:lnTo>
                  <a:pt x="126111" y="72136"/>
                </a:lnTo>
                <a:lnTo>
                  <a:pt x="0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70658" y="1659763"/>
            <a:ext cx="5560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7E7E7E"/>
                </a:solidFill>
                <a:latin typeface="UKIJ CJK"/>
                <a:cs typeface="UKIJ CJK"/>
              </a:rPr>
              <a:t>6.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댓글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작성하는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창에서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작성된</a:t>
            </a:r>
            <a:r>
              <a:rPr sz="12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내용이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업데이트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되면서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리스트로</a:t>
            </a:r>
            <a:r>
              <a:rPr sz="1200" spc="11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이동하는</a:t>
            </a:r>
            <a:r>
              <a:rPr sz="12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로직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7816" y="2491313"/>
            <a:ext cx="3877667" cy="2156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4828" y="2214372"/>
            <a:ext cx="3686555" cy="2751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Design </a:t>
            </a:r>
            <a:r>
              <a:rPr spc="180" dirty="0"/>
              <a:t>&amp;</a:t>
            </a:r>
            <a:r>
              <a:rPr spc="235" dirty="0"/>
              <a:t> </a:t>
            </a:r>
            <a:r>
              <a:rPr spc="-25" dirty="0"/>
              <a:t>Structure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510529" y="785621"/>
            <a:ext cx="19900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195" dirty="0">
                <a:solidFill>
                  <a:srgbClr val="7E7E7E"/>
                </a:solidFill>
                <a:latin typeface="Bandal"/>
                <a:cs typeface="Bandal"/>
              </a:rPr>
              <a:t>웹에서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75" dirty="0">
                <a:solidFill>
                  <a:srgbClr val="7E7E7E"/>
                </a:solidFill>
                <a:latin typeface="Bandal"/>
                <a:cs typeface="Bandal"/>
              </a:rPr>
              <a:t>페이지</a:t>
            </a:r>
            <a:r>
              <a:rPr sz="1400" b="0" spc="-14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이동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로직</a:t>
            </a:r>
            <a:endParaRPr sz="140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201" y="3131007"/>
            <a:ext cx="1434465" cy="1906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90AC"/>
                </a:solidFill>
                <a:latin typeface="UKIJ CJK"/>
                <a:cs typeface="UKIJ CJK"/>
              </a:rPr>
              <a:t>상세 구현</a:t>
            </a:r>
            <a:r>
              <a:rPr sz="1600" spc="229" dirty="0">
                <a:solidFill>
                  <a:srgbClr val="5790AC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5790AC"/>
                </a:solidFill>
                <a:latin typeface="UKIJ CJK"/>
                <a:cs typeface="UKIJ CJK"/>
              </a:rPr>
              <a:t>내용</a:t>
            </a:r>
            <a:endParaRPr sz="16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UKIJ CJK"/>
              <a:cs typeface="UKIJ CJK"/>
            </a:endParaRPr>
          </a:p>
          <a:p>
            <a:pPr marL="504825">
              <a:lnSpc>
                <a:spcPct val="100000"/>
              </a:lnSpc>
            </a:pPr>
            <a:r>
              <a:rPr sz="1200" b="0" spc="555" dirty="0">
                <a:solidFill>
                  <a:srgbClr val="89B0C5"/>
                </a:solidFill>
                <a:latin typeface="Bandal"/>
                <a:cs typeface="Bandal"/>
              </a:rPr>
              <a:t>M </a:t>
            </a:r>
            <a:r>
              <a:rPr sz="1800" b="0" spc="307" baseline="2314" dirty="0">
                <a:solidFill>
                  <a:srgbClr val="89B0C5"/>
                </a:solidFill>
                <a:latin typeface="Bandal"/>
                <a:cs typeface="Bandal"/>
              </a:rPr>
              <a:t>V</a:t>
            </a:r>
            <a:r>
              <a:rPr sz="1800" b="0" spc="-195" baseline="2314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200" b="0" spc="165" dirty="0">
                <a:solidFill>
                  <a:srgbClr val="89B0C5"/>
                </a:solidFill>
                <a:latin typeface="Bandal"/>
                <a:cs typeface="Bandal"/>
              </a:rPr>
              <a:t>C</a:t>
            </a:r>
            <a:endParaRPr sz="1200">
              <a:latin typeface="Bandal"/>
              <a:cs typeface="Band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50">
              <a:latin typeface="Bandal"/>
              <a:cs typeface="Bandal"/>
            </a:endParaRPr>
          </a:p>
          <a:p>
            <a:pPr marL="409575" indent="-129539">
              <a:lnSpc>
                <a:spcPct val="100000"/>
              </a:lnSpc>
              <a:buFont typeface="kiloji"/>
              <a:buChar char="･"/>
              <a:tabLst>
                <a:tab pos="409575" algn="l"/>
              </a:tabLst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페이지</a:t>
            </a:r>
            <a:r>
              <a:rPr sz="1200" spc="90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구현</a:t>
            </a:r>
            <a:endParaRPr sz="1200">
              <a:latin typeface="UKIJ CJK"/>
              <a:cs typeface="UKIJ CJK"/>
            </a:endParaRPr>
          </a:p>
          <a:p>
            <a:pPr marL="441325" marR="5080" indent="-161925">
              <a:lnSpc>
                <a:spcPct val="150000"/>
              </a:lnSpc>
              <a:spcBef>
                <a:spcPts val="1070"/>
              </a:spcBef>
              <a:buFont typeface="kiloji"/>
              <a:buChar char="･"/>
              <a:tabLst>
                <a:tab pos="409575" algn="l"/>
              </a:tabLst>
            </a:pPr>
            <a:r>
              <a:rPr sz="1200" spc="-10" dirty="0">
                <a:solidFill>
                  <a:srgbClr val="585858"/>
                </a:solidFill>
                <a:latin typeface="UKIJ CJK"/>
                <a:cs typeface="UKIJ CJK"/>
              </a:rPr>
              <a:t>Bootstrap이용  </a:t>
            </a:r>
            <a:r>
              <a:rPr sz="1200" spc="-30" dirty="0">
                <a:solidFill>
                  <a:srgbClr val="585858"/>
                </a:solidFill>
                <a:latin typeface="UKIJ CJK"/>
                <a:cs typeface="UKIJ CJK"/>
              </a:rPr>
              <a:t>F</a:t>
            </a:r>
            <a:r>
              <a:rPr sz="1200" spc="-40" dirty="0">
                <a:solidFill>
                  <a:srgbClr val="585858"/>
                </a:solidFill>
                <a:latin typeface="UKIJ CJK"/>
                <a:cs typeface="UKIJ CJK"/>
              </a:rPr>
              <a:t>r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o</a:t>
            </a:r>
            <a:r>
              <a:rPr sz="1200" spc="5" dirty="0">
                <a:solidFill>
                  <a:srgbClr val="585858"/>
                </a:solidFill>
                <a:latin typeface="UKIJ CJK"/>
                <a:cs typeface="UKIJ CJK"/>
              </a:rPr>
              <a:t>n</a:t>
            </a:r>
            <a:r>
              <a:rPr sz="1200" spc="-75" dirty="0">
                <a:solidFill>
                  <a:srgbClr val="585858"/>
                </a:solidFill>
                <a:latin typeface="UKIJ CJK"/>
                <a:cs typeface="UKIJ CJK"/>
              </a:rPr>
              <a:t>t</a:t>
            </a:r>
            <a:r>
              <a:rPr sz="1200" spc="100" dirty="0">
                <a:solidFill>
                  <a:srgbClr val="585858"/>
                </a:solidFill>
                <a:latin typeface="UKIJ CJK"/>
                <a:cs typeface="UKIJ CJK"/>
              </a:rPr>
              <a:t>-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e</a:t>
            </a:r>
            <a:r>
              <a:rPr sz="1200" spc="-5" dirty="0">
                <a:solidFill>
                  <a:srgbClr val="585858"/>
                </a:solidFill>
                <a:latin typeface="UKIJ CJK"/>
                <a:cs typeface="UKIJ CJK"/>
              </a:rPr>
              <a:t>n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d구현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98235" y="2903220"/>
            <a:ext cx="876300" cy="70485"/>
          </a:xfrm>
          <a:custGeom>
            <a:avLst/>
            <a:gdLst/>
            <a:ahLst/>
            <a:cxnLst/>
            <a:rect l="l" t="t" r="r" b="b"/>
            <a:pathLst>
              <a:path w="876300" h="70485">
                <a:moveTo>
                  <a:pt x="876300" y="0"/>
                </a:moveTo>
                <a:lnTo>
                  <a:pt x="0" y="0"/>
                </a:lnTo>
                <a:lnTo>
                  <a:pt x="0" y="70103"/>
                </a:lnTo>
                <a:lnTo>
                  <a:pt x="876300" y="70103"/>
                </a:lnTo>
                <a:lnTo>
                  <a:pt x="876300" y="0"/>
                </a:lnTo>
                <a:close/>
              </a:path>
            </a:pathLst>
          </a:custGeom>
          <a:solidFill>
            <a:srgbClr val="71B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5"/>
              </a:spcBef>
            </a:pPr>
            <a:r>
              <a:rPr spc="400" dirty="0"/>
              <a:t>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5211" y="1277111"/>
            <a:ext cx="1150620" cy="265430"/>
          </a:xfrm>
          <a:custGeom>
            <a:avLst/>
            <a:gdLst/>
            <a:ahLst/>
            <a:cxnLst/>
            <a:rect l="l" t="t" r="r" b="b"/>
            <a:pathLst>
              <a:path w="1150620" h="265430">
                <a:moveTo>
                  <a:pt x="1106424" y="0"/>
                </a:moveTo>
                <a:lnTo>
                  <a:pt x="44196" y="0"/>
                </a:lnTo>
                <a:lnTo>
                  <a:pt x="27003" y="3476"/>
                </a:lnTo>
                <a:lnTo>
                  <a:pt x="12954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0" y="220979"/>
                </a:lnTo>
                <a:lnTo>
                  <a:pt x="3476" y="238172"/>
                </a:lnTo>
                <a:lnTo>
                  <a:pt x="12953" y="252222"/>
                </a:lnTo>
                <a:lnTo>
                  <a:pt x="27003" y="261699"/>
                </a:lnTo>
                <a:lnTo>
                  <a:pt x="44196" y="265175"/>
                </a:lnTo>
                <a:lnTo>
                  <a:pt x="1106424" y="265175"/>
                </a:lnTo>
                <a:lnTo>
                  <a:pt x="1123616" y="261699"/>
                </a:lnTo>
                <a:lnTo>
                  <a:pt x="1137665" y="252221"/>
                </a:lnTo>
                <a:lnTo>
                  <a:pt x="1147143" y="238172"/>
                </a:lnTo>
                <a:lnTo>
                  <a:pt x="1150620" y="220979"/>
                </a:lnTo>
                <a:lnTo>
                  <a:pt x="1150620" y="44196"/>
                </a:lnTo>
                <a:lnTo>
                  <a:pt x="1147143" y="27003"/>
                </a:lnTo>
                <a:lnTo>
                  <a:pt x="1137665" y="12953"/>
                </a:lnTo>
                <a:lnTo>
                  <a:pt x="1123616" y="3476"/>
                </a:lnTo>
                <a:lnTo>
                  <a:pt x="1106424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5800" y="1287526"/>
            <a:ext cx="869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40" dirty="0">
                <a:solidFill>
                  <a:srgbClr val="FFFFFF"/>
                </a:solidFill>
                <a:latin typeface="Bandal"/>
                <a:cs typeface="Bandal"/>
              </a:rPr>
              <a:t>Controller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0533" y="1704822"/>
            <a:ext cx="2373630" cy="5327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415"/>
              </a:spcBef>
              <a:buChar char="&gt;"/>
              <a:tabLst>
                <a:tab pos="203835" algn="l"/>
              </a:tabLst>
            </a:pPr>
            <a:r>
              <a:rPr sz="1400" b="0" spc="40" dirty="0">
                <a:solidFill>
                  <a:srgbClr val="6EB5DC"/>
                </a:solidFill>
                <a:latin typeface="Bandal"/>
                <a:cs typeface="Bandal"/>
              </a:rPr>
              <a:t>edu.bit.ex.controller</a:t>
            </a:r>
            <a:endParaRPr sz="1400">
              <a:latin typeface="Bandal"/>
              <a:cs typeface="Bandal"/>
            </a:endParaRPr>
          </a:p>
          <a:p>
            <a:pPr marL="147320">
              <a:lnSpc>
                <a:spcPct val="100000"/>
              </a:lnSpc>
              <a:spcBef>
                <a:spcPts val="315"/>
              </a:spcBef>
            </a:pPr>
            <a:r>
              <a:rPr sz="1400" spc="-15" dirty="0">
                <a:solidFill>
                  <a:srgbClr val="7E7E7E"/>
                </a:solidFill>
                <a:latin typeface="UKIJ CJK"/>
                <a:cs typeface="UKIJ CJK"/>
              </a:rPr>
              <a:t>FrontController.java(Servlet)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9847" y="1277111"/>
            <a:ext cx="1150620" cy="265430"/>
          </a:xfrm>
          <a:custGeom>
            <a:avLst/>
            <a:gdLst/>
            <a:ahLst/>
            <a:cxnLst/>
            <a:rect l="l" t="t" r="r" b="b"/>
            <a:pathLst>
              <a:path w="1150620" h="265430">
                <a:moveTo>
                  <a:pt x="1106424" y="0"/>
                </a:moveTo>
                <a:lnTo>
                  <a:pt x="44196" y="0"/>
                </a:ln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0" y="220979"/>
                </a:lnTo>
                <a:lnTo>
                  <a:pt x="3476" y="238172"/>
                </a:lnTo>
                <a:lnTo>
                  <a:pt x="12954" y="252222"/>
                </a:lnTo>
                <a:lnTo>
                  <a:pt x="27003" y="261699"/>
                </a:lnTo>
                <a:lnTo>
                  <a:pt x="44196" y="265175"/>
                </a:lnTo>
                <a:lnTo>
                  <a:pt x="1106424" y="265175"/>
                </a:lnTo>
                <a:lnTo>
                  <a:pt x="1123616" y="261699"/>
                </a:lnTo>
                <a:lnTo>
                  <a:pt x="1137665" y="252221"/>
                </a:lnTo>
                <a:lnTo>
                  <a:pt x="1147143" y="238172"/>
                </a:lnTo>
                <a:lnTo>
                  <a:pt x="1150619" y="220979"/>
                </a:lnTo>
                <a:lnTo>
                  <a:pt x="1150619" y="44196"/>
                </a:lnTo>
                <a:lnTo>
                  <a:pt x="1147143" y="27003"/>
                </a:lnTo>
                <a:lnTo>
                  <a:pt x="1137665" y="12953"/>
                </a:lnTo>
                <a:lnTo>
                  <a:pt x="1123616" y="3476"/>
                </a:lnTo>
                <a:lnTo>
                  <a:pt x="1106424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72836" y="1287526"/>
            <a:ext cx="565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325" dirty="0">
                <a:solidFill>
                  <a:srgbClr val="FFFFFF"/>
                </a:solidFill>
                <a:latin typeface="Bandal"/>
                <a:cs typeface="Bandal"/>
              </a:rPr>
              <a:t>Mo</a:t>
            </a:r>
            <a:r>
              <a:rPr sz="1400" b="0" spc="320" dirty="0">
                <a:solidFill>
                  <a:srgbClr val="FFFFFF"/>
                </a:solidFill>
                <a:latin typeface="Bandal"/>
                <a:cs typeface="Bandal"/>
              </a:rPr>
              <a:t>d</a:t>
            </a:r>
            <a:r>
              <a:rPr sz="1400" b="0" spc="-5" dirty="0">
                <a:solidFill>
                  <a:srgbClr val="FFFFFF"/>
                </a:solidFill>
                <a:latin typeface="Bandal"/>
                <a:cs typeface="Bandal"/>
              </a:rPr>
              <a:t>el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0" y="285115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9B0C5"/>
                </a:solidFill>
                <a:latin typeface="UKIJ CJK"/>
                <a:cs typeface="UKIJ CJK"/>
              </a:rPr>
              <a:t>페이지</a:t>
            </a:r>
            <a:r>
              <a:rPr sz="1600" spc="70" dirty="0">
                <a:solidFill>
                  <a:srgbClr val="89B0C5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89B0C5"/>
                </a:solidFill>
                <a:latin typeface="UKIJ CJK"/>
                <a:cs typeface="UKIJ CJK"/>
              </a:rPr>
              <a:t>구현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0997" y="288797"/>
            <a:ext cx="1618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290" dirty="0">
                <a:solidFill>
                  <a:srgbClr val="7E7E7E"/>
                </a:solidFill>
                <a:latin typeface="Bandal"/>
                <a:cs typeface="Bandal"/>
              </a:rPr>
              <a:t>MVC에</a:t>
            </a:r>
            <a:r>
              <a:rPr sz="1400" b="0" spc="-15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따른</a:t>
            </a:r>
            <a:r>
              <a:rPr sz="1400" b="0" spc="-13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75" dirty="0">
                <a:solidFill>
                  <a:srgbClr val="7E7E7E"/>
                </a:solidFill>
                <a:latin typeface="Bandal"/>
                <a:cs typeface="Bandal"/>
              </a:rPr>
              <a:t>페이지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8659" y="0"/>
            <a:ext cx="3639820" cy="128270"/>
          </a:xfrm>
          <a:custGeom>
            <a:avLst/>
            <a:gdLst/>
            <a:ahLst/>
            <a:cxnLst/>
            <a:rect l="l" t="t" r="r" b="b"/>
            <a:pathLst>
              <a:path w="3639820" h="128270">
                <a:moveTo>
                  <a:pt x="3639312" y="0"/>
                </a:moveTo>
                <a:lnTo>
                  <a:pt x="0" y="0"/>
                </a:lnTo>
                <a:lnTo>
                  <a:pt x="0" y="128016"/>
                </a:lnTo>
                <a:lnTo>
                  <a:pt x="3639312" y="128016"/>
                </a:lnTo>
                <a:lnTo>
                  <a:pt x="3639312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15171" y="1277111"/>
            <a:ext cx="1150620" cy="228600"/>
          </a:xfrm>
          <a:custGeom>
            <a:avLst/>
            <a:gdLst/>
            <a:ahLst/>
            <a:cxnLst/>
            <a:rect l="l" t="t" r="r" b="b"/>
            <a:pathLst>
              <a:path w="1150620" h="228600">
                <a:moveTo>
                  <a:pt x="111252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1112520" y="228600"/>
                </a:lnTo>
                <a:lnTo>
                  <a:pt x="1127367" y="225611"/>
                </a:lnTo>
                <a:lnTo>
                  <a:pt x="1139475" y="217455"/>
                </a:lnTo>
                <a:lnTo>
                  <a:pt x="1147631" y="205347"/>
                </a:lnTo>
                <a:lnTo>
                  <a:pt x="1150620" y="190500"/>
                </a:lnTo>
                <a:lnTo>
                  <a:pt x="1150620" y="38100"/>
                </a:lnTo>
                <a:lnTo>
                  <a:pt x="1147631" y="23252"/>
                </a:lnTo>
                <a:lnTo>
                  <a:pt x="1139475" y="11144"/>
                </a:lnTo>
                <a:lnTo>
                  <a:pt x="1127367" y="2988"/>
                </a:lnTo>
                <a:lnTo>
                  <a:pt x="1112520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74328" y="1268983"/>
            <a:ext cx="433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229" dirty="0">
                <a:solidFill>
                  <a:srgbClr val="FFFFFF"/>
                </a:solidFill>
                <a:latin typeface="Bandal"/>
                <a:cs typeface="Bandal"/>
              </a:rPr>
              <a:t>V</a:t>
            </a:r>
            <a:r>
              <a:rPr sz="1400" b="0" spc="-10" dirty="0">
                <a:solidFill>
                  <a:srgbClr val="FFFFFF"/>
                </a:solidFill>
                <a:latin typeface="Bandal"/>
                <a:cs typeface="Bandal"/>
              </a:rPr>
              <a:t>ie</a:t>
            </a:r>
            <a:r>
              <a:rPr sz="1400" b="0" spc="415" dirty="0">
                <a:solidFill>
                  <a:srgbClr val="FFFFFF"/>
                </a:solidFill>
                <a:latin typeface="Bandal"/>
                <a:cs typeface="Bandal"/>
              </a:rPr>
              <a:t>w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0844" y="1639290"/>
            <a:ext cx="2363470" cy="418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6854" marR="5080" indent="-146685">
              <a:lnSpc>
                <a:spcPct val="150000"/>
              </a:lnSpc>
              <a:spcBef>
                <a:spcPts val="90"/>
              </a:spcBef>
              <a:buChar char="&gt;"/>
              <a:tabLst>
                <a:tab pos="281940" algn="l"/>
              </a:tabLst>
            </a:pPr>
            <a:r>
              <a:rPr sz="1400" b="0" spc="130" dirty="0">
                <a:solidFill>
                  <a:srgbClr val="6EB5DC"/>
                </a:solidFill>
                <a:latin typeface="Bandal"/>
                <a:cs typeface="Bandal"/>
              </a:rPr>
              <a:t>edu.bit.ex.command </a:t>
            </a:r>
            <a:r>
              <a:rPr sz="1400" b="0" spc="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spc="-15" dirty="0">
                <a:solidFill>
                  <a:srgbClr val="7E7E7E"/>
                </a:solidFill>
                <a:latin typeface="UKIJ CJK"/>
                <a:cs typeface="UKIJ CJK"/>
              </a:rPr>
              <a:t>BCommand.java  </a:t>
            </a:r>
            <a:r>
              <a:rPr sz="1400" spc="-10" dirty="0">
                <a:solidFill>
                  <a:srgbClr val="7E7E7E"/>
                </a:solidFill>
                <a:latin typeface="UKIJ CJK"/>
                <a:cs typeface="UKIJ CJK"/>
              </a:rPr>
              <a:t>BContentCommand.java  BDeleteCommand.java  </a:t>
            </a:r>
            <a:r>
              <a:rPr sz="1400" spc="-15" dirty="0">
                <a:solidFill>
                  <a:srgbClr val="7E7E7E"/>
                </a:solidFill>
                <a:latin typeface="UKIJ CJK"/>
                <a:cs typeface="UKIJ CJK"/>
              </a:rPr>
              <a:t>BListCommand.java  </a:t>
            </a:r>
            <a:r>
              <a:rPr sz="1400" dirty="0">
                <a:solidFill>
                  <a:srgbClr val="7E7E7E"/>
                </a:solidFill>
                <a:latin typeface="UKIJ CJK"/>
                <a:cs typeface="UKIJ CJK"/>
              </a:rPr>
              <a:t>ModifyCommand.java  </a:t>
            </a:r>
            <a:r>
              <a:rPr sz="1400" spc="-10" dirty="0">
                <a:solidFill>
                  <a:srgbClr val="7E7E7E"/>
                </a:solidFill>
                <a:latin typeface="UKIJ CJK"/>
                <a:cs typeface="UKIJ CJK"/>
              </a:rPr>
              <a:t>BReplyCommand.java  BReplyViewCommand.java  BWriteCommand.java</a:t>
            </a:r>
            <a:endParaRPr sz="1400">
              <a:latin typeface="UKIJ CJK"/>
              <a:cs typeface="UKIJ CJK"/>
            </a:endParaRPr>
          </a:p>
          <a:p>
            <a:pPr marL="203200" indent="-190500">
              <a:lnSpc>
                <a:spcPct val="100000"/>
              </a:lnSpc>
              <a:spcBef>
                <a:spcPts val="795"/>
              </a:spcBef>
              <a:buChar char="&gt;"/>
              <a:tabLst>
                <a:tab pos="203200" algn="l"/>
              </a:tabLst>
            </a:pPr>
            <a:r>
              <a:rPr sz="1400" b="0" spc="75" dirty="0">
                <a:solidFill>
                  <a:srgbClr val="6EB5DC"/>
                </a:solidFill>
                <a:latin typeface="Bandal"/>
                <a:cs typeface="Bandal"/>
              </a:rPr>
              <a:t>edu.bit.ex.dao</a:t>
            </a:r>
            <a:endParaRPr sz="1400">
              <a:latin typeface="Bandal"/>
              <a:cs typeface="Bandal"/>
            </a:endParaRPr>
          </a:p>
          <a:p>
            <a:pPr marL="236854">
              <a:lnSpc>
                <a:spcPct val="100000"/>
              </a:lnSpc>
              <a:spcBef>
                <a:spcPts val="885"/>
              </a:spcBef>
            </a:pPr>
            <a:r>
              <a:rPr sz="1400" spc="-20" dirty="0">
                <a:solidFill>
                  <a:srgbClr val="7E7E7E"/>
                </a:solidFill>
                <a:latin typeface="UKIJ CJK"/>
                <a:cs typeface="UKIJ CJK"/>
              </a:rPr>
              <a:t>Bdao.java</a:t>
            </a:r>
            <a:endParaRPr sz="1400">
              <a:latin typeface="UKIJ CJK"/>
              <a:cs typeface="UKIJ CJK"/>
            </a:endParaRPr>
          </a:p>
          <a:p>
            <a:pPr marL="205104" indent="-191135">
              <a:lnSpc>
                <a:spcPct val="100000"/>
              </a:lnSpc>
              <a:spcBef>
                <a:spcPts val="844"/>
              </a:spcBef>
              <a:buChar char="&gt;"/>
              <a:tabLst>
                <a:tab pos="205740" algn="l"/>
              </a:tabLst>
            </a:pPr>
            <a:r>
              <a:rPr sz="1400" b="0" spc="70" dirty="0">
                <a:solidFill>
                  <a:srgbClr val="6EB5DC"/>
                </a:solidFill>
                <a:latin typeface="Bandal"/>
                <a:cs typeface="Bandal"/>
              </a:rPr>
              <a:t>edu.bit.ex.dto</a:t>
            </a:r>
            <a:endParaRPr sz="1400">
              <a:latin typeface="Bandal"/>
              <a:cs typeface="Bandal"/>
            </a:endParaRPr>
          </a:p>
          <a:p>
            <a:pPr marL="236854">
              <a:lnSpc>
                <a:spcPct val="100000"/>
              </a:lnSpc>
              <a:spcBef>
                <a:spcPts val="840"/>
              </a:spcBef>
            </a:pPr>
            <a:r>
              <a:rPr sz="1400" spc="-20" dirty="0">
                <a:solidFill>
                  <a:srgbClr val="7E7E7E"/>
                </a:solidFill>
                <a:latin typeface="UKIJ CJK"/>
                <a:cs typeface="UKIJ CJK"/>
              </a:rPr>
              <a:t>Bdto.java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86978" y="1639290"/>
            <a:ext cx="1496695" cy="1624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525" marR="5080" indent="-124460">
              <a:lnSpc>
                <a:spcPct val="149900"/>
              </a:lnSpc>
              <a:spcBef>
                <a:spcPts val="90"/>
              </a:spcBef>
              <a:buChar char="&gt;"/>
              <a:tabLst>
                <a:tab pos="203200" algn="l"/>
              </a:tabLst>
            </a:pPr>
            <a:r>
              <a:rPr sz="1400" b="0" spc="150" dirty="0">
                <a:solidFill>
                  <a:srgbClr val="6EB5DC"/>
                </a:solidFill>
                <a:latin typeface="Bandal"/>
                <a:cs typeface="Bandal"/>
              </a:rPr>
              <a:t>WebContent </a:t>
            </a:r>
            <a:r>
              <a:rPr sz="1400" b="0" spc="15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spc="-20" dirty="0">
                <a:solidFill>
                  <a:srgbClr val="7E7E7E"/>
                </a:solidFill>
                <a:latin typeface="UKIJ CJK"/>
                <a:cs typeface="UKIJ CJK"/>
              </a:rPr>
              <a:t>list.jsp  </a:t>
            </a:r>
            <a:r>
              <a:rPr sz="1400" dirty="0">
                <a:solidFill>
                  <a:srgbClr val="7E7E7E"/>
                </a:solidFill>
                <a:latin typeface="UKIJ CJK"/>
                <a:cs typeface="UKIJ CJK"/>
              </a:rPr>
              <a:t>c</a:t>
            </a:r>
            <a:r>
              <a:rPr sz="1400" spc="5" dirty="0">
                <a:solidFill>
                  <a:srgbClr val="7E7E7E"/>
                </a:solidFill>
                <a:latin typeface="UKIJ CJK"/>
                <a:cs typeface="UKIJ CJK"/>
              </a:rPr>
              <a:t>on</a:t>
            </a:r>
            <a:r>
              <a:rPr sz="1400" spc="-15" dirty="0">
                <a:solidFill>
                  <a:srgbClr val="7E7E7E"/>
                </a:solidFill>
                <a:latin typeface="UKIJ CJK"/>
                <a:cs typeface="UKIJ CJK"/>
              </a:rPr>
              <a:t>t</a:t>
            </a:r>
            <a:r>
              <a:rPr sz="1400" spc="-10" dirty="0">
                <a:solidFill>
                  <a:srgbClr val="7E7E7E"/>
                </a:solidFill>
                <a:latin typeface="UKIJ CJK"/>
                <a:cs typeface="UKIJ CJK"/>
              </a:rPr>
              <a:t>e</a:t>
            </a:r>
            <a:r>
              <a:rPr sz="1400" dirty="0">
                <a:solidFill>
                  <a:srgbClr val="7E7E7E"/>
                </a:solidFill>
                <a:latin typeface="UKIJ CJK"/>
                <a:cs typeface="UKIJ CJK"/>
              </a:rPr>
              <a:t>n</a:t>
            </a:r>
            <a:r>
              <a:rPr sz="1400" spc="-5" dirty="0">
                <a:solidFill>
                  <a:srgbClr val="7E7E7E"/>
                </a:solidFill>
                <a:latin typeface="UKIJ CJK"/>
                <a:cs typeface="UKIJ CJK"/>
              </a:rPr>
              <a:t>t</a:t>
            </a:r>
            <a:r>
              <a:rPr sz="1400" spc="-20" dirty="0">
                <a:solidFill>
                  <a:srgbClr val="7E7E7E"/>
                </a:solidFill>
                <a:latin typeface="UKIJ CJK"/>
                <a:cs typeface="UKIJ CJK"/>
              </a:rPr>
              <a:t>.</a:t>
            </a:r>
            <a:r>
              <a:rPr sz="1400" spc="-25" dirty="0">
                <a:solidFill>
                  <a:srgbClr val="7E7E7E"/>
                </a:solidFill>
                <a:latin typeface="UKIJ CJK"/>
                <a:cs typeface="UKIJ CJK"/>
              </a:rPr>
              <a:t>_</a:t>
            </a:r>
            <a:r>
              <a:rPr sz="1400" spc="-5" dirty="0">
                <a:solidFill>
                  <a:srgbClr val="7E7E7E"/>
                </a:solidFill>
                <a:latin typeface="UKIJ CJK"/>
                <a:cs typeface="UKIJ CJK"/>
              </a:rPr>
              <a:t>vi</a:t>
            </a:r>
            <a:r>
              <a:rPr sz="1400" dirty="0">
                <a:solidFill>
                  <a:srgbClr val="7E7E7E"/>
                </a:solidFill>
                <a:latin typeface="UKIJ CJK"/>
                <a:cs typeface="UKIJ CJK"/>
              </a:rPr>
              <a:t>e</a:t>
            </a:r>
            <a:r>
              <a:rPr sz="1400" spc="-85" dirty="0">
                <a:solidFill>
                  <a:srgbClr val="7E7E7E"/>
                </a:solidFill>
                <a:latin typeface="UKIJ CJK"/>
                <a:cs typeface="UKIJ CJK"/>
              </a:rPr>
              <a:t>w</a:t>
            </a:r>
            <a:r>
              <a:rPr sz="1400" spc="-45" dirty="0">
                <a:solidFill>
                  <a:srgbClr val="7E7E7E"/>
                </a:solidFill>
                <a:latin typeface="UKIJ CJK"/>
                <a:cs typeface="UKIJ CJK"/>
              </a:rPr>
              <a:t>.j</a:t>
            </a:r>
            <a:r>
              <a:rPr sz="1400" spc="-10" dirty="0">
                <a:solidFill>
                  <a:srgbClr val="7E7E7E"/>
                </a:solidFill>
                <a:latin typeface="UKIJ CJK"/>
                <a:cs typeface="UKIJ CJK"/>
              </a:rPr>
              <a:t>sp  </a:t>
            </a:r>
            <a:r>
              <a:rPr sz="1400" spc="-20" dirty="0">
                <a:solidFill>
                  <a:srgbClr val="7E7E7E"/>
                </a:solidFill>
                <a:latin typeface="UKIJ CJK"/>
                <a:cs typeface="UKIJ CJK"/>
              </a:rPr>
              <a:t>reply_view.jsp  </a:t>
            </a:r>
            <a:r>
              <a:rPr sz="1400" spc="-15" dirty="0">
                <a:solidFill>
                  <a:srgbClr val="7E7E7E"/>
                </a:solidFill>
                <a:latin typeface="UKIJ CJK"/>
                <a:cs typeface="UKIJ CJK"/>
              </a:rPr>
              <a:t>Write_view.jsp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0" y="285115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89B0C5"/>
                </a:solidFill>
              </a:rPr>
              <a:t>페이지</a:t>
            </a:r>
            <a:r>
              <a:rPr spc="70" dirty="0">
                <a:solidFill>
                  <a:srgbClr val="89B0C5"/>
                </a:solidFill>
              </a:rPr>
              <a:t> </a:t>
            </a:r>
            <a:r>
              <a:rPr spc="-5" dirty="0">
                <a:solidFill>
                  <a:srgbClr val="89B0C5"/>
                </a:solidFill>
              </a:rPr>
              <a:t>구현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04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546" y="3430270"/>
            <a:ext cx="295275" cy="138684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상세 구현</a:t>
            </a:r>
            <a:r>
              <a:rPr sz="1600" spc="22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내용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1229" y="288797"/>
            <a:ext cx="2103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25" dirty="0">
                <a:solidFill>
                  <a:srgbClr val="7E7E7E"/>
                </a:solidFill>
                <a:latin typeface="Bandal"/>
                <a:cs typeface="Bandal"/>
              </a:rPr>
              <a:t>Servlet </a:t>
            </a:r>
            <a:r>
              <a:rPr sz="1400" b="0" spc="-105" dirty="0">
                <a:solidFill>
                  <a:srgbClr val="7E7E7E"/>
                </a:solidFill>
                <a:latin typeface="Bandal"/>
                <a:cs typeface="Bandal"/>
              </a:rPr>
              <a:t>_</a:t>
            </a:r>
            <a:r>
              <a:rPr sz="1400" b="0" spc="-25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" dirty="0">
                <a:solidFill>
                  <a:srgbClr val="7E7E7E"/>
                </a:solidFill>
                <a:latin typeface="Bandal"/>
                <a:cs typeface="Bandal"/>
              </a:rPr>
              <a:t>FrontController</a:t>
            </a:r>
            <a:endParaRPr sz="1400">
              <a:latin typeface="Bandal"/>
              <a:cs typeface="Band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99641" y="1464563"/>
            <a:ext cx="4836795" cy="3348354"/>
            <a:chOff x="1699641" y="1464563"/>
            <a:chExt cx="4836795" cy="3348354"/>
          </a:xfrm>
        </p:grpSpPr>
        <p:sp>
          <p:nvSpPr>
            <p:cNvPr id="10" name="object 10"/>
            <p:cNvSpPr/>
            <p:nvPr/>
          </p:nvSpPr>
          <p:spPr>
            <a:xfrm>
              <a:off x="1773936" y="1464563"/>
              <a:ext cx="4762500" cy="33482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166" y="1672589"/>
              <a:ext cx="1216660" cy="196850"/>
            </a:xfrm>
            <a:custGeom>
              <a:avLst/>
              <a:gdLst/>
              <a:ahLst/>
              <a:cxnLst/>
              <a:rect l="l" t="t" r="r" b="b"/>
              <a:pathLst>
                <a:path w="1216660" h="196850">
                  <a:moveTo>
                    <a:pt x="1216152" y="0"/>
                  </a:moveTo>
                  <a:lnTo>
                    <a:pt x="0" y="0"/>
                  </a:lnTo>
                  <a:lnTo>
                    <a:pt x="0" y="196596"/>
                  </a:lnTo>
                  <a:lnTo>
                    <a:pt x="1216152" y="196596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EC7C3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166" y="1672589"/>
              <a:ext cx="1216660" cy="196850"/>
            </a:xfrm>
            <a:custGeom>
              <a:avLst/>
              <a:gdLst/>
              <a:ahLst/>
              <a:cxnLst/>
              <a:rect l="l" t="t" r="r" b="b"/>
              <a:pathLst>
                <a:path w="1216660" h="196850">
                  <a:moveTo>
                    <a:pt x="0" y="196596"/>
                  </a:moveTo>
                  <a:lnTo>
                    <a:pt x="1216152" y="196596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90088" y="1546859"/>
              <a:ext cx="3169920" cy="264160"/>
            </a:xfrm>
            <a:custGeom>
              <a:avLst/>
              <a:gdLst/>
              <a:ahLst/>
              <a:cxnLst/>
              <a:rect l="l" t="t" r="r" b="b"/>
              <a:pathLst>
                <a:path w="3169920" h="264160">
                  <a:moveTo>
                    <a:pt x="3125978" y="0"/>
                  </a:moveTo>
                  <a:lnTo>
                    <a:pt x="43942" y="0"/>
                  </a:lnTo>
                  <a:lnTo>
                    <a:pt x="26842" y="3454"/>
                  </a:lnTo>
                  <a:lnTo>
                    <a:pt x="12874" y="12874"/>
                  </a:lnTo>
                  <a:lnTo>
                    <a:pt x="3454" y="26842"/>
                  </a:lnTo>
                  <a:lnTo>
                    <a:pt x="0" y="43941"/>
                  </a:lnTo>
                  <a:lnTo>
                    <a:pt x="0" y="219710"/>
                  </a:lnTo>
                  <a:lnTo>
                    <a:pt x="3454" y="236809"/>
                  </a:lnTo>
                  <a:lnTo>
                    <a:pt x="12874" y="250777"/>
                  </a:lnTo>
                  <a:lnTo>
                    <a:pt x="26842" y="260197"/>
                  </a:lnTo>
                  <a:lnTo>
                    <a:pt x="43942" y="263651"/>
                  </a:lnTo>
                  <a:lnTo>
                    <a:pt x="3125978" y="263651"/>
                  </a:lnTo>
                  <a:lnTo>
                    <a:pt x="3143077" y="260197"/>
                  </a:lnTo>
                  <a:lnTo>
                    <a:pt x="3157045" y="250777"/>
                  </a:lnTo>
                  <a:lnTo>
                    <a:pt x="3166465" y="236809"/>
                  </a:lnTo>
                  <a:lnTo>
                    <a:pt x="3169920" y="219710"/>
                  </a:lnTo>
                  <a:lnTo>
                    <a:pt x="3169920" y="43941"/>
                  </a:lnTo>
                  <a:lnTo>
                    <a:pt x="3166465" y="26842"/>
                  </a:lnTo>
                  <a:lnTo>
                    <a:pt x="3157045" y="12874"/>
                  </a:lnTo>
                  <a:lnTo>
                    <a:pt x="3143077" y="3454"/>
                  </a:lnTo>
                  <a:lnTo>
                    <a:pt x="312597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705600" y="1354836"/>
            <a:ext cx="4541520" cy="5238115"/>
            <a:chOff x="6705600" y="1354836"/>
            <a:chExt cx="4541520" cy="5238115"/>
          </a:xfrm>
        </p:grpSpPr>
        <p:sp>
          <p:nvSpPr>
            <p:cNvPr id="15" name="object 15"/>
            <p:cNvSpPr/>
            <p:nvPr/>
          </p:nvSpPr>
          <p:spPr>
            <a:xfrm>
              <a:off x="6705600" y="1354836"/>
              <a:ext cx="4541520" cy="5237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10577" y="3064002"/>
              <a:ext cx="4109085" cy="3519170"/>
            </a:xfrm>
            <a:custGeom>
              <a:avLst/>
              <a:gdLst/>
              <a:ahLst/>
              <a:cxnLst/>
              <a:rect l="l" t="t" r="r" b="b"/>
              <a:pathLst>
                <a:path w="4109084" h="3519170">
                  <a:moveTo>
                    <a:pt x="0" y="3518916"/>
                  </a:moveTo>
                  <a:lnTo>
                    <a:pt x="4108704" y="3518916"/>
                  </a:lnTo>
                  <a:lnTo>
                    <a:pt x="4108704" y="0"/>
                  </a:lnTo>
                  <a:lnTo>
                    <a:pt x="0" y="0"/>
                  </a:lnTo>
                  <a:lnTo>
                    <a:pt x="0" y="3518916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96542" y="977265"/>
            <a:ext cx="9392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클라이언트가</a:t>
            </a:r>
            <a:r>
              <a:rPr sz="12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request시</a:t>
            </a:r>
            <a:r>
              <a:rPr sz="1200" spc="114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FrontController(servlet)</a:t>
            </a:r>
            <a:r>
              <a:rPr sz="1200" spc="15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를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타고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b="0" spc="204" dirty="0">
                <a:solidFill>
                  <a:srgbClr val="6EB5DC"/>
                </a:solidFill>
                <a:latin typeface="Bandal"/>
                <a:cs typeface="Bandal"/>
              </a:rPr>
              <a:t>command</a:t>
            </a:r>
            <a:r>
              <a:rPr sz="1200" b="0" spc="-65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200" dirty="0">
                <a:solidFill>
                  <a:srgbClr val="6EB5DC"/>
                </a:solidFill>
                <a:latin typeface="Bandal"/>
                <a:cs typeface="Bandal"/>
              </a:rPr>
              <a:t>페이지에</a:t>
            </a:r>
            <a:r>
              <a:rPr sz="1200" b="0" spc="-9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350" dirty="0">
                <a:solidFill>
                  <a:srgbClr val="6EB5DC"/>
                </a:solidFill>
                <a:latin typeface="Bandal"/>
                <a:cs typeface="Bandal"/>
              </a:rPr>
              <a:t>로직</a:t>
            </a:r>
            <a:r>
              <a:rPr sz="1200" b="0" spc="-7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165" dirty="0">
                <a:solidFill>
                  <a:srgbClr val="6EB5DC"/>
                </a:solidFill>
                <a:latin typeface="Bandal"/>
                <a:cs typeface="Bandal"/>
              </a:rPr>
              <a:t>수행</a:t>
            </a:r>
            <a:r>
              <a:rPr sz="1200" spc="165" dirty="0">
                <a:solidFill>
                  <a:srgbClr val="6EB5DC"/>
                </a:solidFill>
                <a:latin typeface="UKIJ CJK"/>
                <a:cs typeface="UKIJ CJK"/>
              </a:rPr>
              <a:t>을</a:t>
            </a:r>
            <a:r>
              <a:rPr sz="1200" spc="105" dirty="0">
                <a:solidFill>
                  <a:srgbClr val="6EB5DC"/>
                </a:solidFill>
                <a:latin typeface="UKIJ CJK"/>
                <a:cs typeface="UKIJ CJK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시키고,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b="0" spc="300" dirty="0">
                <a:solidFill>
                  <a:srgbClr val="6EB5DC"/>
                </a:solidFill>
                <a:latin typeface="Bandal"/>
                <a:cs typeface="Bandal"/>
              </a:rPr>
              <a:t>어떤</a:t>
            </a:r>
            <a:r>
              <a:rPr sz="1200" b="0" spc="-75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95" dirty="0">
                <a:solidFill>
                  <a:srgbClr val="6EB5DC"/>
                </a:solidFill>
                <a:latin typeface="Bandal"/>
                <a:cs typeface="Bandal"/>
              </a:rPr>
              <a:t>view</a:t>
            </a:r>
            <a:r>
              <a:rPr sz="1200" b="0" spc="-75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275" dirty="0">
                <a:solidFill>
                  <a:srgbClr val="6EB5DC"/>
                </a:solidFill>
                <a:latin typeface="Bandal"/>
                <a:cs typeface="Bandal"/>
              </a:rPr>
              <a:t>페이지를</a:t>
            </a:r>
            <a:r>
              <a:rPr sz="1200" b="0" spc="-8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365" dirty="0">
                <a:solidFill>
                  <a:srgbClr val="6EB5DC"/>
                </a:solidFill>
                <a:latin typeface="Bandal"/>
                <a:cs typeface="Bandal"/>
              </a:rPr>
              <a:t>보여줄</a:t>
            </a:r>
            <a:r>
              <a:rPr sz="1200" b="0" spc="-7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300" dirty="0">
                <a:solidFill>
                  <a:srgbClr val="6EB5DC"/>
                </a:solidFill>
                <a:latin typeface="Bandal"/>
                <a:cs typeface="Bandal"/>
              </a:rPr>
              <a:t>지</a:t>
            </a:r>
            <a:r>
              <a:rPr sz="1200" b="0" spc="-8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UKIJ CJK"/>
                <a:cs typeface="UKIJ CJK"/>
              </a:rPr>
              <a:t>정한다.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6864" y="1579245"/>
            <a:ext cx="24371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0" spc="150" dirty="0">
                <a:solidFill>
                  <a:srgbClr val="404040"/>
                </a:solidFill>
                <a:latin typeface="Bandal"/>
                <a:cs typeface="Bandal"/>
              </a:rPr>
              <a:t>*.do를통해 </a:t>
            </a:r>
            <a:r>
              <a:rPr sz="1100" b="0" spc="55" dirty="0">
                <a:solidFill>
                  <a:srgbClr val="404040"/>
                </a:solidFill>
                <a:latin typeface="Bandal"/>
                <a:cs typeface="Bandal"/>
              </a:rPr>
              <a:t>FrontController를</a:t>
            </a:r>
            <a:r>
              <a:rPr sz="1100" b="0" spc="-305" dirty="0">
                <a:solidFill>
                  <a:srgbClr val="404040"/>
                </a:solidFill>
                <a:latin typeface="Bandal"/>
                <a:cs typeface="Bandal"/>
              </a:rPr>
              <a:t> </a:t>
            </a:r>
            <a:r>
              <a:rPr sz="1100" b="0" spc="210" dirty="0">
                <a:solidFill>
                  <a:srgbClr val="404040"/>
                </a:solidFill>
                <a:latin typeface="Bandal"/>
                <a:cs typeface="Bandal"/>
              </a:rPr>
              <a:t>거친다.</a:t>
            </a:r>
            <a:endParaRPr sz="1100">
              <a:latin typeface="Bandal"/>
              <a:cs typeface="Band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34336" y="3155060"/>
            <a:ext cx="4414520" cy="2005964"/>
            <a:chOff x="1934336" y="3155060"/>
            <a:chExt cx="4414520" cy="2005964"/>
          </a:xfrm>
        </p:grpSpPr>
        <p:sp>
          <p:nvSpPr>
            <p:cNvPr id="20" name="object 20"/>
            <p:cNvSpPr/>
            <p:nvPr/>
          </p:nvSpPr>
          <p:spPr>
            <a:xfrm>
              <a:off x="1943861" y="3164585"/>
              <a:ext cx="4395470" cy="1697989"/>
            </a:xfrm>
            <a:custGeom>
              <a:avLst/>
              <a:gdLst/>
              <a:ahLst/>
              <a:cxnLst/>
              <a:rect l="l" t="t" r="r" b="b"/>
              <a:pathLst>
                <a:path w="4395470" h="1697989">
                  <a:moveTo>
                    <a:pt x="4395216" y="0"/>
                  </a:moveTo>
                  <a:lnTo>
                    <a:pt x="0" y="0"/>
                  </a:lnTo>
                  <a:lnTo>
                    <a:pt x="0" y="1697736"/>
                  </a:lnTo>
                  <a:lnTo>
                    <a:pt x="4395216" y="1697736"/>
                  </a:lnTo>
                  <a:lnTo>
                    <a:pt x="4395216" y="0"/>
                  </a:lnTo>
                  <a:close/>
                </a:path>
              </a:pathLst>
            </a:custGeom>
            <a:solidFill>
              <a:srgbClr val="9CCCE1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43861" y="3164585"/>
              <a:ext cx="4395470" cy="1697989"/>
            </a:xfrm>
            <a:custGeom>
              <a:avLst/>
              <a:gdLst/>
              <a:ahLst/>
              <a:cxnLst/>
              <a:rect l="l" t="t" r="r" b="b"/>
              <a:pathLst>
                <a:path w="4395470" h="1697989">
                  <a:moveTo>
                    <a:pt x="0" y="1697736"/>
                  </a:moveTo>
                  <a:lnTo>
                    <a:pt x="4395216" y="1697736"/>
                  </a:lnTo>
                  <a:lnTo>
                    <a:pt x="4395216" y="0"/>
                  </a:lnTo>
                  <a:lnTo>
                    <a:pt x="0" y="0"/>
                  </a:lnTo>
                  <a:lnTo>
                    <a:pt x="0" y="1697736"/>
                  </a:lnTo>
                  <a:close/>
                </a:path>
              </a:pathLst>
            </a:custGeom>
            <a:ln w="19050">
              <a:solidFill>
                <a:srgbClr val="6EB5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19755" y="4861559"/>
              <a:ext cx="76200" cy="299720"/>
            </a:xfrm>
            <a:custGeom>
              <a:avLst/>
              <a:gdLst/>
              <a:ahLst/>
              <a:cxnLst/>
              <a:rect l="l" t="t" r="r" b="b"/>
              <a:pathLst>
                <a:path w="76200" h="299720">
                  <a:moveTo>
                    <a:pt x="31750" y="223138"/>
                  </a:moveTo>
                  <a:lnTo>
                    <a:pt x="0" y="223138"/>
                  </a:lnTo>
                  <a:lnTo>
                    <a:pt x="38100" y="299338"/>
                  </a:lnTo>
                  <a:lnTo>
                    <a:pt x="69850" y="235838"/>
                  </a:lnTo>
                  <a:lnTo>
                    <a:pt x="31750" y="235838"/>
                  </a:lnTo>
                  <a:lnTo>
                    <a:pt x="31750" y="223138"/>
                  </a:lnTo>
                  <a:close/>
                </a:path>
                <a:path w="76200" h="299720">
                  <a:moveTo>
                    <a:pt x="44450" y="0"/>
                  </a:moveTo>
                  <a:lnTo>
                    <a:pt x="31750" y="0"/>
                  </a:lnTo>
                  <a:lnTo>
                    <a:pt x="31750" y="235838"/>
                  </a:lnTo>
                  <a:lnTo>
                    <a:pt x="44450" y="235838"/>
                  </a:lnTo>
                  <a:lnTo>
                    <a:pt x="44450" y="0"/>
                  </a:lnTo>
                  <a:close/>
                </a:path>
                <a:path w="76200" h="299720">
                  <a:moveTo>
                    <a:pt x="76200" y="223138"/>
                  </a:moveTo>
                  <a:lnTo>
                    <a:pt x="44450" y="223138"/>
                  </a:lnTo>
                  <a:lnTo>
                    <a:pt x="44450" y="235838"/>
                  </a:lnTo>
                  <a:lnTo>
                    <a:pt x="69850" y="235838"/>
                  </a:lnTo>
                  <a:lnTo>
                    <a:pt x="76200" y="22313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53183" y="5309615"/>
            <a:ext cx="4541520" cy="859790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Get방식으로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받던,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post방식으로 받던 모두 </a:t>
            </a:r>
            <a:r>
              <a:rPr sz="1000" b="0" spc="80" dirty="0">
                <a:solidFill>
                  <a:srgbClr val="7E7E7E"/>
                </a:solidFill>
                <a:latin typeface="Bandal"/>
                <a:cs typeface="Bandal"/>
              </a:rPr>
              <a:t>actionDo()함수</a:t>
            </a:r>
            <a:r>
              <a:rPr sz="1000" spc="80" dirty="0">
                <a:solidFill>
                  <a:srgbClr val="7E7E7E"/>
                </a:solidFill>
                <a:latin typeface="UKIJ CJK"/>
                <a:cs typeface="UKIJ CJK"/>
              </a:rPr>
              <a:t>로</a:t>
            </a:r>
            <a:r>
              <a:rPr sz="1000" spc="-5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7E7E7E"/>
                </a:solidFill>
                <a:latin typeface="UKIJ CJK"/>
                <a:cs typeface="UKIJ CJK"/>
              </a:rPr>
              <a:t>넘긴다.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18659" y="0"/>
            <a:ext cx="3639820" cy="128270"/>
          </a:xfrm>
          <a:custGeom>
            <a:avLst/>
            <a:gdLst/>
            <a:ahLst/>
            <a:cxnLst/>
            <a:rect l="l" t="t" r="r" b="b"/>
            <a:pathLst>
              <a:path w="3639820" h="128270">
                <a:moveTo>
                  <a:pt x="3639312" y="0"/>
                </a:moveTo>
                <a:lnTo>
                  <a:pt x="0" y="0"/>
                </a:lnTo>
                <a:lnTo>
                  <a:pt x="0" y="128016"/>
                </a:lnTo>
                <a:lnTo>
                  <a:pt x="3639312" y="128016"/>
                </a:lnTo>
                <a:lnTo>
                  <a:pt x="3639312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1472" y="0"/>
            <a:ext cx="1150620" cy="230504"/>
          </a:xfrm>
          <a:custGeom>
            <a:avLst/>
            <a:gdLst/>
            <a:ahLst/>
            <a:cxnLst/>
            <a:rect l="l" t="t" r="r" b="b"/>
            <a:pathLst>
              <a:path w="1150620" h="230504">
                <a:moveTo>
                  <a:pt x="1148770" y="0"/>
                </a:moveTo>
                <a:lnTo>
                  <a:pt x="1849" y="0"/>
                </a:lnTo>
                <a:lnTo>
                  <a:pt x="0" y="9144"/>
                </a:lnTo>
                <a:lnTo>
                  <a:pt x="0" y="185927"/>
                </a:lnTo>
                <a:lnTo>
                  <a:pt x="3476" y="203120"/>
                </a:lnTo>
                <a:lnTo>
                  <a:pt x="12954" y="217170"/>
                </a:lnTo>
                <a:lnTo>
                  <a:pt x="27003" y="226647"/>
                </a:lnTo>
                <a:lnTo>
                  <a:pt x="44195" y="230124"/>
                </a:lnTo>
                <a:lnTo>
                  <a:pt x="1106423" y="230124"/>
                </a:lnTo>
                <a:lnTo>
                  <a:pt x="1123616" y="226647"/>
                </a:lnTo>
                <a:lnTo>
                  <a:pt x="1137665" y="217170"/>
                </a:lnTo>
                <a:lnTo>
                  <a:pt x="1147143" y="203120"/>
                </a:lnTo>
                <a:lnTo>
                  <a:pt x="1150620" y="185927"/>
                </a:lnTo>
                <a:lnTo>
                  <a:pt x="1150620" y="9144"/>
                </a:lnTo>
                <a:lnTo>
                  <a:pt x="1148770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12695" y="0"/>
            <a:ext cx="869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40" dirty="0">
                <a:solidFill>
                  <a:srgbClr val="FFFFFF"/>
                </a:solidFill>
                <a:latin typeface="Bandal"/>
                <a:cs typeface="Bandal"/>
              </a:rPr>
              <a:t>Controller</a:t>
            </a:r>
            <a:endParaRPr sz="140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0" y="285115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89B0C5"/>
                </a:solidFill>
              </a:rPr>
              <a:t>페이지</a:t>
            </a:r>
            <a:r>
              <a:rPr spc="70" dirty="0">
                <a:solidFill>
                  <a:srgbClr val="89B0C5"/>
                </a:solidFill>
              </a:rPr>
              <a:t> </a:t>
            </a:r>
            <a:r>
              <a:rPr spc="-5" dirty="0">
                <a:solidFill>
                  <a:srgbClr val="89B0C5"/>
                </a:solidFill>
              </a:rPr>
              <a:t>구현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04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546" y="3430270"/>
            <a:ext cx="295275" cy="138684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상세 구현</a:t>
            </a:r>
            <a:r>
              <a:rPr sz="1600" spc="22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내용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7302" y="288797"/>
            <a:ext cx="1471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150" dirty="0">
                <a:solidFill>
                  <a:srgbClr val="7E7E7E"/>
                </a:solidFill>
                <a:latin typeface="Bandal"/>
                <a:cs typeface="Bandal"/>
              </a:rPr>
              <a:t>B*Command.java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6542" y="977265"/>
            <a:ext cx="8522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FrontController(servlet)</a:t>
            </a:r>
            <a:r>
              <a:rPr sz="1200" spc="15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를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타고</a:t>
            </a:r>
            <a:r>
              <a:rPr sz="1200" spc="12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넘어온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b="0" spc="365" dirty="0">
                <a:solidFill>
                  <a:srgbClr val="6EB5DC"/>
                </a:solidFill>
                <a:latin typeface="Bandal"/>
                <a:cs typeface="Bandal"/>
              </a:rPr>
              <a:t>로직을</a:t>
            </a:r>
            <a:r>
              <a:rPr sz="1200" b="0" spc="-8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235" dirty="0">
                <a:solidFill>
                  <a:srgbClr val="6EB5DC"/>
                </a:solidFill>
                <a:latin typeface="Bandal"/>
                <a:cs typeface="Bandal"/>
              </a:rPr>
              <a:t>Command</a:t>
            </a:r>
            <a:r>
              <a:rPr sz="1200" b="0" spc="-8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55" dirty="0">
                <a:solidFill>
                  <a:srgbClr val="6EB5DC"/>
                </a:solidFill>
                <a:latin typeface="Bandal"/>
                <a:cs typeface="Bandal"/>
              </a:rPr>
              <a:t>interface를</a:t>
            </a:r>
            <a:r>
              <a:rPr sz="1200" b="0" spc="-55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330" dirty="0">
                <a:solidFill>
                  <a:srgbClr val="6EB5DC"/>
                </a:solidFill>
                <a:latin typeface="Bandal"/>
                <a:cs typeface="Bandal"/>
              </a:rPr>
              <a:t>구현한</a:t>
            </a:r>
            <a:r>
              <a:rPr sz="1200" b="0" spc="-8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350" dirty="0">
                <a:solidFill>
                  <a:srgbClr val="6EB5DC"/>
                </a:solidFill>
                <a:latin typeface="Bandal"/>
                <a:cs typeface="Bandal"/>
              </a:rPr>
              <a:t>자손</a:t>
            </a:r>
            <a:r>
              <a:rPr sz="1200" b="0" spc="-8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130" dirty="0">
                <a:solidFill>
                  <a:srgbClr val="6EB5DC"/>
                </a:solidFill>
                <a:latin typeface="Bandal"/>
                <a:cs typeface="Bandal"/>
              </a:rPr>
              <a:t>B*Command.java</a:t>
            </a:r>
            <a:r>
              <a:rPr sz="1200" b="0" spc="-75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220" dirty="0">
                <a:solidFill>
                  <a:srgbClr val="6EB5DC"/>
                </a:solidFill>
                <a:latin typeface="Bandal"/>
                <a:cs typeface="Bandal"/>
              </a:rPr>
              <a:t>페이지에서</a:t>
            </a:r>
            <a:r>
              <a:rPr sz="1200" b="0" spc="-8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85" dirty="0">
                <a:solidFill>
                  <a:srgbClr val="6EB5DC"/>
                </a:solidFill>
                <a:latin typeface="Bandal"/>
                <a:cs typeface="Bandal"/>
              </a:rPr>
              <a:t>수행</a:t>
            </a:r>
            <a:r>
              <a:rPr sz="1200" spc="85" dirty="0">
                <a:solidFill>
                  <a:srgbClr val="7E7E7E"/>
                </a:solidFill>
                <a:latin typeface="UKIJ CJK"/>
                <a:cs typeface="UKIJ CJK"/>
              </a:rPr>
              <a:t>한다.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18659" y="0"/>
            <a:ext cx="3639820" cy="128270"/>
          </a:xfrm>
          <a:custGeom>
            <a:avLst/>
            <a:gdLst/>
            <a:ahLst/>
            <a:cxnLst/>
            <a:rect l="l" t="t" r="r" b="b"/>
            <a:pathLst>
              <a:path w="3639820" h="128270">
                <a:moveTo>
                  <a:pt x="3639312" y="0"/>
                </a:moveTo>
                <a:lnTo>
                  <a:pt x="0" y="0"/>
                </a:lnTo>
                <a:lnTo>
                  <a:pt x="0" y="128016"/>
                </a:lnTo>
                <a:lnTo>
                  <a:pt x="3639312" y="128016"/>
                </a:lnTo>
                <a:lnTo>
                  <a:pt x="3639312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71472" y="0"/>
            <a:ext cx="1150620" cy="230504"/>
          </a:xfrm>
          <a:custGeom>
            <a:avLst/>
            <a:gdLst/>
            <a:ahLst/>
            <a:cxnLst/>
            <a:rect l="l" t="t" r="r" b="b"/>
            <a:pathLst>
              <a:path w="1150620" h="230504">
                <a:moveTo>
                  <a:pt x="1148770" y="0"/>
                </a:moveTo>
                <a:lnTo>
                  <a:pt x="1849" y="0"/>
                </a:lnTo>
                <a:lnTo>
                  <a:pt x="0" y="9144"/>
                </a:lnTo>
                <a:lnTo>
                  <a:pt x="0" y="185927"/>
                </a:lnTo>
                <a:lnTo>
                  <a:pt x="3476" y="203120"/>
                </a:lnTo>
                <a:lnTo>
                  <a:pt x="12954" y="217170"/>
                </a:lnTo>
                <a:lnTo>
                  <a:pt x="27003" y="226647"/>
                </a:lnTo>
                <a:lnTo>
                  <a:pt x="44195" y="230124"/>
                </a:lnTo>
                <a:lnTo>
                  <a:pt x="1106423" y="230124"/>
                </a:lnTo>
                <a:lnTo>
                  <a:pt x="1123616" y="226647"/>
                </a:lnTo>
                <a:lnTo>
                  <a:pt x="1137665" y="217170"/>
                </a:lnTo>
                <a:lnTo>
                  <a:pt x="1147143" y="203120"/>
                </a:lnTo>
                <a:lnTo>
                  <a:pt x="1150620" y="185927"/>
                </a:lnTo>
                <a:lnTo>
                  <a:pt x="1150620" y="9144"/>
                </a:lnTo>
                <a:lnTo>
                  <a:pt x="1148770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65095" y="0"/>
            <a:ext cx="565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325" dirty="0">
                <a:solidFill>
                  <a:srgbClr val="FFFFFF"/>
                </a:solidFill>
                <a:latin typeface="Bandal"/>
                <a:cs typeface="Bandal"/>
              </a:rPr>
              <a:t>Mo</a:t>
            </a:r>
            <a:r>
              <a:rPr sz="1400" b="0" spc="320" dirty="0">
                <a:solidFill>
                  <a:srgbClr val="FFFFFF"/>
                </a:solidFill>
                <a:latin typeface="Bandal"/>
                <a:cs typeface="Bandal"/>
              </a:rPr>
              <a:t>d</a:t>
            </a:r>
            <a:r>
              <a:rPr sz="1400" b="0" spc="-5" dirty="0">
                <a:solidFill>
                  <a:srgbClr val="FFFFFF"/>
                </a:solidFill>
                <a:latin typeface="Bandal"/>
                <a:cs typeface="Bandal"/>
              </a:rPr>
              <a:t>el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9193" y="2681478"/>
            <a:ext cx="15633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105" dirty="0">
                <a:solidFill>
                  <a:srgbClr val="89B0C5"/>
                </a:solidFill>
                <a:latin typeface="Bandal"/>
                <a:cs typeface="Bandal"/>
              </a:rPr>
              <a:t>BContentCommand.java</a:t>
            </a:r>
            <a:endParaRPr sz="1050">
              <a:latin typeface="Bandal"/>
              <a:cs typeface="Band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53539" y="2961132"/>
            <a:ext cx="9387840" cy="2131060"/>
            <a:chOff x="1653539" y="2961132"/>
            <a:chExt cx="9387840" cy="2131060"/>
          </a:xfrm>
        </p:grpSpPr>
        <p:sp>
          <p:nvSpPr>
            <p:cNvPr id="15" name="object 15"/>
            <p:cNvSpPr/>
            <p:nvPr/>
          </p:nvSpPr>
          <p:spPr>
            <a:xfrm>
              <a:off x="7203948" y="2961132"/>
              <a:ext cx="3837432" cy="14630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3539" y="3761232"/>
              <a:ext cx="3747516" cy="13305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19627" y="3023743"/>
              <a:ext cx="1208405" cy="481330"/>
            </a:xfrm>
            <a:custGeom>
              <a:avLst/>
              <a:gdLst/>
              <a:ahLst/>
              <a:cxnLst/>
              <a:rect l="l" t="t" r="r" b="b"/>
              <a:pathLst>
                <a:path w="1208404" h="481329">
                  <a:moveTo>
                    <a:pt x="57277" y="410210"/>
                  </a:moveTo>
                  <a:lnTo>
                    <a:pt x="0" y="473329"/>
                  </a:lnTo>
                  <a:lnTo>
                    <a:pt x="84836" y="481330"/>
                  </a:lnTo>
                  <a:lnTo>
                    <a:pt x="75141" y="456311"/>
                  </a:lnTo>
                  <a:lnTo>
                    <a:pt x="61468" y="456311"/>
                  </a:lnTo>
                  <a:lnTo>
                    <a:pt x="56896" y="444373"/>
                  </a:lnTo>
                  <a:lnTo>
                    <a:pt x="68737" y="439784"/>
                  </a:lnTo>
                  <a:lnTo>
                    <a:pt x="57277" y="410210"/>
                  </a:lnTo>
                  <a:close/>
                </a:path>
                <a:path w="1208404" h="481329">
                  <a:moveTo>
                    <a:pt x="68737" y="439784"/>
                  </a:moveTo>
                  <a:lnTo>
                    <a:pt x="56896" y="444373"/>
                  </a:lnTo>
                  <a:lnTo>
                    <a:pt x="61468" y="456311"/>
                  </a:lnTo>
                  <a:lnTo>
                    <a:pt x="73355" y="451704"/>
                  </a:lnTo>
                  <a:lnTo>
                    <a:pt x="68737" y="439784"/>
                  </a:lnTo>
                  <a:close/>
                </a:path>
                <a:path w="1208404" h="481329">
                  <a:moveTo>
                    <a:pt x="73355" y="451704"/>
                  </a:moveTo>
                  <a:lnTo>
                    <a:pt x="61468" y="456311"/>
                  </a:lnTo>
                  <a:lnTo>
                    <a:pt x="75141" y="456311"/>
                  </a:lnTo>
                  <a:lnTo>
                    <a:pt x="73355" y="451704"/>
                  </a:lnTo>
                  <a:close/>
                </a:path>
                <a:path w="1208404" h="481329">
                  <a:moveTo>
                    <a:pt x="1203579" y="0"/>
                  </a:moveTo>
                  <a:lnTo>
                    <a:pt x="68737" y="439784"/>
                  </a:lnTo>
                  <a:lnTo>
                    <a:pt x="73355" y="451704"/>
                  </a:lnTo>
                  <a:lnTo>
                    <a:pt x="1208151" y="11937"/>
                  </a:lnTo>
                  <a:lnTo>
                    <a:pt x="120357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03577" y="3474846"/>
            <a:ext cx="12763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90" dirty="0">
                <a:solidFill>
                  <a:srgbClr val="89B0C5"/>
                </a:solidFill>
                <a:latin typeface="Bandal"/>
                <a:cs typeface="Bandal"/>
              </a:rPr>
              <a:t>BListCommand.java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8546" y="4781803"/>
            <a:ext cx="14643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105" dirty="0">
                <a:solidFill>
                  <a:srgbClr val="89B0C5"/>
                </a:solidFill>
                <a:latin typeface="Bandal"/>
                <a:cs typeface="Bandal"/>
              </a:rPr>
              <a:t>BDeleteCommand.java</a:t>
            </a:r>
            <a:endParaRPr sz="1050">
              <a:latin typeface="Bandal"/>
              <a:cs typeface="Band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70532" y="1461516"/>
            <a:ext cx="9259570" cy="4991100"/>
            <a:chOff x="1970532" y="1461516"/>
            <a:chExt cx="9259570" cy="4991100"/>
          </a:xfrm>
        </p:grpSpPr>
        <p:sp>
          <p:nvSpPr>
            <p:cNvPr id="21" name="object 21"/>
            <p:cNvSpPr/>
            <p:nvPr/>
          </p:nvSpPr>
          <p:spPr>
            <a:xfrm>
              <a:off x="3069336" y="5125212"/>
              <a:ext cx="4020312" cy="13274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0540" y="3024123"/>
              <a:ext cx="3208655" cy="1811020"/>
            </a:xfrm>
            <a:custGeom>
              <a:avLst/>
              <a:gdLst/>
              <a:ahLst/>
              <a:cxnLst/>
              <a:rect l="l" t="t" r="r" b="b"/>
              <a:pathLst>
                <a:path w="3208654" h="1811020">
                  <a:moveTo>
                    <a:pt x="3208274" y="1811020"/>
                  </a:moveTo>
                  <a:lnTo>
                    <a:pt x="3190964" y="1785366"/>
                  </a:lnTo>
                  <a:lnTo>
                    <a:pt x="3160649" y="1740408"/>
                  </a:lnTo>
                  <a:lnTo>
                    <a:pt x="3145028" y="1768094"/>
                  </a:lnTo>
                  <a:lnTo>
                    <a:pt x="7747" y="0"/>
                  </a:lnTo>
                  <a:lnTo>
                    <a:pt x="4572" y="5588"/>
                  </a:lnTo>
                  <a:lnTo>
                    <a:pt x="0" y="9906"/>
                  </a:lnTo>
                  <a:lnTo>
                    <a:pt x="1542618" y="1656727"/>
                  </a:lnTo>
                  <a:lnTo>
                    <a:pt x="1519428" y="1678432"/>
                  </a:lnTo>
                  <a:lnTo>
                    <a:pt x="1599311" y="1708023"/>
                  </a:lnTo>
                  <a:lnTo>
                    <a:pt x="1586814" y="1665986"/>
                  </a:lnTo>
                  <a:lnTo>
                    <a:pt x="1575054" y="1626362"/>
                  </a:lnTo>
                  <a:lnTo>
                    <a:pt x="1551863" y="1648066"/>
                  </a:lnTo>
                  <a:lnTo>
                    <a:pt x="37452" y="31508"/>
                  </a:lnTo>
                  <a:lnTo>
                    <a:pt x="3138792" y="1779143"/>
                  </a:lnTo>
                  <a:lnTo>
                    <a:pt x="3123184" y="1806829"/>
                  </a:lnTo>
                  <a:lnTo>
                    <a:pt x="3208274" y="181102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06640" y="5012436"/>
              <a:ext cx="3823236" cy="13994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3714" y="3023488"/>
              <a:ext cx="2880995" cy="688975"/>
            </a:xfrm>
            <a:custGeom>
              <a:avLst/>
              <a:gdLst/>
              <a:ahLst/>
              <a:cxnLst/>
              <a:rect l="l" t="t" r="r" b="b"/>
              <a:pathLst>
                <a:path w="2880995" h="688975">
                  <a:moveTo>
                    <a:pt x="2805155" y="657562"/>
                  </a:moveTo>
                  <a:lnTo>
                    <a:pt x="2798064" y="688467"/>
                  </a:lnTo>
                  <a:lnTo>
                    <a:pt x="2880867" y="668401"/>
                  </a:lnTo>
                  <a:lnTo>
                    <a:pt x="2871139" y="660400"/>
                  </a:lnTo>
                  <a:lnTo>
                    <a:pt x="2817494" y="660400"/>
                  </a:lnTo>
                  <a:lnTo>
                    <a:pt x="2805155" y="657562"/>
                  </a:lnTo>
                  <a:close/>
                </a:path>
                <a:path w="2880995" h="688975">
                  <a:moveTo>
                    <a:pt x="2807986" y="645222"/>
                  </a:moveTo>
                  <a:lnTo>
                    <a:pt x="2805155" y="657562"/>
                  </a:lnTo>
                  <a:lnTo>
                    <a:pt x="2817494" y="660400"/>
                  </a:lnTo>
                  <a:lnTo>
                    <a:pt x="2820416" y="648081"/>
                  </a:lnTo>
                  <a:lnTo>
                    <a:pt x="2807986" y="645222"/>
                  </a:lnTo>
                  <a:close/>
                </a:path>
                <a:path w="2880995" h="688975">
                  <a:moveTo>
                    <a:pt x="2815082" y="614299"/>
                  </a:moveTo>
                  <a:lnTo>
                    <a:pt x="2807986" y="645222"/>
                  </a:lnTo>
                  <a:lnTo>
                    <a:pt x="2820416" y="648081"/>
                  </a:lnTo>
                  <a:lnTo>
                    <a:pt x="2817494" y="660400"/>
                  </a:lnTo>
                  <a:lnTo>
                    <a:pt x="2871139" y="660400"/>
                  </a:lnTo>
                  <a:lnTo>
                    <a:pt x="2815082" y="614299"/>
                  </a:lnTo>
                  <a:close/>
                </a:path>
                <a:path w="2880995" h="688975">
                  <a:moveTo>
                    <a:pt x="2794" y="0"/>
                  </a:moveTo>
                  <a:lnTo>
                    <a:pt x="0" y="12446"/>
                  </a:lnTo>
                  <a:lnTo>
                    <a:pt x="2805155" y="657562"/>
                  </a:lnTo>
                  <a:lnTo>
                    <a:pt x="2807986" y="645222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00072" y="1844040"/>
              <a:ext cx="4671060" cy="7101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70532" y="1461516"/>
              <a:ext cx="4800600" cy="1428115"/>
            </a:xfrm>
            <a:custGeom>
              <a:avLst/>
              <a:gdLst/>
              <a:ahLst/>
              <a:cxnLst/>
              <a:rect l="l" t="t" r="r" b="b"/>
              <a:pathLst>
                <a:path w="4800600" h="1428114">
                  <a:moveTo>
                    <a:pt x="4800600" y="0"/>
                  </a:moveTo>
                  <a:lnTo>
                    <a:pt x="0" y="0"/>
                  </a:lnTo>
                  <a:lnTo>
                    <a:pt x="0" y="1427988"/>
                  </a:lnTo>
                  <a:lnTo>
                    <a:pt x="4800600" y="1427988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9CCCE1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1196" y="2761488"/>
              <a:ext cx="3169920" cy="264160"/>
            </a:xfrm>
            <a:custGeom>
              <a:avLst/>
              <a:gdLst/>
              <a:ahLst/>
              <a:cxnLst/>
              <a:rect l="l" t="t" r="r" b="b"/>
              <a:pathLst>
                <a:path w="3169920" h="264160">
                  <a:moveTo>
                    <a:pt x="3125978" y="0"/>
                  </a:moveTo>
                  <a:lnTo>
                    <a:pt x="43942" y="0"/>
                  </a:lnTo>
                  <a:lnTo>
                    <a:pt x="26842" y="3454"/>
                  </a:lnTo>
                  <a:lnTo>
                    <a:pt x="12874" y="12874"/>
                  </a:lnTo>
                  <a:lnTo>
                    <a:pt x="3454" y="26842"/>
                  </a:lnTo>
                  <a:lnTo>
                    <a:pt x="0" y="43941"/>
                  </a:lnTo>
                  <a:lnTo>
                    <a:pt x="0" y="219710"/>
                  </a:lnTo>
                  <a:lnTo>
                    <a:pt x="3454" y="236809"/>
                  </a:lnTo>
                  <a:lnTo>
                    <a:pt x="12874" y="250777"/>
                  </a:lnTo>
                  <a:lnTo>
                    <a:pt x="26842" y="260197"/>
                  </a:lnTo>
                  <a:lnTo>
                    <a:pt x="43942" y="263651"/>
                  </a:lnTo>
                  <a:lnTo>
                    <a:pt x="3125978" y="263651"/>
                  </a:lnTo>
                  <a:lnTo>
                    <a:pt x="3143077" y="260197"/>
                  </a:lnTo>
                  <a:lnTo>
                    <a:pt x="3157045" y="250777"/>
                  </a:lnTo>
                  <a:lnTo>
                    <a:pt x="3166465" y="236809"/>
                  </a:lnTo>
                  <a:lnTo>
                    <a:pt x="3169920" y="219710"/>
                  </a:lnTo>
                  <a:lnTo>
                    <a:pt x="3169920" y="43941"/>
                  </a:lnTo>
                  <a:lnTo>
                    <a:pt x="3166465" y="26842"/>
                  </a:lnTo>
                  <a:lnTo>
                    <a:pt x="3157045" y="12874"/>
                  </a:lnTo>
                  <a:lnTo>
                    <a:pt x="3143077" y="3454"/>
                  </a:lnTo>
                  <a:lnTo>
                    <a:pt x="312597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608569" y="4739766"/>
            <a:ext cx="15106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250" dirty="0">
                <a:solidFill>
                  <a:srgbClr val="89B0C5"/>
                </a:solidFill>
                <a:latin typeface="Bandal"/>
                <a:cs typeface="Bandal"/>
              </a:rPr>
              <a:t>BM</a:t>
            </a:r>
            <a:r>
              <a:rPr sz="1050" b="0" spc="260" dirty="0">
                <a:solidFill>
                  <a:srgbClr val="89B0C5"/>
                </a:solidFill>
                <a:latin typeface="Bandal"/>
                <a:cs typeface="Bandal"/>
              </a:rPr>
              <a:t>o</a:t>
            </a:r>
            <a:r>
              <a:rPr sz="1050" b="0" spc="55" dirty="0">
                <a:solidFill>
                  <a:srgbClr val="89B0C5"/>
                </a:solidFill>
                <a:latin typeface="Bandal"/>
                <a:cs typeface="Bandal"/>
              </a:rPr>
              <a:t>dify</a:t>
            </a:r>
            <a:r>
              <a:rPr sz="1050" b="0" spc="60" dirty="0">
                <a:solidFill>
                  <a:srgbClr val="89B0C5"/>
                </a:solidFill>
                <a:latin typeface="Bandal"/>
                <a:cs typeface="Bandal"/>
              </a:rPr>
              <a:t>C</a:t>
            </a:r>
            <a:r>
              <a:rPr sz="1050" b="0" spc="125" dirty="0">
                <a:solidFill>
                  <a:srgbClr val="89B0C5"/>
                </a:solidFill>
                <a:latin typeface="Bandal"/>
                <a:cs typeface="Bandal"/>
              </a:rPr>
              <a:t>o</a:t>
            </a:r>
            <a:r>
              <a:rPr sz="1050" b="0" spc="445" dirty="0">
                <a:solidFill>
                  <a:srgbClr val="89B0C5"/>
                </a:solidFill>
                <a:latin typeface="Bandal"/>
                <a:cs typeface="Bandal"/>
              </a:rPr>
              <a:t>m</a:t>
            </a:r>
            <a:r>
              <a:rPr sz="1050" b="0" spc="440" dirty="0">
                <a:solidFill>
                  <a:srgbClr val="89B0C5"/>
                </a:solidFill>
                <a:latin typeface="Bandal"/>
                <a:cs typeface="Bandal"/>
              </a:rPr>
              <a:t>m</a:t>
            </a:r>
            <a:r>
              <a:rPr sz="1050" b="0" spc="80" dirty="0">
                <a:solidFill>
                  <a:srgbClr val="89B0C5"/>
                </a:solidFill>
                <a:latin typeface="Bandal"/>
                <a:cs typeface="Bandal"/>
              </a:rPr>
              <a:t>a</a:t>
            </a:r>
            <a:r>
              <a:rPr sz="1050" b="0" spc="85" dirty="0">
                <a:solidFill>
                  <a:srgbClr val="89B0C5"/>
                </a:solidFill>
                <a:latin typeface="Bandal"/>
                <a:cs typeface="Bandal"/>
              </a:rPr>
              <a:t>n</a:t>
            </a:r>
            <a:r>
              <a:rPr sz="1050" b="0" spc="30" dirty="0">
                <a:solidFill>
                  <a:srgbClr val="89B0C5"/>
                </a:solidFill>
                <a:latin typeface="Bandal"/>
                <a:cs typeface="Bandal"/>
              </a:rPr>
              <a:t>d.</a:t>
            </a:r>
            <a:r>
              <a:rPr sz="1050" b="0" spc="15" dirty="0">
                <a:solidFill>
                  <a:srgbClr val="89B0C5"/>
                </a:solidFill>
                <a:latin typeface="Bandal"/>
                <a:cs typeface="Bandal"/>
              </a:rPr>
              <a:t>j</a:t>
            </a:r>
            <a:r>
              <a:rPr sz="1050" b="0" spc="45" dirty="0">
                <a:solidFill>
                  <a:srgbClr val="89B0C5"/>
                </a:solidFill>
                <a:latin typeface="Bandal"/>
                <a:cs typeface="Bandal"/>
              </a:rPr>
              <a:t>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87215" y="2794507"/>
            <a:ext cx="8191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0" spc="305" dirty="0">
                <a:solidFill>
                  <a:srgbClr val="404040"/>
                </a:solidFill>
                <a:latin typeface="Bandal"/>
                <a:cs typeface="Bandal"/>
              </a:rPr>
              <a:t>자손이</a:t>
            </a:r>
            <a:r>
              <a:rPr sz="1100" b="0" spc="-150" dirty="0">
                <a:solidFill>
                  <a:srgbClr val="404040"/>
                </a:solidFill>
                <a:latin typeface="Bandal"/>
                <a:cs typeface="Bandal"/>
              </a:rPr>
              <a:t> </a:t>
            </a:r>
            <a:r>
              <a:rPr sz="1100" b="0" spc="210" dirty="0">
                <a:solidFill>
                  <a:srgbClr val="404040"/>
                </a:solidFill>
                <a:latin typeface="Bandal"/>
                <a:cs typeface="Bandal"/>
              </a:rPr>
              <a:t>구현!</a:t>
            </a:r>
            <a:endParaRPr sz="1100">
              <a:latin typeface="Bandal"/>
              <a:cs typeface="Band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33980" y="1576781"/>
            <a:ext cx="16713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130" dirty="0">
                <a:solidFill>
                  <a:srgbClr val="6EB5DC"/>
                </a:solidFill>
                <a:latin typeface="Bandal"/>
                <a:cs typeface="Bandal"/>
              </a:rPr>
              <a:t>Command</a:t>
            </a:r>
            <a:r>
              <a:rPr sz="1050" b="0" spc="130" dirty="0">
                <a:solidFill>
                  <a:srgbClr val="89B0C5"/>
                </a:solidFill>
                <a:latin typeface="Bandal"/>
                <a:cs typeface="Bandal"/>
              </a:rPr>
              <a:t>.java</a:t>
            </a:r>
            <a:r>
              <a:rPr sz="1050" b="0" spc="-155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050" b="0" spc="20" dirty="0">
                <a:solidFill>
                  <a:srgbClr val="89B0C5"/>
                </a:solidFill>
                <a:latin typeface="Bandal"/>
                <a:cs typeface="Bandal"/>
              </a:rPr>
              <a:t>(</a:t>
            </a:r>
            <a:r>
              <a:rPr sz="1050" b="0" spc="20" dirty="0">
                <a:solidFill>
                  <a:srgbClr val="6EB5DC"/>
                </a:solidFill>
                <a:latin typeface="Bandal"/>
                <a:cs typeface="Bandal"/>
              </a:rPr>
              <a:t>interface)</a:t>
            </a:r>
            <a:endParaRPr sz="105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0532" y="1461516"/>
            <a:ext cx="4800600" cy="1564005"/>
            <a:chOff x="1970532" y="1461516"/>
            <a:chExt cx="4800600" cy="1564005"/>
          </a:xfrm>
        </p:grpSpPr>
        <p:sp>
          <p:nvSpPr>
            <p:cNvPr id="3" name="object 3"/>
            <p:cNvSpPr/>
            <p:nvPr/>
          </p:nvSpPr>
          <p:spPr>
            <a:xfrm>
              <a:off x="2100072" y="1844040"/>
              <a:ext cx="4671060" cy="7101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0532" y="1461516"/>
              <a:ext cx="4800600" cy="1428115"/>
            </a:xfrm>
            <a:custGeom>
              <a:avLst/>
              <a:gdLst/>
              <a:ahLst/>
              <a:cxnLst/>
              <a:rect l="l" t="t" r="r" b="b"/>
              <a:pathLst>
                <a:path w="4800600" h="1428114">
                  <a:moveTo>
                    <a:pt x="4800600" y="0"/>
                  </a:moveTo>
                  <a:lnTo>
                    <a:pt x="0" y="0"/>
                  </a:lnTo>
                  <a:lnTo>
                    <a:pt x="0" y="1427988"/>
                  </a:lnTo>
                  <a:lnTo>
                    <a:pt x="4800600" y="1427988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9CCCE1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1196" y="2761488"/>
              <a:ext cx="3169920" cy="264160"/>
            </a:xfrm>
            <a:custGeom>
              <a:avLst/>
              <a:gdLst/>
              <a:ahLst/>
              <a:cxnLst/>
              <a:rect l="l" t="t" r="r" b="b"/>
              <a:pathLst>
                <a:path w="3169920" h="264160">
                  <a:moveTo>
                    <a:pt x="3125978" y="0"/>
                  </a:moveTo>
                  <a:lnTo>
                    <a:pt x="43942" y="0"/>
                  </a:lnTo>
                  <a:lnTo>
                    <a:pt x="26842" y="3454"/>
                  </a:lnTo>
                  <a:lnTo>
                    <a:pt x="12874" y="12874"/>
                  </a:lnTo>
                  <a:lnTo>
                    <a:pt x="3454" y="26842"/>
                  </a:lnTo>
                  <a:lnTo>
                    <a:pt x="0" y="43941"/>
                  </a:lnTo>
                  <a:lnTo>
                    <a:pt x="0" y="219710"/>
                  </a:lnTo>
                  <a:lnTo>
                    <a:pt x="3454" y="236809"/>
                  </a:lnTo>
                  <a:lnTo>
                    <a:pt x="12874" y="250777"/>
                  </a:lnTo>
                  <a:lnTo>
                    <a:pt x="26842" y="260197"/>
                  </a:lnTo>
                  <a:lnTo>
                    <a:pt x="43942" y="263651"/>
                  </a:lnTo>
                  <a:lnTo>
                    <a:pt x="3125978" y="263651"/>
                  </a:lnTo>
                  <a:lnTo>
                    <a:pt x="3143077" y="260197"/>
                  </a:lnTo>
                  <a:lnTo>
                    <a:pt x="3157045" y="250777"/>
                  </a:lnTo>
                  <a:lnTo>
                    <a:pt x="3166465" y="236809"/>
                  </a:lnTo>
                  <a:lnTo>
                    <a:pt x="3169920" y="219710"/>
                  </a:lnTo>
                  <a:lnTo>
                    <a:pt x="3169920" y="43941"/>
                  </a:lnTo>
                  <a:lnTo>
                    <a:pt x="3166465" y="26842"/>
                  </a:lnTo>
                  <a:lnTo>
                    <a:pt x="3157045" y="12874"/>
                  </a:lnTo>
                  <a:lnTo>
                    <a:pt x="3143077" y="3454"/>
                  </a:lnTo>
                  <a:lnTo>
                    <a:pt x="312597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0" y="285115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89B0C5"/>
                </a:solidFill>
              </a:rPr>
              <a:t>페이지</a:t>
            </a:r>
            <a:r>
              <a:rPr spc="70" dirty="0">
                <a:solidFill>
                  <a:srgbClr val="89B0C5"/>
                </a:solidFill>
              </a:rPr>
              <a:t> </a:t>
            </a:r>
            <a:r>
              <a:rPr spc="-5" dirty="0">
                <a:solidFill>
                  <a:srgbClr val="89B0C5"/>
                </a:solidFill>
              </a:rPr>
              <a:t>구현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04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8546" y="3430270"/>
            <a:ext cx="295275" cy="138684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상세 구현</a:t>
            </a:r>
            <a:r>
              <a:rPr sz="1600" spc="22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내용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7215" y="2794507"/>
            <a:ext cx="8191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0" spc="305" dirty="0">
                <a:solidFill>
                  <a:srgbClr val="404040"/>
                </a:solidFill>
                <a:latin typeface="Bandal"/>
                <a:cs typeface="Bandal"/>
              </a:rPr>
              <a:t>자손이</a:t>
            </a:r>
            <a:r>
              <a:rPr sz="1100" b="0" spc="-150" dirty="0">
                <a:solidFill>
                  <a:srgbClr val="404040"/>
                </a:solidFill>
                <a:latin typeface="Bandal"/>
                <a:cs typeface="Bandal"/>
              </a:rPr>
              <a:t> </a:t>
            </a:r>
            <a:r>
              <a:rPr sz="1100" b="0" spc="210" dirty="0">
                <a:solidFill>
                  <a:srgbClr val="404040"/>
                </a:solidFill>
                <a:latin typeface="Bandal"/>
                <a:cs typeface="Bandal"/>
              </a:rPr>
              <a:t>구현!</a:t>
            </a:r>
            <a:endParaRPr sz="1100">
              <a:latin typeface="Bandal"/>
              <a:cs typeface="Band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8659" y="0"/>
            <a:ext cx="3639820" cy="128270"/>
          </a:xfrm>
          <a:custGeom>
            <a:avLst/>
            <a:gdLst/>
            <a:ahLst/>
            <a:cxnLst/>
            <a:rect l="l" t="t" r="r" b="b"/>
            <a:pathLst>
              <a:path w="3639820" h="128270">
                <a:moveTo>
                  <a:pt x="3639312" y="0"/>
                </a:moveTo>
                <a:lnTo>
                  <a:pt x="0" y="0"/>
                </a:lnTo>
                <a:lnTo>
                  <a:pt x="0" y="128016"/>
                </a:lnTo>
                <a:lnTo>
                  <a:pt x="3639312" y="128016"/>
                </a:lnTo>
                <a:lnTo>
                  <a:pt x="3639312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1472" y="0"/>
            <a:ext cx="1150620" cy="230504"/>
          </a:xfrm>
          <a:custGeom>
            <a:avLst/>
            <a:gdLst/>
            <a:ahLst/>
            <a:cxnLst/>
            <a:rect l="l" t="t" r="r" b="b"/>
            <a:pathLst>
              <a:path w="1150620" h="230504">
                <a:moveTo>
                  <a:pt x="1148770" y="0"/>
                </a:moveTo>
                <a:lnTo>
                  <a:pt x="1849" y="0"/>
                </a:lnTo>
                <a:lnTo>
                  <a:pt x="0" y="9144"/>
                </a:lnTo>
                <a:lnTo>
                  <a:pt x="0" y="185927"/>
                </a:lnTo>
                <a:lnTo>
                  <a:pt x="3476" y="203120"/>
                </a:lnTo>
                <a:lnTo>
                  <a:pt x="12954" y="217170"/>
                </a:lnTo>
                <a:lnTo>
                  <a:pt x="27003" y="226647"/>
                </a:lnTo>
                <a:lnTo>
                  <a:pt x="44195" y="230124"/>
                </a:lnTo>
                <a:lnTo>
                  <a:pt x="1106423" y="230124"/>
                </a:lnTo>
                <a:lnTo>
                  <a:pt x="1123616" y="226647"/>
                </a:lnTo>
                <a:lnTo>
                  <a:pt x="1137665" y="217170"/>
                </a:lnTo>
                <a:lnTo>
                  <a:pt x="1147143" y="203120"/>
                </a:lnTo>
                <a:lnTo>
                  <a:pt x="1150620" y="185927"/>
                </a:lnTo>
                <a:lnTo>
                  <a:pt x="1150620" y="9144"/>
                </a:lnTo>
                <a:lnTo>
                  <a:pt x="1148770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65095" y="0"/>
            <a:ext cx="565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325" dirty="0">
                <a:solidFill>
                  <a:srgbClr val="FFFFFF"/>
                </a:solidFill>
                <a:latin typeface="Bandal"/>
                <a:cs typeface="Bandal"/>
              </a:rPr>
              <a:t>Mo</a:t>
            </a:r>
            <a:r>
              <a:rPr sz="1400" b="0" spc="320" dirty="0">
                <a:solidFill>
                  <a:srgbClr val="FFFFFF"/>
                </a:solidFill>
                <a:latin typeface="Bandal"/>
                <a:cs typeface="Bandal"/>
              </a:rPr>
              <a:t>d</a:t>
            </a:r>
            <a:r>
              <a:rPr sz="1400" b="0" spc="-5" dirty="0">
                <a:solidFill>
                  <a:srgbClr val="FFFFFF"/>
                </a:solidFill>
                <a:latin typeface="Bandal"/>
                <a:cs typeface="Bandal"/>
              </a:rPr>
              <a:t>el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3980" y="1576781"/>
            <a:ext cx="16713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130" dirty="0">
                <a:solidFill>
                  <a:srgbClr val="6EB5DC"/>
                </a:solidFill>
                <a:latin typeface="Bandal"/>
                <a:cs typeface="Bandal"/>
              </a:rPr>
              <a:t>Command</a:t>
            </a:r>
            <a:r>
              <a:rPr sz="1050" b="0" spc="130" dirty="0">
                <a:solidFill>
                  <a:srgbClr val="89B0C5"/>
                </a:solidFill>
                <a:latin typeface="Bandal"/>
                <a:cs typeface="Bandal"/>
              </a:rPr>
              <a:t>.java</a:t>
            </a:r>
            <a:r>
              <a:rPr sz="1050" b="0" spc="-155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050" b="0" spc="20" dirty="0">
                <a:solidFill>
                  <a:srgbClr val="89B0C5"/>
                </a:solidFill>
                <a:latin typeface="Bandal"/>
                <a:cs typeface="Bandal"/>
              </a:rPr>
              <a:t>(</a:t>
            </a:r>
            <a:r>
              <a:rPr sz="1050" b="0" spc="20" dirty="0">
                <a:solidFill>
                  <a:srgbClr val="6EB5DC"/>
                </a:solidFill>
                <a:latin typeface="Bandal"/>
                <a:cs typeface="Bandal"/>
              </a:rPr>
              <a:t>interface)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6542" y="4272533"/>
            <a:ext cx="17151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110" dirty="0">
                <a:solidFill>
                  <a:srgbClr val="89B0C5"/>
                </a:solidFill>
                <a:latin typeface="Bandal"/>
                <a:cs typeface="Bandal"/>
              </a:rPr>
              <a:t>BReplyViewCommand.java</a:t>
            </a:r>
            <a:endParaRPr sz="1050">
              <a:latin typeface="Bandal"/>
              <a:cs typeface="Band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40936" y="2362200"/>
            <a:ext cx="7193915" cy="2005964"/>
            <a:chOff x="3940936" y="2362200"/>
            <a:chExt cx="7193915" cy="2005964"/>
          </a:xfrm>
        </p:grpSpPr>
        <p:sp>
          <p:nvSpPr>
            <p:cNvPr id="19" name="object 19"/>
            <p:cNvSpPr/>
            <p:nvPr/>
          </p:nvSpPr>
          <p:spPr>
            <a:xfrm>
              <a:off x="3940937" y="3021710"/>
              <a:ext cx="1104900" cy="1346200"/>
            </a:xfrm>
            <a:custGeom>
              <a:avLst/>
              <a:gdLst/>
              <a:ahLst/>
              <a:cxnLst/>
              <a:rect l="l" t="t" r="r" b="b"/>
              <a:pathLst>
                <a:path w="1104900" h="1346200">
                  <a:moveTo>
                    <a:pt x="1104646" y="1154938"/>
                  </a:moveTo>
                  <a:lnTo>
                    <a:pt x="1098969" y="1105281"/>
                  </a:lnTo>
                  <a:lnTo>
                    <a:pt x="1094994" y="1070356"/>
                  </a:lnTo>
                  <a:lnTo>
                    <a:pt x="1068374" y="1087666"/>
                  </a:lnTo>
                  <a:lnTo>
                    <a:pt x="360553" y="0"/>
                  </a:lnTo>
                  <a:lnTo>
                    <a:pt x="355409" y="3314"/>
                  </a:lnTo>
                  <a:lnTo>
                    <a:pt x="349758" y="1905"/>
                  </a:lnTo>
                  <a:lnTo>
                    <a:pt x="30772" y="1270673"/>
                  </a:lnTo>
                  <a:lnTo>
                    <a:pt x="0" y="1262888"/>
                  </a:lnTo>
                  <a:lnTo>
                    <a:pt x="18415" y="1346073"/>
                  </a:lnTo>
                  <a:lnTo>
                    <a:pt x="69977" y="1286129"/>
                  </a:lnTo>
                  <a:lnTo>
                    <a:pt x="73914" y="1281557"/>
                  </a:lnTo>
                  <a:lnTo>
                    <a:pt x="43103" y="1273784"/>
                  </a:lnTo>
                  <a:lnTo>
                    <a:pt x="358330" y="19850"/>
                  </a:lnTo>
                  <a:lnTo>
                    <a:pt x="1057681" y="1094613"/>
                  </a:lnTo>
                  <a:lnTo>
                    <a:pt x="1031113" y="1111885"/>
                  </a:lnTo>
                  <a:lnTo>
                    <a:pt x="1104646" y="115493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55991" y="2362200"/>
              <a:ext cx="3578352" cy="19690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95012" y="3018916"/>
              <a:ext cx="3286760" cy="606425"/>
            </a:xfrm>
            <a:custGeom>
              <a:avLst/>
              <a:gdLst/>
              <a:ahLst/>
              <a:cxnLst/>
              <a:rect l="l" t="t" r="r" b="b"/>
              <a:pathLst>
                <a:path w="3286759" h="606425">
                  <a:moveTo>
                    <a:pt x="3210349" y="575145"/>
                  </a:moveTo>
                  <a:lnTo>
                    <a:pt x="3204844" y="606425"/>
                  </a:lnTo>
                  <a:lnTo>
                    <a:pt x="3286506" y="582041"/>
                  </a:lnTo>
                  <a:lnTo>
                    <a:pt x="3280158" y="577342"/>
                  </a:lnTo>
                  <a:lnTo>
                    <a:pt x="3222879" y="577342"/>
                  </a:lnTo>
                  <a:lnTo>
                    <a:pt x="3210349" y="575145"/>
                  </a:lnTo>
                  <a:close/>
                </a:path>
                <a:path w="3286759" h="606425">
                  <a:moveTo>
                    <a:pt x="3212560" y="562582"/>
                  </a:moveTo>
                  <a:lnTo>
                    <a:pt x="3210349" y="575145"/>
                  </a:lnTo>
                  <a:lnTo>
                    <a:pt x="3222879" y="577342"/>
                  </a:lnTo>
                  <a:lnTo>
                    <a:pt x="3225038" y="564769"/>
                  </a:lnTo>
                  <a:lnTo>
                    <a:pt x="3212560" y="562582"/>
                  </a:lnTo>
                  <a:close/>
                </a:path>
                <a:path w="3286759" h="606425">
                  <a:moveTo>
                    <a:pt x="3218053" y="531368"/>
                  </a:moveTo>
                  <a:lnTo>
                    <a:pt x="3212560" y="562582"/>
                  </a:lnTo>
                  <a:lnTo>
                    <a:pt x="3225038" y="564769"/>
                  </a:lnTo>
                  <a:lnTo>
                    <a:pt x="3222879" y="577342"/>
                  </a:lnTo>
                  <a:lnTo>
                    <a:pt x="3280158" y="577342"/>
                  </a:lnTo>
                  <a:lnTo>
                    <a:pt x="3218053" y="531368"/>
                  </a:lnTo>
                  <a:close/>
                </a:path>
                <a:path w="3286759" h="606425">
                  <a:moveTo>
                    <a:pt x="2286" y="0"/>
                  </a:moveTo>
                  <a:lnTo>
                    <a:pt x="0" y="12446"/>
                  </a:lnTo>
                  <a:lnTo>
                    <a:pt x="3210349" y="575145"/>
                  </a:lnTo>
                  <a:lnTo>
                    <a:pt x="3212560" y="562582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01614" y="4207002"/>
            <a:ext cx="14058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120" dirty="0">
                <a:solidFill>
                  <a:srgbClr val="89B0C5"/>
                </a:solidFill>
                <a:latin typeface="Bandal"/>
                <a:cs typeface="Bandal"/>
              </a:rPr>
              <a:t>BWriteCommand.java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17548" y="4602479"/>
            <a:ext cx="4029455" cy="1792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4164" y="4512564"/>
            <a:ext cx="4174236" cy="1763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94218" y="2029790"/>
            <a:ext cx="141033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110" dirty="0">
                <a:solidFill>
                  <a:srgbClr val="89B0C5"/>
                </a:solidFill>
                <a:latin typeface="Bandal"/>
                <a:cs typeface="Bandal"/>
              </a:rPr>
              <a:t>BReplyCommand.java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07302" y="288797"/>
            <a:ext cx="1471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150" dirty="0">
                <a:solidFill>
                  <a:srgbClr val="7E7E7E"/>
                </a:solidFill>
                <a:latin typeface="Bandal"/>
                <a:cs typeface="Bandal"/>
              </a:rPr>
              <a:t>B*Command.java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6542" y="977265"/>
            <a:ext cx="8522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FrontController(servlet)</a:t>
            </a:r>
            <a:r>
              <a:rPr sz="1200" spc="15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를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타고</a:t>
            </a:r>
            <a:r>
              <a:rPr sz="1200" spc="12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넘어온</a:t>
            </a:r>
            <a:r>
              <a:rPr sz="12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b="0" spc="365" dirty="0">
                <a:solidFill>
                  <a:srgbClr val="6EB5DC"/>
                </a:solidFill>
                <a:latin typeface="Bandal"/>
                <a:cs typeface="Bandal"/>
              </a:rPr>
              <a:t>로직을</a:t>
            </a:r>
            <a:r>
              <a:rPr sz="1200" b="0" spc="-8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235" dirty="0">
                <a:solidFill>
                  <a:srgbClr val="6EB5DC"/>
                </a:solidFill>
                <a:latin typeface="Bandal"/>
                <a:cs typeface="Bandal"/>
              </a:rPr>
              <a:t>Command</a:t>
            </a:r>
            <a:r>
              <a:rPr sz="1200" b="0" spc="-8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55" dirty="0">
                <a:solidFill>
                  <a:srgbClr val="6EB5DC"/>
                </a:solidFill>
                <a:latin typeface="Bandal"/>
                <a:cs typeface="Bandal"/>
              </a:rPr>
              <a:t>interface를</a:t>
            </a:r>
            <a:r>
              <a:rPr sz="1200" b="0" spc="-55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330" dirty="0">
                <a:solidFill>
                  <a:srgbClr val="6EB5DC"/>
                </a:solidFill>
                <a:latin typeface="Bandal"/>
                <a:cs typeface="Bandal"/>
              </a:rPr>
              <a:t>구현한</a:t>
            </a:r>
            <a:r>
              <a:rPr sz="1200" b="0" spc="-8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350" dirty="0">
                <a:solidFill>
                  <a:srgbClr val="6EB5DC"/>
                </a:solidFill>
                <a:latin typeface="Bandal"/>
                <a:cs typeface="Bandal"/>
              </a:rPr>
              <a:t>자손</a:t>
            </a:r>
            <a:r>
              <a:rPr sz="1200" b="0" spc="-8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130" dirty="0">
                <a:solidFill>
                  <a:srgbClr val="6EB5DC"/>
                </a:solidFill>
                <a:latin typeface="Bandal"/>
                <a:cs typeface="Bandal"/>
              </a:rPr>
              <a:t>B*Command.java</a:t>
            </a:r>
            <a:r>
              <a:rPr sz="1200" b="0" spc="-75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220" dirty="0">
                <a:solidFill>
                  <a:srgbClr val="6EB5DC"/>
                </a:solidFill>
                <a:latin typeface="Bandal"/>
                <a:cs typeface="Bandal"/>
              </a:rPr>
              <a:t>페이지에서</a:t>
            </a:r>
            <a:r>
              <a:rPr sz="1200" b="0" spc="-80" dirty="0">
                <a:solidFill>
                  <a:srgbClr val="6EB5DC"/>
                </a:solidFill>
                <a:latin typeface="Bandal"/>
                <a:cs typeface="Bandal"/>
              </a:rPr>
              <a:t> </a:t>
            </a:r>
            <a:r>
              <a:rPr sz="1200" b="0" spc="85" dirty="0">
                <a:solidFill>
                  <a:srgbClr val="6EB5DC"/>
                </a:solidFill>
                <a:latin typeface="Bandal"/>
                <a:cs typeface="Bandal"/>
              </a:rPr>
              <a:t>수행</a:t>
            </a:r>
            <a:r>
              <a:rPr sz="1200" spc="85" dirty="0">
                <a:solidFill>
                  <a:srgbClr val="7E7E7E"/>
                </a:solidFill>
                <a:latin typeface="UKIJ CJK"/>
                <a:cs typeface="UKIJ CJK"/>
              </a:rPr>
              <a:t>한다.</a:t>
            </a:r>
            <a:endParaRPr sz="12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0" y="285115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89B0C5"/>
                </a:solidFill>
              </a:rPr>
              <a:t>페이지</a:t>
            </a:r>
            <a:r>
              <a:rPr spc="70" dirty="0">
                <a:solidFill>
                  <a:srgbClr val="89B0C5"/>
                </a:solidFill>
              </a:rPr>
              <a:t> </a:t>
            </a:r>
            <a:r>
              <a:rPr spc="-5" dirty="0">
                <a:solidFill>
                  <a:srgbClr val="89B0C5"/>
                </a:solidFill>
              </a:rPr>
              <a:t>구현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04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546" y="3430270"/>
            <a:ext cx="295275" cy="138684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상세 구현</a:t>
            </a:r>
            <a:r>
              <a:rPr sz="1600" spc="22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내용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6542" y="977265"/>
            <a:ext cx="6151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FrontController(servlet)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에서 클라이언트에게 최종적으로 보여주기로 결정한 </a:t>
            </a:r>
            <a:r>
              <a:rPr sz="1200" spc="-5" dirty="0">
                <a:solidFill>
                  <a:srgbClr val="7E7E7E"/>
                </a:solidFill>
                <a:latin typeface="UKIJ CJK"/>
                <a:cs typeface="UKIJ CJK"/>
              </a:rPr>
              <a:t>view</a:t>
            </a:r>
            <a:r>
              <a:rPr sz="1200" spc="13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page들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18659" y="0"/>
            <a:ext cx="3639820" cy="128270"/>
          </a:xfrm>
          <a:custGeom>
            <a:avLst/>
            <a:gdLst/>
            <a:ahLst/>
            <a:cxnLst/>
            <a:rect l="l" t="t" r="r" b="b"/>
            <a:pathLst>
              <a:path w="3639820" h="128270">
                <a:moveTo>
                  <a:pt x="3639312" y="0"/>
                </a:moveTo>
                <a:lnTo>
                  <a:pt x="0" y="0"/>
                </a:lnTo>
                <a:lnTo>
                  <a:pt x="0" y="128016"/>
                </a:lnTo>
                <a:lnTo>
                  <a:pt x="3639312" y="128016"/>
                </a:lnTo>
                <a:lnTo>
                  <a:pt x="3639312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1472" y="0"/>
            <a:ext cx="1150620" cy="230504"/>
          </a:xfrm>
          <a:custGeom>
            <a:avLst/>
            <a:gdLst/>
            <a:ahLst/>
            <a:cxnLst/>
            <a:rect l="l" t="t" r="r" b="b"/>
            <a:pathLst>
              <a:path w="1150620" h="230504">
                <a:moveTo>
                  <a:pt x="1148770" y="0"/>
                </a:moveTo>
                <a:lnTo>
                  <a:pt x="1849" y="0"/>
                </a:lnTo>
                <a:lnTo>
                  <a:pt x="0" y="9144"/>
                </a:lnTo>
                <a:lnTo>
                  <a:pt x="0" y="185927"/>
                </a:lnTo>
                <a:lnTo>
                  <a:pt x="3476" y="203120"/>
                </a:lnTo>
                <a:lnTo>
                  <a:pt x="12954" y="217170"/>
                </a:lnTo>
                <a:lnTo>
                  <a:pt x="27003" y="226647"/>
                </a:lnTo>
                <a:lnTo>
                  <a:pt x="44195" y="230124"/>
                </a:lnTo>
                <a:lnTo>
                  <a:pt x="1106423" y="230124"/>
                </a:lnTo>
                <a:lnTo>
                  <a:pt x="1123616" y="226647"/>
                </a:lnTo>
                <a:lnTo>
                  <a:pt x="1137665" y="217170"/>
                </a:lnTo>
                <a:lnTo>
                  <a:pt x="1147143" y="203120"/>
                </a:lnTo>
                <a:lnTo>
                  <a:pt x="1150620" y="185927"/>
                </a:lnTo>
                <a:lnTo>
                  <a:pt x="1150620" y="9144"/>
                </a:lnTo>
                <a:lnTo>
                  <a:pt x="1148770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30627" y="0"/>
            <a:ext cx="4324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229" dirty="0">
                <a:solidFill>
                  <a:srgbClr val="FFFFFF"/>
                </a:solidFill>
                <a:latin typeface="Bandal"/>
                <a:cs typeface="Bandal"/>
              </a:rPr>
              <a:t>V</a:t>
            </a:r>
            <a:r>
              <a:rPr sz="1400" b="0" spc="-10" dirty="0">
                <a:solidFill>
                  <a:srgbClr val="FFFFFF"/>
                </a:solidFill>
                <a:latin typeface="Bandal"/>
                <a:cs typeface="Bandal"/>
              </a:rPr>
              <a:t>i</a:t>
            </a:r>
            <a:r>
              <a:rPr sz="1400" b="0" spc="-20" dirty="0">
                <a:solidFill>
                  <a:srgbClr val="FFFFFF"/>
                </a:solidFill>
                <a:latin typeface="Bandal"/>
                <a:cs typeface="Bandal"/>
              </a:rPr>
              <a:t>e</a:t>
            </a:r>
            <a:r>
              <a:rPr sz="1400" b="0" spc="415" dirty="0">
                <a:solidFill>
                  <a:srgbClr val="FFFFFF"/>
                </a:solidFill>
                <a:latin typeface="Bandal"/>
                <a:cs typeface="Bandal"/>
              </a:rPr>
              <a:t>w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6542" y="1551813"/>
            <a:ext cx="43243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-55" dirty="0">
                <a:solidFill>
                  <a:srgbClr val="89B0C5"/>
                </a:solidFill>
                <a:latin typeface="Bandal"/>
                <a:cs typeface="Bandal"/>
              </a:rPr>
              <a:t>lis</a:t>
            </a:r>
            <a:r>
              <a:rPr sz="1050" b="0" spc="-50" dirty="0">
                <a:solidFill>
                  <a:srgbClr val="89B0C5"/>
                </a:solidFill>
                <a:latin typeface="Bandal"/>
                <a:cs typeface="Bandal"/>
              </a:rPr>
              <a:t>t</a:t>
            </a:r>
            <a:r>
              <a:rPr sz="1050" b="0" spc="-25" dirty="0">
                <a:solidFill>
                  <a:srgbClr val="89B0C5"/>
                </a:solidFill>
                <a:latin typeface="Bandal"/>
                <a:cs typeface="Bandal"/>
              </a:rPr>
              <a:t>.j</a:t>
            </a:r>
            <a:r>
              <a:rPr sz="1050" b="0" spc="-40" dirty="0">
                <a:solidFill>
                  <a:srgbClr val="89B0C5"/>
                </a:solidFill>
                <a:latin typeface="Bandal"/>
                <a:cs typeface="Bandal"/>
              </a:rPr>
              <a:t>s</a:t>
            </a:r>
            <a:r>
              <a:rPr sz="1050" b="0" spc="135" dirty="0">
                <a:solidFill>
                  <a:srgbClr val="89B0C5"/>
                </a:solidFill>
                <a:latin typeface="Bandal"/>
                <a:cs typeface="Bandal"/>
              </a:rPr>
              <a:t>p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6571" y="1494535"/>
            <a:ext cx="11677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45" dirty="0">
                <a:solidFill>
                  <a:srgbClr val="89B0C5"/>
                </a:solidFill>
                <a:latin typeface="Bandal"/>
                <a:cs typeface="Bandal"/>
              </a:rPr>
              <a:t>Content_view.java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7781" y="288797"/>
            <a:ext cx="1441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155" dirty="0">
                <a:solidFill>
                  <a:srgbClr val="7E7E7E"/>
                </a:solidFill>
                <a:latin typeface="Bandal"/>
                <a:cs typeface="Bandal"/>
              </a:rPr>
              <a:t>View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75" dirty="0">
                <a:solidFill>
                  <a:srgbClr val="7E7E7E"/>
                </a:solidFill>
                <a:latin typeface="Bandal"/>
                <a:cs typeface="Bandal"/>
              </a:rPr>
              <a:t>Pages</a:t>
            </a:r>
            <a:r>
              <a:rPr sz="1400" b="0" spc="-12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35" dirty="0">
                <a:solidFill>
                  <a:srgbClr val="7E7E7E"/>
                </a:solidFill>
                <a:latin typeface="Bandal"/>
                <a:cs typeface="Bandal"/>
              </a:rPr>
              <a:t>(</a:t>
            </a:r>
            <a:r>
              <a:rPr sz="1400" b="0" spc="-45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0" dirty="0">
                <a:solidFill>
                  <a:srgbClr val="7E7E7E"/>
                </a:solidFill>
                <a:latin typeface="Bandal"/>
                <a:cs typeface="Bandal"/>
              </a:rPr>
              <a:t>jsp)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17548" y="1962911"/>
            <a:ext cx="4838700" cy="3520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17548" y="5801867"/>
            <a:ext cx="4518660" cy="500380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전체 리스트</a:t>
            </a:r>
            <a:r>
              <a:rPr sz="1000" spc="-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출력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9543" y="5801867"/>
            <a:ext cx="4517390" cy="500380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제목을 누르면 이전에 작성한 글을 이 페이지를 통해 확인</a:t>
            </a:r>
            <a:r>
              <a:rPr sz="1000" spc="114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가능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19543" y="1848611"/>
            <a:ext cx="4085844" cy="3540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0" y="285115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89B0C5"/>
                </a:solidFill>
              </a:rPr>
              <a:t>페이지</a:t>
            </a:r>
            <a:r>
              <a:rPr spc="70" dirty="0">
                <a:solidFill>
                  <a:srgbClr val="89B0C5"/>
                </a:solidFill>
              </a:rPr>
              <a:t> </a:t>
            </a:r>
            <a:r>
              <a:rPr spc="-5" dirty="0">
                <a:solidFill>
                  <a:srgbClr val="89B0C5"/>
                </a:solidFill>
              </a:rPr>
              <a:t>구현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04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546" y="3430270"/>
            <a:ext cx="295275" cy="138684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상세 구현</a:t>
            </a:r>
            <a:r>
              <a:rPr sz="1600" spc="22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내용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6542" y="977265"/>
            <a:ext cx="6151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FrontController(servlet)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에서 클라이언트에게 최종적으로 보여주기로 결정한 </a:t>
            </a:r>
            <a:r>
              <a:rPr sz="1200" spc="-5" dirty="0">
                <a:solidFill>
                  <a:srgbClr val="7E7E7E"/>
                </a:solidFill>
                <a:latin typeface="UKIJ CJK"/>
                <a:cs typeface="UKIJ CJK"/>
              </a:rPr>
              <a:t>view</a:t>
            </a:r>
            <a:r>
              <a:rPr sz="1200" spc="13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page들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18659" y="0"/>
            <a:ext cx="3639820" cy="128270"/>
          </a:xfrm>
          <a:custGeom>
            <a:avLst/>
            <a:gdLst/>
            <a:ahLst/>
            <a:cxnLst/>
            <a:rect l="l" t="t" r="r" b="b"/>
            <a:pathLst>
              <a:path w="3639820" h="128270">
                <a:moveTo>
                  <a:pt x="3639312" y="0"/>
                </a:moveTo>
                <a:lnTo>
                  <a:pt x="0" y="0"/>
                </a:lnTo>
                <a:lnTo>
                  <a:pt x="0" y="128016"/>
                </a:lnTo>
                <a:lnTo>
                  <a:pt x="3639312" y="128016"/>
                </a:lnTo>
                <a:lnTo>
                  <a:pt x="3639312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1472" y="0"/>
            <a:ext cx="1150620" cy="230504"/>
          </a:xfrm>
          <a:custGeom>
            <a:avLst/>
            <a:gdLst/>
            <a:ahLst/>
            <a:cxnLst/>
            <a:rect l="l" t="t" r="r" b="b"/>
            <a:pathLst>
              <a:path w="1150620" h="230504">
                <a:moveTo>
                  <a:pt x="1148770" y="0"/>
                </a:moveTo>
                <a:lnTo>
                  <a:pt x="1849" y="0"/>
                </a:lnTo>
                <a:lnTo>
                  <a:pt x="0" y="9144"/>
                </a:lnTo>
                <a:lnTo>
                  <a:pt x="0" y="185927"/>
                </a:lnTo>
                <a:lnTo>
                  <a:pt x="3476" y="203120"/>
                </a:lnTo>
                <a:lnTo>
                  <a:pt x="12954" y="217170"/>
                </a:lnTo>
                <a:lnTo>
                  <a:pt x="27003" y="226647"/>
                </a:lnTo>
                <a:lnTo>
                  <a:pt x="44195" y="230124"/>
                </a:lnTo>
                <a:lnTo>
                  <a:pt x="1106423" y="230124"/>
                </a:lnTo>
                <a:lnTo>
                  <a:pt x="1123616" y="226647"/>
                </a:lnTo>
                <a:lnTo>
                  <a:pt x="1137665" y="217170"/>
                </a:lnTo>
                <a:lnTo>
                  <a:pt x="1147143" y="203120"/>
                </a:lnTo>
                <a:lnTo>
                  <a:pt x="1150620" y="185927"/>
                </a:lnTo>
                <a:lnTo>
                  <a:pt x="1150620" y="9144"/>
                </a:lnTo>
                <a:lnTo>
                  <a:pt x="1148770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30627" y="0"/>
            <a:ext cx="4324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229" dirty="0">
                <a:solidFill>
                  <a:srgbClr val="FFFFFF"/>
                </a:solidFill>
                <a:latin typeface="Bandal"/>
                <a:cs typeface="Bandal"/>
              </a:rPr>
              <a:t>V</a:t>
            </a:r>
            <a:r>
              <a:rPr sz="1400" b="0" spc="-10" dirty="0">
                <a:solidFill>
                  <a:srgbClr val="FFFFFF"/>
                </a:solidFill>
                <a:latin typeface="Bandal"/>
                <a:cs typeface="Bandal"/>
              </a:rPr>
              <a:t>i</a:t>
            </a:r>
            <a:r>
              <a:rPr sz="1400" b="0" spc="-20" dirty="0">
                <a:solidFill>
                  <a:srgbClr val="FFFFFF"/>
                </a:solidFill>
                <a:latin typeface="Bandal"/>
                <a:cs typeface="Bandal"/>
              </a:rPr>
              <a:t>e</a:t>
            </a:r>
            <a:r>
              <a:rPr sz="1400" b="0" spc="415" dirty="0">
                <a:solidFill>
                  <a:srgbClr val="FFFFFF"/>
                </a:solidFill>
                <a:latin typeface="Bandal"/>
                <a:cs typeface="Bandal"/>
              </a:rPr>
              <a:t>w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6542" y="1379982"/>
            <a:ext cx="942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40" dirty="0">
                <a:solidFill>
                  <a:srgbClr val="89B0C5"/>
                </a:solidFill>
                <a:latin typeface="Bandal"/>
                <a:cs typeface="Bandal"/>
              </a:rPr>
              <a:t>Reply_view.jsp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69048" y="1358646"/>
            <a:ext cx="981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35" dirty="0">
                <a:solidFill>
                  <a:srgbClr val="89B0C5"/>
                </a:solidFill>
                <a:latin typeface="Bandal"/>
                <a:cs typeface="Bandal"/>
              </a:rPr>
              <a:t>write_view.java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7781" y="288797"/>
            <a:ext cx="1441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155" dirty="0">
                <a:solidFill>
                  <a:srgbClr val="7E7E7E"/>
                </a:solidFill>
                <a:latin typeface="Bandal"/>
                <a:cs typeface="Bandal"/>
              </a:rPr>
              <a:t>View</a:t>
            </a:r>
            <a:r>
              <a:rPr sz="14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75" dirty="0">
                <a:solidFill>
                  <a:srgbClr val="7E7E7E"/>
                </a:solidFill>
                <a:latin typeface="Bandal"/>
                <a:cs typeface="Bandal"/>
              </a:rPr>
              <a:t>Pages</a:t>
            </a:r>
            <a:r>
              <a:rPr sz="1400" b="0" spc="-12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35" dirty="0">
                <a:solidFill>
                  <a:srgbClr val="7E7E7E"/>
                </a:solidFill>
                <a:latin typeface="Bandal"/>
                <a:cs typeface="Bandal"/>
              </a:rPr>
              <a:t>(</a:t>
            </a:r>
            <a:r>
              <a:rPr sz="1400" b="0" spc="-45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0" dirty="0">
                <a:solidFill>
                  <a:srgbClr val="7E7E7E"/>
                </a:solidFill>
                <a:latin typeface="Bandal"/>
                <a:cs typeface="Bandal"/>
              </a:rPr>
              <a:t>jsp)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82495" y="1687067"/>
            <a:ext cx="4475987" cy="393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9419" y="1671827"/>
            <a:ext cx="4856987" cy="311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19543" y="5801867"/>
            <a:ext cx="4517390" cy="500380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글 작성 페이지</a:t>
            </a:r>
            <a:r>
              <a:rPr sz="1000" spc="2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출력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7548" y="5801867"/>
            <a:ext cx="4518660" cy="500380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댓글 다는 페이지</a:t>
            </a:r>
            <a:r>
              <a:rPr sz="1000" spc="3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출력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8907" y="3138042"/>
            <a:ext cx="1315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90AC"/>
                </a:solidFill>
                <a:latin typeface="UKIJ CJK"/>
                <a:cs typeface="UKIJ CJK"/>
              </a:rPr>
              <a:t>프로젝트</a:t>
            </a:r>
            <a:r>
              <a:rPr sz="1600" spc="75" dirty="0">
                <a:solidFill>
                  <a:srgbClr val="5790AC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5790AC"/>
                </a:solidFill>
                <a:latin typeface="UKIJ CJK"/>
                <a:cs typeface="UKIJ CJK"/>
              </a:rPr>
              <a:t>개요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7435" y="4144771"/>
            <a:ext cx="1124585" cy="56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Font typeface="kiloji"/>
              <a:buChar char="･"/>
              <a:tabLst>
                <a:tab pos="142240" algn="l"/>
              </a:tabLst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프로젝트</a:t>
            </a:r>
            <a:r>
              <a:rPr sz="1200" spc="30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목적</a:t>
            </a:r>
            <a:endParaRPr sz="1200">
              <a:latin typeface="UKIJ CJK"/>
              <a:cs typeface="UKIJ CJK"/>
            </a:endParaRPr>
          </a:p>
          <a:p>
            <a:pPr marL="142240" indent="-129539">
              <a:lnSpc>
                <a:spcPct val="100000"/>
              </a:lnSpc>
              <a:spcBef>
                <a:spcPts val="1355"/>
              </a:spcBef>
              <a:buFont typeface="kiloji"/>
              <a:buChar char="･"/>
              <a:tabLst>
                <a:tab pos="142240" algn="l"/>
              </a:tabLst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개발</a:t>
            </a:r>
            <a:r>
              <a:rPr sz="1200" spc="100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환경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8235" y="2903220"/>
            <a:ext cx="876300" cy="70485"/>
          </a:xfrm>
          <a:custGeom>
            <a:avLst/>
            <a:gdLst/>
            <a:ahLst/>
            <a:cxnLst/>
            <a:rect l="l" t="t" r="r" b="b"/>
            <a:pathLst>
              <a:path w="876300" h="70485">
                <a:moveTo>
                  <a:pt x="876300" y="0"/>
                </a:moveTo>
                <a:lnTo>
                  <a:pt x="0" y="0"/>
                </a:lnTo>
                <a:lnTo>
                  <a:pt x="0" y="70103"/>
                </a:lnTo>
                <a:lnTo>
                  <a:pt x="876300" y="70103"/>
                </a:lnTo>
                <a:lnTo>
                  <a:pt x="876300" y="0"/>
                </a:lnTo>
                <a:close/>
              </a:path>
            </a:pathLst>
          </a:custGeom>
          <a:solidFill>
            <a:srgbClr val="71B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5"/>
              </a:spcBef>
            </a:pPr>
            <a:r>
              <a:rPr spc="400" dirty="0"/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8217" y="1764284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li</a:t>
            </a:r>
            <a:r>
              <a:rPr sz="1200" spc="-30" dirty="0">
                <a:solidFill>
                  <a:srgbClr val="7E7E7E"/>
                </a:solidFill>
                <a:latin typeface="UKIJ CJK"/>
                <a:cs typeface="UKIJ CJK"/>
              </a:rPr>
              <a:t>s</a:t>
            </a:r>
            <a:r>
              <a:rPr sz="1200" spc="5" dirty="0">
                <a:solidFill>
                  <a:srgbClr val="7E7E7E"/>
                </a:solidFill>
                <a:latin typeface="UKIJ CJK"/>
                <a:cs typeface="UKIJ CJK"/>
              </a:rPr>
              <a:t>t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3844" y="1479803"/>
            <a:ext cx="2106295" cy="4913630"/>
          </a:xfrm>
          <a:prstGeom prst="rect">
            <a:avLst/>
          </a:prstGeom>
          <a:solidFill>
            <a:srgbClr val="9CCCE1">
              <a:alpha val="10195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06680" algn="ctr">
              <a:lnSpc>
                <a:spcPct val="100000"/>
              </a:lnSpc>
            </a:pPr>
            <a:r>
              <a:rPr sz="1200" spc="-20" dirty="0">
                <a:solidFill>
                  <a:srgbClr val="7E7E7E"/>
                </a:solidFill>
                <a:latin typeface="UKIJ CJK"/>
                <a:cs typeface="UKIJ CJK"/>
              </a:rPr>
              <a:t>FrontController.java</a:t>
            </a:r>
            <a:endParaRPr sz="1200">
              <a:latin typeface="UKIJ CJK"/>
              <a:cs typeface="UKIJ CJK"/>
            </a:endParaRPr>
          </a:p>
          <a:p>
            <a:pPr marL="107314" algn="ctr">
              <a:lnSpc>
                <a:spcPct val="100000"/>
              </a:lnSpc>
            </a:pP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(Servlet)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9273" y="2522982"/>
            <a:ext cx="57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solidFill>
                  <a:srgbClr val="7E7E7E"/>
                </a:solidFill>
                <a:latin typeface="UKIJ CJK"/>
                <a:cs typeface="UKIJ CJK"/>
              </a:rPr>
              <a:t>C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o</a:t>
            </a:r>
            <a:r>
              <a:rPr sz="1200" spc="5" dirty="0">
                <a:solidFill>
                  <a:srgbClr val="7E7E7E"/>
                </a:solidFill>
                <a:latin typeface="UKIJ CJK"/>
                <a:cs typeface="UKIJ CJK"/>
              </a:rPr>
              <a:t>n</a:t>
            </a: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t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e</a:t>
            </a: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nt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7400" y="285115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89B0C5"/>
                </a:solidFill>
              </a:rPr>
              <a:t>페이지</a:t>
            </a:r>
            <a:r>
              <a:rPr spc="70" dirty="0">
                <a:solidFill>
                  <a:srgbClr val="89B0C5"/>
                </a:solidFill>
              </a:rPr>
              <a:t> </a:t>
            </a:r>
            <a:r>
              <a:rPr spc="-5" dirty="0">
                <a:solidFill>
                  <a:srgbClr val="89B0C5"/>
                </a:solidFill>
              </a:rPr>
              <a:t>구현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22769" y="288797"/>
            <a:ext cx="1156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390" dirty="0">
                <a:solidFill>
                  <a:srgbClr val="7E7E7E"/>
                </a:solidFill>
                <a:latin typeface="Bandal"/>
                <a:cs typeface="Bandal"/>
              </a:rPr>
              <a:t>기능별</a:t>
            </a:r>
            <a:r>
              <a:rPr sz="1400" b="0" spc="-18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75" dirty="0">
                <a:solidFill>
                  <a:srgbClr val="7E7E7E"/>
                </a:solidFill>
                <a:latin typeface="Bandal"/>
                <a:cs typeface="Bandal"/>
              </a:rPr>
              <a:t>페이지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18659" y="0"/>
            <a:ext cx="3639820" cy="128270"/>
          </a:xfrm>
          <a:custGeom>
            <a:avLst/>
            <a:gdLst/>
            <a:ahLst/>
            <a:cxnLst/>
            <a:rect l="l" t="t" r="r" b="b"/>
            <a:pathLst>
              <a:path w="3639820" h="128270">
                <a:moveTo>
                  <a:pt x="3639312" y="0"/>
                </a:moveTo>
                <a:lnTo>
                  <a:pt x="0" y="0"/>
                </a:lnTo>
                <a:lnTo>
                  <a:pt x="0" y="128016"/>
                </a:lnTo>
                <a:lnTo>
                  <a:pt x="3639312" y="128016"/>
                </a:lnTo>
                <a:lnTo>
                  <a:pt x="3639312" y="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37942" y="4021582"/>
            <a:ext cx="507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modify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9842" y="3128898"/>
            <a:ext cx="955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7E7E7E"/>
                </a:solidFill>
                <a:latin typeface="UKIJ CJK"/>
                <a:cs typeface="UKIJ CJK"/>
              </a:rPr>
              <a:t>write_view.jsp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26589" y="3281553"/>
            <a:ext cx="361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w</a:t>
            </a:r>
            <a:r>
              <a:rPr sz="1200" spc="-60" dirty="0">
                <a:solidFill>
                  <a:srgbClr val="7E7E7E"/>
                </a:solidFill>
                <a:latin typeface="UKIJ CJK"/>
                <a:cs typeface="UKIJ CJK"/>
              </a:rPr>
              <a:t>r</a:t>
            </a: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it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e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5375" y="4743069"/>
            <a:ext cx="4514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7E7E7E"/>
                </a:solidFill>
                <a:latin typeface="UKIJ CJK"/>
                <a:cs typeface="UKIJ CJK"/>
              </a:rPr>
              <a:t>de</a:t>
            </a: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l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e</a:t>
            </a: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t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e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9570" y="5464555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7E7E7E"/>
                </a:solidFill>
                <a:latin typeface="UKIJ CJK"/>
                <a:cs typeface="UKIJ CJK"/>
              </a:rPr>
              <a:t>r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epl</a:t>
            </a:r>
            <a:r>
              <a:rPr sz="1200" spc="5" dirty="0">
                <a:solidFill>
                  <a:srgbClr val="7E7E7E"/>
                </a:solidFill>
                <a:latin typeface="UKIJ CJK"/>
                <a:cs typeface="UKIJ CJK"/>
              </a:rPr>
              <a:t>y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02379" y="915924"/>
            <a:ext cx="1150620" cy="265430"/>
          </a:xfrm>
          <a:custGeom>
            <a:avLst/>
            <a:gdLst/>
            <a:ahLst/>
            <a:cxnLst/>
            <a:rect l="l" t="t" r="r" b="b"/>
            <a:pathLst>
              <a:path w="1150620" h="265430">
                <a:moveTo>
                  <a:pt x="1106424" y="0"/>
                </a:moveTo>
                <a:lnTo>
                  <a:pt x="44196" y="0"/>
                </a:ln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0" y="220979"/>
                </a:lnTo>
                <a:lnTo>
                  <a:pt x="3476" y="238172"/>
                </a:lnTo>
                <a:lnTo>
                  <a:pt x="12954" y="252222"/>
                </a:lnTo>
                <a:lnTo>
                  <a:pt x="27003" y="261699"/>
                </a:lnTo>
                <a:lnTo>
                  <a:pt x="44196" y="265175"/>
                </a:lnTo>
                <a:lnTo>
                  <a:pt x="1106424" y="265175"/>
                </a:lnTo>
                <a:lnTo>
                  <a:pt x="1123616" y="261699"/>
                </a:lnTo>
                <a:lnTo>
                  <a:pt x="1137666" y="252221"/>
                </a:lnTo>
                <a:lnTo>
                  <a:pt x="1147143" y="238172"/>
                </a:lnTo>
                <a:lnTo>
                  <a:pt x="1150620" y="220979"/>
                </a:lnTo>
                <a:lnTo>
                  <a:pt x="1150620" y="44196"/>
                </a:lnTo>
                <a:lnTo>
                  <a:pt x="1147143" y="27003"/>
                </a:lnTo>
                <a:lnTo>
                  <a:pt x="1137665" y="12953"/>
                </a:lnTo>
                <a:lnTo>
                  <a:pt x="1123616" y="3476"/>
                </a:lnTo>
                <a:lnTo>
                  <a:pt x="1106424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43350" y="926719"/>
            <a:ext cx="869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40" dirty="0">
                <a:solidFill>
                  <a:srgbClr val="FFFFFF"/>
                </a:solidFill>
                <a:latin typeface="Bandal"/>
                <a:cs typeface="Bandal"/>
              </a:rPr>
              <a:t>Controller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03492" y="949452"/>
            <a:ext cx="1150620" cy="265430"/>
          </a:xfrm>
          <a:custGeom>
            <a:avLst/>
            <a:gdLst/>
            <a:ahLst/>
            <a:cxnLst/>
            <a:rect l="l" t="t" r="r" b="b"/>
            <a:pathLst>
              <a:path w="1150620" h="265430">
                <a:moveTo>
                  <a:pt x="1106424" y="0"/>
                </a:moveTo>
                <a:lnTo>
                  <a:pt x="44196" y="0"/>
                </a:ln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0" y="220980"/>
                </a:lnTo>
                <a:lnTo>
                  <a:pt x="3476" y="238172"/>
                </a:lnTo>
                <a:lnTo>
                  <a:pt x="12953" y="252222"/>
                </a:lnTo>
                <a:lnTo>
                  <a:pt x="27003" y="261699"/>
                </a:lnTo>
                <a:lnTo>
                  <a:pt x="44196" y="265175"/>
                </a:lnTo>
                <a:lnTo>
                  <a:pt x="1106424" y="265175"/>
                </a:lnTo>
                <a:lnTo>
                  <a:pt x="1123616" y="261699"/>
                </a:lnTo>
                <a:lnTo>
                  <a:pt x="1137665" y="252222"/>
                </a:lnTo>
                <a:lnTo>
                  <a:pt x="1147143" y="238172"/>
                </a:lnTo>
                <a:lnTo>
                  <a:pt x="1150619" y="220980"/>
                </a:lnTo>
                <a:lnTo>
                  <a:pt x="1150619" y="44196"/>
                </a:lnTo>
                <a:lnTo>
                  <a:pt x="1147143" y="27003"/>
                </a:lnTo>
                <a:lnTo>
                  <a:pt x="1137665" y="12953"/>
                </a:lnTo>
                <a:lnTo>
                  <a:pt x="1123616" y="3476"/>
                </a:lnTo>
                <a:lnTo>
                  <a:pt x="1106424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96861" y="959612"/>
            <a:ext cx="565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325" dirty="0">
                <a:solidFill>
                  <a:srgbClr val="FFFFFF"/>
                </a:solidFill>
                <a:latin typeface="Bandal"/>
                <a:cs typeface="Bandal"/>
              </a:rPr>
              <a:t>Mo</a:t>
            </a:r>
            <a:r>
              <a:rPr sz="1400" b="0" spc="320" dirty="0">
                <a:solidFill>
                  <a:srgbClr val="FFFFFF"/>
                </a:solidFill>
                <a:latin typeface="Bandal"/>
                <a:cs typeface="Bandal"/>
              </a:rPr>
              <a:t>d</a:t>
            </a:r>
            <a:r>
              <a:rPr sz="1400" b="0" spc="-5" dirty="0">
                <a:solidFill>
                  <a:srgbClr val="FFFFFF"/>
                </a:solidFill>
                <a:latin typeface="Bandal"/>
                <a:cs typeface="Bandal"/>
              </a:rPr>
              <a:t>el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0952" y="986027"/>
            <a:ext cx="1150620" cy="228600"/>
          </a:xfrm>
          <a:custGeom>
            <a:avLst/>
            <a:gdLst/>
            <a:ahLst/>
            <a:cxnLst/>
            <a:rect l="l" t="t" r="r" b="b"/>
            <a:pathLst>
              <a:path w="1150620" h="228600">
                <a:moveTo>
                  <a:pt x="111252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1112520" y="228600"/>
                </a:lnTo>
                <a:lnTo>
                  <a:pt x="1127367" y="225611"/>
                </a:lnTo>
                <a:lnTo>
                  <a:pt x="1139475" y="217455"/>
                </a:lnTo>
                <a:lnTo>
                  <a:pt x="1147631" y="205347"/>
                </a:lnTo>
                <a:lnTo>
                  <a:pt x="1150620" y="190500"/>
                </a:lnTo>
                <a:lnTo>
                  <a:pt x="1150620" y="38100"/>
                </a:lnTo>
                <a:lnTo>
                  <a:pt x="1147631" y="23252"/>
                </a:lnTo>
                <a:lnTo>
                  <a:pt x="1139475" y="11144"/>
                </a:lnTo>
                <a:lnTo>
                  <a:pt x="1127367" y="2988"/>
                </a:lnTo>
                <a:lnTo>
                  <a:pt x="1112520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00361" y="978153"/>
            <a:ext cx="433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229" dirty="0">
                <a:solidFill>
                  <a:srgbClr val="FFFFFF"/>
                </a:solidFill>
                <a:latin typeface="Bandal"/>
                <a:cs typeface="Bandal"/>
              </a:rPr>
              <a:t>V</a:t>
            </a:r>
            <a:r>
              <a:rPr sz="1400" b="0" spc="-10" dirty="0">
                <a:solidFill>
                  <a:srgbClr val="FFFFFF"/>
                </a:solidFill>
                <a:latin typeface="Bandal"/>
                <a:cs typeface="Bandal"/>
              </a:rPr>
              <a:t>ie</a:t>
            </a:r>
            <a:r>
              <a:rPr sz="1400" b="0" spc="415" dirty="0">
                <a:solidFill>
                  <a:srgbClr val="FFFFFF"/>
                </a:solidFill>
                <a:latin typeface="Bandal"/>
                <a:cs typeface="Bandal"/>
              </a:rPr>
              <a:t>w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9842" y="5420995"/>
            <a:ext cx="957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7E7E7E"/>
                </a:solidFill>
                <a:latin typeface="UKIJ CJK"/>
                <a:cs typeface="UKIJ CJK"/>
              </a:rPr>
              <a:t>r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eply</a:t>
            </a: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_</a:t>
            </a: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v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ie</a:t>
            </a:r>
            <a:r>
              <a:rPr sz="1200" spc="-75" dirty="0">
                <a:solidFill>
                  <a:srgbClr val="7E7E7E"/>
                </a:solidFill>
                <a:latin typeface="UKIJ CJK"/>
                <a:cs typeface="UKIJ CJK"/>
              </a:rPr>
              <a:t>w</a:t>
            </a:r>
            <a:r>
              <a:rPr sz="1200" spc="-40" dirty="0">
                <a:solidFill>
                  <a:srgbClr val="7E7E7E"/>
                </a:solidFill>
                <a:latin typeface="UKIJ CJK"/>
                <a:cs typeface="UKIJ CJK"/>
              </a:rPr>
              <a:t>.</a:t>
            </a:r>
            <a:r>
              <a:rPr sz="1200" spc="-35" dirty="0">
                <a:solidFill>
                  <a:srgbClr val="7E7E7E"/>
                </a:solidFill>
                <a:latin typeface="UKIJ CJK"/>
                <a:cs typeface="UKIJ CJK"/>
              </a:rPr>
              <a:t>j</a:t>
            </a:r>
            <a:r>
              <a:rPr sz="1200" spc="-30" dirty="0">
                <a:solidFill>
                  <a:srgbClr val="7E7E7E"/>
                </a:solidFill>
                <a:latin typeface="UKIJ CJK"/>
                <a:cs typeface="UKIJ CJK"/>
              </a:rPr>
              <a:t>s</a:t>
            </a: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p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9842" y="1708150"/>
            <a:ext cx="447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li</a:t>
            </a:r>
            <a:r>
              <a:rPr sz="1200" spc="-30" dirty="0">
                <a:solidFill>
                  <a:srgbClr val="7E7E7E"/>
                </a:solidFill>
                <a:latin typeface="UKIJ CJK"/>
                <a:cs typeface="UKIJ CJK"/>
              </a:rPr>
              <a:t>s</a:t>
            </a:r>
            <a:r>
              <a:rPr sz="1200" spc="-5" dirty="0">
                <a:solidFill>
                  <a:srgbClr val="7E7E7E"/>
                </a:solidFill>
                <a:latin typeface="UKIJ CJK"/>
                <a:cs typeface="UKIJ CJK"/>
              </a:rPr>
              <a:t>t</a:t>
            </a:r>
            <a:r>
              <a:rPr sz="1200" spc="-40" dirty="0">
                <a:solidFill>
                  <a:srgbClr val="7E7E7E"/>
                </a:solidFill>
                <a:latin typeface="UKIJ CJK"/>
                <a:cs typeface="UKIJ CJK"/>
              </a:rPr>
              <a:t>.</a:t>
            </a:r>
            <a:r>
              <a:rPr sz="1200" spc="-35" dirty="0">
                <a:solidFill>
                  <a:srgbClr val="7E7E7E"/>
                </a:solidFill>
                <a:latin typeface="UKIJ CJK"/>
                <a:cs typeface="UKIJ CJK"/>
              </a:rPr>
              <a:t>j</a:t>
            </a:r>
            <a:r>
              <a:rPr sz="1200" spc="-30" dirty="0">
                <a:solidFill>
                  <a:srgbClr val="7E7E7E"/>
                </a:solidFill>
                <a:latin typeface="UKIJ CJK"/>
                <a:cs typeface="UKIJ CJK"/>
              </a:rPr>
              <a:t>s</a:t>
            </a: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p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26809" y="1720722"/>
            <a:ext cx="1358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BListCommand.java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26809" y="2356484"/>
            <a:ext cx="1705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E7E7E"/>
                </a:solidFill>
                <a:latin typeface="UKIJ CJK"/>
                <a:cs typeface="UKIJ CJK"/>
              </a:rPr>
              <a:t>BContentViewCommand  </a:t>
            </a: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BContentCommand.java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26809" y="3174619"/>
            <a:ext cx="149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BWriteCommand.java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26809" y="3896055"/>
            <a:ext cx="15297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E7E7E"/>
                </a:solidFill>
                <a:latin typeface="UKIJ CJK"/>
                <a:cs typeface="UKIJ CJK"/>
              </a:rPr>
              <a:t>ModifyCommand.java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26809" y="4671441"/>
            <a:ext cx="1574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BDeleteCommand.java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26809" y="5340222"/>
            <a:ext cx="1833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BReplyCommand.java  </a:t>
            </a: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BReplyViewCommand.java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04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8546" y="3430270"/>
            <a:ext cx="295275" cy="138684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상세 구현</a:t>
            </a:r>
            <a:r>
              <a:rPr sz="1600" spc="22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내용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149842" y="2231516"/>
            <a:ext cx="1143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7E7E7E"/>
                </a:solidFill>
                <a:latin typeface="UKIJ CJK"/>
                <a:cs typeface="UKIJ CJK"/>
              </a:rPr>
              <a:t>con</a:t>
            </a:r>
            <a:r>
              <a:rPr sz="1200" spc="-20" dirty="0">
                <a:solidFill>
                  <a:srgbClr val="7E7E7E"/>
                </a:solidFill>
                <a:latin typeface="UKIJ CJK"/>
                <a:cs typeface="UKIJ CJK"/>
              </a:rPr>
              <a:t>t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e</a:t>
            </a: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nt</a:t>
            </a: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_</a:t>
            </a: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v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ie</a:t>
            </a:r>
            <a:r>
              <a:rPr sz="1200" spc="-75" dirty="0">
                <a:solidFill>
                  <a:srgbClr val="7E7E7E"/>
                </a:solidFill>
                <a:latin typeface="UKIJ CJK"/>
                <a:cs typeface="UKIJ CJK"/>
              </a:rPr>
              <a:t>w</a:t>
            </a:r>
            <a:r>
              <a:rPr sz="1200" spc="-40" dirty="0">
                <a:solidFill>
                  <a:srgbClr val="7E7E7E"/>
                </a:solidFill>
                <a:latin typeface="UKIJ CJK"/>
                <a:cs typeface="UKIJ CJK"/>
              </a:rPr>
              <a:t>.</a:t>
            </a:r>
            <a:r>
              <a:rPr sz="1200" spc="-35" dirty="0">
                <a:solidFill>
                  <a:srgbClr val="7E7E7E"/>
                </a:solidFill>
                <a:latin typeface="UKIJ CJK"/>
                <a:cs typeface="UKIJ CJK"/>
              </a:rPr>
              <a:t>j</a:t>
            </a:r>
            <a:r>
              <a:rPr sz="1200" spc="-30" dirty="0">
                <a:solidFill>
                  <a:srgbClr val="7E7E7E"/>
                </a:solidFill>
                <a:latin typeface="UKIJ CJK"/>
                <a:cs typeface="UKIJ CJK"/>
              </a:rPr>
              <a:t>s</a:t>
            </a: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p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73140" y="5960364"/>
            <a:ext cx="2458720" cy="433070"/>
          </a:xfrm>
          <a:prstGeom prst="rect">
            <a:avLst/>
          </a:prstGeom>
          <a:solidFill>
            <a:srgbClr val="9CCCE1">
              <a:alpha val="10195"/>
            </a:srgbClr>
          </a:solidFill>
        </p:spPr>
        <p:txBody>
          <a:bodyPr vert="horz" wrap="square" lIns="0" tIns="1143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00"/>
              </a:spcBef>
              <a:tabLst>
                <a:tab pos="982344" algn="l"/>
              </a:tabLst>
            </a:pPr>
            <a:r>
              <a:rPr sz="1200" spc="-20" dirty="0">
                <a:solidFill>
                  <a:srgbClr val="7E7E7E"/>
                </a:solidFill>
                <a:latin typeface="UKIJ CJK"/>
                <a:cs typeface="UKIJ CJK"/>
              </a:rPr>
              <a:t>Bdao.java	Bdto.java</a:t>
            </a:r>
            <a:endParaRPr sz="12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3016" y="1277111"/>
            <a:ext cx="9622790" cy="3820795"/>
            <a:chOff x="2033016" y="1277111"/>
            <a:chExt cx="9622790" cy="3820795"/>
          </a:xfrm>
        </p:grpSpPr>
        <p:sp>
          <p:nvSpPr>
            <p:cNvPr id="3" name="object 3"/>
            <p:cNvSpPr/>
            <p:nvPr/>
          </p:nvSpPr>
          <p:spPr>
            <a:xfrm>
              <a:off x="2033016" y="2022347"/>
              <a:ext cx="3542029" cy="739140"/>
            </a:xfrm>
            <a:custGeom>
              <a:avLst/>
              <a:gdLst/>
              <a:ahLst/>
              <a:cxnLst/>
              <a:rect l="l" t="t" r="r" b="b"/>
              <a:pathLst>
                <a:path w="3542029" h="739139">
                  <a:moveTo>
                    <a:pt x="3541776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3541776" y="739139"/>
                  </a:lnTo>
                  <a:lnTo>
                    <a:pt x="3541776" y="0"/>
                  </a:lnTo>
                  <a:close/>
                </a:path>
              </a:pathLst>
            </a:custGeom>
            <a:solidFill>
              <a:srgbClr val="BEBEBE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02324" y="1277111"/>
              <a:ext cx="5253228" cy="3820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63140" y="1371599"/>
              <a:ext cx="2371273" cy="507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04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8546" y="3430270"/>
            <a:ext cx="295275" cy="138684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상세 구현</a:t>
            </a:r>
            <a:r>
              <a:rPr sz="1600" spc="22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내용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8557" y="2141600"/>
            <a:ext cx="292290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list.do로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요청시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FrontControlloer에서  BListCommad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객체를 생성해서 보내고 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–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로직 수행  </a:t>
            </a:r>
            <a:r>
              <a:rPr sz="1000" spc="-20" dirty="0">
                <a:solidFill>
                  <a:srgbClr val="7E7E7E"/>
                </a:solidFill>
                <a:latin typeface="UKIJ CJK"/>
                <a:cs typeface="UKIJ CJK"/>
              </a:rPr>
              <a:t>list.jsp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페이지를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보여준다. 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–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view</a:t>
            </a:r>
            <a:r>
              <a:rPr sz="10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페이지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6355" y="5084064"/>
            <a:ext cx="3850004" cy="1109980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전체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list를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뿌리기 위해</a:t>
            </a:r>
            <a:r>
              <a:rPr sz="1000" spc="1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세팅함</a:t>
            </a:r>
            <a:endParaRPr sz="1000">
              <a:latin typeface="UKIJ CJK"/>
              <a:cs typeface="UKIJ CJK"/>
            </a:endParaRPr>
          </a:p>
          <a:p>
            <a:pPr marL="193675">
              <a:lnSpc>
                <a:spcPct val="100000"/>
              </a:lnSpc>
            </a:pPr>
            <a:r>
              <a:rPr sz="1000" dirty="0">
                <a:solidFill>
                  <a:srgbClr val="7E7E7E"/>
                </a:solidFill>
                <a:latin typeface="UKIJ CJK"/>
                <a:cs typeface="UKIJ CJK"/>
              </a:rPr>
              <a:t>dao </a:t>
            </a:r>
            <a:r>
              <a:rPr sz="1000" spc="-20" dirty="0">
                <a:solidFill>
                  <a:srgbClr val="7E7E7E"/>
                </a:solidFill>
                <a:latin typeface="UKIJ CJK"/>
                <a:cs typeface="UKIJ CJK"/>
              </a:rPr>
              <a:t>list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함수로 </a:t>
            </a:r>
            <a:r>
              <a:rPr sz="1000" spc="-55" dirty="0">
                <a:solidFill>
                  <a:srgbClr val="7E7E7E"/>
                </a:solidFill>
                <a:latin typeface="UKIJ CJK"/>
                <a:cs typeface="UKIJ CJK"/>
              </a:rPr>
              <a:t>→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전체 리스트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DB에서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가져와 </a:t>
            </a:r>
            <a:r>
              <a:rPr sz="1000" dirty="0">
                <a:solidFill>
                  <a:srgbClr val="7E7E7E"/>
                </a:solidFill>
                <a:latin typeface="UKIJ CJK"/>
                <a:cs typeface="UKIJ CJK"/>
              </a:rPr>
              <a:t>dtos에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넣음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650">
              <a:latin typeface="UKIJ CJK"/>
              <a:cs typeface="UKIJ CJK"/>
            </a:endParaRPr>
          </a:p>
          <a:p>
            <a:pPr marL="193675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request.setAttribute("list",</a:t>
            </a:r>
            <a:r>
              <a:rPr sz="1000" spc="14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dtos);</a:t>
            </a:r>
            <a:endParaRPr sz="1000">
              <a:latin typeface="UKIJ CJK"/>
              <a:cs typeface="UKIJ CJK"/>
            </a:endParaRPr>
          </a:p>
          <a:p>
            <a:pPr marL="19367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리스트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이름으로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dtos(첫번째 주소)를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request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객체에</a:t>
            </a:r>
            <a:r>
              <a:rPr sz="1000" spc="-13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넣음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3109" y="3013964"/>
            <a:ext cx="11944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90" dirty="0">
                <a:solidFill>
                  <a:srgbClr val="89B0C5"/>
                </a:solidFill>
                <a:latin typeface="Bandal"/>
                <a:cs typeface="Bandal"/>
              </a:rPr>
              <a:t>BListCommad.java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3542" y="1002919"/>
            <a:ext cx="12877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30" dirty="0">
                <a:solidFill>
                  <a:srgbClr val="89B0C5"/>
                </a:solidFill>
                <a:latin typeface="Bandal"/>
                <a:cs typeface="Bandal"/>
              </a:rPr>
              <a:t>FrontController.java</a:t>
            </a:r>
            <a:endParaRPr sz="1050">
              <a:latin typeface="Bandal"/>
              <a:cs typeface="Band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38527" y="931163"/>
            <a:ext cx="4424680" cy="3998595"/>
            <a:chOff x="1938527" y="931163"/>
            <a:chExt cx="4424680" cy="3998595"/>
          </a:xfrm>
        </p:grpSpPr>
        <p:sp>
          <p:nvSpPr>
            <p:cNvPr id="16" name="object 16"/>
            <p:cNvSpPr/>
            <p:nvPr/>
          </p:nvSpPr>
          <p:spPr>
            <a:xfrm>
              <a:off x="2036063" y="3392424"/>
              <a:ext cx="4326636" cy="1537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9244" y="950975"/>
              <a:ext cx="1719580" cy="1588770"/>
            </a:xfrm>
            <a:custGeom>
              <a:avLst/>
              <a:gdLst/>
              <a:ahLst/>
              <a:cxnLst/>
              <a:rect l="l" t="t" r="r" b="b"/>
              <a:pathLst>
                <a:path w="1719579" h="1588770">
                  <a:moveTo>
                    <a:pt x="1259713" y="1576070"/>
                  </a:moveTo>
                  <a:lnTo>
                    <a:pt x="0" y="1576070"/>
                  </a:lnTo>
                  <a:lnTo>
                    <a:pt x="0" y="1588770"/>
                  </a:lnTo>
                  <a:lnTo>
                    <a:pt x="1272413" y="1588770"/>
                  </a:lnTo>
                  <a:lnTo>
                    <a:pt x="1272413" y="1582420"/>
                  </a:lnTo>
                  <a:lnTo>
                    <a:pt x="1259713" y="1582420"/>
                  </a:lnTo>
                  <a:lnTo>
                    <a:pt x="1259713" y="1576070"/>
                  </a:lnTo>
                  <a:close/>
                </a:path>
                <a:path w="1719579" h="1588770">
                  <a:moveTo>
                    <a:pt x="1642998" y="31750"/>
                  </a:moveTo>
                  <a:lnTo>
                    <a:pt x="1259713" y="31750"/>
                  </a:lnTo>
                  <a:lnTo>
                    <a:pt x="1259713" y="1582420"/>
                  </a:lnTo>
                  <a:lnTo>
                    <a:pt x="1266063" y="1576070"/>
                  </a:lnTo>
                  <a:lnTo>
                    <a:pt x="1272413" y="1576070"/>
                  </a:lnTo>
                  <a:lnTo>
                    <a:pt x="1272413" y="44450"/>
                  </a:lnTo>
                  <a:lnTo>
                    <a:pt x="1266063" y="44450"/>
                  </a:lnTo>
                  <a:lnTo>
                    <a:pt x="1272413" y="38100"/>
                  </a:lnTo>
                  <a:lnTo>
                    <a:pt x="1642998" y="38100"/>
                  </a:lnTo>
                  <a:lnTo>
                    <a:pt x="1642998" y="31750"/>
                  </a:lnTo>
                  <a:close/>
                </a:path>
                <a:path w="1719579" h="1588770">
                  <a:moveTo>
                    <a:pt x="1272413" y="1576070"/>
                  </a:moveTo>
                  <a:lnTo>
                    <a:pt x="1266063" y="1576070"/>
                  </a:lnTo>
                  <a:lnTo>
                    <a:pt x="1259713" y="1582420"/>
                  </a:lnTo>
                  <a:lnTo>
                    <a:pt x="1272413" y="1582420"/>
                  </a:lnTo>
                  <a:lnTo>
                    <a:pt x="1272413" y="1576070"/>
                  </a:lnTo>
                  <a:close/>
                </a:path>
                <a:path w="1719579" h="1588770">
                  <a:moveTo>
                    <a:pt x="1642998" y="0"/>
                  </a:moveTo>
                  <a:lnTo>
                    <a:pt x="1642998" y="76200"/>
                  </a:lnTo>
                  <a:lnTo>
                    <a:pt x="1706498" y="44450"/>
                  </a:lnTo>
                  <a:lnTo>
                    <a:pt x="1655698" y="44450"/>
                  </a:lnTo>
                  <a:lnTo>
                    <a:pt x="1655698" y="31750"/>
                  </a:lnTo>
                  <a:lnTo>
                    <a:pt x="1706498" y="31750"/>
                  </a:lnTo>
                  <a:lnTo>
                    <a:pt x="1642998" y="0"/>
                  </a:lnTo>
                  <a:close/>
                </a:path>
                <a:path w="1719579" h="1588770">
                  <a:moveTo>
                    <a:pt x="1272413" y="38100"/>
                  </a:moveTo>
                  <a:lnTo>
                    <a:pt x="1266063" y="44450"/>
                  </a:lnTo>
                  <a:lnTo>
                    <a:pt x="1272413" y="44450"/>
                  </a:lnTo>
                  <a:lnTo>
                    <a:pt x="1272413" y="38100"/>
                  </a:lnTo>
                  <a:close/>
                </a:path>
                <a:path w="1719579" h="1588770">
                  <a:moveTo>
                    <a:pt x="1642998" y="38100"/>
                  </a:moveTo>
                  <a:lnTo>
                    <a:pt x="1272413" y="38100"/>
                  </a:lnTo>
                  <a:lnTo>
                    <a:pt x="1272413" y="44450"/>
                  </a:lnTo>
                  <a:lnTo>
                    <a:pt x="1642998" y="44450"/>
                  </a:lnTo>
                  <a:lnTo>
                    <a:pt x="1642998" y="38100"/>
                  </a:lnTo>
                  <a:close/>
                </a:path>
                <a:path w="1719579" h="1588770">
                  <a:moveTo>
                    <a:pt x="1706498" y="31750"/>
                  </a:moveTo>
                  <a:lnTo>
                    <a:pt x="1655698" y="31750"/>
                  </a:lnTo>
                  <a:lnTo>
                    <a:pt x="1655698" y="44450"/>
                  </a:lnTo>
                  <a:lnTo>
                    <a:pt x="1706498" y="44450"/>
                  </a:lnTo>
                  <a:lnTo>
                    <a:pt x="1719198" y="38100"/>
                  </a:lnTo>
                  <a:lnTo>
                    <a:pt x="1706498" y="3175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5716" y="2380233"/>
              <a:ext cx="1426210" cy="772795"/>
            </a:xfrm>
            <a:custGeom>
              <a:avLst/>
              <a:gdLst/>
              <a:ahLst/>
              <a:cxnLst/>
              <a:rect l="l" t="t" r="r" b="b"/>
              <a:pathLst>
                <a:path w="1426210" h="772794">
                  <a:moveTo>
                    <a:pt x="76200" y="696087"/>
                  </a:moveTo>
                  <a:lnTo>
                    <a:pt x="0" y="734187"/>
                  </a:lnTo>
                  <a:lnTo>
                    <a:pt x="76200" y="772287"/>
                  </a:lnTo>
                  <a:lnTo>
                    <a:pt x="76200" y="740537"/>
                  </a:lnTo>
                  <a:lnTo>
                    <a:pt x="63500" y="740537"/>
                  </a:lnTo>
                  <a:lnTo>
                    <a:pt x="63500" y="727837"/>
                  </a:lnTo>
                  <a:lnTo>
                    <a:pt x="76200" y="727837"/>
                  </a:lnTo>
                  <a:lnTo>
                    <a:pt x="76200" y="696087"/>
                  </a:lnTo>
                  <a:close/>
                </a:path>
                <a:path w="1426210" h="772794">
                  <a:moveTo>
                    <a:pt x="76200" y="727837"/>
                  </a:moveTo>
                  <a:lnTo>
                    <a:pt x="63500" y="727837"/>
                  </a:lnTo>
                  <a:lnTo>
                    <a:pt x="63500" y="740537"/>
                  </a:lnTo>
                  <a:lnTo>
                    <a:pt x="76200" y="740537"/>
                  </a:lnTo>
                  <a:lnTo>
                    <a:pt x="76200" y="727837"/>
                  </a:lnTo>
                  <a:close/>
                </a:path>
                <a:path w="1426210" h="772794">
                  <a:moveTo>
                    <a:pt x="1413383" y="727837"/>
                  </a:moveTo>
                  <a:lnTo>
                    <a:pt x="76200" y="727837"/>
                  </a:lnTo>
                  <a:lnTo>
                    <a:pt x="76200" y="740537"/>
                  </a:lnTo>
                  <a:lnTo>
                    <a:pt x="1426083" y="740537"/>
                  </a:lnTo>
                  <a:lnTo>
                    <a:pt x="1426083" y="734187"/>
                  </a:lnTo>
                  <a:lnTo>
                    <a:pt x="1413383" y="734187"/>
                  </a:lnTo>
                  <a:lnTo>
                    <a:pt x="1413383" y="727837"/>
                  </a:lnTo>
                  <a:close/>
                </a:path>
                <a:path w="1426210" h="772794">
                  <a:moveTo>
                    <a:pt x="1413383" y="6350"/>
                  </a:moveTo>
                  <a:lnTo>
                    <a:pt x="1413383" y="734187"/>
                  </a:lnTo>
                  <a:lnTo>
                    <a:pt x="1419733" y="727837"/>
                  </a:lnTo>
                  <a:lnTo>
                    <a:pt x="1426083" y="727837"/>
                  </a:lnTo>
                  <a:lnTo>
                    <a:pt x="1426083" y="12700"/>
                  </a:lnTo>
                  <a:lnTo>
                    <a:pt x="1419733" y="12700"/>
                  </a:lnTo>
                  <a:lnTo>
                    <a:pt x="1413383" y="6350"/>
                  </a:lnTo>
                  <a:close/>
                </a:path>
                <a:path w="1426210" h="772794">
                  <a:moveTo>
                    <a:pt x="1426083" y="727837"/>
                  </a:moveTo>
                  <a:lnTo>
                    <a:pt x="1419733" y="727837"/>
                  </a:lnTo>
                  <a:lnTo>
                    <a:pt x="1413383" y="734187"/>
                  </a:lnTo>
                  <a:lnTo>
                    <a:pt x="1426083" y="734187"/>
                  </a:lnTo>
                  <a:lnTo>
                    <a:pt x="1426083" y="727837"/>
                  </a:lnTo>
                  <a:close/>
                </a:path>
                <a:path w="1426210" h="772794">
                  <a:moveTo>
                    <a:pt x="1426083" y="0"/>
                  </a:moveTo>
                  <a:lnTo>
                    <a:pt x="1191133" y="0"/>
                  </a:lnTo>
                  <a:lnTo>
                    <a:pt x="1191133" y="12700"/>
                  </a:lnTo>
                  <a:lnTo>
                    <a:pt x="1413383" y="12700"/>
                  </a:lnTo>
                  <a:lnTo>
                    <a:pt x="1413383" y="6350"/>
                  </a:lnTo>
                  <a:lnTo>
                    <a:pt x="1426083" y="6350"/>
                  </a:lnTo>
                  <a:lnTo>
                    <a:pt x="1426083" y="0"/>
                  </a:lnTo>
                  <a:close/>
                </a:path>
                <a:path w="1426210" h="772794">
                  <a:moveTo>
                    <a:pt x="1426083" y="6350"/>
                  </a:moveTo>
                  <a:lnTo>
                    <a:pt x="1413383" y="6350"/>
                  </a:lnTo>
                  <a:lnTo>
                    <a:pt x="1419733" y="12700"/>
                  </a:lnTo>
                  <a:lnTo>
                    <a:pt x="1426083" y="12700"/>
                  </a:lnTo>
                  <a:lnTo>
                    <a:pt x="1426083" y="6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38527" y="931163"/>
              <a:ext cx="1150620" cy="266700"/>
            </a:xfrm>
            <a:custGeom>
              <a:avLst/>
              <a:gdLst/>
              <a:ahLst/>
              <a:cxnLst/>
              <a:rect l="l" t="t" r="r" b="b"/>
              <a:pathLst>
                <a:path w="1150620" h="266700">
                  <a:moveTo>
                    <a:pt x="1106170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222250"/>
                  </a:lnTo>
                  <a:lnTo>
                    <a:pt x="3498" y="239535"/>
                  </a:lnTo>
                  <a:lnTo>
                    <a:pt x="13033" y="253666"/>
                  </a:lnTo>
                  <a:lnTo>
                    <a:pt x="27164" y="263201"/>
                  </a:lnTo>
                  <a:lnTo>
                    <a:pt x="44450" y="266700"/>
                  </a:lnTo>
                  <a:lnTo>
                    <a:pt x="1106170" y="266700"/>
                  </a:lnTo>
                  <a:lnTo>
                    <a:pt x="1123455" y="263201"/>
                  </a:lnTo>
                  <a:lnTo>
                    <a:pt x="1137586" y="253666"/>
                  </a:lnTo>
                  <a:lnTo>
                    <a:pt x="1147121" y="239535"/>
                  </a:lnTo>
                  <a:lnTo>
                    <a:pt x="1150620" y="222250"/>
                  </a:lnTo>
                  <a:lnTo>
                    <a:pt x="1150620" y="44450"/>
                  </a:lnTo>
                  <a:lnTo>
                    <a:pt x="1147121" y="27164"/>
                  </a:lnTo>
                  <a:lnTo>
                    <a:pt x="1137586" y="13033"/>
                  </a:lnTo>
                  <a:lnTo>
                    <a:pt x="1123455" y="3498"/>
                  </a:lnTo>
                  <a:lnTo>
                    <a:pt x="1106170" y="0"/>
                  </a:lnTo>
                  <a:close/>
                </a:path>
              </a:pathLst>
            </a:custGeom>
            <a:solidFill>
              <a:srgbClr val="579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53019" y="888238"/>
            <a:ext cx="43243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-55" dirty="0">
                <a:solidFill>
                  <a:srgbClr val="89B0C5"/>
                </a:solidFill>
                <a:latin typeface="Bandal"/>
                <a:cs typeface="Bandal"/>
              </a:rPr>
              <a:t>lis</a:t>
            </a:r>
            <a:r>
              <a:rPr sz="1050" b="0" spc="-50" dirty="0">
                <a:solidFill>
                  <a:srgbClr val="89B0C5"/>
                </a:solidFill>
                <a:latin typeface="Bandal"/>
                <a:cs typeface="Bandal"/>
              </a:rPr>
              <a:t>t</a:t>
            </a:r>
            <a:r>
              <a:rPr sz="1050" b="0" spc="-25" dirty="0">
                <a:solidFill>
                  <a:srgbClr val="89B0C5"/>
                </a:solidFill>
                <a:latin typeface="Bandal"/>
                <a:cs typeface="Bandal"/>
              </a:rPr>
              <a:t>.j</a:t>
            </a:r>
            <a:r>
              <a:rPr sz="1050" b="0" spc="-40" dirty="0">
                <a:solidFill>
                  <a:srgbClr val="89B0C5"/>
                </a:solidFill>
                <a:latin typeface="Bandal"/>
                <a:cs typeface="Bandal"/>
              </a:rPr>
              <a:t>s</a:t>
            </a:r>
            <a:r>
              <a:rPr sz="1050" b="0" spc="135" dirty="0">
                <a:solidFill>
                  <a:srgbClr val="89B0C5"/>
                </a:solidFill>
                <a:latin typeface="Bandal"/>
                <a:cs typeface="Bandal"/>
              </a:rPr>
              <a:t>p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62700" y="5545835"/>
            <a:ext cx="5404485" cy="688975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전체 리스트</a:t>
            </a:r>
            <a:r>
              <a:rPr sz="1000" spc="-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뿌림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80097" y="253111"/>
            <a:ext cx="1151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45" dirty="0">
                <a:solidFill>
                  <a:srgbClr val="7E7E7E"/>
                </a:solidFill>
                <a:latin typeface="Bandal"/>
                <a:cs typeface="Bandal"/>
              </a:rPr>
              <a:t>List </a:t>
            </a:r>
            <a:r>
              <a:rPr sz="1400" b="0" spc="350" dirty="0">
                <a:solidFill>
                  <a:srgbClr val="7E7E7E"/>
                </a:solidFill>
                <a:latin typeface="Bandal"/>
                <a:cs typeface="Bandal"/>
              </a:rPr>
              <a:t>관련</a:t>
            </a:r>
            <a:r>
              <a:rPr sz="1400" b="0" spc="-23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로직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97400" y="253111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89B0C5"/>
                </a:solidFill>
              </a:rPr>
              <a:t>페이지</a:t>
            </a:r>
            <a:r>
              <a:rPr spc="70" dirty="0">
                <a:solidFill>
                  <a:srgbClr val="89B0C5"/>
                </a:solidFill>
              </a:rPr>
              <a:t> </a:t>
            </a:r>
            <a:r>
              <a:rPr spc="-5" dirty="0">
                <a:solidFill>
                  <a:srgbClr val="89B0C5"/>
                </a:solidFill>
              </a:rPr>
              <a:t>구현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79498" y="942213"/>
            <a:ext cx="869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40" dirty="0">
                <a:solidFill>
                  <a:srgbClr val="FFFFFF"/>
                </a:solidFill>
                <a:latin typeface="Bandal"/>
                <a:cs typeface="Bandal"/>
              </a:rPr>
              <a:t>Controller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38315" y="854963"/>
            <a:ext cx="1150620" cy="266700"/>
          </a:xfrm>
          <a:custGeom>
            <a:avLst/>
            <a:gdLst/>
            <a:ahLst/>
            <a:cxnLst/>
            <a:rect l="l" t="t" r="r" b="b"/>
            <a:pathLst>
              <a:path w="1150620" h="266700">
                <a:moveTo>
                  <a:pt x="1106169" y="0"/>
                </a:moveTo>
                <a:lnTo>
                  <a:pt x="44450" y="0"/>
                </a:lnTo>
                <a:lnTo>
                  <a:pt x="27164" y="3498"/>
                </a:lnTo>
                <a:lnTo>
                  <a:pt x="13033" y="13033"/>
                </a:lnTo>
                <a:lnTo>
                  <a:pt x="3498" y="27164"/>
                </a:lnTo>
                <a:lnTo>
                  <a:pt x="0" y="44450"/>
                </a:lnTo>
                <a:lnTo>
                  <a:pt x="0" y="222250"/>
                </a:lnTo>
                <a:lnTo>
                  <a:pt x="3498" y="239535"/>
                </a:lnTo>
                <a:lnTo>
                  <a:pt x="13033" y="253666"/>
                </a:lnTo>
                <a:lnTo>
                  <a:pt x="27164" y="263201"/>
                </a:lnTo>
                <a:lnTo>
                  <a:pt x="44450" y="266700"/>
                </a:lnTo>
                <a:lnTo>
                  <a:pt x="1106169" y="266700"/>
                </a:lnTo>
                <a:lnTo>
                  <a:pt x="1123455" y="263201"/>
                </a:lnTo>
                <a:lnTo>
                  <a:pt x="1137586" y="253666"/>
                </a:lnTo>
                <a:lnTo>
                  <a:pt x="1147121" y="239535"/>
                </a:lnTo>
                <a:lnTo>
                  <a:pt x="1150619" y="222250"/>
                </a:lnTo>
                <a:lnTo>
                  <a:pt x="1150619" y="44450"/>
                </a:lnTo>
                <a:lnTo>
                  <a:pt x="1147121" y="27164"/>
                </a:lnTo>
                <a:lnTo>
                  <a:pt x="1137586" y="13033"/>
                </a:lnTo>
                <a:lnTo>
                  <a:pt x="1123455" y="3498"/>
                </a:lnTo>
                <a:lnTo>
                  <a:pt x="1106169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09409" y="866394"/>
            <a:ext cx="41020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114" dirty="0">
                <a:solidFill>
                  <a:srgbClr val="FFFFFF"/>
                </a:solidFill>
                <a:latin typeface="Bandal"/>
                <a:cs typeface="Bandal"/>
              </a:rPr>
              <a:t>view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49195" y="2962655"/>
            <a:ext cx="1225550" cy="266700"/>
          </a:xfrm>
          <a:custGeom>
            <a:avLst/>
            <a:gdLst/>
            <a:ahLst/>
            <a:cxnLst/>
            <a:rect l="l" t="t" r="r" b="b"/>
            <a:pathLst>
              <a:path w="1225550" h="266700">
                <a:moveTo>
                  <a:pt x="1180846" y="0"/>
                </a:moveTo>
                <a:lnTo>
                  <a:pt x="44450" y="0"/>
                </a:lnTo>
                <a:lnTo>
                  <a:pt x="27164" y="3498"/>
                </a:lnTo>
                <a:lnTo>
                  <a:pt x="13033" y="13033"/>
                </a:lnTo>
                <a:lnTo>
                  <a:pt x="3498" y="27164"/>
                </a:lnTo>
                <a:lnTo>
                  <a:pt x="0" y="44450"/>
                </a:lnTo>
                <a:lnTo>
                  <a:pt x="0" y="222250"/>
                </a:lnTo>
                <a:lnTo>
                  <a:pt x="3498" y="239535"/>
                </a:lnTo>
                <a:lnTo>
                  <a:pt x="13033" y="253666"/>
                </a:lnTo>
                <a:lnTo>
                  <a:pt x="27164" y="263201"/>
                </a:lnTo>
                <a:lnTo>
                  <a:pt x="44450" y="266700"/>
                </a:lnTo>
                <a:lnTo>
                  <a:pt x="1180846" y="266700"/>
                </a:lnTo>
                <a:lnTo>
                  <a:pt x="1198131" y="263201"/>
                </a:lnTo>
                <a:lnTo>
                  <a:pt x="1212262" y="253666"/>
                </a:lnTo>
                <a:lnTo>
                  <a:pt x="1221797" y="239535"/>
                </a:lnTo>
                <a:lnTo>
                  <a:pt x="1225296" y="222250"/>
                </a:lnTo>
                <a:lnTo>
                  <a:pt x="1225296" y="44450"/>
                </a:lnTo>
                <a:lnTo>
                  <a:pt x="1221797" y="27164"/>
                </a:lnTo>
                <a:lnTo>
                  <a:pt x="1212262" y="13033"/>
                </a:lnTo>
                <a:lnTo>
                  <a:pt x="1198131" y="3498"/>
                </a:lnTo>
                <a:lnTo>
                  <a:pt x="1180846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78760" y="2974339"/>
            <a:ext cx="565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325" dirty="0">
                <a:solidFill>
                  <a:srgbClr val="FFFFFF"/>
                </a:solidFill>
                <a:latin typeface="Bandal"/>
                <a:cs typeface="Bandal"/>
              </a:rPr>
              <a:t>Mo</a:t>
            </a:r>
            <a:r>
              <a:rPr sz="1400" b="0" spc="320" dirty="0">
                <a:solidFill>
                  <a:srgbClr val="FFFFFF"/>
                </a:solidFill>
                <a:latin typeface="Bandal"/>
                <a:cs typeface="Bandal"/>
              </a:rPr>
              <a:t>d</a:t>
            </a:r>
            <a:r>
              <a:rPr sz="1400" b="0" spc="-5" dirty="0">
                <a:solidFill>
                  <a:srgbClr val="FFFFFF"/>
                </a:solidFill>
                <a:latin typeface="Bandal"/>
                <a:cs typeface="Bandal"/>
              </a:rPr>
              <a:t>el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09032" y="2386583"/>
            <a:ext cx="568960" cy="5715"/>
          </a:xfrm>
          <a:custGeom>
            <a:avLst/>
            <a:gdLst/>
            <a:ahLst/>
            <a:cxnLst/>
            <a:rect l="l" t="t" r="r" b="b"/>
            <a:pathLst>
              <a:path w="568960" h="5714">
                <a:moveTo>
                  <a:pt x="568451" y="0"/>
                </a:moveTo>
                <a:lnTo>
                  <a:pt x="0" y="546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6" y="1927860"/>
            <a:ext cx="3542029" cy="737870"/>
          </a:xfrm>
          <a:custGeom>
            <a:avLst/>
            <a:gdLst/>
            <a:ahLst/>
            <a:cxnLst/>
            <a:rect l="l" t="t" r="r" b="b"/>
            <a:pathLst>
              <a:path w="3542029" h="737869">
                <a:moveTo>
                  <a:pt x="3541776" y="0"/>
                </a:moveTo>
                <a:lnTo>
                  <a:pt x="0" y="0"/>
                </a:lnTo>
                <a:lnTo>
                  <a:pt x="0" y="737615"/>
                </a:lnTo>
                <a:lnTo>
                  <a:pt x="3541776" y="737615"/>
                </a:lnTo>
                <a:lnTo>
                  <a:pt x="3541776" y="0"/>
                </a:lnTo>
                <a:close/>
              </a:path>
            </a:pathLst>
          </a:custGeom>
          <a:solidFill>
            <a:srgbClr val="BEBEBE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04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546" y="3430270"/>
            <a:ext cx="295275" cy="138684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상세 구현</a:t>
            </a:r>
            <a:r>
              <a:rPr sz="1600" spc="22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내용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8557" y="2046223"/>
            <a:ext cx="31915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content.do로 요청시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frontControlloer에서 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BContentCommad 객체를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생성해서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보내고 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–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로직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수행  Content_view.jsp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페이지를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보여준다. 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–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view</a:t>
            </a:r>
            <a:r>
              <a:rPr sz="1000" spc="7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페이지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3109" y="2918586"/>
            <a:ext cx="14820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105" dirty="0">
                <a:solidFill>
                  <a:srgbClr val="89B0C5"/>
                </a:solidFill>
                <a:latin typeface="Bandal"/>
                <a:cs typeface="Bandal"/>
              </a:rPr>
              <a:t>BContentCommad.java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3542" y="1002919"/>
            <a:ext cx="12877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30" dirty="0">
                <a:solidFill>
                  <a:srgbClr val="89B0C5"/>
                </a:solidFill>
                <a:latin typeface="Bandal"/>
                <a:cs typeface="Bandal"/>
              </a:rPr>
              <a:t>FrontController.java</a:t>
            </a:r>
            <a:endParaRPr sz="1050">
              <a:latin typeface="Bandal"/>
              <a:cs typeface="Band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38527" y="931163"/>
            <a:ext cx="4399280" cy="2136140"/>
            <a:chOff x="1938527" y="931163"/>
            <a:chExt cx="4399280" cy="2136140"/>
          </a:xfrm>
        </p:grpSpPr>
        <p:sp>
          <p:nvSpPr>
            <p:cNvPr id="12" name="object 12"/>
            <p:cNvSpPr/>
            <p:nvPr/>
          </p:nvSpPr>
          <p:spPr>
            <a:xfrm>
              <a:off x="5893054" y="950975"/>
              <a:ext cx="444500" cy="1510665"/>
            </a:xfrm>
            <a:custGeom>
              <a:avLst/>
              <a:gdLst/>
              <a:ahLst/>
              <a:cxnLst/>
              <a:rect l="l" t="t" r="r" b="b"/>
              <a:pathLst>
                <a:path w="444500" h="1510664">
                  <a:moveTo>
                    <a:pt x="368046" y="31750"/>
                  </a:moveTo>
                  <a:lnTo>
                    <a:pt x="0" y="31750"/>
                  </a:lnTo>
                  <a:lnTo>
                    <a:pt x="0" y="1510157"/>
                  </a:lnTo>
                  <a:lnTo>
                    <a:pt x="12700" y="1510157"/>
                  </a:lnTo>
                  <a:lnTo>
                    <a:pt x="12700" y="44450"/>
                  </a:lnTo>
                  <a:lnTo>
                    <a:pt x="6350" y="44450"/>
                  </a:lnTo>
                  <a:lnTo>
                    <a:pt x="12700" y="38100"/>
                  </a:lnTo>
                  <a:lnTo>
                    <a:pt x="368046" y="38100"/>
                  </a:lnTo>
                  <a:lnTo>
                    <a:pt x="368046" y="31750"/>
                  </a:lnTo>
                  <a:close/>
                </a:path>
                <a:path w="444500" h="1510664">
                  <a:moveTo>
                    <a:pt x="368046" y="0"/>
                  </a:moveTo>
                  <a:lnTo>
                    <a:pt x="368046" y="76200"/>
                  </a:lnTo>
                  <a:lnTo>
                    <a:pt x="431546" y="44450"/>
                  </a:lnTo>
                  <a:lnTo>
                    <a:pt x="380746" y="44450"/>
                  </a:lnTo>
                  <a:lnTo>
                    <a:pt x="380746" y="31750"/>
                  </a:lnTo>
                  <a:lnTo>
                    <a:pt x="431546" y="31750"/>
                  </a:lnTo>
                  <a:lnTo>
                    <a:pt x="368046" y="0"/>
                  </a:lnTo>
                  <a:close/>
                </a:path>
                <a:path w="444500" h="1510664">
                  <a:moveTo>
                    <a:pt x="12700" y="38100"/>
                  </a:moveTo>
                  <a:lnTo>
                    <a:pt x="6350" y="44450"/>
                  </a:lnTo>
                  <a:lnTo>
                    <a:pt x="12700" y="44450"/>
                  </a:lnTo>
                  <a:lnTo>
                    <a:pt x="12700" y="38100"/>
                  </a:lnTo>
                  <a:close/>
                </a:path>
                <a:path w="444500" h="1510664">
                  <a:moveTo>
                    <a:pt x="368046" y="38100"/>
                  </a:moveTo>
                  <a:lnTo>
                    <a:pt x="12700" y="38100"/>
                  </a:lnTo>
                  <a:lnTo>
                    <a:pt x="12700" y="44450"/>
                  </a:lnTo>
                  <a:lnTo>
                    <a:pt x="368046" y="44450"/>
                  </a:lnTo>
                  <a:lnTo>
                    <a:pt x="368046" y="38100"/>
                  </a:lnTo>
                  <a:close/>
                </a:path>
                <a:path w="444500" h="1510664">
                  <a:moveTo>
                    <a:pt x="431546" y="31750"/>
                  </a:moveTo>
                  <a:lnTo>
                    <a:pt x="380746" y="31750"/>
                  </a:lnTo>
                  <a:lnTo>
                    <a:pt x="380746" y="44450"/>
                  </a:lnTo>
                  <a:lnTo>
                    <a:pt x="431546" y="44450"/>
                  </a:lnTo>
                  <a:lnTo>
                    <a:pt x="444246" y="38100"/>
                  </a:lnTo>
                  <a:lnTo>
                    <a:pt x="431546" y="3175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66132" y="2284222"/>
              <a:ext cx="1146175" cy="782955"/>
            </a:xfrm>
            <a:custGeom>
              <a:avLst/>
              <a:gdLst/>
              <a:ahLst/>
              <a:cxnLst/>
              <a:rect l="l" t="t" r="r" b="b"/>
              <a:pathLst>
                <a:path w="1146175" h="782955">
                  <a:moveTo>
                    <a:pt x="76200" y="706374"/>
                  </a:moveTo>
                  <a:lnTo>
                    <a:pt x="0" y="744474"/>
                  </a:lnTo>
                  <a:lnTo>
                    <a:pt x="76200" y="782574"/>
                  </a:lnTo>
                  <a:lnTo>
                    <a:pt x="76200" y="750824"/>
                  </a:lnTo>
                  <a:lnTo>
                    <a:pt x="63500" y="750824"/>
                  </a:lnTo>
                  <a:lnTo>
                    <a:pt x="63500" y="738124"/>
                  </a:lnTo>
                  <a:lnTo>
                    <a:pt x="76200" y="738124"/>
                  </a:lnTo>
                  <a:lnTo>
                    <a:pt x="76200" y="706374"/>
                  </a:lnTo>
                  <a:close/>
                </a:path>
                <a:path w="1146175" h="782955">
                  <a:moveTo>
                    <a:pt x="76200" y="738124"/>
                  </a:moveTo>
                  <a:lnTo>
                    <a:pt x="63500" y="738124"/>
                  </a:lnTo>
                  <a:lnTo>
                    <a:pt x="63500" y="750824"/>
                  </a:lnTo>
                  <a:lnTo>
                    <a:pt x="76200" y="750824"/>
                  </a:lnTo>
                  <a:lnTo>
                    <a:pt x="76200" y="738124"/>
                  </a:lnTo>
                  <a:close/>
                </a:path>
                <a:path w="1146175" h="782955">
                  <a:moveTo>
                    <a:pt x="1132966" y="738124"/>
                  </a:moveTo>
                  <a:lnTo>
                    <a:pt x="76200" y="738124"/>
                  </a:lnTo>
                  <a:lnTo>
                    <a:pt x="76200" y="750824"/>
                  </a:lnTo>
                  <a:lnTo>
                    <a:pt x="1145666" y="750824"/>
                  </a:lnTo>
                  <a:lnTo>
                    <a:pt x="1145666" y="744474"/>
                  </a:lnTo>
                  <a:lnTo>
                    <a:pt x="1132966" y="744474"/>
                  </a:lnTo>
                  <a:lnTo>
                    <a:pt x="1132966" y="738124"/>
                  </a:lnTo>
                  <a:close/>
                </a:path>
                <a:path w="1146175" h="782955">
                  <a:moveTo>
                    <a:pt x="1132966" y="6350"/>
                  </a:moveTo>
                  <a:lnTo>
                    <a:pt x="1132966" y="744474"/>
                  </a:lnTo>
                  <a:lnTo>
                    <a:pt x="1139316" y="738124"/>
                  </a:lnTo>
                  <a:lnTo>
                    <a:pt x="1145666" y="738124"/>
                  </a:lnTo>
                  <a:lnTo>
                    <a:pt x="1145666" y="12700"/>
                  </a:lnTo>
                  <a:lnTo>
                    <a:pt x="1139316" y="12700"/>
                  </a:lnTo>
                  <a:lnTo>
                    <a:pt x="1132966" y="6350"/>
                  </a:lnTo>
                  <a:close/>
                </a:path>
                <a:path w="1146175" h="782955">
                  <a:moveTo>
                    <a:pt x="1145666" y="738124"/>
                  </a:moveTo>
                  <a:lnTo>
                    <a:pt x="1139316" y="738124"/>
                  </a:lnTo>
                  <a:lnTo>
                    <a:pt x="1132966" y="744474"/>
                  </a:lnTo>
                  <a:lnTo>
                    <a:pt x="1145666" y="744474"/>
                  </a:lnTo>
                  <a:lnTo>
                    <a:pt x="1145666" y="738124"/>
                  </a:lnTo>
                  <a:close/>
                </a:path>
                <a:path w="1146175" h="782955">
                  <a:moveTo>
                    <a:pt x="1145666" y="0"/>
                  </a:moveTo>
                  <a:lnTo>
                    <a:pt x="910716" y="0"/>
                  </a:lnTo>
                  <a:lnTo>
                    <a:pt x="910716" y="12700"/>
                  </a:lnTo>
                  <a:lnTo>
                    <a:pt x="1132966" y="12700"/>
                  </a:lnTo>
                  <a:lnTo>
                    <a:pt x="1132966" y="6350"/>
                  </a:lnTo>
                  <a:lnTo>
                    <a:pt x="1145666" y="6350"/>
                  </a:lnTo>
                  <a:lnTo>
                    <a:pt x="1145666" y="0"/>
                  </a:lnTo>
                  <a:close/>
                </a:path>
                <a:path w="1146175" h="782955">
                  <a:moveTo>
                    <a:pt x="1145666" y="6350"/>
                  </a:moveTo>
                  <a:lnTo>
                    <a:pt x="1132966" y="6350"/>
                  </a:lnTo>
                  <a:lnTo>
                    <a:pt x="1139316" y="12700"/>
                  </a:lnTo>
                  <a:lnTo>
                    <a:pt x="1145666" y="12700"/>
                  </a:lnTo>
                  <a:lnTo>
                    <a:pt x="1145666" y="6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38527" y="931163"/>
              <a:ext cx="1150620" cy="266700"/>
            </a:xfrm>
            <a:custGeom>
              <a:avLst/>
              <a:gdLst/>
              <a:ahLst/>
              <a:cxnLst/>
              <a:rect l="l" t="t" r="r" b="b"/>
              <a:pathLst>
                <a:path w="1150620" h="266700">
                  <a:moveTo>
                    <a:pt x="1106170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222250"/>
                  </a:lnTo>
                  <a:lnTo>
                    <a:pt x="3498" y="239535"/>
                  </a:lnTo>
                  <a:lnTo>
                    <a:pt x="13033" y="253666"/>
                  </a:lnTo>
                  <a:lnTo>
                    <a:pt x="27164" y="263201"/>
                  </a:lnTo>
                  <a:lnTo>
                    <a:pt x="44450" y="266700"/>
                  </a:lnTo>
                  <a:lnTo>
                    <a:pt x="1106170" y="266700"/>
                  </a:lnTo>
                  <a:lnTo>
                    <a:pt x="1123455" y="263201"/>
                  </a:lnTo>
                  <a:lnTo>
                    <a:pt x="1137586" y="253666"/>
                  </a:lnTo>
                  <a:lnTo>
                    <a:pt x="1147121" y="239535"/>
                  </a:lnTo>
                  <a:lnTo>
                    <a:pt x="1150620" y="222250"/>
                  </a:lnTo>
                  <a:lnTo>
                    <a:pt x="1150620" y="44450"/>
                  </a:lnTo>
                  <a:lnTo>
                    <a:pt x="1147121" y="27164"/>
                  </a:lnTo>
                  <a:lnTo>
                    <a:pt x="1137586" y="13033"/>
                  </a:lnTo>
                  <a:lnTo>
                    <a:pt x="1123455" y="3498"/>
                  </a:lnTo>
                  <a:lnTo>
                    <a:pt x="1106170" y="0"/>
                  </a:lnTo>
                  <a:close/>
                </a:path>
              </a:pathLst>
            </a:custGeom>
            <a:solidFill>
              <a:srgbClr val="579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62700" y="5545835"/>
            <a:ext cx="5404485" cy="688975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최종적으로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content_view.jsp로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 넘어감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6217" y="253111"/>
            <a:ext cx="1715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85" dirty="0">
                <a:solidFill>
                  <a:srgbClr val="7E7E7E"/>
                </a:solidFill>
                <a:latin typeface="Bandal"/>
                <a:cs typeface="Bandal"/>
              </a:rPr>
              <a:t>Content </a:t>
            </a:r>
            <a:r>
              <a:rPr sz="1400" b="0" spc="350" dirty="0">
                <a:solidFill>
                  <a:srgbClr val="7E7E7E"/>
                </a:solidFill>
                <a:latin typeface="Bandal"/>
                <a:cs typeface="Bandal"/>
              </a:rPr>
              <a:t>관련</a:t>
            </a:r>
            <a:r>
              <a:rPr sz="1400" b="0" spc="-33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04" dirty="0">
                <a:solidFill>
                  <a:srgbClr val="7E7E7E"/>
                </a:solidFill>
                <a:latin typeface="Bandal"/>
                <a:cs typeface="Bandal"/>
              </a:rPr>
              <a:t>로직_1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597400" y="253111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89B0C5"/>
                </a:solidFill>
              </a:rPr>
              <a:t>페이지</a:t>
            </a:r>
            <a:r>
              <a:rPr spc="70" dirty="0">
                <a:solidFill>
                  <a:srgbClr val="89B0C5"/>
                </a:solidFill>
              </a:rPr>
              <a:t> </a:t>
            </a:r>
            <a:r>
              <a:rPr spc="-5" dirty="0">
                <a:solidFill>
                  <a:srgbClr val="89B0C5"/>
                </a:solidFill>
              </a:rPr>
              <a:t>구현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79498" y="942213"/>
            <a:ext cx="869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40" dirty="0">
                <a:solidFill>
                  <a:srgbClr val="FFFFFF"/>
                </a:solidFill>
                <a:latin typeface="Bandal"/>
                <a:cs typeface="Bandal"/>
              </a:rPr>
              <a:t>Controller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38315" y="854963"/>
            <a:ext cx="1150620" cy="266700"/>
          </a:xfrm>
          <a:custGeom>
            <a:avLst/>
            <a:gdLst/>
            <a:ahLst/>
            <a:cxnLst/>
            <a:rect l="l" t="t" r="r" b="b"/>
            <a:pathLst>
              <a:path w="1150620" h="266700">
                <a:moveTo>
                  <a:pt x="1106169" y="0"/>
                </a:moveTo>
                <a:lnTo>
                  <a:pt x="44450" y="0"/>
                </a:lnTo>
                <a:lnTo>
                  <a:pt x="27164" y="3498"/>
                </a:lnTo>
                <a:lnTo>
                  <a:pt x="13033" y="13033"/>
                </a:lnTo>
                <a:lnTo>
                  <a:pt x="3498" y="27164"/>
                </a:lnTo>
                <a:lnTo>
                  <a:pt x="0" y="44450"/>
                </a:lnTo>
                <a:lnTo>
                  <a:pt x="0" y="222250"/>
                </a:lnTo>
                <a:lnTo>
                  <a:pt x="3498" y="239535"/>
                </a:lnTo>
                <a:lnTo>
                  <a:pt x="13033" y="253666"/>
                </a:lnTo>
                <a:lnTo>
                  <a:pt x="27164" y="263201"/>
                </a:lnTo>
                <a:lnTo>
                  <a:pt x="44450" y="266700"/>
                </a:lnTo>
                <a:lnTo>
                  <a:pt x="1106169" y="266700"/>
                </a:lnTo>
                <a:lnTo>
                  <a:pt x="1123455" y="263201"/>
                </a:lnTo>
                <a:lnTo>
                  <a:pt x="1137586" y="253666"/>
                </a:lnTo>
                <a:lnTo>
                  <a:pt x="1147121" y="239535"/>
                </a:lnTo>
                <a:lnTo>
                  <a:pt x="1150619" y="222250"/>
                </a:lnTo>
                <a:lnTo>
                  <a:pt x="1150619" y="44450"/>
                </a:lnTo>
                <a:lnTo>
                  <a:pt x="1147121" y="27164"/>
                </a:lnTo>
                <a:lnTo>
                  <a:pt x="1137586" y="13033"/>
                </a:lnTo>
                <a:lnTo>
                  <a:pt x="1123455" y="3498"/>
                </a:lnTo>
                <a:lnTo>
                  <a:pt x="1106169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09409" y="866394"/>
            <a:ext cx="41020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114" dirty="0">
                <a:solidFill>
                  <a:srgbClr val="FFFFFF"/>
                </a:solidFill>
                <a:latin typeface="Bandal"/>
                <a:cs typeface="Bandal"/>
              </a:rPr>
              <a:t>view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49195" y="2868167"/>
            <a:ext cx="1225550" cy="265430"/>
          </a:xfrm>
          <a:custGeom>
            <a:avLst/>
            <a:gdLst/>
            <a:ahLst/>
            <a:cxnLst/>
            <a:rect l="l" t="t" r="r" b="b"/>
            <a:pathLst>
              <a:path w="1225550" h="265430">
                <a:moveTo>
                  <a:pt x="1181100" y="0"/>
                </a:moveTo>
                <a:lnTo>
                  <a:pt x="44196" y="0"/>
                </a:lnTo>
                <a:lnTo>
                  <a:pt x="27003" y="3476"/>
                </a:lnTo>
                <a:lnTo>
                  <a:pt x="12954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0" y="220980"/>
                </a:lnTo>
                <a:lnTo>
                  <a:pt x="3476" y="238172"/>
                </a:lnTo>
                <a:lnTo>
                  <a:pt x="12953" y="252222"/>
                </a:lnTo>
                <a:lnTo>
                  <a:pt x="27003" y="261699"/>
                </a:lnTo>
                <a:lnTo>
                  <a:pt x="44196" y="265176"/>
                </a:lnTo>
                <a:lnTo>
                  <a:pt x="1181100" y="265176"/>
                </a:lnTo>
                <a:lnTo>
                  <a:pt x="1198292" y="261699"/>
                </a:lnTo>
                <a:lnTo>
                  <a:pt x="1212342" y="252222"/>
                </a:lnTo>
                <a:lnTo>
                  <a:pt x="1221819" y="238172"/>
                </a:lnTo>
                <a:lnTo>
                  <a:pt x="1225296" y="220980"/>
                </a:lnTo>
                <a:lnTo>
                  <a:pt x="1225296" y="44196"/>
                </a:lnTo>
                <a:lnTo>
                  <a:pt x="1221819" y="27003"/>
                </a:lnTo>
                <a:lnTo>
                  <a:pt x="1212342" y="12953"/>
                </a:lnTo>
                <a:lnTo>
                  <a:pt x="1198292" y="3476"/>
                </a:lnTo>
                <a:lnTo>
                  <a:pt x="1181100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78760" y="2879217"/>
            <a:ext cx="565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325" dirty="0">
                <a:solidFill>
                  <a:srgbClr val="FFFFFF"/>
                </a:solidFill>
                <a:latin typeface="Bandal"/>
                <a:cs typeface="Bandal"/>
              </a:rPr>
              <a:t>Mo</a:t>
            </a:r>
            <a:r>
              <a:rPr sz="1400" b="0" spc="320" dirty="0">
                <a:solidFill>
                  <a:srgbClr val="FFFFFF"/>
                </a:solidFill>
                <a:latin typeface="Bandal"/>
                <a:cs typeface="Bandal"/>
              </a:rPr>
              <a:t>d</a:t>
            </a:r>
            <a:r>
              <a:rPr sz="1400" b="0" spc="-5" dirty="0">
                <a:solidFill>
                  <a:srgbClr val="FFFFFF"/>
                </a:solidFill>
                <a:latin typeface="Bandal"/>
                <a:cs typeface="Bandal"/>
              </a:rPr>
              <a:t>el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68067" y="3287267"/>
            <a:ext cx="3828287" cy="1682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165604" y="1272539"/>
            <a:ext cx="9139555" cy="4227830"/>
            <a:chOff x="2165604" y="1272539"/>
            <a:chExt cx="9139555" cy="4227830"/>
          </a:xfrm>
        </p:grpSpPr>
        <p:sp>
          <p:nvSpPr>
            <p:cNvPr id="26" name="object 26"/>
            <p:cNvSpPr/>
            <p:nvPr/>
          </p:nvSpPr>
          <p:spPr>
            <a:xfrm>
              <a:off x="5497068" y="2290572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28028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65604" y="1330451"/>
              <a:ext cx="2583180" cy="495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90744" y="2461259"/>
              <a:ext cx="709295" cy="0"/>
            </a:xfrm>
            <a:custGeom>
              <a:avLst/>
              <a:gdLst/>
              <a:ahLst/>
              <a:cxnLst/>
              <a:rect l="l" t="t" r="r" b="b"/>
              <a:pathLst>
                <a:path w="709295">
                  <a:moveTo>
                    <a:pt x="0" y="0"/>
                  </a:moveTo>
                  <a:lnTo>
                    <a:pt x="708786" y="0"/>
                  </a:lnTo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23660" y="1272539"/>
              <a:ext cx="4881372" cy="42275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31492" y="4771644"/>
            <a:ext cx="3901440" cy="1316990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31140" marR="238125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List에서 </a:t>
            </a:r>
            <a:r>
              <a:rPr sz="1000" b="0" spc="325" dirty="0">
                <a:solidFill>
                  <a:srgbClr val="7E7E7E"/>
                </a:solidFill>
                <a:latin typeface="Bandal"/>
                <a:cs typeface="Bandal"/>
              </a:rPr>
              <a:t>글 </a:t>
            </a:r>
            <a:r>
              <a:rPr sz="1000" b="0" spc="130" dirty="0">
                <a:solidFill>
                  <a:srgbClr val="7E7E7E"/>
                </a:solidFill>
                <a:latin typeface="Bandal"/>
                <a:cs typeface="Bandal"/>
              </a:rPr>
              <a:t>제목</a:t>
            </a:r>
            <a:r>
              <a:rPr sz="1000" spc="130" dirty="0">
                <a:solidFill>
                  <a:srgbClr val="7E7E7E"/>
                </a:solidFill>
                <a:latin typeface="UKIJ CJK"/>
                <a:cs typeface="UKIJ CJK"/>
              </a:rPr>
              <a:t>을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누르면 </a:t>
            </a:r>
            <a:r>
              <a:rPr sz="1000" b="0" spc="215" dirty="0">
                <a:solidFill>
                  <a:srgbClr val="7E7E7E"/>
                </a:solidFill>
                <a:latin typeface="Bandal"/>
                <a:cs typeface="Bandal"/>
              </a:rPr>
              <a:t>컨텐츠</a:t>
            </a:r>
            <a:r>
              <a:rPr sz="1000" b="0" spc="-22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000" b="0" spc="130" dirty="0">
                <a:solidFill>
                  <a:srgbClr val="7E7E7E"/>
                </a:solidFill>
                <a:latin typeface="Bandal"/>
                <a:cs typeface="Bandal"/>
              </a:rPr>
              <a:t>내용</a:t>
            </a:r>
            <a:r>
              <a:rPr sz="1000" spc="130" dirty="0">
                <a:solidFill>
                  <a:srgbClr val="7E7E7E"/>
                </a:solidFill>
                <a:latin typeface="UKIJ CJK"/>
                <a:cs typeface="UKIJ CJK"/>
              </a:rPr>
              <a:t>을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보여주는 페이지를  뿌리는 로직 실행을 위해</a:t>
            </a:r>
            <a:r>
              <a:rPr sz="1000" spc="24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데이터를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세팅한다.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650">
              <a:latin typeface="UKIJ CJK"/>
              <a:cs typeface="UKIJ CJK"/>
            </a:endParaRPr>
          </a:p>
          <a:p>
            <a:pPr marL="23114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contentView함수로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DB에서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뿌릴 전체 값을</a:t>
            </a:r>
            <a:r>
              <a:rPr sz="1000" spc="2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받아온다.</a:t>
            </a:r>
            <a:endParaRPr sz="1000">
              <a:latin typeface="UKIJ CJK"/>
              <a:cs typeface="UKIJ CJK"/>
            </a:endParaRPr>
          </a:p>
          <a:p>
            <a:pPr marL="23114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이 때 해당 키 값만 가져와서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세팅한다.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(함수안에</a:t>
            </a:r>
            <a:r>
              <a:rPr sz="1000" spc="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쿼리문에서</a:t>
            </a:r>
            <a:endParaRPr sz="1000">
              <a:latin typeface="UKIJ CJK"/>
              <a:cs typeface="UKIJ CJK"/>
            </a:endParaRPr>
          </a:p>
          <a:p>
            <a:pPr marL="23114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키값을 가지고 전체 정보를</a:t>
            </a:r>
            <a:r>
              <a:rPr sz="1000" spc="24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DB에서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가져온다.)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25588" y="863041"/>
            <a:ext cx="178816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110" dirty="0">
                <a:solidFill>
                  <a:srgbClr val="89B0C5"/>
                </a:solidFill>
                <a:latin typeface="Bandal"/>
                <a:cs typeface="Bandal"/>
              </a:rPr>
              <a:t>BContentViewCommad.java</a:t>
            </a:r>
            <a:endParaRPr sz="105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04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46" y="3430270"/>
            <a:ext cx="295275" cy="138684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상세 구현</a:t>
            </a:r>
            <a:r>
              <a:rPr sz="1600" spc="22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내용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6217" y="253111"/>
            <a:ext cx="1715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85" dirty="0">
                <a:solidFill>
                  <a:srgbClr val="7E7E7E"/>
                </a:solidFill>
                <a:latin typeface="Bandal"/>
                <a:cs typeface="Bandal"/>
              </a:rPr>
              <a:t>Content </a:t>
            </a:r>
            <a:r>
              <a:rPr sz="1400" b="0" spc="350" dirty="0">
                <a:solidFill>
                  <a:srgbClr val="7E7E7E"/>
                </a:solidFill>
                <a:latin typeface="Bandal"/>
                <a:cs typeface="Bandal"/>
              </a:rPr>
              <a:t>관련</a:t>
            </a:r>
            <a:r>
              <a:rPr sz="1400" b="0" spc="-33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04" dirty="0">
                <a:solidFill>
                  <a:srgbClr val="7E7E7E"/>
                </a:solidFill>
                <a:latin typeface="Bandal"/>
                <a:cs typeface="Bandal"/>
              </a:rPr>
              <a:t>로직_1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97400" y="253111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9B0C5"/>
                </a:solidFill>
                <a:latin typeface="UKIJ CJK"/>
                <a:cs typeface="UKIJ CJK"/>
              </a:rPr>
              <a:t>페이지</a:t>
            </a:r>
            <a:r>
              <a:rPr sz="1600" spc="70" dirty="0">
                <a:solidFill>
                  <a:srgbClr val="89B0C5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89B0C5"/>
                </a:solidFill>
                <a:latin typeface="UKIJ CJK"/>
                <a:cs typeface="UKIJ CJK"/>
              </a:rPr>
              <a:t>구현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16396" y="1088136"/>
            <a:ext cx="4754122" cy="4993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4632" y="1578863"/>
            <a:ext cx="1225550" cy="265430"/>
          </a:xfrm>
          <a:custGeom>
            <a:avLst/>
            <a:gdLst/>
            <a:ahLst/>
            <a:cxnLst/>
            <a:rect l="l" t="t" r="r" b="b"/>
            <a:pathLst>
              <a:path w="1225550" h="265430">
                <a:moveTo>
                  <a:pt x="1181100" y="0"/>
                </a:moveTo>
                <a:lnTo>
                  <a:pt x="44195" y="0"/>
                </a:ln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0" y="220980"/>
                </a:lnTo>
                <a:lnTo>
                  <a:pt x="3476" y="238172"/>
                </a:lnTo>
                <a:lnTo>
                  <a:pt x="12953" y="252222"/>
                </a:lnTo>
                <a:lnTo>
                  <a:pt x="27003" y="261699"/>
                </a:lnTo>
                <a:lnTo>
                  <a:pt x="44195" y="265175"/>
                </a:lnTo>
                <a:lnTo>
                  <a:pt x="1181100" y="265175"/>
                </a:lnTo>
                <a:lnTo>
                  <a:pt x="1198292" y="261699"/>
                </a:lnTo>
                <a:lnTo>
                  <a:pt x="1212341" y="252222"/>
                </a:lnTo>
                <a:lnTo>
                  <a:pt x="1221819" y="238172"/>
                </a:lnTo>
                <a:lnTo>
                  <a:pt x="1225295" y="220980"/>
                </a:lnTo>
                <a:lnTo>
                  <a:pt x="1225295" y="44196"/>
                </a:lnTo>
                <a:lnTo>
                  <a:pt x="1221819" y="27003"/>
                </a:lnTo>
                <a:lnTo>
                  <a:pt x="1212341" y="12953"/>
                </a:lnTo>
                <a:lnTo>
                  <a:pt x="1198292" y="3476"/>
                </a:lnTo>
                <a:lnTo>
                  <a:pt x="1181100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39005" y="1589658"/>
            <a:ext cx="186817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105"/>
              </a:spcBef>
            </a:pPr>
            <a:r>
              <a:rPr sz="1400" b="0" spc="190" dirty="0">
                <a:solidFill>
                  <a:srgbClr val="FFFFFF"/>
                </a:solidFill>
                <a:latin typeface="Bandal"/>
                <a:cs typeface="Bandal"/>
              </a:rPr>
              <a:t>Model</a:t>
            </a:r>
            <a:endParaRPr sz="1400">
              <a:latin typeface="Bandal"/>
              <a:cs typeface="Band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050" b="0" spc="75" dirty="0">
                <a:solidFill>
                  <a:srgbClr val="89B0C5"/>
                </a:solidFill>
                <a:latin typeface="Bandal"/>
                <a:cs typeface="Bandal"/>
              </a:rPr>
              <a:t>BDao.java </a:t>
            </a:r>
            <a:r>
              <a:rPr sz="1050" b="0" spc="-90" dirty="0">
                <a:solidFill>
                  <a:srgbClr val="89B0C5"/>
                </a:solidFill>
                <a:latin typeface="Bandal"/>
                <a:cs typeface="Bandal"/>
              </a:rPr>
              <a:t>-</a:t>
            </a:r>
            <a:r>
              <a:rPr sz="1050" b="0" spc="-265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050" b="0" spc="105" dirty="0">
                <a:solidFill>
                  <a:srgbClr val="89B0C5"/>
                </a:solidFill>
                <a:latin typeface="Bandal"/>
                <a:cs typeface="Bandal"/>
              </a:rPr>
              <a:t>contentView함수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4992" y="778255"/>
            <a:ext cx="14820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105" dirty="0">
                <a:solidFill>
                  <a:srgbClr val="89B0C5"/>
                </a:solidFill>
                <a:latin typeface="Bandal"/>
                <a:cs typeface="Bandal"/>
              </a:rPr>
              <a:t>BContentCommad.java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67786" y="1019302"/>
            <a:ext cx="937894" cy="958850"/>
          </a:xfrm>
          <a:custGeom>
            <a:avLst/>
            <a:gdLst/>
            <a:ahLst/>
            <a:cxnLst/>
            <a:rect l="l" t="t" r="r" b="b"/>
            <a:pathLst>
              <a:path w="937895" h="958850">
                <a:moveTo>
                  <a:pt x="861440" y="882650"/>
                </a:moveTo>
                <a:lnTo>
                  <a:pt x="861440" y="958850"/>
                </a:lnTo>
                <a:lnTo>
                  <a:pt x="924940" y="927100"/>
                </a:lnTo>
                <a:lnTo>
                  <a:pt x="874140" y="927100"/>
                </a:lnTo>
                <a:lnTo>
                  <a:pt x="874140" y="914400"/>
                </a:lnTo>
                <a:lnTo>
                  <a:pt x="924940" y="914400"/>
                </a:lnTo>
                <a:lnTo>
                  <a:pt x="861440" y="882650"/>
                </a:lnTo>
                <a:close/>
              </a:path>
              <a:path w="937895" h="958850">
                <a:moveTo>
                  <a:pt x="23240" y="0"/>
                </a:moveTo>
                <a:lnTo>
                  <a:pt x="0" y="0"/>
                </a:lnTo>
                <a:lnTo>
                  <a:pt x="0" y="927100"/>
                </a:lnTo>
                <a:lnTo>
                  <a:pt x="861440" y="927100"/>
                </a:lnTo>
                <a:lnTo>
                  <a:pt x="861440" y="920750"/>
                </a:lnTo>
                <a:lnTo>
                  <a:pt x="12700" y="920750"/>
                </a:lnTo>
                <a:lnTo>
                  <a:pt x="6350" y="914400"/>
                </a:lnTo>
                <a:lnTo>
                  <a:pt x="12700" y="914400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23240" y="6350"/>
                </a:lnTo>
                <a:lnTo>
                  <a:pt x="23240" y="0"/>
                </a:lnTo>
                <a:close/>
              </a:path>
              <a:path w="937895" h="958850">
                <a:moveTo>
                  <a:pt x="924940" y="914400"/>
                </a:moveTo>
                <a:lnTo>
                  <a:pt x="874140" y="914400"/>
                </a:lnTo>
                <a:lnTo>
                  <a:pt x="874140" y="927100"/>
                </a:lnTo>
                <a:lnTo>
                  <a:pt x="924940" y="927100"/>
                </a:lnTo>
                <a:lnTo>
                  <a:pt x="937640" y="920750"/>
                </a:lnTo>
                <a:lnTo>
                  <a:pt x="924940" y="914400"/>
                </a:lnTo>
                <a:close/>
              </a:path>
              <a:path w="937895" h="958850">
                <a:moveTo>
                  <a:pt x="12700" y="914400"/>
                </a:moveTo>
                <a:lnTo>
                  <a:pt x="6350" y="914400"/>
                </a:lnTo>
                <a:lnTo>
                  <a:pt x="12700" y="920750"/>
                </a:lnTo>
                <a:lnTo>
                  <a:pt x="12700" y="914400"/>
                </a:lnTo>
                <a:close/>
              </a:path>
              <a:path w="937895" h="958850">
                <a:moveTo>
                  <a:pt x="861440" y="914400"/>
                </a:moveTo>
                <a:lnTo>
                  <a:pt x="12700" y="914400"/>
                </a:lnTo>
                <a:lnTo>
                  <a:pt x="12700" y="920750"/>
                </a:lnTo>
                <a:lnTo>
                  <a:pt x="861440" y="920750"/>
                </a:lnTo>
                <a:lnTo>
                  <a:pt x="861440" y="914400"/>
                </a:lnTo>
                <a:close/>
              </a:path>
              <a:path w="937895" h="958850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937895" h="958850">
                <a:moveTo>
                  <a:pt x="23240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23240" y="12700"/>
                </a:lnTo>
                <a:lnTo>
                  <a:pt x="23240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6" y="1927860"/>
            <a:ext cx="3542029" cy="737870"/>
          </a:xfrm>
          <a:custGeom>
            <a:avLst/>
            <a:gdLst/>
            <a:ahLst/>
            <a:cxnLst/>
            <a:rect l="l" t="t" r="r" b="b"/>
            <a:pathLst>
              <a:path w="3542029" h="737869">
                <a:moveTo>
                  <a:pt x="3541776" y="0"/>
                </a:moveTo>
                <a:lnTo>
                  <a:pt x="0" y="0"/>
                </a:lnTo>
                <a:lnTo>
                  <a:pt x="0" y="737615"/>
                </a:lnTo>
                <a:lnTo>
                  <a:pt x="3541776" y="737615"/>
                </a:lnTo>
                <a:lnTo>
                  <a:pt x="3541776" y="0"/>
                </a:lnTo>
                <a:close/>
              </a:path>
            </a:pathLst>
          </a:custGeom>
          <a:solidFill>
            <a:srgbClr val="BEBEBE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04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546" y="3430270"/>
            <a:ext cx="295275" cy="138684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상세 구현</a:t>
            </a:r>
            <a:r>
              <a:rPr sz="1600" spc="22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내용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8557" y="2046223"/>
            <a:ext cx="31330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modify.do로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요청시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frontControlloer에서 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BModifyCommad 객체를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생성해서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보내고 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–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로직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수행  </a:t>
            </a:r>
            <a:r>
              <a:rPr sz="1000" spc="-25" dirty="0">
                <a:solidFill>
                  <a:srgbClr val="7E7E7E"/>
                </a:solidFill>
                <a:latin typeface="UKIJ CJK"/>
                <a:cs typeface="UKIJ CJK"/>
              </a:rPr>
              <a:t>list.jsp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페이지를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보여준다. 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–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view</a:t>
            </a:r>
            <a:r>
              <a:rPr sz="10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페이지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3109" y="2918586"/>
            <a:ext cx="14306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130" dirty="0">
                <a:solidFill>
                  <a:srgbClr val="89B0C5"/>
                </a:solidFill>
                <a:latin typeface="Bandal"/>
                <a:cs typeface="Bandal"/>
              </a:rPr>
              <a:t>BModifyCommad.java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3542" y="1002919"/>
            <a:ext cx="12877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30" dirty="0">
                <a:solidFill>
                  <a:srgbClr val="89B0C5"/>
                </a:solidFill>
                <a:latin typeface="Bandal"/>
                <a:cs typeface="Bandal"/>
              </a:rPr>
              <a:t>FrontController.java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0726" y="253111"/>
            <a:ext cx="1461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160" dirty="0">
                <a:solidFill>
                  <a:srgbClr val="7E7E7E"/>
                </a:solidFill>
                <a:latin typeface="Bandal"/>
                <a:cs typeface="Bandal"/>
              </a:rPr>
              <a:t>modify </a:t>
            </a:r>
            <a:r>
              <a:rPr sz="1400" b="0" spc="350" dirty="0">
                <a:solidFill>
                  <a:srgbClr val="7E7E7E"/>
                </a:solidFill>
                <a:latin typeface="Bandal"/>
                <a:cs typeface="Bandal"/>
              </a:rPr>
              <a:t>관련</a:t>
            </a:r>
            <a:r>
              <a:rPr sz="1400" b="0" spc="-42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로직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97400" y="253111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89B0C5"/>
                </a:solidFill>
              </a:rPr>
              <a:t>페이지</a:t>
            </a:r>
            <a:r>
              <a:rPr spc="70" dirty="0">
                <a:solidFill>
                  <a:srgbClr val="89B0C5"/>
                </a:solidFill>
              </a:rPr>
              <a:t> </a:t>
            </a:r>
            <a:r>
              <a:rPr spc="-5" dirty="0">
                <a:solidFill>
                  <a:srgbClr val="89B0C5"/>
                </a:solidFill>
              </a:rPr>
              <a:t>구현</a:t>
            </a:r>
          </a:p>
        </p:txBody>
      </p:sp>
      <p:sp>
        <p:nvSpPr>
          <p:cNvPr id="14" name="object 14"/>
          <p:cNvSpPr/>
          <p:nvPr/>
        </p:nvSpPr>
        <p:spPr>
          <a:xfrm>
            <a:off x="1938527" y="931163"/>
            <a:ext cx="1150620" cy="266700"/>
          </a:xfrm>
          <a:custGeom>
            <a:avLst/>
            <a:gdLst/>
            <a:ahLst/>
            <a:cxnLst/>
            <a:rect l="l" t="t" r="r" b="b"/>
            <a:pathLst>
              <a:path w="1150620" h="266700">
                <a:moveTo>
                  <a:pt x="1106170" y="0"/>
                </a:moveTo>
                <a:lnTo>
                  <a:pt x="44450" y="0"/>
                </a:lnTo>
                <a:lnTo>
                  <a:pt x="27164" y="3498"/>
                </a:lnTo>
                <a:lnTo>
                  <a:pt x="13033" y="13033"/>
                </a:lnTo>
                <a:lnTo>
                  <a:pt x="3498" y="27164"/>
                </a:lnTo>
                <a:lnTo>
                  <a:pt x="0" y="44450"/>
                </a:lnTo>
                <a:lnTo>
                  <a:pt x="0" y="222250"/>
                </a:lnTo>
                <a:lnTo>
                  <a:pt x="3498" y="239535"/>
                </a:lnTo>
                <a:lnTo>
                  <a:pt x="13033" y="253666"/>
                </a:lnTo>
                <a:lnTo>
                  <a:pt x="27164" y="263201"/>
                </a:lnTo>
                <a:lnTo>
                  <a:pt x="44450" y="266700"/>
                </a:lnTo>
                <a:lnTo>
                  <a:pt x="1106170" y="266700"/>
                </a:lnTo>
                <a:lnTo>
                  <a:pt x="1123455" y="263201"/>
                </a:lnTo>
                <a:lnTo>
                  <a:pt x="1137586" y="253666"/>
                </a:lnTo>
                <a:lnTo>
                  <a:pt x="1147121" y="239535"/>
                </a:lnTo>
                <a:lnTo>
                  <a:pt x="1150620" y="222250"/>
                </a:lnTo>
                <a:lnTo>
                  <a:pt x="1150620" y="44450"/>
                </a:lnTo>
                <a:lnTo>
                  <a:pt x="1147121" y="27164"/>
                </a:lnTo>
                <a:lnTo>
                  <a:pt x="1137586" y="13033"/>
                </a:lnTo>
                <a:lnTo>
                  <a:pt x="1123455" y="3498"/>
                </a:lnTo>
                <a:lnTo>
                  <a:pt x="1106170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949195" y="2284222"/>
            <a:ext cx="4062729" cy="849630"/>
            <a:chOff x="1949195" y="2284222"/>
            <a:chExt cx="4062729" cy="849630"/>
          </a:xfrm>
        </p:grpSpPr>
        <p:sp>
          <p:nvSpPr>
            <p:cNvPr id="16" name="object 16"/>
            <p:cNvSpPr/>
            <p:nvPr/>
          </p:nvSpPr>
          <p:spPr>
            <a:xfrm>
              <a:off x="4866131" y="2284222"/>
              <a:ext cx="1146175" cy="782955"/>
            </a:xfrm>
            <a:custGeom>
              <a:avLst/>
              <a:gdLst/>
              <a:ahLst/>
              <a:cxnLst/>
              <a:rect l="l" t="t" r="r" b="b"/>
              <a:pathLst>
                <a:path w="1146175" h="782955">
                  <a:moveTo>
                    <a:pt x="76200" y="706374"/>
                  </a:moveTo>
                  <a:lnTo>
                    <a:pt x="0" y="744474"/>
                  </a:lnTo>
                  <a:lnTo>
                    <a:pt x="76200" y="782574"/>
                  </a:lnTo>
                  <a:lnTo>
                    <a:pt x="76200" y="750824"/>
                  </a:lnTo>
                  <a:lnTo>
                    <a:pt x="63500" y="750824"/>
                  </a:lnTo>
                  <a:lnTo>
                    <a:pt x="63500" y="738124"/>
                  </a:lnTo>
                  <a:lnTo>
                    <a:pt x="76200" y="738124"/>
                  </a:lnTo>
                  <a:lnTo>
                    <a:pt x="76200" y="706374"/>
                  </a:lnTo>
                  <a:close/>
                </a:path>
                <a:path w="1146175" h="782955">
                  <a:moveTo>
                    <a:pt x="76200" y="738124"/>
                  </a:moveTo>
                  <a:lnTo>
                    <a:pt x="63500" y="738124"/>
                  </a:lnTo>
                  <a:lnTo>
                    <a:pt x="63500" y="750824"/>
                  </a:lnTo>
                  <a:lnTo>
                    <a:pt x="76200" y="750824"/>
                  </a:lnTo>
                  <a:lnTo>
                    <a:pt x="76200" y="738124"/>
                  </a:lnTo>
                  <a:close/>
                </a:path>
                <a:path w="1146175" h="782955">
                  <a:moveTo>
                    <a:pt x="1132966" y="738124"/>
                  </a:moveTo>
                  <a:lnTo>
                    <a:pt x="76200" y="738124"/>
                  </a:lnTo>
                  <a:lnTo>
                    <a:pt x="76200" y="750824"/>
                  </a:lnTo>
                  <a:lnTo>
                    <a:pt x="1145666" y="750824"/>
                  </a:lnTo>
                  <a:lnTo>
                    <a:pt x="1145666" y="744474"/>
                  </a:lnTo>
                  <a:lnTo>
                    <a:pt x="1132966" y="744474"/>
                  </a:lnTo>
                  <a:lnTo>
                    <a:pt x="1132966" y="738124"/>
                  </a:lnTo>
                  <a:close/>
                </a:path>
                <a:path w="1146175" h="782955">
                  <a:moveTo>
                    <a:pt x="1132966" y="6350"/>
                  </a:moveTo>
                  <a:lnTo>
                    <a:pt x="1132966" y="744474"/>
                  </a:lnTo>
                  <a:lnTo>
                    <a:pt x="1139316" y="738124"/>
                  </a:lnTo>
                  <a:lnTo>
                    <a:pt x="1145666" y="738124"/>
                  </a:lnTo>
                  <a:lnTo>
                    <a:pt x="1145666" y="12700"/>
                  </a:lnTo>
                  <a:lnTo>
                    <a:pt x="1139316" y="12700"/>
                  </a:lnTo>
                  <a:lnTo>
                    <a:pt x="1132966" y="6350"/>
                  </a:lnTo>
                  <a:close/>
                </a:path>
                <a:path w="1146175" h="782955">
                  <a:moveTo>
                    <a:pt x="1145666" y="738124"/>
                  </a:moveTo>
                  <a:lnTo>
                    <a:pt x="1139316" y="738124"/>
                  </a:lnTo>
                  <a:lnTo>
                    <a:pt x="1132966" y="744474"/>
                  </a:lnTo>
                  <a:lnTo>
                    <a:pt x="1145666" y="744474"/>
                  </a:lnTo>
                  <a:lnTo>
                    <a:pt x="1145666" y="738124"/>
                  </a:lnTo>
                  <a:close/>
                </a:path>
                <a:path w="1146175" h="782955">
                  <a:moveTo>
                    <a:pt x="1145666" y="0"/>
                  </a:moveTo>
                  <a:lnTo>
                    <a:pt x="910716" y="0"/>
                  </a:lnTo>
                  <a:lnTo>
                    <a:pt x="910716" y="12700"/>
                  </a:lnTo>
                  <a:lnTo>
                    <a:pt x="1132966" y="12700"/>
                  </a:lnTo>
                  <a:lnTo>
                    <a:pt x="1132966" y="6350"/>
                  </a:lnTo>
                  <a:lnTo>
                    <a:pt x="1145666" y="6350"/>
                  </a:lnTo>
                  <a:lnTo>
                    <a:pt x="1145666" y="0"/>
                  </a:lnTo>
                  <a:close/>
                </a:path>
                <a:path w="1146175" h="782955">
                  <a:moveTo>
                    <a:pt x="1145666" y="6350"/>
                  </a:moveTo>
                  <a:lnTo>
                    <a:pt x="1132966" y="6350"/>
                  </a:lnTo>
                  <a:lnTo>
                    <a:pt x="1139316" y="12700"/>
                  </a:lnTo>
                  <a:lnTo>
                    <a:pt x="1145666" y="12700"/>
                  </a:lnTo>
                  <a:lnTo>
                    <a:pt x="1145666" y="6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9195" y="2868168"/>
              <a:ext cx="1225550" cy="265430"/>
            </a:xfrm>
            <a:custGeom>
              <a:avLst/>
              <a:gdLst/>
              <a:ahLst/>
              <a:cxnLst/>
              <a:rect l="l" t="t" r="r" b="b"/>
              <a:pathLst>
                <a:path w="1225550" h="265430">
                  <a:moveTo>
                    <a:pt x="1181100" y="0"/>
                  </a:moveTo>
                  <a:lnTo>
                    <a:pt x="44196" y="0"/>
                  </a:lnTo>
                  <a:lnTo>
                    <a:pt x="27003" y="3476"/>
                  </a:lnTo>
                  <a:lnTo>
                    <a:pt x="12954" y="12954"/>
                  </a:lnTo>
                  <a:lnTo>
                    <a:pt x="3476" y="27003"/>
                  </a:lnTo>
                  <a:lnTo>
                    <a:pt x="0" y="44196"/>
                  </a:lnTo>
                  <a:lnTo>
                    <a:pt x="0" y="220980"/>
                  </a:lnTo>
                  <a:lnTo>
                    <a:pt x="3476" y="238172"/>
                  </a:lnTo>
                  <a:lnTo>
                    <a:pt x="12953" y="252222"/>
                  </a:lnTo>
                  <a:lnTo>
                    <a:pt x="27003" y="261699"/>
                  </a:lnTo>
                  <a:lnTo>
                    <a:pt x="44196" y="265176"/>
                  </a:lnTo>
                  <a:lnTo>
                    <a:pt x="1181100" y="265176"/>
                  </a:lnTo>
                  <a:lnTo>
                    <a:pt x="1198292" y="261699"/>
                  </a:lnTo>
                  <a:lnTo>
                    <a:pt x="1212342" y="252222"/>
                  </a:lnTo>
                  <a:lnTo>
                    <a:pt x="1221819" y="238172"/>
                  </a:lnTo>
                  <a:lnTo>
                    <a:pt x="1225296" y="220980"/>
                  </a:lnTo>
                  <a:lnTo>
                    <a:pt x="1225296" y="44196"/>
                  </a:lnTo>
                  <a:lnTo>
                    <a:pt x="1221819" y="27003"/>
                  </a:lnTo>
                  <a:lnTo>
                    <a:pt x="1212342" y="12953"/>
                  </a:lnTo>
                  <a:lnTo>
                    <a:pt x="1198292" y="3476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579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79498" y="942213"/>
            <a:ext cx="869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40" dirty="0">
                <a:solidFill>
                  <a:srgbClr val="FFFFFF"/>
                </a:solidFill>
                <a:latin typeface="Bandal"/>
                <a:cs typeface="Bandal"/>
              </a:rPr>
              <a:t>Controller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8760" y="2879217"/>
            <a:ext cx="565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325" dirty="0">
                <a:solidFill>
                  <a:srgbClr val="FFFFFF"/>
                </a:solidFill>
                <a:latin typeface="Bandal"/>
                <a:cs typeface="Bandal"/>
              </a:rPr>
              <a:t>Mo</a:t>
            </a:r>
            <a:r>
              <a:rPr sz="1400" b="0" spc="320" dirty="0">
                <a:solidFill>
                  <a:srgbClr val="FFFFFF"/>
                </a:solidFill>
                <a:latin typeface="Bandal"/>
                <a:cs typeface="Bandal"/>
              </a:rPr>
              <a:t>d</a:t>
            </a:r>
            <a:r>
              <a:rPr sz="1400" b="0" spc="-5" dirty="0">
                <a:solidFill>
                  <a:srgbClr val="FFFFFF"/>
                </a:solidFill>
                <a:latin typeface="Bandal"/>
                <a:cs typeface="Bandal"/>
              </a:rPr>
              <a:t>el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0155" y="5116067"/>
            <a:ext cx="3949065" cy="1118870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작성중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45128" y="1309116"/>
            <a:ext cx="2290374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8527" y="3332988"/>
            <a:ext cx="4241292" cy="1702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6896" y="1295400"/>
            <a:ext cx="5253228" cy="3820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4584191" y="854963"/>
            <a:ext cx="2905125" cy="1636395"/>
            <a:chOff x="4584191" y="854963"/>
            <a:chExt cx="2905125" cy="1636395"/>
          </a:xfrm>
        </p:grpSpPr>
        <p:sp>
          <p:nvSpPr>
            <p:cNvPr id="25" name="object 25"/>
            <p:cNvSpPr/>
            <p:nvPr/>
          </p:nvSpPr>
          <p:spPr>
            <a:xfrm>
              <a:off x="5497067" y="2290572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28028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84191" y="902207"/>
              <a:ext cx="1719580" cy="1588770"/>
            </a:xfrm>
            <a:custGeom>
              <a:avLst/>
              <a:gdLst/>
              <a:ahLst/>
              <a:cxnLst/>
              <a:rect l="l" t="t" r="r" b="b"/>
              <a:pathLst>
                <a:path w="1719579" h="1588770">
                  <a:moveTo>
                    <a:pt x="1259713" y="1576069"/>
                  </a:moveTo>
                  <a:lnTo>
                    <a:pt x="0" y="1576069"/>
                  </a:lnTo>
                  <a:lnTo>
                    <a:pt x="0" y="1588769"/>
                  </a:lnTo>
                  <a:lnTo>
                    <a:pt x="1272413" y="1588769"/>
                  </a:lnTo>
                  <a:lnTo>
                    <a:pt x="1272413" y="1582419"/>
                  </a:lnTo>
                  <a:lnTo>
                    <a:pt x="1259713" y="1582419"/>
                  </a:lnTo>
                  <a:lnTo>
                    <a:pt x="1259713" y="1576069"/>
                  </a:lnTo>
                  <a:close/>
                </a:path>
                <a:path w="1719579" h="1588770">
                  <a:moveTo>
                    <a:pt x="1642999" y="31750"/>
                  </a:moveTo>
                  <a:lnTo>
                    <a:pt x="1259713" y="31750"/>
                  </a:lnTo>
                  <a:lnTo>
                    <a:pt x="1259713" y="1582419"/>
                  </a:lnTo>
                  <a:lnTo>
                    <a:pt x="1266063" y="1576069"/>
                  </a:lnTo>
                  <a:lnTo>
                    <a:pt x="1272413" y="1576069"/>
                  </a:lnTo>
                  <a:lnTo>
                    <a:pt x="1272413" y="44450"/>
                  </a:lnTo>
                  <a:lnTo>
                    <a:pt x="1266063" y="44450"/>
                  </a:lnTo>
                  <a:lnTo>
                    <a:pt x="1272413" y="38100"/>
                  </a:lnTo>
                  <a:lnTo>
                    <a:pt x="1642999" y="38100"/>
                  </a:lnTo>
                  <a:lnTo>
                    <a:pt x="1642999" y="31750"/>
                  </a:lnTo>
                  <a:close/>
                </a:path>
                <a:path w="1719579" h="1588770">
                  <a:moveTo>
                    <a:pt x="1272413" y="1576069"/>
                  </a:moveTo>
                  <a:lnTo>
                    <a:pt x="1266063" y="1576069"/>
                  </a:lnTo>
                  <a:lnTo>
                    <a:pt x="1259713" y="1582419"/>
                  </a:lnTo>
                  <a:lnTo>
                    <a:pt x="1272413" y="1582419"/>
                  </a:lnTo>
                  <a:lnTo>
                    <a:pt x="1272413" y="1576069"/>
                  </a:lnTo>
                  <a:close/>
                </a:path>
                <a:path w="1719579" h="1588770">
                  <a:moveTo>
                    <a:pt x="1642999" y="0"/>
                  </a:moveTo>
                  <a:lnTo>
                    <a:pt x="1642999" y="76200"/>
                  </a:lnTo>
                  <a:lnTo>
                    <a:pt x="1706499" y="44450"/>
                  </a:lnTo>
                  <a:lnTo>
                    <a:pt x="1655699" y="44450"/>
                  </a:lnTo>
                  <a:lnTo>
                    <a:pt x="1655699" y="31750"/>
                  </a:lnTo>
                  <a:lnTo>
                    <a:pt x="1706499" y="31750"/>
                  </a:lnTo>
                  <a:lnTo>
                    <a:pt x="1642999" y="0"/>
                  </a:lnTo>
                  <a:close/>
                </a:path>
                <a:path w="1719579" h="1588770">
                  <a:moveTo>
                    <a:pt x="1272413" y="38100"/>
                  </a:moveTo>
                  <a:lnTo>
                    <a:pt x="1266063" y="44450"/>
                  </a:lnTo>
                  <a:lnTo>
                    <a:pt x="1272413" y="44450"/>
                  </a:lnTo>
                  <a:lnTo>
                    <a:pt x="1272413" y="38100"/>
                  </a:lnTo>
                  <a:close/>
                </a:path>
                <a:path w="1719579" h="1588770">
                  <a:moveTo>
                    <a:pt x="1642999" y="38100"/>
                  </a:moveTo>
                  <a:lnTo>
                    <a:pt x="1272413" y="38100"/>
                  </a:lnTo>
                  <a:lnTo>
                    <a:pt x="1272413" y="44450"/>
                  </a:lnTo>
                  <a:lnTo>
                    <a:pt x="1642999" y="44450"/>
                  </a:lnTo>
                  <a:lnTo>
                    <a:pt x="1642999" y="38100"/>
                  </a:lnTo>
                  <a:close/>
                </a:path>
                <a:path w="1719579" h="1588770">
                  <a:moveTo>
                    <a:pt x="1706499" y="31750"/>
                  </a:moveTo>
                  <a:lnTo>
                    <a:pt x="1655699" y="31750"/>
                  </a:lnTo>
                  <a:lnTo>
                    <a:pt x="1655699" y="44450"/>
                  </a:lnTo>
                  <a:lnTo>
                    <a:pt x="1706499" y="44450"/>
                  </a:lnTo>
                  <a:lnTo>
                    <a:pt x="1719199" y="38100"/>
                  </a:lnTo>
                  <a:lnTo>
                    <a:pt x="1706499" y="3175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38315" y="854963"/>
              <a:ext cx="1150620" cy="266700"/>
            </a:xfrm>
            <a:custGeom>
              <a:avLst/>
              <a:gdLst/>
              <a:ahLst/>
              <a:cxnLst/>
              <a:rect l="l" t="t" r="r" b="b"/>
              <a:pathLst>
                <a:path w="1150620" h="266700">
                  <a:moveTo>
                    <a:pt x="1106169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222250"/>
                  </a:lnTo>
                  <a:lnTo>
                    <a:pt x="3498" y="239535"/>
                  </a:lnTo>
                  <a:lnTo>
                    <a:pt x="13033" y="253666"/>
                  </a:lnTo>
                  <a:lnTo>
                    <a:pt x="27164" y="263201"/>
                  </a:lnTo>
                  <a:lnTo>
                    <a:pt x="44450" y="266700"/>
                  </a:lnTo>
                  <a:lnTo>
                    <a:pt x="1106169" y="266700"/>
                  </a:lnTo>
                  <a:lnTo>
                    <a:pt x="1123455" y="263201"/>
                  </a:lnTo>
                  <a:lnTo>
                    <a:pt x="1137586" y="253666"/>
                  </a:lnTo>
                  <a:lnTo>
                    <a:pt x="1147121" y="239535"/>
                  </a:lnTo>
                  <a:lnTo>
                    <a:pt x="1150619" y="222250"/>
                  </a:lnTo>
                  <a:lnTo>
                    <a:pt x="1150619" y="44450"/>
                  </a:lnTo>
                  <a:lnTo>
                    <a:pt x="1147121" y="27164"/>
                  </a:lnTo>
                  <a:lnTo>
                    <a:pt x="1137586" y="13033"/>
                  </a:lnTo>
                  <a:lnTo>
                    <a:pt x="1123455" y="3498"/>
                  </a:lnTo>
                  <a:lnTo>
                    <a:pt x="1106169" y="0"/>
                  </a:lnTo>
                  <a:close/>
                </a:path>
              </a:pathLst>
            </a:custGeom>
            <a:solidFill>
              <a:srgbClr val="579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647178" y="871550"/>
            <a:ext cx="432434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-20" dirty="0">
                <a:solidFill>
                  <a:srgbClr val="89B0C5"/>
                </a:solidFill>
                <a:latin typeface="Bandal"/>
                <a:cs typeface="Bandal"/>
              </a:rPr>
              <a:t>list.jsp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62700" y="5545835"/>
            <a:ext cx="5404485" cy="688975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전체 리스트</a:t>
            </a:r>
            <a:r>
              <a:rPr sz="1000" spc="-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뿌림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09409" y="866394"/>
            <a:ext cx="41020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114" dirty="0">
                <a:solidFill>
                  <a:srgbClr val="FFFFFF"/>
                </a:solidFill>
                <a:latin typeface="Bandal"/>
                <a:cs typeface="Bandal"/>
              </a:rPr>
              <a:t>view</a:t>
            </a:r>
            <a:endParaRPr sz="140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6" y="1927860"/>
            <a:ext cx="3542029" cy="737870"/>
          </a:xfrm>
          <a:custGeom>
            <a:avLst/>
            <a:gdLst/>
            <a:ahLst/>
            <a:cxnLst/>
            <a:rect l="l" t="t" r="r" b="b"/>
            <a:pathLst>
              <a:path w="3542029" h="737869">
                <a:moveTo>
                  <a:pt x="3541776" y="0"/>
                </a:moveTo>
                <a:lnTo>
                  <a:pt x="0" y="0"/>
                </a:lnTo>
                <a:lnTo>
                  <a:pt x="0" y="737615"/>
                </a:lnTo>
                <a:lnTo>
                  <a:pt x="3541776" y="737615"/>
                </a:lnTo>
                <a:lnTo>
                  <a:pt x="3541776" y="0"/>
                </a:lnTo>
                <a:close/>
              </a:path>
            </a:pathLst>
          </a:custGeom>
          <a:solidFill>
            <a:srgbClr val="BEBEBE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04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546" y="3430270"/>
            <a:ext cx="295275" cy="138684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상세 구현</a:t>
            </a:r>
            <a:r>
              <a:rPr sz="1600" spc="22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내용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8557" y="2046223"/>
            <a:ext cx="303403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delte.do로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요청시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frontControlloer에서 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BDelteCommad 객체를 생성해서 보내고 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–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로직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수행  </a:t>
            </a:r>
            <a:r>
              <a:rPr sz="1000" spc="-25" dirty="0">
                <a:solidFill>
                  <a:srgbClr val="7E7E7E"/>
                </a:solidFill>
                <a:latin typeface="UKIJ CJK"/>
                <a:cs typeface="UKIJ CJK"/>
              </a:rPr>
              <a:t>list.jsp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페이지를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보여준다. 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–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view</a:t>
            </a:r>
            <a:r>
              <a:rPr sz="10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페이지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3109" y="2918586"/>
            <a:ext cx="13830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100" dirty="0">
                <a:solidFill>
                  <a:srgbClr val="89B0C5"/>
                </a:solidFill>
                <a:latin typeface="Bandal"/>
                <a:cs typeface="Bandal"/>
              </a:rPr>
              <a:t>BDeleteCommad.java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3542" y="1002919"/>
            <a:ext cx="12877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30" dirty="0">
                <a:solidFill>
                  <a:srgbClr val="89B0C5"/>
                </a:solidFill>
                <a:latin typeface="Bandal"/>
                <a:cs typeface="Bandal"/>
              </a:rPr>
              <a:t>FrontController.java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46926" y="253111"/>
            <a:ext cx="1385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40" dirty="0">
                <a:solidFill>
                  <a:srgbClr val="7E7E7E"/>
                </a:solidFill>
                <a:latin typeface="Bandal"/>
                <a:cs typeface="Bandal"/>
              </a:rPr>
              <a:t>delete </a:t>
            </a:r>
            <a:r>
              <a:rPr sz="1400" b="0" spc="350" dirty="0">
                <a:solidFill>
                  <a:srgbClr val="7E7E7E"/>
                </a:solidFill>
                <a:latin typeface="Bandal"/>
                <a:cs typeface="Bandal"/>
              </a:rPr>
              <a:t>관련</a:t>
            </a:r>
            <a:r>
              <a:rPr sz="1400" b="0" spc="-30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로직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97400" y="253111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89B0C5"/>
                </a:solidFill>
              </a:rPr>
              <a:t>페이지</a:t>
            </a:r>
            <a:r>
              <a:rPr spc="70" dirty="0">
                <a:solidFill>
                  <a:srgbClr val="89B0C5"/>
                </a:solidFill>
              </a:rPr>
              <a:t> </a:t>
            </a:r>
            <a:r>
              <a:rPr spc="-5" dirty="0">
                <a:solidFill>
                  <a:srgbClr val="89B0C5"/>
                </a:solidFill>
              </a:rPr>
              <a:t>구현</a:t>
            </a:r>
          </a:p>
        </p:txBody>
      </p:sp>
      <p:sp>
        <p:nvSpPr>
          <p:cNvPr id="14" name="object 14"/>
          <p:cNvSpPr/>
          <p:nvPr/>
        </p:nvSpPr>
        <p:spPr>
          <a:xfrm>
            <a:off x="1938527" y="931163"/>
            <a:ext cx="1150620" cy="266700"/>
          </a:xfrm>
          <a:custGeom>
            <a:avLst/>
            <a:gdLst/>
            <a:ahLst/>
            <a:cxnLst/>
            <a:rect l="l" t="t" r="r" b="b"/>
            <a:pathLst>
              <a:path w="1150620" h="266700">
                <a:moveTo>
                  <a:pt x="1106170" y="0"/>
                </a:moveTo>
                <a:lnTo>
                  <a:pt x="44450" y="0"/>
                </a:lnTo>
                <a:lnTo>
                  <a:pt x="27164" y="3498"/>
                </a:lnTo>
                <a:lnTo>
                  <a:pt x="13033" y="13033"/>
                </a:lnTo>
                <a:lnTo>
                  <a:pt x="3498" y="27164"/>
                </a:lnTo>
                <a:lnTo>
                  <a:pt x="0" y="44450"/>
                </a:lnTo>
                <a:lnTo>
                  <a:pt x="0" y="222250"/>
                </a:lnTo>
                <a:lnTo>
                  <a:pt x="3498" y="239535"/>
                </a:lnTo>
                <a:lnTo>
                  <a:pt x="13033" y="253666"/>
                </a:lnTo>
                <a:lnTo>
                  <a:pt x="27164" y="263201"/>
                </a:lnTo>
                <a:lnTo>
                  <a:pt x="44450" y="266700"/>
                </a:lnTo>
                <a:lnTo>
                  <a:pt x="1106170" y="266700"/>
                </a:lnTo>
                <a:lnTo>
                  <a:pt x="1123455" y="263201"/>
                </a:lnTo>
                <a:lnTo>
                  <a:pt x="1137586" y="253666"/>
                </a:lnTo>
                <a:lnTo>
                  <a:pt x="1147121" y="239535"/>
                </a:lnTo>
                <a:lnTo>
                  <a:pt x="1150620" y="222250"/>
                </a:lnTo>
                <a:lnTo>
                  <a:pt x="1150620" y="44450"/>
                </a:lnTo>
                <a:lnTo>
                  <a:pt x="1147121" y="27164"/>
                </a:lnTo>
                <a:lnTo>
                  <a:pt x="1137586" y="13033"/>
                </a:lnTo>
                <a:lnTo>
                  <a:pt x="1123455" y="3498"/>
                </a:lnTo>
                <a:lnTo>
                  <a:pt x="1106170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949195" y="2284222"/>
            <a:ext cx="4062729" cy="849630"/>
            <a:chOff x="1949195" y="2284222"/>
            <a:chExt cx="4062729" cy="849630"/>
          </a:xfrm>
        </p:grpSpPr>
        <p:sp>
          <p:nvSpPr>
            <p:cNvPr id="16" name="object 16"/>
            <p:cNvSpPr/>
            <p:nvPr/>
          </p:nvSpPr>
          <p:spPr>
            <a:xfrm>
              <a:off x="4866131" y="2284222"/>
              <a:ext cx="1146175" cy="782955"/>
            </a:xfrm>
            <a:custGeom>
              <a:avLst/>
              <a:gdLst/>
              <a:ahLst/>
              <a:cxnLst/>
              <a:rect l="l" t="t" r="r" b="b"/>
              <a:pathLst>
                <a:path w="1146175" h="782955">
                  <a:moveTo>
                    <a:pt x="76200" y="706374"/>
                  </a:moveTo>
                  <a:lnTo>
                    <a:pt x="0" y="744474"/>
                  </a:lnTo>
                  <a:lnTo>
                    <a:pt x="76200" y="782574"/>
                  </a:lnTo>
                  <a:lnTo>
                    <a:pt x="76200" y="750824"/>
                  </a:lnTo>
                  <a:lnTo>
                    <a:pt x="63500" y="750824"/>
                  </a:lnTo>
                  <a:lnTo>
                    <a:pt x="63500" y="738124"/>
                  </a:lnTo>
                  <a:lnTo>
                    <a:pt x="76200" y="738124"/>
                  </a:lnTo>
                  <a:lnTo>
                    <a:pt x="76200" y="706374"/>
                  </a:lnTo>
                  <a:close/>
                </a:path>
                <a:path w="1146175" h="782955">
                  <a:moveTo>
                    <a:pt x="76200" y="738124"/>
                  </a:moveTo>
                  <a:lnTo>
                    <a:pt x="63500" y="738124"/>
                  </a:lnTo>
                  <a:lnTo>
                    <a:pt x="63500" y="750824"/>
                  </a:lnTo>
                  <a:lnTo>
                    <a:pt x="76200" y="750824"/>
                  </a:lnTo>
                  <a:lnTo>
                    <a:pt x="76200" y="738124"/>
                  </a:lnTo>
                  <a:close/>
                </a:path>
                <a:path w="1146175" h="782955">
                  <a:moveTo>
                    <a:pt x="1132966" y="738124"/>
                  </a:moveTo>
                  <a:lnTo>
                    <a:pt x="76200" y="738124"/>
                  </a:lnTo>
                  <a:lnTo>
                    <a:pt x="76200" y="750824"/>
                  </a:lnTo>
                  <a:lnTo>
                    <a:pt x="1145666" y="750824"/>
                  </a:lnTo>
                  <a:lnTo>
                    <a:pt x="1145666" y="744474"/>
                  </a:lnTo>
                  <a:lnTo>
                    <a:pt x="1132966" y="744474"/>
                  </a:lnTo>
                  <a:lnTo>
                    <a:pt x="1132966" y="738124"/>
                  </a:lnTo>
                  <a:close/>
                </a:path>
                <a:path w="1146175" h="782955">
                  <a:moveTo>
                    <a:pt x="1132966" y="6350"/>
                  </a:moveTo>
                  <a:lnTo>
                    <a:pt x="1132966" y="744474"/>
                  </a:lnTo>
                  <a:lnTo>
                    <a:pt x="1139316" y="738124"/>
                  </a:lnTo>
                  <a:lnTo>
                    <a:pt x="1145666" y="738124"/>
                  </a:lnTo>
                  <a:lnTo>
                    <a:pt x="1145666" y="12700"/>
                  </a:lnTo>
                  <a:lnTo>
                    <a:pt x="1139316" y="12700"/>
                  </a:lnTo>
                  <a:lnTo>
                    <a:pt x="1132966" y="6350"/>
                  </a:lnTo>
                  <a:close/>
                </a:path>
                <a:path w="1146175" h="782955">
                  <a:moveTo>
                    <a:pt x="1145666" y="738124"/>
                  </a:moveTo>
                  <a:lnTo>
                    <a:pt x="1139316" y="738124"/>
                  </a:lnTo>
                  <a:lnTo>
                    <a:pt x="1132966" y="744474"/>
                  </a:lnTo>
                  <a:lnTo>
                    <a:pt x="1145666" y="744474"/>
                  </a:lnTo>
                  <a:lnTo>
                    <a:pt x="1145666" y="738124"/>
                  </a:lnTo>
                  <a:close/>
                </a:path>
                <a:path w="1146175" h="782955">
                  <a:moveTo>
                    <a:pt x="1145666" y="0"/>
                  </a:moveTo>
                  <a:lnTo>
                    <a:pt x="910716" y="0"/>
                  </a:lnTo>
                  <a:lnTo>
                    <a:pt x="910716" y="12700"/>
                  </a:lnTo>
                  <a:lnTo>
                    <a:pt x="1132966" y="12700"/>
                  </a:lnTo>
                  <a:lnTo>
                    <a:pt x="1132966" y="6350"/>
                  </a:lnTo>
                  <a:lnTo>
                    <a:pt x="1145666" y="6350"/>
                  </a:lnTo>
                  <a:lnTo>
                    <a:pt x="1145666" y="0"/>
                  </a:lnTo>
                  <a:close/>
                </a:path>
                <a:path w="1146175" h="782955">
                  <a:moveTo>
                    <a:pt x="1145666" y="6350"/>
                  </a:moveTo>
                  <a:lnTo>
                    <a:pt x="1132966" y="6350"/>
                  </a:lnTo>
                  <a:lnTo>
                    <a:pt x="1139316" y="12700"/>
                  </a:lnTo>
                  <a:lnTo>
                    <a:pt x="1145666" y="12700"/>
                  </a:lnTo>
                  <a:lnTo>
                    <a:pt x="1145666" y="6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9195" y="2868168"/>
              <a:ext cx="1225550" cy="265430"/>
            </a:xfrm>
            <a:custGeom>
              <a:avLst/>
              <a:gdLst/>
              <a:ahLst/>
              <a:cxnLst/>
              <a:rect l="l" t="t" r="r" b="b"/>
              <a:pathLst>
                <a:path w="1225550" h="265430">
                  <a:moveTo>
                    <a:pt x="1181100" y="0"/>
                  </a:moveTo>
                  <a:lnTo>
                    <a:pt x="44196" y="0"/>
                  </a:lnTo>
                  <a:lnTo>
                    <a:pt x="27003" y="3476"/>
                  </a:lnTo>
                  <a:lnTo>
                    <a:pt x="12954" y="12954"/>
                  </a:lnTo>
                  <a:lnTo>
                    <a:pt x="3476" y="27003"/>
                  </a:lnTo>
                  <a:lnTo>
                    <a:pt x="0" y="44196"/>
                  </a:lnTo>
                  <a:lnTo>
                    <a:pt x="0" y="220980"/>
                  </a:lnTo>
                  <a:lnTo>
                    <a:pt x="3476" y="238172"/>
                  </a:lnTo>
                  <a:lnTo>
                    <a:pt x="12953" y="252222"/>
                  </a:lnTo>
                  <a:lnTo>
                    <a:pt x="27003" y="261699"/>
                  </a:lnTo>
                  <a:lnTo>
                    <a:pt x="44196" y="265176"/>
                  </a:lnTo>
                  <a:lnTo>
                    <a:pt x="1181100" y="265176"/>
                  </a:lnTo>
                  <a:lnTo>
                    <a:pt x="1198292" y="261699"/>
                  </a:lnTo>
                  <a:lnTo>
                    <a:pt x="1212342" y="252222"/>
                  </a:lnTo>
                  <a:lnTo>
                    <a:pt x="1221819" y="238172"/>
                  </a:lnTo>
                  <a:lnTo>
                    <a:pt x="1225296" y="220980"/>
                  </a:lnTo>
                  <a:lnTo>
                    <a:pt x="1225296" y="44196"/>
                  </a:lnTo>
                  <a:lnTo>
                    <a:pt x="1221819" y="27003"/>
                  </a:lnTo>
                  <a:lnTo>
                    <a:pt x="1212342" y="12953"/>
                  </a:lnTo>
                  <a:lnTo>
                    <a:pt x="1198292" y="3476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579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79498" y="942213"/>
            <a:ext cx="869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40" dirty="0">
                <a:solidFill>
                  <a:srgbClr val="FFFFFF"/>
                </a:solidFill>
                <a:latin typeface="Bandal"/>
                <a:cs typeface="Bandal"/>
              </a:rPr>
              <a:t>Controller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8760" y="2879217"/>
            <a:ext cx="565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325" dirty="0">
                <a:solidFill>
                  <a:srgbClr val="FFFFFF"/>
                </a:solidFill>
                <a:latin typeface="Bandal"/>
                <a:cs typeface="Bandal"/>
              </a:rPr>
              <a:t>Mo</a:t>
            </a:r>
            <a:r>
              <a:rPr sz="1400" b="0" spc="320" dirty="0">
                <a:solidFill>
                  <a:srgbClr val="FFFFFF"/>
                </a:solidFill>
                <a:latin typeface="Bandal"/>
                <a:cs typeface="Bandal"/>
              </a:rPr>
              <a:t>d</a:t>
            </a:r>
            <a:r>
              <a:rPr sz="1400" b="0" spc="-5" dirty="0">
                <a:solidFill>
                  <a:srgbClr val="FFFFFF"/>
                </a:solidFill>
                <a:latin typeface="Bandal"/>
                <a:cs typeface="Bandal"/>
              </a:rPr>
              <a:t>el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1492" y="4928615"/>
            <a:ext cx="3901440" cy="1320165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23114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작성중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75062" y="1313688"/>
            <a:ext cx="2276426" cy="478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6896" y="1295400"/>
            <a:ext cx="5253228" cy="3820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584191" y="854963"/>
            <a:ext cx="2905125" cy="1636395"/>
            <a:chOff x="4584191" y="854963"/>
            <a:chExt cx="2905125" cy="1636395"/>
          </a:xfrm>
        </p:grpSpPr>
        <p:sp>
          <p:nvSpPr>
            <p:cNvPr id="24" name="object 24"/>
            <p:cNvSpPr/>
            <p:nvPr/>
          </p:nvSpPr>
          <p:spPr>
            <a:xfrm>
              <a:off x="5497067" y="2290572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28028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84191" y="902207"/>
              <a:ext cx="1719580" cy="1588770"/>
            </a:xfrm>
            <a:custGeom>
              <a:avLst/>
              <a:gdLst/>
              <a:ahLst/>
              <a:cxnLst/>
              <a:rect l="l" t="t" r="r" b="b"/>
              <a:pathLst>
                <a:path w="1719579" h="1588770">
                  <a:moveTo>
                    <a:pt x="1259713" y="1576069"/>
                  </a:moveTo>
                  <a:lnTo>
                    <a:pt x="0" y="1576069"/>
                  </a:lnTo>
                  <a:lnTo>
                    <a:pt x="0" y="1588769"/>
                  </a:lnTo>
                  <a:lnTo>
                    <a:pt x="1272413" y="1588769"/>
                  </a:lnTo>
                  <a:lnTo>
                    <a:pt x="1272413" y="1582419"/>
                  </a:lnTo>
                  <a:lnTo>
                    <a:pt x="1259713" y="1582419"/>
                  </a:lnTo>
                  <a:lnTo>
                    <a:pt x="1259713" y="1576069"/>
                  </a:lnTo>
                  <a:close/>
                </a:path>
                <a:path w="1719579" h="1588770">
                  <a:moveTo>
                    <a:pt x="1642999" y="31750"/>
                  </a:moveTo>
                  <a:lnTo>
                    <a:pt x="1259713" y="31750"/>
                  </a:lnTo>
                  <a:lnTo>
                    <a:pt x="1259713" y="1582419"/>
                  </a:lnTo>
                  <a:lnTo>
                    <a:pt x="1266063" y="1576069"/>
                  </a:lnTo>
                  <a:lnTo>
                    <a:pt x="1272413" y="1576069"/>
                  </a:lnTo>
                  <a:lnTo>
                    <a:pt x="1272413" y="44450"/>
                  </a:lnTo>
                  <a:lnTo>
                    <a:pt x="1266063" y="44450"/>
                  </a:lnTo>
                  <a:lnTo>
                    <a:pt x="1272413" y="38100"/>
                  </a:lnTo>
                  <a:lnTo>
                    <a:pt x="1642999" y="38100"/>
                  </a:lnTo>
                  <a:lnTo>
                    <a:pt x="1642999" y="31750"/>
                  </a:lnTo>
                  <a:close/>
                </a:path>
                <a:path w="1719579" h="1588770">
                  <a:moveTo>
                    <a:pt x="1272413" y="1576069"/>
                  </a:moveTo>
                  <a:lnTo>
                    <a:pt x="1266063" y="1576069"/>
                  </a:lnTo>
                  <a:lnTo>
                    <a:pt x="1259713" y="1582419"/>
                  </a:lnTo>
                  <a:lnTo>
                    <a:pt x="1272413" y="1582419"/>
                  </a:lnTo>
                  <a:lnTo>
                    <a:pt x="1272413" y="1576069"/>
                  </a:lnTo>
                  <a:close/>
                </a:path>
                <a:path w="1719579" h="1588770">
                  <a:moveTo>
                    <a:pt x="1642999" y="0"/>
                  </a:moveTo>
                  <a:lnTo>
                    <a:pt x="1642999" y="76200"/>
                  </a:lnTo>
                  <a:lnTo>
                    <a:pt x="1706499" y="44450"/>
                  </a:lnTo>
                  <a:lnTo>
                    <a:pt x="1655699" y="44450"/>
                  </a:lnTo>
                  <a:lnTo>
                    <a:pt x="1655699" y="31750"/>
                  </a:lnTo>
                  <a:lnTo>
                    <a:pt x="1706499" y="31750"/>
                  </a:lnTo>
                  <a:lnTo>
                    <a:pt x="1642999" y="0"/>
                  </a:lnTo>
                  <a:close/>
                </a:path>
                <a:path w="1719579" h="1588770">
                  <a:moveTo>
                    <a:pt x="1272413" y="38100"/>
                  </a:moveTo>
                  <a:lnTo>
                    <a:pt x="1266063" y="44450"/>
                  </a:lnTo>
                  <a:lnTo>
                    <a:pt x="1272413" y="44450"/>
                  </a:lnTo>
                  <a:lnTo>
                    <a:pt x="1272413" y="38100"/>
                  </a:lnTo>
                  <a:close/>
                </a:path>
                <a:path w="1719579" h="1588770">
                  <a:moveTo>
                    <a:pt x="1642999" y="38100"/>
                  </a:moveTo>
                  <a:lnTo>
                    <a:pt x="1272413" y="38100"/>
                  </a:lnTo>
                  <a:lnTo>
                    <a:pt x="1272413" y="44450"/>
                  </a:lnTo>
                  <a:lnTo>
                    <a:pt x="1642999" y="44450"/>
                  </a:lnTo>
                  <a:lnTo>
                    <a:pt x="1642999" y="38100"/>
                  </a:lnTo>
                  <a:close/>
                </a:path>
                <a:path w="1719579" h="1588770">
                  <a:moveTo>
                    <a:pt x="1706499" y="31750"/>
                  </a:moveTo>
                  <a:lnTo>
                    <a:pt x="1655699" y="31750"/>
                  </a:lnTo>
                  <a:lnTo>
                    <a:pt x="1655699" y="44450"/>
                  </a:lnTo>
                  <a:lnTo>
                    <a:pt x="1706499" y="44450"/>
                  </a:lnTo>
                  <a:lnTo>
                    <a:pt x="1719199" y="38100"/>
                  </a:lnTo>
                  <a:lnTo>
                    <a:pt x="1706499" y="3175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38315" y="854963"/>
              <a:ext cx="1150620" cy="266700"/>
            </a:xfrm>
            <a:custGeom>
              <a:avLst/>
              <a:gdLst/>
              <a:ahLst/>
              <a:cxnLst/>
              <a:rect l="l" t="t" r="r" b="b"/>
              <a:pathLst>
                <a:path w="1150620" h="266700">
                  <a:moveTo>
                    <a:pt x="1106169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222250"/>
                  </a:lnTo>
                  <a:lnTo>
                    <a:pt x="3498" y="239535"/>
                  </a:lnTo>
                  <a:lnTo>
                    <a:pt x="13033" y="253666"/>
                  </a:lnTo>
                  <a:lnTo>
                    <a:pt x="27164" y="263201"/>
                  </a:lnTo>
                  <a:lnTo>
                    <a:pt x="44450" y="266700"/>
                  </a:lnTo>
                  <a:lnTo>
                    <a:pt x="1106169" y="266700"/>
                  </a:lnTo>
                  <a:lnTo>
                    <a:pt x="1123455" y="263201"/>
                  </a:lnTo>
                  <a:lnTo>
                    <a:pt x="1137586" y="253666"/>
                  </a:lnTo>
                  <a:lnTo>
                    <a:pt x="1147121" y="239535"/>
                  </a:lnTo>
                  <a:lnTo>
                    <a:pt x="1150619" y="222250"/>
                  </a:lnTo>
                  <a:lnTo>
                    <a:pt x="1150619" y="44450"/>
                  </a:lnTo>
                  <a:lnTo>
                    <a:pt x="1147121" y="27164"/>
                  </a:lnTo>
                  <a:lnTo>
                    <a:pt x="1137586" y="13033"/>
                  </a:lnTo>
                  <a:lnTo>
                    <a:pt x="1123455" y="3498"/>
                  </a:lnTo>
                  <a:lnTo>
                    <a:pt x="1106169" y="0"/>
                  </a:lnTo>
                  <a:close/>
                </a:path>
              </a:pathLst>
            </a:custGeom>
            <a:solidFill>
              <a:srgbClr val="579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647178" y="871550"/>
            <a:ext cx="432434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-20" dirty="0">
                <a:solidFill>
                  <a:srgbClr val="89B0C5"/>
                </a:solidFill>
                <a:latin typeface="Bandal"/>
                <a:cs typeface="Bandal"/>
              </a:rPr>
              <a:t>list.jsp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09409" y="866394"/>
            <a:ext cx="41020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114" dirty="0">
                <a:solidFill>
                  <a:srgbClr val="FFFFFF"/>
                </a:solidFill>
                <a:latin typeface="Bandal"/>
                <a:cs typeface="Bandal"/>
              </a:rPr>
              <a:t>view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62700" y="5545835"/>
            <a:ext cx="5404485" cy="688975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전체 리스트</a:t>
            </a:r>
            <a:r>
              <a:rPr sz="1000" spc="-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뿌림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26335" y="3358896"/>
            <a:ext cx="4082796" cy="1510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6" y="1927860"/>
            <a:ext cx="3542029" cy="737870"/>
          </a:xfrm>
          <a:custGeom>
            <a:avLst/>
            <a:gdLst/>
            <a:ahLst/>
            <a:cxnLst/>
            <a:rect l="l" t="t" r="r" b="b"/>
            <a:pathLst>
              <a:path w="3542029" h="737869">
                <a:moveTo>
                  <a:pt x="3541776" y="0"/>
                </a:moveTo>
                <a:lnTo>
                  <a:pt x="0" y="0"/>
                </a:lnTo>
                <a:lnTo>
                  <a:pt x="0" y="737615"/>
                </a:lnTo>
                <a:lnTo>
                  <a:pt x="3541776" y="737615"/>
                </a:lnTo>
                <a:lnTo>
                  <a:pt x="3541776" y="0"/>
                </a:lnTo>
                <a:close/>
              </a:path>
            </a:pathLst>
          </a:custGeom>
          <a:solidFill>
            <a:srgbClr val="BEBEBE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04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546" y="3430270"/>
            <a:ext cx="295275" cy="138684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상세 구현</a:t>
            </a:r>
            <a:r>
              <a:rPr sz="1600" spc="22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내용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8557" y="2046223"/>
            <a:ext cx="33223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Reply_view.do로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요청시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frontControlloer에서 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BReplyViewCommad 객체를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생성해서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보내고 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–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로직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수행  Reply_view.jsp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페이지를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보여준다. 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–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view</a:t>
            </a:r>
            <a:r>
              <a:rPr sz="1000" spc="7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페이지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3109" y="2918586"/>
            <a:ext cx="13830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100" dirty="0">
                <a:solidFill>
                  <a:srgbClr val="89B0C5"/>
                </a:solidFill>
                <a:latin typeface="Bandal"/>
                <a:cs typeface="Bandal"/>
              </a:rPr>
              <a:t>BDeleteCommad.java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3542" y="1002919"/>
            <a:ext cx="12877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30" dirty="0">
                <a:solidFill>
                  <a:srgbClr val="89B0C5"/>
                </a:solidFill>
                <a:latin typeface="Bandal"/>
                <a:cs typeface="Bandal"/>
              </a:rPr>
              <a:t>FrontController.java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2700" y="5545835"/>
            <a:ext cx="5404485" cy="688975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작성중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7678" y="253111"/>
            <a:ext cx="14643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30" dirty="0">
                <a:solidFill>
                  <a:srgbClr val="7E7E7E"/>
                </a:solidFill>
                <a:latin typeface="Bandal"/>
                <a:cs typeface="Bandal"/>
              </a:rPr>
              <a:t>reply </a:t>
            </a:r>
            <a:r>
              <a:rPr sz="1400" b="0" spc="350" dirty="0">
                <a:solidFill>
                  <a:srgbClr val="7E7E7E"/>
                </a:solidFill>
                <a:latin typeface="Bandal"/>
                <a:cs typeface="Bandal"/>
              </a:rPr>
              <a:t>관련</a:t>
            </a:r>
            <a:r>
              <a:rPr sz="1400" b="0" spc="-28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04" dirty="0">
                <a:solidFill>
                  <a:srgbClr val="7E7E7E"/>
                </a:solidFill>
                <a:latin typeface="Bandal"/>
                <a:cs typeface="Bandal"/>
              </a:rPr>
              <a:t>로직_1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97400" y="253111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89B0C5"/>
                </a:solidFill>
              </a:rPr>
              <a:t>페이지</a:t>
            </a:r>
            <a:r>
              <a:rPr spc="70" dirty="0">
                <a:solidFill>
                  <a:srgbClr val="89B0C5"/>
                </a:solidFill>
              </a:rPr>
              <a:t> </a:t>
            </a:r>
            <a:r>
              <a:rPr spc="-5" dirty="0">
                <a:solidFill>
                  <a:srgbClr val="89B0C5"/>
                </a:solidFill>
              </a:rPr>
              <a:t>구현</a:t>
            </a:r>
          </a:p>
        </p:txBody>
      </p:sp>
      <p:sp>
        <p:nvSpPr>
          <p:cNvPr id="15" name="object 15"/>
          <p:cNvSpPr/>
          <p:nvPr/>
        </p:nvSpPr>
        <p:spPr>
          <a:xfrm>
            <a:off x="1938527" y="931163"/>
            <a:ext cx="1150620" cy="266700"/>
          </a:xfrm>
          <a:custGeom>
            <a:avLst/>
            <a:gdLst/>
            <a:ahLst/>
            <a:cxnLst/>
            <a:rect l="l" t="t" r="r" b="b"/>
            <a:pathLst>
              <a:path w="1150620" h="266700">
                <a:moveTo>
                  <a:pt x="1106170" y="0"/>
                </a:moveTo>
                <a:lnTo>
                  <a:pt x="44450" y="0"/>
                </a:lnTo>
                <a:lnTo>
                  <a:pt x="27164" y="3498"/>
                </a:lnTo>
                <a:lnTo>
                  <a:pt x="13033" y="13033"/>
                </a:lnTo>
                <a:lnTo>
                  <a:pt x="3498" y="27164"/>
                </a:lnTo>
                <a:lnTo>
                  <a:pt x="0" y="44450"/>
                </a:lnTo>
                <a:lnTo>
                  <a:pt x="0" y="222250"/>
                </a:lnTo>
                <a:lnTo>
                  <a:pt x="3498" y="239535"/>
                </a:lnTo>
                <a:lnTo>
                  <a:pt x="13033" y="253666"/>
                </a:lnTo>
                <a:lnTo>
                  <a:pt x="27164" y="263201"/>
                </a:lnTo>
                <a:lnTo>
                  <a:pt x="44450" y="266700"/>
                </a:lnTo>
                <a:lnTo>
                  <a:pt x="1106170" y="266700"/>
                </a:lnTo>
                <a:lnTo>
                  <a:pt x="1123455" y="263201"/>
                </a:lnTo>
                <a:lnTo>
                  <a:pt x="1137586" y="253666"/>
                </a:lnTo>
                <a:lnTo>
                  <a:pt x="1147121" y="239535"/>
                </a:lnTo>
                <a:lnTo>
                  <a:pt x="1150620" y="222250"/>
                </a:lnTo>
                <a:lnTo>
                  <a:pt x="1150620" y="44450"/>
                </a:lnTo>
                <a:lnTo>
                  <a:pt x="1147121" y="27164"/>
                </a:lnTo>
                <a:lnTo>
                  <a:pt x="1137586" y="13033"/>
                </a:lnTo>
                <a:lnTo>
                  <a:pt x="1123455" y="3498"/>
                </a:lnTo>
                <a:lnTo>
                  <a:pt x="1106170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949195" y="2284222"/>
            <a:ext cx="4062729" cy="849630"/>
            <a:chOff x="1949195" y="2284222"/>
            <a:chExt cx="4062729" cy="849630"/>
          </a:xfrm>
        </p:grpSpPr>
        <p:sp>
          <p:nvSpPr>
            <p:cNvPr id="17" name="object 17"/>
            <p:cNvSpPr/>
            <p:nvPr/>
          </p:nvSpPr>
          <p:spPr>
            <a:xfrm>
              <a:off x="4866131" y="2284222"/>
              <a:ext cx="1146175" cy="782955"/>
            </a:xfrm>
            <a:custGeom>
              <a:avLst/>
              <a:gdLst/>
              <a:ahLst/>
              <a:cxnLst/>
              <a:rect l="l" t="t" r="r" b="b"/>
              <a:pathLst>
                <a:path w="1146175" h="782955">
                  <a:moveTo>
                    <a:pt x="76200" y="706374"/>
                  </a:moveTo>
                  <a:lnTo>
                    <a:pt x="0" y="744474"/>
                  </a:lnTo>
                  <a:lnTo>
                    <a:pt x="76200" y="782574"/>
                  </a:lnTo>
                  <a:lnTo>
                    <a:pt x="76200" y="750824"/>
                  </a:lnTo>
                  <a:lnTo>
                    <a:pt x="63500" y="750824"/>
                  </a:lnTo>
                  <a:lnTo>
                    <a:pt x="63500" y="738124"/>
                  </a:lnTo>
                  <a:lnTo>
                    <a:pt x="76200" y="738124"/>
                  </a:lnTo>
                  <a:lnTo>
                    <a:pt x="76200" y="706374"/>
                  </a:lnTo>
                  <a:close/>
                </a:path>
                <a:path w="1146175" h="782955">
                  <a:moveTo>
                    <a:pt x="76200" y="738124"/>
                  </a:moveTo>
                  <a:lnTo>
                    <a:pt x="63500" y="738124"/>
                  </a:lnTo>
                  <a:lnTo>
                    <a:pt x="63500" y="750824"/>
                  </a:lnTo>
                  <a:lnTo>
                    <a:pt x="76200" y="750824"/>
                  </a:lnTo>
                  <a:lnTo>
                    <a:pt x="76200" y="738124"/>
                  </a:lnTo>
                  <a:close/>
                </a:path>
                <a:path w="1146175" h="782955">
                  <a:moveTo>
                    <a:pt x="1132966" y="738124"/>
                  </a:moveTo>
                  <a:lnTo>
                    <a:pt x="76200" y="738124"/>
                  </a:lnTo>
                  <a:lnTo>
                    <a:pt x="76200" y="750824"/>
                  </a:lnTo>
                  <a:lnTo>
                    <a:pt x="1145666" y="750824"/>
                  </a:lnTo>
                  <a:lnTo>
                    <a:pt x="1145666" y="744474"/>
                  </a:lnTo>
                  <a:lnTo>
                    <a:pt x="1132966" y="744474"/>
                  </a:lnTo>
                  <a:lnTo>
                    <a:pt x="1132966" y="738124"/>
                  </a:lnTo>
                  <a:close/>
                </a:path>
                <a:path w="1146175" h="782955">
                  <a:moveTo>
                    <a:pt x="1132966" y="6350"/>
                  </a:moveTo>
                  <a:lnTo>
                    <a:pt x="1132966" y="744474"/>
                  </a:lnTo>
                  <a:lnTo>
                    <a:pt x="1139316" y="738124"/>
                  </a:lnTo>
                  <a:lnTo>
                    <a:pt x="1145666" y="738124"/>
                  </a:lnTo>
                  <a:lnTo>
                    <a:pt x="1145666" y="12700"/>
                  </a:lnTo>
                  <a:lnTo>
                    <a:pt x="1139316" y="12700"/>
                  </a:lnTo>
                  <a:lnTo>
                    <a:pt x="1132966" y="6350"/>
                  </a:lnTo>
                  <a:close/>
                </a:path>
                <a:path w="1146175" h="782955">
                  <a:moveTo>
                    <a:pt x="1145666" y="738124"/>
                  </a:moveTo>
                  <a:lnTo>
                    <a:pt x="1139316" y="738124"/>
                  </a:lnTo>
                  <a:lnTo>
                    <a:pt x="1132966" y="744474"/>
                  </a:lnTo>
                  <a:lnTo>
                    <a:pt x="1145666" y="744474"/>
                  </a:lnTo>
                  <a:lnTo>
                    <a:pt x="1145666" y="738124"/>
                  </a:lnTo>
                  <a:close/>
                </a:path>
                <a:path w="1146175" h="782955">
                  <a:moveTo>
                    <a:pt x="1145666" y="0"/>
                  </a:moveTo>
                  <a:lnTo>
                    <a:pt x="910716" y="0"/>
                  </a:lnTo>
                  <a:lnTo>
                    <a:pt x="910716" y="12700"/>
                  </a:lnTo>
                  <a:lnTo>
                    <a:pt x="1132966" y="12700"/>
                  </a:lnTo>
                  <a:lnTo>
                    <a:pt x="1132966" y="6350"/>
                  </a:lnTo>
                  <a:lnTo>
                    <a:pt x="1145666" y="6350"/>
                  </a:lnTo>
                  <a:lnTo>
                    <a:pt x="1145666" y="0"/>
                  </a:lnTo>
                  <a:close/>
                </a:path>
                <a:path w="1146175" h="782955">
                  <a:moveTo>
                    <a:pt x="1145666" y="6350"/>
                  </a:moveTo>
                  <a:lnTo>
                    <a:pt x="1132966" y="6350"/>
                  </a:lnTo>
                  <a:lnTo>
                    <a:pt x="1139316" y="12700"/>
                  </a:lnTo>
                  <a:lnTo>
                    <a:pt x="1145666" y="12700"/>
                  </a:lnTo>
                  <a:lnTo>
                    <a:pt x="1145666" y="6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9195" y="2868168"/>
              <a:ext cx="1225550" cy="265430"/>
            </a:xfrm>
            <a:custGeom>
              <a:avLst/>
              <a:gdLst/>
              <a:ahLst/>
              <a:cxnLst/>
              <a:rect l="l" t="t" r="r" b="b"/>
              <a:pathLst>
                <a:path w="1225550" h="265430">
                  <a:moveTo>
                    <a:pt x="1181100" y="0"/>
                  </a:moveTo>
                  <a:lnTo>
                    <a:pt x="44196" y="0"/>
                  </a:lnTo>
                  <a:lnTo>
                    <a:pt x="27003" y="3476"/>
                  </a:lnTo>
                  <a:lnTo>
                    <a:pt x="12954" y="12954"/>
                  </a:lnTo>
                  <a:lnTo>
                    <a:pt x="3476" y="27003"/>
                  </a:lnTo>
                  <a:lnTo>
                    <a:pt x="0" y="44196"/>
                  </a:lnTo>
                  <a:lnTo>
                    <a:pt x="0" y="220980"/>
                  </a:lnTo>
                  <a:lnTo>
                    <a:pt x="3476" y="238172"/>
                  </a:lnTo>
                  <a:lnTo>
                    <a:pt x="12953" y="252222"/>
                  </a:lnTo>
                  <a:lnTo>
                    <a:pt x="27003" y="261699"/>
                  </a:lnTo>
                  <a:lnTo>
                    <a:pt x="44196" y="265176"/>
                  </a:lnTo>
                  <a:lnTo>
                    <a:pt x="1181100" y="265176"/>
                  </a:lnTo>
                  <a:lnTo>
                    <a:pt x="1198292" y="261699"/>
                  </a:lnTo>
                  <a:lnTo>
                    <a:pt x="1212342" y="252222"/>
                  </a:lnTo>
                  <a:lnTo>
                    <a:pt x="1221819" y="238172"/>
                  </a:lnTo>
                  <a:lnTo>
                    <a:pt x="1225296" y="220980"/>
                  </a:lnTo>
                  <a:lnTo>
                    <a:pt x="1225296" y="44196"/>
                  </a:lnTo>
                  <a:lnTo>
                    <a:pt x="1221819" y="27003"/>
                  </a:lnTo>
                  <a:lnTo>
                    <a:pt x="1212342" y="12953"/>
                  </a:lnTo>
                  <a:lnTo>
                    <a:pt x="1198292" y="3476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579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79498" y="942213"/>
            <a:ext cx="869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40" dirty="0">
                <a:solidFill>
                  <a:srgbClr val="FFFFFF"/>
                </a:solidFill>
                <a:latin typeface="Bandal"/>
                <a:cs typeface="Bandal"/>
              </a:rPr>
              <a:t>Controller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8760" y="2879217"/>
            <a:ext cx="565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325" dirty="0">
                <a:solidFill>
                  <a:srgbClr val="FFFFFF"/>
                </a:solidFill>
                <a:latin typeface="Bandal"/>
                <a:cs typeface="Bandal"/>
              </a:rPr>
              <a:t>Mo</a:t>
            </a:r>
            <a:r>
              <a:rPr sz="1400" b="0" spc="320" dirty="0">
                <a:solidFill>
                  <a:srgbClr val="FFFFFF"/>
                </a:solidFill>
                <a:latin typeface="Bandal"/>
                <a:cs typeface="Bandal"/>
              </a:rPr>
              <a:t>d</a:t>
            </a:r>
            <a:r>
              <a:rPr sz="1400" b="0" spc="-5" dirty="0">
                <a:solidFill>
                  <a:srgbClr val="FFFFFF"/>
                </a:solidFill>
                <a:latin typeface="Bandal"/>
                <a:cs typeface="Bandal"/>
              </a:rPr>
              <a:t>el</a:t>
            </a:r>
            <a:endParaRPr sz="1400">
              <a:latin typeface="Bandal"/>
              <a:cs typeface="Band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93892" y="854963"/>
            <a:ext cx="1995170" cy="1606550"/>
            <a:chOff x="5493892" y="854963"/>
            <a:chExt cx="1995170" cy="1606550"/>
          </a:xfrm>
        </p:grpSpPr>
        <p:sp>
          <p:nvSpPr>
            <p:cNvPr id="22" name="object 22"/>
            <p:cNvSpPr/>
            <p:nvPr/>
          </p:nvSpPr>
          <p:spPr>
            <a:xfrm>
              <a:off x="5497067" y="2290572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28028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93053" y="950975"/>
              <a:ext cx="444500" cy="1510665"/>
            </a:xfrm>
            <a:custGeom>
              <a:avLst/>
              <a:gdLst/>
              <a:ahLst/>
              <a:cxnLst/>
              <a:rect l="l" t="t" r="r" b="b"/>
              <a:pathLst>
                <a:path w="444500" h="1510664">
                  <a:moveTo>
                    <a:pt x="368046" y="31750"/>
                  </a:moveTo>
                  <a:lnTo>
                    <a:pt x="0" y="31750"/>
                  </a:lnTo>
                  <a:lnTo>
                    <a:pt x="0" y="1510157"/>
                  </a:lnTo>
                  <a:lnTo>
                    <a:pt x="12700" y="1510157"/>
                  </a:lnTo>
                  <a:lnTo>
                    <a:pt x="12700" y="44450"/>
                  </a:lnTo>
                  <a:lnTo>
                    <a:pt x="6350" y="44450"/>
                  </a:lnTo>
                  <a:lnTo>
                    <a:pt x="12700" y="38100"/>
                  </a:lnTo>
                  <a:lnTo>
                    <a:pt x="368046" y="38100"/>
                  </a:lnTo>
                  <a:lnTo>
                    <a:pt x="368046" y="31750"/>
                  </a:lnTo>
                  <a:close/>
                </a:path>
                <a:path w="444500" h="1510664">
                  <a:moveTo>
                    <a:pt x="368046" y="0"/>
                  </a:moveTo>
                  <a:lnTo>
                    <a:pt x="368046" y="76200"/>
                  </a:lnTo>
                  <a:lnTo>
                    <a:pt x="431546" y="44450"/>
                  </a:lnTo>
                  <a:lnTo>
                    <a:pt x="380746" y="44450"/>
                  </a:lnTo>
                  <a:lnTo>
                    <a:pt x="380746" y="31750"/>
                  </a:lnTo>
                  <a:lnTo>
                    <a:pt x="431546" y="31750"/>
                  </a:lnTo>
                  <a:lnTo>
                    <a:pt x="368046" y="0"/>
                  </a:lnTo>
                  <a:close/>
                </a:path>
                <a:path w="444500" h="1510664">
                  <a:moveTo>
                    <a:pt x="12700" y="38100"/>
                  </a:moveTo>
                  <a:lnTo>
                    <a:pt x="6350" y="44450"/>
                  </a:lnTo>
                  <a:lnTo>
                    <a:pt x="12700" y="44450"/>
                  </a:lnTo>
                  <a:lnTo>
                    <a:pt x="12700" y="38100"/>
                  </a:lnTo>
                  <a:close/>
                </a:path>
                <a:path w="444500" h="1510664">
                  <a:moveTo>
                    <a:pt x="368046" y="38100"/>
                  </a:moveTo>
                  <a:lnTo>
                    <a:pt x="12700" y="38100"/>
                  </a:lnTo>
                  <a:lnTo>
                    <a:pt x="12700" y="44450"/>
                  </a:lnTo>
                  <a:lnTo>
                    <a:pt x="368046" y="44450"/>
                  </a:lnTo>
                  <a:lnTo>
                    <a:pt x="368046" y="38100"/>
                  </a:lnTo>
                  <a:close/>
                </a:path>
                <a:path w="444500" h="1510664">
                  <a:moveTo>
                    <a:pt x="431546" y="31750"/>
                  </a:moveTo>
                  <a:lnTo>
                    <a:pt x="380746" y="31750"/>
                  </a:lnTo>
                  <a:lnTo>
                    <a:pt x="380746" y="44450"/>
                  </a:lnTo>
                  <a:lnTo>
                    <a:pt x="431546" y="44450"/>
                  </a:lnTo>
                  <a:lnTo>
                    <a:pt x="444246" y="38100"/>
                  </a:lnTo>
                  <a:lnTo>
                    <a:pt x="431546" y="3175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38315" y="854963"/>
              <a:ext cx="1150620" cy="266700"/>
            </a:xfrm>
            <a:custGeom>
              <a:avLst/>
              <a:gdLst/>
              <a:ahLst/>
              <a:cxnLst/>
              <a:rect l="l" t="t" r="r" b="b"/>
              <a:pathLst>
                <a:path w="1150620" h="266700">
                  <a:moveTo>
                    <a:pt x="1106169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222250"/>
                  </a:lnTo>
                  <a:lnTo>
                    <a:pt x="3498" y="239535"/>
                  </a:lnTo>
                  <a:lnTo>
                    <a:pt x="13033" y="253666"/>
                  </a:lnTo>
                  <a:lnTo>
                    <a:pt x="27164" y="263201"/>
                  </a:lnTo>
                  <a:lnTo>
                    <a:pt x="44450" y="266700"/>
                  </a:lnTo>
                  <a:lnTo>
                    <a:pt x="1106169" y="266700"/>
                  </a:lnTo>
                  <a:lnTo>
                    <a:pt x="1123455" y="263201"/>
                  </a:lnTo>
                  <a:lnTo>
                    <a:pt x="1137586" y="253666"/>
                  </a:lnTo>
                  <a:lnTo>
                    <a:pt x="1147121" y="239535"/>
                  </a:lnTo>
                  <a:lnTo>
                    <a:pt x="1150619" y="222250"/>
                  </a:lnTo>
                  <a:lnTo>
                    <a:pt x="1150619" y="44450"/>
                  </a:lnTo>
                  <a:lnTo>
                    <a:pt x="1147121" y="27164"/>
                  </a:lnTo>
                  <a:lnTo>
                    <a:pt x="1137586" y="13033"/>
                  </a:lnTo>
                  <a:lnTo>
                    <a:pt x="1123455" y="3498"/>
                  </a:lnTo>
                  <a:lnTo>
                    <a:pt x="1106169" y="0"/>
                  </a:lnTo>
                  <a:close/>
                </a:path>
              </a:pathLst>
            </a:custGeom>
            <a:solidFill>
              <a:srgbClr val="579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31492" y="4771644"/>
            <a:ext cx="3901440" cy="1316990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3114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작성중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09409" y="866394"/>
            <a:ext cx="41020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114" dirty="0">
                <a:solidFill>
                  <a:srgbClr val="FFFFFF"/>
                </a:solidFill>
                <a:latin typeface="Bandal"/>
                <a:cs typeface="Bandal"/>
              </a:rPr>
              <a:t>view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90744" y="2461260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786" y="0"/>
                </a:lnTo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6" y="1927860"/>
            <a:ext cx="3542029" cy="737870"/>
          </a:xfrm>
          <a:custGeom>
            <a:avLst/>
            <a:gdLst/>
            <a:ahLst/>
            <a:cxnLst/>
            <a:rect l="l" t="t" r="r" b="b"/>
            <a:pathLst>
              <a:path w="3542029" h="737869">
                <a:moveTo>
                  <a:pt x="3541776" y="0"/>
                </a:moveTo>
                <a:lnTo>
                  <a:pt x="0" y="0"/>
                </a:lnTo>
                <a:lnTo>
                  <a:pt x="0" y="737615"/>
                </a:lnTo>
                <a:lnTo>
                  <a:pt x="3541776" y="737615"/>
                </a:lnTo>
                <a:lnTo>
                  <a:pt x="3541776" y="0"/>
                </a:lnTo>
                <a:close/>
              </a:path>
            </a:pathLst>
          </a:custGeom>
          <a:solidFill>
            <a:srgbClr val="BEBEBE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04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546" y="3430270"/>
            <a:ext cx="295275" cy="138684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상세 구현</a:t>
            </a:r>
            <a:r>
              <a:rPr sz="1600" spc="22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내용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8557" y="2046223"/>
            <a:ext cx="30480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Reply.do로 요청시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frontControlloer에서 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BReplyCommad 객체를 생성해서 보내고 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–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로직 </a:t>
            </a:r>
            <a:r>
              <a:rPr sz="1000" spc="-10" dirty="0">
                <a:solidFill>
                  <a:srgbClr val="7E7E7E"/>
                </a:solidFill>
                <a:latin typeface="UKIJ CJK"/>
                <a:cs typeface="UKIJ CJK"/>
              </a:rPr>
              <a:t>수행  </a:t>
            </a:r>
            <a:r>
              <a:rPr sz="1000" spc="-20" dirty="0">
                <a:solidFill>
                  <a:srgbClr val="7E7E7E"/>
                </a:solidFill>
                <a:latin typeface="UKIJ CJK"/>
                <a:cs typeface="UKIJ CJK"/>
              </a:rPr>
              <a:t>list.jsp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페이지를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보여준다. </a:t>
            </a:r>
            <a:r>
              <a:rPr sz="1000" spc="10" dirty="0">
                <a:solidFill>
                  <a:srgbClr val="7E7E7E"/>
                </a:solidFill>
                <a:latin typeface="UKIJ CJK"/>
                <a:cs typeface="UKIJ CJK"/>
              </a:rPr>
              <a:t>–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view</a:t>
            </a:r>
            <a:r>
              <a:rPr sz="10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페이지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3109" y="2918586"/>
            <a:ext cx="13830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100" dirty="0">
                <a:solidFill>
                  <a:srgbClr val="89B0C5"/>
                </a:solidFill>
                <a:latin typeface="Bandal"/>
                <a:cs typeface="Bandal"/>
              </a:rPr>
              <a:t>BDeleteCommad.java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3542" y="1002919"/>
            <a:ext cx="12877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30" dirty="0">
                <a:solidFill>
                  <a:srgbClr val="89B0C5"/>
                </a:solidFill>
                <a:latin typeface="Bandal"/>
                <a:cs typeface="Bandal"/>
              </a:rPr>
              <a:t>FrontController.java</a:t>
            </a:r>
            <a:endParaRPr sz="1050">
              <a:latin typeface="Bandal"/>
              <a:cs typeface="Band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2700" y="5545835"/>
            <a:ext cx="5404485" cy="688975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작성중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7678" y="253111"/>
            <a:ext cx="14643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30" dirty="0">
                <a:solidFill>
                  <a:srgbClr val="7E7E7E"/>
                </a:solidFill>
                <a:latin typeface="Bandal"/>
                <a:cs typeface="Bandal"/>
              </a:rPr>
              <a:t>reply </a:t>
            </a:r>
            <a:r>
              <a:rPr sz="1400" b="0" spc="350" dirty="0">
                <a:solidFill>
                  <a:srgbClr val="7E7E7E"/>
                </a:solidFill>
                <a:latin typeface="Bandal"/>
                <a:cs typeface="Bandal"/>
              </a:rPr>
              <a:t>관련</a:t>
            </a:r>
            <a:r>
              <a:rPr sz="1400" b="0" spc="-28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204" dirty="0">
                <a:solidFill>
                  <a:srgbClr val="7E7E7E"/>
                </a:solidFill>
                <a:latin typeface="Bandal"/>
                <a:cs typeface="Bandal"/>
              </a:rPr>
              <a:t>로직_2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97400" y="253111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89B0C5"/>
                </a:solidFill>
              </a:rPr>
              <a:t>페이지</a:t>
            </a:r>
            <a:r>
              <a:rPr spc="70" dirty="0">
                <a:solidFill>
                  <a:srgbClr val="89B0C5"/>
                </a:solidFill>
              </a:rPr>
              <a:t> </a:t>
            </a:r>
            <a:r>
              <a:rPr spc="-5" dirty="0">
                <a:solidFill>
                  <a:srgbClr val="89B0C5"/>
                </a:solidFill>
              </a:rPr>
              <a:t>구현</a:t>
            </a:r>
          </a:p>
        </p:txBody>
      </p:sp>
      <p:sp>
        <p:nvSpPr>
          <p:cNvPr id="15" name="object 15"/>
          <p:cNvSpPr/>
          <p:nvPr/>
        </p:nvSpPr>
        <p:spPr>
          <a:xfrm>
            <a:off x="1938527" y="931163"/>
            <a:ext cx="1150620" cy="266700"/>
          </a:xfrm>
          <a:custGeom>
            <a:avLst/>
            <a:gdLst/>
            <a:ahLst/>
            <a:cxnLst/>
            <a:rect l="l" t="t" r="r" b="b"/>
            <a:pathLst>
              <a:path w="1150620" h="266700">
                <a:moveTo>
                  <a:pt x="1106170" y="0"/>
                </a:moveTo>
                <a:lnTo>
                  <a:pt x="44450" y="0"/>
                </a:lnTo>
                <a:lnTo>
                  <a:pt x="27164" y="3498"/>
                </a:lnTo>
                <a:lnTo>
                  <a:pt x="13033" y="13033"/>
                </a:lnTo>
                <a:lnTo>
                  <a:pt x="3498" y="27164"/>
                </a:lnTo>
                <a:lnTo>
                  <a:pt x="0" y="44450"/>
                </a:lnTo>
                <a:lnTo>
                  <a:pt x="0" y="222250"/>
                </a:lnTo>
                <a:lnTo>
                  <a:pt x="3498" y="239535"/>
                </a:lnTo>
                <a:lnTo>
                  <a:pt x="13033" y="253666"/>
                </a:lnTo>
                <a:lnTo>
                  <a:pt x="27164" y="263201"/>
                </a:lnTo>
                <a:lnTo>
                  <a:pt x="44450" y="266700"/>
                </a:lnTo>
                <a:lnTo>
                  <a:pt x="1106170" y="266700"/>
                </a:lnTo>
                <a:lnTo>
                  <a:pt x="1123455" y="263201"/>
                </a:lnTo>
                <a:lnTo>
                  <a:pt x="1137586" y="253666"/>
                </a:lnTo>
                <a:lnTo>
                  <a:pt x="1147121" y="239535"/>
                </a:lnTo>
                <a:lnTo>
                  <a:pt x="1150620" y="222250"/>
                </a:lnTo>
                <a:lnTo>
                  <a:pt x="1150620" y="44450"/>
                </a:lnTo>
                <a:lnTo>
                  <a:pt x="1147121" y="27164"/>
                </a:lnTo>
                <a:lnTo>
                  <a:pt x="1137586" y="13033"/>
                </a:lnTo>
                <a:lnTo>
                  <a:pt x="1123455" y="3498"/>
                </a:lnTo>
                <a:lnTo>
                  <a:pt x="1106170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949195" y="2284222"/>
            <a:ext cx="4062729" cy="849630"/>
            <a:chOff x="1949195" y="2284222"/>
            <a:chExt cx="4062729" cy="849630"/>
          </a:xfrm>
        </p:grpSpPr>
        <p:sp>
          <p:nvSpPr>
            <p:cNvPr id="17" name="object 17"/>
            <p:cNvSpPr/>
            <p:nvPr/>
          </p:nvSpPr>
          <p:spPr>
            <a:xfrm>
              <a:off x="4866131" y="2284222"/>
              <a:ext cx="1146175" cy="782955"/>
            </a:xfrm>
            <a:custGeom>
              <a:avLst/>
              <a:gdLst/>
              <a:ahLst/>
              <a:cxnLst/>
              <a:rect l="l" t="t" r="r" b="b"/>
              <a:pathLst>
                <a:path w="1146175" h="782955">
                  <a:moveTo>
                    <a:pt x="76200" y="706374"/>
                  </a:moveTo>
                  <a:lnTo>
                    <a:pt x="0" y="744474"/>
                  </a:lnTo>
                  <a:lnTo>
                    <a:pt x="76200" y="782574"/>
                  </a:lnTo>
                  <a:lnTo>
                    <a:pt x="76200" y="750824"/>
                  </a:lnTo>
                  <a:lnTo>
                    <a:pt x="63500" y="750824"/>
                  </a:lnTo>
                  <a:lnTo>
                    <a:pt x="63500" y="738124"/>
                  </a:lnTo>
                  <a:lnTo>
                    <a:pt x="76200" y="738124"/>
                  </a:lnTo>
                  <a:lnTo>
                    <a:pt x="76200" y="706374"/>
                  </a:lnTo>
                  <a:close/>
                </a:path>
                <a:path w="1146175" h="782955">
                  <a:moveTo>
                    <a:pt x="76200" y="738124"/>
                  </a:moveTo>
                  <a:lnTo>
                    <a:pt x="63500" y="738124"/>
                  </a:lnTo>
                  <a:lnTo>
                    <a:pt x="63500" y="750824"/>
                  </a:lnTo>
                  <a:lnTo>
                    <a:pt x="76200" y="750824"/>
                  </a:lnTo>
                  <a:lnTo>
                    <a:pt x="76200" y="738124"/>
                  </a:lnTo>
                  <a:close/>
                </a:path>
                <a:path w="1146175" h="782955">
                  <a:moveTo>
                    <a:pt x="1132966" y="738124"/>
                  </a:moveTo>
                  <a:lnTo>
                    <a:pt x="76200" y="738124"/>
                  </a:lnTo>
                  <a:lnTo>
                    <a:pt x="76200" y="750824"/>
                  </a:lnTo>
                  <a:lnTo>
                    <a:pt x="1145666" y="750824"/>
                  </a:lnTo>
                  <a:lnTo>
                    <a:pt x="1145666" y="744474"/>
                  </a:lnTo>
                  <a:lnTo>
                    <a:pt x="1132966" y="744474"/>
                  </a:lnTo>
                  <a:lnTo>
                    <a:pt x="1132966" y="738124"/>
                  </a:lnTo>
                  <a:close/>
                </a:path>
                <a:path w="1146175" h="782955">
                  <a:moveTo>
                    <a:pt x="1132966" y="6350"/>
                  </a:moveTo>
                  <a:lnTo>
                    <a:pt x="1132966" y="744474"/>
                  </a:lnTo>
                  <a:lnTo>
                    <a:pt x="1139316" y="738124"/>
                  </a:lnTo>
                  <a:lnTo>
                    <a:pt x="1145666" y="738124"/>
                  </a:lnTo>
                  <a:lnTo>
                    <a:pt x="1145666" y="12700"/>
                  </a:lnTo>
                  <a:lnTo>
                    <a:pt x="1139316" y="12700"/>
                  </a:lnTo>
                  <a:lnTo>
                    <a:pt x="1132966" y="6350"/>
                  </a:lnTo>
                  <a:close/>
                </a:path>
                <a:path w="1146175" h="782955">
                  <a:moveTo>
                    <a:pt x="1145666" y="738124"/>
                  </a:moveTo>
                  <a:lnTo>
                    <a:pt x="1139316" y="738124"/>
                  </a:lnTo>
                  <a:lnTo>
                    <a:pt x="1132966" y="744474"/>
                  </a:lnTo>
                  <a:lnTo>
                    <a:pt x="1145666" y="744474"/>
                  </a:lnTo>
                  <a:lnTo>
                    <a:pt x="1145666" y="738124"/>
                  </a:lnTo>
                  <a:close/>
                </a:path>
                <a:path w="1146175" h="782955">
                  <a:moveTo>
                    <a:pt x="1145666" y="0"/>
                  </a:moveTo>
                  <a:lnTo>
                    <a:pt x="910716" y="0"/>
                  </a:lnTo>
                  <a:lnTo>
                    <a:pt x="910716" y="12700"/>
                  </a:lnTo>
                  <a:lnTo>
                    <a:pt x="1132966" y="12700"/>
                  </a:lnTo>
                  <a:lnTo>
                    <a:pt x="1132966" y="6350"/>
                  </a:lnTo>
                  <a:lnTo>
                    <a:pt x="1145666" y="6350"/>
                  </a:lnTo>
                  <a:lnTo>
                    <a:pt x="1145666" y="0"/>
                  </a:lnTo>
                  <a:close/>
                </a:path>
                <a:path w="1146175" h="782955">
                  <a:moveTo>
                    <a:pt x="1145666" y="6350"/>
                  </a:moveTo>
                  <a:lnTo>
                    <a:pt x="1132966" y="6350"/>
                  </a:lnTo>
                  <a:lnTo>
                    <a:pt x="1139316" y="12700"/>
                  </a:lnTo>
                  <a:lnTo>
                    <a:pt x="1145666" y="12700"/>
                  </a:lnTo>
                  <a:lnTo>
                    <a:pt x="1145666" y="6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9195" y="2868168"/>
              <a:ext cx="1225550" cy="265430"/>
            </a:xfrm>
            <a:custGeom>
              <a:avLst/>
              <a:gdLst/>
              <a:ahLst/>
              <a:cxnLst/>
              <a:rect l="l" t="t" r="r" b="b"/>
              <a:pathLst>
                <a:path w="1225550" h="265430">
                  <a:moveTo>
                    <a:pt x="1181100" y="0"/>
                  </a:moveTo>
                  <a:lnTo>
                    <a:pt x="44196" y="0"/>
                  </a:lnTo>
                  <a:lnTo>
                    <a:pt x="27003" y="3476"/>
                  </a:lnTo>
                  <a:lnTo>
                    <a:pt x="12954" y="12954"/>
                  </a:lnTo>
                  <a:lnTo>
                    <a:pt x="3476" y="27003"/>
                  </a:lnTo>
                  <a:lnTo>
                    <a:pt x="0" y="44196"/>
                  </a:lnTo>
                  <a:lnTo>
                    <a:pt x="0" y="220980"/>
                  </a:lnTo>
                  <a:lnTo>
                    <a:pt x="3476" y="238172"/>
                  </a:lnTo>
                  <a:lnTo>
                    <a:pt x="12953" y="252222"/>
                  </a:lnTo>
                  <a:lnTo>
                    <a:pt x="27003" y="261699"/>
                  </a:lnTo>
                  <a:lnTo>
                    <a:pt x="44196" y="265176"/>
                  </a:lnTo>
                  <a:lnTo>
                    <a:pt x="1181100" y="265176"/>
                  </a:lnTo>
                  <a:lnTo>
                    <a:pt x="1198292" y="261699"/>
                  </a:lnTo>
                  <a:lnTo>
                    <a:pt x="1212342" y="252222"/>
                  </a:lnTo>
                  <a:lnTo>
                    <a:pt x="1221819" y="238172"/>
                  </a:lnTo>
                  <a:lnTo>
                    <a:pt x="1225296" y="220980"/>
                  </a:lnTo>
                  <a:lnTo>
                    <a:pt x="1225296" y="44196"/>
                  </a:lnTo>
                  <a:lnTo>
                    <a:pt x="1221819" y="27003"/>
                  </a:lnTo>
                  <a:lnTo>
                    <a:pt x="1212342" y="12953"/>
                  </a:lnTo>
                  <a:lnTo>
                    <a:pt x="1198292" y="3476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579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79498" y="942213"/>
            <a:ext cx="869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40" dirty="0">
                <a:solidFill>
                  <a:srgbClr val="FFFFFF"/>
                </a:solidFill>
                <a:latin typeface="Bandal"/>
                <a:cs typeface="Bandal"/>
              </a:rPr>
              <a:t>Controller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8760" y="2879217"/>
            <a:ext cx="565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325" dirty="0">
                <a:solidFill>
                  <a:srgbClr val="FFFFFF"/>
                </a:solidFill>
                <a:latin typeface="Bandal"/>
                <a:cs typeface="Bandal"/>
              </a:rPr>
              <a:t>Mo</a:t>
            </a:r>
            <a:r>
              <a:rPr sz="1400" b="0" spc="320" dirty="0">
                <a:solidFill>
                  <a:srgbClr val="FFFFFF"/>
                </a:solidFill>
                <a:latin typeface="Bandal"/>
                <a:cs typeface="Bandal"/>
              </a:rPr>
              <a:t>d</a:t>
            </a:r>
            <a:r>
              <a:rPr sz="1400" b="0" spc="-5" dirty="0">
                <a:solidFill>
                  <a:srgbClr val="FFFFFF"/>
                </a:solidFill>
                <a:latin typeface="Bandal"/>
                <a:cs typeface="Bandal"/>
              </a:rPr>
              <a:t>el</a:t>
            </a:r>
            <a:endParaRPr sz="1400">
              <a:latin typeface="Bandal"/>
              <a:cs typeface="Band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93892" y="854963"/>
            <a:ext cx="1995170" cy="1606550"/>
            <a:chOff x="5493892" y="854963"/>
            <a:chExt cx="1995170" cy="1606550"/>
          </a:xfrm>
        </p:grpSpPr>
        <p:sp>
          <p:nvSpPr>
            <p:cNvPr id="22" name="object 22"/>
            <p:cNvSpPr/>
            <p:nvPr/>
          </p:nvSpPr>
          <p:spPr>
            <a:xfrm>
              <a:off x="5497067" y="2290572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280289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93053" y="950975"/>
              <a:ext cx="444500" cy="1510665"/>
            </a:xfrm>
            <a:custGeom>
              <a:avLst/>
              <a:gdLst/>
              <a:ahLst/>
              <a:cxnLst/>
              <a:rect l="l" t="t" r="r" b="b"/>
              <a:pathLst>
                <a:path w="444500" h="1510664">
                  <a:moveTo>
                    <a:pt x="368046" y="31750"/>
                  </a:moveTo>
                  <a:lnTo>
                    <a:pt x="0" y="31750"/>
                  </a:lnTo>
                  <a:lnTo>
                    <a:pt x="0" y="1510157"/>
                  </a:lnTo>
                  <a:lnTo>
                    <a:pt x="12700" y="1510157"/>
                  </a:lnTo>
                  <a:lnTo>
                    <a:pt x="12700" y="44450"/>
                  </a:lnTo>
                  <a:lnTo>
                    <a:pt x="6350" y="44450"/>
                  </a:lnTo>
                  <a:lnTo>
                    <a:pt x="12700" y="38100"/>
                  </a:lnTo>
                  <a:lnTo>
                    <a:pt x="368046" y="38100"/>
                  </a:lnTo>
                  <a:lnTo>
                    <a:pt x="368046" y="31750"/>
                  </a:lnTo>
                  <a:close/>
                </a:path>
                <a:path w="444500" h="1510664">
                  <a:moveTo>
                    <a:pt x="368046" y="0"/>
                  </a:moveTo>
                  <a:lnTo>
                    <a:pt x="368046" y="76200"/>
                  </a:lnTo>
                  <a:lnTo>
                    <a:pt x="431546" y="44450"/>
                  </a:lnTo>
                  <a:lnTo>
                    <a:pt x="380746" y="44450"/>
                  </a:lnTo>
                  <a:lnTo>
                    <a:pt x="380746" y="31750"/>
                  </a:lnTo>
                  <a:lnTo>
                    <a:pt x="431546" y="31750"/>
                  </a:lnTo>
                  <a:lnTo>
                    <a:pt x="368046" y="0"/>
                  </a:lnTo>
                  <a:close/>
                </a:path>
                <a:path w="444500" h="1510664">
                  <a:moveTo>
                    <a:pt x="12700" y="38100"/>
                  </a:moveTo>
                  <a:lnTo>
                    <a:pt x="6350" y="44450"/>
                  </a:lnTo>
                  <a:lnTo>
                    <a:pt x="12700" y="44450"/>
                  </a:lnTo>
                  <a:lnTo>
                    <a:pt x="12700" y="38100"/>
                  </a:lnTo>
                  <a:close/>
                </a:path>
                <a:path w="444500" h="1510664">
                  <a:moveTo>
                    <a:pt x="368046" y="38100"/>
                  </a:moveTo>
                  <a:lnTo>
                    <a:pt x="12700" y="38100"/>
                  </a:lnTo>
                  <a:lnTo>
                    <a:pt x="12700" y="44450"/>
                  </a:lnTo>
                  <a:lnTo>
                    <a:pt x="368046" y="44450"/>
                  </a:lnTo>
                  <a:lnTo>
                    <a:pt x="368046" y="38100"/>
                  </a:lnTo>
                  <a:close/>
                </a:path>
                <a:path w="444500" h="1510664">
                  <a:moveTo>
                    <a:pt x="431546" y="31750"/>
                  </a:moveTo>
                  <a:lnTo>
                    <a:pt x="380746" y="31750"/>
                  </a:lnTo>
                  <a:lnTo>
                    <a:pt x="380746" y="44450"/>
                  </a:lnTo>
                  <a:lnTo>
                    <a:pt x="431546" y="44450"/>
                  </a:lnTo>
                  <a:lnTo>
                    <a:pt x="444246" y="38100"/>
                  </a:lnTo>
                  <a:lnTo>
                    <a:pt x="431546" y="3175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38315" y="854963"/>
              <a:ext cx="1150620" cy="266700"/>
            </a:xfrm>
            <a:custGeom>
              <a:avLst/>
              <a:gdLst/>
              <a:ahLst/>
              <a:cxnLst/>
              <a:rect l="l" t="t" r="r" b="b"/>
              <a:pathLst>
                <a:path w="1150620" h="266700">
                  <a:moveTo>
                    <a:pt x="1106169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222250"/>
                  </a:lnTo>
                  <a:lnTo>
                    <a:pt x="3498" y="239535"/>
                  </a:lnTo>
                  <a:lnTo>
                    <a:pt x="13033" y="253666"/>
                  </a:lnTo>
                  <a:lnTo>
                    <a:pt x="27164" y="263201"/>
                  </a:lnTo>
                  <a:lnTo>
                    <a:pt x="44450" y="266700"/>
                  </a:lnTo>
                  <a:lnTo>
                    <a:pt x="1106169" y="266700"/>
                  </a:lnTo>
                  <a:lnTo>
                    <a:pt x="1123455" y="263201"/>
                  </a:lnTo>
                  <a:lnTo>
                    <a:pt x="1137586" y="253666"/>
                  </a:lnTo>
                  <a:lnTo>
                    <a:pt x="1147121" y="239535"/>
                  </a:lnTo>
                  <a:lnTo>
                    <a:pt x="1150619" y="222250"/>
                  </a:lnTo>
                  <a:lnTo>
                    <a:pt x="1150619" y="44450"/>
                  </a:lnTo>
                  <a:lnTo>
                    <a:pt x="1147121" y="27164"/>
                  </a:lnTo>
                  <a:lnTo>
                    <a:pt x="1137586" y="13033"/>
                  </a:lnTo>
                  <a:lnTo>
                    <a:pt x="1123455" y="3498"/>
                  </a:lnTo>
                  <a:lnTo>
                    <a:pt x="1106169" y="0"/>
                  </a:lnTo>
                  <a:close/>
                </a:path>
              </a:pathLst>
            </a:custGeom>
            <a:solidFill>
              <a:srgbClr val="579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31492" y="4771644"/>
            <a:ext cx="3901440" cy="1316990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3114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작성중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09409" y="866394"/>
            <a:ext cx="41020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114" dirty="0">
                <a:solidFill>
                  <a:srgbClr val="FFFFFF"/>
                </a:solidFill>
                <a:latin typeface="Bandal"/>
                <a:cs typeface="Bandal"/>
              </a:rPr>
              <a:t>view</a:t>
            </a:r>
            <a:endParaRPr sz="1400">
              <a:latin typeface="Bandal"/>
              <a:cs typeface="Band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00072" y="1315211"/>
            <a:ext cx="3799840" cy="1149350"/>
            <a:chOff x="2100072" y="1315211"/>
            <a:chExt cx="3799840" cy="1149350"/>
          </a:xfrm>
        </p:grpSpPr>
        <p:sp>
          <p:nvSpPr>
            <p:cNvPr id="28" name="object 28"/>
            <p:cNvSpPr/>
            <p:nvPr/>
          </p:nvSpPr>
          <p:spPr>
            <a:xfrm>
              <a:off x="5190744" y="2461259"/>
              <a:ext cx="709295" cy="0"/>
            </a:xfrm>
            <a:custGeom>
              <a:avLst/>
              <a:gdLst/>
              <a:ahLst/>
              <a:cxnLst/>
              <a:rect l="l" t="t" r="r" b="b"/>
              <a:pathLst>
                <a:path w="709295">
                  <a:moveTo>
                    <a:pt x="0" y="0"/>
                  </a:moveTo>
                  <a:lnTo>
                    <a:pt x="708786" y="0"/>
                  </a:lnTo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00072" y="1315211"/>
              <a:ext cx="2261209" cy="515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03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46" y="3430270"/>
            <a:ext cx="295275" cy="111252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게시판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22706" y="1051943"/>
            <a:ext cx="2798445" cy="3249295"/>
            <a:chOff x="2022706" y="1051943"/>
            <a:chExt cx="2798445" cy="3249295"/>
          </a:xfrm>
        </p:grpSpPr>
        <p:sp>
          <p:nvSpPr>
            <p:cNvPr id="8" name="object 8"/>
            <p:cNvSpPr/>
            <p:nvPr/>
          </p:nvSpPr>
          <p:spPr>
            <a:xfrm>
              <a:off x="2022706" y="1051943"/>
              <a:ext cx="2561870" cy="3248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92451" y="1746504"/>
              <a:ext cx="1556385" cy="471170"/>
            </a:xfrm>
            <a:custGeom>
              <a:avLst/>
              <a:gdLst/>
              <a:ahLst/>
              <a:cxnLst/>
              <a:rect l="l" t="t" r="r" b="b"/>
              <a:pathLst>
                <a:path w="1556385" h="471169">
                  <a:moveTo>
                    <a:pt x="1556003" y="0"/>
                  </a:moveTo>
                  <a:lnTo>
                    <a:pt x="0" y="0"/>
                  </a:lnTo>
                  <a:lnTo>
                    <a:pt x="0" y="470915"/>
                  </a:lnTo>
                  <a:lnTo>
                    <a:pt x="1556003" y="470915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5790AC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2451" y="1746504"/>
              <a:ext cx="1556385" cy="471170"/>
            </a:xfrm>
            <a:custGeom>
              <a:avLst/>
              <a:gdLst/>
              <a:ahLst/>
              <a:cxnLst/>
              <a:rect l="l" t="t" r="r" b="b"/>
              <a:pathLst>
                <a:path w="1556385" h="471169">
                  <a:moveTo>
                    <a:pt x="0" y="470915"/>
                  </a:moveTo>
                  <a:lnTo>
                    <a:pt x="1556003" y="470915"/>
                  </a:lnTo>
                  <a:lnTo>
                    <a:pt x="1556003" y="0"/>
                  </a:lnTo>
                  <a:lnTo>
                    <a:pt x="0" y="0"/>
                  </a:lnTo>
                  <a:lnTo>
                    <a:pt x="0" y="470915"/>
                  </a:lnTo>
                  <a:close/>
                </a:path>
              </a:pathLst>
            </a:custGeom>
            <a:ln w="952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2451" y="2436875"/>
              <a:ext cx="1556385" cy="276225"/>
            </a:xfrm>
            <a:custGeom>
              <a:avLst/>
              <a:gdLst/>
              <a:ahLst/>
              <a:cxnLst/>
              <a:rect l="l" t="t" r="r" b="b"/>
              <a:pathLst>
                <a:path w="1556385" h="276225">
                  <a:moveTo>
                    <a:pt x="1556003" y="0"/>
                  </a:moveTo>
                  <a:lnTo>
                    <a:pt x="0" y="0"/>
                  </a:lnTo>
                  <a:lnTo>
                    <a:pt x="0" y="275844"/>
                  </a:lnTo>
                  <a:lnTo>
                    <a:pt x="1556003" y="275844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5790AC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2451" y="2436875"/>
              <a:ext cx="1556385" cy="276225"/>
            </a:xfrm>
            <a:custGeom>
              <a:avLst/>
              <a:gdLst/>
              <a:ahLst/>
              <a:cxnLst/>
              <a:rect l="l" t="t" r="r" b="b"/>
              <a:pathLst>
                <a:path w="1556385" h="276225">
                  <a:moveTo>
                    <a:pt x="0" y="275844"/>
                  </a:moveTo>
                  <a:lnTo>
                    <a:pt x="1556003" y="275844"/>
                  </a:lnTo>
                  <a:lnTo>
                    <a:pt x="1556003" y="0"/>
                  </a:lnTo>
                  <a:lnTo>
                    <a:pt x="0" y="0"/>
                  </a:lnTo>
                  <a:lnTo>
                    <a:pt x="0" y="275844"/>
                  </a:lnTo>
                  <a:close/>
                </a:path>
              </a:pathLst>
            </a:custGeom>
            <a:ln w="952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2451" y="3083052"/>
              <a:ext cx="1556385" cy="167640"/>
            </a:xfrm>
            <a:custGeom>
              <a:avLst/>
              <a:gdLst/>
              <a:ahLst/>
              <a:cxnLst/>
              <a:rect l="l" t="t" r="r" b="b"/>
              <a:pathLst>
                <a:path w="1556385" h="167639">
                  <a:moveTo>
                    <a:pt x="1556003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1556003" y="167639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5790AC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2451" y="3083052"/>
              <a:ext cx="1556385" cy="167640"/>
            </a:xfrm>
            <a:custGeom>
              <a:avLst/>
              <a:gdLst/>
              <a:ahLst/>
              <a:cxnLst/>
              <a:rect l="l" t="t" r="r" b="b"/>
              <a:pathLst>
                <a:path w="1556385" h="167639">
                  <a:moveTo>
                    <a:pt x="0" y="167639"/>
                  </a:moveTo>
                  <a:lnTo>
                    <a:pt x="1556003" y="167639"/>
                  </a:lnTo>
                  <a:lnTo>
                    <a:pt x="1556003" y="0"/>
                  </a:lnTo>
                  <a:lnTo>
                    <a:pt x="0" y="0"/>
                  </a:lnTo>
                  <a:lnTo>
                    <a:pt x="0" y="167639"/>
                  </a:lnTo>
                  <a:close/>
                </a:path>
              </a:pathLst>
            </a:custGeom>
            <a:ln w="952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92451" y="3444240"/>
              <a:ext cx="1556385" cy="320040"/>
            </a:xfrm>
            <a:custGeom>
              <a:avLst/>
              <a:gdLst/>
              <a:ahLst/>
              <a:cxnLst/>
              <a:rect l="l" t="t" r="r" b="b"/>
              <a:pathLst>
                <a:path w="1556385" h="320039">
                  <a:moveTo>
                    <a:pt x="1556003" y="0"/>
                  </a:moveTo>
                  <a:lnTo>
                    <a:pt x="0" y="0"/>
                  </a:lnTo>
                  <a:lnTo>
                    <a:pt x="0" y="320040"/>
                  </a:lnTo>
                  <a:lnTo>
                    <a:pt x="1556003" y="320040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5790AC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2451" y="3444240"/>
              <a:ext cx="1556385" cy="320040"/>
            </a:xfrm>
            <a:custGeom>
              <a:avLst/>
              <a:gdLst/>
              <a:ahLst/>
              <a:cxnLst/>
              <a:rect l="l" t="t" r="r" b="b"/>
              <a:pathLst>
                <a:path w="1556385" h="320039">
                  <a:moveTo>
                    <a:pt x="0" y="320040"/>
                  </a:moveTo>
                  <a:lnTo>
                    <a:pt x="1556003" y="320040"/>
                  </a:lnTo>
                  <a:lnTo>
                    <a:pt x="1556003" y="0"/>
                  </a:lnTo>
                  <a:lnTo>
                    <a:pt x="0" y="0"/>
                  </a:lnTo>
                  <a:lnTo>
                    <a:pt x="0" y="320040"/>
                  </a:lnTo>
                  <a:close/>
                </a:path>
              </a:pathLst>
            </a:custGeom>
            <a:ln w="952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48455" y="1967230"/>
              <a:ext cx="1172210" cy="838835"/>
            </a:xfrm>
            <a:custGeom>
              <a:avLst/>
              <a:gdLst/>
              <a:ahLst/>
              <a:cxnLst/>
              <a:rect l="l" t="t" r="r" b="b"/>
              <a:pathLst>
                <a:path w="1172210" h="838835">
                  <a:moveTo>
                    <a:pt x="1096010" y="762381"/>
                  </a:moveTo>
                  <a:lnTo>
                    <a:pt x="1096010" y="838581"/>
                  </a:lnTo>
                  <a:lnTo>
                    <a:pt x="1159510" y="806831"/>
                  </a:lnTo>
                  <a:lnTo>
                    <a:pt x="1108710" y="806831"/>
                  </a:lnTo>
                  <a:lnTo>
                    <a:pt x="1108710" y="794131"/>
                  </a:lnTo>
                  <a:lnTo>
                    <a:pt x="1159510" y="794131"/>
                  </a:lnTo>
                  <a:lnTo>
                    <a:pt x="1096010" y="762381"/>
                  </a:lnTo>
                  <a:close/>
                </a:path>
                <a:path w="1172210" h="838835">
                  <a:moveTo>
                    <a:pt x="579755" y="6350"/>
                  </a:moveTo>
                  <a:lnTo>
                    <a:pt x="579755" y="806831"/>
                  </a:lnTo>
                  <a:lnTo>
                    <a:pt x="1096010" y="806831"/>
                  </a:lnTo>
                  <a:lnTo>
                    <a:pt x="1096010" y="800481"/>
                  </a:lnTo>
                  <a:lnTo>
                    <a:pt x="592455" y="800481"/>
                  </a:lnTo>
                  <a:lnTo>
                    <a:pt x="586105" y="794131"/>
                  </a:lnTo>
                  <a:lnTo>
                    <a:pt x="592455" y="794131"/>
                  </a:lnTo>
                  <a:lnTo>
                    <a:pt x="592455" y="12700"/>
                  </a:lnTo>
                  <a:lnTo>
                    <a:pt x="586105" y="12700"/>
                  </a:lnTo>
                  <a:lnTo>
                    <a:pt x="579755" y="6350"/>
                  </a:lnTo>
                  <a:close/>
                </a:path>
                <a:path w="1172210" h="838835">
                  <a:moveTo>
                    <a:pt x="1159510" y="794131"/>
                  </a:moveTo>
                  <a:lnTo>
                    <a:pt x="1108710" y="794131"/>
                  </a:lnTo>
                  <a:lnTo>
                    <a:pt x="1108710" y="806831"/>
                  </a:lnTo>
                  <a:lnTo>
                    <a:pt x="1159510" y="806831"/>
                  </a:lnTo>
                  <a:lnTo>
                    <a:pt x="1172210" y="800481"/>
                  </a:lnTo>
                  <a:lnTo>
                    <a:pt x="1159510" y="794131"/>
                  </a:lnTo>
                  <a:close/>
                </a:path>
                <a:path w="1172210" h="838835">
                  <a:moveTo>
                    <a:pt x="592455" y="794131"/>
                  </a:moveTo>
                  <a:lnTo>
                    <a:pt x="586105" y="794131"/>
                  </a:lnTo>
                  <a:lnTo>
                    <a:pt x="592455" y="800481"/>
                  </a:lnTo>
                  <a:lnTo>
                    <a:pt x="592455" y="794131"/>
                  </a:lnTo>
                  <a:close/>
                </a:path>
                <a:path w="1172210" h="838835">
                  <a:moveTo>
                    <a:pt x="1096010" y="794131"/>
                  </a:moveTo>
                  <a:lnTo>
                    <a:pt x="592455" y="794131"/>
                  </a:lnTo>
                  <a:lnTo>
                    <a:pt x="592455" y="800481"/>
                  </a:lnTo>
                  <a:lnTo>
                    <a:pt x="1096010" y="800481"/>
                  </a:lnTo>
                  <a:lnTo>
                    <a:pt x="1096010" y="794131"/>
                  </a:lnTo>
                  <a:close/>
                </a:path>
                <a:path w="1172210" h="838835">
                  <a:moveTo>
                    <a:pt x="59245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579755" y="12700"/>
                  </a:lnTo>
                  <a:lnTo>
                    <a:pt x="579755" y="6350"/>
                  </a:lnTo>
                  <a:lnTo>
                    <a:pt x="592455" y="6350"/>
                  </a:lnTo>
                  <a:lnTo>
                    <a:pt x="592455" y="0"/>
                  </a:lnTo>
                  <a:close/>
                </a:path>
                <a:path w="1172210" h="838835">
                  <a:moveTo>
                    <a:pt x="592455" y="6350"/>
                  </a:moveTo>
                  <a:lnTo>
                    <a:pt x="579755" y="6350"/>
                  </a:lnTo>
                  <a:lnTo>
                    <a:pt x="586105" y="12700"/>
                  </a:lnTo>
                  <a:lnTo>
                    <a:pt x="592455" y="12700"/>
                  </a:lnTo>
                  <a:lnTo>
                    <a:pt x="592455" y="6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48455" y="2764536"/>
              <a:ext cx="586105" cy="1299845"/>
            </a:xfrm>
            <a:custGeom>
              <a:avLst/>
              <a:gdLst/>
              <a:ahLst/>
              <a:cxnLst/>
              <a:rect l="l" t="t" r="r" b="b"/>
              <a:pathLst>
                <a:path w="586104" h="1299845">
                  <a:moveTo>
                    <a:pt x="0" y="1299718"/>
                  </a:moveTo>
                  <a:lnTo>
                    <a:pt x="0" y="1262633"/>
                  </a:lnTo>
                  <a:lnTo>
                    <a:pt x="586105" y="1262633"/>
                  </a:lnTo>
                  <a:lnTo>
                    <a:pt x="58610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48455" y="2575560"/>
              <a:ext cx="586105" cy="591820"/>
            </a:xfrm>
            <a:custGeom>
              <a:avLst/>
              <a:gdLst/>
              <a:ahLst/>
              <a:cxnLst/>
              <a:rect l="l" t="t" r="r" b="b"/>
              <a:pathLst>
                <a:path w="586104" h="591819">
                  <a:moveTo>
                    <a:pt x="0" y="591312"/>
                  </a:moveTo>
                  <a:lnTo>
                    <a:pt x="586105" y="591312"/>
                  </a:lnTo>
                </a:path>
                <a:path w="586104" h="591819">
                  <a:moveTo>
                    <a:pt x="0" y="0"/>
                  </a:moveTo>
                  <a:lnTo>
                    <a:pt x="58610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92451" y="3945636"/>
              <a:ext cx="1556385" cy="166370"/>
            </a:xfrm>
            <a:custGeom>
              <a:avLst/>
              <a:gdLst/>
              <a:ahLst/>
              <a:cxnLst/>
              <a:rect l="l" t="t" r="r" b="b"/>
              <a:pathLst>
                <a:path w="1556385" h="166370">
                  <a:moveTo>
                    <a:pt x="1556003" y="0"/>
                  </a:moveTo>
                  <a:lnTo>
                    <a:pt x="0" y="0"/>
                  </a:lnTo>
                  <a:lnTo>
                    <a:pt x="0" y="166116"/>
                  </a:lnTo>
                  <a:lnTo>
                    <a:pt x="1556003" y="166116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5790AC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92451" y="3945636"/>
              <a:ext cx="1556385" cy="166370"/>
            </a:xfrm>
            <a:custGeom>
              <a:avLst/>
              <a:gdLst/>
              <a:ahLst/>
              <a:cxnLst/>
              <a:rect l="l" t="t" r="r" b="b"/>
              <a:pathLst>
                <a:path w="1556385" h="166370">
                  <a:moveTo>
                    <a:pt x="0" y="166116"/>
                  </a:moveTo>
                  <a:lnTo>
                    <a:pt x="1556003" y="166116"/>
                  </a:lnTo>
                  <a:lnTo>
                    <a:pt x="1556003" y="0"/>
                  </a:lnTo>
                  <a:lnTo>
                    <a:pt x="0" y="0"/>
                  </a:lnTo>
                  <a:lnTo>
                    <a:pt x="0" y="166116"/>
                  </a:lnTo>
                  <a:close/>
                </a:path>
              </a:pathLst>
            </a:custGeom>
            <a:ln w="952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40836" y="3616452"/>
              <a:ext cx="586105" cy="0"/>
            </a:xfrm>
            <a:custGeom>
              <a:avLst/>
              <a:gdLst/>
              <a:ahLst/>
              <a:cxnLst/>
              <a:rect l="l" t="t" r="r" b="b"/>
              <a:pathLst>
                <a:path w="586104">
                  <a:moveTo>
                    <a:pt x="0" y="0"/>
                  </a:moveTo>
                  <a:lnTo>
                    <a:pt x="586104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966842" y="2659507"/>
            <a:ext cx="690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335264"/>
                </a:solidFill>
                <a:latin typeface="UKIJ CJK"/>
                <a:cs typeface="UKIJ CJK"/>
              </a:rPr>
              <a:t>B</a:t>
            </a:r>
            <a:r>
              <a:rPr sz="1200" dirty="0">
                <a:solidFill>
                  <a:srgbClr val="335264"/>
                </a:solidFill>
                <a:latin typeface="UKIJ CJK"/>
                <a:cs typeface="UKIJ CJK"/>
              </a:rPr>
              <a:t>oot</a:t>
            </a:r>
            <a:r>
              <a:rPr sz="1200" spc="-5" dirty="0">
                <a:solidFill>
                  <a:srgbClr val="335264"/>
                </a:solidFill>
                <a:latin typeface="UKIJ CJK"/>
                <a:cs typeface="UKIJ CJK"/>
              </a:rPr>
              <a:t>st</a:t>
            </a:r>
            <a:r>
              <a:rPr sz="1200" spc="-60" dirty="0">
                <a:solidFill>
                  <a:srgbClr val="335264"/>
                </a:solidFill>
                <a:latin typeface="UKIJ CJK"/>
                <a:cs typeface="UKIJ CJK"/>
              </a:rPr>
              <a:t>r</a:t>
            </a:r>
            <a:r>
              <a:rPr sz="1200" dirty="0">
                <a:solidFill>
                  <a:srgbClr val="335264"/>
                </a:solidFill>
                <a:latin typeface="UKIJ CJK"/>
                <a:cs typeface="UKIJ CJK"/>
              </a:rPr>
              <a:t>ap  </a:t>
            </a:r>
            <a:r>
              <a:rPr sz="1200" spc="-10" dirty="0">
                <a:solidFill>
                  <a:srgbClr val="335264"/>
                </a:solidFill>
                <a:latin typeface="UKIJ CJK"/>
                <a:cs typeface="UKIJ CJK"/>
              </a:rPr>
              <a:t>Files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45985" y="253111"/>
            <a:ext cx="1286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75" dirty="0">
                <a:solidFill>
                  <a:srgbClr val="7E7E7E"/>
                </a:solidFill>
                <a:latin typeface="Bandal"/>
                <a:cs typeface="Bandal"/>
              </a:rPr>
              <a:t>BootStrap</a:t>
            </a:r>
            <a:r>
              <a:rPr sz="1400" b="0" spc="-20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400" b="0" spc="409" dirty="0">
                <a:solidFill>
                  <a:srgbClr val="7E7E7E"/>
                </a:solidFill>
                <a:latin typeface="Bandal"/>
                <a:cs typeface="Bandal"/>
              </a:rPr>
              <a:t>이용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97400" y="253111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9B0C5"/>
                </a:solidFill>
                <a:latin typeface="UKIJ CJK"/>
                <a:cs typeface="UKIJ CJK"/>
              </a:rPr>
              <a:t>페이지</a:t>
            </a:r>
            <a:r>
              <a:rPr sz="1600" spc="70" dirty="0">
                <a:solidFill>
                  <a:srgbClr val="89B0C5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89B0C5"/>
                </a:solidFill>
                <a:latin typeface="UKIJ CJK"/>
                <a:cs typeface="UKIJ CJK"/>
              </a:rPr>
              <a:t>구현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31492" y="4771644"/>
            <a:ext cx="3901440" cy="1316990"/>
          </a:xfrm>
          <a:prstGeom prst="rect">
            <a:avLst/>
          </a:prstGeom>
          <a:solidFill>
            <a:srgbClr val="BEBEBE">
              <a:alpha val="25097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3114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작성중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7378" y="3131007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90AC"/>
                </a:solidFill>
                <a:latin typeface="UKIJ CJK"/>
                <a:cs typeface="UKIJ CJK"/>
              </a:rPr>
              <a:t>보완점 및</a:t>
            </a:r>
            <a:r>
              <a:rPr sz="1600" spc="210" dirty="0">
                <a:solidFill>
                  <a:srgbClr val="5790AC"/>
                </a:solidFill>
                <a:latin typeface="UKIJ CJK"/>
                <a:cs typeface="UKIJ CJK"/>
              </a:rPr>
              <a:t> </a:t>
            </a:r>
            <a:r>
              <a:rPr sz="1600" spc="-10" dirty="0">
                <a:solidFill>
                  <a:srgbClr val="5790AC"/>
                </a:solidFill>
                <a:latin typeface="UKIJ CJK"/>
                <a:cs typeface="UKIJ CJK"/>
              </a:rPr>
              <a:t>후기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5535" y="4144771"/>
            <a:ext cx="612140" cy="61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Font typeface="kiloji"/>
              <a:buChar char="･"/>
              <a:tabLst>
                <a:tab pos="142240" algn="l"/>
              </a:tabLst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보완점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85858"/>
              </a:buClr>
              <a:buFont typeface="kiloji"/>
              <a:buChar char="･"/>
            </a:pPr>
            <a:endParaRPr sz="950">
              <a:latin typeface="UKIJ CJK"/>
              <a:cs typeface="UKIJ CJK"/>
            </a:endParaRPr>
          </a:p>
          <a:p>
            <a:pPr marL="142240" indent="-129539">
              <a:lnSpc>
                <a:spcPct val="100000"/>
              </a:lnSpc>
              <a:buFont typeface="kiloji"/>
              <a:buChar char="･"/>
              <a:tabLst>
                <a:tab pos="142240" algn="l"/>
              </a:tabLst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후기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8235" y="2903220"/>
            <a:ext cx="876300" cy="70485"/>
          </a:xfrm>
          <a:custGeom>
            <a:avLst/>
            <a:gdLst/>
            <a:ahLst/>
            <a:cxnLst/>
            <a:rect l="l" t="t" r="r" b="b"/>
            <a:pathLst>
              <a:path w="876300" h="70485">
                <a:moveTo>
                  <a:pt x="876300" y="0"/>
                </a:moveTo>
                <a:lnTo>
                  <a:pt x="0" y="0"/>
                </a:lnTo>
                <a:lnTo>
                  <a:pt x="0" y="70103"/>
                </a:lnTo>
                <a:lnTo>
                  <a:pt x="876300" y="70103"/>
                </a:lnTo>
                <a:lnTo>
                  <a:pt x="876300" y="0"/>
                </a:lnTo>
                <a:close/>
              </a:path>
            </a:pathLst>
          </a:custGeom>
          <a:solidFill>
            <a:srgbClr val="71B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5"/>
              </a:spcBef>
            </a:pPr>
            <a:r>
              <a:rPr spc="400" dirty="0"/>
              <a:t>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1141" y="1867661"/>
            <a:ext cx="2467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30" dirty="0">
                <a:solidFill>
                  <a:srgbClr val="89B0C5"/>
                </a:solidFill>
                <a:latin typeface="Bandal"/>
                <a:cs typeface="Bandal"/>
              </a:rPr>
              <a:t>JSP_</a:t>
            </a:r>
            <a:r>
              <a:rPr sz="1200" b="0" spc="-90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200" b="0" spc="295" dirty="0">
                <a:solidFill>
                  <a:srgbClr val="89B0C5"/>
                </a:solidFill>
                <a:latin typeface="Bandal"/>
                <a:cs typeface="Bandal"/>
              </a:rPr>
              <a:t>MVC</a:t>
            </a:r>
            <a:r>
              <a:rPr sz="1200" b="0" spc="-90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200" b="0" spc="165" dirty="0">
                <a:solidFill>
                  <a:srgbClr val="89B0C5"/>
                </a:solidFill>
                <a:latin typeface="Bandal"/>
                <a:cs typeface="Bandal"/>
              </a:rPr>
              <a:t>Model</a:t>
            </a:r>
            <a:r>
              <a:rPr sz="1200" b="0" spc="-100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200" b="0" spc="95" dirty="0">
                <a:solidFill>
                  <a:srgbClr val="89B0C5"/>
                </a:solidFill>
                <a:latin typeface="Bandal"/>
                <a:cs typeface="Bandal"/>
              </a:rPr>
              <a:t>2</a:t>
            </a:r>
            <a:r>
              <a:rPr sz="1200" b="0" spc="-80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200" b="0" spc="350" dirty="0">
                <a:solidFill>
                  <a:srgbClr val="89B0C5"/>
                </a:solidFill>
                <a:latin typeface="Bandal"/>
                <a:cs typeface="Bandal"/>
              </a:rPr>
              <a:t>활용</a:t>
            </a:r>
            <a:r>
              <a:rPr sz="1200" b="0" spc="-80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200" b="0" spc="350" dirty="0">
                <a:solidFill>
                  <a:srgbClr val="89B0C5"/>
                </a:solidFill>
                <a:latin typeface="Bandal"/>
                <a:cs typeface="Bandal"/>
              </a:rPr>
              <a:t>기술</a:t>
            </a:r>
            <a:r>
              <a:rPr sz="1200" b="0" spc="-95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200" b="0" spc="400" dirty="0">
                <a:solidFill>
                  <a:srgbClr val="89B0C5"/>
                </a:solidFill>
                <a:latin typeface="Bandal"/>
                <a:cs typeface="Bandal"/>
              </a:rPr>
              <a:t>습득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</a:rPr>
              <a:t>01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918546" y="3430270"/>
            <a:ext cx="295275" cy="1315085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프로젝트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개요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1938527"/>
            <a:ext cx="2135505" cy="2135505"/>
          </a:xfrm>
          <a:custGeom>
            <a:avLst/>
            <a:gdLst/>
            <a:ahLst/>
            <a:cxnLst/>
            <a:rect l="l" t="t" r="r" b="b"/>
            <a:pathLst>
              <a:path w="2135504" h="2135504">
                <a:moveTo>
                  <a:pt x="1067561" y="0"/>
                </a:moveTo>
                <a:lnTo>
                  <a:pt x="1020003" y="1040"/>
                </a:lnTo>
                <a:lnTo>
                  <a:pt x="972978" y="4131"/>
                </a:lnTo>
                <a:lnTo>
                  <a:pt x="926530" y="9230"/>
                </a:lnTo>
                <a:lnTo>
                  <a:pt x="880701" y="16293"/>
                </a:lnTo>
                <a:lnTo>
                  <a:pt x="835536" y="25278"/>
                </a:lnTo>
                <a:lnTo>
                  <a:pt x="791077" y="36140"/>
                </a:lnTo>
                <a:lnTo>
                  <a:pt x="747369" y="48836"/>
                </a:lnTo>
                <a:lnTo>
                  <a:pt x="704454" y="63323"/>
                </a:lnTo>
                <a:lnTo>
                  <a:pt x="662375" y="79558"/>
                </a:lnTo>
                <a:lnTo>
                  <a:pt x="621177" y="97497"/>
                </a:lnTo>
                <a:lnTo>
                  <a:pt x="580903" y="117097"/>
                </a:lnTo>
                <a:lnTo>
                  <a:pt x="541595" y="138315"/>
                </a:lnTo>
                <a:lnTo>
                  <a:pt x="503297" y="161106"/>
                </a:lnTo>
                <a:lnTo>
                  <a:pt x="466053" y="185428"/>
                </a:lnTo>
                <a:lnTo>
                  <a:pt x="429907" y="211238"/>
                </a:lnTo>
                <a:lnTo>
                  <a:pt x="394900" y="238491"/>
                </a:lnTo>
                <a:lnTo>
                  <a:pt x="361077" y="267145"/>
                </a:lnTo>
                <a:lnTo>
                  <a:pt x="328482" y="297157"/>
                </a:lnTo>
                <a:lnTo>
                  <a:pt x="297157" y="328482"/>
                </a:lnTo>
                <a:lnTo>
                  <a:pt x="267145" y="361077"/>
                </a:lnTo>
                <a:lnTo>
                  <a:pt x="238491" y="394900"/>
                </a:lnTo>
                <a:lnTo>
                  <a:pt x="211238" y="429907"/>
                </a:lnTo>
                <a:lnTo>
                  <a:pt x="185428" y="466053"/>
                </a:lnTo>
                <a:lnTo>
                  <a:pt x="161106" y="503297"/>
                </a:lnTo>
                <a:lnTo>
                  <a:pt x="138315" y="541595"/>
                </a:lnTo>
                <a:lnTo>
                  <a:pt x="117097" y="580903"/>
                </a:lnTo>
                <a:lnTo>
                  <a:pt x="97497" y="621177"/>
                </a:lnTo>
                <a:lnTo>
                  <a:pt x="79558" y="662375"/>
                </a:lnTo>
                <a:lnTo>
                  <a:pt x="63323" y="704454"/>
                </a:lnTo>
                <a:lnTo>
                  <a:pt x="48836" y="747369"/>
                </a:lnTo>
                <a:lnTo>
                  <a:pt x="36140" y="791077"/>
                </a:lnTo>
                <a:lnTo>
                  <a:pt x="25278" y="835536"/>
                </a:lnTo>
                <a:lnTo>
                  <a:pt x="16293" y="880701"/>
                </a:lnTo>
                <a:lnTo>
                  <a:pt x="9230" y="926530"/>
                </a:lnTo>
                <a:lnTo>
                  <a:pt x="4131" y="972978"/>
                </a:lnTo>
                <a:lnTo>
                  <a:pt x="1040" y="1020003"/>
                </a:lnTo>
                <a:lnTo>
                  <a:pt x="0" y="1067562"/>
                </a:lnTo>
                <a:lnTo>
                  <a:pt x="1040" y="1115120"/>
                </a:lnTo>
                <a:lnTo>
                  <a:pt x="4131" y="1162145"/>
                </a:lnTo>
                <a:lnTo>
                  <a:pt x="9230" y="1208593"/>
                </a:lnTo>
                <a:lnTo>
                  <a:pt x="16293" y="1254422"/>
                </a:lnTo>
                <a:lnTo>
                  <a:pt x="25278" y="1299587"/>
                </a:lnTo>
                <a:lnTo>
                  <a:pt x="36140" y="1344046"/>
                </a:lnTo>
                <a:lnTo>
                  <a:pt x="48836" y="1387754"/>
                </a:lnTo>
                <a:lnTo>
                  <a:pt x="63323" y="1430669"/>
                </a:lnTo>
                <a:lnTo>
                  <a:pt x="79558" y="1472748"/>
                </a:lnTo>
                <a:lnTo>
                  <a:pt x="97497" y="1513946"/>
                </a:lnTo>
                <a:lnTo>
                  <a:pt x="117097" y="1554220"/>
                </a:lnTo>
                <a:lnTo>
                  <a:pt x="138315" y="1593528"/>
                </a:lnTo>
                <a:lnTo>
                  <a:pt x="161106" y="1631826"/>
                </a:lnTo>
                <a:lnTo>
                  <a:pt x="185428" y="1669070"/>
                </a:lnTo>
                <a:lnTo>
                  <a:pt x="211238" y="1705216"/>
                </a:lnTo>
                <a:lnTo>
                  <a:pt x="238491" y="1740223"/>
                </a:lnTo>
                <a:lnTo>
                  <a:pt x="267145" y="1774046"/>
                </a:lnTo>
                <a:lnTo>
                  <a:pt x="297157" y="1806641"/>
                </a:lnTo>
                <a:lnTo>
                  <a:pt x="328482" y="1837966"/>
                </a:lnTo>
                <a:lnTo>
                  <a:pt x="361077" y="1867978"/>
                </a:lnTo>
                <a:lnTo>
                  <a:pt x="394900" y="1896632"/>
                </a:lnTo>
                <a:lnTo>
                  <a:pt x="429907" y="1923885"/>
                </a:lnTo>
                <a:lnTo>
                  <a:pt x="466053" y="1949695"/>
                </a:lnTo>
                <a:lnTo>
                  <a:pt x="503297" y="1974017"/>
                </a:lnTo>
                <a:lnTo>
                  <a:pt x="541595" y="1996808"/>
                </a:lnTo>
                <a:lnTo>
                  <a:pt x="580903" y="2018026"/>
                </a:lnTo>
                <a:lnTo>
                  <a:pt x="621177" y="2037626"/>
                </a:lnTo>
                <a:lnTo>
                  <a:pt x="662375" y="2055565"/>
                </a:lnTo>
                <a:lnTo>
                  <a:pt x="704454" y="2071800"/>
                </a:lnTo>
                <a:lnTo>
                  <a:pt x="747369" y="2086287"/>
                </a:lnTo>
                <a:lnTo>
                  <a:pt x="791077" y="2098983"/>
                </a:lnTo>
                <a:lnTo>
                  <a:pt x="835536" y="2109845"/>
                </a:lnTo>
                <a:lnTo>
                  <a:pt x="880701" y="2118830"/>
                </a:lnTo>
                <a:lnTo>
                  <a:pt x="926530" y="2125893"/>
                </a:lnTo>
                <a:lnTo>
                  <a:pt x="972978" y="2130992"/>
                </a:lnTo>
                <a:lnTo>
                  <a:pt x="1020003" y="2134083"/>
                </a:lnTo>
                <a:lnTo>
                  <a:pt x="1067561" y="2135124"/>
                </a:lnTo>
                <a:lnTo>
                  <a:pt x="1115110" y="2134083"/>
                </a:lnTo>
                <a:lnTo>
                  <a:pt x="1162126" y="2130992"/>
                </a:lnTo>
                <a:lnTo>
                  <a:pt x="1208567" y="2125893"/>
                </a:lnTo>
                <a:lnTo>
                  <a:pt x="1254389" y="2118830"/>
                </a:lnTo>
                <a:lnTo>
                  <a:pt x="1299548" y="2109845"/>
                </a:lnTo>
                <a:lnTo>
                  <a:pt x="1344002" y="2098983"/>
                </a:lnTo>
                <a:lnTo>
                  <a:pt x="1387707" y="2086287"/>
                </a:lnTo>
                <a:lnTo>
                  <a:pt x="1430619" y="2071800"/>
                </a:lnTo>
                <a:lnTo>
                  <a:pt x="1472694" y="2055565"/>
                </a:lnTo>
                <a:lnTo>
                  <a:pt x="1513891" y="2037626"/>
                </a:lnTo>
                <a:lnTo>
                  <a:pt x="1554164" y="2018026"/>
                </a:lnTo>
                <a:lnTo>
                  <a:pt x="1593472" y="1996808"/>
                </a:lnTo>
                <a:lnTo>
                  <a:pt x="1631769" y="1974017"/>
                </a:lnTo>
                <a:lnTo>
                  <a:pt x="1669014" y="1949695"/>
                </a:lnTo>
                <a:lnTo>
                  <a:pt x="1705162" y="1923885"/>
                </a:lnTo>
                <a:lnTo>
                  <a:pt x="1740170" y="1896632"/>
                </a:lnTo>
                <a:lnTo>
                  <a:pt x="1773995" y="1867978"/>
                </a:lnTo>
                <a:lnTo>
                  <a:pt x="1806592" y="1837966"/>
                </a:lnTo>
                <a:lnTo>
                  <a:pt x="1837920" y="1806641"/>
                </a:lnTo>
                <a:lnTo>
                  <a:pt x="1867934" y="1774046"/>
                </a:lnTo>
                <a:lnTo>
                  <a:pt x="1896591" y="1740223"/>
                </a:lnTo>
                <a:lnTo>
                  <a:pt x="1923848" y="1705216"/>
                </a:lnTo>
                <a:lnTo>
                  <a:pt x="1949661" y="1669070"/>
                </a:lnTo>
                <a:lnTo>
                  <a:pt x="1973986" y="1631826"/>
                </a:lnTo>
                <a:lnTo>
                  <a:pt x="1996781" y="1593528"/>
                </a:lnTo>
                <a:lnTo>
                  <a:pt x="2018002" y="1554220"/>
                </a:lnTo>
                <a:lnTo>
                  <a:pt x="2037605" y="1513946"/>
                </a:lnTo>
                <a:lnTo>
                  <a:pt x="2055548" y="1472748"/>
                </a:lnTo>
                <a:lnTo>
                  <a:pt x="2071786" y="1430669"/>
                </a:lnTo>
                <a:lnTo>
                  <a:pt x="2086276" y="1387754"/>
                </a:lnTo>
                <a:lnTo>
                  <a:pt x="2098975" y="1344046"/>
                </a:lnTo>
                <a:lnTo>
                  <a:pt x="2109839" y="1299587"/>
                </a:lnTo>
                <a:lnTo>
                  <a:pt x="2118826" y="1254422"/>
                </a:lnTo>
                <a:lnTo>
                  <a:pt x="2125891" y="1208593"/>
                </a:lnTo>
                <a:lnTo>
                  <a:pt x="2130991" y="1162145"/>
                </a:lnTo>
                <a:lnTo>
                  <a:pt x="2134083" y="1115120"/>
                </a:lnTo>
                <a:lnTo>
                  <a:pt x="2135124" y="1067562"/>
                </a:lnTo>
                <a:lnTo>
                  <a:pt x="2134083" y="1020003"/>
                </a:lnTo>
                <a:lnTo>
                  <a:pt x="2130991" y="972978"/>
                </a:lnTo>
                <a:lnTo>
                  <a:pt x="2125891" y="926530"/>
                </a:lnTo>
                <a:lnTo>
                  <a:pt x="2118826" y="880701"/>
                </a:lnTo>
                <a:lnTo>
                  <a:pt x="2109839" y="835536"/>
                </a:lnTo>
                <a:lnTo>
                  <a:pt x="2098975" y="791077"/>
                </a:lnTo>
                <a:lnTo>
                  <a:pt x="2086276" y="747369"/>
                </a:lnTo>
                <a:lnTo>
                  <a:pt x="2071786" y="704454"/>
                </a:lnTo>
                <a:lnTo>
                  <a:pt x="2055548" y="662375"/>
                </a:lnTo>
                <a:lnTo>
                  <a:pt x="2037605" y="621177"/>
                </a:lnTo>
                <a:lnTo>
                  <a:pt x="2018002" y="580903"/>
                </a:lnTo>
                <a:lnTo>
                  <a:pt x="1996781" y="541595"/>
                </a:lnTo>
                <a:lnTo>
                  <a:pt x="1973986" y="503297"/>
                </a:lnTo>
                <a:lnTo>
                  <a:pt x="1949661" y="466053"/>
                </a:lnTo>
                <a:lnTo>
                  <a:pt x="1923848" y="429907"/>
                </a:lnTo>
                <a:lnTo>
                  <a:pt x="1896591" y="394900"/>
                </a:lnTo>
                <a:lnTo>
                  <a:pt x="1867934" y="361077"/>
                </a:lnTo>
                <a:lnTo>
                  <a:pt x="1837920" y="328482"/>
                </a:lnTo>
                <a:lnTo>
                  <a:pt x="1806592" y="297157"/>
                </a:lnTo>
                <a:lnTo>
                  <a:pt x="1773995" y="267145"/>
                </a:lnTo>
                <a:lnTo>
                  <a:pt x="1740170" y="238491"/>
                </a:lnTo>
                <a:lnTo>
                  <a:pt x="1705162" y="211238"/>
                </a:lnTo>
                <a:lnTo>
                  <a:pt x="1669014" y="185428"/>
                </a:lnTo>
                <a:lnTo>
                  <a:pt x="1631769" y="161106"/>
                </a:lnTo>
                <a:lnTo>
                  <a:pt x="1593472" y="138315"/>
                </a:lnTo>
                <a:lnTo>
                  <a:pt x="1554164" y="117097"/>
                </a:lnTo>
                <a:lnTo>
                  <a:pt x="1513891" y="97497"/>
                </a:lnTo>
                <a:lnTo>
                  <a:pt x="1472694" y="79558"/>
                </a:lnTo>
                <a:lnTo>
                  <a:pt x="1430619" y="63323"/>
                </a:lnTo>
                <a:lnTo>
                  <a:pt x="1387707" y="48836"/>
                </a:lnTo>
                <a:lnTo>
                  <a:pt x="1344002" y="36140"/>
                </a:lnTo>
                <a:lnTo>
                  <a:pt x="1299548" y="25278"/>
                </a:lnTo>
                <a:lnTo>
                  <a:pt x="1254389" y="16293"/>
                </a:lnTo>
                <a:lnTo>
                  <a:pt x="1208567" y="9230"/>
                </a:lnTo>
                <a:lnTo>
                  <a:pt x="1162126" y="4131"/>
                </a:lnTo>
                <a:lnTo>
                  <a:pt x="1115110" y="1040"/>
                </a:lnTo>
                <a:lnTo>
                  <a:pt x="106756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46721" y="2799079"/>
            <a:ext cx="2343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114" dirty="0">
                <a:solidFill>
                  <a:srgbClr val="7E7E7E"/>
                </a:solidFill>
                <a:latin typeface="UKIJ CJK"/>
                <a:cs typeface="UKIJ CJK"/>
              </a:rPr>
              <a:t>A</a:t>
            </a:r>
            <a:endParaRPr sz="250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01411" y="3557015"/>
            <a:ext cx="2133600" cy="2135505"/>
          </a:xfrm>
          <a:custGeom>
            <a:avLst/>
            <a:gdLst/>
            <a:ahLst/>
            <a:cxnLst/>
            <a:rect l="l" t="t" r="r" b="b"/>
            <a:pathLst>
              <a:path w="2133600" h="2135504">
                <a:moveTo>
                  <a:pt x="1066800" y="0"/>
                </a:moveTo>
                <a:lnTo>
                  <a:pt x="1019282" y="1040"/>
                </a:lnTo>
                <a:lnTo>
                  <a:pt x="972296" y="4131"/>
                </a:lnTo>
                <a:lnTo>
                  <a:pt x="925886" y="9230"/>
                </a:lnTo>
                <a:lnTo>
                  <a:pt x="880095" y="16293"/>
                </a:lnTo>
                <a:lnTo>
                  <a:pt x="834966" y="25278"/>
                </a:lnTo>
                <a:lnTo>
                  <a:pt x="790543" y="36140"/>
                </a:lnTo>
                <a:lnTo>
                  <a:pt x="746868" y="48836"/>
                </a:lnTo>
                <a:lnTo>
                  <a:pt x="703986" y="63323"/>
                </a:lnTo>
                <a:lnTo>
                  <a:pt x="661939" y="79558"/>
                </a:lnTo>
                <a:lnTo>
                  <a:pt x="620772" y="97497"/>
                </a:lnTo>
                <a:lnTo>
                  <a:pt x="580526" y="117097"/>
                </a:lnTo>
                <a:lnTo>
                  <a:pt x="541247" y="138315"/>
                </a:lnTo>
                <a:lnTo>
                  <a:pt x="502977" y="161106"/>
                </a:lnTo>
                <a:lnTo>
                  <a:pt x="465759" y="185428"/>
                </a:lnTo>
                <a:lnTo>
                  <a:pt x="429637" y="211238"/>
                </a:lnTo>
                <a:lnTo>
                  <a:pt x="394655" y="238491"/>
                </a:lnTo>
                <a:lnTo>
                  <a:pt x="360855" y="267145"/>
                </a:lnTo>
                <a:lnTo>
                  <a:pt x="328281" y="297157"/>
                </a:lnTo>
                <a:lnTo>
                  <a:pt x="296976" y="328482"/>
                </a:lnTo>
                <a:lnTo>
                  <a:pt x="266984" y="361077"/>
                </a:lnTo>
                <a:lnTo>
                  <a:pt x="238349" y="394900"/>
                </a:lnTo>
                <a:lnTo>
                  <a:pt x="211113" y="429907"/>
                </a:lnTo>
                <a:lnTo>
                  <a:pt x="185319" y="466053"/>
                </a:lnTo>
                <a:lnTo>
                  <a:pt x="161012" y="503297"/>
                </a:lnTo>
                <a:lnTo>
                  <a:pt x="138235" y="541595"/>
                </a:lnTo>
                <a:lnTo>
                  <a:pt x="117030" y="580903"/>
                </a:lnTo>
                <a:lnTo>
                  <a:pt x="97442" y="621177"/>
                </a:lnTo>
                <a:lnTo>
                  <a:pt x="79513" y="662375"/>
                </a:lnTo>
                <a:lnTo>
                  <a:pt x="63288" y="704454"/>
                </a:lnTo>
                <a:lnTo>
                  <a:pt x="48809" y="747369"/>
                </a:lnTo>
                <a:lnTo>
                  <a:pt x="36120" y="791077"/>
                </a:lnTo>
                <a:lnTo>
                  <a:pt x="25264" y="835536"/>
                </a:lnTo>
                <a:lnTo>
                  <a:pt x="16284" y="880701"/>
                </a:lnTo>
                <a:lnTo>
                  <a:pt x="9225" y="926530"/>
                </a:lnTo>
                <a:lnTo>
                  <a:pt x="4128" y="972978"/>
                </a:lnTo>
                <a:lnTo>
                  <a:pt x="1039" y="1020003"/>
                </a:lnTo>
                <a:lnTo>
                  <a:pt x="0" y="1067562"/>
                </a:lnTo>
                <a:lnTo>
                  <a:pt x="1039" y="1115120"/>
                </a:lnTo>
                <a:lnTo>
                  <a:pt x="4128" y="1162145"/>
                </a:lnTo>
                <a:lnTo>
                  <a:pt x="9225" y="1208593"/>
                </a:lnTo>
                <a:lnTo>
                  <a:pt x="16284" y="1254422"/>
                </a:lnTo>
                <a:lnTo>
                  <a:pt x="25264" y="1299587"/>
                </a:lnTo>
                <a:lnTo>
                  <a:pt x="36120" y="1344046"/>
                </a:lnTo>
                <a:lnTo>
                  <a:pt x="48809" y="1387754"/>
                </a:lnTo>
                <a:lnTo>
                  <a:pt x="63288" y="1430669"/>
                </a:lnTo>
                <a:lnTo>
                  <a:pt x="79513" y="1472748"/>
                </a:lnTo>
                <a:lnTo>
                  <a:pt x="97442" y="1513946"/>
                </a:lnTo>
                <a:lnTo>
                  <a:pt x="117030" y="1554220"/>
                </a:lnTo>
                <a:lnTo>
                  <a:pt x="138235" y="1593528"/>
                </a:lnTo>
                <a:lnTo>
                  <a:pt x="161012" y="1631826"/>
                </a:lnTo>
                <a:lnTo>
                  <a:pt x="185319" y="1669070"/>
                </a:lnTo>
                <a:lnTo>
                  <a:pt x="211113" y="1705216"/>
                </a:lnTo>
                <a:lnTo>
                  <a:pt x="238349" y="1740223"/>
                </a:lnTo>
                <a:lnTo>
                  <a:pt x="266984" y="1774046"/>
                </a:lnTo>
                <a:lnTo>
                  <a:pt x="296976" y="1806641"/>
                </a:lnTo>
                <a:lnTo>
                  <a:pt x="328281" y="1837966"/>
                </a:lnTo>
                <a:lnTo>
                  <a:pt x="360855" y="1867978"/>
                </a:lnTo>
                <a:lnTo>
                  <a:pt x="394655" y="1896632"/>
                </a:lnTo>
                <a:lnTo>
                  <a:pt x="429637" y="1923885"/>
                </a:lnTo>
                <a:lnTo>
                  <a:pt x="465759" y="1949695"/>
                </a:lnTo>
                <a:lnTo>
                  <a:pt x="502977" y="1974017"/>
                </a:lnTo>
                <a:lnTo>
                  <a:pt x="541247" y="1996808"/>
                </a:lnTo>
                <a:lnTo>
                  <a:pt x="580526" y="2018026"/>
                </a:lnTo>
                <a:lnTo>
                  <a:pt x="620772" y="2037626"/>
                </a:lnTo>
                <a:lnTo>
                  <a:pt x="661939" y="2055565"/>
                </a:lnTo>
                <a:lnTo>
                  <a:pt x="703986" y="2071800"/>
                </a:lnTo>
                <a:lnTo>
                  <a:pt x="746868" y="2086287"/>
                </a:lnTo>
                <a:lnTo>
                  <a:pt x="790543" y="2098983"/>
                </a:lnTo>
                <a:lnTo>
                  <a:pt x="834966" y="2109845"/>
                </a:lnTo>
                <a:lnTo>
                  <a:pt x="880095" y="2118830"/>
                </a:lnTo>
                <a:lnTo>
                  <a:pt x="925886" y="2125893"/>
                </a:lnTo>
                <a:lnTo>
                  <a:pt x="972296" y="2130992"/>
                </a:lnTo>
                <a:lnTo>
                  <a:pt x="1019282" y="2134083"/>
                </a:lnTo>
                <a:lnTo>
                  <a:pt x="1066800" y="2135124"/>
                </a:lnTo>
                <a:lnTo>
                  <a:pt x="1114317" y="2134083"/>
                </a:lnTo>
                <a:lnTo>
                  <a:pt x="1161303" y="2130992"/>
                </a:lnTo>
                <a:lnTo>
                  <a:pt x="1207713" y="2125893"/>
                </a:lnTo>
                <a:lnTo>
                  <a:pt x="1253504" y="2118830"/>
                </a:lnTo>
                <a:lnTo>
                  <a:pt x="1298633" y="2109845"/>
                </a:lnTo>
                <a:lnTo>
                  <a:pt x="1343056" y="2098983"/>
                </a:lnTo>
                <a:lnTo>
                  <a:pt x="1386731" y="2086287"/>
                </a:lnTo>
                <a:lnTo>
                  <a:pt x="1429613" y="2071800"/>
                </a:lnTo>
                <a:lnTo>
                  <a:pt x="1471660" y="2055565"/>
                </a:lnTo>
                <a:lnTo>
                  <a:pt x="1512827" y="2037626"/>
                </a:lnTo>
                <a:lnTo>
                  <a:pt x="1553073" y="2018026"/>
                </a:lnTo>
                <a:lnTo>
                  <a:pt x="1592352" y="1996808"/>
                </a:lnTo>
                <a:lnTo>
                  <a:pt x="1630622" y="1974017"/>
                </a:lnTo>
                <a:lnTo>
                  <a:pt x="1667840" y="1949695"/>
                </a:lnTo>
                <a:lnTo>
                  <a:pt x="1703962" y="1923885"/>
                </a:lnTo>
                <a:lnTo>
                  <a:pt x="1738944" y="1896632"/>
                </a:lnTo>
                <a:lnTo>
                  <a:pt x="1772744" y="1867978"/>
                </a:lnTo>
                <a:lnTo>
                  <a:pt x="1805318" y="1837966"/>
                </a:lnTo>
                <a:lnTo>
                  <a:pt x="1836623" y="1806641"/>
                </a:lnTo>
                <a:lnTo>
                  <a:pt x="1866615" y="1774046"/>
                </a:lnTo>
                <a:lnTo>
                  <a:pt x="1895250" y="1740223"/>
                </a:lnTo>
                <a:lnTo>
                  <a:pt x="1922486" y="1705216"/>
                </a:lnTo>
                <a:lnTo>
                  <a:pt x="1948280" y="1669070"/>
                </a:lnTo>
                <a:lnTo>
                  <a:pt x="1972587" y="1631826"/>
                </a:lnTo>
                <a:lnTo>
                  <a:pt x="1995364" y="1593528"/>
                </a:lnTo>
                <a:lnTo>
                  <a:pt x="2016569" y="1554220"/>
                </a:lnTo>
                <a:lnTo>
                  <a:pt x="2036157" y="1513946"/>
                </a:lnTo>
                <a:lnTo>
                  <a:pt x="2054086" y="1472748"/>
                </a:lnTo>
                <a:lnTo>
                  <a:pt x="2070311" y="1430669"/>
                </a:lnTo>
                <a:lnTo>
                  <a:pt x="2084790" y="1387754"/>
                </a:lnTo>
                <a:lnTo>
                  <a:pt x="2097479" y="1344046"/>
                </a:lnTo>
                <a:lnTo>
                  <a:pt x="2108335" y="1299587"/>
                </a:lnTo>
                <a:lnTo>
                  <a:pt x="2117315" y="1254422"/>
                </a:lnTo>
                <a:lnTo>
                  <a:pt x="2124374" y="1208593"/>
                </a:lnTo>
                <a:lnTo>
                  <a:pt x="2129471" y="1162145"/>
                </a:lnTo>
                <a:lnTo>
                  <a:pt x="2132560" y="1115120"/>
                </a:lnTo>
                <a:lnTo>
                  <a:pt x="2133599" y="1067562"/>
                </a:lnTo>
                <a:lnTo>
                  <a:pt x="2132560" y="1020003"/>
                </a:lnTo>
                <a:lnTo>
                  <a:pt x="2129471" y="972978"/>
                </a:lnTo>
                <a:lnTo>
                  <a:pt x="2124374" y="926530"/>
                </a:lnTo>
                <a:lnTo>
                  <a:pt x="2117315" y="880701"/>
                </a:lnTo>
                <a:lnTo>
                  <a:pt x="2108335" y="835536"/>
                </a:lnTo>
                <a:lnTo>
                  <a:pt x="2097479" y="791077"/>
                </a:lnTo>
                <a:lnTo>
                  <a:pt x="2084790" y="747369"/>
                </a:lnTo>
                <a:lnTo>
                  <a:pt x="2070311" y="704454"/>
                </a:lnTo>
                <a:lnTo>
                  <a:pt x="2054086" y="662375"/>
                </a:lnTo>
                <a:lnTo>
                  <a:pt x="2036157" y="621177"/>
                </a:lnTo>
                <a:lnTo>
                  <a:pt x="2016569" y="580903"/>
                </a:lnTo>
                <a:lnTo>
                  <a:pt x="1995364" y="541595"/>
                </a:lnTo>
                <a:lnTo>
                  <a:pt x="1972587" y="503297"/>
                </a:lnTo>
                <a:lnTo>
                  <a:pt x="1948280" y="466053"/>
                </a:lnTo>
                <a:lnTo>
                  <a:pt x="1922486" y="429907"/>
                </a:lnTo>
                <a:lnTo>
                  <a:pt x="1895250" y="394900"/>
                </a:lnTo>
                <a:lnTo>
                  <a:pt x="1866615" y="361077"/>
                </a:lnTo>
                <a:lnTo>
                  <a:pt x="1836623" y="328482"/>
                </a:lnTo>
                <a:lnTo>
                  <a:pt x="1805318" y="297157"/>
                </a:lnTo>
                <a:lnTo>
                  <a:pt x="1772744" y="267145"/>
                </a:lnTo>
                <a:lnTo>
                  <a:pt x="1738944" y="238491"/>
                </a:lnTo>
                <a:lnTo>
                  <a:pt x="1703962" y="211238"/>
                </a:lnTo>
                <a:lnTo>
                  <a:pt x="1667840" y="185428"/>
                </a:lnTo>
                <a:lnTo>
                  <a:pt x="1630622" y="161106"/>
                </a:lnTo>
                <a:lnTo>
                  <a:pt x="1592352" y="138315"/>
                </a:lnTo>
                <a:lnTo>
                  <a:pt x="1553073" y="117097"/>
                </a:lnTo>
                <a:lnTo>
                  <a:pt x="1512827" y="97497"/>
                </a:lnTo>
                <a:lnTo>
                  <a:pt x="1471660" y="79558"/>
                </a:lnTo>
                <a:lnTo>
                  <a:pt x="1429613" y="63323"/>
                </a:lnTo>
                <a:lnTo>
                  <a:pt x="1386731" y="48836"/>
                </a:lnTo>
                <a:lnTo>
                  <a:pt x="1343056" y="36140"/>
                </a:lnTo>
                <a:lnTo>
                  <a:pt x="1298633" y="25278"/>
                </a:lnTo>
                <a:lnTo>
                  <a:pt x="1253504" y="16293"/>
                </a:lnTo>
                <a:lnTo>
                  <a:pt x="1207713" y="9230"/>
                </a:lnTo>
                <a:lnTo>
                  <a:pt x="1161303" y="4131"/>
                </a:lnTo>
                <a:lnTo>
                  <a:pt x="1114317" y="1040"/>
                </a:lnTo>
                <a:lnTo>
                  <a:pt x="1066800" y="0"/>
                </a:lnTo>
                <a:close/>
              </a:path>
            </a:pathLst>
          </a:custGeom>
          <a:solidFill>
            <a:srgbClr val="71B6D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63436" y="4418203"/>
            <a:ext cx="2108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0" dirty="0">
                <a:solidFill>
                  <a:srgbClr val="7E7E7E"/>
                </a:solidFill>
                <a:latin typeface="UKIJ CJK"/>
                <a:cs typeface="UKIJ CJK"/>
              </a:rPr>
              <a:t>B</a:t>
            </a:r>
            <a:endParaRPr sz="2500">
              <a:latin typeface="UKIJ CJK"/>
              <a:cs typeface="UKIJ CJ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8311" y="3557015"/>
            <a:ext cx="2135505" cy="2135505"/>
          </a:xfrm>
          <a:custGeom>
            <a:avLst/>
            <a:gdLst/>
            <a:ahLst/>
            <a:cxnLst/>
            <a:rect l="l" t="t" r="r" b="b"/>
            <a:pathLst>
              <a:path w="2135504" h="2135504">
                <a:moveTo>
                  <a:pt x="1067562" y="0"/>
                </a:moveTo>
                <a:lnTo>
                  <a:pt x="1020003" y="1040"/>
                </a:lnTo>
                <a:lnTo>
                  <a:pt x="972978" y="4131"/>
                </a:lnTo>
                <a:lnTo>
                  <a:pt x="926530" y="9230"/>
                </a:lnTo>
                <a:lnTo>
                  <a:pt x="880701" y="16293"/>
                </a:lnTo>
                <a:lnTo>
                  <a:pt x="835536" y="25278"/>
                </a:lnTo>
                <a:lnTo>
                  <a:pt x="791077" y="36140"/>
                </a:lnTo>
                <a:lnTo>
                  <a:pt x="747369" y="48836"/>
                </a:lnTo>
                <a:lnTo>
                  <a:pt x="704454" y="63323"/>
                </a:lnTo>
                <a:lnTo>
                  <a:pt x="662375" y="79558"/>
                </a:lnTo>
                <a:lnTo>
                  <a:pt x="621177" y="97497"/>
                </a:lnTo>
                <a:lnTo>
                  <a:pt x="580903" y="117097"/>
                </a:lnTo>
                <a:lnTo>
                  <a:pt x="541595" y="138315"/>
                </a:lnTo>
                <a:lnTo>
                  <a:pt x="503297" y="161106"/>
                </a:lnTo>
                <a:lnTo>
                  <a:pt x="466053" y="185428"/>
                </a:lnTo>
                <a:lnTo>
                  <a:pt x="429907" y="211238"/>
                </a:lnTo>
                <a:lnTo>
                  <a:pt x="394900" y="238491"/>
                </a:lnTo>
                <a:lnTo>
                  <a:pt x="361077" y="267145"/>
                </a:lnTo>
                <a:lnTo>
                  <a:pt x="328482" y="297157"/>
                </a:lnTo>
                <a:lnTo>
                  <a:pt x="297157" y="328482"/>
                </a:lnTo>
                <a:lnTo>
                  <a:pt x="267145" y="361077"/>
                </a:lnTo>
                <a:lnTo>
                  <a:pt x="238491" y="394900"/>
                </a:lnTo>
                <a:lnTo>
                  <a:pt x="211238" y="429907"/>
                </a:lnTo>
                <a:lnTo>
                  <a:pt x="185428" y="466053"/>
                </a:lnTo>
                <a:lnTo>
                  <a:pt x="161106" y="503297"/>
                </a:lnTo>
                <a:lnTo>
                  <a:pt x="138315" y="541595"/>
                </a:lnTo>
                <a:lnTo>
                  <a:pt x="117097" y="580903"/>
                </a:lnTo>
                <a:lnTo>
                  <a:pt x="97497" y="621177"/>
                </a:lnTo>
                <a:lnTo>
                  <a:pt x="79558" y="662375"/>
                </a:lnTo>
                <a:lnTo>
                  <a:pt x="63323" y="704454"/>
                </a:lnTo>
                <a:lnTo>
                  <a:pt x="48836" y="747369"/>
                </a:lnTo>
                <a:lnTo>
                  <a:pt x="36140" y="791077"/>
                </a:lnTo>
                <a:lnTo>
                  <a:pt x="25278" y="835536"/>
                </a:lnTo>
                <a:lnTo>
                  <a:pt x="16293" y="880701"/>
                </a:lnTo>
                <a:lnTo>
                  <a:pt x="9230" y="926530"/>
                </a:lnTo>
                <a:lnTo>
                  <a:pt x="4131" y="972978"/>
                </a:lnTo>
                <a:lnTo>
                  <a:pt x="1040" y="1020003"/>
                </a:lnTo>
                <a:lnTo>
                  <a:pt x="0" y="1067562"/>
                </a:lnTo>
                <a:lnTo>
                  <a:pt x="1040" y="1115120"/>
                </a:lnTo>
                <a:lnTo>
                  <a:pt x="4131" y="1162145"/>
                </a:lnTo>
                <a:lnTo>
                  <a:pt x="9230" y="1208593"/>
                </a:lnTo>
                <a:lnTo>
                  <a:pt x="16293" y="1254422"/>
                </a:lnTo>
                <a:lnTo>
                  <a:pt x="25278" y="1299587"/>
                </a:lnTo>
                <a:lnTo>
                  <a:pt x="36140" y="1344046"/>
                </a:lnTo>
                <a:lnTo>
                  <a:pt x="48836" y="1387754"/>
                </a:lnTo>
                <a:lnTo>
                  <a:pt x="63323" y="1430669"/>
                </a:lnTo>
                <a:lnTo>
                  <a:pt x="79558" y="1472748"/>
                </a:lnTo>
                <a:lnTo>
                  <a:pt x="97497" y="1513946"/>
                </a:lnTo>
                <a:lnTo>
                  <a:pt x="117097" y="1554220"/>
                </a:lnTo>
                <a:lnTo>
                  <a:pt x="138315" y="1593528"/>
                </a:lnTo>
                <a:lnTo>
                  <a:pt x="161106" y="1631826"/>
                </a:lnTo>
                <a:lnTo>
                  <a:pt x="185428" y="1669070"/>
                </a:lnTo>
                <a:lnTo>
                  <a:pt x="211238" y="1705216"/>
                </a:lnTo>
                <a:lnTo>
                  <a:pt x="238491" y="1740223"/>
                </a:lnTo>
                <a:lnTo>
                  <a:pt x="267145" y="1774046"/>
                </a:lnTo>
                <a:lnTo>
                  <a:pt x="297157" y="1806641"/>
                </a:lnTo>
                <a:lnTo>
                  <a:pt x="328482" y="1837966"/>
                </a:lnTo>
                <a:lnTo>
                  <a:pt x="361077" y="1867978"/>
                </a:lnTo>
                <a:lnTo>
                  <a:pt x="394900" y="1896632"/>
                </a:lnTo>
                <a:lnTo>
                  <a:pt x="429907" y="1923885"/>
                </a:lnTo>
                <a:lnTo>
                  <a:pt x="466053" y="1949695"/>
                </a:lnTo>
                <a:lnTo>
                  <a:pt x="503297" y="1974017"/>
                </a:lnTo>
                <a:lnTo>
                  <a:pt x="541595" y="1996808"/>
                </a:lnTo>
                <a:lnTo>
                  <a:pt x="580903" y="2018026"/>
                </a:lnTo>
                <a:lnTo>
                  <a:pt x="621177" y="2037626"/>
                </a:lnTo>
                <a:lnTo>
                  <a:pt x="662375" y="2055565"/>
                </a:lnTo>
                <a:lnTo>
                  <a:pt x="704454" y="2071800"/>
                </a:lnTo>
                <a:lnTo>
                  <a:pt x="747369" y="2086287"/>
                </a:lnTo>
                <a:lnTo>
                  <a:pt x="791077" y="2098983"/>
                </a:lnTo>
                <a:lnTo>
                  <a:pt x="835536" y="2109845"/>
                </a:lnTo>
                <a:lnTo>
                  <a:pt x="880701" y="2118830"/>
                </a:lnTo>
                <a:lnTo>
                  <a:pt x="926530" y="2125893"/>
                </a:lnTo>
                <a:lnTo>
                  <a:pt x="972978" y="2130992"/>
                </a:lnTo>
                <a:lnTo>
                  <a:pt x="1020003" y="2134083"/>
                </a:lnTo>
                <a:lnTo>
                  <a:pt x="1067562" y="2135124"/>
                </a:lnTo>
                <a:lnTo>
                  <a:pt x="1115110" y="2134083"/>
                </a:lnTo>
                <a:lnTo>
                  <a:pt x="1162126" y="2130992"/>
                </a:lnTo>
                <a:lnTo>
                  <a:pt x="1208567" y="2125893"/>
                </a:lnTo>
                <a:lnTo>
                  <a:pt x="1254389" y="2118830"/>
                </a:lnTo>
                <a:lnTo>
                  <a:pt x="1299548" y="2109845"/>
                </a:lnTo>
                <a:lnTo>
                  <a:pt x="1344002" y="2098983"/>
                </a:lnTo>
                <a:lnTo>
                  <a:pt x="1387707" y="2086287"/>
                </a:lnTo>
                <a:lnTo>
                  <a:pt x="1430619" y="2071800"/>
                </a:lnTo>
                <a:lnTo>
                  <a:pt x="1472694" y="2055565"/>
                </a:lnTo>
                <a:lnTo>
                  <a:pt x="1513891" y="2037626"/>
                </a:lnTo>
                <a:lnTo>
                  <a:pt x="1554164" y="2018026"/>
                </a:lnTo>
                <a:lnTo>
                  <a:pt x="1593472" y="1996808"/>
                </a:lnTo>
                <a:lnTo>
                  <a:pt x="1631769" y="1974017"/>
                </a:lnTo>
                <a:lnTo>
                  <a:pt x="1669014" y="1949695"/>
                </a:lnTo>
                <a:lnTo>
                  <a:pt x="1705162" y="1923885"/>
                </a:lnTo>
                <a:lnTo>
                  <a:pt x="1740170" y="1896632"/>
                </a:lnTo>
                <a:lnTo>
                  <a:pt x="1773995" y="1867978"/>
                </a:lnTo>
                <a:lnTo>
                  <a:pt x="1806592" y="1837966"/>
                </a:lnTo>
                <a:lnTo>
                  <a:pt x="1837920" y="1806641"/>
                </a:lnTo>
                <a:lnTo>
                  <a:pt x="1867934" y="1774046"/>
                </a:lnTo>
                <a:lnTo>
                  <a:pt x="1896591" y="1740223"/>
                </a:lnTo>
                <a:lnTo>
                  <a:pt x="1923848" y="1705216"/>
                </a:lnTo>
                <a:lnTo>
                  <a:pt x="1949661" y="1669070"/>
                </a:lnTo>
                <a:lnTo>
                  <a:pt x="1973986" y="1631826"/>
                </a:lnTo>
                <a:lnTo>
                  <a:pt x="1996781" y="1593528"/>
                </a:lnTo>
                <a:lnTo>
                  <a:pt x="2018002" y="1554220"/>
                </a:lnTo>
                <a:lnTo>
                  <a:pt x="2037605" y="1513946"/>
                </a:lnTo>
                <a:lnTo>
                  <a:pt x="2055548" y="1472748"/>
                </a:lnTo>
                <a:lnTo>
                  <a:pt x="2071786" y="1430669"/>
                </a:lnTo>
                <a:lnTo>
                  <a:pt x="2086276" y="1387754"/>
                </a:lnTo>
                <a:lnTo>
                  <a:pt x="2098975" y="1344046"/>
                </a:lnTo>
                <a:lnTo>
                  <a:pt x="2109839" y="1299587"/>
                </a:lnTo>
                <a:lnTo>
                  <a:pt x="2118826" y="1254422"/>
                </a:lnTo>
                <a:lnTo>
                  <a:pt x="2125891" y="1208593"/>
                </a:lnTo>
                <a:lnTo>
                  <a:pt x="2130991" y="1162145"/>
                </a:lnTo>
                <a:lnTo>
                  <a:pt x="2134083" y="1115120"/>
                </a:lnTo>
                <a:lnTo>
                  <a:pt x="2135124" y="1067562"/>
                </a:lnTo>
                <a:lnTo>
                  <a:pt x="2134083" y="1020003"/>
                </a:lnTo>
                <a:lnTo>
                  <a:pt x="2130991" y="972978"/>
                </a:lnTo>
                <a:lnTo>
                  <a:pt x="2125891" y="926530"/>
                </a:lnTo>
                <a:lnTo>
                  <a:pt x="2118826" y="880701"/>
                </a:lnTo>
                <a:lnTo>
                  <a:pt x="2109839" y="835536"/>
                </a:lnTo>
                <a:lnTo>
                  <a:pt x="2098975" y="791077"/>
                </a:lnTo>
                <a:lnTo>
                  <a:pt x="2086276" y="747369"/>
                </a:lnTo>
                <a:lnTo>
                  <a:pt x="2071786" y="704454"/>
                </a:lnTo>
                <a:lnTo>
                  <a:pt x="2055548" y="662375"/>
                </a:lnTo>
                <a:lnTo>
                  <a:pt x="2037605" y="621177"/>
                </a:lnTo>
                <a:lnTo>
                  <a:pt x="2018002" y="580903"/>
                </a:lnTo>
                <a:lnTo>
                  <a:pt x="1996781" y="541595"/>
                </a:lnTo>
                <a:lnTo>
                  <a:pt x="1973986" y="503297"/>
                </a:lnTo>
                <a:lnTo>
                  <a:pt x="1949661" y="466053"/>
                </a:lnTo>
                <a:lnTo>
                  <a:pt x="1923848" y="429907"/>
                </a:lnTo>
                <a:lnTo>
                  <a:pt x="1896591" y="394900"/>
                </a:lnTo>
                <a:lnTo>
                  <a:pt x="1867934" y="361077"/>
                </a:lnTo>
                <a:lnTo>
                  <a:pt x="1837920" y="328482"/>
                </a:lnTo>
                <a:lnTo>
                  <a:pt x="1806592" y="297157"/>
                </a:lnTo>
                <a:lnTo>
                  <a:pt x="1773995" y="267145"/>
                </a:lnTo>
                <a:lnTo>
                  <a:pt x="1740170" y="238491"/>
                </a:lnTo>
                <a:lnTo>
                  <a:pt x="1705162" y="211238"/>
                </a:lnTo>
                <a:lnTo>
                  <a:pt x="1669014" y="185428"/>
                </a:lnTo>
                <a:lnTo>
                  <a:pt x="1631769" y="161106"/>
                </a:lnTo>
                <a:lnTo>
                  <a:pt x="1593472" y="138315"/>
                </a:lnTo>
                <a:lnTo>
                  <a:pt x="1554164" y="117097"/>
                </a:lnTo>
                <a:lnTo>
                  <a:pt x="1513891" y="97497"/>
                </a:lnTo>
                <a:lnTo>
                  <a:pt x="1472694" y="79558"/>
                </a:lnTo>
                <a:lnTo>
                  <a:pt x="1430619" y="63323"/>
                </a:lnTo>
                <a:lnTo>
                  <a:pt x="1387707" y="48836"/>
                </a:lnTo>
                <a:lnTo>
                  <a:pt x="1344002" y="36140"/>
                </a:lnTo>
                <a:lnTo>
                  <a:pt x="1299548" y="25278"/>
                </a:lnTo>
                <a:lnTo>
                  <a:pt x="1254389" y="16293"/>
                </a:lnTo>
                <a:lnTo>
                  <a:pt x="1208567" y="9230"/>
                </a:lnTo>
                <a:lnTo>
                  <a:pt x="1162126" y="4131"/>
                </a:lnTo>
                <a:lnTo>
                  <a:pt x="1115110" y="1040"/>
                </a:lnTo>
                <a:lnTo>
                  <a:pt x="1067562" y="0"/>
                </a:lnTo>
                <a:close/>
              </a:path>
            </a:pathLst>
          </a:custGeom>
          <a:solidFill>
            <a:srgbClr val="5790A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24241" y="4418203"/>
            <a:ext cx="2266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80" dirty="0">
                <a:solidFill>
                  <a:srgbClr val="7E7E7E"/>
                </a:solidFill>
                <a:latin typeface="UKIJ CJK"/>
                <a:cs typeface="UKIJ CJK"/>
              </a:rPr>
              <a:t>C</a:t>
            </a:r>
            <a:endParaRPr sz="2500">
              <a:latin typeface="UKIJ CJK"/>
              <a:cs typeface="UKIJ CJ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12848" y="2189988"/>
            <a:ext cx="9302750" cy="2435860"/>
          </a:xfrm>
          <a:custGeom>
            <a:avLst/>
            <a:gdLst/>
            <a:ahLst/>
            <a:cxnLst/>
            <a:rect l="l" t="t" r="r" b="b"/>
            <a:pathLst>
              <a:path w="9302750" h="2435860">
                <a:moveTo>
                  <a:pt x="0" y="0"/>
                </a:moveTo>
                <a:lnTo>
                  <a:pt x="3008376" y="0"/>
                </a:lnTo>
                <a:lnTo>
                  <a:pt x="3008376" y="816737"/>
                </a:lnTo>
                <a:lnTo>
                  <a:pt x="3883279" y="816737"/>
                </a:lnTo>
              </a:path>
              <a:path w="9302750" h="2435860">
                <a:moveTo>
                  <a:pt x="2987929" y="2435352"/>
                </a:moveTo>
                <a:lnTo>
                  <a:pt x="0" y="2435352"/>
                </a:lnTo>
              </a:path>
              <a:path w="9302750" h="2435860">
                <a:moveTo>
                  <a:pt x="6990587" y="2433955"/>
                </a:moveTo>
                <a:lnTo>
                  <a:pt x="7365492" y="2433955"/>
                </a:lnTo>
                <a:lnTo>
                  <a:pt x="7365492" y="669036"/>
                </a:lnTo>
                <a:lnTo>
                  <a:pt x="9302623" y="669036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76677" y="3960876"/>
            <a:ext cx="165798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100"/>
              </a:spcBef>
            </a:pPr>
            <a:r>
              <a:rPr sz="1200" b="0" spc="275" dirty="0">
                <a:solidFill>
                  <a:srgbClr val="89B0C5"/>
                </a:solidFill>
                <a:latin typeface="Bandal"/>
                <a:cs typeface="Bandal"/>
              </a:rPr>
              <a:t>실무에서</a:t>
            </a:r>
            <a:r>
              <a:rPr sz="1200" b="0" spc="-130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200" b="0" spc="300" dirty="0">
                <a:solidFill>
                  <a:srgbClr val="89B0C5"/>
                </a:solidFill>
                <a:latin typeface="Bandal"/>
                <a:cs typeface="Bandal"/>
              </a:rPr>
              <a:t>신입</a:t>
            </a:r>
            <a:r>
              <a:rPr sz="1200" b="0" spc="-120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200" b="0" spc="250" dirty="0">
                <a:solidFill>
                  <a:srgbClr val="89B0C5"/>
                </a:solidFill>
                <a:latin typeface="Bandal"/>
                <a:cs typeface="Bandal"/>
              </a:rPr>
              <a:t>개발자의  </a:t>
            </a:r>
            <a:r>
              <a:rPr sz="1200" b="0" spc="350" dirty="0">
                <a:solidFill>
                  <a:srgbClr val="89B0C5"/>
                </a:solidFill>
                <a:latin typeface="Bandal"/>
                <a:cs typeface="Bandal"/>
              </a:rPr>
              <a:t>필수</a:t>
            </a:r>
            <a:r>
              <a:rPr sz="1200" b="0" spc="-90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200" b="0" spc="300" dirty="0">
                <a:solidFill>
                  <a:srgbClr val="89B0C5"/>
                </a:solidFill>
                <a:latin typeface="Bandal"/>
                <a:cs typeface="Bandal"/>
              </a:rPr>
              <a:t>지식</a:t>
            </a:r>
            <a:r>
              <a:rPr sz="1200" b="0" spc="-75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200" b="0" spc="350" dirty="0">
                <a:solidFill>
                  <a:srgbClr val="89B0C5"/>
                </a:solidFill>
                <a:latin typeface="Bandal"/>
                <a:cs typeface="Bandal"/>
              </a:rPr>
              <a:t>갖춤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32644" y="3008782"/>
            <a:ext cx="1726564" cy="48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700"/>
              </a:spcBef>
              <a:buChar char="-"/>
              <a:tabLst>
                <a:tab pos="185420" algn="l"/>
              </a:tabLst>
            </a:pP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코드에 대한 철저한</a:t>
            </a:r>
            <a:r>
              <a:rPr sz="1000" spc="215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분석과</a:t>
            </a:r>
            <a:endParaRPr sz="1000">
              <a:latin typeface="UKIJ CJK"/>
              <a:cs typeface="UKIJ CJK"/>
            </a:endParaRPr>
          </a:p>
          <a:p>
            <a:pPr marL="184785" indent="-172720">
              <a:lnSpc>
                <a:spcPct val="100000"/>
              </a:lnSpc>
              <a:spcBef>
                <a:spcPts val="600"/>
              </a:spcBef>
              <a:buChar char="-"/>
              <a:tabLst>
                <a:tab pos="185420" algn="l"/>
              </a:tabLst>
            </a:pP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반복 연습을 통해</a:t>
            </a:r>
            <a:r>
              <a:rPr sz="1000" spc="-10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A6A6A6"/>
                </a:solidFill>
                <a:latin typeface="UKIJ CJK"/>
                <a:cs typeface="UKIJ CJK"/>
              </a:rPr>
              <a:t>가능함!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42397" y="2201925"/>
            <a:ext cx="1353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7010">
              <a:lnSpc>
                <a:spcPct val="150000"/>
              </a:lnSpc>
              <a:spcBef>
                <a:spcPts val="100"/>
              </a:spcBef>
            </a:pPr>
            <a:r>
              <a:rPr sz="1200" b="0" spc="365" dirty="0">
                <a:solidFill>
                  <a:srgbClr val="89B0C5"/>
                </a:solidFill>
                <a:latin typeface="Bandal"/>
                <a:cs typeface="Bandal"/>
              </a:rPr>
              <a:t>빠르고</a:t>
            </a:r>
            <a:r>
              <a:rPr sz="1200" b="0" spc="-175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200" b="0" spc="300" dirty="0">
                <a:solidFill>
                  <a:srgbClr val="89B0C5"/>
                </a:solidFill>
                <a:latin typeface="Bandal"/>
                <a:cs typeface="Bandal"/>
              </a:rPr>
              <a:t>최적화된  </a:t>
            </a:r>
            <a:r>
              <a:rPr sz="1200" b="0" spc="229" dirty="0">
                <a:solidFill>
                  <a:srgbClr val="89B0C5"/>
                </a:solidFill>
                <a:latin typeface="Bandal"/>
                <a:cs typeface="Bandal"/>
              </a:rPr>
              <a:t>게시판</a:t>
            </a:r>
            <a:r>
              <a:rPr sz="1200" b="0" spc="-130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200" b="0" spc="265" dirty="0">
                <a:solidFill>
                  <a:srgbClr val="89B0C5"/>
                </a:solidFill>
                <a:latin typeface="Bandal"/>
                <a:cs typeface="Bandal"/>
              </a:rPr>
              <a:t>제작을</a:t>
            </a:r>
            <a:r>
              <a:rPr sz="1200" b="0" spc="-110" dirty="0">
                <a:solidFill>
                  <a:srgbClr val="89B0C5"/>
                </a:solidFill>
                <a:latin typeface="Bandal"/>
                <a:cs typeface="Bandal"/>
              </a:rPr>
              <a:t> </a:t>
            </a:r>
            <a:r>
              <a:rPr sz="1200" b="0" spc="300" dirty="0">
                <a:solidFill>
                  <a:srgbClr val="89B0C5"/>
                </a:solidFill>
                <a:latin typeface="Bandal"/>
                <a:cs typeface="Bandal"/>
              </a:rPr>
              <a:t>위함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8501" y="4755286"/>
            <a:ext cx="2914015" cy="48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700"/>
              </a:spcBef>
              <a:buChar char="-"/>
              <a:tabLst>
                <a:tab pos="185420" algn="l"/>
              </a:tabLst>
            </a:pP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어떤</a:t>
            </a:r>
            <a:r>
              <a:rPr sz="1000" spc="85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웹</a:t>
            </a:r>
            <a:r>
              <a:rPr sz="1000" spc="75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사이트에도</a:t>
            </a:r>
            <a:r>
              <a:rPr sz="1000" spc="100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게시판은</a:t>
            </a:r>
            <a:r>
              <a:rPr sz="1000" spc="100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필수</a:t>
            </a:r>
            <a:r>
              <a:rPr sz="1000" spc="85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A6A6A6"/>
                </a:solidFill>
                <a:latin typeface="UKIJ CJK"/>
                <a:cs typeface="UKIJ CJK"/>
              </a:rPr>
              <a:t>요소이다!</a:t>
            </a:r>
            <a:endParaRPr sz="1000">
              <a:latin typeface="UKIJ CJK"/>
              <a:cs typeface="UKIJ CJK"/>
            </a:endParaRPr>
          </a:p>
          <a:p>
            <a:pPr marL="184785" indent="-172720">
              <a:lnSpc>
                <a:spcPct val="100000"/>
              </a:lnSpc>
              <a:spcBef>
                <a:spcPts val="600"/>
              </a:spcBef>
              <a:buChar char="-"/>
              <a:tabLst>
                <a:tab pos="185420" algn="l"/>
              </a:tabLst>
            </a:pP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실제</a:t>
            </a:r>
            <a:r>
              <a:rPr sz="1000" spc="80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프로젝트에서</a:t>
            </a:r>
            <a:r>
              <a:rPr sz="1000" spc="90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바로</a:t>
            </a:r>
            <a:r>
              <a:rPr sz="1000" spc="85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활용할</a:t>
            </a:r>
            <a:r>
              <a:rPr sz="1000" spc="80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수</a:t>
            </a:r>
            <a:r>
              <a:rPr sz="1000" spc="85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있도록</a:t>
            </a:r>
            <a:r>
              <a:rPr sz="1000" spc="85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A6A6A6"/>
                </a:solidFill>
                <a:latin typeface="UKIJ CJK"/>
                <a:cs typeface="UKIJ CJK"/>
              </a:rPr>
              <a:t>연습!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33041" y="2270531"/>
            <a:ext cx="2598420" cy="711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spc="85" dirty="0">
                <a:solidFill>
                  <a:srgbClr val="A6A6A6"/>
                </a:solidFill>
                <a:latin typeface="UKIJ CJK"/>
                <a:cs typeface="UKIJ CJK"/>
              </a:rPr>
              <a:t>- </a:t>
            </a:r>
            <a:r>
              <a:rPr sz="1000" spc="45" dirty="0">
                <a:solidFill>
                  <a:srgbClr val="A6A6A6"/>
                </a:solidFill>
                <a:latin typeface="UKIJ CJK"/>
                <a:cs typeface="UKIJ CJK"/>
              </a:rPr>
              <a:t>MVC </a:t>
            </a:r>
            <a:r>
              <a:rPr sz="1000" spc="5" dirty="0">
                <a:solidFill>
                  <a:srgbClr val="A6A6A6"/>
                </a:solidFill>
                <a:latin typeface="UKIJ CJK"/>
                <a:cs typeface="UKIJ CJK"/>
              </a:rPr>
              <a:t>Model </a:t>
            </a: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2를 활용한</a:t>
            </a:r>
            <a:r>
              <a:rPr sz="1000" spc="220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기술은</a:t>
            </a:r>
            <a:endParaRPr sz="1000">
              <a:latin typeface="UKIJ CJK"/>
              <a:cs typeface="UKIJ CJK"/>
            </a:endParaRPr>
          </a:p>
          <a:p>
            <a:pPr marL="191135" marR="5080">
              <a:lnSpc>
                <a:spcPct val="150000"/>
              </a:lnSpc>
            </a:pPr>
            <a:r>
              <a:rPr sz="1000" spc="15" dirty="0">
                <a:solidFill>
                  <a:srgbClr val="A6A6A6"/>
                </a:solidFill>
                <a:latin typeface="UKIJ CJK"/>
                <a:cs typeface="UKIJ CJK"/>
              </a:rPr>
              <a:t>JSP외의 </a:t>
            </a: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스프링 등을 통해서도 지속적으로  활용해야 하기 때문에</a:t>
            </a:r>
            <a:r>
              <a:rPr sz="1000" spc="15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필수적으로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11729" y="3033141"/>
            <a:ext cx="731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6A6A6"/>
                </a:solidFill>
                <a:latin typeface="UKIJ CJK"/>
                <a:cs typeface="UKIJ CJK"/>
              </a:rPr>
              <a:t>알아야</a:t>
            </a:r>
            <a:r>
              <a:rPr sz="1000" spc="20" dirty="0">
                <a:solidFill>
                  <a:srgbClr val="A6A6A6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A6A6A6"/>
                </a:solidFill>
                <a:latin typeface="UKIJ CJK"/>
                <a:cs typeface="UKIJ CJK"/>
              </a:rPr>
              <a:t>한다.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82792" y="502411"/>
            <a:ext cx="1315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EB5DC"/>
                </a:solidFill>
                <a:latin typeface="UKIJ CJK"/>
                <a:cs typeface="UKIJ CJK"/>
              </a:rPr>
              <a:t>프로젝트</a:t>
            </a:r>
            <a:r>
              <a:rPr sz="1600" spc="75" dirty="0">
                <a:solidFill>
                  <a:srgbClr val="6EB5DC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6EB5DC"/>
                </a:solidFill>
                <a:latin typeface="UKIJ CJK"/>
                <a:cs typeface="UKIJ CJK"/>
              </a:rPr>
              <a:t>목적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596" y="582929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보완점 및</a:t>
            </a:r>
            <a:r>
              <a:rPr spc="215" dirty="0"/>
              <a:t> </a:t>
            </a:r>
            <a:r>
              <a:rPr spc="-5" dirty="0"/>
              <a:t>후기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05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546" y="3430270"/>
            <a:ext cx="295275" cy="1386840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보완점 및</a:t>
            </a:r>
            <a:r>
              <a:rPr sz="1600" spc="220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후기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3626" y="2376932"/>
            <a:ext cx="6887845" cy="739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5"/>
              </a:spcBef>
              <a:buFont typeface="IBM 3270"/>
              <a:buChar char="•"/>
              <a:tabLst>
                <a:tab pos="127000" algn="l"/>
              </a:tabLst>
            </a:pPr>
            <a:r>
              <a:rPr sz="1050" b="0" spc="295" dirty="0">
                <a:solidFill>
                  <a:srgbClr val="9CCCE1"/>
                </a:solidFill>
                <a:latin typeface="Bandal"/>
                <a:cs typeface="Bandal"/>
              </a:rPr>
              <a:t>보완점</a:t>
            </a:r>
            <a:endParaRPr sz="1050">
              <a:latin typeface="Bandal"/>
              <a:cs typeface="Band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9CCCE1"/>
              </a:buClr>
              <a:buFont typeface="IBM 3270"/>
              <a:buChar char="•"/>
            </a:pPr>
            <a:endParaRPr sz="650">
              <a:latin typeface="Bandal"/>
              <a:cs typeface="Bandal"/>
            </a:endParaRPr>
          </a:p>
          <a:p>
            <a:pPr marL="421005" lvl="1" indent="-172720">
              <a:lnSpc>
                <a:spcPct val="100000"/>
              </a:lnSpc>
              <a:buChar char="-"/>
              <a:tabLst>
                <a:tab pos="421640" algn="l"/>
              </a:tabLst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비슷한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소스는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직접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쓰지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말고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복사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붙여넣기</a:t>
            </a:r>
            <a:r>
              <a:rPr sz="10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해서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오타로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인한</a:t>
            </a:r>
            <a:r>
              <a:rPr sz="1000" spc="1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에러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발생을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15" dirty="0">
                <a:solidFill>
                  <a:srgbClr val="7E7E7E"/>
                </a:solidFill>
                <a:latin typeface="UKIJ CJK"/>
                <a:cs typeface="UKIJ CJK"/>
              </a:rPr>
              <a:t>줄여야겠다.</a:t>
            </a:r>
            <a:endParaRPr sz="1000">
              <a:latin typeface="UKIJ CJK"/>
              <a:cs typeface="UKIJ CJK"/>
            </a:endParaRPr>
          </a:p>
          <a:p>
            <a:pPr marL="421005" lvl="1" indent="-172720">
              <a:lnSpc>
                <a:spcPct val="100000"/>
              </a:lnSpc>
              <a:spcBef>
                <a:spcPts val="600"/>
              </a:spcBef>
              <a:buChar char="-"/>
              <a:tabLst>
                <a:tab pos="421640" algn="l"/>
              </a:tabLst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빨리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하려고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조급하게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하다가</a:t>
            </a:r>
            <a:r>
              <a:rPr sz="1000" spc="11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실수하지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말고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처음부터</a:t>
            </a:r>
            <a:r>
              <a:rPr sz="1000" spc="11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꼼꼼하게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보는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것이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오히려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더</a:t>
            </a:r>
            <a:r>
              <a:rPr sz="10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빨리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완성하는</a:t>
            </a:r>
            <a:r>
              <a:rPr sz="10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길인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것</a:t>
            </a:r>
            <a:r>
              <a:rPr sz="10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7E7E7E"/>
                </a:solidFill>
                <a:latin typeface="UKIJ CJK"/>
                <a:cs typeface="UKIJ CJK"/>
              </a:rPr>
              <a:t>같다.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3626" y="3769233"/>
            <a:ext cx="3552825" cy="784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5"/>
              </a:spcBef>
              <a:buFont typeface="IBM 3270"/>
              <a:buChar char="•"/>
              <a:tabLst>
                <a:tab pos="127000" algn="l"/>
              </a:tabLst>
            </a:pPr>
            <a:r>
              <a:rPr sz="1050" b="0" spc="310" dirty="0">
                <a:solidFill>
                  <a:srgbClr val="9CCCE1"/>
                </a:solidFill>
                <a:latin typeface="Bandal"/>
                <a:cs typeface="Bandal"/>
              </a:rPr>
              <a:t>후기</a:t>
            </a:r>
            <a:endParaRPr sz="1050">
              <a:latin typeface="Bandal"/>
              <a:cs typeface="Band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850">
              <a:latin typeface="Bandal"/>
              <a:cs typeface="Bandal"/>
            </a:endParaRPr>
          </a:p>
          <a:p>
            <a:pPr marL="24892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아직은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연습이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더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필요한</a:t>
            </a:r>
            <a:r>
              <a:rPr sz="10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것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7E7E7E"/>
                </a:solidFill>
                <a:latin typeface="UKIJ CJK"/>
                <a:cs typeface="UKIJ CJK"/>
              </a:rPr>
              <a:t>같다.</a:t>
            </a:r>
            <a:endParaRPr sz="1000">
              <a:latin typeface="UKIJ CJK"/>
              <a:cs typeface="UKIJ CJK"/>
            </a:endParaRPr>
          </a:p>
          <a:p>
            <a:pPr marL="24892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더</a:t>
            </a:r>
            <a:r>
              <a:rPr sz="1000" spc="7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여러</a:t>
            </a: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번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연습해서</a:t>
            </a: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2시간에</a:t>
            </a: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짤</a:t>
            </a:r>
            <a:r>
              <a:rPr sz="10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수</a:t>
            </a:r>
            <a:r>
              <a:rPr sz="1000" spc="7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있도록</a:t>
            </a:r>
            <a:r>
              <a:rPr sz="10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UKIJ CJK"/>
                <a:cs typeface="UKIJ CJK"/>
              </a:rPr>
              <a:t>노력해야</a:t>
            </a:r>
            <a:r>
              <a:rPr sz="10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7E7E7E"/>
                </a:solidFill>
                <a:latin typeface="UKIJ CJK"/>
                <a:cs typeface="UKIJ CJK"/>
              </a:rPr>
              <a:t>겠다.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1461769"/>
            <a:ext cx="501650" cy="501650"/>
          </a:xfrm>
          <a:custGeom>
            <a:avLst/>
            <a:gdLst/>
            <a:ahLst/>
            <a:cxnLst/>
            <a:rect l="l" t="t" r="r" b="b"/>
            <a:pathLst>
              <a:path w="501650" h="501650">
                <a:moveTo>
                  <a:pt x="501396" y="187960"/>
                </a:moveTo>
                <a:lnTo>
                  <a:pt x="312826" y="187960"/>
                </a:lnTo>
                <a:lnTo>
                  <a:pt x="312826" y="0"/>
                </a:lnTo>
                <a:lnTo>
                  <a:pt x="188569" y="0"/>
                </a:lnTo>
                <a:lnTo>
                  <a:pt x="188569" y="187960"/>
                </a:lnTo>
                <a:lnTo>
                  <a:pt x="0" y="187960"/>
                </a:lnTo>
                <a:lnTo>
                  <a:pt x="0" y="312420"/>
                </a:lnTo>
                <a:lnTo>
                  <a:pt x="188569" y="312420"/>
                </a:lnTo>
                <a:lnTo>
                  <a:pt x="188569" y="501650"/>
                </a:lnTo>
                <a:lnTo>
                  <a:pt x="312826" y="501650"/>
                </a:lnTo>
                <a:lnTo>
                  <a:pt x="312826" y="312420"/>
                </a:lnTo>
                <a:lnTo>
                  <a:pt x="501396" y="312420"/>
                </a:lnTo>
                <a:lnTo>
                  <a:pt x="501396" y="187960"/>
                </a:lnTo>
                <a:close/>
              </a:path>
            </a:pathLst>
          </a:custGeom>
          <a:solidFill>
            <a:srgbClr val="71B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255" y="1875485"/>
            <a:ext cx="2825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425" dirty="0">
                <a:solidFill>
                  <a:srgbClr val="585858"/>
                </a:solidFill>
                <a:latin typeface="Bandal"/>
                <a:cs typeface="Bandal"/>
              </a:rPr>
              <a:t>Thank</a:t>
            </a:r>
            <a:r>
              <a:rPr sz="4400" b="0" spc="-395" dirty="0">
                <a:solidFill>
                  <a:srgbClr val="585858"/>
                </a:solidFill>
                <a:latin typeface="Bandal"/>
                <a:cs typeface="Bandal"/>
              </a:rPr>
              <a:t> </a:t>
            </a:r>
            <a:r>
              <a:rPr sz="4400" b="0" spc="375" dirty="0">
                <a:solidFill>
                  <a:srgbClr val="585858"/>
                </a:solidFill>
                <a:latin typeface="Bandal"/>
                <a:cs typeface="Bandal"/>
              </a:rPr>
              <a:t>you</a:t>
            </a:r>
            <a:endParaRPr sz="4400">
              <a:latin typeface="Bandal"/>
              <a:cs typeface="Band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4424" y="477012"/>
            <a:ext cx="11516360" cy="0"/>
          </a:xfrm>
          <a:custGeom>
            <a:avLst/>
            <a:gdLst/>
            <a:ahLst/>
            <a:cxnLst/>
            <a:rect l="l" t="t" r="r" b="b"/>
            <a:pathLst>
              <a:path w="11516360">
                <a:moveTo>
                  <a:pt x="0" y="0"/>
                </a:moveTo>
                <a:lnTo>
                  <a:pt x="11516233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01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546" y="3430270"/>
            <a:ext cx="295275" cy="1315085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프로젝트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개요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4900" y="1121663"/>
            <a:ext cx="2237740" cy="2513330"/>
          </a:xfrm>
          <a:custGeom>
            <a:avLst/>
            <a:gdLst/>
            <a:ahLst/>
            <a:cxnLst/>
            <a:rect l="l" t="t" r="r" b="b"/>
            <a:pathLst>
              <a:path w="2237740" h="2513329">
                <a:moveTo>
                  <a:pt x="1118616" y="0"/>
                </a:moveTo>
                <a:lnTo>
                  <a:pt x="0" y="559308"/>
                </a:lnTo>
                <a:lnTo>
                  <a:pt x="0" y="1953768"/>
                </a:lnTo>
                <a:lnTo>
                  <a:pt x="1118616" y="2513076"/>
                </a:lnTo>
                <a:lnTo>
                  <a:pt x="2237231" y="1953768"/>
                </a:lnTo>
                <a:lnTo>
                  <a:pt x="2237231" y="559308"/>
                </a:lnTo>
                <a:lnTo>
                  <a:pt x="1118616" y="0"/>
                </a:lnTo>
                <a:close/>
              </a:path>
            </a:pathLst>
          </a:custGeom>
          <a:solidFill>
            <a:srgbClr val="71B6D4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77057" y="2600705"/>
            <a:ext cx="1049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UKIJ CJK"/>
                <a:cs typeface="UKIJ CJK"/>
              </a:rPr>
              <a:t>자바 개발</a:t>
            </a:r>
            <a:r>
              <a:rPr sz="1200" spc="130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404040"/>
                </a:solidFill>
                <a:latin typeface="UKIJ CJK"/>
                <a:cs typeface="UKIJ CJK"/>
              </a:rPr>
              <a:t>키트</a:t>
            </a:r>
            <a:endParaRPr sz="120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</a:pPr>
            <a:r>
              <a:rPr sz="1200" b="0" spc="160" dirty="0">
                <a:solidFill>
                  <a:srgbClr val="404040"/>
                </a:solidFill>
                <a:latin typeface="Bandal"/>
                <a:cs typeface="Bandal"/>
              </a:rPr>
              <a:t>JDK</a:t>
            </a:r>
            <a:r>
              <a:rPr sz="1200" b="0" spc="-100" dirty="0">
                <a:solidFill>
                  <a:srgbClr val="404040"/>
                </a:solidFill>
                <a:latin typeface="Bandal"/>
                <a:cs typeface="Bandal"/>
              </a:rPr>
              <a:t> </a:t>
            </a:r>
            <a:r>
              <a:rPr sz="1200" b="0" spc="65" dirty="0">
                <a:solidFill>
                  <a:srgbClr val="404040"/>
                </a:solidFill>
                <a:latin typeface="Bandal"/>
                <a:cs typeface="Bandal"/>
              </a:rPr>
              <a:t>15.0.1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0169" y="1877569"/>
            <a:ext cx="1709420" cy="87884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solidFill>
                  <a:srgbClr val="FFFFFF"/>
                </a:solidFill>
                <a:latin typeface="UKIJ CJK"/>
                <a:cs typeface="UKIJ CJK"/>
              </a:rPr>
              <a:t>개발</a:t>
            </a:r>
            <a:r>
              <a:rPr sz="2000" spc="15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FFFFFF"/>
                </a:solidFill>
                <a:latin typeface="UKIJ CJK"/>
                <a:cs typeface="UKIJ CJK"/>
              </a:rPr>
              <a:t>툴</a:t>
            </a:r>
            <a:endParaRPr sz="200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FFFFFF"/>
                </a:solidFill>
                <a:latin typeface="UKIJ CJK"/>
                <a:cs typeface="UKIJ CJK"/>
              </a:rPr>
              <a:t>Development</a:t>
            </a:r>
            <a:r>
              <a:rPr sz="1600" spc="11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UKIJ CJK"/>
                <a:cs typeface="UKIJ CJK"/>
              </a:rPr>
              <a:t>Tool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55235" y="1432560"/>
            <a:ext cx="1778635" cy="2062480"/>
          </a:xfrm>
          <a:custGeom>
            <a:avLst/>
            <a:gdLst/>
            <a:ahLst/>
            <a:cxnLst/>
            <a:rect l="l" t="t" r="r" b="b"/>
            <a:pathLst>
              <a:path w="1778635" h="2062479">
                <a:moveTo>
                  <a:pt x="889253" y="0"/>
                </a:moveTo>
                <a:lnTo>
                  <a:pt x="1778508" y="444626"/>
                </a:lnTo>
                <a:lnTo>
                  <a:pt x="1778508" y="1617344"/>
                </a:lnTo>
                <a:lnTo>
                  <a:pt x="889253" y="2061972"/>
                </a:lnTo>
                <a:lnTo>
                  <a:pt x="0" y="1617344"/>
                </a:lnTo>
                <a:lnTo>
                  <a:pt x="0" y="444626"/>
                </a:lnTo>
                <a:lnTo>
                  <a:pt x="889253" y="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81396" y="2579623"/>
            <a:ext cx="732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404040"/>
                </a:solidFill>
                <a:latin typeface="UKIJ CJK"/>
                <a:cs typeface="UKIJ CJK"/>
              </a:rPr>
              <a:t>IDE</a:t>
            </a:r>
            <a:endParaRPr sz="120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</a:pPr>
            <a:r>
              <a:rPr sz="1200" b="0" spc="5" dirty="0">
                <a:solidFill>
                  <a:srgbClr val="404040"/>
                </a:solidFill>
                <a:latin typeface="Bandal"/>
                <a:cs typeface="Bandal"/>
              </a:rPr>
              <a:t>Eclipse</a:t>
            </a:r>
            <a:r>
              <a:rPr sz="1200" b="0" spc="-165" dirty="0">
                <a:solidFill>
                  <a:srgbClr val="404040"/>
                </a:solidFill>
                <a:latin typeface="Bandal"/>
                <a:cs typeface="Bandal"/>
              </a:rPr>
              <a:t> </a:t>
            </a:r>
            <a:r>
              <a:rPr sz="1200" b="0" spc="45" dirty="0">
                <a:solidFill>
                  <a:srgbClr val="404040"/>
                </a:solidFill>
                <a:latin typeface="Bandal"/>
                <a:cs typeface="Bandal"/>
              </a:rPr>
              <a:t>EE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2269" y="2522931"/>
            <a:ext cx="1419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UKIJ CJK"/>
                <a:cs typeface="UKIJ CJK"/>
              </a:rPr>
              <a:t>컨테이너</a:t>
            </a:r>
            <a:r>
              <a:rPr sz="1200" spc="80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200" spc="20" dirty="0">
                <a:solidFill>
                  <a:srgbClr val="404040"/>
                </a:solidFill>
                <a:latin typeface="UKIJ CJK"/>
                <a:cs typeface="UKIJ CJK"/>
              </a:rPr>
              <a:t>(WAS)</a:t>
            </a:r>
            <a:endParaRPr sz="120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0" spc="85" dirty="0">
                <a:solidFill>
                  <a:srgbClr val="404040"/>
                </a:solidFill>
                <a:latin typeface="Bandal"/>
                <a:cs typeface="Bandal"/>
              </a:rPr>
              <a:t>Apache-Tomcat</a:t>
            </a:r>
            <a:r>
              <a:rPr sz="1200" b="0" spc="-140" dirty="0">
                <a:solidFill>
                  <a:srgbClr val="404040"/>
                </a:solidFill>
                <a:latin typeface="Bandal"/>
                <a:cs typeface="Bandal"/>
              </a:rPr>
              <a:t> </a:t>
            </a:r>
            <a:r>
              <a:rPr sz="1200" b="0" spc="65" dirty="0">
                <a:solidFill>
                  <a:srgbClr val="404040"/>
                </a:solidFill>
                <a:latin typeface="Bandal"/>
                <a:cs typeface="Bandal"/>
              </a:rPr>
              <a:t>9.0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93079" y="3299459"/>
            <a:ext cx="1778635" cy="2062480"/>
          </a:xfrm>
          <a:custGeom>
            <a:avLst/>
            <a:gdLst/>
            <a:ahLst/>
            <a:cxnLst/>
            <a:rect l="l" t="t" r="r" b="b"/>
            <a:pathLst>
              <a:path w="1778634" h="2062479">
                <a:moveTo>
                  <a:pt x="889254" y="0"/>
                </a:moveTo>
                <a:lnTo>
                  <a:pt x="1778508" y="444626"/>
                </a:lnTo>
                <a:lnTo>
                  <a:pt x="1778508" y="1617345"/>
                </a:lnTo>
                <a:lnTo>
                  <a:pt x="889254" y="2061971"/>
                </a:lnTo>
                <a:lnTo>
                  <a:pt x="0" y="1617345"/>
                </a:lnTo>
                <a:lnTo>
                  <a:pt x="0" y="444626"/>
                </a:lnTo>
                <a:lnTo>
                  <a:pt x="889254" y="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23382" y="4298695"/>
            <a:ext cx="1535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UKIJ CJK"/>
                <a:cs typeface="UKIJ CJK"/>
              </a:rPr>
              <a:t>데이터베이스</a:t>
            </a:r>
            <a:endParaRPr sz="1200">
              <a:latin typeface="UKIJ CJK"/>
              <a:cs typeface="UKIJ CJK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b="0" spc="50" dirty="0">
                <a:solidFill>
                  <a:srgbClr val="404040"/>
                </a:solidFill>
                <a:latin typeface="Bandal"/>
                <a:cs typeface="Bandal"/>
              </a:rPr>
              <a:t>Oracle </a:t>
            </a:r>
            <a:r>
              <a:rPr sz="1200" b="0" spc="65" dirty="0">
                <a:solidFill>
                  <a:srgbClr val="404040"/>
                </a:solidFill>
                <a:latin typeface="Bandal"/>
                <a:cs typeface="Bandal"/>
              </a:rPr>
              <a:t>Database</a:t>
            </a:r>
            <a:r>
              <a:rPr sz="1200" b="0" spc="-240" dirty="0">
                <a:solidFill>
                  <a:srgbClr val="404040"/>
                </a:solidFill>
                <a:latin typeface="Bandal"/>
                <a:cs typeface="Bandal"/>
              </a:rPr>
              <a:t> </a:t>
            </a:r>
            <a:r>
              <a:rPr sz="1200" b="0" spc="110" dirty="0">
                <a:solidFill>
                  <a:srgbClr val="404040"/>
                </a:solidFill>
                <a:latin typeface="Bandal"/>
                <a:cs typeface="Bandal"/>
              </a:rPr>
              <a:t>11g  </a:t>
            </a:r>
            <a:r>
              <a:rPr sz="1200" b="0" spc="40" dirty="0">
                <a:solidFill>
                  <a:srgbClr val="404040"/>
                </a:solidFill>
                <a:latin typeface="Bandal"/>
                <a:cs typeface="Bandal"/>
              </a:rPr>
              <a:t>Express</a:t>
            </a:r>
            <a:r>
              <a:rPr sz="1200" b="0" spc="-95" dirty="0">
                <a:solidFill>
                  <a:srgbClr val="404040"/>
                </a:solidFill>
                <a:latin typeface="Bandal"/>
                <a:cs typeface="Bandal"/>
              </a:rPr>
              <a:t> </a:t>
            </a:r>
            <a:r>
              <a:rPr sz="1200" b="0" spc="35" dirty="0">
                <a:solidFill>
                  <a:srgbClr val="404040"/>
                </a:solidFill>
                <a:latin typeface="Bandal"/>
                <a:cs typeface="Bandal"/>
              </a:rPr>
              <a:t>Edition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9172" y="1528572"/>
            <a:ext cx="1778635" cy="2063750"/>
          </a:xfrm>
          <a:custGeom>
            <a:avLst/>
            <a:gdLst/>
            <a:ahLst/>
            <a:cxnLst/>
            <a:rect l="l" t="t" r="r" b="b"/>
            <a:pathLst>
              <a:path w="1778635" h="2063750">
                <a:moveTo>
                  <a:pt x="889253" y="0"/>
                </a:moveTo>
                <a:lnTo>
                  <a:pt x="1778507" y="444626"/>
                </a:lnTo>
                <a:lnTo>
                  <a:pt x="1778507" y="1618868"/>
                </a:lnTo>
                <a:lnTo>
                  <a:pt x="889253" y="2063495"/>
                </a:lnTo>
                <a:lnTo>
                  <a:pt x="0" y="1618868"/>
                </a:lnTo>
                <a:lnTo>
                  <a:pt x="0" y="444626"/>
                </a:lnTo>
                <a:lnTo>
                  <a:pt x="889253" y="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18001" y="4429201"/>
            <a:ext cx="14382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UKIJ CJK"/>
                <a:cs typeface="UKIJ CJK"/>
              </a:rPr>
              <a:t>데이터베이스</a:t>
            </a:r>
            <a:r>
              <a:rPr sz="1200" spc="80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404040"/>
                </a:solidFill>
                <a:latin typeface="UKIJ CJK"/>
                <a:cs typeface="UKIJ CJK"/>
              </a:rPr>
              <a:t>툴</a:t>
            </a:r>
            <a:endParaRPr sz="120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0" spc="45" dirty="0">
                <a:solidFill>
                  <a:srgbClr val="404040"/>
                </a:solidFill>
                <a:latin typeface="Bandal"/>
                <a:cs typeface="Bandal"/>
              </a:rPr>
              <a:t>sqldeveloper</a:t>
            </a:r>
            <a:r>
              <a:rPr sz="1200" b="0" spc="-120" dirty="0">
                <a:solidFill>
                  <a:srgbClr val="404040"/>
                </a:solidFill>
                <a:latin typeface="Bandal"/>
                <a:cs typeface="Bandal"/>
              </a:rPr>
              <a:t> </a:t>
            </a:r>
            <a:r>
              <a:rPr sz="1200" b="0" spc="65" dirty="0">
                <a:solidFill>
                  <a:srgbClr val="404040"/>
                </a:solidFill>
                <a:latin typeface="Bandal"/>
                <a:cs typeface="Bandal"/>
              </a:rPr>
              <a:t>20.2.0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1264" y="4216145"/>
            <a:ext cx="68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 indent="-2794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소스 코드  업데이트  </a:t>
            </a:r>
            <a:r>
              <a:rPr sz="1200" b="0" spc="70" dirty="0">
                <a:latin typeface="Bandal"/>
                <a:cs typeface="Bandal"/>
              </a:rPr>
              <a:t>github</a:t>
            </a:r>
            <a:endParaRPr sz="1200">
              <a:latin typeface="Bandal"/>
              <a:cs typeface="Band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22609" y="1458341"/>
            <a:ext cx="6409055" cy="3912870"/>
            <a:chOff x="2922609" y="1458341"/>
            <a:chExt cx="6409055" cy="3912870"/>
          </a:xfrm>
        </p:grpSpPr>
        <p:sp>
          <p:nvSpPr>
            <p:cNvPr id="19" name="object 19"/>
            <p:cNvSpPr/>
            <p:nvPr/>
          </p:nvSpPr>
          <p:spPr>
            <a:xfrm>
              <a:off x="7103364" y="1950720"/>
              <a:ext cx="536448" cy="384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3588" y="3811523"/>
              <a:ext cx="429767" cy="4861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32932" y="3422904"/>
              <a:ext cx="1114043" cy="1112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25595" y="1461516"/>
              <a:ext cx="5702935" cy="3906520"/>
            </a:xfrm>
            <a:custGeom>
              <a:avLst/>
              <a:gdLst/>
              <a:ahLst/>
              <a:cxnLst/>
              <a:rect l="l" t="t" r="r" b="b"/>
              <a:pathLst>
                <a:path w="5702934" h="3906520">
                  <a:moveTo>
                    <a:pt x="3798570" y="0"/>
                  </a:moveTo>
                  <a:lnTo>
                    <a:pt x="4687824" y="444626"/>
                  </a:lnTo>
                  <a:lnTo>
                    <a:pt x="4687824" y="1617345"/>
                  </a:lnTo>
                  <a:lnTo>
                    <a:pt x="3798570" y="2061972"/>
                  </a:lnTo>
                  <a:lnTo>
                    <a:pt x="2909315" y="1617345"/>
                  </a:lnTo>
                  <a:lnTo>
                    <a:pt x="2909315" y="444626"/>
                  </a:lnTo>
                  <a:lnTo>
                    <a:pt x="3798570" y="0"/>
                  </a:lnTo>
                  <a:close/>
                </a:path>
                <a:path w="5702934" h="3906520">
                  <a:moveTo>
                    <a:pt x="4814315" y="1784604"/>
                  </a:moveTo>
                  <a:lnTo>
                    <a:pt x="5702808" y="2228850"/>
                  </a:lnTo>
                  <a:lnTo>
                    <a:pt x="5702808" y="3402329"/>
                  </a:lnTo>
                  <a:lnTo>
                    <a:pt x="4814315" y="3846576"/>
                  </a:lnTo>
                  <a:lnTo>
                    <a:pt x="3925824" y="3402329"/>
                  </a:lnTo>
                  <a:lnTo>
                    <a:pt x="3925824" y="2228850"/>
                  </a:lnTo>
                  <a:lnTo>
                    <a:pt x="4814315" y="1784604"/>
                  </a:lnTo>
                  <a:close/>
                </a:path>
                <a:path w="5702934" h="3906520">
                  <a:moveTo>
                    <a:pt x="888491" y="1844039"/>
                  </a:moveTo>
                  <a:lnTo>
                    <a:pt x="1776983" y="2288286"/>
                  </a:lnTo>
                  <a:lnTo>
                    <a:pt x="1776983" y="3461766"/>
                  </a:lnTo>
                  <a:lnTo>
                    <a:pt x="888491" y="3906012"/>
                  </a:lnTo>
                  <a:lnTo>
                    <a:pt x="0" y="3461766"/>
                  </a:lnTo>
                  <a:lnTo>
                    <a:pt x="0" y="2288286"/>
                  </a:lnTo>
                  <a:lnTo>
                    <a:pt x="888491" y="1844039"/>
                  </a:lnTo>
                  <a:close/>
                </a:path>
              </a:pathLst>
            </a:custGeom>
            <a:ln w="63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22609" y="2237796"/>
              <a:ext cx="137748" cy="2107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3123" y="2292245"/>
              <a:ext cx="100575" cy="1605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19930" y="2291706"/>
              <a:ext cx="98654" cy="1252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54740" y="2291154"/>
              <a:ext cx="97583" cy="905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87232" y="2239992"/>
              <a:ext cx="41910" cy="106045"/>
            </a:xfrm>
            <a:custGeom>
              <a:avLst/>
              <a:gdLst/>
              <a:ahLst/>
              <a:cxnLst/>
              <a:rect l="l" t="t" r="r" b="b"/>
              <a:pathLst>
                <a:path w="41910" h="106044">
                  <a:moveTo>
                    <a:pt x="41392" y="0"/>
                  </a:moveTo>
                  <a:lnTo>
                    <a:pt x="293" y="0"/>
                  </a:lnTo>
                  <a:lnTo>
                    <a:pt x="0" y="105730"/>
                  </a:lnTo>
                  <a:lnTo>
                    <a:pt x="41392" y="94488"/>
                  </a:lnTo>
                  <a:lnTo>
                    <a:pt x="41392" y="0"/>
                  </a:lnTo>
                  <a:close/>
                </a:path>
              </a:pathLst>
            </a:custGeom>
            <a:solidFill>
              <a:srgbClr val="528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71383" y="2238900"/>
              <a:ext cx="137187" cy="839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48041" y="2239170"/>
              <a:ext cx="132080" cy="36195"/>
            </a:xfrm>
            <a:custGeom>
              <a:avLst/>
              <a:gdLst/>
              <a:ahLst/>
              <a:cxnLst/>
              <a:rect l="l" t="t" r="r" b="b"/>
              <a:pathLst>
                <a:path w="132079" h="36194">
                  <a:moveTo>
                    <a:pt x="40541" y="0"/>
                  </a:moveTo>
                  <a:lnTo>
                    <a:pt x="0" y="0"/>
                  </a:lnTo>
                  <a:lnTo>
                    <a:pt x="0" y="35722"/>
                  </a:lnTo>
                  <a:lnTo>
                    <a:pt x="40541" y="24712"/>
                  </a:lnTo>
                  <a:lnTo>
                    <a:pt x="40541" y="0"/>
                  </a:lnTo>
                  <a:close/>
                </a:path>
                <a:path w="132079" h="36194">
                  <a:moveTo>
                    <a:pt x="131536" y="0"/>
                  </a:moveTo>
                  <a:lnTo>
                    <a:pt x="94420" y="0"/>
                  </a:lnTo>
                  <a:lnTo>
                    <a:pt x="87052" y="12080"/>
                  </a:lnTo>
                  <a:lnTo>
                    <a:pt x="131536" y="0"/>
                  </a:lnTo>
                  <a:close/>
                </a:path>
              </a:pathLst>
            </a:custGeom>
            <a:solidFill>
              <a:srgbClr val="528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33359" y="3816095"/>
              <a:ext cx="1110996" cy="266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71644" y="1906524"/>
              <a:ext cx="1281684" cy="6827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785484" y="502411"/>
            <a:ext cx="9093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EB5DC"/>
                </a:solidFill>
                <a:latin typeface="UKIJ CJK"/>
                <a:cs typeface="UKIJ CJK"/>
              </a:rPr>
              <a:t>개발</a:t>
            </a:r>
            <a:r>
              <a:rPr sz="1600" spc="70" dirty="0">
                <a:solidFill>
                  <a:srgbClr val="6EB5DC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6EB5DC"/>
                </a:solidFill>
                <a:latin typeface="UKIJ CJK"/>
                <a:cs typeface="UKIJ CJK"/>
              </a:rPr>
              <a:t>환경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0176" y="3700271"/>
            <a:ext cx="1643380" cy="1906905"/>
          </a:xfrm>
          <a:custGeom>
            <a:avLst/>
            <a:gdLst/>
            <a:ahLst/>
            <a:cxnLst/>
            <a:rect l="l" t="t" r="r" b="b"/>
            <a:pathLst>
              <a:path w="1643379" h="1906904">
                <a:moveTo>
                  <a:pt x="821435" y="0"/>
                </a:moveTo>
                <a:lnTo>
                  <a:pt x="1642872" y="410717"/>
                </a:lnTo>
                <a:lnTo>
                  <a:pt x="1642872" y="1495805"/>
                </a:lnTo>
                <a:lnTo>
                  <a:pt x="821435" y="1906524"/>
                </a:lnTo>
                <a:lnTo>
                  <a:pt x="0" y="1495805"/>
                </a:lnTo>
                <a:lnTo>
                  <a:pt x="0" y="410717"/>
                </a:lnTo>
                <a:lnTo>
                  <a:pt x="821435" y="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53285" y="1106297"/>
            <a:ext cx="4344035" cy="5137785"/>
            <a:chOff x="2153285" y="1106297"/>
            <a:chExt cx="4344035" cy="5137785"/>
          </a:xfrm>
        </p:grpSpPr>
        <p:sp>
          <p:nvSpPr>
            <p:cNvPr id="4" name="object 4"/>
            <p:cNvSpPr/>
            <p:nvPr/>
          </p:nvSpPr>
          <p:spPr>
            <a:xfrm>
              <a:off x="2156460" y="1109472"/>
              <a:ext cx="4337685" cy="5131435"/>
            </a:xfrm>
            <a:custGeom>
              <a:avLst/>
              <a:gdLst/>
              <a:ahLst/>
              <a:cxnLst/>
              <a:rect l="l" t="t" r="r" b="b"/>
              <a:pathLst>
                <a:path w="4337685" h="5131435">
                  <a:moveTo>
                    <a:pt x="1757172" y="3226308"/>
                  </a:moveTo>
                  <a:lnTo>
                    <a:pt x="2578607" y="3637026"/>
                  </a:lnTo>
                  <a:lnTo>
                    <a:pt x="2578607" y="4720590"/>
                  </a:lnTo>
                  <a:lnTo>
                    <a:pt x="1757172" y="5131308"/>
                  </a:lnTo>
                  <a:lnTo>
                    <a:pt x="935735" y="4720590"/>
                  </a:lnTo>
                  <a:lnTo>
                    <a:pt x="935735" y="3637026"/>
                  </a:lnTo>
                  <a:lnTo>
                    <a:pt x="1757172" y="3226308"/>
                  </a:lnTo>
                  <a:close/>
                </a:path>
                <a:path w="4337685" h="5131435">
                  <a:moveTo>
                    <a:pt x="821435" y="1629155"/>
                  </a:moveTo>
                  <a:lnTo>
                    <a:pt x="1642872" y="2039874"/>
                  </a:lnTo>
                  <a:lnTo>
                    <a:pt x="1642872" y="3123438"/>
                  </a:lnTo>
                  <a:lnTo>
                    <a:pt x="821435" y="3534155"/>
                  </a:lnTo>
                  <a:lnTo>
                    <a:pt x="0" y="3123438"/>
                  </a:lnTo>
                  <a:lnTo>
                    <a:pt x="0" y="2039874"/>
                  </a:lnTo>
                  <a:lnTo>
                    <a:pt x="821435" y="1629155"/>
                  </a:lnTo>
                  <a:close/>
                </a:path>
                <a:path w="4337685" h="5131435">
                  <a:moveTo>
                    <a:pt x="2622804" y="1630679"/>
                  </a:moveTo>
                  <a:lnTo>
                    <a:pt x="3444240" y="2041398"/>
                  </a:lnTo>
                  <a:lnTo>
                    <a:pt x="3444240" y="3126485"/>
                  </a:lnTo>
                  <a:lnTo>
                    <a:pt x="2622804" y="3537204"/>
                  </a:lnTo>
                  <a:lnTo>
                    <a:pt x="1801367" y="3126485"/>
                  </a:lnTo>
                  <a:lnTo>
                    <a:pt x="1801367" y="2041398"/>
                  </a:lnTo>
                  <a:lnTo>
                    <a:pt x="2622804" y="1630679"/>
                  </a:lnTo>
                  <a:close/>
                </a:path>
                <a:path w="4337685" h="5131435">
                  <a:moveTo>
                    <a:pt x="1708403" y="0"/>
                  </a:moveTo>
                  <a:lnTo>
                    <a:pt x="2529840" y="410717"/>
                  </a:lnTo>
                  <a:lnTo>
                    <a:pt x="2529840" y="1494281"/>
                  </a:lnTo>
                  <a:lnTo>
                    <a:pt x="1708403" y="1905000"/>
                  </a:lnTo>
                  <a:lnTo>
                    <a:pt x="886967" y="1494281"/>
                  </a:lnTo>
                  <a:lnTo>
                    <a:pt x="886967" y="410717"/>
                  </a:lnTo>
                  <a:lnTo>
                    <a:pt x="1708403" y="0"/>
                  </a:lnTo>
                  <a:close/>
                </a:path>
                <a:path w="4337685" h="5131435">
                  <a:moveTo>
                    <a:pt x="3515867" y="10667"/>
                  </a:moveTo>
                  <a:lnTo>
                    <a:pt x="4337304" y="421386"/>
                  </a:lnTo>
                  <a:lnTo>
                    <a:pt x="4337304" y="1506474"/>
                  </a:lnTo>
                  <a:lnTo>
                    <a:pt x="3515867" y="1917191"/>
                  </a:lnTo>
                  <a:lnTo>
                    <a:pt x="2694431" y="1506474"/>
                  </a:lnTo>
                  <a:lnTo>
                    <a:pt x="2694431" y="421386"/>
                  </a:lnTo>
                  <a:lnTo>
                    <a:pt x="3515867" y="10667"/>
                  </a:lnTo>
                  <a:close/>
                </a:path>
              </a:pathLst>
            </a:custGeom>
            <a:ln w="63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47858" y="1492034"/>
              <a:ext cx="427887" cy="7070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7584" y="3233927"/>
              <a:ext cx="383837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01798" y="4779124"/>
              <a:ext cx="420862" cy="5746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74490" y="2403094"/>
            <a:ext cx="387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404040"/>
                </a:solidFill>
                <a:latin typeface="Bandal"/>
                <a:cs typeface="Bandal"/>
              </a:rPr>
              <a:t>J</a:t>
            </a:r>
            <a:r>
              <a:rPr sz="1400" b="0" spc="60" dirty="0">
                <a:solidFill>
                  <a:srgbClr val="404040"/>
                </a:solidFill>
                <a:latin typeface="Bandal"/>
                <a:cs typeface="Bandal"/>
              </a:rPr>
              <a:t>a</a:t>
            </a:r>
            <a:r>
              <a:rPr sz="1400" b="0" spc="25" dirty="0">
                <a:solidFill>
                  <a:srgbClr val="404040"/>
                </a:solidFill>
                <a:latin typeface="Bandal"/>
                <a:cs typeface="Bandal"/>
              </a:rPr>
              <a:t>v</a:t>
            </a:r>
            <a:r>
              <a:rPr sz="1400" b="0" spc="60" dirty="0">
                <a:solidFill>
                  <a:srgbClr val="404040"/>
                </a:solidFill>
                <a:latin typeface="Bandal"/>
                <a:cs typeface="Bandal"/>
              </a:rPr>
              <a:t>a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1920" y="4025265"/>
            <a:ext cx="633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254" dirty="0">
                <a:solidFill>
                  <a:srgbClr val="404040"/>
                </a:solidFill>
                <a:latin typeface="Bandal"/>
                <a:cs typeface="Bandal"/>
              </a:rPr>
              <a:t>HTML5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3253" y="5644388"/>
            <a:ext cx="4451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195" dirty="0">
                <a:solidFill>
                  <a:srgbClr val="404040"/>
                </a:solidFill>
                <a:latin typeface="Bandal"/>
                <a:cs typeface="Bandal"/>
              </a:rPr>
              <a:t>C</a:t>
            </a:r>
            <a:r>
              <a:rPr sz="1400" b="0" spc="100" dirty="0">
                <a:solidFill>
                  <a:srgbClr val="404040"/>
                </a:solidFill>
                <a:latin typeface="Bandal"/>
                <a:cs typeface="Bandal"/>
              </a:rPr>
              <a:t>SS3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3991" y="2460751"/>
            <a:ext cx="3124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10" dirty="0">
                <a:solidFill>
                  <a:srgbClr val="404040"/>
                </a:solidFill>
                <a:latin typeface="Bandal"/>
                <a:cs typeface="Bandal"/>
              </a:rPr>
              <a:t>J</a:t>
            </a:r>
            <a:r>
              <a:rPr sz="1400" b="0" spc="125" dirty="0">
                <a:solidFill>
                  <a:srgbClr val="404040"/>
                </a:solidFill>
                <a:latin typeface="Bandal"/>
                <a:cs typeface="Bandal"/>
              </a:rPr>
              <a:t>SP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4144" y="4038091"/>
            <a:ext cx="612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80" dirty="0">
                <a:solidFill>
                  <a:srgbClr val="404040"/>
                </a:solidFill>
                <a:latin typeface="Bandal"/>
                <a:cs typeface="Bandal"/>
              </a:rPr>
              <a:t>S</a:t>
            </a:r>
            <a:r>
              <a:rPr sz="1400" b="0" spc="70" dirty="0">
                <a:solidFill>
                  <a:srgbClr val="404040"/>
                </a:solidFill>
                <a:latin typeface="Bandal"/>
                <a:cs typeface="Bandal"/>
              </a:rPr>
              <a:t>e</a:t>
            </a:r>
            <a:r>
              <a:rPr sz="1400" b="0" spc="20" dirty="0">
                <a:solidFill>
                  <a:srgbClr val="404040"/>
                </a:solidFill>
                <a:latin typeface="Bandal"/>
                <a:cs typeface="Bandal"/>
              </a:rPr>
              <a:t>r</a:t>
            </a:r>
            <a:r>
              <a:rPr sz="1400" b="0" dirty="0">
                <a:solidFill>
                  <a:srgbClr val="404040"/>
                </a:solidFill>
                <a:latin typeface="Bandal"/>
                <a:cs typeface="Bandal"/>
              </a:rPr>
              <a:t>vlet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85866" y="1639823"/>
            <a:ext cx="537871" cy="556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</a:rPr>
              <a:t>01</a:t>
            </a:r>
            <a:endParaRPr sz="4400"/>
          </a:p>
        </p:txBody>
      </p:sp>
      <p:sp>
        <p:nvSpPr>
          <p:cNvPr id="16" name="object 16"/>
          <p:cNvSpPr txBox="1"/>
          <p:nvPr/>
        </p:nvSpPr>
        <p:spPr>
          <a:xfrm>
            <a:off x="918546" y="3430270"/>
            <a:ext cx="295275" cy="1315085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프로젝트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개요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4728" y="2638044"/>
            <a:ext cx="2235835" cy="2512060"/>
          </a:xfrm>
          <a:custGeom>
            <a:avLst/>
            <a:gdLst/>
            <a:ahLst/>
            <a:cxnLst/>
            <a:rect l="l" t="t" r="r" b="b"/>
            <a:pathLst>
              <a:path w="2235834" h="2512060">
                <a:moveTo>
                  <a:pt x="1117853" y="0"/>
                </a:moveTo>
                <a:lnTo>
                  <a:pt x="0" y="558926"/>
                </a:lnTo>
                <a:lnTo>
                  <a:pt x="0" y="1952624"/>
                </a:lnTo>
                <a:lnTo>
                  <a:pt x="1117853" y="2511551"/>
                </a:lnTo>
                <a:lnTo>
                  <a:pt x="2235707" y="1952624"/>
                </a:lnTo>
                <a:lnTo>
                  <a:pt x="2235707" y="558926"/>
                </a:lnTo>
                <a:lnTo>
                  <a:pt x="1117853" y="0"/>
                </a:lnTo>
                <a:close/>
              </a:path>
            </a:pathLst>
          </a:custGeom>
          <a:solidFill>
            <a:srgbClr val="71B6D4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68288" y="3393313"/>
            <a:ext cx="1132205" cy="87884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solidFill>
                  <a:srgbClr val="FFFFFF"/>
                </a:solidFill>
                <a:latin typeface="UKIJ CJK"/>
                <a:cs typeface="UKIJ CJK"/>
              </a:rPr>
              <a:t>개발</a:t>
            </a:r>
            <a:r>
              <a:rPr sz="2000" spc="9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FFFFFF"/>
                </a:solidFill>
                <a:latin typeface="UKIJ CJK"/>
                <a:cs typeface="UKIJ CJK"/>
              </a:rPr>
              <a:t>언어</a:t>
            </a:r>
            <a:endParaRPr sz="2000">
              <a:latin typeface="UKIJ CJK"/>
              <a:cs typeface="UKIJ CJK"/>
            </a:endParaRPr>
          </a:p>
          <a:p>
            <a:pPr marL="117475">
              <a:lnSpc>
                <a:spcPct val="100000"/>
              </a:lnSpc>
              <a:spcBef>
                <a:spcPts val="1060"/>
              </a:spcBef>
            </a:pPr>
            <a:r>
              <a:rPr sz="1600" spc="15" dirty="0">
                <a:solidFill>
                  <a:srgbClr val="FFFFFF"/>
                </a:solidFill>
                <a:latin typeface="UKIJ CJK"/>
                <a:cs typeface="UKIJ CJK"/>
              </a:rPr>
              <a:t>Language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89847" y="1839467"/>
            <a:ext cx="1961514" cy="2155190"/>
          </a:xfrm>
          <a:custGeom>
            <a:avLst/>
            <a:gdLst/>
            <a:ahLst/>
            <a:cxnLst/>
            <a:rect l="l" t="t" r="r" b="b"/>
            <a:pathLst>
              <a:path w="1961515" h="2155190">
                <a:moveTo>
                  <a:pt x="980694" y="0"/>
                </a:moveTo>
                <a:lnTo>
                  <a:pt x="0" y="490347"/>
                </a:lnTo>
                <a:lnTo>
                  <a:pt x="0" y="1664589"/>
                </a:lnTo>
                <a:lnTo>
                  <a:pt x="980694" y="2154936"/>
                </a:lnTo>
                <a:lnTo>
                  <a:pt x="1961387" y="1664589"/>
                </a:lnTo>
                <a:lnTo>
                  <a:pt x="1961387" y="490347"/>
                </a:lnTo>
                <a:lnTo>
                  <a:pt x="980694" y="0"/>
                </a:lnTo>
                <a:close/>
              </a:path>
            </a:pathLst>
          </a:custGeom>
          <a:solidFill>
            <a:srgbClr val="71B6D4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58402" y="2380118"/>
            <a:ext cx="1224280" cy="8801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445"/>
              </a:spcBef>
            </a:pPr>
            <a:r>
              <a:rPr sz="2000" dirty="0">
                <a:solidFill>
                  <a:srgbClr val="FFFFFF"/>
                </a:solidFill>
                <a:latin typeface="UKIJ CJK"/>
                <a:cs typeface="UKIJ CJK"/>
              </a:rPr>
              <a:t>오픈소스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5" dirty="0">
                <a:solidFill>
                  <a:srgbClr val="FFFFFF"/>
                </a:solidFill>
                <a:latin typeface="UKIJ CJK"/>
                <a:cs typeface="UKIJ CJK"/>
              </a:rPr>
              <a:t>Open</a:t>
            </a:r>
            <a:r>
              <a:rPr sz="1600" spc="8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UKIJ CJK"/>
                <a:cs typeface="UKIJ CJK"/>
              </a:rPr>
              <a:t>Source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07561" y="3166952"/>
            <a:ext cx="772411" cy="627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78211" y="3906011"/>
            <a:ext cx="1094231" cy="1092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202036" y="4908041"/>
            <a:ext cx="857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60" dirty="0">
                <a:solidFill>
                  <a:srgbClr val="404040"/>
                </a:solidFill>
                <a:latin typeface="Bandal"/>
                <a:cs typeface="Bandal"/>
              </a:rPr>
              <a:t>Bootstrap</a:t>
            </a:r>
            <a:endParaRPr sz="1400">
              <a:latin typeface="Bandal"/>
              <a:cs typeface="Band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5484" y="502411"/>
            <a:ext cx="9093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EB5DC"/>
                </a:solidFill>
                <a:latin typeface="UKIJ CJK"/>
                <a:cs typeface="UKIJ CJK"/>
              </a:rPr>
              <a:t>개발</a:t>
            </a:r>
            <a:r>
              <a:rPr sz="1600" spc="70" dirty="0">
                <a:solidFill>
                  <a:srgbClr val="6EB5DC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6EB5DC"/>
                </a:solidFill>
                <a:latin typeface="UKIJ CJK"/>
                <a:cs typeface="UKIJ CJK"/>
              </a:rPr>
              <a:t>환경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18659" y="0"/>
            <a:ext cx="3639820" cy="114300"/>
          </a:xfrm>
          <a:custGeom>
            <a:avLst/>
            <a:gdLst/>
            <a:ahLst/>
            <a:cxnLst/>
            <a:rect l="l" t="t" r="r" b="b"/>
            <a:pathLst>
              <a:path w="3639820" h="114300">
                <a:moveTo>
                  <a:pt x="0" y="114300"/>
                </a:moveTo>
                <a:lnTo>
                  <a:pt x="3639312" y="114300"/>
                </a:lnTo>
                <a:lnTo>
                  <a:pt x="36393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CCC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5535" y="3138042"/>
            <a:ext cx="9093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90AC"/>
                </a:solidFill>
                <a:latin typeface="UKIJ CJK"/>
                <a:cs typeface="UKIJ CJK"/>
              </a:rPr>
              <a:t>제작</a:t>
            </a:r>
            <a:r>
              <a:rPr sz="1600" spc="70" dirty="0">
                <a:solidFill>
                  <a:srgbClr val="5790AC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5790AC"/>
                </a:solidFill>
                <a:latin typeface="UKIJ CJK"/>
                <a:cs typeface="UKIJ CJK"/>
              </a:rPr>
              <a:t>기간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1364" y="4144771"/>
            <a:ext cx="2980690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Font typeface="kiloji"/>
              <a:buChar char="･"/>
              <a:tabLst>
                <a:tab pos="142240" algn="l"/>
              </a:tabLst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단계별 소요 시간 및 총</a:t>
            </a:r>
            <a:r>
              <a:rPr sz="1200" spc="-10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제작 기간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kiloji"/>
              <a:buChar char="･"/>
            </a:pPr>
            <a:endParaRPr sz="1050">
              <a:latin typeface="UKIJ CJK"/>
              <a:cs typeface="UKIJ CJK"/>
            </a:endParaRPr>
          </a:p>
          <a:p>
            <a:pPr marL="509270" lvl="1" indent="-129539">
              <a:lnSpc>
                <a:spcPct val="100000"/>
              </a:lnSpc>
              <a:buFont typeface="kiloji"/>
              <a:buChar char="･"/>
              <a:tabLst>
                <a:tab pos="509270" algn="l"/>
              </a:tabLst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기획 및</a:t>
            </a:r>
            <a:r>
              <a:rPr sz="1200" spc="-105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설계</a:t>
            </a:r>
            <a:endParaRPr sz="1200">
              <a:latin typeface="UKIJ CJK"/>
              <a:cs typeface="UKIJ CJK"/>
            </a:endParaRPr>
          </a:p>
          <a:p>
            <a:pPr marL="509270" lvl="1" indent="-129539">
              <a:lnSpc>
                <a:spcPct val="100000"/>
              </a:lnSpc>
              <a:spcBef>
                <a:spcPts val="1355"/>
              </a:spcBef>
              <a:buFont typeface="kiloji"/>
              <a:buChar char="･"/>
              <a:tabLst>
                <a:tab pos="509270" algn="l"/>
              </a:tabLst>
            </a:pPr>
            <a:r>
              <a:rPr sz="1200" spc="-5" dirty="0">
                <a:solidFill>
                  <a:srgbClr val="585858"/>
                </a:solidFill>
                <a:latin typeface="UKIJ CJK"/>
                <a:cs typeface="UKIJ CJK"/>
              </a:rPr>
              <a:t>Back-end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내용 구현 </a:t>
            </a:r>
            <a:r>
              <a:rPr sz="1200" spc="35" dirty="0">
                <a:solidFill>
                  <a:srgbClr val="585858"/>
                </a:solidFill>
                <a:latin typeface="UKIJ CJK"/>
                <a:cs typeface="UKIJ CJK"/>
              </a:rPr>
              <a:t>(MVC </a:t>
            </a:r>
            <a:r>
              <a:rPr sz="1200" spc="15" dirty="0">
                <a:solidFill>
                  <a:srgbClr val="585858"/>
                </a:solidFill>
                <a:latin typeface="UKIJ CJK"/>
                <a:cs typeface="UKIJ CJK"/>
              </a:rPr>
              <a:t>Model</a:t>
            </a:r>
            <a:r>
              <a:rPr sz="1200" spc="114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UKIJ CJK"/>
                <a:cs typeface="UKIJ CJK"/>
              </a:rPr>
              <a:t>2)</a:t>
            </a:r>
            <a:endParaRPr sz="1200">
              <a:latin typeface="UKIJ CJK"/>
              <a:cs typeface="UKIJ CJK"/>
            </a:endParaRPr>
          </a:p>
          <a:p>
            <a:pPr marL="509270" lvl="1" indent="-129539">
              <a:lnSpc>
                <a:spcPct val="100000"/>
              </a:lnSpc>
              <a:spcBef>
                <a:spcPts val="1435"/>
              </a:spcBef>
              <a:buFont typeface="kiloji"/>
              <a:buChar char="･"/>
              <a:tabLst>
                <a:tab pos="509270" algn="l"/>
              </a:tabLst>
            </a:pPr>
            <a:r>
              <a:rPr sz="1200" spc="-5" dirty="0">
                <a:solidFill>
                  <a:srgbClr val="585858"/>
                </a:solidFill>
                <a:latin typeface="UKIJ CJK"/>
                <a:cs typeface="UKIJ CJK"/>
              </a:rPr>
              <a:t>Front-end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화면 구현</a:t>
            </a:r>
            <a:r>
              <a:rPr sz="1200" spc="5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UKIJ CJK"/>
                <a:cs typeface="UKIJ CJK"/>
              </a:rPr>
              <a:t>(부트스트랩)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8235" y="2903220"/>
            <a:ext cx="876300" cy="70485"/>
          </a:xfrm>
          <a:custGeom>
            <a:avLst/>
            <a:gdLst/>
            <a:ahLst/>
            <a:cxnLst/>
            <a:rect l="l" t="t" r="r" b="b"/>
            <a:pathLst>
              <a:path w="876300" h="70485">
                <a:moveTo>
                  <a:pt x="876300" y="0"/>
                </a:moveTo>
                <a:lnTo>
                  <a:pt x="0" y="0"/>
                </a:lnTo>
                <a:lnTo>
                  <a:pt x="0" y="70103"/>
                </a:lnTo>
                <a:lnTo>
                  <a:pt x="876300" y="70103"/>
                </a:lnTo>
                <a:lnTo>
                  <a:pt x="876300" y="0"/>
                </a:lnTo>
                <a:close/>
              </a:path>
            </a:pathLst>
          </a:custGeom>
          <a:solidFill>
            <a:srgbClr val="71B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37352" y="2097735"/>
            <a:ext cx="7632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400" dirty="0">
                <a:solidFill>
                  <a:srgbClr val="71B6D4"/>
                </a:solidFill>
                <a:latin typeface="Bandal"/>
                <a:cs typeface="Bandal"/>
              </a:rPr>
              <a:t>02</a:t>
            </a:r>
            <a:endParaRPr sz="5000">
              <a:latin typeface="Bandal"/>
              <a:cs typeface="Band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1452" y="3323844"/>
            <a:ext cx="5064760" cy="220979"/>
          </a:xfrm>
          <a:custGeom>
            <a:avLst/>
            <a:gdLst/>
            <a:ahLst/>
            <a:cxnLst/>
            <a:rect l="l" t="t" r="r" b="b"/>
            <a:pathLst>
              <a:path w="5064759" h="220979">
                <a:moveTo>
                  <a:pt x="5064252" y="0"/>
                </a:moveTo>
                <a:lnTo>
                  <a:pt x="0" y="0"/>
                </a:lnTo>
                <a:lnTo>
                  <a:pt x="0" y="220979"/>
                </a:lnTo>
                <a:lnTo>
                  <a:pt x="5064252" y="220979"/>
                </a:lnTo>
                <a:lnTo>
                  <a:pt x="5064252" y="0"/>
                </a:lnTo>
                <a:close/>
              </a:path>
            </a:pathLst>
          </a:custGeom>
          <a:solidFill>
            <a:srgbClr val="D9D9D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1452" y="2202179"/>
            <a:ext cx="5064760" cy="220979"/>
          </a:xfrm>
          <a:custGeom>
            <a:avLst/>
            <a:gdLst/>
            <a:ahLst/>
            <a:cxnLst/>
            <a:rect l="l" t="t" r="r" b="b"/>
            <a:pathLst>
              <a:path w="5064759" h="220980">
                <a:moveTo>
                  <a:pt x="5064252" y="0"/>
                </a:moveTo>
                <a:lnTo>
                  <a:pt x="0" y="0"/>
                </a:lnTo>
                <a:lnTo>
                  <a:pt x="0" y="220979"/>
                </a:lnTo>
                <a:lnTo>
                  <a:pt x="5064252" y="220979"/>
                </a:lnTo>
                <a:lnTo>
                  <a:pt x="5064252" y="0"/>
                </a:lnTo>
                <a:close/>
              </a:path>
            </a:pathLst>
          </a:custGeom>
          <a:solidFill>
            <a:srgbClr val="D9D9D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4755" y="1869948"/>
            <a:ext cx="870585" cy="871855"/>
          </a:xfrm>
          <a:custGeom>
            <a:avLst/>
            <a:gdLst/>
            <a:ahLst/>
            <a:cxnLst/>
            <a:rect l="l" t="t" r="r" b="b"/>
            <a:pathLst>
              <a:path w="870585" h="871855">
                <a:moveTo>
                  <a:pt x="435102" y="0"/>
                </a:moveTo>
                <a:lnTo>
                  <a:pt x="387695" y="2558"/>
                </a:lnTo>
                <a:lnTo>
                  <a:pt x="341767" y="10055"/>
                </a:lnTo>
                <a:lnTo>
                  <a:pt x="297582" y="22226"/>
                </a:lnTo>
                <a:lnTo>
                  <a:pt x="255406" y="38803"/>
                </a:lnTo>
                <a:lnTo>
                  <a:pt x="215504" y="59520"/>
                </a:lnTo>
                <a:lnTo>
                  <a:pt x="178143" y="84112"/>
                </a:lnTo>
                <a:lnTo>
                  <a:pt x="143587" y="112312"/>
                </a:lnTo>
                <a:lnTo>
                  <a:pt x="112102" y="143854"/>
                </a:lnTo>
                <a:lnTo>
                  <a:pt x="83954" y="178472"/>
                </a:lnTo>
                <a:lnTo>
                  <a:pt x="59407" y="215900"/>
                </a:lnTo>
                <a:lnTo>
                  <a:pt x="38729" y="255870"/>
                </a:lnTo>
                <a:lnTo>
                  <a:pt x="22183" y="298118"/>
                </a:lnTo>
                <a:lnTo>
                  <a:pt x="10036" y="342377"/>
                </a:lnTo>
                <a:lnTo>
                  <a:pt x="2553" y="388381"/>
                </a:lnTo>
                <a:lnTo>
                  <a:pt x="0" y="435863"/>
                </a:lnTo>
                <a:lnTo>
                  <a:pt x="2553" y="483346"/>
                </a:lnTo>
                <a:lnTo>
                  <a:pt x="10036" y="529350"/>
                </a:lnTo>
                <a:lnTo>
                  <a:pt x="22183" y="573609"/>
                </a:lnTo>
                <a:lnTo>
                  <a:pt x="38729" y="615857"/>
                </a:lnTo>
                <a:lnTo>
                  <a:pt x="59407" y="655827"/>
                </a:lnTo>
                <a:lnTo>
                  <a:pt x="83954" y="693255"/>
                </a:lnTo>
                <a:lnTo>
                  <a:pt x="112102" y="727873"/>
                </a:lnTo>
                <a:lnTo>
                  <a:pt x="143587" y="759415"/>
                </a:lnTo>
                <a:lnTo>
                  <a:pt x="178143" y="787615"/>
                </a:lnTo>
                <a:lnTo>
                  <a:pt x="215504" y="812207"/>
                </a:lnTo>
                <a:lnTo>
                  <a:pt x="255406" y="832924"/>
                </a:lnTo>
                <a:lnTo>
                  <a:pt x="297582" y="849501"/>
                </a:lnTo>
                <a:lnTo>
                  <a:pt x="341767" y="861672"/>
                </a:lnTo>
                <a:lnTo>
                  <a:pt x="387695" y="869169"/>
                </a:lnTo>
                <a:lnTo>
                  <a:pt x="435102" y="871727"/>
                </a:lnTo>
                <a:lnTo>
                  <a:pt x="482508" y="869169"/>
                </a:lnTo>
                <a:lnTo>
                  <a:pt x="528436" y="861672"/>
                </a:lnTo>
                <a:lnTo>
                  <a:pt x="572621" y="849501"/>
                </a:lnTo>
                <a:lnTo>
                  <a:pt x="614797" y="832924"/>
                </a:lnTo>
                <a:lnTo>
                  <a:pt x="654699" y="812207"/>
                </a:lnTo>
                <a:lnTo>
                  <a:pt x="692060" y="787615"/>
                </a:lnTo>
                <a:lnTo>
                  <a:pt x="726616" y="759415"/>
                </a:lnTo>
                <a:lnTo>
                  <a:pt x="758101" y="727873"/>
                </a:lnTo>
                <a:lnTo>
                  <a:pt x="786249" y="693255"/>
                </a:lnTo>
                <a:lnTo>
                  <a:pt x="810796" y="655827"/>
                </a:lnTo>
                <a:lnTo>
                  <a:pt x="831474" y="615857"/>
                </a:lnTo>
                <a:lnTo>
                  <a:pt x="848020" y="573609"/>
                </a:lnTo>
                <a:lnTo>
                  <a:pt x="860167" y="529350"/>
                </a:lnTo>
                <a:lnTo>
                  <a:pt x="867650" y="483346"/>
                </a:lnTo>
                <a:lnTo>
                  <a:pt x="870204" y="435863"/>
                </a:lnTo>
                <a:lnTo>
                  <a:pt x="867650" y="388381"/>
                </a:lnTo>
                <a:lnTo>
                  <a:pt x="860167" y="342377"/>
                </a:lnTo>
                <a:lnTo>
                  <a:pt x="848020" y="298118"/>
                </a:lnTo>
                <a:lnTo>
                  <a:pt x="831474" y="255870"/>
                </a:lnTo>
                <a:lnTo>
                  <a:pt x="810796" y="215900"/>
                </a:lnTo>
                <a:lnTo>
                  <a:pt x="786249" y="178472"/>
                </a:lnTo>
                <a:lnTo>
                  <a:pt x="758101" y="143854"/>
                </a:lnTo>
                <a:lnTo>
                  <a:pt x="726616" y="112312"/>
                </a:lnTo>
                <a:lnTo>
                  <a:pt x="692060" y="84112"/>
                </a:lnTo>
                <a:lnTo>
                  <a:pt x="654699" y="59520"/>
                </a:lnTo>
                <a:lnTo>
                  <a:pt x="614797" y="38803"/>
                </a:lnTo>
                <a:lnTo>
                  <a:pt x="572621" y="22226"/>
                </a:lnTo>
                <a:lnTo>
                  <a:pt x="528436" y="10055"/>
                </a:lnTo>
                <a:lnTo>
                  <a:pt x="482508" y="2558"/>
                </a:lnTo>
                <a:lnTo>
                  <a:pt x="435102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4819" y="2184019"/>
            <a:ext cx="3695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UKIJ CJK"/>
                <a:cs typeface="UKIJ CJK"/>
              </a:rPr>
              <a:t>30%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24755" y="2991611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435102" y="0"/>
                </a:moveTo>
                <a:lnTo>
                  <a:pt x="387695" y="2553"/>
                </a:lnTo>
                <a:lnTo>
                  <a:pt x="341767" y="10036"/>
                </a:lnTo>
                <a:lnTo>
                  <a:pt x="297582" y="22183"/>
                </a:lnTo>
                <a:lnTo>
                  <a:pt x="255406" y="38729"/>
                </a:lnTo>
                <a:lnTo>
                  <a:pt x="215504" y="59407"/>
                </a:lnTo>
                <a:lnTo>
                  <a:pt x="178143" y="83954"/>
                </a:lnTo>
                <a:lnTo>
                  <a:pt x="143587" y="112102"/>
                </a:lnTo>
                <a:lnTo>
                  <a:pt x="112102" y="143587"/>
                </a:lnTo>
                <a:lnTo>
                  <a:pt x="83954" y="178143"/>
                </a:lnTo>
                <a:lnTo>
                  <a:pt x="59407" y="215504"/>
                </a:lnTo>
                <a:lnTo>
                  <a:pt x="38729" y="255406"/>
                </a:lnTo>
                <a:lnTo>
                  <a:pt x="22183" y="297582"/>
                </a:lnTo>
                <a:lnTo>
                  <a:pt x="10036" y="341767"/>
                </a:lnTo>
                <a:lnTo>
                  <a:pt x="2553" y="387695"/>
                </a:lnTo>
                <a:lnTo>
                  <a:pt x="0" y="435101"/>
                </a:lnTo>
                <a:lnTo>
                  <a:pt x="2553" y="482508"/>
                </a:lnTo>
                <a:lnTo>
                  <a:pt x="10036" y="528436"/>
                </a:lnTo>
                <a:lnTo>
                  <a:pt x="22183" y="572621"/>
                </a:lnTo>
                <a:lnTo>
                  <a:pt x="38729" y="614797"/>
                </a:lnTo>
                <a:lnTo>
                  <a:pt x="59407" y="654699"/>
                </a:lnTo>
                <a:lnTo>
                  <a:pt x="83954" y="692060"/>
                </a:lnTo>
                <a:lnTo>
                  <a:pt x="112102" y="726616"/>
                </a:lnTo>
                <a:lnTo>
                  <a:pt x="143587" y="758101"/>
                </a:lnTo>
                <a:lnTo>
                  <a:pt x="178143" y="786249"/>
                </a:lnTo>
                <a:lnTo>
                  <a:pt x="215504" y="810796"/>
                </a:lnTo>
                <a:lnTo>
                  <a:pt x="255406" y="831474"/>
                </a:lnTo>
                <a:lnTo>
                  <a:pt x="297582" y="848020"/>
                </a:lnTo>
                <a:lnTo>
                  <a:pt x="341767" y="860167"/>
                </a:lnTo>
                <a:lnTo>
                  <a:pt x="387695" y="867650"/>
                </a:lnTo>
                <a:lnTo>
                  <a:pt x="435102" y="870204"/>
                </a:lnTo>
                <a:lnTo>
                  <a:pt x="482508" y="867650"/>
                </a:lnTo>
                <a:lnTo>
                  <a:pt x="528436" y="860167"/>
                </a:lnTo>
                <a:lnTo>
                  <a:pt x="572621" y="848020"/>
                </a:lnTo>
                <a:lnTo>
                  <a:pt x="614797" y="831474"/>
                </a:lnTo>
                <a:lnTo>
                  <a:pt x="654699" y="810796"/>
                </a:lnTo>
                <a:lnTo>
                  <a:pt x="692060" y="786249"/>
                </a:lnTo>
                <a:lnTo>
                  <a:pt x="726616" y="758101"/>
                </a:lnTo>
                <a:lnTo>
                  <a:pt x="758101" y="726616"/>
                </a:lnTo>
                <a:lnTo>
                  <a:pt x="786249" y="692060"/>
                </a:lnTo>
                <a:lnTo>
                  <a:pt x="810796" y="654699"/>
                </a:lnTo>
                <a:lnTo>
                  <a:pt x="831474" y="614797"/>
                </a:lnTo>
                <a:lnTo>
                  <a:pt x="848020" y="572621"/>
                </a:lnTo>
                <a:lnTo>
                  <a:pt x="860167" y="528436"/>
                </a:lnTo>
                <a:lnTo>
                  <a:pt x="867650" y="482508"/>
                </a:lnTo>
                <a:lnTo>
                  <a:pt x="870204" y="435101"/>
                </a:lnTo>
                <a:lnTo>
                  <a:pt x="867650" y="387695"/>
                </a:lnTo>
                <a:lnTo>
                  <a:pt x="860167" y="341767"/>
                </a:lnTo>
                <a:lnTo>
                  <a:pt x="848020" y="297582"/>
                </a:lnTo>
                <a:lnTo>
                  <a:pt x="831474" y="255406"/>
                </a:lnTo>
                <a:lnTo>
                  <a:pt x="810796" y="215504"/>
                </a:lnTo>
                <a:lnTo>
                  <a:pt x="786249" y="178143"/>
                </a:lnTo>
                <a:lnTo>
                  <a:pt x="758101" y="143587"/>
                </a:lnTo>
                <a:lnTo>
                  <a:pt x="726616" y="112102"/>
                </a:lnTo>
                <a:lnTo>
                  <a:pt x="692060" y="83954"/>
                </a:lnTo>
                <a:lnTo>
                  <a:pt x="654699" y="59407"/>
                </a:lnTo>
                <a:lnTo>
                  <a:pt x="614797" y="38729"/>
                </a:lnTo>
                <a:lnTo>
                  <a:pt x="572621" y="22183"/>
                </a:lnTo>
                <a:lnTo>
                  <a:pt x="528436" y="10036"/>
                </a:lnTo>
                <a:lnTo>
                  <a:pt x="482508" y="2553"/>
                </a:lnTo>
                <a:lnTo>
                  <a:pt x="435102" y="0"/>
                </a:lnTo>
                <a:close/>
              </a:path>
            </a:pathLst>
          </a:custGeom>
          <a:solidFill>
            <a:srgbClr val="579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74819" y="3304413"/>
            <a:ext cx="3695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UKIJ CJK"/>
                <a:cs typeface="UKIJ CJK"/>
              </a:rPr>
              <a:t>55%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4755" y="4113276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435102" y="0"/>
                </a:moveTo>
                <a:lnTo>
                  <a:pt x="387695" y="2553"/>
                </a:lnTo>
                <a:lnTo>
                  <a:pt x="341767" y="10036"/>
                </a:lnTo>
                <a:lnTo>
                  <a:pt x="297582" y="22183"/>
                </a:lnTo>
                <a:lnTo>
                  <a:pt x="255406" y="38729"/>
                </a:lnTo>
                <a:lnTo>
                  <a:pt x="215504" y="59407"/>
                </a:lnTo>
                <a:lnTo>
                  <a:pt x="178143" y="83954"/>
                </a:lnTo>
                <a:lnTo>
                  <a:pt x="143587" y="112102"/>
                </a:lnTo>
                <a:lnTo>
                  <a:pt x="112102" y="143587"/>
                </a:lnTo>
                <a:lnTo>
                  <a:pt x="83954" y="178143"/>
                </a:lnTo>
                <a:lnTo>
                  <a:pt x="59407" y="215504"/>
                </a:lnTo>
                <a:lnTo>
                  <a:pt x="38729" y="255406"/>
                </a:lnTo>
                <a:lnTo>
                  <a:pt x="22183" y="297582"/>
                </a:lnTo>
                <a:lnTo>
                  <a:pt x="10036" y="341767"/>
                </a:lnTo>
                <a:lnTo>
                  <a:pt x="2553" y="387695"/>
                </a:lnTo>
                <a:lnTo>
                  <a:pt x="0" y="435101"/>
                </a:lnTo>
                <a:lnTo>
                  <a:pt x="2553" y="482508"/>
                </a:lnTo>
                <a:lnTo>
                  <a:pt x="10036" y="528436"/>
                </a:lnTo>
                <a:lnTo>
                  <a:pt x="22183" y="572621"/>
                </a:lnTo>
                <a:lnTo>
                  <a:pt x="38729" y="614797"/>
                </a:lnTo>
                <a:lnTo>
                  <a:pt x="59407" y="654699"/>
                </a:lnTo>
                <a:lnTo>
                  <a:pt x="83954" y="692060"/>
                </a:lnTo>
                <a:lnTo>
                  <a:pt x="112102" y="726616"/>
                </a:lnTo>
                <a:lnTo>
                  <a:pt x="143587" y="758101"/>
                </a:lnTo>
                <a:lnTo>
                  <a:pt x="178143" y="786249"/>
                </a:lnTo>
                <a:lnTo>
                  <a:pt x="215504" y="810796"/>
                </a:lnTo>
                <a:lnTo>
                  <a:pt x="255406" y="831474"/>
                </a:lnTo>
                <a:lnTo>
                  <a:pt x="297582" y="848020"/>
                </a:lnTo>
                <a:lnTo>
                  <a:pt x="341767" y="860167"/>
                </a:lnTo>
                <a:lnTo>
                  <a:pt x="387695" y="867650"/>
                </a:lnTo>
                <a:lnTo>
                  <a:pt x="435102" y="870204"/>
                </a:lnTo>
                <a:lnTo>
                  <a:pt x="482508" y="867650"/>
                </a:lnTo>
                <a:lnTo>
                  <a:pt x="528436" y="860167"/>
                </a:lnTo>
                <a:lnTo>
                  <a:pt x="572621" y="848020"/>
                </a:lnTo>
                <a:lnTo>
                  <a:pt x="614797" y="831474"/>
                </a:lnTo>
                <a:lnTo>
                  <a:pt x="654699" y="810796"/>
                </a:lnTo>
                <a:lnTo>
                  <a:pt x="692060" y="786249"/>
                </a:lnTo>
                <a:lnTo>
                  <a:pt x="726616" y="758101"/>
                </a:lnTo>
                <a:lnTo>
                  <a:pt x="758101" y="726616"/>
                </a:lnTo>
                <a:lnTo>
                  <a:pt x="786249" y="692060"/>
                </a:lnTo>
                <a:lnTo>
                  <a:pt x="810796" y="654699"/>
                </a:lnTo>
                <a:lnTo>
                  <a:pt x="831474" y="614797"/>
                </a:lnTo>
                <a:lnTo>
                  <a:pt x="848020" y="572621"/>
                </a:lnTo>
                <a:lnTo>
                  <a:pt x="860167" y="528436"/>
                </a:lnTo>
                <a:lnTo>
                  <a:pt x="867650" y="482508"/>
                </a:lnTo>
                <a:lnTo>
                  <a:pt x="870204" y="435101"/>
                </a:lnTo>
                <a:lnTo>
                  <a:pt x="867650" y="387695"/>
                </a:lnTo>
                <a:lnTo>
                  <a:pt x="860167" y="341767"/>
                </a:lnTo>
                <a:lnTo>
                  <a:pt x="848020" y="297582"/>
                </a:lnTo>
                <a:lnTo>
                  <a:pt x="831474" y="255406"/>
                </a:lnTo>
                <a:lnTo>
                  <a:pt x="810796" y="215504"/>
                </a:lnTo>
                <a:lnTo>
                  <a:pt x="786249" y="178143"/>
                </a:lnTo>
                <a:lnTo>
                  <a:pt x="758101" y="143587"/>
                </a:lnTo>
                <a:lnTo>
                  <a:pt x="726616" y="112102"/>
                </a:lnTo>
                <a:lnTo>
                  <a:pt x="692060" y="83954"/>
                </a:lnTo>
                <a:lnTo>
                  <a:pt x="654699" y="59407"/>
                </a:lnTo>
                <a:lnTo>
                  <a:pt x="614797" y="38729"/>
                </a:lnTo>
                <a:lnTo>
                  <a:pt x="572621" y="22183"/>
                </a:lnTo>
                <a:lnTo>
                  <a:pt x="528436" y="10036"/>
                </a:lnTo>
                <a:lnTo>
                  <a:pt x="482508" y="2553"/>
                </a:lnTo>
                <a:lnTo>
                  <a:pt x="435102" y="0"/>
                </a:lnTo>
                <a:close/>
              </a:path>
            </a:pathLst>
          </a:custGeom>
          <a:solidFill>
            <a:srgbClr val="335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74819" y="4427346"/>
            <a:ext cx="369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UKIJ CJK"/>
                <a:cs typeface="UKIJ CJK"/>
              </a:rPr>
              <a:t>15%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21452" y="2203704"/>
            <a:ext cx="1405255" cy="210820"/>
          </a:xfrm>
          <a:custGeom>
            <a:avLst/>
            <a:gdLst/>
            <a:ahLst/>
            <a:cxnLst/>
            <a:rect l="l" t="t" r="r" b="b"/>
            <a:pathLst>
              <a:path w="1405254" h="210819">
                <a:moveTo>
                  <a:pt x="1405127" y="0"/>
                </a:moveTo>
                <a:lnTo>
                  <a:pt x="0" y="0"/>
                </a:lnTo>
                <a:lnTo>
                  <a:pt x="0" y="210312"/>
                </a:lnTo>
                <a:lnTo>
                  <a:pt x="1405127" y="210312"/>
                </a:lnTo>
                <a:lnTo>
                  <a:pt x="1405127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05226" y="2060475"/>
            <a:ext cx="1582420" cy="4635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100" spc="50" dirty="0">
                <a:solidFill>
                  <a:srgbClr val="7E7E7E"/>
                </a:solidFill>
                <a:latin typeface="UKIJ CJK"/>
                <a:cs typeface="UKIJ CJK"/>
              </a:rPr>
              <a:t>MVC </a:t>
            </a:r>
            <a:r>
              <a:rPr sz="1100" spc="10" dirty="0">
                <a:solidFill>
                  <a:srgbClr val="7E7E7E"/>
                </a:solidFill>
                <a:latin typeface="UKIJ CJK"/>
                <a:cs typeface="UKIJ CJK"/>
              </a:rPr>
              <a:t>Model </a:t>
            </a:r>
            <a:r>
              <a:rPr sz="1100" spc="-20" dirty="0">
                <a:solidFill>
                  <a:srgbClr val="7E7E7E"/>
                </a:solidFill>
                <a:latin typeface="UKIJ CJK"/>
                <a:cs typeface="UKIJ CJK"/>
              </a:rPr>
              <a:t>2,</a:t>
            </a:r>
            <a:r>
              <a:rPr sz="1100" spc="17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Database</a:t>
            </a:r>
            <a:endParaRPr sz="1100">
              <a:latin typeface="UKIJ CJK"/>
              <a:cs typeface="UKIJ CJK"/>
            </a:endParaRPr>
          </a:p>
          <a:p>
            <a:pPr marL="699135">
              <a:lnSpc>
                <a:spcPct val="100000"/>
              </a:lnSpc>
              <a:spcBef>
                <a:spcPts val="355"/>
              </a:spcBef>
            </a:pPr>
            <a:r>
              <a:rPr sz="1200" b="0" spc="300" dirty="0">
                <a:solidFill>
                  <a:srgbClr val="7E7E7E"/>
                </a:solidFill>
                <a:latin typeface="Bandal"/>
                <a:cs typeface="Bandal"/>
              </a:rPr>
              <a:t>기획</a:t>
            </a:r>
            <a:r>
              <a:rPr sz="1200" b="0" spc="-13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200" b="0" spc="300" dirty="0">
                <a:solidFill>
                  <a:srgbClr val="7E7E7E"/>
                </a:solidFill>
                <a:latin typeface="Bandal"/>
                <a:cs typeface="Bandal"/>
              </a:rPr>
              <a:t>및</a:t>
            </a:r>
            <a:r>
              <a:rPr sz="1200" b="0" spc="-12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200" b="0" spc="200" dirty="0">
                <a:solidFill>
                  <a:srgbClr val="7E7E7E"/>
                </a:solidFill>
                <a:latin typeface="Bandal"/>
                <a:cs typeface="Bandal"/>
              </a:rPr>
              <a:t>설계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5226" y="3130140"/>
            <a:ext cx="1581785" cy="4775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50" dirty="0">
                <a:solidFill>
                  <a:srgbClr val="7E7E7E"/>
                </a:solidFill>
                <a:latin typeface="UKIJ CJK"/>
                <a:cs typeface="UKIJ CJK"/>
              </a:rPr>
              <a:t>MVC </a:t>
            </a:r>
            <a:r>
              <a:rPr sz="1100" spc="10" dirty="0">
                <a:solidFill>
                  <a:srgbClr val="7E7E7E"/>
                </a:solidFill>
                <a:latin typeface="UKIJ CJK"/>
                <a:cs typeface="UKIJ CJK"/>
              </a:rPr>
              <a:t>Model </a:t>
            </a:r>
            <a:r>
              <a:rPr sz="1100" spc="-20" dirty="0">
                <a:solidFill>
                  <a:srgbClr val="7E7E7E"/>
                </a:solidFill>
                <a:latin typeface="UKIJ CJK"/>
                <a:cs typeface="UKIJ CJK"/>
              </a:rPr>
              <a:t>2,</a:t>
            </a:r>
            <a:r>
              <a:rPr sz="1100" spc="17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100" dirty="0">
                <a:solidFill>
                  <a:srgbClr val="7E7E7E"/>
                </a:solidFill>
                <a:latin typeface="UKIJ CJK"/>
                <a:cs typeface="UKIJ CJK"/>
              </a:rPr>
              <a:t>Database</a:t>
            </a:r>
            <a:endParaRPr sz="1100">
              <a:latin typeface="UKIJ CJK"/>
              <a:cs typeface="UKIJ CJK"/>
            </a:endParaRPr>
          </a:p>
          <a:p>
            <a:pPr marL="393065">
              <a:lnSpc>
                <a:spcPct val="100000"/>
              </a:lnSpc>
              <a:spcBef>
                <a:spcPts val="415"/>
              </a:spcBef>
            </a:pPr>
            <a:r>
              <a:rPr sz="1200" b="0" spc="229" dirty="0">
                <a:solidFill>
                  <a:srgbClr val="7E7E7E"/>
                </a:solidFill>
                <a:latin typeface="Bandal"/>
                <a:cs typeface="Bandal"/>
              </a:rPr>
              <a:t>게시판</a:t>
            </a:r>
            <a:r>
              <a:rPr sz="1200" b="0" spc="-125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200" b="0" spc="250" dirty="0">
                <a:solidFill>
                  <a:srgbClr val="7E7E7E"/>
                </a:solidFill>
                <a:latin typeface="Bandal"/>
                <a:cs typeface="Bandal"/>
              </a:rPr>
              <a:t>내용</a:t>
            </a:r>
            <a:r>
              <a:rPr sz="1200" b="0" spc="-11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200" b="0" spc="350" dirty="0">
                <a:solidFill>
                  <a:srgbClr val="7E7E7E"/>
                </a:solidFill>
                <a:latin typeface="Bandal"/>
                <a:cs typeface="Bandal"/>
              </a:rPr>
              <a:t>구현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7367" y="4361152"/>
            <a:ext cx="1470660" cy="4953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61340">
              <a:lnSpc>
                <a:spcPct val="100000"/>
              </a:lnSpc>
              <a:spcBef>
                <a:spcPts val="550"/>
              </a:spcBef>
            </a:pPr>
            <a:r>
              <a:rPr sz="1100" spc="-5" dirty="0">
                <a:solidFill>
                  <a:srgbClr val="7E7E7E"/>
                </a:solidFill>
                <a:latin typeface="UKIJ CJK"/>
                <a:cs typeface="UKIJ CJK"/>
              </a:rPr>
              <a:t>Bootstrap이용</a:t>
            </a:r>
            <a:endParaRPr sz="11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200" b="0" spc="40" dirty="0">
                <a:solidFill>
                  <a:srgbClr val="7E7E7E"/>
                </a:solidFill>
                <a:latin typeface="Bandal"/>
                <a:cs typeface="Bandal"/>
              </a:rPr>
              <a:t>Front-end </a:t>
            </a:r>
            <a:r>
              <a:rPr sz="1200" b="0" spc="295" dirty="0">
                <a:solidFill>
                  <a:srgbClr val="7E7E7E"/>
                </a:solidFill>
                <a:latin typeface="Bandal"/>
                <a:cs typeface="Bandal"/>
              </a:rPr>
              <a:t>화면</a:t>
            </a:r>
            <a:r>
              <a:rPr sz="1200" b="0" spc="-270" dirty="0">
                <a:solidFill>
                  <a:srgbClr val="7E7E7E"/>
                </a:solidFill>
                <a:latin typeface="Bandal"/>
                <a:cs typeface="Bandal"/>
              </a:rPr>
              <a:t> </a:t>
            </a:r>
            <a:r>
              <a:rPr sz="1200" b="0" spc="345" dirty="0">
                <a:solidFill>
                  <a:srgbClr val="7E7E7E"/>
                </a:solidFill>
                <a:latin typeface="Bandal"/>
                <a:cs typeface="Bandal"/>
              </a:rPr>
              <a:t>구현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0508" y="5665114"/>
            <a:ext cx="343090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30" dirty="0">
                <a:solidFill>
                  <a:srgbClr val="7E7E7E"/>
                </a:solidFill>
                <a:latin typeface="UKIJ CJK"/>
                <a:cs typeface="UKIJ CJK"/>
              </a:rPr>
              <a:t>*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더 빠르고 정확하게 만들 수</a:t>
            </a:r>
            <a:r>
              <a:rPr sz="1050" spc="16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UKIJ CJK"/>
                <a:cs typeface="UKIJ CJK"/>
              </a:rPr>
              <a:t>있도록 연습하고 </a:t>
            </a:r>
            <a:r>
              <a:rPr sz="1050" spc="-10" dirty="0">
                <a:solidFill>
                  <a:srgbClr val="7E7E7E"/>
                </a:solidFill>
                <a:latin typeface="UKIJ CJK"/>
                <a:cs typeface="UKIJ CJK"/>
              </a:rPr>
              <a:t>있습니다.</a:t>
            </a:r>
            <a:endParaRPr sz="1050">
              <a:latin typeface="UKIJ CJK"/>
              <a:cs typeface="UKIJ CJ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21452" y="4427220"/>
            <a:ext cx="5064760" cy="220979"/>
            <a:chOff x="5521452" y="4427220"/>
            <a:chExt cx="5064760" cy="220979"/>
          </a:xfrm>
        </p:grpSpPr>
        <p:sp>
          <p:nvSpPr>
            <p:cNvPr id="16" name="object 16"/>
            <p:cNvSpPr/>
            <p:nvPr/>
          </p:nvSpPr>
          <p:spPr>
            <a:xfrm>
              <a:off x="5521452" y="4427220"/>
              <a:ext cx="5064760" cy="220979"/>
            </a:xfrm>
            <a:custGeom>
              <a:avLst/>
              <a:gdLst/>
              <a:ahLst/>
              <a:cxnLst/>
              <a:rect l="l" t="t" r="r" b="b"/>
              <a:pathLst>
                <a:path w="5064759" h="220979">
                  <a:moveTo>
                    <a:pt x="5064252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5064252" y="220979"/>
                  </a:lnTo>
                  <a:lnTo>
                    <a:pt x="50642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6580" y="4437888"/>
              <a:ext cx="2609215" cy="210820"/>
            </a:xfrm>
            <a:custGeom>
              <a:avLst/>
              <a:gdLst/>
              <a:ahLst/>
              <a:cxnLst/>
              <a:rect l="l" t="t" r="r" b="b"/>
              <a:pathLst>
                <a:path w="2609215" h="210820">
                  <a:moveTo>
                    <a:pt x="0" y="210312"/>
                  </a:moveTo>
                  <a:lnTo>
                    <a:pt x="2609087" y="210312"/>
                  </a:lnTo>
                  <a:lnTo>
                    <a:pt x="2609087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solidFill>
              <a:srgbClr val="579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21452" y="4437888"/>
              <a:ext cx="1405255" cy="210820"/>
            </a:xfrm>
            <a:custGeom>
              <a:avLst/>
              <a:gdLst/>
              <a:ahLst/>
              <a:cxnLst/>
              <a:rect l="l" t="t" r="r" b="b"/>
              <a:pathLst>
                <a:path w="1405254" h="210820">
                  <a:moveTo>
                    <a:pt x="1405127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1405127" y="210312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6EB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35667" y="4437888"/>
              <a:ext cx="1050290" cy="210820"/>
            </a:xfrm>
            <a:custGeom>
              <a:avLst/>
              <a:gdLst/>
              <a:ahLst/>
              <a:cxnLst/>
              <a:rect l="l" t="t" r="r" b="b"/>
              <a:pathLst>
                <a:path w="1050290" h="210820">
                  <a:moveTo>
                    <a:pt x="1050035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1050035" y="210312"/>
                  </a:lnTo>
                  <a:lnTo>
                    <a:pt x="1050035" y="0"/>
                  </a:lnTo>
                  <a:close/>
                </a:path>
              </a:pathLst>
            </a:custGeom>
            <a:solidFill>
              <a:srgbClr val="3352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521452" y="3334511"/>
            <a:ext cx="4014470" cy="210820"/>
            <a:chOff x="5521452" y="3334511"/>
            <a:chExt cx="4014470" cy="210820"/>
          </a:xfrm>
        </p:grpSpPr>
        <p:sp>
          <p:nvSpPr>
            <p:cNvPr id="21" name="object 21"/>
            <p:cNvSpPr/>
            <p:nvPr/>
          </p:nvSpPr>
          <p:spPr>
            <a:xfrm>
              <a:off x="6926580" y="3334511"/>
              <a:ext cx="2609215" cy="210820"/>
            </a:xfrm>
            <a:custGeom>
              <a:avLst/>
              <a:gdLst/>
              <a:ahLst/>
              <a:cxnLst/>
              <a:rect l="l" t="t" r="r" b="b"/>
              <a:pathLst>
                <a:path w="2609215" h="210820">
                  <a:moveTo>
                    <a:pt x="0" y="210312"/>
                  </a:moveTo>
                  <a:lnTo>
                    <a:pt x="2609087" y="210312"/>
                  </a:lnTo>
                  <a:lnTo>
                    <a:pt x="2609087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solidFill>
              <a:srgbClr val="579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21452" y="3334511"/>
              <a:ext cx="1405255" cy="210820"/>
            </a:xfrm>
            <a:custGeom>
              <a:avLst/>
              <a:gdLst/>
              <a:ahLst/>
              <a:cxnLst/>
              <a:rect l="l" t="t" r="r" b="b"/>
              <a:pathLst>
                <a:path w="1405254" h="210820">
                  <a:moveTo>
                    <a:pt x="1405127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1405127" y="210312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6EB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73379" y="1413509"/>
            <a:ext cx="590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>
                <a:solidFill>
                  <a:srgbClr val="A6A6A6"/>
                </a:solidFill>
                <a:latin typeface="UKIJ CJK"/>
                <a:cs typeface="UKIJ CJK"/>
              </a:rPr>
              <a:t>02</a:t>
            </a:r>
            <a:endParaRPr sz="4400">
              <a:latin typeface="UKIJ CJK"/>
              <a:cs typeface="UKIJ CJ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8546" y="3430270"/>
            <a:ext cx="295275" cy="909955"/>
          </a:xfrm>
          <a:prstGeom prst="rect">
            <a:avLst/>
          </a:prstGeom>
        </p:spPr>
        <p:txBody>
          <a:bodyPr vert="vert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제작</a:t>
            </a:r>
            <a:r>
              <a:rPr sz="1600" spc="75" dirty="0">
                <a:solidFill>
                  <a:srgbClr val="BEBEBE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UKIJ CJK"/>
                <a:cs typeface="UKIJ CJK"/>
              </a:rPr>
              <a:t>기간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56894" y="2239517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746"/>
                </a:lnTo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30290" y="2484501"/>
            <a:ext cx="1847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7E7E7E"/>
                </a:solidFill>
                <a:latin typeface="UKIJ CJK"/>
                <a:cs typeface="UKIJ CJK"/>
              </a:rPr>
              <a:t>4h</a:t>
            </a:r>
            <a:endParaRPr sz="1100">
              <a:latin typeface="UKIJ CJK"/>
              <a:cs typeface="UKIJ CJ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35239" y="3631819"/>
            <a:ext cx="1847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7E7E7E"/>
                </a:solidFill>
                <a:latin typeface="UKIJ CJK"/>
                <a:cs typeface="UKIJ CJK"/>
              </a:rPr>
              <a:t>6h</a:t>
            </a:r>
            <a:endParaRPr sz="1100">
              <a:latin typeface="UKIJ CJK"/>
              <a:cs typeface="UKIJ CJ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00564" y="4765040"/>
            <a:ext cx="1847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7E7E7E"/>
                </a:solidFill>
                <a:latin typeface="UKIJ CJK"/>
                <a:cs typeface="UKIJ CJK"/>
              </a:rPr>
              <a:t>2h</a:t>
            </a:r>
            <a:endParaRPr sz="1100">
              <a:latin typeface="UKIJ CJK"/>
              <a:cs typeface="UKIJ CJ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4579" y="868807"/>
            <a:ext cx="2501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현재 시점 예상 제작 소요 시간</a:t>
            </a:r>
            <a:r>
              <a:rPr sz="1200" spc="17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65" dirty="0">
                <a:solidFill>
                  <a:srgbClr val="7E7E7E"/>
                </a:solidFill>
                <a:latin typeface="UKIJ CJK"/>
                <a:cs typeface="UKIJ CJK"/>
              </a:rPr>
              <a:t>: </a:t>
            </a:r>
            <a:r>
              <a:rPr sz="1200" spc="-5" dirty="0">
                <a:solidFill>
                  <a:srgbClr val="7E7E7E"/>
                </a:solidFill>
                <a:latin typeface="UKIJ CJK"/>
                <a:cs typeface="UKIJ CJK"/>
              </a:rPr>
              <a:t>1일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24" y="6664450"/>
            <a:ext cx="11516995" cy="193675"/>
          </a:xfrm>
          <a:custGeom>
            <a:avLst/>
            <a:gdLst/>
            <a:ahLst/>
            <a:cxnLst/>
            <a:rect l="l" t="t" r="r" b="b"/>
            <a:pathLst>
              <a:path w="11516995" h="193675">
                <a:moveTo>
                  <a:pt x="11516868" y="0"/>
                </a:moveTo>
                <a:lnTo>
                  <a:pt x="0" y="0"/>
                </a:lnTo>
                <a:lnTo>
                  <a:pt x="0" y="193546"/>
                </a:lnTo>
                <a:lnTo>
                  <a:pt x="11516868" y="193546"/>
                </a:lnTo>
                <a:lnTo>
                  <a:pt x="11516868" y="0"/>
                </a:lnTo>
                <a:close/>
              </a:path>
            </a:pathLst>
          </a:custGeom>
          <a:solidFill>
            <a:srgbClr val="6EB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61991" y="3179444"/>
            <a:ext cx="2749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90AC"/>
                </a:solidFill>
                <a:latin typeface="UKIJ CJK"/>
                <a:cs typeface="UKIJ CJK"/>
              </a:rPr>
              <a:t>요구사항 분석 및 게시판</a:t>
            </a:r>
            <a:r>
              <a:rPr sz="1600" spc="125" dirty="0">
                <a:solidFill>
                  <a:srgbClr val="5790AC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5790AC"/>
                </a:solidFill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3991" y="4144771"/>
            <a:ext cx="1939925" cy="127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Font typeface="kiloji"/>
              <a:buChar char="･"/>
              <a:tabLst>
                <a:tab pos="142240" algn="l"/>
              </a:tabLst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요구사항</a:t>
            </a:r>
            <a:r>
              <a:rPr sz="1200" spc="105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분석</a:t>
            </a:r>
            <a:endParaRPr sz="1200">
              <a:latin typeface="UKIJ CJK"/>
              <a:cs typeface="UKIJ CJK"/>
            </a:endParaRPr>
          </a:p>
          <a:p>
            <a:pPr marL="142240" indent="-129539">
              <a:lnSpc>
                <a:spcPct val="100000"/>
              </a:lnSpc>
              <a:spcBef>
                <a:spcPts val="1355"/>
              </a:spcBef>
              <a:buFont typeface="kiloji"/>
              <a:buChar char="･"/>
              <a:tabLst>
                <a:tab pos="142240" algn="l"/>
              </a:tabLst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설계 모델 </a:t>
            </a:r>
            <a:r>
              <a:rPr sz="1200" spc="45" dirty="0">
                <a:solidFill>
                  <a:srgbClr val="585858"/>
                </a:solidFill>
                <a:latin typeface="UKIJ CJK"/>
                <a:cs typeface="UKIJ CJK"/>
              </a:rPr>
              <a:t>MVC </a:t>
            </a:r>
            <a:r>
              <a:rPr sz="1200" spc="15" dirty="0">
                <a:solidFill>
                  <a:srgbClr val="585858"/>
                </a:solidFill>
                <a:latin typeface="UKIJ CJK"/>
                <a:cs typeface="UKIJ CJK"/>
              </a:rPr>
              <a:t>Model</a:t>
            </a:r>
            <a:r>
              <a:rPr sz="1200" spc="335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2</a:t>
            </a:r>
            <a:endParaRPr sz="1200">
              <a:latin typeface="UKIJ CJK"/>
              <a:cs typeface="UKIJ CJK"/>
            </a:endParaRPr>
          </a:p>
          <a:p>
            <a:pPr marL="142240" indent="-129539">
              <a:lnSpc>
                <a:spcPct val="100000"/>
              </a:lnSpc>
              <a:spcBef>
                <a:spcPts val="1435"/>
              </a:spcBef>
              <a:buFont typeface="kiloji"/>
              <a:buChar char="･"/>
              <a:tabLst>
                <a:tab pos="142240" algn="l"/>
              </a:tabLst>
            </a:pPr>
            <a:r>
              <a:rPr sz="1200" spc="-5" dirty="0">
                <a:solidFill>
                  <a:srgbClr val="585858"/>
                </a:solidFill>
                <a:latin typeface="UKIJ CJK"/>
                <a:cs typeface="UKIJ CJK"/>
              </a:rPr>
              <a:t>데이터베이스 테이블</a:t>
            </a:r>
            <a:r>
              <a:rPr sz="1200" spc="160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UKIJ CJK"/>
                <a:cs typeface="UKIJ CJK"/>
              </a:rPr>
              <a:t>구성</a:t>
            </a:r>
            <a:endParaRPr sz="1200">
              <a:latin typeface="UKIJ CJK"/>
              <a:cs typeface="UKIJ CJK"/>
            </a:endParaRPr>
          </a:p>
          <a:p>
            <a:pPr marL="142240" indent="-129539">
              <a:lnSpc>
                <a:spcPct val="100000"/>
              </a:lnSpc>
              <a:spcBef>
                <a:spcPts val="1265"/>
              </a:spcBef>
              <a:buFont typeface="kiloji"/>
              <a:buChar char="･"/>
              <a:tabLst>
                <a:tab pos="142240" algn="l"/>
              </a:tabLst>
            </a:pPr>
            <a:r>
              <a:rPr sz="1200" dirty="0">
                <a:solidFill>
                  <a:srgbClr val="585858"/>
                </a:solidFill>
                <a:latin typeface="UKIJ CJK"/>
                <a:cs typeface="UKIJ CJK"/>
              </a:rPr>
              <a:t>전체 </a:t>
            </a:r>
            <a:r>
              <a:rPr sz="1200" spc="10" dirty="0">
                <a:solidFill>
                  <a:srgbClr val="585858"/>
                </a:solidFill>
                <a:latin typeface="UKIJ CJK"/>
                <a:cs typeface="UKIJ CJK"/>
              </a:rPr>
              <a:t>Design </a:t>
            </a:r>
            <a:r>
              <a:rPr sz="1200" spc="135" dirty="0">
                <a:solidFill>
                  <a:srgbClr val="585858"/>
                </a:solidFill>
                <a:latin typeface="UKIJ CJK"/>
                <a:cs typeface="UKIJ CJK"/>
              </a:rPr>
              <a:t>&amp;</a:t>
            </a:r>
            <a:r>
              <a:rPr sz="1200" spc="300" dirty="0">
                <a:solidFill>
                  <a:srgbClr val="585858"/>
                </a:solidFill>
                <a:latin typeface="UKIJ CJK"/>
                <a:cs typeface="UKIJ CJK"/>
              </a:rPr>
              <a:t> </a:t>
            </a:r>
            <a:r>
              <a:rPr sz="1200" spc="-25" dirty="0">
                <a:solidFill>
                  <a:srgbClr val="585858"/>
                </a:solidFill>
                <a:latin typeface="UKIJ CJK"/>
                <a:cs typeface="UKIJ CJK"/>
              </a:rPr>
              <a:t>Structure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8235" y="2903220"/>
            <a:ext cx="876300" cy="70485"/>
          </a:xfrm>
          <a:custGeom>
            <a:avLst/>
            <a:gdLst/>
            <a:ahLst/>
            <a:cxnLst/>
            <a:rect l="l" t="t" r="r" b="b"/>
            <a:pathLst>
              <a:path w="876300" h="70485">
                <a:moveTo>
                  <a:pt x="876300" y="0"/>
                </a:moveTo>
                <a:lnTo>
                  <a:pt x="0" y="0"/>
                </a:lnTo>
                <a:lnTo>
                  <a:pt x="0" y="70103"/>
                </a:lnTo>
                <a:lnTo>
                  <a:pt x="876300" y="70103"/>
                </a:lnTo>
                <a:lnTo>
                  <a:pt x="876300" y="0"/>
                </a:lnTo>
                <a:close/>
              </a:path>
            </a:pathLst>
          </a:custGeom>
          <a:solidFill>
            <a:srgbClr val="71B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37352" y="2097735"/>
            <a:ext cx="7632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400" dirty="0">
                <a:solidFill>
                  <a:srgbClr val="71B6D4"/>
                </a:solidFill>
                <a:latin typeface="Bandal"/>
                <a:cs typeface="Bandal"/>
              </a:rPr>
              <a:t>03</a:t>
            </a:r>
            <a:endParaRPr sz="5000">
              <a:latin typeface="Bandal"/>
              <a:cs typeface="Band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8602" y="305257"/>
            <a:ext cx="1124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7E7E7E"/>
                </a:solidFill>
                <a:latin typeface="UKIJ CJK"/>
                <a:cs typeface="UKIJ CJK"/>
              </a:rPr>
              <a:t>HYESEON</a:t>
            </a:r>
            <a:r>
              <a:rPr sz="12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SHIM</a:t>
            </a:r>
            <a:endParaRPr sz="12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2133</Words>
  <Application>Microsoft Office PowerPoint</Application>
  <PresentationFormat>와이드스크린</PresentationFormat>
  <Paragraphs>555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Bandal</vt:lpstr>
      <vt:lpstr>IBM 3270</vt:lpstr>
      <vt:lpstr>kiloji</vt:lpstr>
      <vt:lpstr>UKIJ CJK</vt:lpstr>
      <vt:lpstr>Calibri</vt:lpstr>
      <vt:lpstr>Times New Roman</vt:lpstr>
      <vt:lpstr>Office Theme</vt:lpstr>
      <vt:lpstr>PowerPoint 프레젠테이션</vt:lpstr>
      <vt:lpstr>Index</vt:lpstr>
      <vt:lpstr>01</vt:lpstr>
      <vt:lpstr>01</vt:lpstr>
      <vt:lpstr>PowerPoint 프레젠테이션</vt:lpstr>
      <vt:lpstr>01</vt:lpstr>
      <vt:lpstr>02</vt:lpstr>
      <vt:lpstr>PowerPoint 프레젠테이션</vt:lpstr>
      <vt:lpstr>03</vt:lpstr>
      <vt:lpstr>요구사항 분석</vt:lpstr>
      <vt:lpstr>설계 모델 MVC Model 2</vt:lpstr>
      <vt:lpstr>03</vt:lpstr>
      <vt:lpstr>데이터 베이스 테이블 설계</vt:lpstr>
      <vt:lpstr>데이터 베이스 테이블 설계</vt:lpstr>
      <vt:lpstr>데이터 베이스 테이블 설계</vt:lpstr>
      <vt:lpstr>Design &amp; Structure</vt:lpstr>
      <vt:lpstr>Design &amp; Structure</vt:lpstr>
      <vt:lpstr>Design &amp; Structure</vt:lpstr>
      <vt:lpstr>Design &amp; Structure</vt:lpstr>
      <vt:lpstr>Design &amp; Structure</vt:lpstr>
      <vt:lpstr>Design &amp; Structure</vt:lpstr>
      <vt:lpstr>Design &amp; Structure</vt:lpstr>
      <vt:lpstr>04</vt:lpstr>
      <vt:lpstr>PowerPoint 프레젠테이션</vt:lpstr>
      <vt:lpstr>페이지 구현</vt:lpstr>
      <vt:lpstr>페이지 구현</vt:lpstr>
      <vt:lpstr>페이지 구현</vt:lpstr>
      <vt:lpstr>페이지 구현</vt:lpstr>
      <vt:lpstr>페이지 구현</vt:lpstr>
      <vt:lpstr>페이지 구현</vt:lpstr>
      <vt:lpstr>페이지 구현</vt:lpstr>
      <vt:lpstr>페이지 구현</vt:lpstr>
      <vt:lpstr>PowerPoint 프레젠테이션</vt:lpstr>
      <vt:lpstr>페이지 구현</vt:lpstr>
      <vt:lpstr>페이지 구현</vt:lpstr>
      <vt:lpstr>페이지 구현</vt:lpstr>
      <vt:lpstr>페이지 구현</vt:lpstr>
      <vt:lpstr>PowerPoint 프레젠테이션</vt:lpstr>
      <vt:lpstr>05</vt:lpstr>
      <vt:lpstr>보완점 및 후기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kosmo</cp:lastModifiedBy>
  <cp:revision>1</cp:revision>
  <dcterms:created xsi:type="dcterms:W3CDTF">2021-12-08T00:22:34Z</dcterms:created>
  <dcterms:modified xsi:type="dcterms:W3CDTF">2021-12-08T00:24:07Z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2021-01-20T00:00:00Z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2021-12-08T00:00:00Z</vt:filetime>
  </property>
</Properties>
</file>