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96" r:id="rId1"/>
  </p:sldMasterIdLst>
  <p:sldIdLst>
    <p:sldId id="256" r:id="rId2"/>
    <p:sldId id="262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58" r:id="rId11"/>
    <p:sldId id="259" r:id="rId12"/>
    <p:sldId id="277" r:id="rId13"/>
    <p:sldId id="260" r:id="rId14"/>
    <p:sldId id="261" r:id="rId15"/>
    <p:sldId id="263" r:id="rId16"/>
    <p:sldId id="264" r:id="rId17"/>
    <p:sldId id="265" r:id="rId18"/>
    <p:sldId id="267" r:id="rId19"/>
    <p:sldId id="269" r:id="rId20"/>
    <p:sldId id="266" r:id="rId21"/>
    <p:sldId id="25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14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altLang="ko-KR" sz="5400">
                <a:latin typeface="HY엽서L"/>
                <a:ea typeface="HY엽서L"/>
              </a:rPr>
              <a:t>mvc2</a:t>
            </a:r>
            <a:r>
              <a:rPr lang="ko-KR" altLang="en-US" sz="5400">
                <a:latin typeface="HY엽서L"/>
                <a:ea typeface="HY엽서L"/>
              </a:rPr>
              <a:t> 게시판 </a:t>
            </a:r>
            <a:endParaRPr lang="ko-KR" altLang="en-US" sz="5400">
              <a:latin typeface="HY엽서L"/>
              <a:ea typeface="HY엽서L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게시판</a:t>
            </a:r>
            <a:r>
              <a:rPr lang="en-US" altLang="ko-KR"/>
              <a:t>_</a:t>
            </a:r>
            <a:r>
              <a:rPr lang="ko-KR" altLang="en-US"/>
              <a:t>프로젝트</a:t>
            </a:r>
            <a:r>
              <a:rPr lang="en-US" altLang="ko-KR"/>
              <a:t>_</a:t>
            </a:r>
            <a:r>
              <a:rPr lang="ko-KR" altLang="en-US"/>
              <a:t>김현택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228387" y="220080"/>
          <a:ext cx="4715619" cy="2666780"/>
        </p:xfrm>
        <a:graphic>
          <a:graphicData uri="http://schemas.openxmlformats.org/drawingml/2006/table">
            <a:tbl>
              <a:tblGrid>
                <a:gridCol w="1734990"/>
                <a:gridCol w="2980629"/>
              </a:tblGrid>
              <a:tr h="0">
                <a:tc>
                  <a:txBody>
                    <a:bodyPr vert="horz" lIns="116331" tIns="45698" rIns="116331" bIns="45698" anchor="ctr" anchorCtr="0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4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kumimoji="1" lang="ko-KR" altLang="en-US" sz="1400" b="1" i="0" u="none" strike="noStrike" cap="none" normalizeH="0" baseline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 vert="horz" lIns="116331" tIns="45698" rIns="116331" bIns="45698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4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 vert="horz" lIns="116331" tIns="45698" rIns="116331" bIns="45698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200" b="1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가위바위보 게임</a:t>
                      </a:r>
                      <a:endParaRPr kumimoji="1" lang="en-US" altLang="ko-KR" sz="1200" b="1" i="0" u="none" strike="noStrike" kern="1200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 vert="horz" lIns="116331" tIns="45698" rIns="116331" bIns="45698" anchor="ctr" anchorCtr="0"/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가위바위보 메인화면을 출력 </a:t>
                      </a:r>
                      <a:r>
                        <a:rPr kumimoji="1" lang="en-US" altLang="ko-KR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(main.jsp)</a:t>
                      </a:r>
                      <a:endParaRPr kumimoji="1" lang="en-US" altLang="ko-KR" sz="1200" b="0" i="0" u="none" strike="noStrike" kern="1200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 vert="horz" lIns="116331" tIns="45698" rIns="116331" bIns="45698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200" b="1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게임하기</a:t>
                      </a:r>
                      <a:endParaRPr kumimoji="1" lang="en-US" altLang="ko-KR" sz="1200" b="1" i="0" u="none" strike="noStrike" kern="1200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 vert="horz" lIns="116331" tIns="45698" rIns="116331" bIns="45698" anchor="ctr" anchorCtr="0"/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가위바위보 게임을 할 수 있는 화면으로 이동된다</a:t>
                      </a:r>
                      <a:r>
                        <a:rPr kumimoji="1" lang="en-US" altLang="ko-KR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(game.jsp)</a:t>
                      </a:r>
                      <a:endParaRPr kumimoji="1" lang="en-US" altLang="ko-KR" sz="1200" b="0" i="0" u="none" strike="noStrike" kern="1200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7569">
                <a:tc>
                  <a:txBody>
                    <a:bodyPr vert="horz" lIns="116331" tIns="45698" rIns="116331" bIns="45698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200" b="1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꿀 팁</a:t>
                      </a:r>
                      <a:endParaRPr kumimoji="1" lang="en-US" altLang="ko-KR" sz="1200" b="1" i="0" u="none" strike="noStrike" kern="1200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 vert="horz" lIns="116331" tIns="45698" rIns="116331" bIns="45698" anchor="ctr" anchorCtr="0"/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kumimoji="1" lang="ko-KR" altLang="en-US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가위바위보의 각종 팁을 제공한다</a:t>
                      </a:r>
                      <a:r>
                        <a:rPr kumimoji="1" lang="en-US" altLang="ko-KR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en-US" altLang="ko-KR" sz="1200" b="0" i="0" u="none" strike="noStrike" kern="1200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kumimoji="1" lang="en-US" altLang="ko-KR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(gameTip.jsp)</a:t>
                      </a:r>
                      <a:endParaRPr kumimoji="1" lang="en-US" altLang="ko-KR" sz="1200" b="0" i="0" u="none" strike="noStrike" kern="1200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 vert="horz" lIns="116331" tIns="45698" rIns="116331" bIns="45698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200" b="1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 화면</a:t>
                      </a:r>
                      <a:endParaRPr kumimoji="1" lang="en-US" altLang="ko-KR" sz="1200" b="1" i="0" u="none" strike="noStrike" kern="1200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 vert="horz" lIns="116331" tIns="45698" rIns="116331" bIns="45698" anchor="ctr" anchorCtr="0"/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kumimoji="1" lang="ko-KR" altLang="en-US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가위바위보 게임의 룰과 설명 등이 제공되는 메인페이지 화면을 구성한다</a:t>
                      </a:r>
                      <a:r>
                        <a:rPr kumimoji="1" lang="en-US" altLang="ko-KR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en-US" altLang="ko-KR" sz="1200" b="0" i="0" u="none" strike="noStrike" kern="1200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kumimoji="1" lang="en-US" altLang="ko-KR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(main.jsp)</a:t>
                      </a:r>
                      <a:endParaRPr kumimoji="1" lang="en-US" altLang="ko-KR" sz="1200" b="0" i="0" u="none" strike="noStrike" kern="1200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180" y="388055"/>
            <a:ext cx="6887998" cy="4900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2E1491-C954-47D8-86ED-38EA881956F6}"/>
              </a:ext>
            </a:extLst>
          </p:cNvPr>
          <p:cNvSpPr/>
          <p:nvPr/>
        </p:nvSpPr>
        <p:spPr>
          <a:xfrm>
            <a:off x="186821" y="202453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383CCC-E2FB-479D-85F5-99CFEFFF8888}"/>
              </a:ext>
            </a:extLst>
          </p:cNvPr>
          <p:cNvSpPr/>
          <p:nvPr/>
        </p:nvSpPr>
        <p:spPr>
          <a:xfrm>
            <a:off x="186821" y="4681056"/>
            <a:ext cx="6864444" cy="596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E4F6E58-3BC9-4929-B0DD-E7A83A364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40044"/>
              </p:ext>
            </p:extLst>
          </p:nvPr>
        </p:nvGraphicFramePr>
        <p:xfrm>
          <a:off x="186821" y="220080"/>
          <a:ext cx="68644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가위바위보 게임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게임하기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game.jsp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꿀 팁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gameTip.jsp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Nav bar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(bootstrap)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137708B-F0F5-4032-8536-74A798CE070D}"/>
              </a:ext>
            </a:extLst>
          </p:cNvPr>
          <p:cNvSpPr txBox="1"/>
          <p:nvPr/>
        </p:nvSpPr>
        <p:spPr>
          <a:xfrm>
            <a:off x="186821" y="4794741"/>
            <a:ext cx="686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©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가위바위보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_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프로젝트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2021-2021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A20093-F7BB-4C0F-ADA3-32F73BE83DF2}"/>
              </a:ext>
            </a:extLst>
          </p:cNvPr>
          <p:cNvSpPr txBox="1"/>
          <p:nvPr/>
        </p:nvSpPr>
        <p:spPr>
          <a:xfrm>
            <a:off x="1993277" y="2416941"/>
            <a:ext cx="325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게임하기 화면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중 하나를 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AC552DC-71F0-43FA-960F-60357FB49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69733"/>
              </p:ext>
            </p:extLst>
          </p:nvPr>
        </p:nvGraphicFramePr>
        <p:xfrm>
          <a:off x="7228387" y="220080"/>
          <a:ext cx="4715619" cy="2216992"/>
        </p:xfrm>
        <a:graphic>
          <a:graphicData uri="http://schemas.openxmlformats.org/drawingml/2006/table">
            <a:tbl>
              <a:tblPr/>
              <a:tblGrid>
                <a:gridCol w="173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게임하기</a:t>
                      </a:r>
                      <a:endParaRPr kumimoji="1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가위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바위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보를 골라 선택하는 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화면페이지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n-US" altLang="ko-K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game.jsp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가위바위보</a:t>
                      </a:r>
                      <a:r>
                        <a:rPr kumimoji="1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가위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바위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보를 선택한 후 누를 시에 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결과 화면페이지를 출력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n-US" altLang="ko-K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play.jsp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아무것도 선택하지 않고 클릭시에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잘못된 입력 페이지 출력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(error500.jsp)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초기화</a:t>
                      </a:r>
                      <a:endParaRPr kumimoji="1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선택한 걸 취소 하는 기능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479B14E-A64B-4A5F-92D2-01DCE0161236}"/>
              </a:ext>
            </a:extLst>
          </p:cNvPr>
          <p:cNvSpPr/>
          <p:nvPr/>
        </p:nvSpPr>
        <p:spPr>
          <a:xfrm>
            <a:off x="3681815" y="3429000"/>
            <a:ext cx="1031846" cy="360726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6E2D480-EEDB-421E-9AFF-ECEF91EEEA66}"/>
              </a:ext>
            </a:extLst>
          </p:cNvPr>
          <p:cNvSpPr/>
          <p:nvPr/>
        </p:nvSpPr>
        <p:spPr>
          <a:xfrm>
            <a:off x="2587196" y="3426903"/>
            <a:ext cx="1031846" cy="36072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가위바위보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80550994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6821" y="202453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6821" y="4681056"/>
            <a:ext cx="6864444" cy="596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6821" y="220080"/>
          <a:ext cx="6864444" cy="45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11"/>
                <a:gridCol w="1716111"/>
                <a:gridCol w="1716111"/>
                <a:gridCol w="1716111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가위바위보 게임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게임하기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(game.jsp)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꿀 팁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(gameTip.jsp)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Nav bar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(bootstrap)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6821" y="4794741"/>
            <a:ext cx="6864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© 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가위바위보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_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프로젝트 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2021-2021</a:t>
            </a:r>
            <a:endParaRPr lang="en-US" altLang="ko-KR"/>
          </a:p>
        </p:txBody>
      </p:sp>
      <p:sp>
        <p:nvSpPr>
          <p:cNvPr id="11" name="TextBox 10"/>
          <p:cNvSpPr txBox="1"/>
          <p:nvPr/>
        </p:nvSpPr>
        <p:spPr>
          <a:xfrm>
            <a:off x="1993277" y="2416941"/>
            <a:ext cx="325153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게임하기 화면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(</a:t>
            </a:r>
            <a:r>
              <a:rPr lang="ko-KR" altLang="en-US"/>
              <a:t>가위</a:t>
            </a:r>
            <a:r>
              <a:rPr lang="en-US" altLang="ko-KR"/>
              <a:t>, </a:t>
            </a:r>
            <a:r>
              <a:rPr lang="ko-KR" altLang="en-US"/>
              <a:t>바위</a:t>
            </a:r>
            <a:r>
              <a:rPr lang="en-US" altLang="ko-KR"/>
              <a:t>, </a:t>
            </a:r>
            <a:r>
              <a:rPr lang="ko-KR" altLang="en-US"/>
              <a:t>보 중 하나를 선택</a:t>
            </a:r>
            <a:r>
              <a:rPr lang="en-US" altLang="ko-KR"/>
              <a:t>)</a:t>
            </a:r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228387" y="220080"/>
          <a:ext cx="4715619" cy="2394409"/>
        </p:xfrm>
        <a:graphic>
          <a:graphicData uri="http://schemas.openxmlformats.org/drawingml/2006/table">
            <a:tbl>
              <a:tblGrid>
                <a:gridCol w="1734990"/>
                <a:gridCol w="2980629"/>
              </a:tblGrid>
              <a:tr h="0">
                <a:tc>
                  <a:txBody>
                    <a:bodyPr vert="horz" lIns="116331" tIns="45698" rIns="116331" bIns="45698" anchor="ctr" anchorCtr="0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4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kumimoji="1" lang="ko-KR" altLang="en-US" sz="1400" b="1" i="0" u="none" strike="noStrike" cap="none" normalizeH="0" baseline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 vert="horz" lIns="116331" tIns="45698" rIns="116331" bIns="45698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4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 vert="horz" lIns="116331" tIns="45698" rIns="116331" bIns="45698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200" b="1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게임하기</a:t>
                      </a:r>
                      <a:endParaRPr kumimoji="1" lang="en-US" altLang="ko-KR" sz="1200" b="1" i="0" u="none" strike="noStrike" kern="1200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 vert="horz" lIns="116331" tIns="45698" rIns="116331" bIns="45698" anchor="ctr" anchorCtr="0"/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가위</a:t>
                      </a:r>
                      <a:r>
                        <a:rPr kumimoji="1" lang="en-US" altLang="ko-KR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바위</a:t>
                      </a:r>
                      <a:r>
                        <a:rPr kumimoji="1" lang="en-US" altLang="ko-KR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보를 골라 선택하는 </a:t>
                      </a:r>
                      <a:endParaRPr kumimoji="1" lang="ko-KR" altLang="en-US" sz="1200" b="0" i="0" u="none" strike="noStrike" kern="1200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화면페이지 </a:t>
                      </a:r>
                      <a:r>
                        <a:rPr kumimoji="1" lang="en-US" altLang="ko-KR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(game.jsp)</a:t>
                      </a:r>
                      <a:endParaRPr kumimoji="1" lang="en-US" altLang="ko-KR" sz="1200" b="0" i="0" u="none" strike="noStrike" kern="1200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 vert="horz" lIns="116331" tIns="45698" rIns="116331" bIns="45698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200" b="1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가위바위보</a:t>
                      </a:r>
                      <a:r>
                        <a:rPr kumimoji="1" lang="en-US" altLang="ko-KR" sz="1200" b="1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!</a:t>
                      </a:r>
                      <a:endParaRPr kumimoji="1" lang="en-US" altLang="ko-KR" sz="1200" b="1" i="0" u="none" strike="noStrike" kern="1200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 vert="horz" lIns="116331" tIns="45698" rIns="116331" bIns="45698" anchor="ctr" anchorCtr="0"/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가위</a:t>
                      </a:r>
                      <a:r>
                        <a:rPr kumimoji="1" lang="en-US" altLang="ko-KR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바위</a:t>
                      </a:r>
                      <a:r>
                        <a:rPr kumimoji="1" lang="en-US" altLang="ko-KR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보를 선택한 후 누를 시에 </a:t>
                      </a:r>
                      <a:endParaRPr kumimoji="1" lang="ko-KR" altLang="en-US" sz="1200" b="0" i="0" u="none" strike="noStrike" kern="1200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결과 화면페이지를 출력</a:t>
                      </a:r>
                      <a:r>
                        <a:rPr kumimoji="1" lang="en-US" altLang="ko-KR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(play.jsp)</a:t>
                      </a:r>
                      <a:endParaRPr kumimoji="1" lang="en-US" altLang="ko-KR" sz="1200" b="0" i="0" u="none" strike="noStrike" kern="1200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아무것도 선택하지 않고 클릭시에</a:t>
                      </a:r>
                      <a:endParaRPr kumimoji="1" lang="ko-KR" altLang="en-US" sz="1200" b="0" i="0" u="none" strike="noStrike" kern="1200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잘못된 입력 페이지 출력</a:t>
                      </a:r>
                      <a:r>
                        <a:rPr kumimoji="1" lang="en-US" altLang="ko-KR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(error500.jsp)</a:t>
                      </a:r>
                      <a:endParaRPr kumimoji="1" lang="en-US" altLang="ko-KR" sz="1200" b="0" i="0" u="none" strike="noStrike" kern="1200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7569">
                <a:tc>
                  <a:txBody>
                    <a:bodyPr vert="horz" lIns="116331" tIns="45698" rIns="116331" bIns="45698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1" lang="ko-KR" altLang="en-US" sz="1200" b="1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초기화</a:t>
                      </a:r>
                      <a:endParaRPr kumimoji="1" lang="en-US" altLang="ko-KR" sz="1200" b="1" i="0" u="none" strike="noStrike" kern="1200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 vert="horz" lIns="116331" tIns="45698" rIns="116331" bIns="45698" anchor="ctr" anchorCtr="0"/>
                    <a:p>
                      <a:pPr marL="0" marR="0" lvl="0" indent="0" algn="l" defTabSz="914400" rtl="0" eaLnBrk="1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kumimoji="1" lang="ko-KR" altLang="en-US" sz="12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선택한 걸 취소 하는 기능</a:t>
                      </a:r>
                      <a:endParaRPr kumimoji="1" lang="en-US" altLang="ko-KR" sz="1200" b="0" i="0" u="none" strike="noStrike" kern="1200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3" name="사각형: 둥근 모서리 2"/>
          <p:cNvSpPr/>
          <p:nvPr/>
        </p:nvSpPr>
        <p:spPr>
          <a:xfrm>
            <a:off x="3681815" y="3429000"/>
            <a:ext cx="1031846" cy="360726"/>
          </a:xfrm>
          <a:prstGeom prst="roundRect">
            <a:avLst>
              <a:gd name="adj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초기화</a:t>
            </a:r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2587196" y="3426903"/>
            <a:ext cx="1031846" cy="360726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가위바위보</a:t>
            </a:r>
            <a:r>
              <a:rPr lang="en-US" altLang="ko-KR" sz="1200"/>
              <a:t>!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2E1491-C954-47D8-86ED-38EA881956F6}"/>
              </a:ext>
            </a:extLst>
          </p:cNvPr>
          <p:cNvSpPr/>
          <p:nvPr/>
        </p:nvSpPr>
        <p:spPr>
          <a:xfrm>
            <a:off x="186821" y="202453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383CCC-E2FB-479D-85F5-99CFEFFF8888}"/>
              </a:ext>
            </a:extLst>
          </p:cNvPr>
          <p:cNvSpPr/>
          <p:nvPr/>
        </p:nvSpPr>
        <p:spPr>
          <a:xfrm>
            <a:off x="186821" y="4681056"/>
            <a:ext cx="6864444" cy="596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E4F6E58-3BC9-4929-B0DD-E7A83A36450C}"/>
              </a:ext>
            </a:extLst>
          </p:cNvPr>
          <p:cNvGraphicFramePr>
            <a:graphicFrameLocks noGrp="1"/>
          </p:cNvGraphicFramePr>
          <p:nvPr/>
        </p:nvGraphicFramePr>
        <p:xfrm>
          <a:off x="186821" y="220080"/>
          <a:ext cx="68644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가위바위보 게임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게임하기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game.jsp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꿀 팁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gameTip.jsp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Nav bar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(bootstrap)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137708B-F0F5-4032-8536-74A798CE070D}"/>
              </a:ext>
            </a:extLst>
          </p:cNvPr>
          <p:cNvSpPr txBox="1"/>
          <p:nvPr/>
        </p:nvSpPr>
        <p:spPr>
          <a:xfrm>
            <a:off x="186821" y="4794741"/>
            <a:ext cx="686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©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가위바위보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_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프로젝트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2021-2021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A20093-F7BB-4C0F-ADA3-32F73BE83DF2}"/>
              </a:ext>
            </a:extLst>
          </p:cNvPr>
          <p:cNvSpPr txBox="1"/>
          <p:nvPr/>
        </p:nvSpPr>
        <p:spPr>
          <a:xfrm>
            <a:off x="2715589" y="2416941"/>
            <a:ext cx="1806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결과 화면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유저 </a:t>
            </a:r>
            <a:r>
              <a:rPr lang="en-US" altLang="ko-KR" dirty="0"/>
              <a:t>vs 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AC552DC-71F0-43FA-960F-60357FB49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700773"/>
              </p:ext>
            </p:extLst>
          </p:nvPr>
        </p:nvGraphicFramePr>
        <p:xfrm>
          <a:off x="7228387" y="220080"/>
          <a:ext cx="4715619" cy="2088976"/>
        </p:xfrm>
        <a:graphic>
          <a:graphicData uri="http://schemas.openxmlformats.org/drawingml/2006/table">
            <a:tbl>
              <a:tblPr/>
              <a:tblGrid>
                <a:gridCol w="173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결과화면</a:t>
                      </a:r>
                      <a:endParaRPr kumimoji="1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유저와 컴퓨터의 대결 결과를 뿌려주는 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 페이지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n-US" altLang="ko-K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play.jsp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내가 </a:t>
                      </a:r>
                      <a:r>
                        <a:rPr kumimoji="1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낸것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vs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컴퓨터가 </a:t>
                      </a:r>
                      <a:r>
                        <a:rPr kumimoji="1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낸것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다시하기</a:t>
                      </a:r>
                      <a:endParaRPr kumimoji="1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다시하기를 누를 시 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게임하기 화면으로 이동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n-US" altLang="ko-K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game.jsp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꿀 팁 </a:t>
                      </a:r>
                      <a:r>
                        <a:rPr kumimoji="1" lang="ko-KR" alt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보러가기</a:t>
                      </a:r>
                      <a:endParaRPr kumimoji="1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가위바위보의 각종 팁을 제공하여 </a:t>
                      </a:r>
                      <a:r>
                        <a:rPr kumimoji="1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주는화면페이지로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이동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n-US" altLang="ko-K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gameTip.jsp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479B14E-A64B-4A5F-92D2-01DCE0161236}"/>
              </a:ext>
            </a:extLst>
          </p:cNvPr>
          <p:cNvSpPr/>
          <p:nvPr/>
        </p:nvSpPr>
        <p:spPr>
          <a:xfrm>
            <a:off x="3681815" y="3429000"/>
            <a:ext cx="1031846" cy="36072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꿀 팁 </a:t>
            </a:r>
            <a:r>
              <a:rPr lang="ko-KR" altLang="en-US" sz="1000" dirty="0" err="1"/>
              <a:t>보러가기</a:t>
            </a:r>
            <a:endParaRPr lang="ko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6E2D480-EEDB-421E-9AFF-ECEF91EEEA66}"/>
              </a:ext>
            </a:extLst>
          </p:cNvPr>
          <p:cNvSpPr/>
          <p:nvPr/>
        </p:nvSpPr>
        <p:spPr>
          <a:xfrm>
            <a:off x="2587196" y="3426903"/>
            <a:ext cx="1031846" cy="36072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다시하기</a:t>
            </a:r>
          </a:p>
        </p:txBody>
      </p:sp>
    </p:spTree>
    <p:extLst>
      <p:ext uri="{BB962C8B-B14F-4D97-AF65-F5344CB8AC3E}">
        <p14:creationId xmlns:p14="http://schemas.microsoft.com/office/powerpoint/2010/main" val="175847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2E1491-C954-47D8-86ED-38EA881956F6}"/>
              </a:ext>
            </a:extLst>
          </p:cNvPr>
          <p:cNvSpPr/>
          <p:nvPr/>
        </p:nvSpPr>
        <p:spPr>
          <a:xfrm>
            <a:off x="186821" y="202453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383CCC-E2FB-479D-85F5-99CFEFFF8888}"/>
              </a:ext>
            </a:extLst>
          </p:cNvPr>
          <p:cNvSpPr/>
          <p:nvPr/>
        </p:nvSpPr>
        <p:spPr>
          <a:xfrm>
            <a:off x="186821" y="4681056"/>
            <a:ext cx="6864444" cy="596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E4F6E58-3BC9-4929-B0DD-E7A83A364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440957"/>
              </p:ext>
            </p:extLst>
          </p:nvPr>
        </p:nvGraphicFramePr>
        <p:xfrm>
          <a:off x="186821" y="220080"/>
          <a:ext cx="68644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가위바위보 게임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게임하기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game.jsp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꿀 팁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gameTip.jsp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Nav bar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(bootstrap)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137708B-F0F5-4032-8536-74A798CE070D}"/>
              </a:ext>
            </a:extLst>
          </p:cNvPr>
          <p:cNvSpPr txBox="1"/>
          <p:nvPr/>
        </p:nvSpPr>
        <p:spPr>
          <a:xfrm>
            <a:off x="186821" y="4794741"/>
            <a:ext cx="686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©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가위바위보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_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프로젝트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2021-2021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A20093-F7BB-4C0F-ADA3-32F73BE83DF2}"/>
              </a:ext>
            </a:extLst>
          </p:cNvPr>
          <p:cNvSpPr txBox="1"/>
          <p:nvPr/>
        </p:nvSpPr>
        <p:spPr>
          <a:xfrm>
            <a:off x="1160680" y="2416941"/>
            <a:ext cx="4916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가위바위보 비결 </a:t>
            </a:r>
            <a:r>
              <a:rPr lang="en-US" altLang="ko-KR" dirty="0"/>
              <a:t>10</a:t>
            </a:r>
            <a:r>
              <a:rPr lang="ko-KR" altLang="en-US" dirty="0"/>
              <a:t>가지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‘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가위바위보’의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고수가 되기 위한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10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가지 전략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AC552DC-71F0-43FA-960F-60357FB49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95367"/>
              </p:ext>
            </p:extLst>
          </p:nvPr>
        </p:nvGraphicFramePr>
        <p:xfrm>
          <a:off x="7228387" y="220080"/>
          <a:ext cx="4715619" cy="1049822"/>
        </p:xfrm>
        <a:graphic>
          <a:graphicData uri="http://schemas.openxmlformats.org/drawingml/2006/table">
            <a:tbl>
              <a:tblPr/>
              <a:tblGrid>
                <a:gridCol w="173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꿀 팁 화면</a:t>
                      </a:r>
                      <a:endParaRPr kumimoji="1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가위바위보를 이길 수 있는 가위바위보 비결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가지를 알려주는 화면 페이지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n-US" altLang="ko-K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gameTip.jsp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840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1B4AB-F1FE-4B12-8E6F-A53B4D942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>
                <a:latin typeface="HY엽서L" panose="02030600000101010101" pitchFamily="18" charset="-127"/>
                <a:ea typeface="HY엽서L" panose="02030600000101010101" pitchFamily="18" charset="-127"/>
              </a:rPr>
              <a:t>에러처리</a:t>
            </a:r>
          </a:p>
        </p:txBody>
      </p:sp>
    </p:spTree>
    <p:extLst>
      <p:ext uri="{BB962C8B-B14F-4D97-AF65-F5344CB8AC3E}">
        <p14:creationId xmlns:p14="http://schemas.microsoft.com/office/powerpoint/2010/main" val="189199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2E1491-C954-47D8-86ED-38EA881956F6}"/>
              </a:ext>
            </a:extLst>
          </p:cNvPr>
          <p:cNvSpPr/>
          <p:nvPr/>
        </p:nvSpPr>
        <p:spPr>
          <a:xfrm>
            <a:off x="186822" y="202454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383CCC-E2FB-479D-85F5-99CFEFFF8888}"/>
              </a:ext>
            </a:extLst>
          </p:cNvPr>
          <p:cNvSpPr/>
          <p:nvPr/>
        </p:nvSpPr>
        <p:spPr>
          <a:xfrm>
            <a:off x="186821" y="4681056"/>
            <a:ext cx="6864444" cy="596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E4F6E58-3BC9-4929-B0DD-E7A83A364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51760"/>
              </p:ext>
            </p:extLst>
          </p:nvPr>
        </p:nvGraphicFramePr>
        <p:xfrm>
          <a:off x="186821" y="220080"/>
          <a:ext cx="68644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가위바위보 게임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게임하기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game.jsp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꿀 팁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gameTip.jsp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Nav bar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(bootstrap)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137708B-F0F5-4032-8536-74A798CE070D}"/>
              </a:ext>
            </a:extLst>
          </p:cNvPr>
          <p:cNvSpPr txBox="1"/>
          <p:nvPr/>
        </p:nvSpPr>
        <p:spPr>
          <a:xfrm>
            <a:off x="186821" y="4794741"/>
            <a:ext cx="686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©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가위바위보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_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프로젝트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2021-2021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A20093-F7BB-4C0F-ADA3-32F73BE83DF2}"/>
              </a:ext>
            </a:extLst>
          </p:cNvPr>
          <p:cNvSpPr txBox="1"/>
          <p:nvPr/>
        </p:nvSpPr>
        <p:spPr>
          <a:xfrm>
            <a:off x="2308434" y="2356002"/>
            <a:ext cx="262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잘못된 입력 페이지화면</a:t>
            </a:r>
            <a:endParaRPr lang="en-US" altLang="ko-KR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AC552DC-71F0-43FA-960F-60357FB49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542139"/>
              </p:ext>
            </p:extLst>
          </p:nvPr>
        </p:nvGraphicFramePr>
        <p:xfrm>
          <a:off x="7228387" y="220080"/>
          <a:ext cx="4715619" cy="1596831"/>
        </p:xfrm>
        <a:graphic>
          <a:graphicData uri="http://schemas.openxmlformats.org/drawingml/2006/table">
            <a:tbl>
              <a:tblPr/>
              <a:tblGrid>
                <a:gridCol w="173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잘못된 입력 페이지 화면</a:t>
                      </a:r>
                      <a:r>
                        <a:rPr kumimoji="1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(500error)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아무것도 선택하지 않고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가위바위보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!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눌렀을 시 잘못된 입력 페이지 화면 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출력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(error500.jsp)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다시하기</a:t>
                      </a:r>
                      <a:endParaRPr kumimoji="1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다시하기 누를 시 다시 게임화면으로 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이동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n-US" altLang="ko-K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game.jsp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A2F1493-5243-4B90-9520-AC139FD82ED9}"/>
              </a:ext>
            </a:extLst>
          </p:cNvPr>
          <p:cNvSpPr/>
          <p:nvPr/>
        </p:nvSpPr>
        <p:spPr>
          <a:xfrm>
            <a:off x="3103120" y="3248637"/>
            <a:ext cx="1032652" cy="360726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다시하기</a:t>
            </a:r>
          </a:p>
        </p:txBody>
      </p:sp>
    </p:spTree>
    <p:extLst>
      <p:ext uri="{BB962C8B-B14F-4D97-AF65-F5344CB8AC3E}">
        <p14:creationId xmlns:p14="http://schemas.microsoft.com/office/powerpoint/2010/main" val="2490625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2E1491-C954-47D8-86ED-38EA881956F6}"/>
              </a:ext>
            </a:extLst>
          </p:cNvPr>
          <p:cNvSpPr/>
          <p:nvPr/>
        </p:nvSpPr>
        <p:spPr>
          <a:xfrm>
            <a:off x="186822" y="202454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383CCC-E2FB-479D-85F5-99CFEFFF8888}"/>
              </a:ext>
            </a:extLst>
          </p:cNvPr>
          <p:cNvSpPr/>
          <p:nvPr/>
        </p:nvSpPr>
        <p:spPr>
          <a:xfrm>
            <a:off x="186821" y="4681056"/>
            <a:ext cx="6864444" cy="596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E4F6E58-3BC9-4929-B0DD-E7A83A364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21550"/>
              </p:ext>
            </p:extLst>
          </p:nvPr>
        </p:nvGraphicFramePr>
        <p:xfrm>
          <a:off x="186821" y="220080"/>
          <a:ext cx="68644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가위바위보 게임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게임하기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game.jsp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꿀 팁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gameTip.jsp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Nav bar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(bootstrap)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137708B-F0F5-4032-8536-74A798CE070D}"/>
              </a:ext>
            </a:extLst>
          </p:cNvPr>
          <p:cNvSpPr txBox="1"/>
          <p:nvPr/>
        </p:nvSpPr>
        <p:spPr>
          <a:xfrm>
            <a:off x="186821" y="4794741"/>
            <a:ext cx="686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©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가위바위보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_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프로젝트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2021-2021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A20093-F7BB-4C0F-ADA3-32F73BE83DF2}"/>
              </a:ext>
            </a:extLst>
          </p:cNvPr>
          <p:cNvSpPr txBox="1"/>
          <p:nvPr/>
        </p:nvSpPr>
        <p:spPr>
          <a:xfrm>
            <a:off x="2308434" y="2356002"/>
            <a:ext cx="262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잘못된 접근 페이지화면</a:t>
            </a:r>
            <a:endParaRPr lang="en-US" altLang="ko-KR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AC552DC-71F0-43FA-960F-60357FB49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24804"/>
              </p:ext>
            </p:extLst>
          </p:nvPr>
        </p:nvGraphicFramePr>
        <p:xfrm>
          <a:off x="7228387" y="220080"/>
          <a:ext cx="4715619" cy="1468815"/>
        </p:xfrm>
        <a:graphic>
          <a:graphicData uri="http://schemas.openxmlformats.org/drawingml/2006/table">
            <a:tbl>
              <a:tblPr/>
              <a:tblGrid>
                <a:gridCol w="173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잘못된 접근 페이지 화면</a:t>
                      </a:r>
                      <a:r>
                        <a:rPr kumimoji="1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(404error)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주소창에 잘못된 입력으로 접근할 경우출력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(error404.jsp)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메인화면으로</a:t>
                      </a:r>
                      <a:endParaRPr kumimoji="1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메인화면으로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이동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n-US" altLang="ko-K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main.jsp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A2F1493-5243-4B90-9520-AC139FD82ED9}"/>
              </a:ext>
            </a:extLst>
          </p:cNvPr>
          <p:cNvSpPr/>
          <p:nvPr/>
        </p:nvSpPr>
        <p:spPr>
          <a:xfrm>
            <a:off x="3103120" y="3248637"/>
            <a:ext cx="1032652" cy="360726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메인화면으로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47584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1B4AB-F1FE-4B12-8E6F-A53B4D942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>
                <a:latin typeface="HY엽서L" panose="02030600000101010101" pitchFamily="18" charset="-127"/>
                <a:ea typeface="HY엽서L" panose="02030600000101010101" pitchFamily="18" charset="-127"/>
              </a:rPr>
              <a:t>잘 안되었던 부분</a:t>
            </a:r>
          </a:p>
        </p:txBody>
      </p:sp>
    </p:spTree>
    <p:extLst>
      <p:ext uri="{BB962C8B-B14F-4D97-AF65-F5344CB8AC3E}">
        <p14:creationId xmlns:p14="http://schemas.microsoft.com/office/powerpoint/2010/main" val="2456245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2E1491-C954-47D8-86ED-38EA881956F6}"/>
              </a:ext>
            </a:extLst>
          </p:cNvPr>
          <p:cNvSpPr/>
          <p:nvPr/>
        </p:nvSpPr>
        <p:spPr>
          <a:xfrm>
            <a:off x="186821" y="202453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383CCC-E2FB-479D-85F5-99CFEFFF8888}"/>
              </a:ext>
            </a:extLst>
          </p:cNvPr>
          <p:cNvSpPr/>
          <p:nvPr/>
        </p:nvSpPr>
        <p:spPr>
          <a:xfrm>
            <a:off x="186821" y="4681056"/>
            <a:ext cx="6864444" cy="596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E4F6E58-3BC9-4929-B0DD-E7A83A36450C}"/>
              </a:ext>
            </a:extLst>
          </p:cNvPr>
          <p:cNvGraphicFramePr>
            <a:graphicFrameLocks noGrp="1"/>
          </p:cNvGraphicFramePr>
          <p:nvPr/>
        </p:nvGraphicFramePr>
        <p:xfrm>
          <a:off x="186821" y="220080"/>
          <a:ext cx="68644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가위바위보 게임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게임하기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game.jsp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꿀 팁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gameTip.jsp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Nav bar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(bootstrap)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137708B-F0F5-4032-8536-74A798CE070D}"/>
              </a:ext>
            </a:extLst>
          </p:cNvPr>
          <p:cNvSpPr txBox="1"/>
          <p:nvPr/>
        </p:nvSpPr>
        <p:spPr>
          <a:xfrm>
            <a:off x="186821" y="4794741"/>
            <a:ext cx="686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©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가위바위보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_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프로젝트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2021-2021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A20093-F7BB-4C0F-ADA3-32F73BE83DF2}"/>
              </a:ext>
            </a:extLst>
          </p:cNvPr>
          <p:cNvSpPr txBox="1"/>
          <p:nvPr/>
        </p:nvSpPr>
        <p:spPr>
          <a:xfrm>
            <a:off x="2715589" y="2416941"/>
            <a:ext cx="1806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결과 화면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유저 </a:t>
            </a:r>
            <a:r>
              <a:rPr lang="en-US" altLang="ko-KR" dirty="0"/>
              <a:t>vs 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AC552DC-71F0-43FA-960F-60357FB49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563525"/>
              </p:ext>
            </p:extLst>
          </p:nvPr>
        </p:nvGraphicFramePr>
        <p:xfrm>
          <a:off x="7228387" y="220080"/>
          <a:ext cx="4715619" cy="1161137"/>
        </p:xfrm>
        <a:graphic>
          <a:graphicData uri="http://schemas.openxmlformats.org/drawingml/2006/table">
            <a:tbl>
              <a:tblPr/>
              <a:tblGrid>
                <a:gridCol w="173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결과화면</a:t>
                      </a:r>
                      <a:endParaRPr kumimoji="1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결과화면에서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결과를 처리하는 부분</a:t>
                      </a:r>
                      <a:r>
                        <a:rPr lang="en-US" altLang="ko-KR" sz="1200" dirty="0"/>
                        <a:t>(Player.java) </a:t>
                      </a:r>
                      <a:r>
                        <a:rPr lang="ko-KR" altLang="en-US" sz="1200" dirty="0"/>
                        <a:t>에서 화면처리를 </a:t>
                      </a:r>
                      <a:r>
                        <a:rPr lang="ko-KR" altLang="en-US" sz="1200" dirty="0" err="1"/>
                        <a:t>헤매었다가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result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함수의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리턴타입을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으로 수정 후 해결 하였습니다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sz="1200" dirty="0"/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47758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ko-KR" altLang="en-US" sz="5400">
                <a:latin typeface="HY엽서L"/>
                <a:ea typeface="HY엽서L"/>
              </a:rPr>
              <a:t>프로젝트 목적</a:t>
            </a:r>
            <a:endParaRPr lang="ko-KR" altLang="en-US" sz="5400">
              <a:latin typeface="HY엽서L"/>
              <a:ea typeface="HY엽서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1B4AB-F1FE-4B12-8E6F-A53B4D942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>
                <a:latin typeface="HY엽서L" panose="02030600000101010101" pitchFamily="18" charset="-127"/>
                <a:ea typeface="HY엽서L" panose="02030600000101010101" pitchFamily="18" charset="-127"/>
              </a:rPr>
              <a:t>사용한 기술</a:t>
            </a:r>
          </a:p>
        </p:txBody>
      </p:sp>
    </p:spTree>
    <p:extLst>
      <p:ext uri="{BB962C8B-B14F-4D97-AF65-F5344CB8AC3E}">
        <p14:creationId xmlns:p14="http://schemas.microsoft.com/office/powerpoint/2010/main" val="2463287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88B5FE-99E5-4486-AA36-D59D2C7A7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220" y="456280"/>
            <a:ext cx="2796333" cy="1415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F8227D-ED98-450B-9A05-829F748BF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721" y="3311552"/>
            <a:ext cx="4766689" cy="2108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2225C9-12CA-4478-AEA6-89A4354EB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423" y="194168"/>
            <a:ext cx="3905795" cy="2953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B2BCD5-A331-4BE6-AFA1-F3DBBC2D3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782" y="1771418"/>
            <a:ext cx="3134162" cy="3315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65683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ko-KR" altLang="en-US" sz="5400">
                <a:latin typeface="HY엽서L"/>
                <a:ea typeface="HY엽서L"/>
              </a:rPr>
              <a:t>프로젝트 개발환경</a:t>
            </a:r>
            <a:endParaRPr lang="ko-KR" altLang="en-US" sz="5400">
              <a:latin typeface="HY엽서L"/>
              <a:ea typeface="HY엽서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ko-KR" altLang="en-US" sz="5400">
                <a:latin typeface="HY엽서L"/>
                <a:ea typeface="HY엽서L"/>
              </a:rPr>
              <a:t>게시판 설계</a:t>
            </a:r>
            <a:endParaRPr lang="ko-KR" altLang="en-US" sz="5400">
              <a:latin typeface="HY엽서L"/>
              <a:ea typeface="HY엽서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"/>
          <p:cNvGrpSpPr/>
          <p:nvPr/>
        </p:nvGrpSpPr>
        <p:grpSpPr>
          <a:xfrm rot="0">
            <a:off x="157757" y="172860"/>
            <a:ext cx="11820812" cy="5635625"/>
            <a:chOff x="157757" y="172860"/>
            <a:chExt cx="11820812" cy="5635625"/>
          </a:xfrm>
        </p:grpSpPr>
        <p:sp>
          <p:nvSpPr>
            <p:cNvPr id="15" name=""/>
            <p:cNvSpPr/>
            <p:nvPr/>
          </p:nvSpPr>
          <p:spPr>
            <a:xfrm>
              <a:off x="4887736" y="172860"/>
              <a:ext cx="7090832" cy="563562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r>
                <a:rPr lang="en-US" altLang="ko-KR" b="1">
                  <a:solidFill>
                    <a:schemeClr val="accent1"/>
                  </a:solidFill>
                </a:rPr>
                <a:t>Model</a:t>
              </a:r>
              <a:endParaRPr lang="en-US" altLang="ko-KR" b="1">
                <a:solidFill>
                  <a:schemeClr val="accent1"/>
                </a:solidFill>
              </a:endParaRPr>
            </a:p>
          </p:txBody>
        </p:sp>
        <p:sp>
          <p:nvSpPr>
            <p:cNvPr id="23" name=""/>
            <p:cNvSpPr/>
            <p:nvPr/>
          </p:nvSpPr>
          <p:spPr>
            <a:xfrm>
              <a:off x="2013965" y="500546"/>
              <a:ext cx="6555050" cy="4359011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 b="1">
                <a:solidFill>
                  <a:schemeClr val="accent1"/>
                </a:solidFill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9716385" y="2006865"/>
              <a:ext cx="1995397" cy="1576474"/>
            </a:xfrm>
            <a:prstGeom prst="can">
              <a:avLst>
                <a:gd name="adj" fmla="val 35546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DataBase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7224930" y="2002455"/>
              <a:ext cx="1112352" cy="966831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BDao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cxnSp>
          <p:nvCxnSpPr>
            <p:cNvPr id="18" name=""/>
            <p:cNvCxnSpPr/>
            <p:nvPr/>
          </p:nvCxnSpPr>
          <p:spPr>
            <a:xfrm>
              <a:off x="8372957" y="2387202"/>
              <a:ext cx="1309292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"/>
            <p:cNvCxnSpPr/>
            <p:nvPr/>
          </p:nvCxnSpPr>
          <p:spPr>
            <a:xfrm rot="10800000">
              <a:off x="8393150" y="2588370"/>
              <a:ext cx="1309292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"/>
            <p:cNvSpPr/>
            <p:nvPr/>
          </p:nvSpPr>
          <p:spPr>
            <a:xfrm>
              <a:off x="8645561" y="2937867"/>
              <a:ext cx="972343" cy="491132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BDto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grpSp>
          <p:nvGrpSpPr>
            <p:cNvPr id="27" name=""/>
            <p:cNvGrpSpPr/>
            <p:nvPr/>
          </p:nvGrpSpPr>
          <p:grpSpPr>
            <a:xfrm rot="0">
              <a:off x="5005144" y="516172"/>
              <a:ext cx="1761132" cy="635002"/>
              <a:chOff x="4334868" y="576459"/>
              <a:chExt cx="1761132" cy="635002"/>
            </a:xfrm>
          </p:grpSpPr>
          <p:sp>
            <p:nvSpPr>
              <p:cNvPr id="25" name=""/>
              <p:cNvSpPr/>
              <p:nvPr/>
            </p:nvSpPr>
            <p:spPr>
              <a:xfrm>
                <a:off x="4349750" y="834430"/>
                <a:ext cx="1746250" cy="377031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en-US" altLang="ko-KR" sz="1400">
                    <a:solidFill>
                      <a:schemeClr val="dk1"/>
                    </a:solidFill>
                  </a:rPr>
                  <a:t>BCommand</a:t>
                </a:r>
                <a:endParaRPr lang="en-US" altLang="ko-KR" sz="1400">
                  <a:solidFill>
                    <a:schemeClr val="dk1"/>
                  </a:solidFill>
                </a:endParaRPr>
              </a:p>
            </p:txBody>
          </p:sp>
          <p:sp>
            <p:nvSpPr>
              <p:cNvPr id="26" name=""/>
              <p:cNvSpPr txBox="1"/>
              <p:nvPr/>
            </p:nvSpPr>
            <p:spPr>
              <a:xfrm>
                <a:off x="4334868" y="576459"/>
                <a:ext cx="1339453" cy="263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/>
                </a:pPr>
                <a:r>
                  <a:rPr lang="en-US" altLang="ko-KR" sz="1200"/>
                  <a:t>interface</a:t>
                </a:r>
                <a:endParaRPr lang="en-US" altLang="ko-KR" sz="1200"/>
              </a:p>
            </p:txBody>
          </p:sp>
        </p:grpSp>
        <p:sp>
          <p:nvSpPr>
            <p:cNvPr id="29" name=""/>
            <p:cNvSpPr/>
            <p:nvPr/>
          </p:nvSpPr>
          <p:spPr>
            <a:xfrm>
              <a:off x="5020026" y="1473786"/>
              <a:ext cx="1746250" cy="37703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1400">
                  <a:solidFill>
                    <a:schemeClr val="dk1"/>
                  </a:solidFill>
                </a:rPr>
                <a:t>BContentCommand</a:t>
              </a:r>
              <a:endParaRPr lang="en-US" altLang="ko-KR" sz="1400">
                <a:solidFill>
                  <a:schemeClr val="dk1"/>
                </a:solidFill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5020026" y="1915461"/>
              <a:ext cx="1746250" cy="37703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1400">
                  <a:solidFill>
                    <a:schemeClr val="dk1"/>
                  </a:solidFill>
                </a:rPr>
                <a:t>BDeleteCommand</a:t>
              </a:r>
              <a:endParaRPr lang="en-US" altLang="ko-KR" sz="1400">
                <a:solidFill>
                  <a:schemeClr val="dk1"/>
                </a:solidFill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5020026" y="2357135"/>
              <a:ext cx="1746250" cy="37703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1400">
                  <a:solidFill>
                    <a:schemeClr val="dk1"/>
                  </a:solidFill>
                </a:rPr>
                <a:t>BListCommand</a:t>
              </a:r>
              <a:endParaRPr lang="en-US" altLang="ko-KR" sz="1400">
                <a:solidFill>
                  <a:schemeClr val="dk1"/>
                </a:solidFill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5020026" y="2798809"/>
              <a:ext cx="1746250" cy="37703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1400">
                  <a:solidFill>
                    <a:schemeClr val="dk1"/>
                  </a:solidFill>
                </a:rPr>
                <a:t>BModifyCommand</a:t>
              </a:r>
              <a:endParaRPr lang="en-US" altLang="ko-KR" sz="1400">
                <a:solidFill>
                  <a:schemeClr val="dk1"/>
                </a:solidFill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5020026" y="3240484"/>
              <a:ext cx="1746250" cy="37703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1400">
                  <a:solidFill>
                    <a:schemeClr val="dk1"/>
                  </a:solidFill>
                </a:rPr>
                <a:t>BReplyCommand</a:t>
              </a:r>
              <a:endParaRPr lang="en-US" altLang="ko-KR" sz="1400">
                <a:solidFill>
                  <a:schemeClr val="dk1"/>
                </a:solidFill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5020026" y="3682158"/>
              <a:ext cx="1746250" cy="37703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1300">
                  <a:solidFill>
                    <a:schemeClr val="dk1"/>
                  </a:solidFill>
                </a:rPr>
                <a:t>BReplyViewCommand</a:t>
              </a:r>
              <a:endParaRPr lang="en-US" altLang="ko-KR" sz="1300">
                <a:solidFill>
                  <a:schemeClr val="dk1"/>
                </a:solidFill>
              </a:endParaRPr>
            </a:p>
          </p:txBody>
        </p:sp>
        <p:sp>
          <p:nvSpPr>
            <p:cNvPr id="40" name=""/>
            <p:cNvSpPr txBox="1"/>
            <p:nvPr/>
          </p:nvSpPr>
          <p:spPr>
            <a:xfrm>
              <a:off x="4930179" y="1250392"/>
              <a:ext cx="1984374" cy="270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/>
                <a:t>implements BCommand</a:t>
              </a:r>
              <a:endParaRPr lang="en-US" altLang="ko-KR" sz="1200"/>
            </a:p>
          </p:txBody>
        </p:sp>
        <p:sp>
          <p:nvSpPr>
            <p:cNvPr id="42" name=""/>
            <p:cNvSpPr/>
            <p:nvPr/>
          </p:nvSpPr>
          <p:spPr>
            <a:xfrm>
              <a:off x="5020026" y="4134548"/>
              <a:ext cx="1746250" cy="37703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1400">
                  <a:solidFill>
                    <a:schemeClr val="dk1"/>
                  </a:solidFill>
                </a:rPr>
                <a:t>BWriteCommand</a:t>
              </a:r>
              <a:endParaRPr lang="en-US" altLang="ko-KR" sz="1400">
                <a:solidFill>
                  <a:schemeClr val="dk1"/>
                </a:solidFill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2411983" y="1484578"/>
              <a:ext cx="1791450" cy="42002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BController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46" name=""/>
            <p:cNvSpPr txBox="1"/>
            <p:nvPr/>
          </p:nvSpPr>
          <p:spPr>
            <a:xfrm>
              <a:off x="2360965" y="1255007"/>
              <a:ext cx="1049514" cy="29566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1400"/>
                <a:t>Servlet</a:t>
              </a:r>
              <a:endParaRPr lang="en-US" altLang="ko-KR" sz="1400"/>
            </a:p>
          </p:txBody>
        </p:sp>
        <p:cxnSp>
          <p:nvCxnSpPr>
            <p:cNvPr id="47" name=""/>
            <p:cNvCxnSpPr>
              <a:stCxn id="29" idx="3"/>
              <a:endCxn id="17" idx="1"/>
            </p:cNvCxnSpPr>
            <p:nvPr/>
          </p:nvCxnSpPr>
          <p:spPr>
            <a:xfrm rot="16200000" flipH="1">
              <a:off x="6583819" y="1844760"/>
              <a:ext cx="823568" cy="4586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"/>
            <p:cNvCxnSpPr>
              <a:stCxn id="35" idx="3"/>
              <a:endCxn id="17" idx="1"/>
            </p:cNvCxnSpPr>
            <p:nvPr/>
          </p:nvCxnSpPr>
          <p:spPr>
            <a:xfrm>
              <a:off x="6766276" y="2103977"/>
              <a:ext cx="458654" cy="3818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"/>
            <p:cNvCxnSpPr>
              <a:stCxn id="36" idx="3"/>
              <a:endCxn id="17" idx="1"/>
            </p:cNvCxnSpPr>
            <p:nvPr/>
          </p:nvCxnSpPr>
          <p:spPr>
            <a:xfrm flipV="1">
              <a:off x="6766276" y="2485871"/>
              <a:ext cx="458654" cy="59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"/>
            <p:cNvCxnSpPr>
              <a:stCxn id="37" idx="3"/>
              <a:endCxn id="17" idx="1"/>
            </p:cNvCxnSpPr>
            <p:nvPr/>
          </p:nvCxnSpPr>
          <p:spPr>
            <a:xfrm rot="5400000" flipH="1" flipV="1">
              <a:off x="6744876" y="2507271"/>
              <a:ext cx="501454" cy="458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"/>
            <p:cNvCxnSpPr>
              <a:stCxn id="38" idx="3"/>
              <a:endCxn id="17" idx="1"/>
            </p:cNvCxnSpPr>
            <p:nvPr/>
          </p:nvCxnSpPr>
          <p:spPr>
            <a:xfrm rot="5400000" flipH="1" flipV="1">
              <a:off x="6524037" y="2728107"/>
              <a:ext cx="943129" cy="4586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"/>
            <p:cNvCxnSpPr>
              <a:stCxn id="39" idx="3"/>
              <a:endCxn id="17" idx="1"/>
            </p:cNvCxnSpPr>
            <p:nvPr/>
          </p:nvCxnSpPr>
          <p:spPr>
            <a:xfrm rot="5400000" flipH="1" flipV="1">
              <a:off x="6303199" y="2948942"/>
              <a:ext cx="1384802" cy="458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"/>
            <p:cNvCxnSpPr>
              <a:stCxn id="42" idx="3"/>
              <a:endCxn id="17" idx="1"/>
            </p:cNvCxnSpPr>
            <p:nvPr/>
          </p:nvCxnSpPr>
          <p:spPr>
            <a:xfrm rot="5400000" flipH="1" flipV="1">
              <a:off x="6077004" y="3175137"/>
              <a:ext cx="1837192" cy="458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"/>
            <p:cNvCxnSpPr>
              <a:stCxn id="44" idx="3"/>
              <a:endCxn id="29" idx="1"/>
            </p:cNvCxnSpPr>
            <p:nvPr/>
          </p:nvCxnSpPr>
          <p:spPr>
            <a:xfrm flipV="1">
              <a:off x="4203434" y="1662302"/>
              <a:ext cx="816592" cy="32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"/>
            <p:cNvCxnSpPr>
              <a:stCxn id="44" idx="3"/>
              <a:endCxn id="35" idx="1"/>
            </p:cNvCxnSpPr>
            <p:nvPr/>
          </p:nvCxnSpPr>
          <p:spPr>
            <a:xfrm>
              <a:off x="4203433" y="1694591"/>
              <a:ext cx="816593" cy="409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"/>
            <p:cNvCxnSpPr>
              <a:stCxn id="44" idx="3"/>
              <a:endCxn id="36" idx="1"/>
            </p:cNvCxnSpPr>
            <p:nvPr/>
          </p:nvCxnSpPr>
          <p:spPr>
            <a:xfrm rot="16200000" flipH="1">
              <a:off x="4186200" y="1711824"/>
              <a:ext cx="851060" cy="816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"/>
            <p:cNvCxnSpPr>
              <a:stCxn id="44" idx="3"/>
              <a:endCxn id="37" idx="1"/>
            </p:cNvCxnSpPr>
            <p:nvPr/>
          </p:nvCxnSpPr>
          <p:spPr>
            <a:xfrm rot="16200000" flipH="1">
              <a:off x="3965362" y="1932661"/>
              <a:ext cx="1292734" cy="816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"/>
            <p:cNvCxnSpPr>
              <a:stCxn id="44" idx="3"/>
              <a:endCxn id="38" idx="1"/>
            </p:cNvCxnSpPr>
            <p:nvPr/>
          </p:nvCxnSpPr>
          <p:spPr>
            <a:xfrm rot="16200000" flipH="1">
              <a:off x="3744526" y="2153499"/>
              <a:ext cx="1734408" cy="816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"/>
            <p:cNvCxnSpPr>
              <a:stCxn id="44" idx="3"/>
              <a:endCxn id="39" idx="1"/>
            </p:cNvCxnSpPr>
            <p:nvPr/>
          </p:nvCxnSpPr>
          <p:spPr>
            <a:xfrm rot="16200000" flipH="1">
              <a:off x="3523690" y="2374337"/>
              <a:ext cx="2176082" cy="816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"/>
            <p:cNvCxnSpPr>
              <a:stCxn id="44" idx="3"/>
              <a:endCxn id="42" idx="1"/>
            </p:cNvCxnSpPr>
            <p:nvPr/>
          </p:nvCxnSpPr>
          <p:spPr>
            <a:xfrm rot="16200000" flipH="1">
              <a:off x="3297494" y="2600531"/>
              <a:ext cx="2628473" cy="816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"/>
            <p:cNvSpPr txBox="1"/>
            <p:nvPr/>
          </p:nvSpPr>
          <p:spPr>
            <a:xfrm>
              <a:off x="2563812" y="1916465"/>
              <a:ext cx="1340555" cy="36445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b="1">
                  <a:solidFill>
                    <a:schemeClr val="accent1"/>
                  </a:solidFill>
                </a:rPr>
                <a:t>Controller</a:t>
              </a:r>
              <a:endParaRPr lang="en-US" altLang="ko-KR" b="1">
                <a:solidFill>
                  <a:schemeClr val="accent1"/>
                </a:solidFill>
              </a:endParaRPr>
            </a:p>
          </p:txBody>
        </p:sp>
        <p:sp>
          <p:nvSpPr>
            <p:cNvPr id="63" name=""/>
            <p:cNvSpPr/>
            <p:nvPr/>
          </p:nvSpPr>
          <p:spPr>
            <a:xfrm>
              <a:off x="2429621" y="2452247"/>
              <a:ext cx="1835547" cy="2046111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64" name=""/>
            <p:cNvSpPr txBox="1"/>
            <p:nvPr/>
          </p:nvSpPr>
          <p:spPr>
            <a:xfrm>
              <a:off x="2986438" y="4482703"/>
              <a:ext cx="784928" cy="367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accent1"/>
                  </a:solidFill>
                </a:rPr>
                <a:t>View</a:t>
              </a:r>
              <a:endParaRPr lang="en-US" altLang="ko-KR" b="1">
                <a:solidFill>
                  <a:schemeClr val="accent1"/>
                </a:solidFill>
              </a:endParaRPr>
            </a:p>
          </p:txBody>
        </p:sp>
        <p:sp>
          <p:nvSpPr>
            <p:cNvPr id="66" name=""/>
            <p:cNvSpPr/>
            <p:nvPr/>
          </p:nvSpPr>
          <p:spPr>
            <a:xfrm>
              <a:off x="2573072" y="2662061"/>
              <a:ext cx="552318" cy="456406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900">
                  <a:solidFill>
                    <a:schemeClr val="dk1"/>
                  </a:solidFill>
                </a:rPr>
                <a:t>list</a:t>
              </a:r>
              <a:endParaRPr lang="en-US" altLang="ko-KR" sz="1900">
                <a:solidFill>
                  <a:schemeClr val="dk1"/>
                </a:solidFill>
              </a:endParaRPr>
            </a:p>
          </p:txBody>
        </p:sp>
        <p:sp>
          <p:nvSpPr>
            <p:cNvPr id="69" name=""/>
            <p:cNvSpPr/>
            <p:nvPr/>
          </p:nvSpPr>
          <p:spPr>
            <a:xfrm>
              <a:off x="3352092" y="2587401"/>
              <a:ext cx="830131" cy="525859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dk1"/>
                  </a:solidFill>
                </a:rPr>
                <a:t>content_view</a:t>
              </a:r>
              <a:endParaRPr lang="en-US" altLang="ko-KR" sz="1400">
                <a:solidFill>
                  <a:schemeClr val="dk1"/>
                </a:solidFill>
              </a:endParaRPr>
            </a:p>
          </p:txBody>
        </p:sp>
        <p:sp>
          <p:nvSpPr>
            <p:cNvPr id="72" name=""/>
            <p:cNvSpPr/>
            <p:nvPr/>
          </p:nvSpPr>
          <p:spPr>
            <a:xfrm>
              <a:off x="2484079" y="3324225"/>
              <a:ext cx="810287" cy="373189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dk1"/>
                  </a:solidFill>
                </a:rPr>
                <a:t>modify_view</a:t>
              </a:r>
              <a:endParaRPr lang="en-US" altLang="ko-KR" sz="1400">
                <a:solidFill>
                  <a:schemeClr val="dk1"/>
                </a:solidFill>
              </a:endParaRPr>
            </a:p>
          </p:txBody>
        </p:sp>
        <p:sp>
          <p:nvSpPr>
            <p:cNvPr id="73" name=""/>
            <p:cNvSpPr/>
            <p:nvPr/>
          </p:nvSpPr>
          <p:spPr>
            <a:xfrm>
              <a:off x="3459994" y="3234925"/>
              <a:ext cx="671380" cy="59147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dk1"/>
                  </a:solidFill>
                </a:rPr>
                <a:t>write_view</a:t>
              </a:r>
              <a:endParaRPr lang="en-US" altLang="ko-KR" sz="1400">
                <a:solidFill>
                  <a:schemeClr val="dk1"/>
                </a:solidFill>
              </a:endParaRPr>
            </a:p>
          </p:txBody>
        </p:sp>
        <p:sp>
          <p:nvSpPr>
            <p:cNvPr id="74" name=""/>
            <p:cNvSpPr/>
            <p:nvPr/>
          </p:nvSpPr>
          <p:spPr>
            <a:xfrm>
              <a:off x="2659895" y="3882232"/>
              <a:ext cx="1355990" cy="283892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dk1"/>
                  </a:solidFill>
                </a:rPr>
                <a:t>reply_view</a:t>
              </a:r>
              <a:endParaRPr lang="en-US" altLang="ko-KR" sz="1400">
                <a:solidFill>
                  <a:schemeClr val="dk1"/>
                </a:solidFill>
              </a:endParaRPr>
            </a:p>
          </p:txBody>
        </p:sp>
        <p:cxnSp>
          <p:nvCxnSpPr>
            <p:cNvPr id="76" name=""/>
            <p:cNvCxnSpPr>
              <a:stCxn id="62" idx="2"/>
              <a:endCxn id="66" idx="3"/>
            </p:cNvCxnSpPr>
            <p:nvPr/>
          </p:nvCxnSpPr>
          <p:spPr>
            <a:xfrm rot="5400000">
              <a:off x="2875068" y="2531243"/>
              <a:ext cx="609343" cy="1086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"/>
            <p:cNvCxnSpPr>
              <a:stCxn id="62" idx="2"/>
              <a:endCxn id="72" idx="0"/>
            </p:cNvCxnSpPr>
            <p:nvPr/>
          </p:nvCxnSpPr>
          <p:spPr>
            <a:xfrm rot="5400000">
              <a:off x="2540004" y="2630139"/>
              <a:ext cx="1043305" cy="3448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"/>
            <p:cNvCxnSpPr>
              <a:stCxn id="62" idx="2"/>
              <a:endCxn id="74" idx="0"/>
            </p:cNvCxnSpPr>
            <p:nvPr/>
          </p:nvCxnSpPr>
          <p:spPr>
            <a:xfrm rot="16200000" flipH="1">
              <a:off x="2485334" y="3029676"/>
              <a:ext cx="1601312" cy="103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>
              <a:stCxn id="62" idx="2"/>
              <a:endCxn id="73" idx="1"/>
            </p:cNvCxnSpPr>
            <p:nvPr/>
          </p:nvCxnSpPr>
          <p:spPr>
            <a:xfrm rot="16200000" flipH="1">
              <a:off x="2722172" y="2792838"/>
              <a:ext cx="1249741" cy="2259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"/>
            <p:cNvCxnSpPr>
              <a:stCxn id="62" idx="2"/>
              <a:endCxn id="69" idx="1"/>
            </p:cNvCxnSpPr>
            <p:nvPr/>
          </p:nvCxnSpPr>
          <p:spPr>
            <a:xfrm rot="16200000" flipH="1">
              <a:off x="3008386" y="2506625"/>
              <a:ext cx="569411" cy="118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"/>
            <p:cNvSpPr txBox="1"/>
            <p:nvPr/>
          </p:nvSpPr>
          <p:spPr>
            <a:xfrm>
              <a:off x="3067204" y="4187265"/>
              <a:ext cx="525859" cy="297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  jsp</a:t>
              </a:r>
              <a:endParaRPr lang="en-US" altLang="ko-KR" sz="1400"/>
            </a:p>
          </p:txBody>
        </p:sp>
        <p:sp>
          <p:nvSpPr>
            <p:cNvPr id="82" name=""/>
            <p:cNvSpPr/>
            <p:nvPr/>
          </p:nvSpPr>
          <p:spPr>
            <a:xfrm>
              <a:off x="157757" y="963413"/>
              <a:ext cx="1379140" cy="368101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Client</a:t>
              </a: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Browser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cxnSp>
          <p:nvCxnSpPr>
            <p:cNvPr id="83" name=""/>
            <p:cNvCxnSpPr>
              <a:endCxn id="44" idx="1"/>
            </p:cNvCxnSpPr>
            <p:nvPr/>
          </p:nvCxnSpPr>
          <p:spPr>
            <a:xfrm flipV="1">
              <a:off x="1507132" y="1694591"/>
              <a:ext cx="904850" cy="30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"/>
            <p:cNvCxnSpPr/>
            <p:nvPr/>
          </p:nvCxnSpPr>
          <p:spPr>
            <a:xfrm rot="10800000" flipV="1">
              <a:off x="1502322" y="3429000"/>
              <a:ext cx="904850" cy="30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"/>
            <p:cNvSpPr txBox="1"/>
            <p:nvPr/>
          </p:nvSpPr>
          <p:spPr>
            <a:xfrm>
              <a:off x="1552483" y="1389103"/>
              <a:ext cx="751856" cy="29769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1400"/>
                <a:t>request</a:t>
              </a:r>
              <a:endParaRPr lang="en-US" altLang="ko-KR" sz="1400"/>
            </a:p>
          </p:txBody>
        </p:sp>
        <p:sp>
          <p:nvSpPr>
            <p:cNvPr id="86" name=""/>
            <p:cNvSpPr txBox="1"/>
            <p:nvPr/>
          </p:nvSpPr>
          <p:spPr>
            <a:xfrm>
              <a:off x="1517906" y="3429000"/>
              <a:ext cx="880842" cy="2957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1400"/>
                <a:t>response</a:t>
              </a:r>
              <a:endParaRPr lang="en-US" altLang="ko-KR" sz="1400"/>
            </a:p>
          </p:txBody>
        </p:sp>
      </p:grpSp>
      <p:sp>
        <p:nvSpPr>
          <p:cNvPr id="88" name=""/>
          <p:cNvSpPr txBox="1"/>
          <p:nvPr/>
        </p:nvSpPr>
        <p:spPr>
          <a:xfrm>
            <a:off x="4570941" y="4862159"/>
            <a:ext cx="2010834" cy="7772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Server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was/web container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(Tomcat)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6933888" y="2099469"/>
            <a:ext cx="1438672" cy="116085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BDao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18" name=""/>
          <p:cNvCxnSpPr/>
          <p:nvPr/>
        </p:nvCxnSpPr>
        <p:spPr>
          <a:xfrm>
            <a:off x="8372957" y="2387202"/>
            <a:ext cx="1309292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rot="10800000">
            <a:off x="8393150" y="2588370"/>
            <a:ext cx="1309292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/>
          <p:nvPr/>
        </p:nvSpPr>
        <p:spPr>
          <a:xfrm>
            <a:off x="8605874" y="3429000"/>
            <a:ext cx="972343" cy="4911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BDto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4" name="object 8"/>
          <p:cNvSpPr/>
          <p:nvPr/>
        </p:nvSpPr>
        <p:spPr>
          <a:xfrm>
            <a:off x="519493" y="217549"/>
            <a:ext cx="11153014" cy="539716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45178" y="1322916"/>
            <a:ext cx="2286319" cy="1800476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4142491" y="417159"/>
            <a:ext cx="3183821" cy="43571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300" b="1"/>
              <a:t>DB</a:t>
            </a:r>
            <a:r>
              <a:rPr lang="ko-KR" altLang="en-US" sz="2300" b="1"/>
              <a:t> 설계</a:t>
            </a:r>
            <a:endParaRPr lang="ko-KR" altLang="en-US" sz="2300" b="1"/>
          </a:p>
        </p:txBody>
      </p:sp>
      <p:sp>
        <p:nvSpPr>
          <p:cNvPr id="27" name=""/>
          <p:cNvSpPr/>
          <p:nvPr/>
        </p:nvSpPr>
        <p:spPr>
          <a:xfrm>
            <a:off x="5598803" y="1314538"/>
            <a:ext cx="3669992" cy="256976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1500">
                <a:solidFill>
                  <a:schemeClr val="dk1"/>
                </a:solidFill>
              </a:rPr>
              <a:t>bid  -- </a:t>
            </a:r>
            <a:r>
              <a:rPr lang="ko-KR" altLang="en-US" sz="1500">
                <a:solidFill>
                  <a:schemeClr val="dk1"/>
                </a:solidFill>
              </a:rPr>
              <a:t>게시글번호</a:t>
            </a:r>
            <a:r>
              <a:rPr lang="en-US" altLang="ko-KR" sz="1500">
                <a:solidFill>
                  <a:schemeClr val="dk1"/>
                </a:solidFill>
              </a:rPr>
              <a:t>(PK)</a:t>
            </a:r>
            <a:endParaRPr lang="en-US" altLang="ko-KR" sz="15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500">
                <a:solidFill>
                  <a:schemeClr val="dk1"/>
                </a:solidFill>
              </a:rPr>
              <a:t>bname -- </a:t>
            </a:r>
            <a:r>
              <a:rPr lang="ko-KR" altLang="en-US" sz="1500">
                <a:solidFill>
                  <a:schemeClr val="dk1"/>
                </a:solidFill>
              </a:rPr>
              <a:t>이름</a:t>
            </a:r>
            <a:r>
              <a:rPr lang="en-US" altLang="ko-KR" sz="1500">
                <a:solidFill>
                  <a:schemeClr val="dk1"/>
                </a:solidFill>
              </a:rPr>
              <a:t>(</a:t>
            </a:r>
            <a:r>
              <a:rPr lang="ko-KR" altLang="en-US" sz="1500">
                <a:solidFill>
                  <a:schemeClr val="dk1"/>
                </a:solidFill>
              </a:rPr>
              <a:t>작성자</a:t>
            </a:r>
            <a:r>
              <a:rPr lang="en-US" altLang="ko-KR" sz="1500">
                <a:solidFill>
                  <a:schemeClr val="dk1"/>
                </a:solidFill>
              </a:rPr>
              <a:t>)</a:t>
            </a:r>
            <a:endParaRPr lang="en-US" altLang="ko-KR" sz="15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500">
                <a:solidFill>
                  <a:schemeClr val="dk1"/>
                </a:solidFill>
              </a:rPr>
              <a:t>btitle -- </a:t>
            </a:r>
            <a:r>
              <a:rPr lang="ko-KR" altLang="en-US" sz="1500">
                <a:solidFill>
                  <a:schemeClr val="dk1"/>
                </a:solidFill>
              </a:rPr>
              <a:t>제목</a:t>
            </a:r>
            <a:endParaRPr lang="ko-KR" altLang="en-US" sz="15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500">
                <a:solidFill>
                  <a:schemeClr val="dk1"/>
                </a:solidFill>
              </a:rPr>
              <a:t>bcontent -- </a:t>
            </a:r>
            <a:r>
              <a:rPr lang="ko-KR" altLang="en-US" sz="1500">
                <a:solidFill>
                  <a:schemeClr val="dk1"/>
                </a:solidFill>
              </a:rPr>
              <a:t>내용</a:t>
            </a:r>
            <a:endParaRPr lang="ko-KR" altLang="en-US" sz="15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500">
                <a:solidFill>
                  <a:schemeClr val="dk1"/>
                </a:solidFill>
              </a:rPr>
              <a:t>bdate -- </a:t>
            </a:r>
            <a:r>
              <a:rPr lang="ko-KR" altLang="en-US" sz="1500">
                <a:solidFill>
                  <a:schemeClr val="dk1"/>
                </a:solidFill>
              </a:rPr>
              <a:t>날짜</a:t>
            </a:r>
            <a:endParaRPr lang="ko-KR" altLang="en-US" sz="15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500">
                <a:solidFill>
                  <a:schemeClr val="dk1"/>
                </a:solidFill>
              </a:rPr>
              <a:t>bhit</a:t>
            </a:r>
            <a:r>
              <a:rPr lang="ko-KR" altLang="en-US" sz="1500">
                <a:solidFill>
                  <a:schemeClr val="dk1"/>
                </a:solidFill>
              </a:rPr>
              <a:t> </a:t>
            </a:r>
            <a:r>
              <a:rPr lang="en-US" altLang="ko-KR" sz="1500">
                <a:solidFill>
                  <a:schemeClr val="dk1"/>
                </a:solidFill>
              </a:rPr>
              <a:t>--</a:t>
            </a:r>
            <a:r>
              <a:rPr lang="ko-KR" altLang="en-US" sz="1500">
                <a:solidFill>
                  <a:schemeClr val="dk1"/>
                </a:solidFill>
              </a:rPr>
              <a:t> 조회수</a:t>
            </a:r>
            <a:endParaRPr lang="ko-KR" altLang="en-US" sz="15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500">
                <a:solidFill>
                  <a:schemeClr val="dk1"/>
                </a:solidFill>
              </a:rPr>
              <a:t>bgroup --</a:t>
            </a:r>
            <a:r>
              <a:rPr lang="ko-KR" altLang="en-US" sz="1500">
                <a:solidFill>
                  <a:schemeClr val="dk1"/>
                </a:solidFill>
              </a:rPr>
              <a:t> 원본글과 댓글의 그룹번호</a:t>
            </a:r>
            <a:endParaRPr lang="ko-KR" altLang="en-US" sz="15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500">
                <a:solidFill>
                  <a:schemeClr val="dk1"/>
                </a:solidFill>
              </a:rPr>
              <a:t>bstep  -- </a:t>
            </a:r>
            <a:r>
              <a:rPr lang="ko-KR" altLang="en-US" sz="1500">
                <a:solidFill>
                  <a:schemeClr val="dk1"/>
                </a:solidFill>
              </a:rPr>
              <a:t>리스트에서 원본글에서 댓글의 상</a:t>
            </a:r>
            <a:r>
              <a:rPr lang="en-US" altLang="ko-KR" sz="1500">
                <a:solidFill>
                  <a:schemeClr val="dk1"/>
                </a:solidFill>
              </a:rPr>
              <a:t>,</a:t>
            </a:r>
            <a:r>
              <a:rPr lang="ko-KR" altLang="en-US" sz="1500">
                <a:solidFill>
                  <a:schemeClr val="dk1"/>
                </a:solidFill>
              </a:rPr>
              <a:t>하 위치</a:t>
            </a:r>
            <a:endParaRPr lang="ko-KR" altLang="en-US" sz="15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500">
                <a:solidFill>
                  <a:schemeClr val="dk1"/>
                </a:solidFill>
              </a:rPr>
              <a:t>bindent --</a:t>
            </a:r>
            <a:r>
              <a:rPr lang="ko-KR" altLang="en-US" sz="1500">
                <a:solidFill>
                  <a:schemeClr val="dk1"/>
                </a:solidFill>
              </a:rPr>
              <a:t> 리스트에서 댓글의 들여쓰기 위치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2568773" y="3429000"/>
            <a:ext cx="2917032" cy="4762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accent1"/>
                </a:solidFill>
              </a:rPr>
              <a:t>bid</a:t>
            </a:r>
            <a:r>
              <a:rPr lang="ko-KR" altLang="en-US">
                <a:solidFill>
                  <a:schemeClr val="accent1"/>
                </a:solidFill>
              </a:rPr>
              <a:t>를 </a:t>
            </a:r>
            <a:r>
              <a:rPr lang="en-US" altLang="ko-KR">
                <a:solidFill>
                  <a:schemeClr val="accent1"/>
                </a:solidFill>
              </a:rPr>
              <a:t>primary key</a:t>
            </a:r>
            <a:r>
              <a:rPr lang="ko-KR" altLang="en-US">
                <a:solidFill>
                  <a:schemeClr val="accent1"/>
                </a:solidFill>
              </a:rPr>
              <a:t>로 지정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34220" y="456280"/>
            <a:ext cx="2796333" cy="1415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09721" y="3311552"/>
            <a:ext cx="4766689" cy="2108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67423" y="194168"/>
            <a:ext cx="3905795" cy="2953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8782" y="1771418"/>
            <a:ext cx="3134162" cy="3315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ko-KR" altLang="en-US" sz="5400">
                <a:latin typeface="HY엽서L"/>
                <a:ea typeface="HY엽서L"/>
              </a:rPr>
              <a:t>게시판 </a:t>
            </a:r>
            <a:br>
              <a:rPr lang="ko-KR" altLang="en-US" sz="5400">
                <a:latin typeface="HY엽서L"/>
                <a:ea typeface="HY엽서L"/>
              </a:rPr>
            </a:br>
            <a:r>
              <a:rPr lang="ko-KR" altLang="en-US" sz="5400">
                <a:latin typeface="HY엽서L"/>
                <a:ea typeface="HY엽서L"/>
              </a:rPr>
              <a:t>화면구성 및 상세내용</a:t>
            </a:r>
            <a:endParaRPr lang="ko-KR" altLang="en-US" sz="5400">
              <a:latin typeface="HY엽서L"/>
              <a:ea typeface="HY엽서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414</ep:Words>
  <ep:PresentationFormat>와이드스크린</ep:PresentationFormat>
  <ep:Paragraphs>52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갤러리</vt:lpstr>
      <vt:lpstr>mvc2 게시판</vt:lpstr>
      <vt:lpstr>프로젝트 목적</vt:lpstr>
      <vt:lpstr>프로젝트 개발환경</vt:lpstr>
      <vt:lpstr>게시판 설계</vt:lpstr>
      <vt:lpstr>슬라이드 5</vt:lpstr>
      <vt:lpstr>슬라이드 6</vt:lpstr>
      <vt:lpstr>슬라이드 7</vt:lpstr>
      <vt:lpstr>슬라이드 8</vt:lpstr>
      <vt:lpstr>게시판  화면구성 및 상세내용</vt:lpstr>
      <vt:lpstr>슬라이드 10</vt:lpstr>
      <vt:lpstr>슬라이드 11</vt:lpstr>
      <vt:lpstr>슬라이드 12</vt:lpstr>
      <vt:lpstr>슬라이드 13</vt:lpstr>
      <vt:lpstr>슬라이드 14</vt:lpstr>
      <vt:lpstr>에러처리</vt:lpstr>
      <vt:lpstr>슬라이드 16</vt:lpstr>
      <vt:lpstr>슬라이드 17</vt:lpstr>
      <vt:lpstr>잘 안되었던 부분</vt:lpstr>
      <vt:lpstr>슬라이드 19</vt:lpstr>
      <vt:lpstr>사용한 기술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2021-11-29T10:39:53.000</dcterms:created>
  <dc:creator>김 현택</dc:creator>
  <cp:lastModifiedBy>kosmo</cp:lastModifiedBy>
  <dcterms:modified xsi:type="dcterms:W3CDTF">2021-12-29T09:59:47.238</dcterms:modified>
  <cp:revision>44</cp:revision>
  <dc:title>가위 바위 보  화면 구성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