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slides/_rels/slide1.xml.rels" ContentType="application/vnd.openxmlformats-package.relationships+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media/image5.png" ContentType="image/png"/>
  <Override PartName="/ppt/media/image4.png" ContentType="image/png"/>
  <Override PartName="/ppt/media/image3.png" ContentType="image/png"/>
  <Override PartName="/ppt/media/image2.png" ContentType="image/png"/>
  <Override PartName="/ppt/media/image1.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notesMasterIdLst>
    <p:notesMasterId r:id="rId3"/>
  </p:notesMasterIdLst>
  <p:sldIdLst>
    <p:sldId id="256" r:id="rId4"/>
  </p:sldIdLst>
  <p:sldSz cx="32918400" cy="21945600"/>
  <p:notesSz cx="7315200" cy="96012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 name="PlaceHolder 1"/>
          <p:cNvSpPr>
            <a:spLocks noGrp="1"/>
          </p:cNvSpPr>
          <p:nvPr>
            <p:ph type="body"/>
          </p:nvPr>
        </p:nvSpPr>
        <p:spPr>
          <a:xfrm>
            <a:off x="777240" y="4777560"/>
            <a:ext cx="6217560" cy="4525920"/>
          </a:xfrm>
          <a:prstGeom prst="rect">
            <a:avLst/>
          </a:prstGeom>
        </p:spPr>
        <p:txBody>
          <a:bodyPr lIns="0" rIns="0" tIns="0" bIns="0"/>
          <a:p>
            <a:r>
              <a:rPr lang="en-US" sz="2000">
                <a:latin typeface="Arial"/>
              </a:rPr>
              <a:t>Click to edit the notes format</a:t>
            </a:r>
            <a:endParaRPr/>
          </a:p>
        </p:txBody>
      </p:sp>
      <p:sp>
        <p:nvSpPr>
          <p:cNvPr id="40" name="PlaceHolder 2"/>
          <p:cNvSpPr>
            <a:spLocks noGrp="1"/>
          </p:cNvSpPr>
          <p:nvPr>
            <p:ph type="hdr"/>
          </p:nvPr>
        </p:nvSpPr>
        <p:spPr>
          <a:xfrm>
            <a:off x="0" y="0"/>
            <a:ext cx="3372840" cy="502560"/>
          </a:xfrm>
          <a:prstGeom prst="rect">
            <a:avLst/>
          </a:prstGeom>
        </p:spPr>
        <p:txBody>
          <a:bodyPr lIns="0" rIns="0" tIns="0" bIns="0"/>
          <a:p>
            <a:r>
              <a:rPr lang="en-US" sz="1400">
                <a:latin typeface="Times New Roman"/>
              </a:rPr>
              <a:t>&lt;header&gt;</a:t>
            </a:r>
            <a:endParaRPr/>
          </a:p>
        </p:txBody>
      </p:sp>
      <p:sp>
        <p:nvSpPr>
          <p:cNvPr id="41" name="PlaceHolder 3"/>
          <p:cNvSpPr>
            <a:spLocks noGrp="1"/>
          </p:cNvSpPr>
          <p:nvPr>
            <p:ph type="dt"/>
          </p:nvPr>
        </p:nvSpPr>
        <p:spPr>
          <a:xfrm>
            <a:off x="4399200" y="0"/>
            <a:ext cx="3372840" cy="502560"/>
          </a:xfrm>
          <a:prstGeom prst="rect">
            <a:avLst/>
          </a:prstGeom>
        </p:spPr>
        <p:txBody>
          <a:bodyPr lIns="0" rIns="0" tIns="0" bIns="0"/>
          <a:p>
            <a:pPr algn="r"/>
            <a:r>
              <a:rPr lang="en-US" sz="1400">
                <a:latin typeface="Times New Roman"/>
              </a:rPr>
              <a:t>&lt;date/time&gt;</a:t>
            </a:r>
            <a:endParaRPr/>
          </a:p>
        </p:txBody>
      </p:sp>
      <p:sp>
        <p:nvSpPr>
          <p:cNvPr id="42" name="PlaceHolder 4"/>
          <p:cNvSpPr>
            <a:spLocks noGrp="1"/>
          </p:cNvSpPr>
          <p:nvPr>
            <p:ph type="ftr"/>
          </p:nvPr>
        </p:nvSpPr>
        <p:spPr>
          <a:xfrm>
            <a:off x="0" y="9555480"/>
            <a:ext cx="3372840" cy="502560"/>
          </a:xfrm>
          <a:prstGeom prst="rect">
            <a:avLst/>
          </a:prstGeom>
        </p:spPr>
        <p:txBody>
          <a:bodyPr lIns="0" rIns="0" tIns="0" bIns="0" anchor="b"/>
          <a:p>
            <a:r>
              <a:rPr lang="en-US" sz="1400">
                <a:latin typeface="Times New Roman"/>
              </a:rPr>
              <a:t>&lt;footer&gt;</a:t>
            </a:r>
            <a:endParaRPr/>
          </a:p>
        </p:txBody>
      </p:sp>
      <p:sp>
        <p:nvSpPr>
          <p:cNvPr id="43" name="PlaceHolder 5"/>
          <p:cNvSpPr>
            <a:spLocks noGrp="1"/>
          </p:cNvSpPr>
          <p:nvPr>
            <p:ph type="sldNum"/>
          </p:nvPr>
        </p:nvSpPr>
        <p:spPr>
          <a:xfrm>
            <a:off x="4399200" y="9555480"/>
            <a:ext cx="3372840" cy="502560"/>
          </a:xfrm>
          <a:prstGeom prst="rect">
            <a:avLst/>
          </a:prstGeom>
        </p:spPr>
        <p:txBody>
          <a:bodyPr lIns="0" rIns="0" tIns="0" bIns="0" anchor="b"/>
          <a:p>
            <a:pPr algn="r"/>
            <a:fld id="{49956AA3-1D21-48E5-B093-A0418414DBCF}" type="slidenum">
              <a:rPr lang="en-US" sz="1400">
                <a:latin typeface="Times New Roman"/>
              </a:rPr>
              <a:t>&lt;number&gt;</a:t>
            </a:fld>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3" name="PlaceHolder 1"/>
          <p:cNvSpPr>
            <a:spLocks noGrp="1"/>
          </p:cNvSpPr>
          <p:nvPr>
            <p:ph type="body"/>
          </p:nvPr>
        </p:nvSpPr>
        <p:spPr>
          <a:xfrm>
            <a:off x="731880" y="4560840"/>
            <a:ext cx="5851080" cy="4319280"/>
          </a:xfrm>
          <a:prstGeom prst="rect">
            <a:avLst/>
          </a:prstGeom>
        </p:spPr>
        <p:txBody>
          <a:bodyPr lIns="96480" rIns="96480" tIns="48240" bIns="48240"/>
          <a:p>
            <a:endParaRPr/>
          </a:p>
        </p:txBody>
      </p:sp>
      <p:sp>
        <p:nvSpPr>
          <p:cNvPr id="84" name="TextShape 2"/>
          <p:cNvSpPr txBox="1"/>
          <p:nvPr/>
        </p:nvSpPr>
        <p:spPr>
          <a:xfrm>
            <a:off x="4143240" y="9120240"/>
            <a:ext cx="3169800" cy="479160"/>
          </a:xfrm>
          <a:prstGeom prst="rect">
            <a:avLst/>
          </a:prstGeom>
        </p:spPr>
        <p:txBody>
          <a:bodyPr lIns="96480" rIns="96480" tIns="48240" bIns="48240" anchor="b"/>
          <a:p>
            <a:pPr algn="r">
              <a:lnSpc>
                <a:spcPct val="100000"/>
              </a:lnSpc>
            </a:pPr>
            <a:fld id="{32744303-40D8-4812-8F77-9692908A0C28}" type="slidenum">
              <a:rPr lang="en-US" sz="1300">
                <a:solidFill>
                  <a:srgbClr val="000000"/>
                </a:solidFill>
                <a:latin typeface="Calibri"/>
                <a:ea typeface="Calibri"/>
              </a:rPr>
              <a:t>&lt;number&gt;</a:t>
            </a:fld>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2468880" y="6817320"/>
            <a:ext cx="27980280" cy="4704120"/>
          </a:xfrm>
          <a:prstGeom prst="rect">
            <a:avLst/>
          </a:prstGeom>
        </p:spPr>
        <p:txBody>
          <a:bodyPr lIns="0" rIns="0" tIns="0" bIns="0" anchor="ctr"/>
          <a:p>
            <a:endParaRPr/>
          </a:p>
        </p:txBody>
      </p:sp>
      <p:sp>
        <p:nvSpPr>
          <p:cNvPr id="27" name="PlaceHolder 2"/>
          <p:cNvSpPr>
            <a:spLocks noGrp="1"/>
          </p:cNvSpPr>
          <p:nvPr>
            <p:ph type="body"/>
          </p:nvPr>
        </p:nvSpPr>
        <p:spPr>
          <a:xfrm>
            <a:off x="1645920" y="5135040"/>
            <a:ext cx="29626200" cy="6071040"/>
          </a:xfrm>
          <a:prstGeom prst="rect">
            <a:avLst/>
          </a:prstGeom>
        </p:spPr>
        <p:txBody>
          <a:bodyPr lIns="0" rIns="0" tIns="0" bIns="0"/>
          <a:p>
            <a:endParaRPr/>
          </a:p>
        </p:txBody>
      </p:sp>
      <p:sp>
        <p:nvSpPr>
          <p:cNvPr id="28" name="PlaceHolder 3"/>
          <p:cNvSpPr>
            <a:spLocks noGrp="1"/>
          </p:cNvSpPr>
          <p:nvPr>
            <p:ph type="body"/>
          </p:nvPr>
        </p:nvSpPr>
        <p:spPr>
          <a:xfrm>
            <a:off x="1645920" y="11783160"/>
            <a:ext cx="29626200" cy="60710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2468880" y="6817320"/>
            <a:ext cx="27980280" cy="4704120"/>
          </a:xfrm>
          <a:prstGeom prst="rect">
            <a:avLst/>
          </a:prstGeom>
        </p:spPr>
        <p:txBody>
          <a:bodyPr lIns="0" rIns="0" tIns="0" bIns="0" anchor="ctr"/>
          <a:p>
            <a:endParaRPr/>
          </a:p>
        </p:txBody>
      </p:sp>
      <p:sp>
        <p:nvSpPr>
          <p:cNvPr id="30" name="PlaceHolder 2"/>
          <p:cNvSpPr>
            <a:spLocks noGrp="1"/>
          </p:cNvSpPr>
          <p:nvPr>
            <p:ph type="body"/>
          </p:nvPr>
        </p:nvSpPr>
        <p:spPr>
          <a:xfrm>
            <a:off x="1645920" y="5135040"/>
            <a:ext cx="14457240" cy="6071040"/>
          </a:xfrm>
          <a:prstGeom prst="rect">
            <a:avLst/>
          </a:prstGeom>
        </p:spPr>
        <p:txBody>
          <a:bodyPr lIns="0" rIns="0" tIns="0" bIns="0"/>
          <a:p>
            <a:endParaRPr/>
          </a:p>
        </p:txBody>
      </p:sp>
      <p:sp>
        <p:nvSpPr>
          <p:cNvPr id="31" name="PlaceHolder 3"/>
          <p:cNvSpPr>
            <a:spLocks noGrp="1"/>
          </p:cNvSpPr>
          <p:nvPr>
            <p:ph type="body"/>
          </p:nvPr>
        </p:nvSpPr>
        <p:spPr>
          <a:xfrm>
            <a:off x="16826400" y="5135040"/>
            <a:ext cx="14457240" cy="6071040"/>
          </a:xfrm>
          <a:prstGeom prst="rect">
            <a:avLst/>
          </a:prstGeom>
        </p:spPr>
        <p:txBody>
          <a:bodyPr lIns="0" rIns="0" tIns="0" bIns="0"/>
          <a:p>
            <a:endParaRPr/>
          </a:p>
        </p:txBody>
      </p:sp>
      <p:sp>
        <p:nvSpPr>
          <p:cNvPr id="32" name="PlaceHolder 4"/>
          <p:cNvSpPr>
            <a:spLocks noGrp="1"/>
          </p:cNvSpPr>
          <p:nvPr>
            <p:ph type="body"/>
          </p:nvPr>
        </p:nvSpPr>
        <p:spPr>
          <a:xfrm>
            <a:off x="16826400" y="11783160"/>
            <a:ext cx="14457240" cy="6071040"/>
          </a:xfrm>
          <a:prstGeom prst="rect">
            <a:avLst/>
          </a:prstGeom>
        </p:spPr>
        <p:txBody>
          <a:bodyPr lIns="0" rIns="0" tIns="0" bIns="0"/>
          <a:p>
            <a:endParaRPr/>
          </a:p>
        </p:txBody>
      </p:sp>
      <p:sp>
        <p:nvSpPr>
          <p:cNvPr id="33" name="PlaceHolder 5"/>
          <p:cNvSpPr>
            <a:spLocks noGrp="1"/>
          </p:cNvSpPr>
          <p:nvPr>
            <p:ph type="body"/>
          </p:nvPr>
        </p:nvSpPr>
        <p:spPr>
          <a:xfrm>
            <a:off x="1645920" y="11783160"/>
            <a:ext cx="14457240" cy="60710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2468880" y="6817320"/>
            <a:ext cx="27980280" cy="4704120"/>
          </a:xfrm>
          <a:prstGeom prst="rect">
            <a:avLst/>
          </a:prstGeom>
        </p:spPr>
        <p:txBody>
          <a:bodyPr lIns="0" rIns="0" tIns="0" bIns="0" anchor="ctr"/>
          <a:p>
            <a:endParaRPr/>
          </a:p>
        </p:txBody>
      </p:sp>
      <p:sp>
        <p:nvSpPr>
          <p:cNvPr id="35" name="PlaceHolder 2"/>
          <p:cNvSpPr>
            <a:spLocks noGrp="1"/>
          </p:cNvSpPr>
          <p:nvPr>
            <p:ph type="body"/>
          </p:nvPr>
        </p:nvSpPr>
        <p:spPr>
          <a:xfrm>
            <a:off x="1645920" y="5135040"/>
            <a:ext cx="29626200" cy="12727800"/>
          </a:xfrm>
          <a:prstGeom prst="rect">
            <a:avLst/>
          </a:prstGeom>
        </p:spPr>
        <p:txBody>
          <a:bodyPr lIns="0" rIns="0" tIns="0" bIns="0"/>
          <a:p>
            <a:endParaRPr/>
          </a:p>
        </p:txBody>
      </p:sp>
      <p:sp>
        <p:nvSpPr>
          <p:cNvPr id="36" name="PlaceHolder 3"/>
          <p:cNvSpPr>
            <a:spLocks noGrp="1"/>
          </p:cNvSpPr>
          <p:nvPr>
            <p:ph type="body"/>
          </p:nvPr>
        </p:nvSpPr>
        <p:spPr>
          <a:xfrm>
            <a:off x="1645920" y="5135040"/>
            <a:ext cx="29626200" cy="12727800"/>
          </a:xfrm>
          <a:prstGeom prst="rect">
            <a:avLst/>
          </a:prstGeom>
        </p:spPr>
        <p:txBody>
          <a:bodyPr lIns="0" rIns="0" tIns="0" bIns="0"/>
          <a:p>
            <a:endParaRPr/>
          </a:p>
        </p:txBody>
      </p:sp>
      <p:pic>
        <p:nvPicPr>
          <p:cNvPr id="37" name="" descr=""/>
          <p:cNvPicPr/>
          <p:nvPr/>
        </p:nvPicPr>
        <p:blipFill>
          <a:blip r:embed="rId2"/>
          <a:stretch>
            <a:fillRect/>
          </a:stretch>
        </p:blipFill>
        <p:spPr>
          <a:xfrm>
            <a:off x="8482680" y="5134680"/>
            <a:ext cx="15951960" cy="12727800"/>
          </a:xfrm>
          <a:prstGeom prst="rect">
            <a:avLst/>
          </a:prstGeom>
          <a:ln>
            <a:noFill/>
          </a:ln>
        </p:spPr>
      </p:pic>
      <p:pic>
        <p:nvPicPr>
          <p:cNvPr id="38" name="" descr=""/>
          <p:cNvPicPr/>
          <p:nvPr/>
        </p:nvPicPr>
        <p:blipFill>
          <a:blip r:embed="rId3"/>
          <a:stretch>
            <a:fillRect/>
          </a:stretch>
        </p:blipFill>
        <p:spPr>
          <a:xfrm>
            <a:off x="8482680" y="5134680"/>
            <a:ext cx="15951960" cy="1272780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2468880" y="6817320"/>
            <a:ext cx="27980280" cy="4704120"/>
          </a:xfrm>
          <a:prstGeom prst="rect">
            <a:avLst/>
          </a:prstGeom>
        </p:spPr>
        <p:txBody>
          <a:bodyPr lIns="0" rIns="0" tIns="0" bIns="0" anchor="ctr"/>
          <a:p>
            <a:endParaRPr/>
          </a:p>
        </p:txBody>
      </p:sp>
      <p:sp>
        <p:nvSpPr>
          <p:cNvPr id="6" name="PlaceHolder 2"/>
          <p:cNvSpPr>
            <a:spLocks noGrp="1"/>
          </p:cNvSpPr>
          <p:nvPr>
            <p:ph type="subTitle"/>
          </p:nvPr>
        </p:nvSpPr>
        <p:spPr>
          <a:xfrm>
            <a:off x="1645920" y="5135040"/>
            <a:ext cx="29626200" cy="1272816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2468880" y="6817320"/>
            <a:ext cx="27980280" cy="4704120"/>
          </a:xfrm>
          <a:prstGeom prst="rect">
            <a:avLst/>
          </a:prstGeom>
        </p:spPr>
        <p:txBody>
          <a:bodyPr lIns="0" rIns="0" tIns="0" bIns="0" anchor="ctr"/>
          <a:p>
            <a:endParaRPr/>
          </a:p>
        </p:txBody>
      </p:sp>
      <p:sp>
        <p:nvSpPr>
          <p:cNvPr id="8" name="PlaceHolder 2"/>
          <p:cNvSpPr>
            <a:spLocks noGrp="1"/>
          </p:cNvSpPr>
          <p:nvPr>
            <p:ph type="body"/>
          </p:nvPr>
        </p:nvSpPr>
        <p:spPr>
          <a:xfrm>
            <a:off x="1645920" y="5135040"/>
            <a:ext cx="29626200" cy="1272780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2468880" y="6817320"/>
            <a:ext cx="27980280" cy="4704120"/>
          </a:xfrm>
          <a:prstGeom prst="rect">
            <a:avLst/>
          </a:prstGeom>
        </p:spPr>
        <p:txBody>
          <a:bodyPr lIns="0" rIns="0" tIns="0" bIns="0" anchor="ctr"/>
          <a:p>
            <a:endParaRPr/>
          </a:p>
        </p:txBody>
      </p:sp>
      <p:sp>
        <p:nvSpPr>
          <p:cNvPr id="10" name="PlaceHolder 2"/>
          <p:cNvSpPr>
            <a:spLocks noGrp="1"/>
          </p:cNvSpPr>
          <p:nvPr>
            <p:ph type="body"/>
          </p:nvPr>
        </p:nvSpPr>
        <p:spPr>
          <a:xfrm>
            <a:off x="1645920" y="5135040"/>
            <a:ext cx="14457240" cy="12727800"/>
          </a:xfrm>
          <a:prstGeom prst="rect">
            <a:avLst/>
          </a:prstGeom>
        </p:spPr>
        <p:txBody>
          <a:bodyPr lIns="0" rIns="0" tIns="0" bIns="0"/>
          <a:p>
            <a:endParaRPr/>
          </a:p>
        </p:txBody>
      </p:sp>
      <p:sp>
        <p:nvSpPr>
          <p:cNvPr id="11" name="PlaceHolder 3"/>
          <p:cNvSpPr>
            <a:spLocks noGrp="1"/>
          </p:cNvSpPr>
          <p:nvPr>
            <p:ph type="body"/>
          </p:nvPr>
        </p:nvSpPr>
        <p:spPr>
          <a:xfrm>
            <a:off x="16826400" y="5135040"/>
            <a:ext cx="14457240" cy="1272780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2468880" y="6817320"/>
            <a:ext cx="27980280" cy="470412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2468880" y="6817320"/>
            <a:ext cx="27980280" cy="2180556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2468880" y="6817320"/>
            <a:ext cx="27980280" cy="4704120"/>
          </a:xfrm>
          <a:prstGeom prst="rect">
            <a:avLst/>
          </a:prstGeom>
        </p:spPr>
        <p:txBody>
          <a:bodyPr lIns="0" rIns="0" tIns="0" bIns="0" anchor="ctr"/>
          <a:p>
            <a:endParaRPr/>
          </a:p>
        </p:txBody>
      </p:sp>
      <p:sp>
        <p:nvSpPr>
          <p:cNvPr id="15" name="PlaceHolder 2"/>
          <p:cNvSpPr>
            <a:spLocks noGrp="1"/>
          </p:cNvSpPr>
          <p:nvPr>
            <p:ph type="body"/>
          </p:nvPr>
        </p:nvSpPr>
        <p:spPr>
          <a:xfrm>
            <a:off x="1645920" y="5135040"/>
            <a:ext cx="14457240" cy="6071040"/>
          </a:xfrm>
          <a:prstGeom prst="rect">
            <a:avLst/>
          </a:prstGeom>
        </p:spPr>
        <p:txBody>
          <a:bodyPr lIns="0" rIns="0" tIns="0" bIns="0"/>
          <a:p>
            <a:endParaRPr/>
          </a:p>
        </p:txBody>
      </p:sp>
      <p:sp>
        <p:nvSpPr>
          <p:cNvPr id="16" name="PlaceHolder 3"/>
          <p:cNvSpPr>
            <a:spLocks noGrp="1"/>
          </p:cNvSpPr>
          <p:nvPr>
            <p:ph type="body"/>
          </p:nvPr>
        </p:nvSpPr>
        <p:spPr>
          <a:xfrm>
            <a:off x="1645920" y="11783160"/>
            <a:ext cx="14457240" cy="6071040"/>
          </a:xfrm>
          <a:prstGeom prst="rect">
            <a:avLst/>
          </a:prstGeom>
        </p:spPr>
        <p:txBody>
          <a:bodyPr lIns="0" rIns="0" tIns="0" bIns="0"/>
          <a:p>
            <a:endParaRPr/>
          </a:p>
        </p:txBody>
      </p:sp>
      <p:sp>
        <p:nvSpPr>
          <p:cNvPr id="17" name="PlaceHolder 4"/>
          <p:cNvSpPr>
            <a:spLocks noGrp="1"/>
          </p:cNvSpPr>
          <p:nvPr>
            <p:ph type="body"/>
          </p:nvPr>
        </p:nvSpPr>
        <p:spPr>
          <a:xfrm>
            <a:off x="16826400" y="5135040"/>
            <a:ext cx="14457240" cy="1272780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2468880" y="6817320"/>
            <a:ext cx="27980280" cy="4704120"/>
          </a:xfrm>
          <a:prstGeom prst="rect">
            <a:avLst/>
          </a:prstGeom>
        </p:spPr>
        <p:txBody>
          <a:bodyPr lIns="0" rIns="0" tIns="0" bIns="0" anchor="ctr"/>
          <a:p>
            <a:endParaRPr/>
          </a:p>
        </p:txBody>
      </p:sp>
      <p:sp>
        <p:nvSpPr>
          <p:cNvPr id="19" name="PlaceHolder 2"/>
          <p:cNvSpPr>
            <a:spLocks noGrp="1"/>
          </p:cNvSpPr>
          <p:nvPr>
            <p:ph type="body"/>
          </p:nvPr>
        </p:nvSpPr>
        <p:spPr>
          <a:xfrm>
            <a:off x="1645920" y="5135040"/>
            <a:ext cx="14457240" cy="12727800"/>
          </a:xfrm>
          <a:prstGeom prst="rect">
            <a:avLst/>
          </a:prstGeom>
        </p:spPr>
        <p:txBody>
          <a:bodyPr lIns="0" rIns="0" tIns="0" bIns="0"/>
          <a:p>
            <a:endParaRPr/>
          </a:p>
        </p:txBody>
      </p:sp>
      <p:sp>
        <p:nvSpPr>
          <p:cNvPr id="20" name="PlaceHolder 3"/>
          <p:cNvSpPr>
            <a:spLocks noGrp="1"/>
          </p:cNvSpPr>
          <p:nvPr>
            <p:ph type="body"/>
          </p:nvPr>
        </p:nvSpPr>
        <p:spPr>
          <a:xfrm>
            <a:off x="16826400" y="5135040"/>
            <a:ext cx="14457240" cy="6071040"/>
          </a:xfrm>
          <a:prstGeom prst="rect">
            <a:avLst/>
          </a:prstGeom>
        </p:spPr>
        <p:txBody>
          <a:bodyPr lIns="0" rIns="0" tIns="0" bIns="0"/>
          <a:p>
            <a:endParaRPr/>
          </a:p>
        </p:txBody>
      </p:sp>
      <p:sp>
        <p:nvSpPr>
          <p:cNvPr id="21" name="PlaceHolder 4"/>
          <p:cNvSpPr>
            <a:spLocks noGrp="1"/>
          </p:cNvSpPr>
          <p:nvPr>
            <p:ph type="body"/>
          </p:nvPr>
        </p:nvSpPr>
        <p:spPr>
          <a:xfrm>
            <a:off x="16826400" y="11783160"/>
            <a:ext cx="14457240" cy="60710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2468880" y="6817320"/>
            <a:ext cx="27980280" cy="4704120"/>
          </a:xfrm>
          <a:prstGeom prst="rect">
            <a:avLst/>
          </a:prstGeom>
        </p:spPr>
        <p:txBody>
          <a:bodyPr lIns="0" rIns="0" tIns="0" bIns="0" anchor="ctr"/>
          <a:p>
            <a:endParaRPr/>
          </a:p>
        </p:txBody>
      </p:sp>
      <p:sp>
        <p:nvSpPr>
          <p:cNvPr id="23" name="PlaceHolder 2"/>
          <p:cNvSpPr>
            <a:spLocks noGrp="1"/>
          </p:cNvSpPr>
          <p:nvPr>
            <p:ph type="body"/>
          </p:nvPr>
        </p:nvSpPr>
        <p:spPr>
          <a:xfrm>
            <a:off x="1645920" y="5135040"/>
            <a:ext cx="14457240" cy="6071040"/>
          </a:xfrm>
          <a:prstGeom prst="rect">
            <a:avLst/>
          </a:prstGeom>
        </p:spPr>
        <p:txBody>
          <a:bodyPr lIns="0" rIns="0" tIns="0" bIns="0"/>
          <a:p>
            <a:endParaRPr/>
          </a:p>
        </p:txBody>
      </p:sp>
      <p:sp>
        <p:nvSpPr>
          <p:cNvPr id="24" name="PlaceHolder 3"/>
          <p:cNvSpPr>
            <a:spLocks noGrp="1"/>
          </p:cNvSpPr>
          <p:nvPr>
            <p:ph type="body"/>
          </p:nvPr>
        </p:nvSpPr>
        <p:spPr>
          <a:xfrm>
            <a:off x="16826400" y="5135040"/>
            <a:ext cx="14457240" cy="6071040"/>
          </a:xfrm>
          <a:prstGeom prst="rect">
            <a:avLst/>
          </a:prstGeom>
        </p:spPr>
        <p:txBody>
          <a:bodyPr lIns="0" rIns="0" tIns="0" bIns="0"/>
          <a:p>
            <a:endParaRPr/>
          </a:p>
        </p:txBody>
      </p:sp>
      <p:sp>
        <p:nvSpPr>
          <p:cNvPr id="25" name="PlaceHolder 4"/>
          <p:cNvSpPr>
            <a:spLocks noGrp="1"/>
          </p:cNvSpPr>
          <p:nvPr>
            <p:ph type="body"/>
          </p:nvPr>
        </p:nvSpPr>
        <p:spPr>
          <a:xfrm>
            <a:off x="1645920" y="11783160"/>
            <a:ext cx="29626200" cy="60710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2468880" y="6817320"/>
            <a:ext cx="27980280" cy="4703760"/>
          </a:xfrm>
          <a:prstGeom prst="rect">
            <a:avLst/>
          </a:prstGeom>
        </p:spPr>
        <p:txBody>
          <a:bodyPr tIns="91440" bIns="91440" anchor="ctr"/>
          <a:p>
            <a:r>
              <a:rPr lang="en-US" sz="1400">
                <a:latin typeface="Arial"/>
              </a:rPr>
              <a:t>Click to edit the title text format</a:t>
            </a:r>
            <a:endParaRPr/>
          </a:p>
        </p:txBody>
      </p:sp>
      <p:sp>
        <p:nvSpPr>
          <p:cNvPr id="1" name="PlaceHolder 2"/>
          <p:cNvSpPr>
            <a:spLocks noGrp="1"/>
          </p:cNvSpPr>
          <p:nvPr>
            <p:ph type="dt"/>
          </p:nvPr>
        </p:nvSpPr>
        <p:spPr>
          <a:xfrm>
            <a:off x="1646640" y="20341080"/>
            <a:ext cx="7679160" cy="1168200"/>
          </a:xfrm>
          <a:prstGeom prst="rect">
            <a:avLst/>
          </a:prstGeom>
        </p:spPr>
        <p:txBody>
          <a:bodyPr tIns="91440" bIns="91440" anchor="ctr"/>
          <a:p>
            <a:endParaRPr/>
          </a:p>
        </p:txBody>
      </p:sp>
      <p:sp>
        <p:nvSpPr>
          <p:cNvPr id="2" name="PlaceHolder 3"/>
          <p:cNvSpPr>
            <a:spLocks noGrp="1"/>
          </p:cNvSpPr>
          <p:nvPr>
            <p:ph type="ftr"/>
          </p:nvPr>
        </p:nvSpPr>
        <p:spPr>
          <a:xfrm>
            <a:off x="11247840" y="20341080"/>
            <a:ext cx="10422360" cy="1168200"/>
          </a:xfrm>
          <a:prstGeom prst="rect">
            <a:avLst/>
          </a:prstGeom>
        </p:spPr>
        <p:txBody>
          <a:bodyPr tIns="91440" bIns="91440" anchor="ctr"/>
          <a:p>
            <a:endParaRPr/>
          </a:p>
        </p:txBody>
      </p:sp>
      <p:sp>
        <p:nvSpPr>
          <p:cNvPr id="3" name="PlaceHolder 4"/>
          <p:cNvSpPr>
            <a:spLocks noGrp="1"/>
          </p:cNvSpPr>
          <p:nvPr>
            <p:ph type="sldNum"/>
          </p:nvPr>
        </p:nvSpPr>
        <p:spPr>
          <a:xfrm>
            <a:off x="23592240" y="20341080"/>
            <a:ext cx="7679160" cy="1168200"/>
          </a:xfrm>
          <a:prstGeom prst="rect">
            <a:avLst/>
          </a:prstGeom>
        </p:spPr>
        <p:txBody>
          <a:bodyPr lIns="313560" rIns="313560" tIns="156600" bIns="156600" anchor="ctr"/>
          <a:p>
            <a:pPr>
              <a:lnSpc>
                <a:spcPct val="100000"/>
              </a:lnSpc>
            </a:pPr>
            <a:fld id="{FD97068A-8413-442C-836D-4C9575CFAE49}" type="slidenum">
              <a:rPr lang="en-US" sz="3600">
                <a:solidFill>
                  <a:srgbClr val="898989"/>
                </a:solidFill>
                <a:latin typeface="Calibri"/>
                <a:ea typeface="Calibri"/>
              </a:rPr>
              <a:t>&lt;number&gt;</a:t>
            </a:fld>
            <a:endParaRPr/>
          </a:p>
        </p:txBody>
      </p:sp>
      <p:sp>
        <p:nvSpPr>
          <p:cNvPr id="4" name="PlaceHolder 5"/>
          <p:cNvSpPr>
            <a:spLocks noGrp="1"/>
          </p:cNvSpPr>
          <p:nvPr>
            <p:ph type="body"/>
          </p:nvPr>
        </p:nvSpPr>
        <p:spPr>
          <a:xfrm>
            <a:off x="1645920" y="5135040"/>
            <a:ext cx="29626200" cy="12727800"/>
          </a:xfrm>
          <a:prstGeom prst="rect">
            <a:avLst/>
          </a:prstGeom>
        </p:spPr>
        <p:txBody>
          <a:bodyPr lIns="0" rIns="0" tIns="0" bIns="0"/>
          <a:p>
            <a:pPr>
              <a:buSzPct val="45000"/>
              <a:buFont typeface="StarSymbol"/>
              <a:buChar char=""/>
            </a:pPr>
            <a:r>
              <a:rPr lang="en-US" sz="1400">
                <a:latin typeface="Arial"/>
              </a:rPr>
              <a:t>Click to edit the outline text format</a:t>
            </a:r>
            <a:endParaRPr/>
          </a:p>
          <a:p>
            <a:pPr lvl="1">
              <a:buSzPct val="75000"/>
              <a:buFont typeface="StarSymbol"/>
              <a:buChar char=""/>
            </a:pPr>
            <a:r>
              <a:rPr lang="en-US" sz="1400">
                <a:latin typeface="Arial"/>
              </a:rPr>
              <a:t>Second Outline Level</a:t>
            </a:r>
            <a:endParaRPr/>
          </a:p>
          <a:p>
            <a:pPr lvl="2">
              <a:buSzPct val="45000"/>
              <a:buFont typeface="StarSymbol"/>
              <a:buChar char=""/>
            </a:pPr>
            <a:r>
              <a:rPr lang="en-US" sz="1400">
                <a:latin typeface="Arial"/>
              </a:rPr>
              <a:t>Third Outline Level</a:t>
            </a:r>
            <a:endParaRPr/>
          </a:p>
          <a:p>
            <a:pPr lvl="3">
              <a:buSzPct val="75000"/>
              <a:buFont typeface="StarSymbol"/>
              <a:buChar char=""/>
            </a:pPr>
            <a:r>
              <a:rPr lang="en-US" sz="14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slideLayout" Target="../slideLayouts/slideLayout2.xml"/><Relationship Id="rId5"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4" name="CustomShape 1"/>
          <p:cNvSpPr/>
          <p:nvPr/>
        </p:nvSpPr>
        <p:spPr>
          <a:xfrm>
            <a:off x="0" y="-31320"/>
            <a:ext cx="32918040" cy="2257920"/>
          </a:xfrm>
          <a:prstGeom prst="rect">
            <a:avLst/>
          </a:prstGeom>
          <a:blipFill>
            <a:blip r:embed="rId1"/>
            <a:stretch>
              <a:fillRect/>
            </a:stretch>
          </a:blipFill>
          <a:ln>
            <a:noFill/>
          </a:ln>
        </p:spPr>
        <p:txBody>
          <a:bodyPr/>
          <a:p>
            <a:pPr>
              <a:lnSpc>
                <a:spcPct val="100000"/>
              </a:lnSpc>
            </a:pPr>
            <a:r>
              <a:rPr lang="en-US" sz="6140">
                <a:solidFill>
                  <a:srgbClr val="000000"/>
                </a:solidFill>
                <a:latin typeface="Arial"/>
                <a:ea typeface="Arial"/>
              </a:rPr>
              <a:t> </a:t>
            </a:r>
            <a:endParaRPr/>
          </a:p>
        </p:txBody>
      </p:sp>
      <p:sp>
        <p:nvSpPr>
          <p:cNvPr id="45" name="CustomShape 2"/>
          <p:cNvSpPr/>
          <p:nvPr/>
        </p:nvSpPr>
        <p:spPr>
          <a:xfrm>
            <a:off x="1905120" y="2523960"/>
            <a:ext cx="5562360" cy="767880"/>
          </a:xfrm>
          <a:prstGeom prst="rect">
            <a:avLst/>
          </a:prstGeom>
          <a:noFill/>
          <a:ln>
            <a:noFill/>
          </a:ln>
        </p:spPr>
        <p:txBody>
          <a:bodyPr lIns="69480" rIns="69480" tIns="34920" bIns="34920"/>
          <a:p>
            <a:pPr algn="ctr">
              <a:lnSpc>
                <a:spcPct val="100000"/>
              </a:lnSpc>
            </a:pPr>
            <a:r>
              <a:rPr b="1" lang="en-US" sz="4540">
                <a:solidFill>
                  <a:srgbClr val="c00000"/>
                </a:solidFill>
                <a:latin typeface="Helvetica Neue"/>
                <a:ea typeface="Helvetica Neue"/>
              </a:rPr>
              <a:t>Introduction</a:t>
            </a:r>
            <a:endParaRPr/>
          </a:p>
        </p:txBody>
      </p:sp>
      <p:sp>
        <p:nvSpPr>
          <p:cNvPr id="46" name="CustomShape 3"/>
          <p:cNvSpPr/>
          <p:nvPr/>
        </p:nvSpPr>
        <p:spPr>
          <a:xfrm>
            <a:off x="338760" y="3565800"/>
            <a:ext cx="8414280" cy="9716400"/>
          </a:xfrm>
          <a:prstGeom prst="roundRect">
            <a:avLst>
              <a:gd name="adj" fmla="val 3786"/>
            </a:avLst>
          </a:prstGeom>
          <a:noFill/>
          <a:ln w="57240">
            <a:solidFill>
              <a:srgbClr val="c00000"/>
            </a:solidFill>
            <a:round/>
          </a:ln>
        </p:spPr>
      </p:sp>
      <p:sp>
        <p:nvSpPr>
          <p:cNvPr id="47" name="CustomShape 4"/>
          <p:cNvSpPr/>
          <p:nvPr/>
        </p:nvSpPr>
        <p:spPr>
          <a:xfrm>
            <a:off x="362520" y="14312160"/>
            <a:ext cx="8393760" cy="7291080"/>
          </a:xfrm>
          <a:prstGeom prst="roundRect">
            <a:avLst>
              <a:gd name="adj" fmla="val 3295"/>
            </a:avLst>
          </a:prstGeom>
          <a:noFill/>
          <a:ln w="57240">
            <a:solidFill>
              <a:srgbClr val="c00000"/>
            </a:solidFill>
            <a:round/>
          </a:ln>
        </p:spPr>
      </p:sp>
      <p:sp>
        <p:nvSpPr>
          <p:cNvPr id="48" name="CustomShape 5"/>
          <p:cNvSpPr/>
          <p:nvPr/>
        </p:nvSpPr>
        <p:spPr>
          <a:xfrm>
            <a:off x="2446560" y="13339800"/>
            <a:ext cx="4225680" cy="767880"/>
          </a:xfrm>
          <a:prstGeom prst="rect">
            <a:avLst/>
          </a:prstGeom>
          <a:noFill/>
          <a:ln>
            <a:noFill/>
          </a:ln>
        </p:spPr>
        <p:txBody>
          <a:bodyPr lIns="69480" rIns="69480" tIns="34920" bIns="34920"/>
          <a:p>
            <a:pPr algn="ctr">
              <a:lnSpc>
                <a:spcPct val="100000"/>
              </a:lnSpc>
            </a:pPr>
            <a:r>
              <a:rPr b="1" lang="en-US" sz="4540">
                <a:solidFill>
                  <a:srgbClr val="c00000"/>
                </a:solidFill>
                <a:latin typeface="Helvetica Neue"/>
                <a:ea typeface="Helvetica Neue"/>
              </a:rPr>
              <a:t>Dataset</a:t>
            </a:r>
            <a:endParaRPr/>
          </a:p>
        </p:txBody>
      </p:sp>
      <p:sp>
        <p:nvSpPr>
          <p:cNvPr id="49" name="CustomShape 6"/>
          <p:cNvSpPr/>
          <p:nvPr/>
        </p:nvSpPr>
        <p:spPr>
          <a:xfrm>
            <a:off x="2960280" y="3652200"/>
            <a:ext cx="1717200" cy="584280"/>
          </a:xfrm>
          <a:prstGeom prst="rect">
            <a:avLst/>
          </a:prstGeom>
          <a:noFill/>
          <a:ln>
            <a:noFill/>
          </a:ln>
        </p:spPr>
        <p:txBody>
          <a:bodyPr/>
          <a:p>
            <a:pPr>
              <a:lnSpc>
                <a:spcPct val="100000"/>
              </a:lnSpc>
            </a:pPr>
            <a:r>
              <a:rPr lang="en-US" sz="3200">
                <a:solidFill>
                  <a:srgbClr val="ffffff"/>
                </a:solidFill>
                <a:latin typeface="Arial"/>
                <a:ea typeface="Arial"/>
              </a:rPr>
              <a:t>MIPS</a:t>
            </a:r>
            <a:endParaRPr/>
          </a:p>
        </p:txBody>
      </p:sp>
      <p:sp>
        <p:nvSpPr>
          <p:cNvPr id="50" name="CustomShape 7"/>
          <p:cNvSpPr/>
          <p:nvPr/>
        </p:nvSpPr>
        <p:spPr>
          <a:xfrm>
            <a:off x="9115560" y="2548440"/>
            <a:ext cx="11400480" cy="19054800"/>
          </a:xfrm>
          <a:prstGeom prst="roundRect">
            <a:avLst>
              <a:gd name="adj" fmla="val 2596"/>
            </a:avLst>
          </a:prstGeom>
          <a:noFill/>
          <a:ln w="57240">
            <a:solidFill>
              <a:srgbClr val="c00000"/>
            </a:solidFill>
            <a:round/>
          </a:ln>
        </p:spPr>
      </p:sp>
      <p:sp>
        <p:nvSpPr>
          <p:cNvPr id="51" name="CustomShape 8"/>
          <p:cNvSpPr/>
          <p:nvPr/>
        </p:nvSpPr>
        <p:spPr>
          <a:xfrm>
            <a:off x="639000" y="14504760"/>
            <a:ext cx="7841160" cy="3132000"/>
          </a:xfrm>
          <a:prstGeom prst="rect">
            <a:avLst/>
          </a:prstGeom>
          <a:noFill/>
          <a:ln>
            <a:noFill/>
          </a:ln>
        </p:spPr>
        <p:txBody>
          <a:bodyPr/>
          <a:p>
            <a:pPr>
              <a:lnSpc>
                <a:spcPct val="100000"/>
              </a:lnSpc>
              <a:buFont typeface="Arial"/>
              <a:buChar char="•"/>
            </a:pPr>
            <a:r>
              <a:rPr lang="en-US" sz="2800">
                <a:solidFill>
                  <a:srgbClr val="000000"/>
                </a:solidFill>
                <a:latin typeface="Arial"/>
                <a:ea typeface="Arial"/>
              </a:rPr>
              <a:t>We evaluate the performance of scene graph generation in Visual Genome Scene Graph dataset. Following [1], we split the dataset into 4,000 training images and 1,000 test images. </a:t>
            </a:r>
            <a:endParaRPr/>
          </a:p>
          <a:p>
            <a:pPr>
              <a:lnSpc>
                <a:spcPct val="100000"/>
              </a:lnSpc>
              <a:buFont typeface="Arial"/>
              <a:buChar char="•"/>
            </a:pPr>
            <a:r>
              <a:rPr lang="en-US" sz="2800">
                <a:solidFill>
                  <a:srgbClr val="000000"/>
                </a:solidFill>
                <a:latin typeface="Arial"/>
                <a:ea typeface="Arial"/>
              </a:rPr>
              <a:t>We use object classes and attribute types that occur at least 100 times in the training set, and relationship types that appear at least 100 times in the training set.</a:t>
            </a:r>
            <a:endParaRPr/>
          </a:p>
        </p:txBody>
      </p:sp>
      <p:pic>
        <p:nvPicPr>
          <p:cNvPr id="52" name="Shape 92" descr=""/>
          <p:cNvPicPr/>
          <p:nvPr/>
        </p:nvPicPr>
        <p:blipFill>
          <a:blip r:embed="rId2"/>
          <a:stretch>
            <a:fillRect/>
          </a:stretch>
        </p:blipFill>
        <p:spPr>
          <a:xfrm>
            <a:off x="30687480" y="97920"/>
            <a:ext cx="2124000" cy="2035800"/>
          </a:xfrm>
          <a:prstGeom prst="rect">
            <a:avLst/>
          </a:prstGeom>
          <a:ln>
            <a:noFill/>
          </a:ln>
        </p:spPr>
      </p:pic>
      <p:pic>
        <p:nvPicPr>
          <p:cNvPr id="53" name="Shape 93" descr=""/>
          <p:cNvPicPr/>
          <p:nvPr/>
        </p:nvPicPr>
        <p:blipFill>
          <a:blip r:embed="rId3"/>
          <a:stretch>
            <a:fillRect/>
          </a:stretch>
        </p:blipFill>
        <p:spPr>
          <a:xfrm>
            <a:off x="380880" y="378720"/>
            <a:ext cx="3537720" cy="1414800"/>
          </a:xfrm>
          <a:prstGeom prst="rect">
            <a:avLst/>
          </a:prstGeom>
          <a:ln>
            <a:noFill/>
          </a:ln>
        </p:spPr>
      </p:pic>
      <p:graphicFrame>
        <p:nvGraphicFramePr>
          <p:cNvPr id="54" name="Table 9"/>
          <p:cNvGraphicFramePr/>
          <p:nvPr/>
        </p:nvGraphicFramePr>
        <p:xfrm>
          <a:off x="563400" y="18643320"/>
          <a:ext cx="7935480" cy="2559960"/>
        </p:xfrm>
        <a:graphic>
          <a:graphicData uri="http://schemas.openxmlformats.org/drawingml/2006/table">
            <a:tbl>
              <a:tblPr/>
              <a:tblGrid>
                <a:gridCol w="3246840"/>
                <a:gridCol w="2139840"/>
                <a:gridCol w="2548800"/>
              </a:tblGrid>
              <a:tr h="365400">
                <a:tc>
                  <a:tcPr/>
                </a:tc>
                <a:tc>
                  <a:txBody>
                    <a:bodyPr lIns="68400" rIns="68400" tIns="0" bIns="0"/>
                    <a:p>
                      <a:pPr algn="ctr">
                        <a:lnSpc>
                          <a:spcPct val="100000"/>
                        </a:lnSpc>
                      </a:pPr>
                      <a:r>
                        <a:rPr i="1" lang="en-US" sz="2400">
                          <a:solidFill>
                            <a:srgbClr val="000000"/>
                          </a:solidFill>
                          <a:latin typeface="Arial"/>
                          <a:ea typeface="Arial"/>
                        </a:rPr>
                        <a:t>Full dataset</a:t>
                      </a:r>
                      <a:endParaRPr/>
                    </a:p>
                  </a:txBody>
                  <a:tcPr/>
                </a:tc>
                <a:tc>
                  <a:txBody>
                    <a:bodyPr lIns="68400" rIns="68400" tIns="0" bIns="0"/>
                    <a:p>
                      <a:pPr algn="ctr">
                        <a:lnSpc>
                          <a:spcPct val="100000"/>
                        </a:lnSpc>
                      </a:pPr>
                      <a:r>
                        <a:rPr i="1" lang="en-US" sz="2400">
                          <a:solidFill>
                            <a:srgbClr val="000000"/>
                          </a:solidFill>
                          <a:latin typeface="Arial"/>
                          <a:ea typeface="Arial"/>
                        </a:rPr>
                        <a:t>Cleaned dataset</a:t>
                      </a:r>
                      <a:endParaRPr/>
                    </a:p>
                  </a:txBody>
                  <a:tcPr/>
                </a:tc>
              </a:tr>
              <a:tr h="365400">
                <a:tc>
                  <a:txBody>
                    <a:bodyPr lIns="68400" rIns="68400" tIns="0" bIns="0"/>
                    <a:p>
                      <a:pPr algn="ctr">
                        <a:lnSpc>
                          <a:spcPct val="100000"/>
                        </a:lnSpc>
                      </a:pPr>
                      <a:r>
                        <a:rPr i="1" lang="en-US" sz="2400">
                          <a:solidFill>
                            <a:srgbClr val="000000"/>
                          </a:solidFill>
                          <a:latin typeface="Arial"/>
                          <a:ea typeface="Arial"/>
                        </a:rPr>
                        <a:t>Object classes</a:t>
                      </a:r>
                      <a:endParaRPr/>
                    </a:p>
                  </a:txBody>
                  <a:tcPr/>
                </a:tc>
                <a:tc>
                  <a:txBody>
                    <a:bodyPr lIns="68400" rIns="68400" tIns="0" bIns="0"/>
                    <a:p>
                      <a:pPr algn="ctr">
                        <a:lnSpc>
                          <a:spcPct val="100000"/>
                        </a:lnSpc>
                      </a:pPr>
                      <a:r>
                        <a:rPr i="1" lang="en-US" sz="2400">
                          <a:solidFill>
                            <a:srgbClr val="000000"/>
                          </a:solidFill>
                          <a:latin typeface="Arial"/>
                          <a:ea typeface="Arial"/>
                        </a:rPr>
                        <a:t>6,745</a:t>
                      </a:r>
                      <a:endParaRPr/>
                    </a:p>
                  </a:txBody>
                  <a:tcPr/>
                </a:tc>
                <a:tc>
                  <a:txBody>
                    <a:bodyPr lIns="68400" rIns="68400" tIns="0" bIns="0"/>
                    <a:p>
                      <a:pPr algn="ctr">
                        <a:lnSpc>
                          <a:spcPct val="100000"/>
                        </a:lnSpc>
                      </a:pPr>
                      <a:r>
                        <a:rPr i="1" lang="en-US" sz="2400">
                          <a:solidFill>
                            <a:srgbClr val="000000"/>
                          </a:solidFill>
                          <a:latin typeface="Arial"/>
                          <a:ea typeface="Arial"/>
                        </a:rPr>
                        <a:t>132</a:t>
                      </a:r>
                      <a:endParaRPr/>
                    </a:p>
                  </a:txBody>
                  <a:tcPr/>
                </a:tc>
              </a:tr>
              <a:tr h="365400">
                <a:tc>
                  <a:txBody>
                    <a:bodyPr lIns="68400" rIns="68400" tIns="0" bIns="0"/>
                    <a:p>
                      <a:pPr algn="ctr">
                        <a:lnSpc>
                          <a:spcPct val="100000"/>
                        </a:lnSpc>
                      </a:pPr>
                      <a:r>
                        <a:rPr i="1" lang="en-US" sz="2400">
                          <a:solidFill>
                            <a:srgbClr val="000000"/>
                          </a:solidFill>
                          <a:latin typeface="Arial"/>
                          <a:ea typeface="Arial"/>
                        </a:rPr>
                        <a:t>Attribute types</a:t>
                      </a:r>
                      <a:endParaRPr/>
                    </a:p>
                  </a:txBody>
                  <a:tcPr/>
                </a:tc>
                <a:tc>
                  <a:txBody>
                    <a:bodyPr lIns="68400" rIns="68400" tIns="0" bIns="0"/>
                    <a:p>
                      <a:pPr algn="ctr">
                        <a:lnSpc>
                          <a:spcPct val="100000"/>
                        </a:lnSpc>
                      </a:pPr>
                      <a:r>
                        <a:rPr i="1" lang="en-US" sz="2400">
                          <a:solidFill>
                            <a:srgbClr val="000000"/>
                          </a:solidFill>
                          <a:latin typeface="Arial"/>
                          <a:ea typeface="Arial"/>
                        </a:rPr>
                        <a:t>3,743</a:t>
                      </a:r>
                      <a:endParaRPr/>
                    </a:p>
                  </a:txBody>
                  <a:tcPr/>
                </a:tc>
                <a:tc>
                  <a:txBody>
                    <a:bodyPr lIns="68400" rIns="68400" tIns="0" bIns="0"/>
                    <a:p>
                      <a:pPr algn="ctr">
                        <a:lnSpc>
                          <a:spcPct val="100000"/>
                        </a:lnSpc>
                      </a:pPr>
                      <a:r>
                        <a:rPr i="1" lang="en-US" sz="2400">
                          <a:solidFill>
                            <a:srgbClr val="000000"/>
                          </a:solidFill>
                          <a:latin typeface="Arial"/>
                          <a:ea typeface="Arial"/>
                        </a:rPr>
                        <a:t>93</a:t>
                      </a:r>
                      <a:endParaRPr/>
                    </a:p>
                  </a:txBody>
                  <a:tcPr/>
                </a:tc>
              </a:tr>
              <a:tr h="365400">
                <a:tc>
                  <a:txBody>
                    <a:bodyPr lIns="68400" rIns="68400" tIns="0" bIns="0"/>
                    <a:p>
                      <a:pPr algn="ctr">
                        <a:lnSpc>
                          <a:spcPct val="100000"/>
                        </a:lnSpc>
                      </a:pPr>
                      <a:r>
                        <a:rPr i="1" lang="en-US" sz="2400">
                          <a:solidFill>
                            <a:srgbClr val="000000"/>
                          </a:solidFill>
                          <a:latin typeface="Arial"/>
                          <a:ea typeface="Arial"/>
                        </a:rPr>
                        <a:t>Relationship types</a:t>
                      </a:r>
                      <a:endParaRPr/>
                    </a:p>
                  </a:txBody>
                  <a:tcPr/>
                </a:tc>
                <a:tc>
                  <a:txBody>
                    <a:bodyPr lIns="68400" rIns="68400" tIns="0" bIns="0"/>
                    <a:p>
                      <a:pPr algn="ctr">
                        <a:lnSpc>
                          <a:spcPct val="100000"/>
                        </a:lnSpc>
                      </a:pPr>
                      <a:r>
                        <a:rPr i="1" lang="en-US" sz="2400">
                          <a:solidFill>
                            <a:srgbClr val="000000"/>
                          </a:solidFill>
                          <a:latin typeface="Arial"/>
                          <a:ea typeface="Arial"/>
                        </a:rPr>
                        <a:t>1,310</a:t>
                      </a:r>
                      <a:endParaRPr/>
                    </a:p>
                  </a:txBody>
                  <a:tcPr/>
                </a:tc>
                <a:tc>
                  <a:txBody>
                    <a:bodyPr lIns="68400" rIns="68400" tIns="0" bIns="0"/>
                    <a:p>
                      <a:pPr algn="ctr">
                        <a:lnSpc>
                          <a:spcPct val="100000"/>
                        </a:lnSpc>
                      </a:pPr>
                      <a:r>
                        <a:rPr i="1" lang="en-US" sz="2400">
                          <a:solidFill>
                            <a:srgbClr val="000000"/>
                          </a:solidFill>
                          <a:latin typeface="Arial"/>
                          <a:ea typeface="Arial"/>
                        </a:rPr>
                        <a:t>35</a:t>
                      </a:r>
                      <a:endParaRPr/>
                    </a:p>
                  </a:txBody>
                  <a:tcPr/>
                </a:tc>
              </a:tr>
              <a:tr h="365400">
                <a:tc>
                  <a:txBody>
                    <a:bodyPr lIns="68400" rIns="68400" tIns="0" bIns="0"/>
                    <a:p>
                      <a:pPr algn="ctr">
                        <a:lnSpc>
                          <a:spcPct val="100000"/>
                        </a:lnSpc>
                      </a:pPr>
                      <a:r>
                        <a:rPr i="1" lang="en-US" sz="2400">
                          <a:solidFill>
                            <a:srgbClr val="000000"/>
                          </a:solidFill>
                          <a:latin typeface="Arial"/>
                          <a:ea typeface="Arial"/>
                        </a:rPr>
                        <a:t>Object instances</a:t>
                      </a:r>
                      <a:endParaRPr/>
                    </a:p>
                  </a:txBody>
                  <a:tcPr/>
                </a:tc>
                <a:tc>
                  <a:txBody>
                    <a:bodyPr lIns="68400" rIns="68400" tIns="0" bIns="0"/>
                    <a:p>
                      <a:pPr algn="ctr">
                        <a:lnSpc>
                          <a:spcPct val="100000"/>
                        </a:lnSpc>
                      </a:pPr>
                      <a:r>
                        <a:rPr i="1" lang="en-US" sz="2400">
                          <a:solidFill>
                            <a:srgbClr val="000000"/>
                          </a:solidFill>
                          <a:latin typeface="Arial"/>
                          <a:ea typeface="Arial"/>
                        </a:rPr>
                        <a:t>93,832</a:t>
                      </a:r>
                      <a:endParaRPr/>
                    </a:p>
                  </a:txBody>
                  <a:tcPr/>
                </a:tc>
                <a:tc>
                  <a:txBody>
                    <a:bodyPr lIns="68400" rIns="68400" tIns="0" bIns="0"/>
                    <a:p>
                      <a:pPr algn="ctr">
                        <a:lnSpc>
                          <a:spcPct val="100000"/>
                        </a:lnSpc>
                      </a:pPr>
                      <a:r>
                        <a:rPr i="1" lang="en-US" sz="2400">
                          <a:solidFill>
                            <a:srgbClr val="000000"/>
                          </a:solidFill>
                          <a:latin typeface="Arial"/>
                          <a:ea typeface="Arial"/>
                        </a:rPr>
                        <a:t>57,507</a:t>
                      </a:r>
                      <a:endParaRPr/>
                    </a:p>
                  </a:txBody>
                  <a:tcPr/>
                </a:tc>
              </a:tr>
              <a:tr h="365400">
                <a:tc>
                  <a:txBody>
                    <a:bodyPr lIns="68400" rIns="68400" tIns="0" bIns="0"/>
                    <a:p>
                      <a:pPr algn="ctr">
                        <a:lnSpc>
                          <a:spcPct val="100000"/>
                        </a:lnSpc>
                      </a:pPr>
                      <a:r>
                        <a:rPr i="1" lang="en-US" sz="2400">
                          <a:solidFill>
                            <a:srgbClr val="000000"/>
                          </a:solidFill>
                          <a:latin typeface="Arial"/>
                          <a:ea typeface="Arial"/>
                        </a:rPr>
                        <a:t>Attribute instances</a:t>
                      </a:r>
                      <a:endParaRPr/>
                    </a:p>
                  </a:txBody>
                  <a:tcPr/>
                </a:tc>
                <a:tc>
                  <a:txBody>
                    <a:bodyPr lIns="68400" rIns="68400" tIns="0" bIns="0"/>
                    <a:p>
                      <a:pPr algn="ctr">
                        <a:lnSpc>
                          <a:spcPct val="100000"/>
                        </a:lnSpc>
                      </a:pPr>
                      <a:r>
                        <a:rPr i="1" lang="en-US" sz="2400">
                          <a:solidFill>
                            <a:srgbClr val="000000"/>
                          </a:solidFill>
                          <a:latin typeface="Arial"/>
                          <a:ea typeface="Arial"/>
                        </a:rPr>
                        <a:t>110,021</a:t>
                      </a:r>
                      <a:endParaRPr/>
                    </a:p>
                  </a:txBody>
                  <a:tcPr/>
                </a:tc>
                <a:tc>
                  <a:txBody>
                    <a:bodyPr lIns="68400" rIns="68400" tIns="0" bIns="0"/>
                    <a:p>
                      <a:pPr algn="ctr">
                        <a:lnSpc>
                          <a:spcPct val="100000"/>
                        </a:lnSpc>
                      </a:pPr>
                      <a:r>
                        <a:rPr i="1" lang="en-US" sz="2400">
                          <a:solidFill>
                            <a:srgbClr val="000000"/>
                          </a:solidFill>
                          <a:latin typeface="Arial"/>
                          <a:ea typeface="Arial"/>
                        </a:rPr>
                        <a:t>94,511</a:t>
                      </a:r>
                      <a:endParaRPr/>
                    </a:p>
                  </a:txBody>
                  <a:tcPr/>
                </a:tc>
              </a:tr>
              <a:tr h="367560">
                <a:tc>
                  <a:txBody>
                    <a:bodyPr lIns="68400" rIns="68400" tIns="0" bIns="0"/>
                    <a:p>
                      <a:pPr algn="ctr">
                        <a:lnSpc>
                          <a:spcPct val="100000"/>
                        </a:lnSpc>
                      </a:pPr>
                      <a:r>
                        <a:rPr i="1" lang="en-US" sz="2400">
                          <a:solidFill>
                            <a:srgbClr val="000000"/>
                          </a:solidFill>
                          <a:latin typeface="Arial"/>
                          <a:ea typeface="Arial"/>
                        </a:rPr>
                        <a:t>Relationship instances</a:t>
                      </a:r>
                      <a:endParaRPr/>
                    </a:p>
                  </a:txBody>
                  <a:tcPr/>
                </a:tc>
                <a:tc>
                  <a:txBody>
                    <a:bodyPr lIns="68400" rIns="68400" tIns="0" bIns="0"/>
                    <a:p>
                      <a:pPr algn="ctr">
                        <a:lnSpc>
                          <a:spcPct val="100000"/>
                        </a:lnSpc>
                      </a:pPr>
                      <a:r>
                        <a:rPr i="1" lang="en-US" sz="2400">
                          <a:solidFill>
                            <a:srgbClr val="000000"/>
                          </a:solidFill>
                          <a:latin typeface="Arial"/>
                          <a:ea typeface="Arial"/>
                        </a:rPr>
                        <a:t>112,707</a:t>
                      </a:r>
                      <a:endParaRPr/>
                    </a:p>
                  </a:txBody>
                  <a:tcPr/>
                </a:tc>
                <a:tc>
                  <a:txBody>
                    <a:bodyPr lIns="68400" rIns="68400" tIns="0" bIns="0"/>
                    <a:p>
                      <a:pPr algn="ctr">
                        <a:lnSpc>
                          <a:spcPct val="100000"/>
                        </a:lnSpc>
                      </a:pPr>
                      <a:r>
                        <a:rPr i="1" lang="en-US" sz="2400">
                          <a:solidFill>
                            <a:srgbClr val="000000"/>
                          </a:solidFill>
                          <a:latin typeface="Arial"/>
                          <a:ea typeface="Arial"/>
                        </a:rPr>
                        <a:t>109,535</a:t>
                      </a:r>
                      <a:endParaRPr/>
                    </a:p>
                  </a:txBody>
                  <a:tcPr/>
                </a:tc>
              </a:tr>
            </a:tbl>
          </a:graphicData>
        </a:graphic>
      </p:graphicFrame>
      <p:sp>
        <p:nvSpPr>
          <p:cNvPr id="55" name="CustomShape 10"/>
          <p:cNvSpPr/>
          <p:nvPr/>
        </p:nvSpPr>
        <p:spPr>
          <a:xfrm>
            <a:off x="2518560" y="21225600"/>
            <a:ext cx="4061880" cy="399600"/>
          </a:xfrm>
          <a:prstGeom prst="rect">
            <a:avLst/>
          </a:prstGeom>
          <a:noFill/>
          <a:ln>
            <a:noFill/>
          </a:ln>
        </p:spPr>
        <p:txBody>
          <a:bodyPr/>
          <a:p>
            <a:pPr algn="ctr">
              <a:lnSpc>
                <a:spcPct val="100000"/>
              </a:lnSpc>
            </a:pPr>
            <a:r>
              <a:rPr lang="en-US" sz="2000">
                <a:solidFill>
                  <a:srgbClr val="000000"/>
                </a:solidFill>
                <a:latin typeface="Times New Roman"/>
                <a:ea typeface="Times New Roman"/>
              </a:rPr>
              <a:t>Table 1. Basic information of datasets</a:t>
            </a:r>
            <a:endParaRPr/>
          </a:p>
        </p:txBody>
      </p:sp>
      <p:sp>
        <p:nvSpPr>
          <p:cNvPr id="56" name="CustomShape 11"/>
          <p:cNvSpPr/>
          <p:nvPr/>
        </p:nvSpPr>
        <p:spPr>
          <a:xfrm>
            <a:off x="12334680" y="2594160"/>
            <a:ext cx="5305320" cy="767880"/>
          </a:xfrm>
          <a:prstGeom prst="rect">
            <a:avLst/>
          </a:prstGeom>
          <a:noFill/>
          <a:ln>
            <a:noFill/>
          </a:ln>
        </p:spPr>
        <p:txBody>
          <a:bodyPr lIns="69480" rIns="69480" tIns="34920" bIns="34920"/>
          <a:p>
            <a:pPr algn="ctr">
              <a:lnSpc>
                <a:spcPct val="100000"/>
              </a:lnSpc>
            </a:pPr>
            <a:r>
              <a:rPr b="1" lang="en-US" sz="4540">
                <a:solidFill>
                  <a:srgbClr val="c00000"/>
                </a:solidFill>
                <a:latin typeface="Helvetica Neue"/>
                <a:ea typeface="Helvetica Neue"/>
              </a:rPr>
              <a:t>Method</a:t>
            </a:r>
            <a:endParaRPr/>
          </a:p>
        </p:txBody>
      </p:sp>
      <p:sp>
        <p:nvSpPr>
          <p:cNvPr id="57" name="CustomShape 12"/>
          <p:cNvSpPr/>
          <p:nvPr/>
        </p:nvSpPr>
        <p:spPr>
          <a:xfrm>
            <a:off x="20878920" y="2548440"/>
            <a:ext cx="11658240" cy="11763360"/>
          </a:xfrm>
          <a:prstGeom prst="roundRect">
            <a:avLst>
              <a:gd name="adj" fmla="val 2596"/>
            </a:avLst>
          </a:prstGeom>
          <a:noFill/>
          <a:ln w="57240">
            <a:solidFill>
              <a:srgbClr val="c00000"/>
            </a:solidFill>
            <a:round/>
          </a:ln>
        </p:spPr>
      </p:sp>
      <p:sp>
        <p:nvSpPr>
          <p:cNvPr id="58" name="CustomShape 13"/>
          <p:cNvSpPr/>
          <p:nvPr/>
        </p:nvSpPr>
        <p:spPr>
          <a:xfrm>
            <a:off x="23968440" y="2565720"/>
            <a:ext cx="5562360" cy="767880"/>
          </a:xfrm>
          <a:prstGeom prst="rect">
            <a:avLst/>
          </a:prstGeom>
          <a:noFill/>
          <a:ln>
            <a:noFill/>
          </a:ln>
        </p:spPr>
        <p:txBody>
          <a:bodyPr lIns="69480" rIns="69480" tIns="34920" bIns="34920"/>
          <a:p>
            <a:pPr algn="ctr">
              <a:lnSpc>
                <a:spcPct val="100000"/>
              </a:lnSpc>
            </a:pPr>
            <a:r>
              <a:rPr b="1" lang="en-US" sz="4540">
                <a:solidFill>
                  <a:srgbClr val="c00000"/>
                </a:solidFill>
                <a:latin typeface="Helvetica Neue"/>
                <a:ea typeface="Helvetica Neue"/>
              </a:rPr>
              <a:t>Experiment Result</a:t>
            </a:r>
            <a:endParaRPr/>
          </a:p>
        </p:txBody>
      </p:sp>
      <p:graphicFrame>
        <p:nvGraphicFramePr>
          <p:cNvPr id="59" name="Table 14"/>
          <p:cNvGraphicFramePr/>
          <p:nvPr/>
        </p:nvGraphicFramePr>
        <p:xfrm>
          <a:off x="23521320" y="5152680"/>
          <a:ext cx="6718680" cy="1630080"/>
        </p:xfrm>
        <a:graphic>
          <a:graphicData uri="http://schemas.openxmlformats.org/drawingml/2006/table">
            <a:tbl>
              <a:tblPr/>
              <a:tblGrid>
                <a:gridCol w="3387240"/>
                <a:gridCol w="3331440"/>
              </a:tblGrid>
              <a:tr h="454320">
                <a:tc>
                  <a:txBody>
                    <a:bodyPr lIns="68400" rIns="68400" tIns="0" bIns="0" anchor="ctr"/>
                    <a:p>
                      <a:pPr algn="ctr">
                        <a:lnSpc>
                          <a:spcPct val="107000"/>
                        </a:lnSpc>
                      </a:pPr>
                      <a:r>
                        <a:rPr b="1" i="1" lang="en-US" sz="2800">
                          <a:solidFill>
                            <a:srgbClr val="ffffff"/>
                          </a:solidFill>
                          <a:latin typeface="Arial"/>
                          <a:ea typeface="Arial"/>
                        </a:rPr>
                        <a:t>Method</a:t>
                      </a:r>
                      <a:endParaRPr/>
                    </a:p>
                  </a:txBody>
                  <a:tcPr/>
                </a:tc>
                <a:tc>
                  <a:txBody>
                    <a:bodyPr lIns="68400" rIns="68400" tIns="0" bIns="0" anchor="ctr"/>
                    <a:p>
                      <a:pPr algn="ctr">
                        <a:lnSpc>
                          <a:spcPct val="107000"/>
                        </a:lnSpc>
                      </a:pPr>
                      <a:r>
                        <a:rPr b="1" i="1" lang="en-US" sz="2800">
                          <a:solidFill>
                            <a:srgbClr val="ffffff"/>
                          </a:solidFill>
                          <a:latin typeface="Arial"/>
                          <a:ea typeface="Arial"/>
                        </a:rPr>
                        <a:t>Top 1 Accuracy</a:t>
                      </a:r>
                      <a:endParaRPr/>
                    </a:p>
                  </a:txBody>
                  <a:tcPr/>
                </a:tc>
              </a:tr>
              <a:tr h="391680">
                <a:tc>
                  <a:txBody>
                    <a:bodyPr lIns="68400" rIns="68400" tIns="0" bIns="0"/>
                    <a:p>
                      <a:pPr algn="ctr">
                        <a:lnSpc>
                          <a:spcPct val="107000"/>
                        </a:lnSpc>
                      </a:pPr>
                      <a:r>
                        <a:rPr i="1" lang="en-US" sz="2400">
                          <a:solidFill>
                            <a:srgbClr val="000000"/>
                          </a:solidFill>
                          <a:latin typeface="Arial"/>
                          <a:ea typeface="Arial"/>
                        </a:rPr>
                        <a:t>ScSPM</a:t>
                      </a:r>
                      <a:endParaRPr/>
                    </a:p>
                  </a:txBody>
                  <a:tcPr/>
                </a:tc>
                <a:tc>
                  <a:txBody>
                    <a:bodyPr lIns="68400" rIns="68400" tIns="0" bIns="0" anchor="b"/>
                    <a:p>
                      <a:pPr algn="ctr">
                        <a:lnSpc>
                          <a:spcPct val="107000"/>
                        </a:lnSpc>
                      </a:pPr>
                      <a:r>
                        <a:rPr i="1" lang="en-US" sz="2400">
                          <a:solidFill>
                            <a:srgbClr val="000000"/>
                          </a:solidFill>
                          <a:latin typeface="Arial"/>
                          <a:ea typeface="Arial"/>
                        </a:rPr>
                        <a:t>28.57</a:t>
                      </a:r>
                      <a:endParaRPr/>
                    </a:p>
                  </a:txBody>
                  <a:tcPr/>
                </a:tc>
              </a:tr>
              <a:tr h="391680">
                <a:tc>
                  <a:txBody>
                    <a:bodyPr lIns="68400" rIns="68400" tIns="0" bIns="0"/>
                    <a:p>
                      <a:pPr algn="ctr">
                        <a:lnSpc>
                          <a:spcPct val="107000"/>
                        </a:lnSpc>
                      </a:pPr>
                      <a:r>
                        <a:rPr i="1" lang="en-US" sz="2400">
                          <a:solidFill>
                            <a:srgbClr val="000000"/>
                          </a:solidFill>
                          <a:latin typeface="Arial"/>
                          <a:ea typeface="Arial"/>
                        </a:rPr>
                        <a:t>LLC</a:t>
                      </a:r>
                      <a:endParaRPr/>
                    </a:p>
                  </a:txBody>
                  <a:tcPr/>
                </a:tc>
                <a:tc>
                  <a:txBody>
                    <a:bodyPr lIns="68400" rIns="68400" tIns="0" bIns="0" anchor="b"/>
                    <a:p>
                      <a:pPr algn="ctr">
                        <a:lnSpc>
                          <a:spcPct val="107000"/>
                        </a:lnSpc>
                      </a:pPr>
                      <a:r>
                        <a:rPr i="1" lang="en-US" sz="2400">
                          <a:solidFill>
                            <a:srgbClr val="000000"/>
                          </a:solidFill>
                          <a:latin typeface="Arial"/>
                          <a:ea typeface="Arial"/>
                        </a:rPr>
                        <a:t>32.33</a:t>
                      </a:r>
                      <a:endParaRPr/>
                    </a:p>
                  </a:txBody>
                  <a:tcPr/>
                </a:tc>
              </a:tr>
              <a:tr h="392400">
                <a:tc>
                  <a:txBody>
                    <a:bodyPr lIns="68400" rIns="68400" tIns="0" bIns="0"/>
                    <a:p>
                      <a:pPr algn="ctr">
                        <a:lnSpc>
                          <a:spcPct val="107000"/>
                        </a:lnSpc>
                      </a:pPr>
                      <a:r>
                        <a:rPr b="1" i="1" lang="en-US" sz="2400">
                          <a:solidFill>
                            <a:srgbClr val="000000"/>
                          </a:solidFill>
                          <a:latin typeface="Arial"/>
                          <a:ea typeface="Arial"/>
                        </a:rPr>
                        <a:t>Our Model</a:t>
                      </a:r>
                      <a:endParaRPr/>
                    </a:p>
                  </a:txBody>
                  <a:tcPr/>
                </a:tc>
                <a:tc>
                  <a:txBody>
                    <a:bodyPr lIns="68400" rIns="68400" tIns="0" bIns="0" anchor="b"/>
                    <a:p>
                      <a:pPr algn="ctr">
                        <a:lnSpc>
                          <a:spcPct val="107000"/>
                        </a:lnSpc>
                      </a:pPr>
                      <a:r>
                        <a:rPr b="1" i="1" lang="en-US" sz="2400">
                          <a:solidFill>
                            <a:srgbClr val="000000"/>
                          </a:solidFill>
                          <a:latin typeface="Arial"/>
                          <a:ea typeface="Arial"/>
                        </a:rPr>
                        <a:t>52.85</a:t>
                      </a:r>
                      <a:endParaRPr/>
                    </a:p>
                  </a:txBody>
                  <a:tcPr/>
                </a:tc>
              </a:tr>
            </a:tbl>
          </a:graphicData>
        </a:graphic>
      </p:graphicFrame>
      <p:sp>
        <p:nvSpPr>
          <p:cNvPr id="60" name="CustomShape 15"/>
          <p:cNvSpPr/>
          <p:nvPr/>
        </p:nvSpPr>
        <p:spPr>
          <a:xfrm>
            <a:off x="22414680" y="6836040"/>
            <a:ext cx="8932680" cy="418320"/>
          </a:xfrm>
          <a:prstGeom prst="rect">
            <a:avLst/>
          </a:prstGeom>
          <a:noFill/>
          <a:ln>
            <a:noFill/>
          </a:ln>
        </p:spPr>
        <p:txBody>
          <a:bodyPr/>
          <a:p>
            <a:pPr algn="ctr">
              <a:lnSpc>
                <a:spcPct val="100000"/>
              </a:lnSpc>
            </a:pPr>
            <a:r>
              <a:rPr lang="en-US" sz="2000">
                <a:solidFill>
                  <a:srgbClr val="000000"/>
                </a:solidFill>
                <a:latin typeface="Times New Roman"/>
                <a:ea typeface="Times New Roman"/>
              </a:rPr>
              <a:t>Table 1. Evaluation of Object Recognition</a:t>
            </a:r>
            <a:endParaRPr/>
          </a:p>
        </p:txBody>
      </p:sp>
      <p:sp>
        <p:nvSpPr>
          <p:cNvPr id="61" name="CustomShape 16"/>
          <p:cNvSpPr/>
          <p:nvPr/>
        </p:nvSpPr>
        <p:spPr>
          <a:xfrm>
            <a:off x="24562440" y="12956400"/>
            <a:ext cx="4636800" cy="707400"/>
          </a:xfrm>
          <a:prstGeom prst="rect">
            <a:avLst/>
          </a:prstGeom>
          <a:noFill/>
          <a:ln>
            <a:noFill/>
          </a:ln>
        </p:spPr>
        <p:txBody>
          <a:bodyPr/>
          <a:p>
            <a:pPr>
              <a:lnSpc>
                <a:spcPct val="100000"/>
              </a:lnSpc>
            </a:pPr>
            <a:r>
              <a:rPr lang="en-US" sz="2000">
                <a:solidFill>
                  <a:srgbClr val="000000"/>
                </a:solidFill>
                <a:latin typeface="Times New Roman"/>
                <a:ea typeface="Times New Roman"/>
              </a:rPr>
              <a:t>Tabel 2. Evaluation of Relation Prediction</a:t>
            </a:r>
            <a:endParaRPr/>
          </a:p>
        </p:txBody>
      </p:sp>
      <p:sp>
        <p:nvSpPr>
          <p:cNvPr id="62" name="CustomShape 17"/>
          <p:cNvSpPr/>
          <p:nvPr/>
        </p:nvSpPr>
        <p:spPr>
          <a:xfrm>
            <a:off x="9601200" y="7908120"/>
            <a:ext cx="10653480" cy="504360"/>
          </a:xfrm>
          <a:prstGeom prst="rect">
            <a:avLst/>
          </a:prstGeom>
          <a:noFill/>
          <a:ln w="38160">
            <a:solidFill>
              <a:srgbClr val="c00000"/>
            </a:solidFill>
            <a:round/>
          </a:ln>
        </p:spPr>
        <p:txBody>
          <a:bodyPr anchor="ctr"/>
          <a:p>
            <a:pPr algn="ctr">
              <a:lnSpc>
                <a:spcPct val="100000"/>
              </a:lnSpc>
            </a:pPr>
            <a:r>
              <a:rPr b="1" lang="en-US" sz="2800">
                <a:solidFill>
                  <a:srgbClr val="c00000"/>
                </a:solidFill>
                <a:latin typeface="Arial"/>
                <a:ea typeface="Arial"/>
              </a:rPr>
              <a:t>2. Personality Represetation</a:t>
            </a:r>
            <a:endParaRPr/>
          </a:p>
        </p:txBody>
      </p:sp>
      <p:sp>
        <p:nvSpPr>
          <p:cNvPr id="63" name="CustomShape 18"/>
          <p:cNvSpPr/>
          <p:nvPr/>
        </p:nvSpPr>
        <p:spPr>
          <a:xfrm>
            <a:off x="20874600" y="14670360"/>
            <a:ext cx="11564280" cy="4988880"/>
          </a:xfrm>
          <a:prstGeom prst="roundRect">
            <a:avLst>
              <a:gd name="adj" fmla="val 2485"/>
            </a:avLst>
          </a:prstGeom>
          <a:noFill/>
          <a:ln w="57240">
            <a:solidFill>
              <a:srgbClr val="c00000"/>
            </a:solidFill>
            <a:round/>
          </a:ln>
        </p:spPr>
      </p:sp>
      <p:sp>
        <p:nvSpPr>
          <p:cNvPr id="64" name="CustomShape 19"/>
          <p:cNvSpPr/>
          <p:nvPr/>
        </p:nvSpPr>
        <p:spPr>
          <a:xfrm>
            <a:off x="24586920" y="14622120"/>
            <a:ext cx="4139280" cy="733680"/>
          </a:xfrm>
          <a:prstGeom prst="rect">
            <a:avLst/>
          </a:prstGeom>
          <a:noFill/>
          <a:ln>
            <a:noFill/>
          </a:ln>
        </p:spPr>
        <p:txBody>
          <a:bodyPr lIns="69480" rIns="69480" tIns="34920" bIns="34920"/>
          <a:p>
            <a:pPr algn="ctr">
              <a:lnSpc>
                <a:spcPct val="100000"/>
              </a:lnSpc>
            </a:pPr>
            <a:r>
              <a:rPr b="1" lang="en-US" sz="3600">
                <a:solidFill>
                  <a:srgbClr val="c00000"/>
                </a:solidFill>
                <a:latin typeface="Helvetica Neue"/>
                <a:ea typeface="Helvetica Neue"/>
              </a:rPr>
              <a:t>Reference</a:t>
            </a:r>
            <a:endParaRPr/>
          </a:p>
        </p:txBody>
      </p:sp>
      <p:sp>
        <p:nvSpPr>
          <p:cNvPr id="65" name="CustomShape 20"/>
          <p:cNvSpPr/>
          <p:nvPr/>
        </p:nvSpPr>
        <p:spPr>
          <a:xfrm>
            <a:off x="24334200" y="16985880"/>
            <a:ext cx="217080" cy="235800"/>
          </a:xfrm>
          <a:prstGeom prst="rect">
            <a:avLst/>
          </a:prstGeom>
          <a:noFill/>
          <a:ln>
            <a:noFill/>
          </a:ln>
        </p:spPr>
      </p:sp>
      <p:sp>
        <p:nvSpPr>
          <p:cNvPr id="66" name="CustomShape 21"/>
          <p:cNvSpPr/>
          <p:nvPr/>
        </p:nvSpPr>
        <p:spPr>
          <a:xfrm>
            <a:off x="21108960" y="15382800"/>
            <a:ext cx="11214720" cy="3938760"/>
          </a:xfrm>
          <a:prstGeom prst="rect">
            <a:avLst/>
          </a:prstGeom>
          <a:noFill/>
          <a:ln>
            <a:noFill/>
          </a:ln>
        </p:spPr>
        <p:txBody>
          <a:bodyPr/>
          <a:p>
            <a:pPr>
              <a:lnSpc>
                <a:spcPct val="100000"/>
              </a:lnSpc>
            </a:pPr>
            <a:r>
              <a:rPr lang="en-US" sz="2400">
                <a:solidFill>
                  <a:srgbClr val="000000"/>
                </a:solidFill>
                <a:latin typeface="Arial"/>
                <a:ea typeface="Arial"/>
              </a:rPr>
              <a:t>[1] Karpathy, A., &amp; Fei-Fei, L. (2014). Deep visual-semantic alignments for generating image descriptions. arXiv preprint arXiv:1412.2306.</a:t>
            </a:r>
            <a:endParaRPr/>
          </a:p>
          <a:p>
            <a:pPr>
              <a:lnSpc>
                <a:spcPct val="100000"/>
              </a:lnSpc>
            </a:pPr>
            <a:r>
              <a:rPr lang="en-US" sz="2400">
                <a:solidFill>
                  <a:srgbClr val="000000"/>
                </a:solidFill>
                <a:latin typeface="Arial"/>
                <a:ea typeface="Arial"/>
              </a:rPr>
              <a:t>[2] Vinyals, O., Toshev, A., Bengio, S., &amp; Erhan, D. (2014). Show and tell: A neural image caption generator. arXiv preprint arXiv:1411.4555.</a:t>
            </a:r>
            <a:endParaRPr/>
          </a:p>
          <a:p>
            <a:pPr>
              <a:lnSpc>
                <a:spcPct val="100000"/>
              </a:lnSpc>
            </a:pPr>
            <a:r>
              <a:rPr lang="en-US" sz="2400">
                <a:solidFill>
                  <a:srgbClr val="000000"/>
                </a:solidFill>
                <a:latin typeface="Arial"/>
                <a:ea typeface="Arial"/>
              </a:rPr>
              <a:t>[3] Blei, D. M., Ng, A. Y., &amp; Jordan, M. I. (2003). Latent dirichlet allocation. the Journal of machine Learning research, 3, 993-1022.</a:t>
            </a:r>
            <a:endParaRPr/>
          </a:p>
        </p:txBody>
      </p:sp>
      <p:sp>
        <p:nvSpPr>
          <p:cNvPr id="67" name="CustomShape 22"/>
          <p:cNvSpPr/>
          <p:nvPr/>
        </p:nvSpPr>
        <p:spPr>
          <a:xfrm>
            <a:off x="9646200" y="10925640"/>
            <a:ext cx="10653480" cy="504360"/>
          </a:xfrm>
          <a:prstGeom prst="rect">
            <a:avLst/>
          </a:prstGeom>
          <a:noFill/>
          <a:ln w="38160">
            <a:solidFill>
              <a:srgbClr val="c00000"/>
            </a:solidFill>
            <a:round/>
          </a:ln>
        </p:spPr>
        <p:txBody>
          <a:bodyPr anchor="ctr"/>
          <a:p>
            <a:pPr algn="ctr">
              <a:lnSpc>
                <a:spcPct val="100000"/>
              </a:lnSpc>
            </a:pPr>
            <a:r>
              <a:rPr b="1" lang="en-US" sz="2800">
                <a:solidFill>
                  <a:srgbClr val="c00000"/>
                </a:solidFill>
                <a:latin typeface="Arial"/>
                <a:ea typeface="Arial"/>
              </a:rPr>
              <a:t>2. Recurrent Neural Network [4]</a:t>
            </a:r>
            <a:endParaRPr/>
          </a:p>
        </p:txBody>
      </p:sp>
      <p:sp>
        <p:nvSpPr>
          <p:cNvPr id="68" name="CustomShape 23"/>
          <p:cNvSpPr/>
          <p:nvPr/>
        </p:nvSpPr>
        <p:spPr>
          <a:xfrm>
            <a:off x="20874600" y="19873440"/>
            <a:ext cx="11564280" cy="1762920"/>
          </a:xfrm>
          <a:prstGeom prst="roundRect">
            <a:avLst>
              <a:gd name="adj" fmla="val 7417"/>
            </a:avLst>
          </a:prstGeom>
          <a:noFill/>
          <a:ln w="57240">
            <a:solidFill>
              <a:srgbClr val="c00000"/>
            </a:solidFill>
            <a:round/>
          </a:ln>
        </p:spPr>
      </p:sp>
      <p:sp>
        <p:nvSpPr>
          <p:cNvPr id="69" name="CustomShape 24"/>
          <p:cNvSpPr/>
          <p:nvPr/>
        </p:nvSpPr>
        <p:spPr>
          <a:xfrm>
            <a:off x="24960960" y="19838880"/>
            <a:ext cx="3515400" cy="623880"/>
          </a:xfrm>
          <a:prstGeom prst="rect">
            <a:avLst/>
          </a:prstGeom>
          <a:noFill/>
          <a:ln>
            <a:noFill/>
          </a:ln>
        </p:spPr>
        <p:txBody>
          <a:bodyPr lIns="69480" rIns="69480" tIns="34920" bIns="34920"/>
          <a:p>
            <a:pPr algn="ctr">
              <a:lnSpc>
                <a:spcPct val="100000"/>
              </a:lnSpc>
            </a:pPr>
            <a:r>
              <a:rPr b="1" lang="en-US" sz="3600">
                <a:solidFill>
                  <a:srgbClr val="c00000"/>
                </a:solidFill>
                <a:latin typeface="Helvetica Neue"/>
                <a:ea typeface="Helvetica Neue"/>
              </a:rPr>
              <a:t>Future work</a:t>
            </a:r>
            <a:endParaRPr/>
          </a:p>
        </p:txBody>
      </p:sp>
      <p:sp>
        <p:nvSpPr>
          <p:cNvPr id="70" name="CustomShape 25"/>
          <p:cNvSpPr/>
          <p:nvPr/>
        </p:nvSpPr>
        <p:spPr>
          <a:xfrm>
            <a:off x="21038400" y="20433600"/>
            <a:ext cx="11009520" cy="923040"/>
          </a:xfrm>
          <a:prstGeom prst="rect">
            <a:avLst/>
          </a:prstGeom>
          <a:noFill/>
          <a:ln>
            <a:noFill/>
          </a:ln>
        </p:spPr>
        <p:txBody>
          <a:bodyPr/>
          <a:p>
            <a:pPr algn="just">
              <a:lnSpc>
                <a:spcPct val="100000"/>
              </a:lnSpc>
              <a:buFont typeface="Arial"/>
              <a:buChar char="•"/>
            </a:pPr>
            <a:r>
              <a:rPr lang="en-US" sz="2000">
                <a:solidFill>
                  <a:srgbClr val="000000"/>
                </a:solidFill>
                <a:latin typeface="Arial"/>
                <a:ea typeface="Arial"/>
              </a:rPr>
              <a:t>Add position and size information of objects in to Neural Tensor Netwthe relation is asymmetric</a:t>
            </a:r>
            <a:endParaRPr/>
          </a:p>
          <a:p>
            <a:pPr algn="just">
              <a:lnSpc>
                <a:spcPct val="100000"/>
              </a:lnSpc>
            </a:pPr>
            <a:endParaRPr/>
          </a:p>
        </p:txBody>
      </p:sp>
      <p:sp>
        <p:nvSpPr>
          <p:cNvPr id="71" name="CustomShape 26"/>
          <p:cNvSpPr/>
          <p:nvPr/>
        </p:nvSpPr>
        <p:spPr>
          <a:xfrm>
            <a:off x="21287160" y="4133160"/>
            <a:ext cx="11187000" cy="1618920"/>
          </a:xfrm>
          <a:prstGeom prst="rect">
            <a:avLst/>
          </a:prstGeom>
          <a:noFill/>
          <a:ln>
            <a:noFill/>
          </a:ln>
        </p:spPr>
        <p:txBody>
          <a:bodyPr/>
          <a:p>
            <a:pPr algn="just">
              <a:lnSpc>
                <a:spcPct val="100000"/>
              </a:lnSpc>
              <a:buFont typeface="Arial"/>
              <a:buChar char="•"/>
            </a:pPr>
            <a:r>
              <a:rPr lang="en-US" sz="2800">
                <a:solidFill>
                  <a:srgbClr val="000000"/>
                </a:solidFill>
                <a:latin typeface="Arial"/>
                <a:ea typeface="Arial"/>
              </a:rPr>
              <a:t>ScSPM: Linear Spatial pyramid matching using sparse coding</a:t>
            </a:r>
            <a:endParaRPr/>
          </a:p>
          <a:p>
            <a:pPr algn="just">
              <a:lnSpc>
                <a:spcPct val="100000"/>
              </a:lnSpc>
              <a:buFont typeface="Arial"/>
              <a:buChar char="•"/>
            </a:pPr>
            <a:r>
              <a:rPr lang="en-US" sz="2800">
                <a:solidFill>
                  <a:srgbClr val="000000"/>
                </a:solidFill>
                <a:latin typeface="Arial"/>
                <a:ea typeface="Arial"/>
              </a:rPr>
              <a:t>LLC: Locality-constrained Linear Coding</a:t>
            </a:r>
            <a:endParaRPr/>
          </a:p>
          <a:p>
            <a:pPr algn="just">
              <a:lnSpc>
                <a:spcPct val="100000"/>
              </a:lnSpc>
            </a:pPr>
            <a:endParaRPr/>
          </a:p>
        </p:txBody>
      </p:sp>
      <p:sp>
        <p:nvSpPr>
          <p:cNvPr id="72" name="CustomShape 27"/>
          <p:cNvSpPr/>
          <p:nvPr/>
        </p:nvSpPr>
        <p:spPr>
          <a:xfrm>
            <a:off x="380880" y="3669480"/>
            <a:ext cx="8361000" cy="7445160"/>
          </a:xfrm>
          <a:prstGeom prst="rect">
            <a:avLst/>
          </a:prstGeom>
          <a:noFill/>
          <a:ln>
            <a:noFill/>
          </a:ln>
        </p:spPr>
        <p:txBody>
          <a:bodyPr tIns="91440" bIns="91440"/>
          <a:p>
            <a:pPr>
              <a:lnSpc>
                <a:spcPct val="100000"/>
              </a:lnSpc>
              <a:buFont typeface="Arial"/>
              <a:buChar char="•"/>
            </a:pPr>
            <a:r>
              <a:rPr lang="en-US" sz="2800">
                <a:solidFill>
                  <a:srgbClr val="000000"/>
                </a:solidFill>
                <a:latin typeface="Arial"/>
                <a:ea typeface="Arial"/>
              </a:rPr>
              <a:t>Social media status may be very easily generated by a human being, but seems to be an almost impossible task for computers, considering individuals with different personalities should be able to generate very distinct states on various topics like music, sports or politics.</a:t>
            </a:r>
            <a:endParaRPr/>
          </a:p>
          <a:p>
            <a:pPr>
              <a:lnSpc>
                <a:spcPct val="100000"/>
              </a:lnSpc>
            </a:pPr>
            <a:endParaRPr/>
          </a:p>
          <a:p>
            <a:pPr>
              <a:lnSpc>
                <a:spcPct val="100000"/>
              </a:lnSpc>
              <a:buFont typeface="Arial"/>
              <a:buChar char="•"/>
            </a:pPr>
            <a:r>
              <a:rPr lang="en-US" sz="2800">
                <a:solidFill>
                  <a:srgbClr val="000000"/>
                </a:solidFill>
                <a:latin typeface="Arial"/>
                <a:ea typeface="Arial"/>
              </a:rPr>
              <a:t>In this project, we aims to present a model that automatically generates social media status of users based on different user personality and topic. We will first represent each topic with some encoding, which will be concatenated with users' personality attribute to form the input vector. The input vector will then be passed into a pre-trained Recurrent Neural Network to generate distinct user status for different user and on different topics.</a:t>
            </a:r>
            <a:endParaRPr/>
          </a:p>
        </p:txBody>
      </p:sp>
      <p:sp>
        <p:nvSpPr>
          <p:cNvPr id="73" name="CustomShape 28"/>
          <p:cNvSpPr/>
          <p:nvPr/>
        </p:nvSpPr>
        <p:spPr>
          <a:xfrm>
            <a:off x="9443520" y="4140720"/>
            <a:ext cx="10653480" cy="6228000"/>
          </a:xfrm>
          <a:prstGeom prst="rect">
            <a:avLst/>
          </a:prstGeom>
          <a:noFill/>
          <a:ln>
            <a:noFill/>
          </a:ln>
        </p:spPr>
        <p:txBody>
          <a:bodyPr tIns="91440" bIns="91440"/>
          <a:p>
            <a:pPr>
              <a:lnSpc>
                <a:spcPct val="100000"/>
              </a:lnSpc>
              <a:buFont typeface="Arial"/>
              <a:buChar char="•"/>
            </a:pPr>
            <a:r>
              <a:rPr lang="en-US" sz="2800">
                <a:solidFill>
                  <a:srgbClr val="000000"/>
                </a:solidFill>
                <a:latin typeface="Arial"/>
                <a:ea typeface="Arial"/>
              </a:rPr>
              <a:t>We extract the feature representations, class labels and attributes of objects oi through the state-of-the-art Convolutional Neural Network.</a:t>
            </a:r>
            <a:endParaRPr/>
          </a:p>
          <a:p>
            <a:pPr>
              <a:lnSpc>
                <a:spcPct val="100000"/>
              </a:lnSpc>
              <a:buFont typeface="Arial"/>
              <a:buChar char="•"/>
            </a:pPr>
            <a:r>
              <a:rPr lang="en-US" sz="2800">
                <a:solidFill>
                  <a:srgbClr val="000000"/>
                </a:solidFill>
                <a:latin typeface="Arial"/>
                <a:ea typeface="Arial"/>
              </a:rPr>
              <a:t>We use the AlexNet pre-train model on ImageNet dataset and replace the 4096 dimensions FC7 layer with a 128 dimensions  FC7 layer since the dimension of FC7 layer affects the size of tensor in following steps. Also, we finetune the softmax layer with 132 output classes.</a:t>
            </a:r>
            <a:endParaRPr/>
          </a:p>
        </p:txBody>
      </p:sp>
      <p:sp>
        <p:nvSpPr>
          <p:cNvPr id="74" name="CustomShape 29"/>
          <p:cNvSpPr/>
          <p:nvPr/>
        </p:nvSpPr>
        <p:spPr>
          <a:xfrm>
            <a:off x="9443520" y="16283160"/>
            <a:ext cx="10617840" cy="1762920"/>
          </a:xfrm>
          <a:prstGeom prst="rect">
            <a:avLst/>
          </a:prstGeom>
          <a:noFill/>
          <a:ln>
            <a:noFill/>
          </a:ln>
        </p:spPr>
        <p:txBody>
          <a:bodyPr tIns="91440" bIns="91440"/>
          <a:p>
            <a:pPr>
              <a:lnSpc>
                <a:spcPct val="100000"/>
              </a:lnSpc>
              <a:buFont typeface="Arial"/>
              <a:buChar char="•"/>
            </a:pPr>
            <a:r>
              <a:rPr lang="en-US" sz="2800">
                <a:solidFill>
                  <a:srgbClr val="000000"/>
                </a:solidFill>
                <a:latin typeface="Arial"/>
                <a:ea typeface="Arial"/>
              </a:rPr>
              <a:t>123</a:t>
            </a:r>
            <a:endParaRPr/>
          </a:p>
        </p:txBody>
      </p:sp>
      <p:sp>
        <p:nvSpPr>
          <p:cNvPr id="75" name="CustomShape 30"/>
          <p:cNvSpPr/>
          <p:nvPr/>
        </p:nvSpPr>
        <p:spPr>
          <a:xfrm>
            <a:off x="5018760" y="285480"/>
            <a:ext cx="23774760" cy="1644840"/>
          </a:xfrm>
          <a:prstGeom prst="rect">
            <a:avLst/>
          </a:prstGeom>
          <a:solidFill>
            <a:srgbClr val="c10909"/>
          </a:solidFill>
          <a:ln>
            <a:noFill/>
          </a:ln>
        </p:spPr>
        <p:txBody>
          <a:bodyPr lIns="90000" rIns="90000" tIns="45000" bIns="45000"/>
          <a:p>
            <a:pPr algn="ctr">
              <a:lnSpc>
                <a:spcPct val="100000"/>
              </a:lnSpc>
            </a:pPr>
            <a:r>
              <a:rPr lang="en-US" sz="5400">
                <a:solidFill>
                  <a:srgbClr val="ffffff"/>
                </a:solidFill>
                <a:latin typeface="Arial"/>
                <a:ea typeface="Arial"/>
              </a:rPr>
              <a:t>User Status Generation Based on Personality and Topic</a:t>
            </a:r>
            <a:endParaRPr/>
          </a:p>
          <a:p>
            <a:pPr algn="ctr">
              <a:lnSpc>
                <a:spcPct val="100000"/>
              </a:lnSpc>
            </a:pPr>
            <a:r>
              <a:rPr lang="en-US" sz="2400">
                <a:solidFill>
                  <a:srgbClr val="ffffff"/>
                </a:solidFill>
                <a:latin typeface="Arial"/>
                <a:ea typeface="Arial"/>
              </a:rPr>
              <a:t>Yilun Wang, Shijie Liu</a:t>
            </a:r>
            <a:endParaRPr/>
          </a:p>
          <a:p>
            <a:pPr algn="ctr">
              <a:lnSpc>
                <a:spcPct val="100000"/>
              </a:lnSpc>
            </a:pPr>
            <a:r>
              <a:rPr lang="en-US" sz="2400">
                <a:solidFill>
                  <a:srgbClr val="ffffff"/>
                </a:solidFill>
                <a:latin typeface="Arial"/>
                <a:ea typeface="Arial"/>
              </a:rPr>
              <a:t>Department of Computer Science, Stanford University</a:t>
            </a:r>
            <a:endParaRPr/>
          </a:p>
        </p:txBody>
      </p:sp>
      <p:sp>
        <p:nvSpPr>
          <p:cNvPr id="76" name="CustomShape 31"/>
          <p:cNvSpPr/>
          <p:nvPr/>
        </p:nvSpPr>
        <p:spPr>
          <a:xfrm>
            <a:off x="21287160" y="8154360"/>
            <a:ext cx="11187000" cy="3655800"/>
          </a:xfrm>
          <a:prstGeom prst="rect">
            <a:avLst/>
          </a:prstGeom>
          <a:noFill/>
          <a:ln>
            <a:noFill/>
          </a:ln>
        </p:spPr>
        <p:txBody>
          <a:bodyPr/>
          <a:p>
            <a:pPr algn="just">
              <a:lnSpc>
                <a:spcPct val="100000"/>
              </a:lnSpc>
              <a:buFont typeface="Arial"/>
              <a:buChar char="•"/>
            </a:pPr>
            <a:r>
              <a:rPr lang="en-US" sz="2800">
                <a:solidFill>
                  <a:srgbClr val="000000"/>
                </a:solidFill>
                <a:latin typeface="Arial"/>
                <a:ea typeface="Arial"/>
              </a:rPr>
              <a:t>LLC+SVM: We concatenate LLC codes of a pair of objects and feed into SVM </a:t>
            </a:r>
            <a:endParaRPr/>
          </a:p>
          <a:p>
            <a:pPr algn="just">
              <a:lnSpc>
                <a:spcPct val="100000"/>
              </a:lnSpc>
              <a:buFont typeface="Arial"/>
              <a:buChar char="•"/>
            </a:pPr>
            <a:r>
              <a:rPr lang="en-US" sz="2800">
                <a:solidFill>
                  <a:srgbClr val="000000"/>
                </a:solidFill>
                <a:latin typeface="Arial"/>
                <a:ea typeface="Arial"/>
              </a:rPr>
              <a:t>LLC+NTN: We train NTN with LLC codes</a:t>
            </a:r>
            <a:endParaRPr/>
          </a:p>
          <a:p>
            <a:pPr algn="just">
              <a:lnSpc>
                <a:spcPct val="100000"/>
              </a:lnSpc>
              <a:buFont typeface="Arial"/>
              <a:buChar char="•"/>
            </a:pPr>
            <a:r>
              <a:rPr lang="en-US" sz="2800">
                <a:solidFill>
                  <a:srgbClr val="000000"/>
                </a:solidFill>
                <a:latin typeface="Arial"/>
                <a:ea typeface="Arial"/>
              </a:rPr>
              <a:t>CNN+SVM: We concatenate FC7 codes of a pair of objects and feed into SVM </a:t>
            </a:r>
            <a:endParaRPr/>
          </a:p>
          <a:p>
            <a:pPr algn="just">
              <a:lnSpc>
                <a:spcPct val="100000"/>
              </a:lnSpc>
              <a:buFont typeface="Arial"/>
              <a:buChar char="•"/>
            </a:pPr>
            <a:r>
              <a:rPr lang="en-US" sz="2800">
                <a:solidFill>
                  <a:srgbClr val="000000"/>
                </a:solidFill>
                <a:latin typeface="Arial"/>
                <a:ea typeface="Arial"/>
              </a:rPr>
              <a:t>Our Model: We train NTN with FC7 codes</a:t>
            </a:r>
            <a:endParaRPr/>
          </a:p>
          <a:p>
            <a:pPr algn="just">
              <a:lnSpc>
                <a:spcPct val="100000"/>
              </a:lnSpc>
            </a:pPr>
            <a:endParaRPr/>
          </a:p>
          <a:p>
            <a:pPr algn="just">
              <a:lnSpc>
                <a:spcPct val="100000"/>
              </a:lnSpc>
            </a:pPr>
            <a:endParaRPr/>
          </a:p>
        </p:txBody>
      </p:sp>
      <p:graphicFrame>
        <p:nvGraphicFramePr>
          <p:cNvPr id="77" name="Table 32"/>
          <p:cNvGraphicFramePr/>
          <p:nvPr/>
        </p:nvGraphicFramePr>
        <p:xfrm>
          <a:off x="23613480" y="10918080"/>
          <a:ext cx="6718680" cy="2021760"/>
        </p:xfrm>
        <a:graphic>
          <a:graphicData uri="http://schemas.openxmlformats.org/drawingml/2006/table">
            <a:tbl>
              <a:tblPr/>
              <a:tblGrid>
                <a:gridCol w="3387240"/>
                <a:gridCol w="3331440"/>
              </a:tblGrid>
              <a:tr h="456120">
                <a:tc>
                  <a:txBody>
                    <a:bodyPr lIns="68400" rIns="68400" tIns="0" bIns="0" anchor="ctr"/>
                    <a:p>
                      <a:pPr algn="ctr">
                        <a:lnSpc>
                          <a:spcPct val="107000"/>
                        </a:lnSpc>
                      </a:pPr>
                      <a:r>
                        <a:rPr b="1" i="1" lang="en-US" sz="2800">
                          <a:solidFill>
                            <a:srgbClr val="ffffff"/>
                          </a:solidFill>
                          <a:latin typeface="Arial"/>
                          <a:ea typeface="Arial"/>
                        </a:rPr>
                        <a:t>Method</a:t>
                      </a:r>
                      <a:endParaRPr/>
                    </a:p>
                  </a:txBody>
                  <a:tcPr/>
                </a:tc>
                <a:tc>
                  <a:txBody>
                    <a:bodyPr lIns="68400" rIns="68400" tIns="0" bIns="0" anchor="ctr"/>
                    <a:p>
                      <a:pPr algn="ctr">
                        <a:lnSpc>
                          <a:spcPct val="107000"/>
                        </a:lnSpc>
                      </a:pPr>
                      <a:r>
                        <a:rPr b="1" i="1" lang="en-US" sz="2800">
                          <a:solidFill>
                            <a:srgbClr val="ffffff"/>
                          </a:solidFill>
                          <a:latin typeface="Arial"/>
                          <a:ea typeface="Arial"/>
                        </a:rPr>
                        <a:t>Top 1 Accuracy</a:t>
                      </a:r>
                      <a:endParaRPr/>
                    </a:p>
                  </a:txBody>
                  <a:tcPr/>
                </a:tc>
              </a:tr>
              <a:tr h="391320">
                <a:tc>
                  <a:txBody>
                    <a:bodyPr lIns="68400" rIns="68400" tIns="0" bIns="0"/>
                    <a:p>
                      <a:pPr algn="ctr">
                        <a:lnSpc>
                          <a:spcPct val="107000"/>
                        </a:lnSpc>
                      </a:pPr>
                      <a:r>
                        <a:rPr i="1" lang="en-US" sz="2400">
                          <a:solidFill>
                            <a:srgbClr val="000000"/>
                          </a:solidFill>
                          <a:latin typeface="Arial"/>
                          <a:ea typeface="Arial"/>
                        </a:rPr>
                        <a:t>LLC+SVM</a:t>
                      </a:r>
                      <a:endParaRPr/>
                    </a:p>
                  </a:txBody>
                  <a:tcPr/>
                </a:tc>
                <a:tc>
                  <a:txBody>
                    <a:bodyPr lIns="68400" rIns="68400" tIns="0" bIns="0" anchor="b"/>
                    <a:p>
                      <a:pPr algn="ctr">
                        <a:lnSpc>
                          <a:spcPct val="107000"/>
                        </a:lnSpc>
                      </a:pPr>
                      <a:r>
                        <a:rPr i="1" lang="en-US" sz="2400">
                          <a:solidFill>
                            <a:srgbClr val="000000"/>
                          </a:solidFill>
                          <a:latin typeface="Arial"/>
                          <a:ea typeface="Arial"/>
                        </a:rPr>
                        <a:t>32.21</a:t>
                      </a:r>
                      <a:endParaRPr/>
                    </a:p>
                  </a:txBody>
                  <a:tcPr/>
                </a:tc>
              </a:tr>
              <a:tr h="391320">
                <a:tc>
                  <a:txBody>
                    <a:bodyPr lIns="68400" rIns="68400" tIns="0" bIns="0"/>
                    <a:p>
                      <a:pPr algn="ctr">
                        <a:lnSpc>
                          <a:spcPct val="107000"/>
                        </a:lnSpc>
                      </a:pPr>
                      <a:r>
                        <a:rPr i="1" lang="en-US" sz="2400">
                          <a:solidFill>
                            <a:srgbClr val="000000"/>
                          </a:solidFill>
                          <a:latin typeface="Arial"/>
                          <a:ea typeface="Arial"/>
                        </a:rPr>
                        <a:t>LLC+NTN</a:t>
                      </a:r>
                      <a:endParaRPr/>
                    </a:p>
                  </a:txBody>
                  <a:tcPr/>
                </a:tc>
                <a:tc>
                  <a:txBody>
                    <a:bodyPr lIns="68400" rIns="68400" tIns="0" bIns="0" anchor="b"/>
                    <a:p>
                      <a:pPr algn="ctr">
                        <a:lnSpc>
                          <a:spcPct val="107000"/>
                        </a:lnSpc>
                      </a:pPr>
                      <a:r>
                        <a:rPr i="1" lang="en-US" sz="2400">
                          <a:solidFill>
                            <a:srgbClr val="000000"/>
                          </a:solidFill>
                          <a:latin typeface="Arial"/>
                          <a:ea typeface="Arial"/>
                        </a:rPr>
                        <a:t>40.45</a:t>
                      </a:r>
                      <a:endParaRPr/>
                    </a:p>
                  </a:txBody>
                  <a:tcPr/>
                </a:tc>
              </a:tr>
              <a:tr h="391320">
                <a:tc>
                  <a:txBody>
                    <a:bodyPr lIns="68400" rIns="68400" tIns="0" bIns="0"/>
                    <a:p>
                      <a:pPr algn="ctr">
                        <a:lnSpc>
                          <a:spcPct val="107000"/>
                        </a:lnSpc>
                      </a:pPr>
                      <a:r>
                        <a:rPr i="1" lang="en-US" sz="2400">
                          <a:solidFill>
                            <a:srgbClr val="000000"/>
                          </a:solidFill>
                          <a:latin typeface="Arial"/>
                          <a:ea typeface="Arial"/>
                        </a:rPr>
                        <a:t>CNN+SVM</a:t>
                      </a:r>
                      <a:endParaRPr/>
                    </a:p>
                  </a:txBody>
                  <a:tcPr/>
                </a:tc>
                <a:tc>
                  <a:txBody>
                    <a:bodyPr lIns="68400" rIns="68400" tIns="0" bIns="0" anchor="b"/>
                    <a:p>
                      <a:pPr algn="ctr">
                        <a:lnSpc>
                          <a:spcPct val="107000"/>
                        </a:lnSpc>
                      </a:pPr>
                      <a:r>
                        <a:rPr i="1" lang="en-US" sz="2400">
                          <a:solidFill>
                            <a:srgbClr val="000000"/>
                          </a:solidFill>
                          <a:latin typeface="Arial"/>
                          <a:ea typeface="Arial"/>
                        </a:rPr>
                        <a:t>47.39</a:t>
                      </a:r>
                      <a:endParaRPr/>
                    </a:p>
                  </a:txBody>
                  <a:tcPr/>
                </a:tc>
              </a:tr>
              <a:tr h="391680">
                <a:tc>
                  <a:txBody>
                    <a:bodyPr lIns="68400" rIns="68400" tIns="0" bIns="0"/>
                    <a:p>
                      <a:pPr algn="ctr">
                        <a:lnSpc>
                          <a:spcPct val="107000"/>
                        </a:lnSpc>
                      </a:pPr>
                      <a:r>
                        <a:rPr i="1" lang="en-US" sz="2400">
                          <a:solidFill>
                            <a:srgbClr val="000000"/>
                          </a:solidFill>
                          <a:latin typeface="Arial"/>
                          <a:ea typeface="Arial"/>
                        </a:rPr>
                        <a:t>Our Model</a:t>
                      </a:r>
                      <a:endParaRPr/>
                    </a:p>
                  </a:txBody>
                  <a:tcPr/>
                </a:tc>
                <a:tc>
                  <a:txBody>
                    <a:bodyPr lIns="68400" rIns="68400" tIns="0" bIns="0" anchor="b"/>
                    <a:p>
                      <a:pPr algn="ctr">
                        <a:lnSpc>
                          <a:spcPct val="107000"/>
                        </a:lnSpc>
                      </a:pPr>
                      <a:r>
                        <a:rPr i="1" lang="en-US" sz="2400">
                          <a:solidFill>
                            <a:srgbClr val="000000"/>
                          </a:solidFill>
                          <a:latin typeface="Arial"/>
                          <a:ea typeface="Arial"/>
                        </a:rPr>
                        <a:t>57.66</a:t>
                      </a:r>
                      <a:endParaRPr/>
                    </a:p>
                  </a:txBody>
                  <a:tcPr/>
                </a:tc>
              </a:tr>
            </a:tbl>
          </a:graphicData>
        </a:graphic>
      </p:graphicFrame>
      <p:sp>
        <p:nvSpPr>
          <p:cNvPr id="78" name="CustomShape 33"/>
          <p:cNvSpPr/>
          <p:nvPr/>
        </p:nvSpPr>
        <p:spPr>
          <a:xfrm>
            <a:off x="21381120" y="3521520"/>
            <a:ext cx="10653480" cy="504360"/>
          </a:xfrm>
          <a:prstGeom prst="rect">
            <a:avLst/>
          </a:prstGeom>
          <a:noFill/>
          <a:ln w="38160">
            <a:solidFill>
              <a:srgbClr val="c00000"/>
            </a:solidFill>
            <a:round/>
          </a:ln>
        </p:spPr>
        <p:txBody>
          <a:bodyPr anchor="ctr"/>
          <a:p>
            <a:pPr algn="just">
              <a:lnSpc>
                <a:spcPct val="100000"/>
              </a:lnSpc>
            </a:pPr>
            <a:r>
              <a:rPr b="1" lang="en-US" sz="2800">
                <a:solidFill>
                  <a:srgbClr val="c10909"/>
                </a:solidFill>
                <a:latin typeface="Arial"/>
                <a:ea typeface="Arial"/>
              </a:rPr>
              <a:t>1. Evaluation of Relation Prediction</a:t>
            </a:r>
            <a:endParaRPr/>
          </a:p>
        </p:txBody>
      </p:sp>
      <p:sp>
        <p:nvSpPr>
          <p:cNvPr id="79" name="CustomShape 34"/>
          <p:cNvSpPr/>
          <p:nvPr/>
        </p:nvSpPr>
        <p:spPr>
          <a:xfrm>
            <a:off x="21422520" y="7436160"/>
            <a:ext cx="10653480" cy="504360"/>
          </a:xfrm>
          <a:prstGeom prst="rect">
            <a:avLst/>
          </a:prstGeom>
          <a:noFill/>
          <a:ln w="38160">
            <a:solidFill>
              <a:srgbClr val="c00000"/>
            </a:solidFill>
            <a:round/>
          </a:ln>
        </p:spPr>
        <p:txBody>
          <a:bodyPr anchor="ctr"/>
          <a:p>
            <a:pPr algn="just">
              <a:lnSpc>
                <a:spcPct val="100000"/>
              </a:lnSpc>
            </a:pPr>
            <a:r>
              <a:rPr b="1" lang="en-US" sz="2800">
                <a:solidFill>
                  <a:srgbClr val="c10909"/>
                </a:solidFill>
                <a:latin typeface="Arial"/>
                <a:ea typeface="Arial"/>
              </a:rPr>
              <a:t>2. Evaluation of Relation Prediction</a:t>
            </a:r>
            <a:endParaRPr/>
          </a:p>
        </p:txBody>
      </p:sp>
      <p:sp>
        <p:nvSpPr>
          <p:cNvPr id="80" name="CustomShape 35"/>
          <p:cNvSpPr/>
          <p:nvPr/>
        </p:nvSpPr>
        <p:spPr>
          <a:xfrm>
            <a:off x="21349800" y="13282920"/>
            <a:ext cx="11187000" cy="1098360"/>
          </a:xfrm>
          <a:prstGeom prst="rect">
            <a:avLst/>
          </a:prstGeom>
          <a:noFill/>
          <a:ln>
            <a:noFill/>
          </a:ln>
        </p:spPr>
        <p:txBody>
          <a:bodyPr/>
          <a:p>
            <a:pPr algn="just">
              <a:lnSpc>
                <a:spcPct val="100000"/>
              </a:lnSpc>
            </a:pPr>
            <a:r>
              <a:rPr lang="en-US" sz="2800">
                <a:solidFill>
                  <a:srgbClr val="000000"/>
                </a:solidFill>
                <a:latin typeface="Arial"/>
                <a:ea typeface="Arial"/>
              </a:rPr>
              <a:t>As shown above, our results benefit from the advantages of CNN in object recognition and the advantages of NTN in relation prediction.</a:t>
            </a:r>
            <a:endParaRPr/>
          </a:p>
        </p:txBody>
      </p:sp>
      <p:sp>
        <p:nvSpPr>
          <p:cNvPr id="81" name="CustomShape 36"/>
          <p:cNvSpPr/>
          <p:nvPr/>
        </p:nvSpPr>
        <p:spPr>
          <a:xfrm>
            <a:off x="9641520" y="3560400"/>
            <a:ext cx="10653480" cy="504360"/>
          </a:xfrm>
          <a:prstGeom prst="rect">
            <a:avLst/>
          </a:prstGeom>
          <a:noFill/>
          <a:ln w="38160">
            <a:solidFill>
              <a:srgbClr val="c00000"/>
            </a:solidFill>
            <a:round/>
          </a:ln>
        </p:spPr>
        <p:txBody>
          <a:bodyPr anchor="ctr"/>
          <a:p>
            <a:pPr algn="ctr">
              <a:lnSpc>
                <a:spcPct val="100000"/>
              </a:lnSpc>
            </a:pPr>
            <a:r>
              <a:rPr b="1" lang="en-US" sz="2800">
                <a:solidFill>
                  <a:srgbClr val="c00000"/>
                </a:solidFill>
                <a:latin typeface="Arial"/>
                <a:ea typeface="Arial"/>
              </a:rPr>
              <a:t>1. Topic Represetation</a:t>
            </a:r>
            <a:endParaRPr/>
          </a:p>
        </p:txBody>
      </p:sp>
      <p:sp>
        <p:nvSpPr>
          <p:cNvPr id="82" name="CustomShape 37"/>
          <p:cNvSpPr/>
          <p:nvPr/>
        </p:nvSpPr>
        <p:spPr>
          <a:xfrm>
            <a:off x="9546840" y="8869680"/>
            <a:ext cx="10653480" cy="1645920"/>
          </a:xfrm>
          <a:prstGeom prst="rect">
            <a:avLst/>
          </a:prstGeom>
          <a:noFill/>
          <a:ln>
            <a:noFill/>
          </a:ln>
        </p:spPr>
        <p:txBody>
          <a:bodyPr tIns="91440" bIns="91440"/>
          <a:p>
            <a:pPr>
              <a:lnSpc>
                <a:spcPct val="100000"/>
              </a:lnSpc>
              <a:buFont typeface="Arial"/>
              <a:buChar char="•"/>
            </a:pPr>
            <a:r>
              <a:rPr lang="en-US" sz="2800">
                <a:solidFill>
                  <a:srgbClr val="000000"/>
                </a:solidFill>
                <a:latin typeface="Arial"/>
                <a:ea typeface="Arial"/>
              </a:rPr>
              <a:t>12312</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