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470" y="-1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40"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41"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42"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43" name="PlaceHolder 5"/>
          <p:cNvSpPr>
            <a:spLocks noGrp="1"/>
          </p:cNvSpPr>
          <p:nvPr>
            <p:ph type="sldNum"/>
          </p:nvPr>
        </p:nvSpPr>
        <p:spPr>
          <a:xfrm>
            <a:off x="4399200" y="9555480"/>
            <a:ext cx="3372840" cy="502560"/>
          </a:xfrm>
          <a:prstGeom prst="rect">
            <a:avLst/>
          </a:prstGeom>
        </p:spPr>
        <p:txBody>
          <a:bodyPr lIns="0" tIns="0" rIns="0" bIns="0" anchor="b"/>
          <a:lstStyle/>
          <a:p>
            <a:pPr algn="r"/>
            <a:fld id="{49956AA3-1D21-48E5-B093-A0418414DBCF}" type="slidenum">
              <a:rPr lang="en-US" sz="1400">
                <a:latin typeface="Times New Roman"/>
              </a:rPr>
              <a:t>‹#›</a:t>
            </a:fld>
            <a:endParaRPr/>
          </a:p>
        </p:txBody>
      </p:sp>
    </p:spTree>
    <p:extLst>
      <p:ext uri="{BB962C8B-B14F-4D97-AF65-F5344CB8AC3E}">
        <p14:creationId xmlns:p14="http://schemas.microsoft.com/office/powerpoint/2010/main" val="3388272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body"/>
          </p:nvPr>
        </p:nvSpPr>
        <p:spPr>
          <a:xfrm>
            <a:off x="731880" y="4560840"/>
            <a:ext cx="5851080" cy="4319280"/>
          </a:xfrm>
          <a:prstGeom prst="rect">
            <a:avLst/>
          </a:prstGeom>
        </p:spPr>
        <p:txBody>
          <a:bodyPr lIns="96480" tIns="48240" rIns="96480" bIns="48240"/>
          <a:lstStyle/>
          <a:p>
            <a:endParaRPr/>
          </a:p>
        </p:txBody>
      </p:sp>
      <p:sp>
        <p:nvSpPr>
          <p:cNvPr id="84" name="TextShape 2"/>
          <p:cNvSpPr txBox="1"/>
          <p:nvPr/>
        </p:nvSpPr>
        <p:spPr>
          <a:xfrm>
            <a:off x="4143240" y="9120240"/>
            <a:ext cx="3169800" cy="479160"/>
          </a:xfrm>
          <a:prstGeom prst="rect">
            <a:avLst/>
          </a:prstGeom>
        </p:spPr>
        <p:txBody>
          <a:bodyPr lIns="96480" tIns="48240" rIns="96480" bIns="48240" anchor="b"/>
          <a:lstStyle/>
          <a:p>
            <a:pPr algn="r">
              <a:lnSpc>
                <a:spcPct val="100000"/>
              </a:lnSpc>
            </a:pPr>
            <a:fld id="{32744303-40D8-4812-8F77-9692908A0C28}" type="slidenum">
              <a:rPr lang="en-US" sz="1300">
                <a:solidFill>
                  <a:srgbClr val="000000"/>
                </a:solidFill>
                <a:latin typeface="Calibri"/>
                <a:ea typeface="Calibri"/>
              </a:rPr>
              <a:t>1</a:t>
            </a:fld>
            <a:endParaRPr/>
          </a:p>
        </p:txBody>
      </p:sp>
    </p:spTree>
    <p:extLst>
      <p:ext uri="{BB962C8B-B14F-4D97-AF65-F5344CB8AC3E}">
        <p14:creationId xmlns:p14="http://schemas.microsoft.com/office/powerpoint/2010/main" val="2218807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27" name="PlaceHolder 2"/>
          <p:cNvSpPr>
            <a:spLocks noGrp="1"/>
          </p:cNvSpPr>
          <p:nvPr>
            <p:ph type="body"/>
          </p:nvPr>
        </p:nvSpPr>
        <p:spPr>
          <a:xfrm>
            <a:off x="1645920" y="5135040"/>
            <a:ext cx="29626200" cy="6071040"/>
          </a:xfrm>
          <a:prstGeom prst="rect">
            <a:avLst/>
          </a:prstGeom>
        </p:spPr>
        <p:txBody>
          <a:bodyPr lIns="0" tIns="0" rIns="0" bIns="0"/>
          <a:lstStyle/>
          <a:p>
            <a:endParaRPr/>
          </a:p>
        </p:txBody>
      </p:sp>
      <p:sp>
        <p:nvSpPr>
          <p:cNvPr id="28" name="PlaceHolder 3"/>
          <p:cNvSpPr>
            <a:spLocks noGrp="1"/>
          </p:cNvSpPr>
          <p:nvPr>
            <p:ph type="body"/>
          </p:nvPr>
        </p:nvSpPr>
        <p:spPr>
          <a:xfrm>
            <a:off x="1645920" y="11783160"/>
            <a:ext cx="29626200" cy="60710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30" name="PlaceHolder 2"/>
          <p:cNvSpPr>
            <a:spLocks noGrp="1"/>
          </p:cNvSpPr>
          <p:nvPr>
            <p:ph type="body"/>
          </p:nvPr>
        </p:nvSpPr>
        <p:spPr>
          <a:xfrm>
            <a:off x="1645920" y="5135040"/>
            <a:ext cx="14457240" cy="6071040"/>
          </a:xfrm>
          <a:prstGeom prst="rect">
            <a:avLst/>
          </a:prstGeom>
        </p:spPr>
        <p:txBody>
          <a:bodyPr lIns="0" tIns="0" rIns="0" bIns="0"/>
          <a:lstStyle/>
          <a:p>
            <a:endParaRPr/>
          </a:p>
        </p:txBody>
      </p:sp>
      <p:sp>
        <p:nvSpPr>
          <p:cNvPr id="31" name="PlaceHolder 3"/>
          <p:cNvSpPr>
            <a:spLocks noGrp="1"/>
          </p:cNvSpPr>
          <p:nvPr>
            <p:ph type="body"/>
          </p:nvPr>
        </p:nvSpPr>
        <p:spPr>
          <a:xfrm>
            <a:off x="16826400" y="5135040"/>
            <a:ext cx="14457240" cy="6071040"/>
          </a:xfrm>
          <a:prstGeom prst="rect">
            <a:avLst/>
          </a:prstGeom>
        </p:spPr>
        <p:txBody>
          <a:bodyPr lIns="0" tIns="0" rIns="0" bIns="0"/>
          <a:lstStyle/>
          <a:p>
            <a:endParaRPr/>
          </a:p>
        </p:txBody>
      </p:sp>
      <p:sp>
        <p:nvSpPr>
          <p:cNvPr id="32" name="PlaceHolder 4"/>
          <p:cNvSpPr>
            <a:spLocks noGrp="1"/>
          </p:cNvSpPr>
          <p:nvPr>
            <p:ph type="body"/>
          </p:nvPr>
        </p:nvSpPr>
        <p:spPr>
          <a:xfrm>
            <a:off x="16826400" y="11783160"/>
            <a:ext cx="14457240" cy="6071040"/>
          </a:xfrm>
          <a:prstGeom prst="rect">
            <a:avLst/>
          </a:prstGeom>
        </p:spPr>
        <p:txBody>
          <a:bodyPr lIns="0" tIns="0" rIns="0" bIns="0"/>
          <a:lstStyle/>
          <a:p>
            <a:endParaRPr/>
          </a:p>
        </p:txBody>
      </p:sp>
      <p:sp>
        <p:nvSpPr>
          <p:cNvPr id="33" name="PlaceHolder 5"/>
          <p:cNvSpPr>
            <a:spLocks noGrp="1"/>
          </p:cNvSpPr>
          <p:nvPr>
            <p:ph type="body"/>
          </p:nvPr>
        </p:nvSpPr>
        <p:spPr>
          <a:xfrm>
            <a:off x="1645920" y="11783160"/>
            <a:ext cx="14457240" cy="60710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35" name="PlaceHolder 2"/>
          <p:cNvSpPr>
            <a:spLocks noGrp="1"/>
          </p:cNvSpPr>
          <p:nvPr>
            <p:ph type="body"/>
          </p:nvPr>
        </p:nvSpPr>
        <p:spPr>
          <a:xfrm>
            <a:off x="1645920" y="5135040"/>
            <a:ext cx="29626200" cy="12727800"/>
          </a:xfrm>
          <a:prstGeom prst="rect">
            <a:avLst/>
          </a:prstGeom>
        </p:spPr>
        <p:txBody>
          <a:bodyPr lIns="0" tIns="0" rIns="0" bIns="0"/>
          <a:lstStyle/>
          <a:p>
            <a:endParaRPr/>
          </a:p>
        </p:txBody>
      </p:sp>
      <p:sp>
        <p:nvSpPr>
          <p:cNvPr id="36" name="PlaceHolder 3"/>
          <p:cNvSpPr>
            <a:spLocks noGrp="1"/>
          </p:cNvSpPr>
          <p:nvPr>
            <p:ph type="body"/>
          </p:nvPr>
        </p:nvSpPr>
        <p:spPr>
          <a:xfrm>
            <a:off x="1645920" y="5135040"/>
            <a:ext cx="29626200" cy="12727800"/>
          </a:xfrm>
          <a:prstGeom prst="rect">
            <a:avLst/>
          </a:prstGeom>
        </p:spPr>
        <p:txBody>
          <a:bodyPr lIns="0" tIns="0" rIns="0" bIns="0"/>
          <a:lstStyle/>
          <a:p>
            <a:endParaRPr/>
          </a:p>
        </p:txBody>
      </p:sp>
      <p:pic>
        <p:nvPicPr>
          <p:cNvPr id="37" name="Picture 36"/>
          <p:cNvPicPr/>
          <p:nvPr/>
        </p:nvPicPr>
        <p:blipFill>
          <a:blip r:embed="rId2"/>
          <a:stretch>
            <a:fillRect/>
          </a:stretch>
        </p:blipFill>
        <p:spPr>
          <a:xfrm>
            <a:off x="8482680" y="5134680"/>
            <a:ext cx="15951960" cy="12727800"/>
          </a:xfrm>
          <a:prstGeom prst="rect">
            <a:avLst/>
          </a:prstGeom>
          <a:ln>
            <a:noFill/>
          </a:ln>
        </p:spPr>
      </p:pic>
      <p:pic>
        <p:nvPicPr>
          <p:cNvPr id="38" name="Picture 37"/>
          <p:cNvPicPr/>
          <p:nvPr/>
        </p:nvPicPr>
        <p:blipFill>
          <a:blip r:embed="rId2"/>
          <a:stretch>
            <a:fillRect/>
          </a:stretch>
        </p:blipFill>
        <p:spPr>
          <a:xfrm>
            <a:off x="8482680" y="5134680"/>
            <a:ext cx="15951960" cy="1272780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6" name="PlaceHolder 2"/>
          <p:cNvSpPr>
            <a:spLocks noGrp="1"/>
          </p:cNvSpPr>
          <p:nvPr>
            <p:ph type="subTitle"/>
          </p:nvPr>
        </p:nvSpPr>
        <p:spPr>
          <a:xfrm>
            <a:off x="1645920" y="5135040"/>
            <a:ext cx="29626200" cy="127281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8" name="PlaceHolder 2"/>
          <p:cNvSpPr>
            <a:spLocks noGrp="1"/>
          </p:cNvSpPr>
          <p:nvPr>
            <p:ph type="body"/>
          </p:nvPr>
        </p:nvSpPr>
        <p:spPr>
          <a:xfrm>
            <a:off x="1645920" y="5135040"/>
            <a:ext cx="29626200" cy="1272780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10" name="PlaceHolder 2"/>
          <p:cNvSpPr>
            <a:spLocks noGrp="1"/>
          </p:cNvSpPr>
          <p:nvPr>
            <p:ph type="body"/>
          </p:nvPr>
        </p:nvSpPr>
        <p:spPr>
          <a:xfrm>
            <a:off x="1645920" y="5135040"/>
            <a:ext cx="14457240" cy="12727800"/>
          </a:xfrm>
          <a:prstGeom prst="rect">
            <a:avLst/>
          </a:prstGeom>
        </p:spPr>
        <p:txBody>
          <a:bodyPr lIns="0" tIns="0" rIns="0" bIns="0"/>
          <a:lstStyle/>
          <a:p>
            <a:endParaRPr/>
          </a:p>
        </p:txBody>
      </p:sp>
      <p:sp>
        <p:nvSpPr>
          <p:cNvPr id="11" name="PlaceHolder 3"/>
          <p:cNvSpPr>
            <a:spLocks noGrp="1"/>
          </p:cNvSpPr>
          <p:nvPr>
            <p:ph type="body"/>
          </p:nvPr>
        </p:nvSpPr>
        <p:spPr>
          <a:xfrm>
            <a:off x="16826400" y="5135040"/>
            <a:ext cx="14457240" cy="1272780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468880" y="6817320"/>
            <a:ext cx="27980280" cy="218055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15" name="PlaceHolder 2"/>
          <p:cNvSpPr>
            <a:spLocks noGrp="1"/>
          </p:cNvSpPr>
          <p:nvPr>
            <p:ph type="body"/>
          </p:nvPr>
        </p:nvSpPr>
        <p:spPr>
          <a:xfrm>
            <a:off x="1645920" y="5135040"/>
            <a:ext cx="14457240" cy="6071040"/>
          </a:xfrm>
          <a:prstGeom prst="rect">
            <a:avLst/>
          </a:prstGeom>
        </p:spPr>
        <p:txBody>
          <a:bodyPr lIns="0" tIns="0" rIns="0" bIns="0"/>
          <a:lstStyle/>
          <a:p>
            <a:endParaRPr/>
          </a:p>
        </p:txBody>
      </p:sp>
      <p:sp>
        <p:nvSpPr>
          <p:cNvPr id="16" name="PlaceHolder 3"/>
          <p:cNvSpPr>
            <a:spLocks noGrp="1"/>
          </p:cNvSpPr>
          <p:nvPr>
            <p:ph type="body"/>
          </p:nvPr>
        </p:nvSpPr>
        <p:spPr>
          <a:xfrm>
            <a:off x="1645920" y="11783160"/>
            <a:ext cx="14457240" cy="6071040"/>
          </a:xfrm>
          <a:prstGeom prst="rect">
            <a:avLst/>
          </a:prstGeom>
        </p:spPr>
        <p:txBody>
          <a:bodyPr lIns="0" tIns="0" rIns="0" bIns="0"/>
          <a:lstStyle/>
          <a:p>
            <a:endParaRPr/>
          </a:p>
        </p:txBody>
      </p:sp>
      <p:sp>
        <p:nvSpPr>
          <p:cNvPr id="17" name="PlaceHolder 4"/>
          <p:cNvSpPr>
            <a:spLocks noGrp="1"/>
          </p:cNvSpPr>
          <p:nvPr>
            <p:ph type="body"/>
          </p:nvPr>
        </p:nvSpPr>
        <p:spPr>
          <a:xfrm>
            <a:off x="16826400" y="5135040"/>
            <a:ext cx="14457240" cy="1272780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19" name="PlaceHolder 2"/>
          <p:cNvSpPr>
            <a:spLocks noGrp="1"/>
          </p:cNvSpPr>
          <p:nvPr>
            <p:ph type="body"/>
          </p:nvPr>
        </p:nvSpPr>
        <p:spPr>
          <a:xfrm>
            <a:off x="1645920" y="5135040"/>
            <a:ext cx="14457240" cy="12727800"/>
          </a:xfrm>
          <a:prstGeom prst="rect">
            <a:avLst/>
          </a:prstGeom>
        </p:spPr>
        <p:txBody>
          <a:bodyPr lIns="0" tIns="0" rIns="0" bIns="0"/>
          <a:lstStyle/>
          <a:p>
            <a:endParaRPr/>
          </a:p>
        </p:txBody>
      </p:sp>
      <p:sp>
        <p:nvSpPr>
          <p:cNvPr id="20" name="PlaceHolder 3"/>
          <p:cNvSpPr>
            <a:spLocks noGrp="1"/>
          </p:cNvSpPr>
          <p:nvPr>
            <p:ph type="body"/>
          </p:nvPr>
        </p:nvSpPr>
        <p:spPr>
          <a:xfrm>
            <a:off x="16826400" y="5135040"/>
            <a:ext cx="14457240" cy="6071040"/>
          </a:xfrm>
          <a:prstGeom prst="rect">
            <a:avLst/>
          </a:prstGeom>
        </p:spPr>
        <p:txBody>
          <a:bodyPr lIns="0" tIns="0" rIns="0" bIns="0"/>
          <a:lstStyle/>
          <a:p>
            <a:endParaRPr/>
          </a:p>
        </p:txBody>
      </p:sp>
      <p:sp>
        <p:nvSpPr>
          <p:cNvPr id="21" name="PlaceHolder 4"/>
          <p:cNvSpPr>
            <a:spLocks noGrp="1"/>
          </p:cNvSpPr>
          <p:nvPr>
            <p:ph type="body"/>
          </p:nvPr>
        </p:nvSpPr>
        <p:spPr>
          <a:xfrm>
            <a:off x="16826400" y="11783160"/>
            <a:ext cx="14457240" cy="60710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468880" y="6817320"/>
            <a:ext cx="27980280" cy="4704120"/>
          </a:xfrm>
          <a:prstGeom prst="rect">
            <a:avLst/>
          </a:prstGeom>
        </p:spPr>
        <p:txBody>
          <a:bodyPr lIns="0" tIns="0" rIns="0" bIns="0" anchor="ctr"/>
          <a:lstStyle/>
          <a:p>
            <a:endParaRPr/>
          </a:p>
        </p:txBody>
      </p:sp>
      <p:sp>
        <p:nvSpPr>
          <p:cNvPr id="23" name="PlaceHolder 2"/>
          <p:cNvSpPr>
            <a:spLocks noGrp="1"/>
          </p:cNvSpPr>
          <p:nvPr>
            <p:ph type="body"/>
          </p:nvPr>
        </p:nvSpPr>
        <p:spPr>
          <a:xfrm>
            <a:off x="1645920" y="5135040"/>
            <a:ext cx="14457240" cy="6071040"/>
          </a:xfrm>
          <a:prstGeom prst="rect">
            <a:avLst/>
          </a:prstGeom>
        </p:spPr>
        <p:txBody>
          <a:bodyPr lIns="0" tIns="0" rIns="0" bIns="0"/>
          <a:lstStyle/>
          <a:p>
            <a:endParaRPr/>
          </a:p>
        </p:txBody>
      </p:sp>
      <p:sp>
        <p:nvSpPr>
          <p:cNvPr id="24" name="PlaceHolder 3"/>
          <p:cNvSpPr>
            <a:spLocks noGrp="1"/>
          </p:cNvSpPr>
          <p:nvPr>
            <p:ph type="body"/>
          </p:nvPr>
        </p:nvSpPr>
        <p:spPr>
          <a:xfrm>
            <a:off x="16826400" y="5135040"/>
            <a:ext cx="14457240" cy="6071040"/>
          </a:xfrm>
          <a:prstGeom prst="rect">
            <a:avLst/>
          </a:prstGeom>
        </p:spPr>
        <p:txBody>
          <a:bodyPr lIns="0" tIns="0" rIns="0" bIns="0"/>
          <a:lstStyle/>
          <a:p>
            <a:endParaRPr/>
          </a:p>
        </p:txBody>
      </p:sp>
      <p:sp>
        <p:nvSpPr>
          <p:cNvPr id="25" name="PlaceHolder 4"/>
          <p:cNvSpPr>
            <a:spLocks noGrp="1"/>
          </p:cNvSpPr>
          <p:nvPr>
            <p:ph type="body"/>
          </p:nvPr>
        </p:nvSpPr>
        <p:spPr>
          <a:xfrm>
            <a:off x="1645920" y="11783160"/>
            <a:ext cx="29626200" cy="60710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2468880" y="6817320"/>
            <a:ext cx="27980280" cy="4703760"/>
          </a:xfrm>
          <a:prstGeom prst="rect">
            <a:avLst/>
          </a:prstGeom>
        </p:spPr>
        <p:txBody>
          <a:bodyPr tIns="91440" bIns="91440" anchor="ctr"/>
          <a:lstStyle/>
          <a:p>
            <a:r>
              <a:rPr lang="en-US" sz="1400">
                <a:latin typeface="Arial"/>
              </a:rPr>
              <a:t>Click to edit the title text format</a:t>
            </a:r>
            <a:endParaRPr/>
          </a:p>
        </p:txBody>
      </p:sp>
      <p:sp>
        <p:nvSpPr>
          <p:cNvPr id="6" name="PlaceHolder 2"/>
          <p:cNvSpPr>
            <a:spLocks noGrp="1"/>
          </p:cNvSpPr>
          <p:nvPr>
            <p:ph type="dt"/>
          </p:nvPr>
        </p:nvSpPr>
        <p:spPr>
          <a:xfrm>
            <a:off x="1646640" y="20341080"/>
            <a:ext cx="7679160" cy="1168200"/>
          </a:xfrm>
          <a:prstGeom prst="rect">
            <a:avLst/>
          </a:prstGeom>
        </p:spPr>
        <p:txBody>
          <a:bodyPr tIns="91440" bIns="91440" anchor="ctr"/>
          <a:lstStyle/>
          <a:p>
            <a:endParaRPr/>
          </a:p>
        </p:txBody>
      </p:sp>
      <p:sp>
        <p:nvSpPr>
          <p:cNvPr id="2" name="PlaceHolder 3"/>
          <p:cNvSpPr>
            <a:spLocks noGrp="1"/>
          </p:cNvSpPr>
          <p:nvPr>
            <p:ph type="ftr"/>
          </p:nvPr>
        </p:nvSpPr>
        <p:spPr>
          <a:xfrm>
            <a:off x="11247840" y="20341080"/>
            <a:ext cx="10422360" cy="1168200"/>
          </a:xfrm>
          <a:prstGeom prst="rect">
            <a:avLst/>
          </a:prstGeom>
        </p:spPr>
        <p:txBody>
          <a:bodyPr tIns="91440" bIns="91440" anchor="ctr"/>
          <a:lstStyle/>
          <a:p>
            <a:endParaRPr/>
          </a:p>
        </p:txBody>
      </p:sp>
      <p:sp>
        <p:nvSpPr>
          <p:cNvPr id="3" name="PlaceHolder 4"/>
          <p:cNvSpPr>
            <a:spLocks noGrp="1"/>
          </p:cNvSpPr>
          <p:nvPr>
            <p:ph type="sldNum"/>
          </p:nvPr>
        </p:nvSpPr>
        <p:spPr>
          <a:xfrm>
            <a:off x="23592240" y="20341080"/>
            <a:ext cx="7679160" cy="1168200"/>
          </a:xfrm>
          <a:prstGeom prst="rect">
            <a:avLst/>
          </a:prstGeom>
        </p:spPr>
        <p:txBody>
          <a:bodyPr lIns="313560" tIns="156600" rIns="313560" bIns="156600" anchor="ctr"/>
          <a:lstStyle/>
          <a:p>
            <a:pPr>
              <a:lnSpc>
                <a:spcPct val="100000"/>
              </a:lnSpc>
            </a:pPr>
            <a:fld id="{FD97068A-8413-442C-836D-4C9575CFAE49}" type="slidenum">
              <a:rPr lang="en-US" sz="3600">
                <a:solidFill>
                  <a:srgbClr val="898989"/>
                </a:solidFill>
                <a:latin typeface="Calibri"/>
                <a:ea typeface="Calibri"/>
              </a:rPr>
              <a:t>‹#›</a:t>
            </a:fld>
            <a:endParaRPr/>
          </a:p>
        </p:txBody>
      </p:sp>
      <p:sp>
        <p:nvSpPr>
          <p:cNvPr id="4" name="PlaceHolder 5"/>
          <p:cNvSpPr>
            <a:spLocks noGrp="1"/>
          </p:cNvSpPr>
          <p:nvPr>
            <p:ph type="body"/>
          </p:nvPr>
        </p:nvSpPr>
        <p:spPr>
          <a:xfrm>
            <a:off x="1645920" y="5135040"/>
            <a:ext cx="29626200" cy="12727800"/>
          </a:xfrm>
          <a:prstGeom prst="rect">
            <a:avLst/>
          </a:prstGeom>
        </p:spPr>
        <p:txBody>
          <a:bodyPr lIns="0" tIns="0" rIns="0" bIns="0"/>
          <a:lstStyle/>
          <a:p>
            <a:pPr>
              <a:buSzPct val="45000"/>
              <a:buFont typeface="StarSymbol"/>
              <a:buChar char=""/>
            </a:pPr>
            <a:r>
              <a:rPr lang="en-US" sz="1400">
                <a:latin typeface="Arial"/>
              </a:rPr>
              <a:t>Click to edit the outline text format</a:t>
            </a:r>
            <a:endParaRPr/>
          </a:p>
          <a:p>
            <a:pPr lvl="1">
              <a:buSzPct val="75000"/>
              <a:buFont typeface="StarSymbol"/>
              <a:buChar char=""/>
            </a:pPr>
            <a:r>
              <a:rPr lang="en-US" sz="1400">
                <a:latin typeface="Arial"/>
              </a:rPr>
              <a:t>Second Outline Level</a:t>
            </a:r>
            <a:endParaRPr/>
          </a:p>
          <a:p>
            <a:pPr lvl="2">
              <a:buSzPct val="45000"/>
              <a:buFont typeface="StarSymbol"/>
              <a:buChar char=""/>
            </a:pPr>
            <a:r>
              <a:rPr lang="en-US" sz="14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0790" y="14478275"/>
            <a:ext cx="10666667" cy="1857143"/>
          </a:xfrm>
          <a:prstGeom prst="rect">
            <a:avLst/>
          </a:prstGeom>
        </p:spPr>
      </p:pic>
      <p:sp>
        <p:nvSpPr>
          <p:cNvPr id="44" name="CustomShape 1"/>
          <p:cNvSpPr/>
          <p:nvPr/>
        </p:nvSpPr>
        <p:spPr>
          <a:xfrm>
            <a:off x="0" y="-31320"/>
            <a:ext cx="32918040" cy="2257920"/>
          </a:xfrm>
          <a:prstGeom prst="rect">
            <a:avLst/>
          </a:prstGeom>
          <a:blipFill>
            <a:blip r:embed="rId4"/>
            <a:stretch>
              <a:fillRect/>
            </a:stretch>
          </a:blipFill>
          <a:ln>
            <a:noFill/>
          </a:ln>
        </p:spPr>
        <p:txBody>
          <a:bodyPr/>
          <a:lstStyle/>
          <a:p>
            <a:pPr>
              <a:lnSpc>
                <a:spcPct val="100000"/>
              </a:lnSpc>
            </a:pPr>
            <a:r>
              <a:rPr lang="en-US" sz="6140">
                <a:solidFill>
                  <a:srgbClr val="000000"/>
                </a:solidFill>
                <a:latin typeface="Arial"/>
                <a:ea typeface="Arial"/>
              </a:rPr>
              <a:t> </a:t>
            </a:r>
            <a:endParaRPr/>
          </a:p>
        </p:txBody>
      </p:sp>
      <p:sp>
        <p:nvSpPr>
          <p:cNvPr id="45" name="CustomShape 2"/>
          <p:cNvSpPr/>
          <p:nvPr/>
        </p:nvSpPr>
        <p:spPr>
          <a:xfrm>
            <a:off x="1905120" y="2523960"/>
            <a:ext cx="5562360" cy="767880"/>
          </a:xfrm>
          <a:prstGeom prst="rect">
            <a:avLst/>
          </a:prstGeom>
          <a:noFill/>
          <a:ln>
            <a:noFill/>
          </a:ln>
        </p:spPr>
        <p:txBody>
          <a:bodyPr lIns="69480" tIns="34920" rIns="69480" bIns="34920"/>
          <a:lstStyle/>
          <a:p>
            <a:pPr algn="ctr">
              <a:lnSpc>
                <a:spcPct val="100000"/>
              </a:lnSpc>
            </a:pPr>
            <a:r>
              <a:rPr lang="en-US" sz="4540" b="1">
                <a:solidFill>
                  <a:srgbClr val="C00000"/>
                </a:solidFill>
                <a:latin typeface="Helvetica Neue"/>
                <a:ea typeface="Helvetica Neue"/>
              </a:rPr>
              <a:t>Introduction</a:t>
            </a:r>
            <a:endParaRPr/>
          </a:p>
        </p:txBody>
      </p:sp>
      <p:sp>
        <p:nvSpPr>
          <p:cNvPr id="46" name="CustomShape 3"/>
          <p:cNvSpPr/>
          <p:nvPr/>
        </p:nvSpPr>
        <p:spPr>
          <a:xfrm>
            <a:off x="338760" y="3565800"/>
            <a:ext cx="8414280" cy="9716400"/>
          </a:xfrm>
          <a:prstGeom prst="roundRect">
            <a:avLst>
              <a:gd name="adj" fmla="val 3786"/>
            </a:avLst>
          </a:prstGeom>
          <a:noFill/>
          <a:ln w="57240">
            <a:solidFill>
              <a:srgbClr val="C00000"/>
            </a:solidFill>
            <a:round/>
          </a:ln>
        </p:spPr>
      </p:sp>
      <p:sp>
        <p:nvSpPr>
          <p:cNvPr id="47" name="CustomShape 4"/>
          <p:cNvSpPr/>
          <p:nvPr/>
        </p:nvSpPr>
        <p:spPr>
          <a:xfrm>
            <a:off x="362520" y="14312160"/>
            <a:ext cx="8393760" cy="7291080"/>
          </a:xfrm>
          <a:prstGeom prst="roundRect">
            <a:avLst>
              <a:gd name="adj" fmla="val 3295"/>
            </a:avLst>
          </a:prstGeom>
          <a:noFill/>
          <a:ln w="57240">
            <a:solidFill>
              <a:srgbClr val="C00000"/>
            </a:solidFill>
            <a:round/>
          </a:ln>
        </p:spPr>
      </p:sp>
      <p:sp>
        <p:nvSpPr>
          <p:cNvPr id="48" name="CustomShape 5"/>
          <p:cNvSpPr/>
          <p:nvPr/>
        </p:nvSpPr>
        <p:spPr>
          <a:xfrm>
            <a:off x="2446560" y="13339800"/>
            <a:ext cx="4225680" cy="767880"/>
          </a:xfrm>
          <a:prstGeom prst="rect">
            <a:avLst/>
          </a:prstGeom>
          <a:noFill/>
          <a:ln>
            <a:noFill/>
          </a:ln>
        </p:spPr>
        <p:txBody>
          <a:bodyPr lIns="69480" tIns="34920" rIns="69480" bIns="34920"/>
          <a:lstStyle/>
          <a:p>
            <a:pPr algn="ctr">
              <a:lnSpc>
                <a:spcPct val="100000"/>
              </a:lnSpc>
            </a:pPr>
            <a:r>
              <a:rPr lang="en-US" sz="4540" b="1">
                <a:solidFill>
                  <a:srgbClr val="C00000"/>
                </a:solidFill>
                <a:latin typeface="Helvetica Neue"/>
                <a:ea typeface="Helvetica Neue"/>
              </a:rPr>
              <a:t>Dataset</a:t>
            </a:r>
            <a:endParaRPr/>
          </a:p>
        </p:txBody>
      </p:sp>
      <p:sp>
        <p:nvSpPr>
          <p:cNvPr id="49" name="CustomShape 6"/>
          <p:cNvSpPr/>
          <p:nvPr/>
        </p:nvSpPr>
        <p:spPr>
          <a:xfrm>
            <a:off x="2960280" y="3652200"/>
            <a:ext cx="1717200" cy="584280"/>
          </a:xfrm>
          <a:prstGeom prst="rect">
            <a:avLst/>
          </a:prstGeom>
          <a:noFill/>
          <a:ln>
            <a:noFill/>
          </a:ln>
        </p:spPr>
        <p:txBody>
          <a:bodyPr/>
          <a:lstStyle/>
          <a:p>
            <a:pPr>
              <a:lnSpc>
                <a:spcPct val="100000"/>
              </a:lnSpc>
            </a:pPr>
            <a:r>
              <a:rPr lang="en-US" sz="3200">
                <a:solidFill>
                  <a:srgbClr val="FFFFFF"/>
                </a:solidFill>
                <a:latin typeface="Arial"/>
                <a:ea typeface="Arial"/>
              </a:rPr>
              <a:t>MIPS</a:t>
            </a:r>
            <a:endParaRPr/>
          </a:p>
        </p:txBody>
      </p:sp>
      <p:sp>
        <p:nvSpPr>
          <p:cNvPr id="50" name="CustomShape 7"/>
          <p:cNvSpPr/>
          <p:nvPr/>
        </p:nvSpPr>
        <p:spPr>
          <a:xfrm>
            <a:off x="9115560" y="2548440"/>
            <a:ext cx="11400480" cy="19054800"/>
          </a:xfrm>
          <a:prstGeom prst="roundRect">
            <a:avLst>
              <a:gd name="adj" fmla="val 2596"/>
            </a:avLst>
          </a:prstGeom>
          <a:noFill/>
          <a:ln w="57240">
            <a:solidFill>
              <a:srgbClr val="C00000"/>
            </a:solidFill>
            <a:round/>
          </a:ln>
        </p:spPr>
      </p:sp>
      <p:sp>
        <p:nvSpPr>
          <p:cNvPr id="51" name="CustomShape 8"/>
          <p:cNvSpPr/>
          <p:nvPr/>
        </p:nvSpPr>
        <p:spPr>
          <a:xfrm>
            <a:off x="639000" y="14504760"/>
            <a:ext cx="7841160" cy="3132000"/>
          </a:xfrm>
          <a:prstGeom prst="rect">
            <a:avLst/>
          </a:prstGeom>
          <a:noFill/>
          <a:ln>
            <a:noFill/>
          </a:ln>
        </p:spPr>
        <p:txBody>
          <a:bodyPr/>
          <a:lstStyle/>
          <a:p>
            <a:pPr>
              <a:lnSpc>
                <a:spcPct val="100000"/>
              </a:lnSpc>
              <a:buFont typeface="Arial"/>
              <a:buChar char="•"/>
            </a:pPr>
            <a:endParaRPr dirty="0"/>
          </a:p>
        </p:txBody>
      </p:sp>
      <p:pic>
        <p:nvPicPr>
          <p:cNvPr id="52" name="Shape 92"/>
          <p:cNvPicPr/>
          <p:nvPr/>
        </p:nvPicPr>
        <p:blipFill>
          <a:blip r:embed="rId5"/>
          <a:stretch>
            <a:fillRect/>
          </a:stretch>
        </p:blipFill>
        <p:spPr>
          <a:xfrm>
            <a:off x="30687480" y="97920"/>
            <a:ext cx="2124000" cy="2035800"/>
          </a:xfrm>
          <a:prstGeom prst="rect">
            <a:avLst/>
          </a:prstGeom>
          <a:ln>
            <a:noFill/>
          </a:ln>
        </p:spPr>
      </p:pic>
      <p:pic>
        <p:nvPicPr>
          <p:cNvPr id="53" name="Shape 93"/>
          <p:cNvPicPr/>
          <p:nvPr/>
        </p:nvPicPr>
        <p:blipFill>
          <a:blip r:embed="rId6"/>
          <a:stretch>
            <a:fillRect/>
          </a:stretch>
        </p:blipFill>
        <p:spPr>
          <a:xfrm>
            <a:off x="380880" y="378720"/>
            <a:ext cx="3537720" cy="1414800"/>
          </a:xfrm>
          <a:prstGeom prst="rect">
            <a:avLst/>
          </a:prstGeom>
          <a:ln>
            <a:noFill/>
          </a:ln>
        </p:spPr>
      </p:pic>
      <p:sp>
        <p:nvSpPr>
          <p:cNvPr id="56" name="CustomShape 11"/>
          <p:cNvSpPr/>
          <p:nvPr/>
        </p:nvSpPr>
        <p:spPr>
          <a:xfrm>
            <a:off x="12334680" y="2594160"/>
            <a:ext cx="5305320" cy="767880"/>
          </a:xfrm>
          <a:prstGeom prst="rect">
            <a:avLst/>
          </a:prstGeom>
          <a:noFill/>
          <a:ln>
            <a:noFill/>
          </a:ln>
        </p:spPr>
        <p:txBody>
          <a:bodyPr lIns="69480" tIns="34920" rIns="69480" bIns="34920"/>
          <a:lstStyle/>
          <a:p>
            <a:pPr algn="ctr">
              <a:lnSpc>
                <a:spcPct val="100000"/>
              </a:lnSpc>
            </a:pPr>
            <a:r>
              <a:rPr lang="en-US" sz="4540" b="1">
                <a:solidFill>
                  <a:srgbClr val="C00000"/>
                </a:solidFill>
                <a:latin typeface="Helvetica Neue"/>
                <a:ea typeface="Helvetica Neue"/>
              </a:rPr>
              <a:t>Method</a:t>
            </a:r>
            <a:endParaRPr/>
          </a:p>
        </p:txBody>
      </p:sp>
      <p:sp>
        <p:nvSpPr>
          <p:cNvPr id="57" name="CustomShape 12"/>
          <p:cNvSpPr/>
          <p:nvPr/>
        </p:nvSpPr>
        <p:spPr>
          <a:xfrm>
            <a:off x="20878920" y="2548440"/>
            <a:ext cx="11658240" cy="11763360"/>
          </a:xfrm>
          <a:prstGeom prst="roundRect">
            <a:avLst>
              <a:gd name="adj" fmla="val 2596"/>
            </a:avLst>
          </a:prstGeom>
          <a:noFill/>
          <a:ln w="57240">
            <a:solidFill>
              <a:srgbClr val="C00000"/>
            </a:solidFill>
            <a:round/>
          </a:ln>
        </p:spPr>
      </p:sp>
      <p:sp>
        <p:nvSpPr>
          <p:cNvPr id="58" name="CustomShape 13"/>
          <p:cNvSpPr/>
          <p:nvPr/>
        </p:nvSpPr>
        <p:spPr>
          <a:xfrm>
            <a:off x="23968440" y="2565720"/>
            <a:ext cx="5562360" cy="767880"/>
          </a:xfrm>
          <a:prstGeom prst="rect">
            <a:avLst/>
          </a:prstGeom>
          <a:noFill/>
          <a:ln>
            <a:noFill/>
          </a:ln>
        </p:spPr>
        <p:txBody>
          <a:bodyPr lIns="69480" tIns="34920" rIns="69480" bIns="34920"/>
          <a:lstStyle/>
          <a:p>
            <a:pPr algn="ctr">
              <a:lnSpc>
                <a:spcPct val="100000"/>
              </a:lnSpc>
            </a:pPr>
            <a:r>
              <a:rPr lang="en-US" sz="4540" b="1">
                <a:solidFill>
                  <a:srgbClr val="C00000"/>
                </a:solidFill>
                <a:latin typeface="Helvetica Neue"/>
                <a:ea typeface="Helvetica Neue"/>
              </a:rPr>
              <a:t>Experiment Result</a:t>
            </a:r>
            <a:endParaRPr/>
          </a:p>
        </p:txBody>
      </p:sp>
      <p:graphicFrame>
        <p:nvGraphicFramePr>
          <p:cNvPr id="59" name="Table 14"/>
          <p:cNvGraphicFramePr/>
          <p:nvPr/>
        </p:nvGraphicFramePr>
        <p:xfrm>
          <a:off x="23521320" y="5152680"/>
          <a:ext cx="6718680" cy="1996378"/>
        </p:xfrm>
        <a:graphic>
          <a:graphicData uri="http://schemas.openxmlformats.org/drawingml/2006/table">
            <a:tbl>
              <a:tblPr/>
              <a:tblGrid>
                <a:gridCol w="3387240"/>
                <a:gridCol w="3331440"/>
              </a:tblGrid>
              <a:tr h="454320">
                <a:tc>
                  <a:txBody>
                    <a:bodyPr/>
                    <a:lstStyle/>
                    <a:p>
                      <a:pPr algn="ctr">
                        <a:lnSpc>
                          <a:spcPct val="107000"/>
                        </a:lnSpc>
                      </a:pPr>
                      <a:r>
                        <a:rPr lang="en-US" sz="2800" b="1" i="1">
                          <a:solidFill>
                            <a:srgbClr val="FFFFFF"/>
                          </a:solidFill>
                          <a:latin typeface="Arial"/>
                          <a:ea typeface="Arial"/>
                        </a:rPr>
                        <a:t>Method</a:t>
                      </a:r>
                      <a:endParaRPr/>
                    </a:p>
                  </a:txBody>
                  <a:tcPr/>
                </a:tc>
                <a:tc>
                  <a:txBody>
                    <a:bodyPr/>
                    <a:lstStyle/>
                    <a:p>
                      <a:pPr algn="ctr">
                        <a:lnSpc>
                          <a:spcPct val="107000"/>
                        </a:lnSpc>
                      </a:pPr>
                      <a:r>
                        <a:rPr lang="en-US" sz="2800" b="1" i="1">
                          <a:solidFill>
                            <a:srgbClr val="FFFFFF"/>
                          </a:solidFill>
                          <a:latin typeface="Arial"/>
                          <a:ea typeface="Arial"/>
                        </a:rPr>
                        <a:t>Top 1 Accuracy</a:t>
                      </a:r>
                      <a:endParaRPr/>
                    </a:p>
                  </a:txBody>
                  <a:tcPr/>
                </a:tc>
              </a:tr>
              <a:tr h="391680">
                <a:tc>
                  <a:txBody>
                    <a:bodyPr/>
                    <a:lstStyle/>
                    <a:p>
                      <a:pPr algn="ctr">
                        <a:lnSpc>
                          <a:spcPct val="107000"/>
                        </a:lnSpc>
                      </a:pPr>
                      <a:r>
                        <a:rPr lang="en-US" sz="2400" i="1">
                          <a:solidFill>
                            <a:srgbClr val="000000"/>
                          </a:solidFill>
                          <a:latin typeface="Arial"/>
                          <a:ea typeface="Arial"/>
                        </a:rPr>
                        <a:t>ScSPM</a:t>
                      </a:r>
                      <a:endParaRPr/>
                    </a:p>
                  </a:txBody>
                  <a:tcPr/>
                </a:tc>
                <a:tc>
                  <a:txBody>
                    <a:bodyPr/>
                    <a:lstStyle/>
                    <a:p>
                      <a:pPr algn="ctr">
                        <a:lnSpc>
                          <a:spcPct val="107000"/>
                        </a:lnSpc>
                      </a:pPr>
                      <a:r>
                        <a:rPr lang="en-US" sz="2400" i="1">
                          <a:solidFill>
                            <a:srgbClr val="000000"/>
                          </a:solidFill>
                          <a:latin typeface="Arial"/>
                          <a:ea typeface="Arial"/>
                        </a:rPr>
                        <a:t>28.57</a:t>
                      </a:r>
                      <a:endParaRPr/>
                    </a:p>
                  </a:txBody>
                  <a:tcPr/>
                </a:tc>
              </a:tr>
              <a:tr h="391680">
                <a:tc>
                  <a:txBody>
                    <a:bodyPr/>
                    <a:lstStyle/>
                    <a:p>
                      <a:pPr algn="ctr">
                        <a:lnSpc>
                          <a:spcPct val="107000"/>
                        </a:lnSpc>
                      </a:pPr>
                      <a:r>
                        <a:rPr lang="en-US" sz="2400" i="1">
                          <a:solidFill>
                            <a:srgbClr val="000000"/>
                          </a:solidFill>
                          <a:latin typeface="Arial"/>
                          <a:ea typeface="Arial"/>
                        </a:rPr>
                        <a:t>LLC</a:t>
                      </a:r>
                      <a:endParaRPr/>
                    </a:p>
                  </a:txBody>
                  <a:tcPr/>
                </a:tc>
                <a:tc>
                  <a:txBody>
                    <a:bodyPr/>
                    <a:lstStyle/>
                    <a:p>
                      <a:pPr algn="ctr">
                        <a:lnSpc>
                          <a:spcPct val="107000"/>
                        </a:lnSpc>
                      </a:pPr>
                      <a:r>
                        <a:rPr lang="en-US" sz="2400" i="1">
                          <a:solidFill>
                            <a:srgbClr val="000000"/>
                          </a:solidFill>
                          <a:latin typeface="Arial"/>
                          <a:ea typeface="Arial"/>
                        </a:rPr>
                        <a:t>32.33</a:t>
                      </a:r>
                      <a:endParaRPr/>
                    </a:p>
                  </a:txBody>
                  <a:tcPr/>
                </a:tc>
              </a:tr>
              <a:tr h="392400">
                <a:tc>
                  <a:txBody>
                    <a:bodyPr/>
                    <a:lstStyle/>
                    <a:p>
                      <a:pPr algn="ctr">
                        <a:lnSpc>
                          <a:spcPct val="107000"/>
                        </a:lnSpc>
                      </a:pPr>
                      <a:r>
                        <a:rPr lang="en-US" sz="2400" b="1" i="1">
                          <a:solidFill>
                            <a:srgbClr val="000000"/>
                          </a:solidFill>
                          <a:latin typeface="Arial"/>
                          <a:ea typeface="Arial"/>
                        </a:rPr>
                        <a:t>Our Model</a:t>
                      </a:r>
                      <a:endParaRPr/>
                    </a:p>
                  </a:txBody>
                  <a:tcPr/>
                </a:tc>
                <a:tc>
                  <a:txBody>
                    <a:bodyPr/>
                    <a:lstStyle/>
                    <a:p>
                      <a:pPr algn="ctr">
                        <a:lnSpc>
                          <a:spcPct val="107000"/>
                        </a:lnSpc>
                      </a:pPr>
                      <a:r>
                        <a:rPr lang="en-US" sz="2400" b="1" i="1">
                          <a:solidFill>
                            <a:srgbClr val="000000"/>
                          </a:solidFill>
                          <a:latin typeface="Arial"/>
                          <a:ea typeface="Arial"/>
                        </a:rPr>
                        <a:t>52.85</a:t>
                      </a:r>
                      <a:endParaRPr/>
                    </a:p>
                  </a:txBody>
                  <a:tcPr/>
                </a:tc>
              </a:tr>
            </a:tbl>
          </a:graphicData>
        </a:graphic>
      </p:graphicFrame>
      <p:sp>
        <p:nvSpPr>
          <p:cNvPr id="60" name="CustomShape 15"/>
          <p:cNvSpPr/>
          <p:nvPr/>
        </p:nvSpPr>
        <p:spPr>
          <a:xfrm>
            <a:off x="22414680" y="6836040"/>
            <a:ext cx="8932680" cy="418320"/>
          </a:xfrm>
          <a:prstGeom prst="rect">
            <a:avLst/>
          </a:prstGeom>
          <a:noFill/>
          <a:ln>
            <a:noFill/>
          </a:ln>
        </p:spPr>
        <p:txBody>
          <a:bodyPr/>
          <a:lstStyle/>
          <a:p>
            <a:pPr algn="ctr">
              <a:lnSpc>
                <a:spcPct val="100000"/>
              </a:lnSpc>
            </a:pPr>
            <a:r>
              <a:rPr lang="en-US" sz="2000">
                <a:solidFill>
                  <a:srgbClr val="000000"/>
                </a:solidFill>
                <a:latin typeface="Times New Roman"/>
                <a:ea typeface="Times New Roman"/>
              </a:rPr>
              <a:t>Table 1. Evaluation of Object Recognition</a:t>
            </a:r>
            <a:endParaRPr/>
          </a:p>
        </p:txBody>
      </p:sp>
      <p:sp>
        <p:nvSpPr>
          <p:cNvPr id="61" name="CustomShape 16"/>
          <p:cNvSpPr/>
          <p:nvPr/>
        </p:nvSpPr>
        <p:spPr>
          <a:xfrm>
            <a:off x="24562440" y="12956400"/>
            <a:ext cx="4636800" cy="707400"/>
          </a:xfrm>
          <a:prstGeom prst="rect">
            <a:avLst/>
          </a:prstGeom>
          <a:noFill/>
          <a:ln>
            <a:noFill/>
          </a:ln>
        </p:spPr>
        <p:txBody>
          <a:bodyPr/>
          <a:lstStyle/>
          <a:p>
            <a:pPr>
              <a:lnSpc>
                <a:spcPct val="100000"/>
              </a:lnSpc>
            </a:pPr>
            <a:r>
              <a:rPr lang="en-US" sz="2000">
                <a:solidFill>
                  <a:srgbClr val="000000"/>
                </a:solidFill>
                <a:latin typeface="Times New Roman"/>
                <a:ea typeface="Times New Roman"/>
              </a:rPr>
              <a:t>Tabel 2. Evaluation of Relation Prediction</a:t>
            </a:r>
            <a:endParaRPr/>
          </a:p>
        </p:txBody>
      </p:sp>
      <p:sp>
        <p:nvSpPr>
          <p:cNvPr id="62" name="CustomShape 17"/>
          <p:cNvSpPr/>
          <p:nvPr/>
        </p:nvSpPr>
        <p:spPr>
          <a:xfrm>
            <a:off x="9601200" y="7908120"/>
            <a:ext cx="10653480" cy="504360"/>
          </a:xfrm>
          <a:prstGeom prst="rect">
            <a:avLst/>
          </a:prstGeom>
          <a:noFill/>
          <a:ln w="38160">
            <a:solidFill>
              <a:srgbClr val="C00000"/>
            </a:solidFill>
            <a:round/>
          </a:ln>
        </p:spPr>
        <p:txBody>
          <a:bodyPr anchor="ctr"/>
          <a:lstStyle/>
          <a:p>
            <a:pPr algn="ctr">
              <a:lnSpc>
                <a:spcPct val="100000"/>
              </a:lnSpc>
            </a:pPr>
            <a:r>
              <a:rPr lang="en-US" sz="2800" b="1">
                <a:solidFill>
                  <a:srgbClr val="C00000"/>
                </a:solidFill>
                <a:latin typeface="Arial"/>
                <a:ea typeface="Arial"/>
              </a:rPr>
              <a:t>2. Personality Represetation</a:t>
            </a:r>
            <a:endParaRPr/>
          </a:p>
        </p:txBody>
      </p:sp>
      <p:sp>
        <p:nvSpPr>
          <p:cNvPr id="63" name="CustomShape 18"/>
          <p:cNvSpPr/>
          <p:nvPr/>
        </p:nvSpPr>
        <p:spPr>
          <a:xfrm>
            <a:off x="20874600" y="14670360"/>
            <a:ext cx="11564280" cy="4988880"/>
          </a:xfrm>
          <a:prstGeom prst="roundRect">
            <a:avLst>
              <a:gd name="adj" fmla="val 2485"/>
            </a:avLst>
          </a:prstGeom>
          <a:noFill/>
          <a:ln w="57240">
            <a:solidFill>
              <a:srgbClr val="C00000"/>
            </a:solidFill>
            <a:round/>
          </a:ln>
        </p:spPr>
      </p:sp>
      <p:sp>
        <p:nvSpPr>
          <p:cNvPr id="64" name="CustomShape 19"/>
          <p:cNvSpPr/>
          <p:nvPr/>
        </p:nvSpPr>
        <p:spPr>
          <a:xfrm>
            <a:off x="24586920" y="14622120"/>
            <a:ext cx="4139280" cy="733680"/>
          </a:xfrm>
          <a:prstGeom prst="rect">
            <a:avLst/>
          </a:prstGeom>
          <a:noFill/>
          <a:ln>
            <a:noFill/>
          </a:ln>
        </p:spPr>
        <p:txBody>
          <a:bodyPr lIns="69480" tIns="34920" rIns="69480" bIns="34920"/>
          <a:lstStyle/>
          <a:p>
            <a:pPr algn="ctr">
              <a:lnSpc>
                <a:spcPct val="100000"/>
              </a:lnSpc>
            </a:pPr>
            <a:r>
              <a:rPr lang="en-US" sz="3600" b="1">
                <a:solidFill>
                  <a:srgbClr val="C00000"/>
                </a:solidFill>
                <a:latin typeface="Helvetica Neue"/>
                <a:ea typeface="Helvetica Neue"/>
              </a:rPr>
              <a:t>Reference</a:t>
            </a:r>
            <a:endParaRPr/>
          </a:p>
        </p:txBody>
      </p:sp>
      <p:sp>
        <p:nvSpPr>
          <p:cNvPr id="65" name="CustomShape 20"/>
          <p:cNvSpPr/>
          <p:nvPr/>
        </p:nvSpPr>
        <p:spPr>
          <a:xfrm>
            <a:off x="24334200" y="16985880"/>
            <a:ext cx="217080" cy="235800"/>
          </a:xfrm>
          <a:prstGeom prst="rect">
            <a:avLst/>
          </a:prstGeom>
          <a:noFill/>
          <a:ln>
            <a:noFill/>
          </a:ln>
        </p:spPr>
      </p:sp>
      <p:sp>
        <p:nvSpPr>
          <p:cNvPr id="66" name="CustomShape 21"/>
          <p:cNvSpPr/>
          <p:nvPr/>
        </p:nvSpPr>
        <p:spPr>
          <a:xfrm>
            <a:off x="21108960" y="15382800"/>
            <a:ext cx="11214720" cy="3938760"/>
          </a:xfrm>
          <a:prstGeom prst="rect">
            <a:avLst/>
          </a:prstGeom>
          <a:noFill/>
          <a:ln>
            <a:noFill/>
          </a:ln>
        </p:spPr>
        <p:txBody>
          <a:bodyPr/>
          <a:lstStyle/>
          <a:p>
            <a:pPr>
              <a:lnSpc>
                <a:spcPct val="100000"/>
              </a:lnSpc>
            </a:pPr>
            <a:r>
              <a:rPr lang="en-US" sz="2400" dirty="0">
                <a:solidFill>
                  <a:srgbClr val="000000"/>
                </a:solidFill>
                <a:latin typeface="Arial"/>
                <a:ea typeface="Arial"/>
              </a:rPr>
              <a:t>[1] </a:t>
            </a:r>
            <a:r>
              <a:rPr lang="en-US" sz="2400" dirty="0" err="1">
                <a:solidFill>
                  <a:srgbClr val="000000"/>
                </a:solidFill>
                <a:latin typeface="Arial"/>
                <a:ea typeface="Arial"/>
              </a:rPr>
              <a:t>Karpathy</a:t>
            </a:r>
            <a:r>
              <a:rPr lang="en-US" sz="2400" dirty="0">
                <a:solidFill>
                  <a:srgbClr val="000000"/>
                </a:solidFill>
                <a:latin typeface="Arial"/>
                <a:ea typeface="Arial"/>
              </a:rPr>
              <a:t>, A., &amp; </a:t>
            </a:r>
            <a:r>
              <a:rPr lang="en-US" sz="2400" dirty="0" err="1">
                <a:solidFill>
                  <a:srgbClr val="000000"/>
                </a:solidFill>
                <a:latin typeface="Arial"/>
                <a:ea typeface="Arial"/>
              </a:rPr>
              <a:t>Fei-Fei</a:t>
            </a:r>
            <a:r>
              <a:rPr lang="en-US" sz="2400" dirty="0">
                <a:solidFill>
                  <a:srgbClr val="000000"/>
                </a:solidFill>
                <a:latin typeface="Arial"/>
                <a:ea typeface="Arial"/>
              </a:rPr>
              <a:t>, L. (2014). Deep visual-semantic alignments for generating image descriptions. </a:t>
            </a:r>
            <a:r>
              <a:rPr lang="en-US" sz="2400" dirty="0" err="1">
                <a:solidFill>
                  <a:srgbClr val="000000"/>
                </a:solidFill>
                <a:latin typeface="Arial"/>
                <a:ea typeface="Arial"/>
              </a:rPr>
              <a:t>arXiv</a:t>
            </a:r>
            <a:r>
              <a:rPr lang="en-US" sz="2400" dirty="0">
                <a:solidFill>
                  <a:srgbClr val="000000"/>
                </a:solidFill>
                <a:latin typeface="Arial"/>
                <a:ea typeface="Arial"/>
              </a:rPr>
              <a:t> preprint arXiv:1412.2306.</a:t>
            </a:r>
            <a:endParaRPr dirty="0"/>
          </a:p>
          <a:p>
            <a:pPr>
              <a:lnSpc>
                <a:spcPct val="100000"/>
              </a:lnSpc>
            </a:pPr>
            <a:r>
              <a:rPr lang="en-US" sz="2400" dirty="0">
                <a:solidFill>
                  <a:srgbClr val="000000"/>
                </a:solidFill>
                <a:latin typeface="Arial"/>
                <a:ea typeface="Arial"/>
              </a:rPr>
              <a:t>[2] </a:t>
            </a:r>
            <a:r>
              <a:rPr lang="en-US" sz="2400" dirty="0" err="1">
                <a:solidFill>
                  <a:srgbClr val="000000"/>
                </a:solidFill>
                <a:latin typeface="Arial"/>
                <a:ea typeface="Arial"/>
              </a:rPr>
              <a:t>Vinyals</a:t>
            </a:r>
            <a:r>
              <a:rPr lang="en-US" sz="2400" dirty="0">
                <a:solidFill>
                  <a:srgbClr val="000000"/>
                </a:solidFill>
                <a:latin typeface="Arial"/>
                <a:ea typeface="Arial"/>
              </a:rPr>
              <a:t>, O., </a:t>
            </a:r>
            <a:r>
              <a:rPr lang="en-US" sz="2400" dirty="0" err="1">
                <a:solidFill>
                  <a:srgbClr val="000000"/>
                </a:solidFill>
                <a:latin typeface="Arial"/>
                <a:ea typeface="Arial"/>
              </a:rPr>
              <a:t>Toshev</a:t>
            </a:r>
            <a:r>
              <a:rPr lang="en-US" sz="2400" dirty="0">
                <a:solidFill>
                  <a:srgbClr val="000000"/>
                </a:solidFill>
                <a:latin typeface="Arial"/>
                <a:ea typeface="Arial"/>
              </a:rPr>
              <a:t>, A., </a:t>
            </a:r>
            <a:r>
              <a:rPr lang="en-US" sz="2400" dirty="0" err="1">
                <a:solidFill>
                  <a:srgbClr val="000000"/>
                </a:solidFill>
                <a:latin typeface="Arial"/>
                <a:ea typeface="Arial"/>
              </a:rPr>
              <a:t>Bengio</a:t>
            </a:r>
            <a:r>
              <a:rPr lang="en-US" sz="2400" dirty="0">
                <a:solidFill>
                  <a:srgbClr val="000000"/>
                </a:solidFill>
                <a:latin typeface="Arial"/>
                <a:ea typeface="Arial"/>
              </a:rPr>
              <a:t>, S., &amp; </a:t>
            </a:r>
            <a:r>
              <a:rPr lang="en-US" sz="2400" dirty="0" err="1">
                <a:solidFill>
                  <a:srgbClr val="000000"/>
                </a:solidFill>
                <a:latin typeface="Arial"/>
                <a:ea typeface="Arial"/>
              </a:rPr>
              <a:t>Erhan</a:t>
            </a:r>
            <a:r>
              <a:rPr lang="en-US" sz="2400" dirty="0">
                <a:solidFill>
                  <a:srgbClr val="000000"/>
                </a:solidFill>
                <a:latin typeface="Arial"/>
                <a:ea typeface="Arial"/>
              </a:rPr>
              <a:t>, D. (2014). Show and tell: A neural image caption generator. </a:t>
            </a:r>
            <a:r>
              <a:rPr lang="en-US" sz="2400" dirty="0" err="1">
                <a:solidFill>
                  <a:srgbClr val="000000"/>
                </a:solidFill>
                <a:latin typeface="Arial"/>
                <a:ea typeface="Arial"/>
              </a:rPr>
              <a:t>arXiv</a:t>
            </a:r>
            <a:r>
              <a:rPr lang="en-US" sz="2400" dirty="0">
                <a:solidFill>
                  <a:srgbClr val="000000"/>
                </a:solidFill>
                <a:latin typeface="Arial"/>
                <a:ea typeface="Arial"/>
              </a:rPr>
              <a:t> preprint arXiv:1411.4555.</a:t>
            </a:r>
            <a:endParaRPr dirty="0"/>
          </a:p>
          <a:p>
            <a:pPr>
              <a:lnSpc>
                <a:spcPct val="100000"/>
              </a:lnSpc>
            </a:pPr>
            <a:r>
              <a:rPr lang="en-US" sz="2400" dirty="0">
                <a:solidFill>
                  <a:srgbClr val="000000"/>
                </a:solidFill>
                <a:latin typeface="Arial"/>
                <a:ea typeface="Arial"/>
              </a:rPr>
              <a:t>[3] </a:t>
            </a:r>
            <a:r>
              <a:rPr lang="en-US" sz="2400" dirty="0" err="1">
                <a:solidFill>
                  <a:srgbClr val="000000"/>
                </a:solidFill>
                <a:latin typeface="Arial"/>
                <a:ea typeface="Arial"/>
              </a:rPr>
              <a:t>Blei</a:t>
            </a:r>
            <a:r>
              <a:rPr lang="en-US" sz="2400" dirty="0">
                <a:solidFill>
                  <a:srgbClr val="000000"/>
                </a:solidFill>
                <a:latin typeface="Arial"/>
                <a:ea typeface="Arial"/>
              </a:rPr>
              <a:t>, D. M., Ng, A. Y., &amp; Jordan, M. I. (2003). Latent </a:t>
            </a:r>
            <a:r>
              <a:rPr lang="en-US" sz="2400" dirty="0" err="1">
                <a:solidFill>
                  <a:srgbClr val="000000"/>
                </a:solidFill>
                <a:latin typeface="Arial"/>
                <a:ea typeface="Arial"/>
              </a:rPr>
              <a:t>dirichlet</a:t>
            </a:r>
            <a:r>
              <a:rPr lang="en-US" sz="2400" dirty="0">
                <a:solidFill>
                  <a:srgbClr val="000000"/>
                </a:solidFill>
                <a:latin typeface="Arial"/>
                <a:ea typeface="Arial"/>
              </a:rPr>
              <a:t> allocation. the Journal of machine Learning research, 3, 993-1022.</a:t>
            </a:r>
            <a:endParaRPr dirty="0"/>
          </a:p>
        </p:txBody>
      </p:sp>
      <p:sp>
        <p:nvSpPr>
          <p:cNvPr id="67" name="CustomShape 22"/>
          <p:cNvSpPr/>
          <p:nvPr/>
        </p:nvSpPr>
        <p:spPr>
          <a:xfrm>
            <a:off x="9474428" y="12956400"/>
            <a:ext cx="10653480" cy="504360"/>
          </a:xfrm>
          <a:prstGeom prst="rect">
            <a:avLst/>
          </a:prstGeom>
          <a:noFill/>
          <a:ln w="38160">
            <a:solidFill>
              <a:srgbClr val="C00000"/>
            </a:solidFill>
            <a:round/>
          </a:ln>
        </p:spPr>
        <p:txBody>
          <a:bodyPr anchor="ctr"/>
          <a:lstStyle/>
          <a:p>
            <a:pPr algn="ctr">
              <a:lnSpc>
                <a:spcPct val="100000"/>
              </a:lnSpc>
            </a:pPr>
            <a:r>
              <a:rPr lang="en-US" sz="2800" b="1" dirty="0" smtClean="0">
                <a:solidFill>
                  <a:srgbClr val="C00000"/>
                </a:solidFill>
                <a:latin typeface="Arial"/>
                <a:ea typeface="Arial"/>
              </a:rPr>
              <a:t>3. </a:t>
            </a:r>
            <a:r>
              <a:rPr lang="en-US" sz="2800" b="1" dirty="0">
                <a:solidFill>
                  <a:srgbClr val="C00000"/>
                </a:solidFill>
                <a:latin typeface="Arial"/>
                <a:ea typeface="Arial"/>
              </a:rPr>
              <a:t>Recurrent Neural </a:t>
            </a:r>
            <a:r>
              <a:rPr lang="en-US" sz="2800" b="1" dirty="0" smtClean="0">
                <a:solidFill>
                  <a:srgbClr val="C00000"/>
                </a:solidFill>
                <a:latin typeface="Arial"/>
                <a:ea typeface="Arial"/>
              </a:rPr>
              <a:t>Network</a:t>
            </a:r>
            <a:endParaRPr dirty="0"/>
          </a:p>
        </p:txBody>
      </p:sp>
      <p:sp>
        <p:nvSpPr>
          <p:cNvPr id="68" name="CustomShape 23"/>
          <p:cNvSpPr/>
          <p:nvPr/>
        </p:nvSpPr>
        <p:spPr>
          <a:xfrm>
            <a:off x="20874600" y="19873440"/>
            <a:ext cx="11564280" cy="1762920"/>
          </a:xfrm>
          <a:prstGeom prst="roundRect">
            <a:avLst>
              <a:gd name="adj" fmla="val 7417"/>
            </a:avLst>
          </a:prstGeom>
          <a:noFill/>
          <a:ln w="57240">
            <a:solidFill>
              <a:srgbClr val="C00000"/>
            </a:solidFill>
            <a:round/>
          </a:ln>
        </p:spPr>
      </p:sp>
      <p:sp>
        <p:nvSpPr>
          <p:cNvPr id="69" name="CustomShape 24"/>
          <p:cNvSpPr/>
          <p:nvPr/>
        </p:nvSpPr>
        <p:spPr>
          <a:xfrm>
            <a:off x="24960960" y="19838880"/>
            <a:ext cx="3515400" cy="623880"/>
          </a:xfrm>
          <a:prstGeom prst="rect">
            <a:avLst/>
          </a:prstGeom>
          <a:noFill/>
          <a:ln>
            <a:noFill/>
          </a:ln>
        </p:spPr>
        <p:txBody>
          <a:bodyPr lIns="69480" tIns="34920" rIns="69480" bIns="34920"/>
          <a:lstStyle/>
          <a:p>
            <a:pPr algn="ctr">
              <a:lnSpc>
                <a:spcPct val="100000"/>
              </a:lnSpc>
            </a:pPr>
            <a:r>
              <a:rPr lang="en-US" sz="3600" b="1" dirty="0">
                <a:solidFill>
                  <a:srgbClr val="C00000"/>
                </a:solidFill>
                <a:latin typeface="Helvetica Neue"/>
                <a:ea typeface="Helvetica Neue"/>
              </a:rPr>
              <a:t>Future work</a:t>
            </a:r>
            <a:endParaRPr dirty="0"/>
          </a:p>
        </p:txBody>
      </p:sp>
      <p:sp>
        <p:nvSpPr>
          <p:cNvPr id="70" name="CustomShape 25"/>
          <p:cNvSpPr/>
          <p:nvPr/>
        </p:nvSpPr>
        <p:spPr>
          <a:xfrm>
            <a:off x="21038400" y="20433600"/>
            <a:ext cx="11009520" cy="923040"/>
          </a:xfrm>
          <a:prstGeom prst="rect">
            <a:avLst/>
          </a:prstGeom>
          <a:noFill/>
          <a:ln>
            <a:noFill/>
          </a:ln>
        </p:spPr>
        <p:txBody>
          <a:bodyPr/>
          <a:lstStyle/>
          <a:p>
            <a:pPr algn="just">
              <a:lnSpc>
                <a:spcPct val="100000"/>
              </a:lnSpc>
            </a:pPr>
            <a:r>
              <a:rPr lang="en-US" dirty="0" smtClean="0"/>
              <a:t>We may want to train a different recurrent neural network with distinct parameters for each topic or a group of topic, so that the status generated can be more distinguishable. However this requires more analysis and </a:t>
            </a:r>
            <a:r>
              <a:rPr lang="en-US" smtClean="0"/>
              <a:t>training time.</a:t>
            </a:r>
            <a:endParaRPr dirty="0"/>
          </a:p>
        </p:txBody>
      </p:sp>
      <p:sp>
        <p:nvSpPr>
          <p:cNvPr id="71" name="CustomShape 26"/>
          <p:cNvSpPr/>
          <p:nvPr/>
        </p:nvSpPr>
        <p:spPr>
          <a:xfrm>
            <a:off x="21287160" y="4133160"/>
            <a:ext cx="11187000" cy="1618920"/>
          </a:xfrm>
          <a:prstGeom prst="rect">
            <a:avLst/>
          </a:prstGeom>
          <a:noFill/>
          <a:ln>
            <a:noFill/>
          </a:ln>
        </p:spPr>
        <p:txBody>
          <a:bodyPr/>
          <a:lstStyle/>
          <a:p>
            <a:pPr algn="just">
              <a:lnSpc>
                <a:spcPct val="100000"/>
              </a:lnSpc>
              <a:buFont typeface="Arial"/>
              <a:buChar char="•"/>
            </a:pPr>
            <a:r>
              <a:rPr lang="en-US" sz="2800">
                <a:solidFill>
                  <a:srgbClr val="000000"/>
                </a:solidFill>
                <a:latin typeface="Arial"/>
                <a:ea typeface="Arial"/>
              </a:rPr>
              <a:t>ScSPM: Linear Spatial pyramid matching using sparse coding</a:t>
            </a:r>
            <a:endParaRPr/>
          </a:p>
          <a:p>
            <a:pPr algn="just">
              <a:lnSpc>
                <a:spcPct val="100000"/>
              </a:lnSpc>
              <a:buFont typeface="Arial"/>
              <a:buChar char="•"/>
            </a:pPr>
            <a:r>
              <a:rPr lang="en-US" sz="2800">
                <a:solidFill>
                  <a:srgbClr val="000000"/>
                </a:solidFill>
                <a:latin typeface="Arial"/>
                <a:ea typeface="Arial"/>
              </a:rPr>
              <a:t>LLC: Locality-constrained Linear Coding</a:t>
            </a:r>
            <a:endParaRPr/>
          </a:p>
          <a:p>
            <a:pPr algn="just">
              <a:lnSpc>
                <a:spcPct val="100000"/>
              </a:lnSpc>
            </a:pPr>
            <a:endParaRPr/>
          </a:p>
        </p:txBody>
      </p:sp>
      <p:sp>
        <p:nvSpPr>
          <p:cNvPr id="72" name="CustomShape 27"/>
          <p:cNvSpPr/>
          <p:nvPr/>
        </p:nvSpPr>
        <p:spPr>
          <a:xfrm>
            <a:off x="380880" y="3669480"/>
            <a:ext cx="8361000" cy="7445160"/>
          </a:xfrm>
          <a:prstGeom prst="rect">
            <a:avLst/>
          </a:prstGeom>
          <a:noFill/>
          <a:ln>
            <a:noFill/>
          </a:ln>
        </p:spPr>
        <p:txBody>
          <a:bodyPr tIns="91440" bIns="91440"/>
          <a:lstStyle/>
          <a:p>
            <a:pPr>
              <a:lnSpc>
                <a:spcPct val="100000"/>
              </a:lnSpc>
              <a:buFont typeface="Arial"/>
              <a:buChar char="•"/>
            </a:pPr>
            <a:r>
              <a:rPr lang="en-US" sz="2800" dirty="0">
                <a:solidFill>
                  <a:srgbClr val="000000"/>
                </a:solidFill>
                <a:latin typeface="Arial"/>
                <a:ea typeface="Arial"/>
              </a:rPr>
              <a:t>Social media status may be very easily generated by a human being, but seems to be an almost impossible task for computers, considering individuals with different personalities should be able to generate very distinct states on various topics like music, sports or politics.</a:t>
            </a:r>
            <a:endParaRPr dirty="0"/>
          </a:p>
          <a:p>
            <a:pPr>
              <a:lnSpc>
                <a:spcPct val="100000"/>
              </a:lnSpc>
            </a:pPr>
            <a:endParaRPr dirty="0"/>
          </a:p>
          <a:p>
            <a:pPr>
              <a:lnSpc>
                <a:spcPct val="100000"/>
              </a:lnSpc>
              <a:buFont typeface="Arial"/>
              <a:buChar char="•"/>
            </a:pPr>
            <a:r>
              <a:rPr lang="en-US" sz="2800" dirty="0">
                <a:solidFill>
                  <a:srgbClr val="000000"/>
                </a:solidFill>
                <a:latin typeface="Arial"/>
                <a:ea typeface="Arial"/>
              </a:rPr>
              <a:t>In this project, we aims to present a model that automatically generates social media status of users based on different user personality and topic. We will first represent each topic with some encoding, which will be concatenated with users' personality attribute to form the input vector. The input vector will then be passed into a pre-trained Recurrent Neural Network to generate distinct user status for different user and on different topics.</a:t>
            </a:r>
            <a:endParaRPr dirty="0"/>
          </a:p>
        </p:txBody>
      </p:sp>
      <p:sp>
        <p:nvSpPr>
          <p:cNvPr id="73" name="CustomShape 28"/>
          <p:cNvSpPr/>
          <p:nvPr/>
        </p:nvSpPr>
        <p:spPr>
          <a:xfrm>
            <a:off x="9443520" y="4140720"/>
            <a:ext cx="10653480" cy="6228000"/>
          </a:xfrm>
          <a:prstGeom prst="rect">
            <a:avLst/>
          </a:prstGeom>
          <a:noFill/>
          <a:ln>
            <a:noFill/>
          </a:ln>
        </p:spPr>
        <p:txBody>
          <a:bodyPr tIns="91440" bIns="91440"/>
          <a:lstStyle/>
          <a:p>
            <a:pPr>
              <a:lnSpc>
                <a:spcPct val="100000"/>
              </a:lnSpc>
              <a:buFont typeface="Arial"/>
              <a:buChar char="•"/>
            </a:pPr>
            <a:r>
              <a:rPr lang="en-US" sz="2800">
                <a:solidFill>
                  <a:srgbClr val="000000"/>
                </a:solidFill>
                <a:latin typeface="Arial"/>
                <a:ea typeface="Arial"/>
              </a:rPr>
              <a:t>We extract the feature representations, class labels and attributes of objects oi through the state-of-the-art Convolutional Neural Network.</a:t>
            </a:r>
            <a:endParaRPr/>
          </a:p>
          <a:p>
            <a:pPr>
              <a:lnSpc>
                <a:spcPct val="100000"/>
              </a:lnSpc>
              <a:buFont typeface="Arial"/>
              <a:buChar char="•"/>
            </a:pPr>
            <a:r>
              <a:rPr lang="en-US" sz="2800">
                <a:solidFill>
                  <a:srgbClr val="000000"/>
                </a:solidFill>
                <a:latin typeface="Arial"/>
                <a:ea typeface="Arial"/>
              </a:rPr>
              <a:t>We use the AlexNet pre-train model on ImageNet dataset and replace the 4096 dimensions FC7 layer with a 128 dimensions  FC7 layer since the dimension of FC7 layer affects the size of tensor in following steps. Also, we finetune the softmax layer with 132 output classes.</a:t>
            </a:r>
            <a:endParaRPr/>
          </a:p>
        </p:txBody>
      </p:sp>
      <p:sp>
        <p:nvSpPr>
          <p:cNvPr id="74" name="CustomShape 29"/>
          <p:cNvSpPr/>
          <p:nvPr/>
        </p:nvSpPr>
        <p:spPr>
          <a:xfrm>
            <a:off x="9506880" y="13663800"/>
            <a:ext cx="10617840" cy="1052640"/>
          </a:xfrm>
          <a:prstGeom prst="rect">
            <a:avLst/>
          </a:prstGeom>
          <a:noFill/>
          <a:ln>
            <a:noFill/>
          </a:ln>
        </p:spPr>
        <p:txBody>
          <a:bodyPr tIns="91440" bIns="91440"/>
          <a:lstStyle/>
          <a:p>
            <a:pPr>
              <a:lnSpc>
                <a:spcPct val="100000"/>
              </a:lnSpc>
              <a:buFont typeface="Arial"/>
              <a:buChar char="•"/>
            </a:pPr>
            <a:r>
              <a:rPr lang="en-US" sz="2800" dirty="0" smtClean="0"/>
              <a:t>For every status x1, ...xt−1, </a:t>
            </a:r>
            <a:r>
              <a:rPr lang="en-US" sz="2800" dirty="0" err="1" smtClean="0"/>
              <a:t>xt</a:t>
            </a:r>
            <a:r>
              <a:rPr lang="en-US" sz="2800" dirty="0" smtClean="0"/>
              <a:t>, xt+1, ..., </a:t>
            </a:r>
            <a:r>
              <a:rPr lang="en-US" sz="2800" dirty="0" err="1" smtClean="0"/>
              <a:t>xT</a:t>
            </a:r>
            <a:r>
              <a:rPr lang="en-US" sz="2800" dirty="0" smtClean="0"/>
              <a:t> , the precise form of our proposed RNN is as follows:</a:t>
            </a:r>
          </a:p>
          <a:p>
            <a:pPr>
              <a:lnSpc>
                <a:spcPct val="100000"/>
              </a:lnSpc>
            </a:pPr>
            <a:endParaRPr dirty="0"/>
          </a:p>
        </p:txBody>
      </p:sp>
      <p:sp>
        <p:nvSpPr>
          <p:cNvPr id="75" name="CustomShape 30"/>
          <p:cNvSpPr/>
          <p:nvPr/>
        </p:nvSpPr>
        <p:spPr>
          <a:xfrm>
            <a:off x="5018760" y="285480"/>
            <a:ext cx="23774760" cy="1644840"/>
          </a:xfrm>
          <a:prstGeom prst="rect">
            <a:avLst/>
          </a:prstGeom>
          <a:solidFill>
            <a:srgbClr val="C10909"/>
          </a:solidFill>
          <a:ln>
            <a:noFill/>
          </a:ln>
        </p:spPr>
        <p:txBody>
          <a:bodyPr lIns="90000" tIns="45000" rIns="90000" bIns="45000"/>
          <a:lstStyle/>
          <a:p>
            <a:pPr algn="ctr">
              <a:lnSpc>
                <a:spcPct val="100000"/>
              </a:lnSpc>
            </a:pPr>
            <a:r>
              <a:rPr lang="en-US" sz="5400">
                <a:solidFill>
                  <a:srgbClr val="FFFFFF"/>
                </a:solidFill>
                <a:latin typeface="Arial"/>
                <a:ea typeface="Arial"/>
              </a:rPr>
              <a:t>User Status Generation Based on Personality and Topic</a:t>
            </a:r>
            <a:endParaRPr/>
          </a:p>
          <a:p>
            <a:pPr algn="ctr">
              <a:lnSpc>
                <a:spcPct val="100000"/>
              </a:lnSpc>
            </a:pPr>
            <a:r>
              <a:rPr lang="en-US" sz="2400">
                <a:solidFill>
                  <a:srgbClr val="FFFFFF"/>
                </a:solidFill>
                <a:latin typeface="Arial"/>
                <a:ea typeface="Arial"/>
              </a:rPr>
              <a:t>Yilun Wang, Shijie Liu</a:t>
            </a:r>
            <a:endParaRPr/>
          </a:p>
          <a:p>
            <a:pPr algn="ctr">
              <a:lnSpc>
                <a:spcPct val="100000"/>
              </a:lnSpc>
            </a:pPr>
            <a:r>
              <a:rPr lang="en-US" sz="2400">
                <a:solidFill>
                  <a:srgbClr val="FFFFFF"/>
                </a:solidFill>
                <a:latin typeface="Arial"/>
                <a:ea typeface="Arial"/>
              </a:rPr>
              <a:t>Department of Computer Science, Stanford University</a:t>
            </a:r>
            <a:endParaRPr/>
          </a:p>
        </p:txBody>
      </p:sp>
      <p:sp>
        <p:nvSpPr>
          <p:cNvPr id="76" name="CustomShape 31"/>
          <p:cNvSpPr/>
          <p:nvPr/>
        </p:nvSpPr>
        <p:spPr>
          <a:xfrm>
            <a:off x="21287160" y="8154360"/>
            <a:ext cx="11187000" cy="3655800"/>
          </a:xfrm>
          <a:prstGeom prst="rect">
            <a:avLst/>
          </a:prstGeom>
          <a:noFill/>
          <a:ln>
            <a:noFill/>
          </a:ln>
        </p:spPr>
        <p:txBody>
          <a:bodyPr/>
          <a:lstStyle/>
          <a:p>
            <a:pPr algn="just">
              <a:lnSpc>
                <a:spcPct val="100000"/>
              </a:lnSpc>
              <a:buFont typeface="Arial"/>
              <a:buChar char="•"/>
            </a:pPr>
            <a:r>
              <a:rPr lang="en-US" sz="2800">
                <a:solidFill>
                  <a:srgbClr val="000000"/>
                </a:solidFill>
                <a:latin typeface="Arial"/>
                <a:ea typeface="Arial"/>
              </a:rPr>
              <a:t>LLC+SVM: We concatenate LLC codes of a pair of objects and feed into SVM </a:t>
            </a:r>
            <a:endParaRPr/>
          </a:p>
          <a:p>
            <a:pPr algn="just">
              <a:lnSpc>
                <a:spcPct val="100000"/>
              </a:lnSpc>
              <a:buFont typeface="Arial"/>
              <a:buChar char="•"/>
            </a:pPr>
            <a:r>
              <a:rPr lang="en-US" sz="2800">
                <a:solidFill>
                  <a:srgbClr val="000000"/>
                </a:solidFill>
                <a:latin typeface="Arial"/>
                <a:ea typeface="Arial"/>
              </a:rPr>
              <a:t>LLC+NTN: We train NTN with LLC codes</a:t>
            </a:r>
            <a:endParaRPr/>
          </a:p>
          <a:p>
            <a:pPr algn="just">
              <a:lnSpc>
                <a:spcPct val="100000"/>
              </a:lnSpc>
              <a:buFont typeface="Arial"/>
              <a:buChar char="•"/>
            </a:pPr>
            <a:r>
              <a:rPr lang="en-US" sz="2800">
                <a:solidFill>
                  <a:srgbClr val="000000"/>
                </a:solidFill>
                <a:latin typeface="Arial"/>
                <a:ea typeface="Arial"/>
              </a:rPr>
              <a:t>CNN+SVM: We concatenate FC7 codes of a pair of objects and feed into SVM </a:t>
            </a:r>
            <a:endParaRPr/>
          </a:p>
          <a:p>
            <a:pPr algn="just">
              <a:lnSpc>
                <a:spcPct val="100000"/>
              </a:lnSpc>
              <a:buFont typeface="Arial"/>
              <a:buChar char="•"/>
            </a:pPr>
            <a:r>
              <a:rPr lang="en-US" sz="2800">
                <a:solidFill>
                  <a:srgbClr val="000000"/>
                </a:solidFill>
                <a:latin typeface="Arial"/>
                <a:ea typeface="Arial"/>
              </a:rPr>
              <a:t>Our Model: We train NTN with FC7 codes</a:t>
            </a:r>
            <a:endParaRPr/>
          </a:p>
          <a:p>
            <a:pPr algn="just">
              <a:lnSpc>
                <a:spcPct val="100000"/>
              </a:lnSpc>
            </a:pPr>
            <a:endParaRPr/>
          </a:p>
          <a:p>
            <a:pPr algn="just">
              <a:lnSpc>
                <a:spcPct val="100000"/>
              </a:lnSpc>
            </a:pPr>
            <a:endParaRPr/>
          </a:p>
        </p:txBody>
      </p:sp>
      <p:graphicFrame>
        <p:nvGraphicFramePr>
          <p:cNvPr id="77" name="Table 32"/>
          <p:cNvGraphicFramePr/>
          <p:nvPr/>
        </p:nvGraphicFramePr>
        <p:xfrm>
          <a:off x="23613480" y="10918080"/>
          <a:ext cx="6718680" cy="2479169"/>
        </p:xfrm>
        <a:graphic>
          <a:graphicData uri="http://schemas.openxmlformats.org/drawingml/2006/table">
            <a:tbl>
              <a:tblPr/>
              <a:tblGrid>
                <a:gridCol w="3387240"/>
                <a:gridCol w="3331440"/>
              </a:tblGrid>
              <a:tr h="456120">
                <a:tc>
                  <a:txBody>
                    <a:bodyPr/>
                    <a:lstStyle/>
                    <a:p>
                      <a:pPr algn="ctr">
                        <a:lnSpc>
                          <a:spcPct val="107000"/>
                        </a:lnSpc>
                      </a:pPr>
                      <a:r>
                        <a:rPr lang="en-US" sz="2800" b="1" i="1">
                          <a:solidFill>
                            <a:srgbClr val="FFFFFF"/>
                          </a:solidFill>
                          <a:latin typeface="Arial"/>
                          <a:ea typeface="Arial"/>
                        </a:rPr>
                        <a:t>Method</a:t>
                      </a:r>
                      <a:endParaRPr/>
                    </a:p>
                  </a:txBody>
                  <a:tcPr/>
                </a:tc>
                <a:tc>
                  <a:txBody>
                    <a:bodyPr/>
                    <a:lstStyle/>
                    <a:p>
                      <a:pPr algn="ctr">
                        <a:lnSpc>
                          <a:spcPct val="107000"/>
                        </a:lnSpc>
                      </a:pPr>
                      <a:r>
                        <a:rPr lang="en-US" sz="2800" b="1" i="1">
                          <a:solidFill>
                            <a:srgbClr val="FFFFFF"/>
                          </a:solidFill>
                          <a:latin typeface="Arial"/>
                          <a:ea typeface="Arial"/>
                        </a:rPr>
                        <a:t>Top 1 Accuracy</a:t>
                      </a:r>
                      <a:endParaRPr/>
                    </a:p>
                  </a:txBody>
                  <a:tcPr/>
                </a:tc>
              </a:tr>
              <a:tr h="391320">
                <a:tc>
                  <a:txBody>
                    <a:bodyPr/>
                    <a:lstStyle/>
                    <a:p>
                      <a:pPr algn="ctr">
                        <a:lnSpc>
                          <a:spcPct val="107000"/>
                        </a:lnSpc>
                      </a:pPr>
                      <a:r>
                        <a:rPr lang="en-US" sz="2400" i="1">
                          <a:solidFill>
                            <a:srgbClr val="000000"/>
                          </a:solidFill>
                          <a:latin typeface="Arial"/>
                          <a:ea typeface="Arial"/>
                        </a:rPr>
                        <a:t>LLC+SVM</a:t>
                      </a:r>
                      <a:endParaRPr/>
                    </a:p>
                  </a:txBody>
                  <a:tcPr/>
                </a:tc>
                <a:tc>
                  <a:txBody>
                    <a:bodyPr/>
                    <a:lstStyle/>
                    <a:p>
                      <a:pPr algn="ctr">
                        <a:lnSpc>
                          <a:spcPct val="107000"/>
                        </a:lnSpc>
                      </a:pPr>
                      <a:r>
                        <a:rPr lang="en-US" sz="2400" i="1">
                          <a:solidFill>
                            <a:srgbClr val="000000"/>
                          </a:solidFill>
                          <a:latin typeface="Arial"/>
                          <a:ea typeface="Arial"/>
                        </a:rPr>
                        <a:t>32.21</a:t>
                      </a:r>
                      <a:endParaRPr/>
                    </a:p>
                  </a:txBody>
                  <a:tcPr/>
                </a:tc>
              </a:tr>
              <a:tr h="391320">
                <a:tc>
                  <a:txBody>
                    <a:bodyPr/>
                    <a:lstStyle/>
                    <a:p>
                      <a:pPr algn="ctr">
                        <a:lnSpc>
                          <a:spcPct val="107000"/>
                        </a:lnSpc>
                      </a:pPr>
                      <a:r>
                        <a:rPr lang="en-US" sz="2400" i="1">
                          <a:solidFill>
                            <a:srgbClr val="000000"/>
                          </a:solidFill>
                          <a:latin typeface="Arial"/>
                          <a:ea typeface="Arial"/>
                        </a:rPr>
                        <a:t>LLC+NTN</a:t>
                      </a:r>
                      <a:endParaRPr/>
                    </a:p>
                  </a:txBody>
                  <a:tcPr/>
                </a:tc>
                <a:tc>
                  <a:txBody>
                    <a:bodyPr/>
                    <a:lstStyle/>
                    <a:p>
                      <a:pPr algn="ctr">
                        <a:lnSpc>
                          <a:spcPct val="107000"/>
                        </a:lnSpc>
                      </a:pPr>
                      <a:r>
                        <a:rPr lang="en-US" sz="2400" i="1">
                          <a:solidFill>
                            <a:srgbClr val="000000"/>
                          </a:solidFill>
                          <a:latin typeface="Arial"/>
                          <a:ea typeface="Arial"/>
                        </a:rPr>
                        <a:t>40.45</a:t>
                      </a:r>
                      <a:endParaRPr/>
                    </a:p>
                  </a:txBody>
                  <a:tcPr/>
                </a:tc>
              </a:tr>
              <a:tr h="391320">
                <a:tc>
                  <a:txBody>
                    <a:bodyPr/>
                    <a:lstStyle/>
                    <a:p>
                      <a:pPr algn="ctr">
                        <a:lnSpc>
                          <a:spcPct val="107000"/>
                        </a:lnSpc>
                      </a:pPr>
                      <a:r>
                        <a:rPr lang="en-US" sz="2400" i="1">
                          <a:solidFill>
                            <a:srgbClr val="000000"/>
                          </a:solidFill>
                          <a:latin typeface="Arial"/>
                          <a:ea typeface="Arial"/>
                        </a:rPr>
                        <a:t>CNN+SVM</a:t>
                      </a:r>
                      <a:endParaRPr/>
                    </a:p>
                  </a:txBody>
                  <a:tcPr/>
                </a:tc>
                <a:tc>
                  <a:txBody>
                    <a:bodyPr/>
                    <a:lstStyle/>
                    <a:p>
                      <a:pPr algn="ctr">
                        <a:lnSpc>
                          <a:spcPct val="107000"/>
                        </a:lnSpc>
                      </a:pPr>
                      <a:r>
                        <a:rPr lang="en-US" sz="2400" i="1">
                          <a:solidFill>
                            <a:srgbClr val="000000"/>
                          </a:solidFill>
                          <a:latin typeface="Arial"/>
                          <a:ea typeface="Arial"/>
                        </a:rPr>
                        <a:t>47.39</a:t>
                      </a:r>
                      <a:endParaRPr/>
                    </a:p>
                  </a:txBody>
                  <a:tcPr/>
                </a:tc>
              </a:tr>
              <a:tr h="391680">
                <a:tc>
                  <a:txBody>
                    <a:bodyPr/>
                    <a:lstStyle/>
                    <a:p>
                      <a:pPr algn="ctr">
                        <a:lnSpc>
                          <a:spcPct val="107000"/>
                        </a:lnSpc>
                      </a:pPr>
                      <a:r>
                        <a:rPr lang="en-US" sz="2400" i="1">
                          <a:solidFill>
                            <a:srgbClr val="000000"/>
                          </a:solidFill>
                          <a:latin typeface="Arial"/>
                          <a:ea typeface="Arial"/>
                        </a:rPr>
                        <a:t>Our Model</a:t>
                      </a:r>
                      <a:endParaRPr/>
                    </a:p>
                  </a:txBody>
                  <a:tcPr/>
                </a:tc>
                <a:tc>
                  <a:txBody>
                    <a:bodyPr/>
                    <a:lstStyle/>
                    <a:p>
                      <a:pPr algn="ctr">
                        <a:lnSpc>
                          <a:spcPct val="107000"/>
                        </a:lnSpc>
                      </a:pPr>
                      <a:r>
                        <a:rPr lang="en-US" sz="2400" i="1">
                          <a:solidFill>
                            <a:srgbClr val="000000"/>
                          </a:solidFill>
                          <a:latin typeface="Arial"/>
                          <a:ea typeface="Arial"/>
                        </a:rPr>
                        <a:t>57.66</a:t>
                      </a:r>
                      <a:endParaRPr/>
                    </a:p>
                  </a:txBody>
                  <a:tcPr/>
                </a:tc>
              </a:tr>
            </a:tbl>
          </a:graphicData>
        </a:graphic>
      </p:graphicFrame>
      <p:sp>
        <p:nvSpPr>
          <p:cNvPr id="78" name="CustomShape 33"/>
          <p:cNvSpPr/>
          <p:nvPr/>
        </p:nvSpPr>
        <p:spPr>
          <a:xfrm>
            <a:off x="21381120" y="3521520"/>
            <a:ext cx="10653480" cy="504360"/>
          </a:xfrm>
          <a:prstGeom prst="rect">
            <a:avLst/>
          </a:prstGeom>
          <a:noFill/>
          <a:ln w="38160">
            <a:solidFill>
              <a:srgbClr val="C00000"/>
            </a:solidFill>
            <a:round/>
          </a:ln>
        </p:spPr>
        <p:txBody>
          <a:bodyPr anchor="ctr"/>
          <a:lstStyle/>
          <a:p>
            <a:pPr algn="just">
              <a:lnSpc>
                <a:spcPct val="100000"/>
              </a:lnSpc>
            </a:pPr>
            <a:r>
              <a:rPr lang="en-US" sz="2800" b="1">
                <a:solidFill>
                  <a:srgbClr val="C10909"/>
                </a:solidFill>
                <a:latin typeface="Arial"/>
                <a:ea typeface="Arial"/>
              </a:rPr>
              <a:t>1. Evaluation of Relation Prediction</a:t>
            </a:r>
            <a:endParaRPr/>
          </a:p>
        </p:txBody>
      </p:sp>
      <p:sp>
        <p:nvSpPr>
          <p:cNvPr id="79" name="CustomShape 34"/>
          <p:cNvSpPr/>
          <p:nvPr/>
        </p:nvSpPr>
        <p:spPr>
          <a:xfrm>
            <a:off x="21422520" y="7436160"/>
            <a:ext cx="10653480" cy="504360"/>
          </a:xfrm>
          <a:prstGeom prst="rect">
            <a:avLst/>
          </a:prstGeom>
          <a:noFill/>
          <a:ln w="38160">
            <a:solidFill>
              <a:srgbClr val="C00000"/>
            </a:solidFill>
            <a:round/>
          </a:ln>
        </p:spPr>
        <p:txBody>
          <a:bodyPr anchor="ctr"/>
          <a:lstStyle/>
          <a:p>
            <a:pPr algn="just">
              <a:lnSpc>
                <a:spcPct val="100000"/>
              </a:lnSpc>
            </a:pPr>
            <a:r>
              <a:rPr lang="en-US" sz="2800" b="1">
                <a:solidFill>
                  <a:srgbClr val="C10909"/>
                </a:solidFill>
                <a:latin typeface="Arial"/>
                <a:ea typeface="Arial"/>
              </a:rPr>
              <a:t>2. Evaluation of Relation Prediction</a:t>
            </a:r>
            <a:endParaRPr/>
          </a:p>
        </p:txBody>
      </p:sp>
      <p:sp>
        <p:nvSpPr>
          <p:cNvPr id="80" name="CustomShape 35"/>
          <p:cNvSpPr/>
          <p:nvPr/>
        </p:nvSpPr>
        <p:spPr>
          <a:xfrm>
            <a:off x="21349800" y="13282920"/>
            <a:ext cx="11187000" cy="1098360"/>
          </a:xfrm>
          <a:prstGeom prst="rect">
            <a:avLst/>
          </a:prstGeom>
          <a:noFill/>
          <a:ln>
            <a:noFill/>
          </a:ln>
        </p:spPr>
        <p:txBody>
          <a:bodyPr/>
          <a:lstStyle/>
          <a:p>
            <a:pPr algn="just">
              <a:lnSpc>
                <a:spcPct val="100000"/>
              </a:lnSpc>
            </a:pPr>
            <a:r>
              <a:rPr lang="en-US" sz="2800">
                <a:solidFill>
                  <a:srgbClr val="000000"/>
                </a:solidFill>
                <a:latin typeface="Arial"/>
                <a:ea typeface="Arial"/>
              </a:rPr>
              <a:t>As shown above, our results benefit from the advantages of CNN in object recognition and the advantages of NTN in relation prediction.</a:t>
            </a:r>
            <a:endParaRPr/>
          </a:p>
        </p:txBody>
      </p:sp>
      <p:sp>
        <p:nvSpPr>
          <p:cNvPr id="81" name="CustomShape 36"/>
          <p:cNvSpPr/>
          <p:nvPr/>
        </p:nvSpPr>
        <p:spPr>
          <a:xfrm>
            <a:off x="9641520" y="3560400"/>
            <a:ext cx="10653480" cy="504360"/>
          </a:xfrm>
          <a:prstGeom prst="rect">
            <a:avLst/>
          </a:prstGeom>
          <a:noFill/>
          <a:ln w="38160">
            <a:solidFill>
              <a:srgbClr val="C00000"/>
            </a:solidFill>
            <a:round/>
          </a:ln>
        </p:spPr>
        <p:txBody>
          <a:bodyPr anchor="ctr"/>
          <a:lstStyle/>
          <a:p>
            <a:pPr algn="ctr">
              <a:lnSpc>
                <a:spcPct val="100000"/>
              </a:lnSpc>
            </a:pPr>
            <a:r>
              <a:rPr lang="en-US" sz="2800" b="1">
                <a:solidFill>
                  <a:srgbClr val="C00000"/>
                </a:solidFill>
                <a:latin typeface="Arial"/>
                <a:ea typeface="Arial"/>
              </a:rPr>
              <a:t>1. Topic Represetation</a:t>
            </a:r>
            <a:endParaRPr/>
          </a:p>
        </p:txBody>
      </p:sp>
      <mc:AlternateContent xmlns:mc="http://schemas.openxmlformats.org/markup-compatibility/2006">
        <mc:Choice xmlns:a14="http://schemas.microsoft.com/office/drawing/2010/main" Requires="a14">
          <p:sp>
            <p:nvSpPr>
              <p:cNvPr id="82" name="CustomShape 37"/>
              <p:cNvSpPr/>
              <p:nvPr/>
            </p:nvSpPr>
            <p:spPr>
              <a:xfrm>
                <a:off x="9522360" y="8488440"/>
                <a:ext cx="10653480" cy="1645920"/>
              </a:xfrm>
              <a:prstGeom prst="rect">
                <a:avLst/>
              </a:prstGeom>
              <a:noFill/>
              <a:ln>
                <a:noFill/>
              </a:ln>
            </p:spPr>
            <p:txBody>
              <a:bodyPr tIns="91440" bIns="91440"/>
              <a:lstStyle/>
              <a:p>
                <a:pPr>
                  <a:lnSpc>
                    <a:spcPct val="100000"/>
                  </a:lnSpc>
                  <a:buFont typeface="Arial"/>
                  <a:buChar char="•"/>
                </a:pPr>
                <a:r>
                  <a:rPr lang="en-US" sz="2800" dirty="0" smtClean="0"/>
                  <a:t>In topic representation, we generate N topics for the user statuses in the training data using topic model [3]. For each topic, we propose to use two ways the represent the topics, and we will experiment with these two representations. First, one-hot ¨ ¨representation </a:t>
                </a:r>
                <a14:m>
                  <m:oMath xmlns:m="http://schemas.openxmlformats.org/officeDocument/2006/math">
                    <m:r>
                      <a:rPr lang="en-US" sz="2800" b="0" i="1" smtClean="0">
                        <a:latin typeface="Cambria Math" panose="02040503050406030204" pitchFamily="18" charset="0"/>
                      </a:rPr>
                      <m:t>𝑇</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𝑅</m:t>
                        </m:r>
                      </m:e>
                      <m:sup>
                        <m:r>
                          <a:rPr lang="en-US" sz="2800" b="0" i="1" smtClean="0">
                            <a:latin typeface="Cambria Math" panose="02040503050406030204" pitchFamily="18" charset="0"/>
                            <a:ea typeface="Cambria Math" panose="02040503050406030204" pitchFamily="18" charset="0"/>
                          </a:rPr>
                          <m:t>𝑛</m:t>
                        </m:r>
                      </m:sup>
                    </m:sSup>
                  </m:oMath>
                </a14:m>
                <a:r>
                  <a:rPr lang="en-US" sz="2800" dirty="0" smtClean="0"/>
                  <a:t> where the </a:t>
                </a:r>
                <a14:m>
                  <m:oMath xmlns:m="http://schemas.openxmlformats.org/officeDocument/2006/math">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𝑖</m:t>
                        </m:r>
                      </m:e>
                      <m:sup>
                        <m:r>
                          <a:rPr lang="en-US" sz="2800" b="0" i="1" dirty="0" smtClean="0">
                            <a:latin typeface="Cambria Math" panose="02040503050406030204" pitchFamily="18" charset="0"/>
                          </a:rPr>
                          <m:t>𝑡h</m:t>
                        </m:r>
                      </m:sup>
                    </m:sSup>
                  </m:oMath>
                </a14:m>
                <a:r>
                  <a:rPr lang="en-US" sz="2800" dirty="0" smtClean="0"/>
                  <a:t> topic is represented as </a:t>
                </a:r>
                <a14:m>
                  <m:oMath xmlns:m="http://schemas.openxmlformats.org/officeDocument/2006/math">
                    <m:r>
                      <a:rPr lang="en-US" sz="2800" b="0" i="1" smtClean="0">
                        <a:latin typeface="Cambria Math" panose="02040503050406030204" pitchFamily="18" charset="0"/>
                      </a:rPr>
                      <m:t>𝑇</m:t>
                    </m:r>
                    <m:r>
                      <a:rPr lang="en-US" sz="2800" b="0" i="1" smtClean="0">
                        <a:latin typeface="Cambria Math" panose="02040503050406030204" pitchFamily="18" charset="0"/>
                      </a:rPr>
                      <m:t> </m:t>
                    </m:r>
                  </m:oMath>
                </a14:m>
                <a:r>
                  <a:rPr lang="en-US" sz="2800" dirty="0" smtClean="0"/>
                  <a:t>with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𝑖</m:t>
                        </m:r>
                      </m:sub>
                    </m:sSub>
                  </m:oMath>
                </a14:m>
                <a:r>
                  <a:rPr lang="en-US" sz="2800" dirty="0" smtClean="0"/>
                  <a:t>= 1 and the rest elements are 0. Second, we can use the word distribution of each topic as the representation of the topic </a:t>
                </a:r>
                <a14:m>
                  <m:oMath xmlns:m="http://schemas.openxmlformats.org/officeDocument/2006/math">
                    <m:r>
                      <a:rPr lang="en-US" sz="2800" b="0" i="1" smtClean="0">
                        <a:latin typeface="Cambria Math" panose="02040503050406030204" pitchFamily="18" charset="0"/>
                      </a:rPr>
                      <m:t>𝑇</m:t>
                    </m:r>
                  </m:oMath>
                </a14:m>
                <a:r>
                  <a:rPr lang="en-US" sz="2800" dirty="0" smtClean="0"/>
                  <a:t>. Also, we might also try some deep learning methods to generate the topics and learn the encoding of each topic, so as to get a distinct representation of different topics. </a:t>
                </a:r>
                <a:endParaRPr dirty="0"/>
              </a:p>
            </p:txBody>
          </p:sp>
        </mc:Choice>
        <mc:Fallback>
          <p:sp>
            <p:nvSpPr>
              <p:cNvPr id="82" name="CustomShape 37"/>
              <p:cNvSpPr>
                <a:spLocks noRot="1" noChangeAspect="1" noMove="1" noResize="1" noEditPoints="1" noAdjustHandles="1" noChangeArrowheads="1" noChangeShapeType="1" noTextEdit="1"/>
              </p:cNvSpPr>
              <p:nvPr/>
            </p:nvSpPr>
            <p:spPr>
              <a:xfrm>
                <a:off x="9522360" y="8488440"/>
                <a:ext cx="10653480" cy="1645920"/>
              </a:xfrm>
              <a:prstGeom prst="rect">
                <a:avLst/>
              </a:prstGeom>
              <a:blipFill rotWithShape="0">
                <a:blip r:embed="rId7"/>
                <a:stretch>
                  <a:fillRect l="-1144" t="-1111" r="-1945" b="-178519"/>
                </a:stretch>
              </a:blipFill>
              <a:ln>
                <a:noFill/>
              </a:ln>
            </p:spPr>
            <p:txBody>
              <a:bodyPr/>
              <a:lstStyle/>
              <a:p>
                <a:r>
                  <a:rPr lang="en-US">
                    <a:noFill/>
                  </a:rPr>
                  <a:t> </a:t>
                </a:r>
              </a:p>
            </p:txBody>
          </p:sp>
        </mc:Fallback>
      </mc:AlternateContent>
      <p:sp>
        <p:nvSpPr>
          <p:cNvPr id="2" name="TextBox 1"/>
          <p:cNvSpPr txBox="1"/>
          <p:nvPr/>
        </p:nvSpPr>
        <p:spPr>
          <a:xfrm>
            <a:off x="908867" y="14915735"/>
            <a:ext cx="7523545" cy="5693866"/>
          </a:xfrm>
          <a:prstGeom prst="rect">
            <a:avLst/>
          </a:prstGeom>
          <a:noFill/>
        </p:spPr>
        <p:txBody>
          <a:bodyPr wrap="square" rtlCol="0">
            <a:spAutoFit/>
          </a:bodyPr>
          <a:lstStyle>
            <a:defPPr>
              <a:defRPr lang="en-US"/>
            </a:defPPr>
          </a:lstStyle>
          <a:p>
            <a:r>
              <a:rPr lang="en-US" sz="2800" dirty="0">
                <a:solidFill>
                  <a:srgbClr val="000000"/>
                </a:solidFill>
                <a:latin typeface="Arial"/>
                <a:ea typeface="Arial"/>
              </a:rPr>
              <a:t>We have collected the data from the </a:t>
            </a:r>
            <a:r>
              <a:rPr lang="en-US" sz="2800" dirty="0" err="1">
                <a:solidFill>
                  <a:srgbClr val="000000"/>
                </a:solidFill>
                <a:latin typeface="Arial"/>
                <a:ea typeface="Arial"/>
              </a:rPr>
              <a:t>myPersonality</a:t>
            </a:r>
            <a:r>
              <a:rPr lang="en-US" sz="2800" dirty="0">
                <a:solidFill>
                  <a:srgbClr val="000000"/>
                </a:solidFill>
                <a:latin typeface="Arial"/>
                <a:ea typeface="Arial"/>
              </a:rPr>
              <a:t> </a:t>
            </a:r>
            <a:r>
              <a:rPr lang="en-US" sz="2800" dirty="0" smtClean="0">
                <a:solidFill>
                  <a:srgbClr val="000000"/>
                </a:solidFill>
                <a:latin typeface="Arial"/>
                <a:ea typeface="Arial"/>
              </a:rPr>
              <a:t>project1, </a:t>
            </a:r>
            <a:r>
              <a:rPr lang="en-US" sz="2800" dirty="0">
                <a:solidFill>
                  <a:srgbClr val="000000"/>
                </a:solidFill>
                <a:latin typeface="Arial"/>
                <a:ea typeface="Arial"/>
              </a:rPr>
              <a:t>which contains 3.1 million users’ personality data and 22 million statuses of 154 thousand users</a:t>
            </a:r>
            <a:r>
              <a:rPr lang="en-US" sz="2800" dirty="0" smtClean="0">
                <a:solidFill>
                  <a:srgbClr val="000000"/>
                </a:solidFill>
                <a:latin typeface="Arial"/>
                <a:ea typeface="Arial"/>
              </a:rPr>
              <a:t>. For each status, in addition to the actual sentence, we also have the personality of the user who posted the sentence, which is a five dimensional vector. Sample status:</a:t>
            </a:r>
          </a:p>
          <a:p>
            <a:endParaRPr lang="en-US" sz="2800" dirty="0">
              <a:solidFill>
                <a:srgbClr val="000000"/>
              </a:solidFill>
              <a:latin typeface="Arial"/>
              <a:ea typeface="Arial"/>
            </a:endParaRPr>
          </a:p>
          <a:p>
            <a:r>
              <a:rPr lang="en-US" sz="2800" dirty="0">
                <a:solidFill>
                  <a:schemeClr val="tx2">
                    <a:lumMod val="60000"/>
                    <a:lumOff val="40000"/>
                  </a:schemeClr>
                </a:solidFill>
                <a:ea typeface="Arial"/>
              </a:rPr>
              <a:t>20,f0f22d5778b6f68461be966150233e99,2009-06-20 22:06:40,just got a dear john letter from the important job she was holding her breath for the past month... sad day</a:t>
            </a:r>
            <a:endParaRPr lang="en-US" sz="2800" dirty="0">
              <a:solidFill>
                <a:schemeClr val="tx2">
                  <a:lumMod val="60000"/>
                  <a:lumOff val="40000"/>
                </a:schemeClr>
              </a:solidFill>
              <a:latin typeface="Arial"/>
              <a:ea typeface="Arial"/>
            </a:endParaRPr>
          </a:p>
        </p:txBody>
      </p:sp>
      <mc:AlternateContent xmlns:mc="http://schemas.openxmlformats.org/markup-compatibility/2006">
        <mc:Choice xmlns:a14="http://schemas.microsoft.com/office/drawing/2010/main" Requires="a14">
          <p:sp>
            <p:nvSpPr>
              <p:cNvPr id="4" name="TextBox 3"/>
              <p:cNvSpPr txBox="1"/>
              <p:nvPr/>
            </p:nvSpPr>
            <p:spPr>
              <a:xfrm>
                <a:off x="9641520" y="16335418"/>
                <a:ext cx="10455480" cy="4954177"/>
              </a:xfrm>
              <a:prstGeom prst="rect">
                <a:avLst/>
              </a:prstGeom>
              <a:noFill/>
            </p:spPr>
            <p:txBody>
              <a:bodyPr wrap="square" rtlCol="0">
                <a:spAutoFit/>
              </a:bodyPr>
              <a:lstStyle/>
              <a:p>
                <a:r>
                  <a:rPr lang="en-US" sz="2800" dirty="0"/>
                  <a:t>where </a:t>
                </a:r>
                <a14:m>
                  <m:oMath xmlns:m="http://schemas.openxmlformats.org/officeDocument/2006/math">
                    <m:sSub>
                      <m:sSubPr>
                        <m:ctrlPr>
                          <a:rPr lang="en-US" sz="2800" dirty="0"/>
                        </m:ctrlPr>
                      </m:sSubPr>
                      <m:e>
                        <m:r>
                          <a:rPr lang="en-US" sz="2800" dirty="0"/>
                          <m:t>h</m:t>
                        </m:r>
                      </m:e>
                      <m:sub>
                        <m:r>
                          <a:rPr lang="en-US" sz="2800" dirty="0"/>
                          <m:t>0</m:t>
                        </m:r>
                      </m:sub>
                    </m:sSub>
                  </m:oMath>
                </a14:m>
                <a:r>
                  <a:rPr lang="en-US" sz="2800" dirty="0"/>
                  <a:t> ∈ </a:t>
                </a:r>
                <a14:m>
                  <m:oMath xmlns:m="http://schemas.openxmlformats.org/officeDocument/2006/math">
                    <m:sSup>
                      <m:sSupPr>
                        <m:ctrlPr>
                          <a:rPr lang="en-US" sz="2800" dirty="0"/>
                        </m:ctrlPr>
                      </m:sSupPr>
                      <m:e>
                        <m:r>
                          <a:rPr lang="en-US" sz="2800" dirty="0"/>
                          <m:t>𝑅</m:t>
                        </m:r>
                      </m:e>
                      <m:sup>
                        <m:sSub>
                          <m:sSubPr>
                            <m:ctrlPr>
                              <a:rPr lang="en-US" sz="2800" dirty="0"/>
                            </m:ctrlPr>
                          </m:sSubPr>
                          <m:e>
                            <m:r>
                              <a:rPr lang="en-US" sz="2800" dirty="0"/>
                              <m:t>𝐷</m:t>
                            </m:r>
                          </m:e>
                          <m:sub>
                            <m:r>
                              <a:rPr lang="en-US" sz="2800" dirty="0"/>
                              <m:t>h</m:t>
                            </m:r>
                          </m:sub>
                        </m:sSub>
                      </m:sup>
                    </m:sSup>
                  </m:oMath>
                </a14:m>
                <a:r>
                  <a:rPr lang="en-US" sz="2800" dirty="0"/>
                  <a:t> is some initialization vector for the hidden layer at time step 0, </a:t>
                </a:r>
                <a14:m>
                  <m:oMath xmlns:m="http://schemas.openxmlformats.org/officeDocument/2006/math">
                    <m:sSub>
                      <m:sSubPr>
                        <m:ctrlPr>
                          <a:rPr lang="en-US" sz="2800" dirty="0"/>
                        </m:ctrlPr>
                      </m:sSubPr>
                      <m:e>
                        <m:r>
                          <a:rPr lang="en-US" sz="2800" dirty="0"/>
                          <m:t>𝑥</m:t>
                        </m:r>
                      </m:e>
                      <m:sub>
                        <m:r>
                          <a:rPr lang="en-US" sz="2800" dirty="0"/>
                          <m:t>[</m:t>
                        </m:r>
                        <m:r>
                          <a:rPr lang="en-US" sz="2800" dirty="0"/>
                          <m:t>𝑡</m:t>
                        </m:r>
                        <m:r>
                          <a:rPr lang="en-US" sz="2800" dirty="0"/>
                          <m:t>]</m:t>
                        </m:r>
                      </m:sub>
                    </m:sSub>
                  </m:oMath>
                </a14:m>
                <a:r>
                  <a:rPr lang="en-US" sz="2800" dirty="0"/>
                  <a:t> is the word vector of the word at time step t, </a:t>
                </a:r>
                <a14:m>
                  <m:oMath xmlns:m="http://schemas.openxmlformats.org/officeDocument/2006/math">
                    <m:sSup>
                      <m:sSupPr>
                        <m:ctrlPr>
                          <a:rPr lang="en-US" sz="2800"/>
                        </m:ctrlPr>
                      </m:sSupPr>
                      <m:e>
                        <m:r>
                          <a:rPr lang="en-US" sz="2800"/>
                          <m:t>𝑊</m:t>
                        </m:r>
                      </m:e>
                      <m:sup>
                        <m:r>
                          <a:rPr lang="en-US" sz="2800"/>
                          <m:t>(</m:t>
                        </m:r>
                        <m:r>
                          <a:rPr lang="en-US" sz="2800"/>
                          <m:t>hh</m:t>
                        </m:r>
                        <m:r>
                          <a:rPr lang="en-US" sz="2800"/>
                          <m:t>)</m:t>
                        </m:r>
                      </m:sup>
                    </m:sSup>
                  </m:oMath>
                </a14:m>
                <a:r>
                  <a:rPr lang="en-US" sz="2800" dirty="0"/>
                  <a:t>, </a:t>
                </a:r>
                <a14:m>
                  <m:oMath xmlns:m="http://schemas.openxmlformats.org/officeDocument/2006/math">
                    <m:sSup>
                      <m:sSupPr>
                        <m:ctrlPr>
                          <a:rPr lang="en-US" sz="2800"/>
                        </m:ctrlPr>
                      </m:sSupPr>
                      <m:e>
                        <m:r>
                          <a:rPr lang="en-US" sz="2800"/>
                          <m:t>𝑊</m:t>
                        </m:r>
                      </m:e>
                      <m:sup>
                        <m:r>
                          <a:rPr lang="en-US" sz="2800"/>
                          <m:t>h𝑥</m:t>
                        </m:r>
                      </m:sup>
                    </m:sSup>
                    <m:r>
                      <a:rPr lang="en-US" sz="2800"/>
                      <m:t>, </m:t>
                    </m:r>
                    <m:sSup>
                      <m:sSupPr>
                        <m:ctrlPr>
                          <a:rPr lang="en-US" sz="2800"/>
                        </m:ctrlPr>
                      </m:sSupPr>
                      <m:e>
                        <m:r>
                          <a:rPr lang="en-US" sz="2800"/>
                          <m:t>𝑊</m:t>
                        </m:r>
                      </m:e>
                      <m:sup>
                        <m:r>
                          <a:rPr lang="en-US" sz="2800"/>
                          <m:t>(</m:t>
                        </m:r>
                        <m:r>
                          <a:rPr lang="en-US" sz="2800"/>
                          <m:t>𝑆</m:t>
                        </m:r>
                        <m:r>
                          <a:rPr lang="en-US" sz="2800"/>
                          <m:t>)</m:t>
                        </m:r>
                      </m:sup>
                    </m:sSup>
                  </m:oMath>
                </a14:m>
                <a:r>
                  <a:rPr lang="en-US" sz="2800" dirty="0"/>
                  <a:t>are the weights we need to learn.</a:t>
                </a:r>
              </a:p>
              <a:p>
                <a:r>
                  <a:rPr lang="en-US" sz="2800" dirty="0" smtClean="0"/>
                  <a:t>In both the forward and backward propagation,  we are going to represent </a:t>
                </a:r>
                <a14:m>
                  <m:oMath xmlns:m="http://schemas.openxmlformats.org/officeDocument/2006/math">
                    <m:sSub>
                      <m:sSubPr>
                        <m:ctrlPr>
                          <a:rPr lang="en-US" sz="2800" i="1" dirty="0" smtClean="0">
                            <a:latin typeface="Cambria Math" panose="02040503050406030204" pitchFamily="18" charset="0"/>
                          </a:rPr>
                        </m:ctrlPr>
                      </m:sSubPr>
                      <m:e>
                        <m:r>
                          <a:rPr lang="en-US" sz="2800" dirty="0">
                            <a:latin typeface="Cambria Math" panose="02040503050406030204" pitchFamily="18" charset="0"/>
                          </a:rPr>
                          <m:t>h</m:t>
                        </m:r>
                      </m:e>
                      <m:sub>
                        <m:r>
                          <a:rPr lang="en-US" sz="2800" dirty="0">
                            <a:latin typeface="Cambria Math" panose="02040503050406030204" pitchFamily="18" charset="0"/>
                          </a:rPr>
                          <m:t>0</m:t>
                        </m:r>
                      </m:sub>
                    </m:sSub>
                  </m:oMath>
                </a14:m>
                <a:r>
                  <a:rPr lang="en-US" sz="2800" dirty="0" smtClean="0"/>
                  <a:t> as the concatenation of the topic and personality representation vectors. </a:t>
                </a:r>
              </a:p>
              <a:p>
                <a:r>
                  <a:rPr lang="en-US" sz="2800" dirty="0" smtClean="0"/>
                  <a:t>In status generation, we will to concatenate the representations of topics and users’ personality attributes as input vector, and will use the trained RNN to output the words at each timestamp. At the test time, given the input vector (topics and personalities), we are able to generate status through the RNN model we trained.</a:t>
                </a:r>
                <a:endParaRPr lang="en-US" sz="2800" dirty="0"/>
              </a:p>
            </p:txBody>
          </p:sp>
        </mc:Choice>
        <mc:Fallback>
          <p:sp>
            <p:nvSpPr>
              <p:cNvPr id="4" name="TextBox 3"/>
              <p:cNvSpPr txBox="1">
                <a:spLocks noRot="1" noChangeAspect="1" noMove="1" noResize="1" noEditPoints="1" noAdjustHandles="1" noChangeArrowheads="1" noChangeShapeType="1" noTextEdit="1"/>
              </p:cNvSpPr>
              <p:nvPr/>
            </p:nvSpPr>
            <p:spPr>
              <a:xfrm>
                <a:off x="9641520" y="16335418"/>
                <a:ext cx="10455480" cy="4954177"/>
              </a:xfrm>
              <a:prstGeom prst="rect">
                <a:avLst/>
              </a:prstGeom>
              <a:blipFill rotWithShape="0">
                <a:blip r:embed="rId8"/>
                <a:stretch>
                  <a:fillRect l="-1224" t="-739" r="-1749" b="-2586"/>
                </a:stretch>
              </a:blipFill>
            </p:spPr>
            <p:txBody>
              <a:bodyPr/>
              <a:lstStyle/>
              <a:p>
                <a:r>
                  <a:rPr 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683</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DejaVu Sans</vt:lpstr>
      <vt:lpstr>Helvetica Neue</vt:lpstr>
      <vt:lpstr>StarSymbol</vt:lpstr>
      <vt:lpstr>Arial</vt:lpstr>
      <vt:lpstr>Calibri</vt:lpstr>
      <vt:lpstr>Cambria Math</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Shijie Liu</cp:lastModifiedBy>
  <cp:revision>4</cp:revision>
  <dcterms:modified xsi:type="dcterms:W3CDTF">2015-06-03T16:05:40Z</dcterms:modified>
</cp:coreProperties>
</file>