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3"/>
  </p:notesMasterIdLst>
  <p:handoutMasterIdLst>
    <p:handoutMasterId r:id="rId24"/>
  </p:handoutMasterIdLst>
  <p:sldIdLst>
    <p:sldId id="262" r:id="rId2"/>
    <p:sldId id="400" r:id="rId3"/>
    <p:sldId id="322" r:id="rId4"/>
    <p:sldId id="403" r:id="rId5"/>
    <p:sldId id="405" r:id="rId6"/>
    <p:sldId id="323" r:id="rId7"/>
    <p:sldId id="357" r:id="rId8"/>
    <p:sldId id="260" r:id="rId9"/>
    <p:sldId id="287" r:id="rId10"/>
    <p:sldId id="391" r:id="rId11"/>
    <p:sldId id="396" r:id="rId12"/>
    <p:sldId id="395" r:id="rId13"/>
    <p:sldId id="394" r:id="rId14"/>
    <p:sldId id="393" r:id="rId15"/>
    <p:sldId id="392" r:id="rId16"/>
    <p:sldId id="398" r:id="rId17"/>
    <p:sldId id="397" r:id="rId18"/>
    <p:sldId id="399" r:id="rId19"/>
    <p:sldId id="402" r:id="rId20"/>
    <p:sldId id="267" r:id="rId21"/>
    <p:sldId id="301" r:id="rId22"/>
  </p:sldIdLst>
  <p:sldSz cx="6858000" cy="51435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朱元豪" initials="朱元豪" lastIdx="1" clrIdx="0">
    <p:extLst>
      <p:ext uri="{19B8F6BF-5375-455C-9EA6-DF929625EA0E}">
        <p15:presenceInfo xmlns:p15="http://schemas.microsoft.com/office/powerpoint/2012/main" userId="朱元豪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620"/>
    <a:srgbClr val="EC6550"/>
    <a:srgbClr val="0070C0"/>
    <a:srgbClr val="F4B183"/>
    <a:srgbClr val="F1916E"/>
    <a:srgbClr val="A6BDD2"/>
    <a:srgbClr val="F63A82"/>
    <a:srgbClr val="EF8666"/>
    <a:srgbClr val="5B9BD5"/>
    <a:srgbClr val="375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50" autoAdjust="0"/>
    <p:restoredTop sz="83122" autoAdjust="0"/>
  </p:normalViewPr>
  <p:slideViewPr>
    <p:cSldViewPr snapToGrid="0" snapToObjects="1">
      <p:cViewPr varScale="1">
        <p:scale>
          <a:sx n="102" d="100"/>
          <a:sy n="102" d="100"/>
        </p:scale>
        <p:origin x="1944" y="72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7BABB-BBA9-2044-925B-DF0F0185FFE8}" type="datetimeFigureOut">
              <a:rPr kumimoji="1" lang="zh-TW" altLang="en-US" smtClean="0"/>
              <a:t>2017/1/11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4681D-2F61-274A-902C-6A34E99FCA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0756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8FA98-28E4-D847-A29B-AFFD127900F0}" type="datetimeFigureOut">
              <a:rPr kumimoji="1" lang="zh-TW" altLang="en-US" smtClean="0"/>
              <a:t>2017/1/11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22B9D-9B3D-484F-BC8D-7FBDAEB464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45105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22B9D-9B3D-484F-BC8D-7FBDAEB464F0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75097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654B-A1CA-CB4A-96FB-9377DDE49968}" type="datetimeFigureOut">
              <a:rPr kumimoji="1" lang="zh-TW" altLang="en-US" smtClean="0"/>
              <a:t>2017/1/11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952E-4E94-E546-9AAF-E6146FB615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654B-A1CA-CB4A-96FB-9377DDE49968}" type="datetimeFigureOut">
              <a:rPr kumimoji="1" lang="zh-TW" altLang="en-US" smtClean="0"/>
              <a:t>2017/1/11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952E-4E94-E546-9AAF-E6146FB615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654B-A1CA-CB4A-96FB-9377DDE49968}" type="datetimeFigureOut">
              <a:rPr kumimoji="1" lang="zh-TW" altLang="en-US" smtClean="0"/>
              <a:t>2017/1/11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952E-4E94-E546-9AAF-E6146FB615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654B-A1CA-CB4A-96FB-9377DDE49968}" type="datetimeFigureOut">
              <a:rPr kumimoji="1" lang="zh-TW" altLang="en-US" smtClean="0"/>
              <a:t>2017/1/11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952E-4E94-E546-9AAF-E6146FB615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654B-A1CA-CB4A-96FB-9377DDE49968}" type="datetimeFigureOut">
              <a:rPr kumimoji="1" lang="zh-TW" altLang="en-US" smtClean="0"/>
              <a:t>2017/1/11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952E-4E94-E546-9AAF-E6146FB615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654B-A1CA-CB4A-96FB-9377DDE49968}" type="datetimeFigureOut">
              <a:rPr kumimoji="1" lang="zh-TW" altLang="en-US" smtClean="0"/>
              <a:t>2017/1/11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952E-4E94-E546-9AAF-E6146FB615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654B-A1CA-CB4A-96FB-9377DDE49968}" type="datetimeFigureOut">
              <a:rPr kumimoji="1" lang="zh-TW" altLang="en-US" smtClean="0"/>
              <a:t>2017/1/11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952E-4E94-E546-9AAF-E6146FB615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654B-A1CA-CB4A-96FB-9377DDE49968}" type="datetimeFigureOut">
              <a:rPr kumimoji="1" lang="zh-TW" altLang="en-US" smtClean="0"/>
              <a:t>2017/1/11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952E-4E94-E546-9AAF-E6146FB615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654B-A1CA-CB4A-96FB-9377DDE49968}" type="datetimeFigureOut">
              <a:rPr kumimoji="1" lang="zh-TW" altLang="en-US" smtClean="0"/>
              <a:t>2017/1/11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952E-4E94-E546-9AAF-E6146FB615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654B-A1CA-CB4A-96FB-9377DDE49968}" type="datetimeFigureOut">
              <a:rPr kumimoji="1" lang="zh-TW" altLang="en-US" smtClean="0"/>
              <a:t>2017/1/11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952E-4E94-E546-9AAF-E6146FB615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654B-A1CA-CB4A-96FB-9377DDE49968}" type="datetimeFigureOut">
              <a:rPr kumimoji="1" lang="zh-TW" altLang="en-US" smtClean="0"/>
              <a:t>2017/1/11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952E-4E94-E546-9AAF-E6146FB615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8654B-A1CA-CB4A-96FB-9377DDE49968}" type="datetimeFigureOut">
              <a:rPr kumimoji="1" lang="zh-TW" altLang="en-US" smtClean="0"/>
              <a:t>2017/1/11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B952E-4E94-E546-9AAF-E6146FB615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595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79400" y="1195548"/>
            <a:ext cx="6311900" cy="200054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kumimoji="1" lang="en-US" altLang="zh-TW" sz="32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DIN Condensed" charset="0"/>
            </a:endParaRPr>
          </a:p>
          <a:p>
            <a:pPr algn="ctr"/>
            <a:r>
              <a:rPr kumimoji="1"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DIN Condensed" charset="0"/>
              </a:rPr>
              <a:t>均線策略績效研究</a:t>
            </a:r>
            <a:endParaRPr kumimoji="1" lang="en-US" altLang="zh-TW" sz="32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DIN Condensed" charset="0"/>
            </a:endParaRPr>
          </a:p>
          <a:p>
            <a:pPr algn="ctr"/>
            <a:r>
              <a:rPr kumimoji="1" lang="zh-TW" altLang="en-US" sz="2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DIN Condensed" charset="0"/>
              </a:rPr>
              <a:t>在有無放空限制之下的比較</a:t>
            </a:r>
            <a:endParaRPr kumimoji="1" lang="en-US" altLang="zh-TW" sz="28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DIN Condensed" charset="0"/>
            </a:endParaRPr>
          </a:p>
          <a:p>
            <a:pPr algn="ctr"/>
            <a:endParaRPr kumimoji="1" lang="zh-TW" altLang="en-US" sz="32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DIN Condensed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92100" y="512815"/>
            <a:ext cx="6311900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36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DIN Condensed" charset="0"/>
              </a:rPr>
              <a:t>金融投資與程式</a:t>
            </a:r>
            <a:r>
              <a:rPr kumimoji="1" lang="zh-TW" altLang="en-US" sz="36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DIN Condensed" charset="0"/>
              </a:rPr>
              <a:t>交易期末報告</a:t>
            </a:r>
            <a:endParaRPr kumimoji="1" lang="en-US" altLang="zh-TW" sz="36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DIN Condensed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517900" y="3248104"/>
            <a:ext cx="271780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組員</a:t>
            </a: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：</a:t>
            </a:r>
            <a:endParaRPr lang="en-US" altLang="zh-TW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r">
              <a:lnSpc>
                <a:spcPct val="150000"/>
              </a:lnSpc>
            </a:pP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林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江澧 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M046040029</a:t>
            </a:r>
          </a:p>
          <a:p>
            <a:pPr algn="r"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羅竑宇 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M034030039</a:t>
            </a:r>
          </a:p>
          <a:p>
            <a:pPr algn="r"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謝侑軒 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B026060006</a:t>
            </a:r>
          </a:p>
          <a:p>
            <a:endParaRPr lang="en-US" altLang="zh-TW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r"/>
            <a:endParaRPr lang="zh-TW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35000" y="3154402"/>
            <a:ext cx="146706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授課老師：</a:t>
            </a:r>
            <a:endParaRPr lang="en-US" altLang="zh-TW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林萍珍</a:t>
            </a:r>
            <a:endParaRPr lang="en-US" altLang="zh-TW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王昭文</a:t>
            </a:r>
            <a:endParaRPr lang="en-US" altLang="zh-TW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李宜熹</a:t>
            </a:r>
            <a:endParaRPr lang="en-US" altLang="zh-TW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646472" y="1636690"/>
            <a:ext cx="8418871" cy="1118264"/>
          </a:xfrm>
          <a:prstGeom prst="rect">
            <a:avLst/>
          </a:prstGeom>
          <a:solidFill>
            <a:schemeClr val="accent4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4724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/>
          <p:cNvSpPr/>
          <p:nvPr/>
        </p:nvSpPr>
        <p:spPr>
          <a:xfrm>
            <a:off x="1996339" y="215380"/>
            <a:ext cx="3164124" cy="653653"/>
          </a:xfrm>
          <a:prstGeom prst="round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143918" y="3575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Heiti TC Light" charset="-120"/>
              </a:rPr>
              <a:t>日月光</a:t>
            </a:r>
            <a:endParaRPr lang="en-US" altLang="zh-TW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Heiti TC Light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325" y="907133"/>
            <a:ext cx="5657851" cy="424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10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/>
          <p:cNvSpPr/>
          <p:nvPr/>
        </p:nvSpPr>
        <p:spPr>
          <a:xfrm>
            <a:off x="1996339" y="215380"/>
            <a:ext cx="3164124" cy="653653"/>
          </a:xfrm>
          <a:prstGeom prst="round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259334" y="3575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Heiti TC Light" charset="-120"/>
              </a:rPr>
              <a:t>鴻海</a:t>
            </a:r>
            <a:endParaRPr lang="en-US" altLang="zh-TW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Heiti TC Light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325" y="907133"/>
            <a:ext cx="5657851" cy="424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72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/>
          <p:cNvSpPr/>
          <p:nvPr/>
        </p:nvSpPr>
        <p:spPr>
          <a:xfrm>
            <a:off x="1996339" y="215380"/>
            <a:ext cx="3164124" cy="653653"/>
          </a:xfrm>
          <a:prstGeom prst="round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143918" y="3575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Heiti TC Light" charset="-120"/>
              </a:rPr>
              <a:t>台積電</a:t>
            </a:r>
            <a:endParaRPr lang="en-US" altLang="zh-TW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Heiti TC Light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325" y="907133"/>
            <a:ext cx="5657851" cy="424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14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/>
          <p:cNvSpPr/>
          <p:nvPr/>
        </p:nvSpPr>
        <p:spPr>
          <a:xfrm>
            <a:off x="1996339" y="215380"/>
            <a:ext cx="3164124" cy="653653"/>
          </a:xfrm>
          <a:prstGeom prst="round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259334" y="3575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Heiti TC Light" charset="-120"/>
              </a:rPr>
              <a:t>華碩</a:t>
            </a:r>
            <a:endParaRPr lang="en-US" altLang="zh-TW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Heiti TC Light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325" y="907133"/>
            <a:ext cx="5657851" cy="424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9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/>
          <p:cNvSpPr/>
          <p:nvPr/>
        </p:nvSpPr>
        <p:spPr>
          <a:xfrm>
            <a:off x="1996339" y="215380"/>
            <a:ext cx="3164124" cy="653653"/>
          </a:xfrm>
          <a:prstGeom prst="round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259334" y="3575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Heiti TC Light" charset="-120"/>
              </a:rPr>
              <a:t>友達</a:t>
            </a:r>
            <a:endParaRPr lang="en-US" altLang="zh-TW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Heiti TC Light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325" y="907133"/>
            <a:ext cx="5657851" cy="424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08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/>
          <p:cNvSpPr/>
          <p:nvPr/>
        </p:nvSpPr>
        <p:spPr>
          <a:xfrm>
            <a:off x="1996339" y="215380"/>
            <a:ext cx="3164124" cy="653653"/>
          </a:xfrm>
          <a:prstGeom prst="round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143918" y="3575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Heiti TC Light" charset="-120"/>
              </a:rPr>
              <a:t>宏達電</a:t>
            </a:r>
            <a:endParaRPr lang="en-US" altLang="zh-TW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Heiti TC Light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325" y="907133"/>
            <a:ext cx="5657851" cy="424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5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/>
          <p:cNvSpPr/>
          <p:nvPr/>
        </p:nvSpPr>
        <p:spPr>
          <a:xfrm>
            <a:off x="1996339" y="215380"/>
            <a:ext cx="3164124" cy="653653"/>
          </a:xfrm>
          <a:prstGeom prst="round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143918" y="3575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Heiti TC Light" charset="-120"/>
              </a:rPr>
              <a:t>大立光</a:t>
            </a:r>
            <a:endParaRPr lang="en-US" altLang="zh-TW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Heiti TC Light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325" y="907133"/>
            <a:ext cx="5657851" cy="424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2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/>
          <p:cNvSpPr/>
          <p:nvPr/>
        </p:nvSpPr>
        <p:spPr>
          <a:xfrm>
            <a:off x="1996339" y="215380"/>
            <a:ext cx="3164124" cy="653653"/>
          </a:xfrm>
          <a:prstGeom prst="round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797669" y="3575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Heiti TC Light" charset="-120"/>
              </a:rPr>
              <a:t>台灣加權指數</a:t>
            </a:r>
            <a:endParaRPr lang="en-US" altLang="zh-TW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Heiti TC Light" charset="-12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63" y="869032"/>
            <a:ext cx="5699289" cy="42744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1807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3533" y="338952"/>
            <a:ext cx="6104467" cy="44517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矩形 5"/>
          <p:cNvSpPr/>
          <p:nvPr/>
        </p:nvSpPr>
        <p:spPr>
          <a:xfrm>
            <a:off x="1813195" y="338952"/>
            <a:ext cx="33959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策略一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347787"/>
            <a:ext cx="66865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0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3533" y="338952"/>
            <a:ext cx="6104467" cy="44517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矩形 5"/>
          <p:cNvSpPr/>
          <p:nvPr/>
        </p:nvSpPr>
        <p:spPr>
          <a:xfrm>
            <a:off x="1813195" y="338952"/>
            <a:ext cx="33959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策略四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1323975"/>
            <a:ext cx="66960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8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646161" y="414267"/>
            <a:ext cx="389720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1" lang="en-US" altLang="zh-TW" sz="5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Gill Sans Ultra Bold" charset="0"/>
              </a:rPr>
              <a:t>Agenda</a:t>
            </a:r>
            <a:endParaRPr kumimoji="1" lang="zh-TW" altLang="en-US" sz="5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Gill Sans Ultra Bold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756218" y="1620890"/>
            <a:ext cx="2021166" cy="469715"/>
            <a:chOff x="372252" y="1208383"/>
            <a:chExt cx="2985414" cy="719528"/>
          </a:xfrm>
        </p:grpSpPr>
        <p:sp>
          <p:nvSpPr>
            <p:cNvPr id="4" name="流程圖: 接點 3"/>
            <p:cNvSpPr/>
            <p:nvPr/>
          </p:nvSpPr>
          <p:spPr>
            <a:xfrm>
              <a:off x="372252" y="1208383"/>
              <a:ext cx="719528" cy="719528"/>
            </a:xfrm>
            <a:prstGeom prst="flowChartConnector">
              <a:avLst/>
            </a:prstGeom>
            <a:solidFill>
              <a:srgbClr val="76AFDE"/>
            </a:solidFill>
            <a:ln>
              <a:solidFill>
                <a:srgbClr val="A6BDD2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700" b="1" dirty="0">
                  <a:solidFill>
                    <a:srgbClr val="375C80"/>
                  </a:solidFill>
                </a:rPr>
                <a:t>1</a:t>
              </a:r>
              <a:endParaRPr lang="zh-TW" altLang="en-US" sz="2700" b="1" dirty="0">
                <a:solidFill>
                  <a:srgbClr val="375C80"/>
                </a:solidFill>
              </a:endParaRPr>
            </a:p>
          </p:txBody>
        </p:sp>
        <p:sp>
          <p:nvSpPr>
            <p:cNvPr id="5" name="圓角矩形 3"/>
            <p:cNvSpPr/>
            <p:nvPr/>
          </p:nvSpPr>
          <p:spPr>
            <a:xfrm>
              <a:off x="1417436" y="1208383"/>
              <a:ext cx="1940230" cy="71952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000" b="1" dirty="0" smtClean="0">
                  <a:solidFill>
                    <a:srgbClr val="375C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Heiti TC Light"/>
                </a:rPr>
                <a:t>研究問題</a:t>
              </a:r>
              <a:endParaRPr kumimoji="1" lang="zh-TW" altLang="en-US" sz="2000" b="1" dirty="0">
                <a:solidFill>
                  <a:srgbClr val="375C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Heiti TC Light"/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756218" y="3205243"/>
            <a:ext cx="1527291" cy="469715"/>
            <a:chOff x="372252" y="1208383"/>
            <a:chExt cx="2255925" cy="719528"/>
          </a:xfrm>
        </p:grpSpPr>
        <p:sp>
          <p:nvSpPr>
            <p:cNvPr id="7" name="流程圖: 接點 6"/>
            <p:cNvSpPr/>
            <p:nvPr/>
          </p:nvSpPr>
          <p:spPr>
            <a:xfrm>
              <a:off x="372252" y="1208383"/>
              <a:ext cx="719528" cy="719528"/>
            </a:xfrm>
            <a:prstGeom prst="flowChartConnector">
              <a:avLst/>
            </a:prstGeom>
            <a:solidFill>
              <a:srgbClr val="76AFDE"/>
            </a:solidFill>
            <a:ln>
              <a:solidFill>
                <a:srgbClr val="A6BDD2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700" b="1" dirty="0">
                  <a:solidFill>
                    <a:srgbClr val="375C80"/>
                  </a:solidFill>
                </a:rPr>
                <a:t>3</a:t>
              </a:r>
              <a:endParaRPr lang="zh-TW" altLang="en-US" sz="2700" b="1" dirty="0">
                <a:solidFill>
                  <a:srgbClr val="375C80"/>
                </a:solidFill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454046" y="1208383"/>
              <a:ext cx="1174131" cy="71952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 smtClean="0">
                  <a:solidFill>
                    <a:srgbClr val="375C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程序</a:t>
              </a:r>
              <a:endParaRPr lang="zh-TW" altLang="en-US" sz="2000" b="1" dirty="0">
                <a:solidFill>
                  <a:srgbClr val="375C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3844255" y="1620889"/>
            <a:ext cx="2259848" cy="469715"/>
            <a:chOff x="372252" y="1208383"/>
            <a:chExt cx="3337966" cy="719528"/>
          </a:xfrm>
        </p:grpSpPr>
        <p:sp>
          <p:nvSpPr>
            <p:cNvPr id="10" name="流程圖: 接點 9"/>
            <p:cNvSpPr/>
            <p:nvPr/>
          </p:nvSpPr>
          <p:spPr>
            <a:xfrm>
              <a:off x="372252" y="1208383"/>
              <a:ext cx="719528" cy="719528"/>
            </a:xfrm>
            <a:prstGeom prst="flowChartConnector">
              <a:avLst/>
            </a:prstGeom>
            <a:solidFill>
              <a:srgbClr val="76AFDE"/>
            </a:solidFill>
            <a:ln>
              <a:solidFill>
                <a:srgbClr val="A6BDD2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700" b="1" dirty="0">
                  <a:solidFill>
                    <a:srgbClr val="375C80"/>
                  </a:solidFill>
                </a:rPr>
                <a:t>5</a:t>
              </a:r>
              <a:endParaRPr lang="zh-TW" altLang="en-US" sz="2700" b="1" dirty="0">
                <a:solidFill>
                  <a:srgbClr val="375C80"/>
                </a:solidFill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1454044" y="1208383"/>
              <a:ext cx="2256174" cy="71952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 smtClean="0">
                  <a:solidFill>
                    <a:srgbClr val="375C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折線績效圖</a:t>
              </a:r>
              <a:endParaRPr lang="zh-TW" altLang="en-US" sz="2000" b="1" dirty="0">
                <a:solidFill>
                  <a:srgbClr val="375C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756218" y="4005348"/>
            <a:ext cx="2046840" cy="469715"/>
            <a:chOff x="372252" y="1208383"/>
            <a:chExt cx="3023339" cy="719528"/>
          </a:xfrm>
        </p:grpSpPr>
        <p:sp>
          <p:nvSpPr>
            <p:cNvPr id="13" name="流程圖: 接點 12"/>
            <p:cNvSpPr/>
            <p:nvPr/>
          </p:nvSpPr>
          <p:spPr>
            <a:xfrm>
              <a:off x="372252" y="1208383"/>
              <a:ext cx="719528" cy="719528"/>
            </a:xfrm>
            <a:prstGeom prst="flowChartConnector">
              <a:avLst/>
            </a:prstGeom>
            <a:solidFill>
              <a:srgbClr val="76AFDE"/>
            </a:solidFill>
            <a:ln>
              <a:solidFill>
                <a:srgbClr val="A6BDD2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700" b="1" dirty="0">
                  <a:solidFill>
                    <a:srgbClr val="375C80"/>
                  </a:solidFill>
                </a:rPr>
                <a:t>4</a:t>
              </a:r>
              <a:endParaRPr lang="zh-TW" altLang="en-US" sz="2700" b="1" dirty="0">
                <a:solidFill>
                  <a:srgbClr val="375C80"/>
                </a:solidFill>
              </a:endParaRPr>
            </a:p>
          </p:txBody>
        </p:sp>
        <p:sp>
          <p:nvSpPr>
            <p:cNvPr id="14" name="圓角矩形 13"/>
            <p:cNvSpPr/>
            <p:nvPr/>
          </p:nvSpPr>
          <p:spPr>
            <a:xfrm>
              <a:off x="1454045" y="1208383"/>
              <a:ext cx="1941546" cy="71952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 smtClean="0">
                  <a:solidFill>
                    <a:srgbClr val="375C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交易策略</a:t>
              </a:r>
              <a:endParaRPr lang="zh-TW" altLang="en-US" sz="2000" b="1" dirty="0">
                <a:solidFill>
                  <a:srgbClr val="375C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3844255" y="3205243"/>
            <a:ext cx="1582218" cy="469720"/>
            <a:chOff x="372252" y="1208378"/>
            <a:chExt cx="2337055" cy="719533"/>
          </a:xfrm>
        </p:grpSpPr>
        <p:sp>
          <p:nvSpPr>
            <p:cNvPr id="16" name="流程圖: 接點 15"/>
            <p:cNvSpPr/>
            <p:nvPr/>
          </p:nvSpPr>
          <p:spPr>
            <a:xfrm>
              <a:off x="372252" y="1208383"/>
              <a:ext cx="719528" cy="719528"/>
            </a:xfrm>
            <a:prstGeom prst="flowChartConnector">
              <a:avLst/>
            </a:prstGeom>
            <a:solidFill>
              <a:srgbClr val="76AFDE"/>
            </a:solidFill>
            <a:ln>
              <a:solidFill>
                <a:srgbClr val="A6BDD2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700" b="1" dirty="0">
                  <a:solidFill>
                    <a:srgbClr val="375C80"/>
                  </a:solidFill>
                </a:rPr>
                <a:t>7</a:t>
              </a:r>
              <a:endParaRPr lang="zh-TW" altLang="en-US" sz="2700" b="1" dirty="0">
                <a:solidFill>
                  <a:srgbClr val="375C80"/>
                </a:solidFill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1454044" y="1208378"/>
              <a:ext cx="1255263" cy="71952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 smtClean="0">
                  <a:solidFill>
                    <a:srgbClr val="375C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結論</a:t>
              </a:r>
              <a:endParaRPr lang="zh-TW" altLang="en-US" sz="2000" b="1" dirty="0">
                <a:solidFill>
                  <a:srgbClr val="375C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756218" y="2405138"/>
            <a:ext cx="2021166" cy="469715"/>
            <a:chOff x="372252" y="1208383"/>
            <a:chExt cx="2985416" cy="719528"/>
          </a:xfrm>
        </p:grpSpPr>
        <p:sp>
          <p:nvSpPr>
            <p:cNvPr id="22" name="流程圖: 接點 21"/>
            <p:cNvSpPr/>
            <p:nvPr/>
          </p:nvSpPr>
          <p:spPr>
            <a:xfrm>
              <a:off x="372252" y="1208383"/>
              <a:ext cx="719528" cy="719528"/>
            </a:xfrm>
            <a:prstGeom prst="flowChartConnector">
              <a:avLst/>
            </a:prstGeom>
            <a:solidFill>
              <a:srgbClr val="76AFDE"/>
            </a:solidFill>
            <a:ln>
              <a:solidFill>
                <a:srgbClr val="A6BDD2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700" b="1" dirty="0">
                  <a:solidFill>
                    <a:srgbClr val="375C80"/>
                  </a:solidFill>
                </a:rPr>
                <a:t>2</a:t>
              </a:r>
              <a:endParaRPr lang="zh-TW" altLang="en-US" sz="2700" b="1" dirty="0">
                <a:solidFill>
                  <a:srgbClr val="375C80"/>
                </a:solidFill>
              </a:endParaRPr>
            </a:p>
          </p:txBody>
        </p:sp>
        <p:sp>
          <p:nvSpPr>
            <p:cNvPr id="23" name="圓角矩形 22"/>
            <p:cNvSpPr/>
            <p:nvPr/>
          </p:nvSpPr>
          <p:spPr>
            <a:xfrm>
              <a:off x="1454045" y="1208383"/>
              <a:ext cx="1903623" cy="71952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>
                  <a:solidFill>
                    <a:srgbClr val="375C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資料簡述</a:t>
              </a:r>
            </a:p>
          </p:txBody>
        </p:sp>
      </p:grpSp>
      <p:grpSp>
        <p:nvGrpSpPr>
          <p:cNvPr id="27" name="群組 11"/>
          <p:cNvGrpSpPr/>
          <p:nvPr/>
        </p:nvGrpSpPr>
        <p:grpSpPr>
          <a:xfrm>
            <a:off x="3844255" y="2405137"/>
            <a:ext cx="2519069" cy="469715"/>
            <a:chOff x="372252" y="1208383"/>
            <a:chExt cx="3370138" cy="719528"/>
          </a:xfrm>
        </p:grpSpPr>
        <p:sp>
          <p:nvSpPr>
            <p:cNvPr id="28" name="流程圖: 接點 12"/>
            <p:cNvSpPr/>
            <p:nvPr/>
          </p:nvSpPr>
          <p:spPr>
            <a:xfrm>
              <a:off x="372252" y="1208383"/>
              <a:ext cx="651707" cy="719528"/>
            </a:xfrm>
            <a:prstGeom prst="flowChartConnector">
              <a:avLst/>
            </a:prstGeom>
            <a:solidFill>
              <a:srgbClr val="76AFDE"/>
            </a:solidFill>
            <a:ln>
              <a:solidFill>
                <a:srgbClr val="A6BDD2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700" b="1" dirty="0">
                  <a:solidFill>
                    <a:srgbClr val="375C80"/>
                  </a:solidFill>
                </a:rPr>
                <a:t>6</a:t>
              </a:r>
              <a:endParaRPr lang="zh-TW" altLang="en-US" sz="2700" b="1" dirty="0">
                <a:solidFill>
                  <a:srgbClr val="375C80"/>
                </a:solidFill>
              </a:endParaRPr>
            </a:p>
          </p:txBody>
        </p:sp>
        <p:sp>
          <p:nvSpPr>
            <p:cNvPr id="29" name="圓角矩形 13"/>
            <p:cNvSpPr/>
            <p:nvPr/>
          </p:nvSpPr>
          <p:spPr>
            <a:xfrm>
              <a:off x="1352078" y="1208383"/>
              <a:ext cx="2390312" cy="71952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 smtClean="0">
                  <a:solidFill>
                    <a:srgbClr val="375C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績效表格呈現</a:t>
              </a:r>
              <a:endParaRPr lang="zh-TW" altLang="en-US" sz="2000" b="1" dirty="0">
                <a:solidFill>
                  <a:srgbClr val="375C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919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3533" y="338952"/>
            <a:ext cx="6104467" cy="44517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" name="矩形 11"/>
          <p:cNvSpPr/>
          <p:nvPr/>
        </p:nvSpPr>
        <p:spPr>
          <a:xfrm>
            <a:off x="1770943" y="469610"/>
            <a:ext cx="33959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7200" b="1" kern="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</a:rPr>
              <a:t>結論</a:t>
            </a:r>
            <a:endParaRPr kumimoji="0" lang="zh-TW" altLang="en-US" sz="7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8601" y="2129588"/>
            <a:ext cx="6870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zh-TW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沒有明顯</a:t>
            </a:r>
            <a:r>
              <a:rPr lang="zh-TW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趨勢時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均</a:t>
            </a:r>
            <a:r>
              <a:rPr lang="zh-TW" altLang="zh-TW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線策略不易捕捉到可以獲利的交易</a:t>
            </a:r>
            <a:r>
              <a:rPr lang="zh-TW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信號</a:t>
            </a:r>
            <a:endParaRPr lang="en-US" altLang="zh-TW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TW" altLang="zh-TW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有明顯</a:t>
            </a:r>
            <a:r>
              <a:rPr lang="zh-TW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趨勢時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endParaRPr lang="en-US" altLang="zh-TW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TW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上漲</a:t>
            </a:r>
            <a:r>
              <a:rPr lang="zh-TW" altLang="zh-TW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趨勢</a:t>
            </a:r>
            <a:r>
              <a:rPr lang="zh-TW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，標竿</a:t>
            </a:r>
            <a:r>
              <a:rPr lang="en-US" altLang="zh-TW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&gt;</a:t>
            </a:r>
            <a:r>
              <a:rPr lang="zh-TW" altLang="zh-TW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績效一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&gt;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績效四</a:t>
            </a:r>
            <a:endParaRPr lang="en-US" altLang="zh-TW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TW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下降</a:t>
            </a:r>
            <a:r>
              <a:rPr lang="zh-TW" altLang="zh-TW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趨勢</a:t>
            </a:r>
            <a:r>
              <a:rPr lang="zh-TW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，績效</a:t>
            </a:r>
            <a:r>
              <a:rPr lang="zh-TW" altLang="zh-TW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四</a:t>
            </a:r>
            <a:r>
              <a:rPr lang="en-US" altLang="zh-TW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&gt;</a:t>
            </a:r>
            <a:r>
              <a:rPr lang="zh-TW" altLang="zh-TW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績效一</a:t>
            </a:r>
            <a:r>
              <a:rPr lang="en-US" altLang="zh-TW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&gt;</a:t>
            </a:r>
            <a:r>
              <a:rPr lang="zh-TW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標竿</a:t>
            </a:r>
            <a:endParaRPr lang="en-US" altLang="zh-TW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zh-TW" altLang="zh-TW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建議</a:t>
            </a:r>
            <a:r>
              <a: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可以結合選股策略以及交易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量指標、</a:t>
            </a:r>
            <a:r>
              <a: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超買超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賣指標、</a:t>
            </a:r>
            <a:endParaRPr lang="en-US" altLang="zh-TW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　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動能指標以及</a:t>
            </a:r>
            <a:r>
              <a: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波動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率指標構</a:t>
            </a:r>
            <a:r>
              <a: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建量化策略規則</a:t>
            </a:r>
          </a:p>
        </p:txBody>
      </p:sp>
    </p:spTree>
    <p:extLst>
      <p:ext uri="{BB962C8B-B14F-4D97-AF65-F5344CB8AC3E}">
        <p14:creationId xmlns:p14="http://schemas.microsoft.com/office/powerpoint/2010/main" val="130502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65100" y="1053281"/>
            <a:ext cx="7213600" cy="3048000"/>
          </a:xfrm>
        </p:spPr>
        <p:txBody>
          <a:bodyPr>
            <a:noAutofit/>
          </a:bodyPr>
          <a:lstStyle/>
          <a:p>
            <a:pPr algn="ctr"/>
            <a:r>
              <a:rPr lang="zh-TW" altLang="en-US" sz="80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謝謝您的聆聽</a:t>
            </a:r>
            <a:endParaRPr lang="zh-TW" altLang="en-US" sz="80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1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344129" y="4066674"/>
            <a:ext cx="8150942" cy="2807301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388895" y="477767"/>
            <a:ext cx="444892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zh-TW" sz="54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題目說明</a:t>
            </a:r>
            <a:endParaRPr lang="zh-TW" altLang="zh-TW" sz="54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7531" y="2341806"/>
            <a:ext cx="6302938" cy="220242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24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我們試圖在</a:t>
            </a:r>
            <a:r>
              <a:rPr lang="zh-TW" altLang="en-US" sz="2400" b="1" dirty="0" smtClean="0">
                <a:solidFill>
                  <a:srgbClr val="FFB62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長短均線交叉</a:t>
            </a:r>
            <a:r>
              <a:rPr lang="en-US" altLang="zh-TW" sz="2400" b="1" dirty="0">
                <a:solidFill>
                  <a:srgbClr val="FFB620"/>
                </a:solidFill>
                <a:latin typeface="Microsoft YaHei" charset="-122"/>
                <a:ea typeface="Microsoft YaHei" charset="-122"/>
                <a:cs typeface="Microsoft YaHei" charset="-122"/>
              </a:rPr>
              <a:t>(MA20\MA50)</a:t>
            </a:r>
            <a:r>
              <a:rPr lang="zh-TW" altLang="en-US" sz="24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交易策略中，探討</a:t>
            </a:r>
            <a:r>
              <a:rPr lang="zh-TW" altLang="en-US" sz="2400" b="1" dirty="0" smtClean="0">
                <a:solidFill>
                  <a:srgbClr val="FFB62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放空限制</a:t>
            </a:r>
            <a:r>
              <a:rPr lang="zh-TW" altLang="en-US" sz="24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對績效的影響。</a:t>
            </a:r>
            <a:endParaRPr lang="en-US" altLang="zh-TW" sz="24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4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通過</a:t>
            </a:r>
            <a:r>
              <a:rPr lang="zh-TW" altLang="en-US" sz="2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歷史數據的回測</a:t>
            </a:r>
            <a:r>
              <a:rPr lang="en-US" altLang="zh-TW" sz="2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lang="zh-TW" altLang="en-US" sz="2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來觀察</a:t>
            </a:r>
            <a:r>
              <a:rPr lang="zh-TW" altLang="en-US" sz="24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此兩種策略</a:t>
            </a:r>
            <a:r>
              <a:rPr lang="zh-TW" altLang="en-US" sz="2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在不同市場環境下的績效表現和</a:t>
            </a:r>
            <a:r>
              <a:rPr lang="zh-TW" altLang="en-US" sz="24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穩定性。</a:t>
            </a:r>
            <a:endParaRPr lang="zh-TW" altLang="en-US" sz="36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6858000" cy="5143500"/>
          </a:xfrm>
          <a:prstGeom prst="rect">
            <a:avLst/>
          </a:prstGeom>
          <a:noFill/>
          <a:ln w="142875">
            <a:solidFill>
              <a:schemeClr val="accent1">
                <a:lumMod val="20000"/>
                <a:lumOff val="8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646471" y="1491738"/>
            <a:ext cx="8150942" cy="770199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811161" y="-66077"/>
            <a:ext cx="8150942" cy="453203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3661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344129" y="3979659"/>
            <a:ext cx="8150942" cy="2605548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388895" y="477767"/>
            <a:ext cx="444892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資料簡述</a:t>
            </a:r>
            <a:endParaRPr lang="zh-TW" altLang="zh-TW" sz="54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7531" y="2594478"/>
            <a:ext cx="6302938" cy="2202426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TW" altLang="en-US" sz="2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台積電</a:t>
            </a:r>
            <a:r>
              <a:rPr lang="en-US" altLang="zh-TW" sz="2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(2330</a:t>
            </a:r>
            <a:r>
              <a:rPr lang="en-US" altLang="zh-TW" sz="24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TW" altLang="en-US" sz="24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、聯電</a:t>
            </a:r>
            <a:r>
              <a:rPr lang="en-US" altLang="zh-TW" sz="2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(2303</a:t>
            </a:r>
            <a:r>
              <a:rPr lang="en-US" altLang="zh-TW" sz="24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TW" altLang="en-US" sz="24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、大</a:t>
            </a:r>
            <a:r>
              <a:rPr lang="zh-TW" altLang="en-US" sz="2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立光</a:t>
            </a:r>
            <a:r>
              <a:rPr lang="en-US" altLang="zh-TW" sz="2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(3008</a:t>
            </a:r>
            <a:r>
              <a:rPr lang="en-US" altLang="zh-TW" sz="24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TW" altLang="en-US" sz="24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宏</a:t>
            </a:r>
            <a:r>
              <a:rPr lang="zh-TW" altLang="en-US" sz="2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達電</a:t>
            </a:r>
            <a:r>
              <a:rPr lang="en-US" altLang="zh-TW" sz="2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(2498)</a:t>
            </a:r>
            <a:r>
              <a:rPr lang="zh-TW" altLang="en-US" sz="24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zh-TW" altLang="en-US" sz="2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華碩</a:t>
            </a:r>
            <a:r>
              <a:rPr lang="en-US" altLang="zh-TW" sz="2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(2357)</a:t>
            </a:r>
            <a:r>
              <a:rPr lang="zh-TW" altLang="en-US" sz="24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zh-TW" altLang="en-US" sz="2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日月光</a:t>
            </a:r>
            <a:r>
              <a:rPr lang="en-US" altLang="zh-TW" sz="2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en-US" altLang="zh-TW" sz="24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2311)</a:t>
            </a:r>
            <a:r>
              <a:rPr lang="zh-TW" altLang="en-US" sz="24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鴻</a:t>
            </a:r>
            <a:r>
              <a:rPr lang="zh-TW" altLang="en-US" sz="2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海</a:t>
            </a:r>
            <a:r>
              <a:rPr lang="en-US" altLang="zh-TW" sz="2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(2317</a:t>
            </a:r>
            <a:r>
              <a:rPr lang="en-US" altLang="zh-TW" sz="24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TW" altLang="en-US" sz="24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zh-TW" altLang="en-US" sz="2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友達</a:t>
            </a:r>
            <a:r>
              <a:rPr lang="en-US" altLang="zh-TW" sz="2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(2409</a:t>
            </a:r>
            <a:r>
              <a:rPr lang="en-US" altLang="zh-TW" sz="24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TW" altLang="en-US" sz="24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、台指</a:t>
            </a:r>
            <a:r>
              <a:rPr lang="en-US" altLang="zh-TW" sz="24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(TWII)</a:t>
            </a:r>
            <a:endParaRPr lang="zh-TW" altLang="en-US" sz="36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6858000" cy="5143500"/>
          </a:xfrm>
          <a:prstGeom prst="rect">
            <a:avLst/>
          </a:prstGeom>
          <a:noFill/>
          <a:ln w="142875">
            <a:solidFill>
              <a:schemeClr val="accent1">
                <a:lumMod val="20000"/>
                <a:lumOff val="8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646471" y="1491738"/>
            <a:ext cx="8150942" cy="989371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2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投資標的</a:t>
            </a:r>
          </a:p>
        </p:txBody>
      </p:sp>
      <p:sp>
        <p:nvSpPr>
          <p:cNvPr id="8" name="矩形 7"/>
          <p:cNvSpPr/>
          <p:nvPr/>
        </p:nvSpPr>
        <p:spPr>
          <a:xfrm>
            <a:off x="-811161" y="-66077"/>
            <a:ext cx="8150942" cy="453203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7115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344129" y="3979659"/>
            <a:ext cx="8150942" cy="2605548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388895" y="477767"/>
            <a:ext cx="444892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資料簡述</a:t>
            </a:r>
            <a:endParaRPr kumimoji="0" lang="zh-TW" altLang="zh-TW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7531" y="2594478"/>
            <a:ext cx="6302938" cy="2202426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TW" sz="24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2012</a:t>
            </a:r>
            <a:r>
              <a:rPr lang="zh-TW" altLang="en-US" sz="24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年</a:t>
            </a:r>
            <a:r>
              <a:rPr lang="en-US" altLang="zh-TW" sz="24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TW" altLang="en-US" sz="24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月</a:t>
            </a:r>
            <a:r>
              <a:rPr lang="en-US" altLang="zh-TW" sz="24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TW" altLang="en-US" sz="24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日</a:t>
            </a:r>
            <a:endParaRPr lang="en-US" altLang="zh-TW" sz="2400" b="1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zh-TW" altLang="en-US" sz="24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至</a:t>
            </a:r>
            <a:endParaRPr lang="en-US" altLang="zh-TW" sz="2400" b="1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TW" sz="24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2016</a:t>
            </a:r>
            <a:r>
              <a:rPr lang="zh-TW" altLang="en-US" sz="24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年</a:t>
            </a:r>
            <a:r>
              <a:rPr lang="en-US" altLang="zh-TW" sz="24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12</a:t>
            </a:r>
            <a:r>
              <a:rPr lang="zh-TW" altLang="en-US" sz="24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月</a:t>
            </a:r>
            <a:r>
              <a:rPr lang="en-US" altLang="zh-TW" sz="24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30</a:t>
            </a:r>
            <a:r>
              <a:rPr lang="zh-TW" altLang="en-US" sz="24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日</a:t>
            </a:r>
            <a:endParaRPr lang="zh-TW" altLang="en-US" sz="24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6858000" cy="5143500"/>
          </a:xfrm>
          <a:prstGeom prst="rect">
            <a:avLst/>
          </a:prstGeom>
          <a:noFill/>
          <a:ln w="142875">
            <a:solidFill>
              <a:schemeClr val="accent1">
                <a:lumMod val="20000"/>
                <a:lumOff val="8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646471" y="1491738"/>
            <a:ext cx="8150942" cy="989371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2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回測期間</a:t>
            </a:r>
          </a:p>
        </p:txBody>
      </p:sp>
      <p:sp>
        <p:nvSpPr>
          <p:cNvPr id="8" name="矩形 7"/>
          <p:cNvSpPr/>
          <p:nvPr/>
        </p:nvSpPr>
        <p:spPr>
          <a:xfrm>
            <a:off x="-811161" y="-66077"/>
            <a:ext cx="8150942" cy="453203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08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658861" y="477767"/>
            <a:ext cx="389720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1" lang="zh-TW" alt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Gill Sans Ultra Bold" charset="0"/>
              </a:rPr>
              <a:t>程序</a:t>
            </a:r>
            <a:endParaRPr kumimoji="1" lang="zh-TW" altLang="en-US" sz="5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Gill Sans Ultra Bold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726130" y="1362425"/>
            <a:ext cx="3468220" cy="469715"/>
            <a:chOff x="372252" y="1208383"/>
            <a:chExt cx="5122823" cy="719528"/>
          </a:xfrm>
        </p:grpSpPr>
        <p:sp>
          <p:nvSpPr>
            <p:cNvPr id="4" name="流程圖: 接點 3"/>
            <p:cNvSpPr/>
            <p:nvPr/>
          </p:nvSpPr>
          <p:spPr>
            <a:xfrm>
              <a:off x="372252" y="1208383"/>
              <a:ext cx="719528" cy="719528"/>
            </a:xfrm>
            <a:prstGeom prst="flowChartConnector">
              <a:avLst/>
            </a:prstGeom>
            <a:solidFill>
              <a:srgbClr val="76AFDE"/>
            </a:solidFill>
            <a:ln>
              <a:solidFill>
                <a:srgbClr val="A6BDD2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700" b="1" dirty="0">
                  <a:solidFill>
                    <a:srgbClr val="375C80"/>
                  </a:solidFill>
                </a:rPr>
                <a:t>1</a:t>
              </a:r>
              <a:endParaRPr lang="zh-TW" altLang="en-US" sz="2700" b="1" dirty="0">
                <a:solidFill>
                  <a:srgbClr val="375C80"/>
                </a:solidFill>
              </a:endParaRPr>
            </a:p>
          </p:txBody>
        </p:sp>
        <p:sp>
          <p:nvSpPr>
            <p:cNvPr id="5" name="圓角矩形 3"/>
            <p:cNvSpPr/>
            <p:nvPr/>
          </p:nvSpPr>
          <p:spPr>
            <a:xfrm>
              <a:off x="1417435" y="1208383"/>
              <a:ext cx="4077640" cy="71952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TW" altLang="en-US" sz="2000" b="1" dirty="0" smtClean="0">
                  <a:solidFill>
                    <a:srgbClr val="375C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Heiti TC Light"/>
                </a:rPr>
                <a:t>從</a:t>
              </a:r>
              <a:r>
                <a:rPr kumimoji="1" lang="en-US" altLang="zh-TW" sz="2000" b="1" dirty="0" smtClean="0">
                  <a:solidFill>
                    <a:srgbClr val="375C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Heiti TC Light"/>
                </a:rPr>
                <a:t>Yahoo</a:t>
              </a:r>
              <a:r>
                <a:rPr kumimoji="1" lang="zh-TW" altLang="en-US" sz="2000" b="1" dirty="0" smtClean="0">
                  <a:solidFill>
                    <a:srgbClr val="375C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Heiti TC Light"/>
                </a:rPr>
                <a:t>財經抓股價</a:t>
              </a:r>
              <a:endParaRPr kumimoji="1" lang="zh-TW" altLang="en-US" sz="2000" b="1" dirty="0">
                <a:solidFill>
                  <a:srgbClr val="375C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Heiti TC Light"/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1727952" y="1948894"/>
            <a:ext cx="3466398" cy="469715"/>
            <a:chOff x="372252" y="1208383"/>
            <a:chExt cx="5120130" cy="719528"/>
          </a:xfrm>
        </p:grpSpPr>
        <p:sp>
          <p:nvSpPr>
            <p:cNvPr id="7" name="流程圖: 接點 6"/>
            <p:cNvSpPr/>
            <p:nvPr/>
          </p:nvSpPr>
          <p:spPr>
            <a:xfrm>
              <a:off x="372252" y="1208383"/>
              <a:ext cx="719528" cy="719528"/>
            </a:xfrm>
            <a:prstGeom prst="flowChartConnector">
              <a:avLst/>
            </a:prstGeom>
            <a:solidFill>
              <a:srgbClr val="76AFDE"/>
            </a:solidFill>
            <a:ln>
              <a:solidFill>
                <a:srgbClr val="A6BDD2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700" b="1" dirty="0">
                  <a:solidFill>
                    <a:srgbClr val="375C80"/>
                  </a:solidFill>
                </a:rPr>
                <a:t>2</a:t>
              </a:r>
              <a:endParaRPr lang="zh-TW" altLang="en-US" sz="2700" b="1" dirty="0">
                <a:solidFill>
                  <a:srgbClr val="375C80"/>
                </a:solidFill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454044" y="1208383"/>
              <a:ext cx="4038338" cy="71952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000" b="1" dirty="0" smtClean="0">
                  <a:solidFill>
                    <a:srgbClr val="375C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計</a:t>
              </a:r>
              <a:r>
                <a:rPr lang="zh-TW" altLang="en-US" sz="2000" b="1" dirty="0">
                  <a:solidFill>
                    <a:srgbClr val="375C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算</a:t>
              </a:r>
              <a:r>
                <a:rPr lang="zh-TW" altLang="en-US" sz="2000" b="1" dirty="0" smtClean="0">
                  <a:solidFill>
                    <a:srgbClr val="375C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快慢移動均線</a:t>
              </a:r>
              <a:endParaRPr lang="zh-TW" altLang="en-US" sz="2000" b="1" dirty="0">
                <a:solidFill>
                  <a:srgbClr val="375C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1726130" y="3121833"/>
            <a:ext cx="3453654" cy="469715"/>
            <a:chOff x="372252" y="1208383"/>
            <a:chExt cx="5101308" cy="719528"/>
          </a:xfrm>
        </p:grpSpPr>
        <p:sp>
          <p:nvSpPr>
            <p:cNvPr id="10" name="流程圖: 接點 9"/>
            <p:cNvSpPr/>
            <p:nvPr/>
          </p:nvSpPr>
          <p:spPr>
            <a:xfrm>
              <a:off x="372252" y="1208383"/>
              <a:ext cx="719528" cy="719528"/>
            </a:xfrm>
            <a:prstGeom prst="flowChartConnector">
              <a:avLst/>
            </a:prstGeom>
            <a:solidFill>
              <a:srgbClr val="76AFDE"/>
            </a:solidFill>
            <a:ln>
              <a:solidFill>
                <a:srgbClr val="A6BDD2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700" b="1" dirty="0">
                  <a:solidFill>
                    <a:srgbClr val="375C80"/>
                  </a:solidFill>
                </a:rPr>
                <a:t>4</a:t>
              </a:r>
              <a:endParaRPr lang="zh-TW" altLang="en-US" sz="2700" b="1" dirty="0">
                <a:solidFill>
                  <a:srgbClr val="375C80"/>
                </a:solidFill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1454044" y="1208383"/>
              <a:ext cx="4019516" cy="71952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000" b="1" dirty="0">
                  <a:solidFill>
                    <a:srgbClr val="375C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匯出成</a:t>
              </a:r>
              <a:r>
                <a:rPr lang="en-US" altLang="zh-TW" sz="2000" b="1" dirty="0">
                  <a:solidFill>
                    <a:srgbClr val="375C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Excel</a:t>
              </a:r>
              <a:r>
                <a:rPr lang="zh-TW" altLang="en-US" sz="2000" b="1" dirty="0">
                  <a:solidFill>
                    <a:srgbClr val="375C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檔儲存</a:t>
              </a: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1726130" y="2535364"/>
            <a:ext cx="3455476" cy="469715"/>
            <a:chOff x="372252" y="1208383"/>
            <a:chExt cx="5103997" cy="719528"/>
          </a:xfrm>
        </p:grpSpPr>
        <p:sp>
          <p:nvSpPr>
            <p:cNvPr id="13" name="流程圖: 接點 12"/>
            <p:cNvSpPr/>
            <p:nvPr/>
          </p:nvSpPr>
          <p:spPr>
            <a:xfrm>
              <a:off x="372252" y="1208383"/>
              <a:ext cx="719528" cy="719528"/>
            </a:xfrm>
            <a:prstGeom prst="flowChartConnector">
              <a:avLst/>
            </a:prstGeom>
            <a:solidFill>
              <a:srgbClr val="76AFDE"/>
            </a:solidFill>
            <a:ln>
              <a:solidFill>
                <a:srgbClr val="A6BDD2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700" b="1" dirty="0">
                  <a:solidFill>
                    <a:srgbClr val="375C80"/>
                  </a:solidFill>
                </a:rPr>
                <a:t>3</a:t>
              </a:r>
              <a:endParaRPr lang="zh-TW" altLang="en-US" sz="2700" b="1" dirty="0">
                <a:solidFill>
                  <a:srgbClr val="375C80"/>
                </a:solidFill>
              </a:endParaRPr>
            </a:p>
          </p:txBody>
        </p:sp>
        <p:sp>
          <p:nvSpPr>
            <p:cNvPr id="14" name="圓角矩形 13"/>
            <p:cNvSpPr/>
            <p:nvPr/>
          </p:nvSpPr>
          <p:spPr>
            <a:xfrm>
              <a:off x="1454044" y="1208383"/>
              <a:ext cx="4022205" cy="71952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000" b="1" dirty="0" smtClean="0">
                  <a:solidFill>
                    <a:srgbClr val="375C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計算量化策略報酬</a:t>
              </a:r>
              <a:endParaRPr lang="zh-TW" altLang="en-US" sz="2000" b="1" dirty="0">
                <a:solidFill>
                  <a:srgbClr val="375C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5" name="群組 8"/>
          <p:cNvGrpSpPr/>
          <p:nvPr/>
        </p:nvGrpSpPr>
        <p:grpSpPr>
          <a:xfrm>
            <a:off x="1727952" y="3700807"/>
            <a:ext cx="3453654" cy="469715"/>
            <a:chOff x="372252" y="1208383"/>
            <a:chExt cx="5101308" cy="719528"/>
          </a:xfrm>
        </p:grpSpPr>
        <p:sp>
          <p:nvSpPr>
            <p:cNvPr id="16" name="流程圖: 接點 9"/>
            <p:cNvSpPr/>
            <p:nvPr/>
          </p:nvSpPr>
          <p:spPr>
            <a:xfrm>
              <a:off x="372252" y="1208383"/>
              <a:ext cx="719528" cy="719528"/>
            </a:xfrm>
            <a:prstGeom prst="flowChartConnector">
              <a:avLst/>
            </a:prstGeom>
            <a:solidFill>
              <a:srgbClr val="76AFDE"/>
            </a:solidFill>
            <a:ln>
              <a:solidFill>
                <a:srgbClr val="A6BDD2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700" b="1" dirty="0">
                  <a:solidFill>
                    <a:srgbClr val="375C80"/>
                  </a:solidFill>
                </a:rPr>
                <a:t>5</a:t>
              </a:r>
              <a:endParaRPr lang="zh-TW" altLang="en-US" sz="2700" b="1" dirty="0">
                <a:solidFill>
                  <a:srgbClr val="375C80"/>
                </a:solidFill>
              </a:endParaRPr>
            </a:p>
          </p:txBody>
        </p:sp>
        <p:sp>
          <p:nvSpPr>
            <p:cNvPr id="17" name="圓角矩形 10"/>
            <p:cNvSpPr/>
            <p:nvPr/>
          </p:nvSpPr>
          <p:spPr>
            <a:xfrm>
              <a:off x="1454044" y="1208383"/>
              <a:ext cx="4019516" cy="71952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000" b="1" dirty="0" smtClean="0">
                  <a:solidFill>
                    <a:srgbClr val="375C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畫出績效圖</a:t>
              </a:r>
              <a:endParaRPr lang="zh-TW" altLang="en-US" sz="2000" b="1" dirty="0">
                <a:solidFill>
                  <a:srgbClr val="375C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299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494071" y="3024796"/>
            <a:ext cx="8150942" cy="989371"/>
          </a:xfrm>
          <a:prstGeom prst="rect">
            <a:avLst/>
          </a:prstGeom>
          <a:solidFill>
            <a:schemeClr val="accent1">
              <a:lumMod val="20000"/>
              <a:lumOff val="8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646471" y="1695737"/>
            <a:ext cx="8150942" cy="989371"/>
          </a:xfrm>
          <a:prstGeom prst="rect">
            <a:avLst/>
          </a:prstGeom>
          <a:solidFill>
            <a:schemeClr val="accent6">
              <a:lumMod val="20000"/>
              <a:lumOff val="8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658861" y="477767"/>
            <a:ext cx="389720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1" lang="zh-TW" alt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Gill Sans Ultra Bold" charset="0"/>
              </a:rPr>
              <a:t>交易策略</a:t>
            </a:r>
            <a:endParaRPr kumimoji="1" lang="zh-TW" altLang="en-US" sz="5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Gill Sans Ultra Bold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939801" y="1695737"/>
            <a:ext cx="5791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策略一</a:t>
            </a:r>
            <a:endParaRPr lang="en-US" altLang="zh-TW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黃金</a:t>
            </a:r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交叉買進</a:t>
            </a:r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死亡</a:t>
            </a: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交叉平倉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39801" y="3024796"/>
            <a:ext cx="5791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策略</a:t>
            </a:r>
            <a:r>
              <a:rPr lang="zh-TW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四</a:t>
            </a:r>
            <a:endParaRPr lang="en-US" altLang="zh-TW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黃金</a:t>
            </a:r>
            <a:r>
              <a:rPr lang="zh-TW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交叉買進</a:t>
            </a:r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死亡</a:t>
            </a:r>
            <a:r>
              <a:rPr lang="zh-TW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交叉</a:t>
            </a: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放空</a:t>
            </a:r>
            <a:endParaRPr lang="zh-TW" altLang="zh-TW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579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 rot="21286533">
            <a:off x="-1072711" y="1424003"/>
            <a:ext cx="8419813" cy="16749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文字方塊 38"/>
          <p:cNvSpPr txBox="1"/>
          <p:nvPr/>
        </p:nvSpPr>
        <p:spPr>
          <a:xfrm rot="21209710">
            <a:off x="1479954" y="1702027"/>
            <a:ext cx="4323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54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績效折線圖</a:t>
            </a:r>
            <a:endParaRPr kumimoji="1" lang="zh-TW" altLang="en-US" sz="54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955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/>
          <p:cNvSpPr/>
          <p:nvPr/>
        </p:nvSpPr>
        <p:spPr>
          <a:xfrm>
            <a:off x="1996339" y="215380"/>
            <a:ext cx="3164124" cy="653653"/>
          </a:xfrm>
          <a:prstGeom prst="round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259334" y="3575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Heiti TC Light" charset="-120"/>
              </a:rPr>
              <a:t>聯電</a:t>
            </a:r>
            <a:endParaRPr lang="en-US" altLang="zh-TW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Heiti TC Light" charset="-120"/>
            </a:endParaRPr>
          </a:p>
        </p:txBody>
      </p:sp>
      <p:pic>
        <p:nvPicPr>
          <p:cNvPr id="1026" name="Picture 2" descr="C:\Users\Media\Desktop\程式期末作業\新增資料夾\230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25" y="907133"/>
            <a:ext cx="5657851" cy="424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33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5448</TotalTime>
  <Words>405</Words>
  <Application>Microsoft Office PowerPoint</Application>
  <PresentationFormat>自定义</PresentationFormat>
  <Paragraphs>77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DIN Condensed</vt:lpstr>
      <vt:lpstr>Heiti TC Light</vt:lpstr>
      <vt:lpstr>微軟正黑體</vt:lpstr>
      <vt:lpstr>Microsoft YaHei</vt:lpstr>
      <vt:lpstr>新細明體</vt:lpstr>
      <vt:lpstr>Arial</vt:lpstr>
      <vt:lpstr>Calibri</vt:lpstr>
      <vt:lpstr>Calibri Light</vt:lpstr>
      <vt:lpstr>Gill Sans Ultra Bold</vt:lpstr>
      <vt:lpstr>Wingdings</vt:lpstr>
      <vt:lpstr>Office 佈景主題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謝謝您的聆聽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B026060015</dc:creator>
  <cp:lastModifiedBy>HongYu Luo</cp:lastModifiedBy>
  <cp:revision>365</cp:revision>
  <cp:lastPrinted>2016-11-09T03:25:18Z</cp:lastPrinted>
  <dcterms:created xsi:type="dcterms:W3CDTF">2016-10-23T09:03:03Z</dcterms:created>
  <dcterms:modified xsi:type="dcterms:W3CDTF">2017-01-11T15:46:24Z</dcterms:modified>
</cp:coreProperties>
</file>