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78" r:id="rId3"/>
    <p:sldId id="296" r:id="rId4"/>
    <p:sldId id="285" r:id="rId5"/>
    <p:sldId id="279" r:id="rId6"/>
    <p:sldId id="280" r:id="rId7"/>
    <p:sldId id="281" r:id="rId8"/>
    <p:sldId id="283" r:id="rId9"/>
    <p:sldId id="286" r:id="rId10"/>
    <p:sldId id="287" r:id="rId11"/>
    <p:sldId id="289" r:id="rId12"/>
    <p:sldId id="290" r:id="rId13"/>
    <p:sldId id="288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808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9C4E9-6782-8E4C-A607-1372521B3E58}" type="datetimeFigureOut">
              <a:rPr lang="en-US" smtClean="0"/>
              <a:t>7/2/15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5756-58E3-654D-BB54-D692B66A7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55756-58E3-654D-BB54-D692B66A7D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4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43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68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0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82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797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57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88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73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518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7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6BF2-595F-477A-B57D-6661C0490390}" type="datetimeFigureOut">
              <a:rPr lang="es-AR" smtClean="0"/>
              <a:t>7/2/15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FA18-1A69-4473-8BB5-88B18222E2E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2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259632" y="3645024"/>
            <a:ext cx="6552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0" i="1" dirty="0" smtClean="0">
                <a:latin typeface="Arial Black"/>
                <a:cs typeface="Arial Black"/>
              </a:rPr>
              <a:t>RUST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pic>
        <p:nvPicPr>
          <p:cNvPr id="4" name="Picture 3" descr="Screen Shot 2015-07-01 at 9.22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980728"/>
            <a:ext cx="2448272" cy="2490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5373216"/>
            <a:ext cx="301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Helvetica"/>
                <a:cs typeface="Helvetica"/>
              </a:rPr>
              <a:t>Nicolás</a:t>
            </a:r>
            <a:r>
              <a:rPr lang="en-US" sz="2800" dirty="0" smtClean="0">
                <a:latin typeface="Helvetica"/>
                <a:cs typeface="Helvetica"/>
              </a:rPr>
              <a:t> </a:t>
            </a:r>
            <a:r>
              <a:rPr lang="en-US" sz="2800" dirty="0" err="1" smtClean="0">
                <a:latin typeface="Helvetica"/>
                <a:cs typeface="Helvetica"/>
              </a:rPr>
              <a:t>Meléndez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1993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9752" y="1268760"/>
            <a:ext cx="3790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Ownership</a:t>
            </a:r>
            <a:endParaRPr lang="en-US" sz="4800" dirty="0">
              <a:latin typeface="Arial Black"/>
              <a:cs typeface="Arial Black"/>
            </a:endParaRPr>
          </a:p>
        </p:txBody>
      </p:sp>
      <p:pic>
        <p:nvPicPr>
          <p:cNvPr id="4" name="Picture 3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348880"/>
            <a:ext cx="3251200" cy="3251200"/>
          </a:xfrm>
          <a:prstGeom prst="rect">
            <a:avLst/>
          </a:prstGeom>
        </p:spPr>
      </p:pic>
      <p:pic>
        <p:nvPicPr>
          <p:cNvPr id="9" name="Picture 8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48880"/>
            <a:ext cx="3251200" cy="32512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051720" y="2636912"/>
            <a:ext cx="720080" cy="76808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9872" y="5661248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6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4176E-6 -2.69195E-6 L 0.4252 -2.6919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836712"/>
            <a:ext cx="6888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Shared Borrow (&amp;T)</a:t>
            </a:r>
            <a:endParaRPr lang="en-US" sz="4800" dirty="0">
              <a:latin typeface="Arial Black"/>
              <a:cs typeface="Arial Black"/>
            </a:endParaRPr>
          </a:p>
        </p:txBody>
      </p:sp>
      <p:pic>
        <p:nvPicPr>
          <p:cNvPr id="4" name="Picture 3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276872"/>
            <a:ext cx="3251200" cy="3251200"/>
          </a:xfrm>
          <a:prstGeom prst="rect">
            <a:avLst/>
          </a:prstGeom>
        </p:spPr>
      </p:pic>
      <p:pic>
        <p:nvPicPr>
          <p:cNvPr id="9" name="Picture 8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56792"/>
            <a:ext cx="2088232" cy="208823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051720" y="2636912"/>
            <a:ext cx="720080" cy="76808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61048"/>
            <a:ext cx="2088232" cy="2088232"/>
          </a:xfrm>
          <a:prstGeom prst="rect">
            <a:avLst/>
          </a:prstGeom>
        </p:spPr>
      </p:pic>
      <p:sp>
        <p:nvSpPr>
          <p:cNvPr id="11" name="5-Point Star 10"/>
          <p:cNvSpPr/>
          <p:nvPr/>
        </p:nvSpPr>
        <p:spPr>
          <a:xfrm>
            <a:off x="2051720" y="2636912"/>
            <a:ext cx="720080" cy="768085"/>
          </a:xfrm>
          <a:prstGeom prst="star5">
            <a:avLst>
              <a:gd name="adj" fmla="val 17318"/>
              <a:gd name="hf" fmla="val 105146"/>
              <a:gd name="vf" fmla="val 1105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7784" y="5301208"/>
            <a:ext cx="392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Aliasing | </a:t>
            </a:r>
            <a:r>
              <a:rPr lang="en-US" sz="3600" strike="sngStrike" dirty="0" smtClean="0">
                <a:latin typeface="Helvetica"/>
                <a:cs typeface="Helvetica"/>
              </a:rPr>
              <a:t>mutable</a:t>
            </a:r>
            <a:endParaRPr lang="en-US" sz="3600" strike="sngStrike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8303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088E-6 1.97965E-6 L 0.45645 -0.09436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4176E-6 -1.75763E-6 L 0.47241 0.237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118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836712"/>
            <a:ext cx="8080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Mutable</a:t>
            </a:r>
            <a:r>
              <a:rPr lang="en-US" sz="4800" dirty="0" smtClean="0">
                <a:latin typeface="Arial Black"/>
                <a:cs typeface="Arial Black"/>
              </a:rPr>
              <a:t> Borrow (&amp;</a:t>
            </a:r>
            <a:r>
              <a:rPr lang="en-US" sz="4800" dirty="0" err="1" smtClean="0">
                <a:latin typeface="Arial Black"/>
                <a:cs typeface="Arial Black"/>
              </a:rPr>
              <a:t>mut</a:t>
            </a:r>
            <a:r>
              <a:rPr lang="en-US" sz="4800" dirty="0" smtClean="0">
                <a:latin typeface="Arial Black"/>
                <a:cs typeface="Arial Black"/>
              </a:rPr>
              <a:t>)</a:t>
            </a:r>
            <a:endParaRPr lang="en-US" sz="4800" dirty="0">
              <a:latin typeface="Arial Black"/>
              <a:cs typeface="Arial Black"/>
            </a:endParaRPr>
          </a:p>
        </p:txBody>
      </p:sp>
      <p:pic>
        <p:nvPicPr>
          <p:cNvPr id="4" name="Picture 3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276872"/>
            <a:ext cx="3251200" cy="3251200"/>
          </a:xfrm>
          <a:prstGeom prst="rect">
            <a:avLst/>
          </a:prstGeom>
        </p:spPr>
      </p:pic>
      <p:pic>
        <p:nvPicPr>
          <p:cNvPr id="9" name="Picture 8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780928"/>
            <a:ext cx="2088232" cy="2088232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2051720" y="3356992"/>
            <a:ext cx="720080" cy="76808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pers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780928"/>
            <a:ext cx="2088232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5301208"/>
            <a:ext cx="392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trike="sngStrike" dirty="0" smtClean="0">
                <a:latin typeface="Helvetica"/>
                <a:cs typeface="Helvetica"/>
              </a:rPr>
              <a:t>Aliasing</a:t>
            </a:r>
            <a:r>
              <a:rPr lang="en-US" sz="3600" dirty="0" smtClean="0">
                <a:latin typeface="Helvetica"/>
                <a:cs typeface="Helvetica"/>
              </a:rPr>
              <a:t> | mutable</a:t>
            </a:r>
            <a:endParaRPr lang="en-US" sz="3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110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4176E-6 3.14524E-6 L 0.252 3.1452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01 -0.00347 L 0.55103 -0.003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102 -0.00347 L -0.0394 -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204864"/>
            <a:ext cx="83458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</a:rPr>
              <a:t>1- You can borrow </a:t>
            </a:r>
            <a:r>
              <a:rPr lang="en-US" sz="3600" dirty="0" err="1" smtClean="0">
                <a:latin typeface="Helvetica"/>
                <a:cs typeface="Helvetica"/>
              </a:rPr>
              <a:t>inmutable</a:t>
            </a:r>
            <a:r>
              <a:rPr lang="en-US" sz="3600" dirty="0" smtClean="0">
                <a:latin typeface="Helvetica"/>
                <a:cs typeface="Helvetica"/>
              </a:rPr>
              <a:t> references </a:t>
            </a:r>
          </a:p>
          <a:p>
            <a:r>
              <a:rPr lang="en-US" sz="3600" dirty="0" smtClean="0">
                <a:latin typeface="Helvetica"/>
                <a:cs typeface="Helvetica"/>
              </a:rPr>
              <a:t>many </a:t>
            </a:r>
            <a:r>
              <a:rPr lang="en-US" sz="3600" dirty="0">
                <a:latin typeface="Helvetica"/>
                <a:cs typeface="Helvetica"/>
              </a:rPr>
              <a:t>times </a:t>
            </a:r>
            <a:r>
              <a:rPr lang="en-US" sz="1400" dirty="0">
                <a:latin typeface="Helvetica"/>
                <a:cs typeface="Helvetica"/>
              </a:rPr>
              <a:t>(example B01)</a:t>
            </a:r>
            <a:r>
              <a:rPr lang="en-US" sz="3600" dirty="0" smtClean="0">
                <a:latin typeface="Helvetica"/>
                <a:cs typeface="Helvetica"/>
              </a:rPr>
              <a:t/>
            </a:r>
            <a:br>
              <a:rPr lang="en-US" sz="3600" dirty="0" smtClean="0">
                <a:latin typeface="Helvetica"/>
                <a:cs typeface="Helvetica"/>
              </a:rPr>
            </a:br>
            <a:r>
              <a:rPr lang="en-US" sz="3600" dirty="0" smtClean="0">
                <a:latin typeface="Helvetica"/>
                <a:cs typeface="Helvetica"/>
              </a:rPr>
              <a:t>2- You cannot borrow more than </a:t>
            </a:r>
          </a:p>
          <a:p>
            <a:r>
              <a:rPr lang="en-US" sz="3600" dirty="0" smtClean="0">
                <a:latin typeface="Helvetica"/>
                <a:cs typeface="Helvetica"/>
              </a:rPr>
              <a:t>one mutable reference. Only one</a:t>
            </a:r>
            <a:r>
              <a:rPr lang="en-US" sz="3600" dirty="0">
                <a:latin typeface="Helvetica"/>
                <a:cs typeface="Helvetica"/>
              </a:rPr>
              <a:t>. </a:t>
            </a:r>
            <a:r>
              <a:rPr lang="en-US" sz="1400" dirty="0">
                <a:latin typeface="Helvetica"/>
                <a:cs typeface="Helvetica"/>
              </a:rPr>
              <a:t>example </a:t>
            </a:r>
            <a:r>
              <a:rPr lang="en-US" sz="1400" dirty="0" smtClean="0">
                <a:latin typeface="Helvetica"/>
                <a:cs typeface="Helvetica"/>
              </a:rPr>
              <a:t>B012</a:t>
            </a:r>
            <a:r>
              <a:rPr lang="en-US" sz="3600" dirty="0" smtClean="0">
                <a:latin typeface="Helvetica"/>
                <a:cs typeface="Helvetica"/>
              </a:rPr>
              <a:t/>
            </a:r>
            <a:br>
              <a:rPr lang="en-US" sz="3600" dirty="0" smtClean="0">
                <a:latin typeface="Helvetica"/>
                <a:cs typeface="Helvetica"/>
              </a:rPr>
            </a:br>
            <a:r>
              <a:rPr lang="en-US" sz="3600" dirty="0" smtClean="0">
                <a:latin typeface="Helvetica"/>
                <a:cs typeface="Helvetica"/>
              </a:rPr>
              <a:t>3- </a:t>
            </a:r>
            <a:r>
              <a:rPr lang="en-US" sz="3600" dirty="0">
                <a:latin typeface="Helvetica"/>
                <a:cs typeface="Helvetica"/>
              </a:rPr>
              <a:t>C</a:t>
            </a:r>
            <a:r>
              <a:rPr lang="en-US" sz="3600" dirty="0" smtClean="0">
                <a:latin typeface="Helvetica"/>
                <a:cs typeface="Helvetica"/>
              </a:rPr>
              <a:t>annot exist a mutable reference </a:t>
            </a:r>
          </a:p>
          <a:p>
            <a:r>
              <a:rPr lang="en-US" sz="3600" dirty="0" smtClean="0">
                <a:latin typeface="Helvetica"/>
                <a:cs typeface="Helvetica"/>
              </a:rPr>
              <a:t>and an </a:t>
            </a:r>
            <a:r>
              <a:rPr lang="en-US" sz="3600" dirty="0" err="1" smtClean="0">
                <a:latin typeface="Helvetica"/>
                <a:cs typeface="Helvetica"/>
              </a:rPr>
              <a:t>inmutable</a:t>
            </a:r>
            <a:r>
              <a:rPr lang="en-US" sz="3600" dirty="0" smtClean="0">
                <a:latin typeface="Helvetica"/>
                <a:cs typeface="Helvetica"/>
              </a:rPr>
              <a:t> one simultaneously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763688" y="1268760"/>
            <a:ext cx="5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Borrowing rules</a:t>
            </a:r>
            <a:endParaRPr lang="en-US" sz="4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938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692696"/>
            <a:ext cx="3663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Data Race</a:t>
            </a:r>
            <a:endParaRPr lang="en-US" sz="4800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7-02 at 11.57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56992"/>
            <a:ext cx="5616624" cy="2890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23488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Aliasing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348880"/>
            <a:ext cx="1365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Mutation 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2493" y="2348880"/>
            <a:ext cx="186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No </a:t>
            </a:r>
            <a:r>
              <a:rPr lang="en-US" sz="2400" dirty="0" err="1" smtClean="0">
                <a:latin typeface="Helvetica"/>
                <a:cs typeface="Helvetica"/>
              </a:rPr>
              <a:t>ordening</a:t>
            </a:r>
            <a:r>
              <a:rPr lang="en-US" sz="2400" dirty="0" smtClean="0">
                <a:latin typeface="Helvetica"/>
                <a:cs typeface="Helvetica"/>
              </a:rPr>
              <a:t/>
            </a:r>
            <a:br>
              <a:rPr lang="en-US" sz="2400" dirty="0" smtClean="0">
                <a:latin typeface="Helvetica"/>
                <a:cs typeface="Helvetica"/>
              </a:rPr>
            </a:br>
            <a:endParaRPr lang="en-US" sz="2400" dirty="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71600" y="2996952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36296" y="3068960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0"/>
          </p:cNvCxnSpPr>
          <p:nvPr/>
        </p:nvCxnSpPr>
        <p:spPr>
          <a:xfrm>
            <a:off x="4644008" y="28529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8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692696"/>
            <a:ext cx="3663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Data Race</a:t>
            </a:r>
            <a:endParaRPr lang="en-US" sz="4800" dirty="0">
              <a:latin typeface="Arial Black"/>
              <a:cs typeface="Arial Black"/>
            </a:endParaRPr>
          </a:p>
        </p:txBody>
      </p:sp>
      <p:pic>
        <p:nvPicPr>
          <p:cNvPr id="4" name="Picture 3" descr="Screen Shot 2015-07-02 at 11.57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56992"/>
            <a:ext cx="5616624" cy="2890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23488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Aliasing 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(Actors)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348880"/>
            <a:ext cx="299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Mutation 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Helvetica"/>
                <a:cs typeface="Helvetica"/>
              </a:rPr>
              <a:t>Inmutation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/>
            </a:r>
            <a:b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</a:b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 functional)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2493" y="2348880"/>
            <a:ext cx="186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No </a:t>
            </a:r>
            <a:r>
              <a:rPr lang="en-US" sz="2400" dirty="0" err="1" smtClean="0">
                <a:latin typeface="Helvetica"/>
                <a:cs typeface="Helvetica"/>
              </a:rPr>
              <a:t>ordening</a:t>
            </a:r>
            <a:r>
              <a:rPr lang="en-US" sz="2400" dirty="0" smtClean="0">
                <a:latin typeface="Helvetica"/>
                <a:cs typeface="Helvetica"/>
              </a:rPr>
              <a:t/>
            </a:r>
            <a:br>
              <a:rPr lang="en-US" sz="2400" dirty="0" smtClean="0">
                <a:latin typeface="Helvetica"/>
                <a:cs typeface="Helvetica"/>
              </a:rPr>
            </a:br>
            <a:r>
              <a:rPr lang="en-US" sz="2400" dirty="0" smtClean="0">
                <a:latin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Helvetica"/>
                <a:cs typeface="Helvetica"/>
              </a:rPr>
              <a:t>Mutex</a:t>
            </a:r>
            <a:r>
              <a:rPr lang="en-US" sz="2400" dirty="0" smtClean="0">
                <a:solidFill>
                  <a:srgbClr val="FF0000"/>
                </a:solidFill>
                <a:latin typeface="Helvetica"/>
                <a:cs typeface="Helvetica"/>
              </a:rPr>
              <a:t>)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71600" y="2996952"/>
            <a:ext cx="108012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236296" y="3068960"/>
            <a:ext cx="100811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0"/>
          </p:cNvCxnSpPr>
          <p:nvPr/>
        </p:nvCxnSpPr>
        <p:spPr>
          <a:xfrm>
            <a:off x="4644008" y="28529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2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692696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Arial Black"/>
                <a:cs typeface="Arial Black"/>
              </a:rPr>
              <a:t>Concurrency</a:t>
            </a:r>
            <a:br>
              <a:rPr lang="en-US" sz="4800" dirty="0" smtClean="0">
                <a:latin typeface="Arial Black"/>
                <a:cs typeface="Arial Black"/>
              </a:rPr>
            </a:br>
            <a:r>
              <a:rPr lang="en-US" sz="4800" dirty="0" smtClean="0">
                <a:latin typeface="Arial Black"/>
                <a:cs typeface="Arial Black"/>
              </a:rPr>
              <a:t>Model</a:t>
            </a:r>
            <a:endParaRPr lang="en-US" sz="4800" dirty="0">
              <a:latin typeface="Arial Black"/>
              <a:cs typeface="Arial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67687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Avoid Aliasing using ownership model only. </a:t>
            </a:r>
            <a:r>
              <a:rPr lang="en-US" sz="1400" dirty="0" smtClean="0">
                <a:latin typeface="Helvetica"/>
                <a:cs typeface="Helvetica"/>
              </a:rPr>
              <a:t>(example C01)</a:t>
            </a: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429000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Avoid mutation, using </a:t>
            </a:r>
            <a:r>
              <a:rPr lang="en-US" sz="2400" dirty="0" err="1" smtClean="0">
                <a:latin typeface="Helvetica"/>
                <a:cs typeface="Helvetica"/>
              </a:rPr>
              <a:t>inmutable</a:t>
            </a:r>
            <a:r>
              <a:rPr lang="en-US" sz="2400" dirty="0" smtClean="0">
                <a:latin typeface="Helvetica"/>
                <a:cs typeface="Helvetica"/>
              </a:rPr>
              <a:t> enforcement and Arc&lt;T&gt; references counters. </a:t>
            </a:r>
            <a:r>
              <a:rPr lang="en-US" sz="1400" dirty="0" smtClean="0">
                <a:latin typeface="Helvetica"/>
                <a:cs typeface="Helvetica"/>
              </a:rPr>
              <a:t>(example C02)</a:t>
            </a: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86916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Avoid no </a:t>
            </a:r>
            <a:r>
              <a:rPr lang="en-US" sz="2400" dirty="0" err="1" smtClean="0">
                <a:latin typeface="Helvetica"/>
                <a:cs typeface="Helvetica"/>
              </a:rPr>
              <a:t>ordening</a:t>
            </a:r>
            <a:r>
              <a:rPr lang="en-US" sz="2400" dirty="0" smtClean="0">
                <a:latin typeface="Helvetica"/>
                <a:cs typeface="Helvetica"/>
              </a:rPr>
              <a:t>, using </a:t>
            </a:r>
            <a:r>
              <a:rPr lang="en-US" sz="2400" dirty="0" err="1" smtClean="0">
                <a:latin typeface="Helvetica"/>
                <a:cs typeface="Helvetica"/>
              </a:rPr>
              <a:t>mutex</a:t>
            </a:r>
            <a:r>
              <a:rPr lang="en-US" sz="2400" dirty="0" smtClean="0">
                <a:latin typeface="Helvetica"/>
                <a:cs typeface="Helvetica"/>
              </a:rPr>
              <a:t>.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4966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682" y="692696"/>
            <a:ext cx="2639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Arial Black"/>
                <a:cs typeface="Arial Black"/>
              </a:rPr>
              <a:t>Tooling</a:t>
            </a:r>
            <a:endParaRPr lang="en-US" sz="4800" dirty="0">
              <a:latin typeface="Arial Black"/>
              <a:cs typeface="Arial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4208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Sublime text with rust package downloaded.</a:t>
            </a: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42900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Cargo </a:t>
            </a:r>
            <a:r>
              <a:rPr lang="en-US" sz="2400" dirty="0" err="1" smtClean="0">
                <a:latin typeface="Helvetica"/>
                <a:cs typeface="Helvetica"/>
              </a:rPr>
              <a:t>dependecy</a:t>
            </a:r>
            <a:r>
              <a:rPr lang="en-US" sz="2400" dirty="0" smtClean="0">
                <a:latin typeface="Helvetica"/>
                <a:cs typeface="Helvetica"/>
              </a:rPr>
              <a:t> system + building</a:t>
            </a:r>
            <a:endParaRPr lang="en-US" sz="1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436510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Debug. Only </a:t>
            </a:r>
            <a:r>
              <a:rPr lang="en-US" sz="2400" dirty="0" err="1" smtClean="0">
                <a:latin typeface="Helvetica"/>
                <a:cs typeface="Helvetica"/>
              </a:rPr>
              <a:t>lldb</a:t>
            </a:r>
            <a:r>
              <a:rPr lang="en-US" sz="2400" dirty="0" smtClean="0">
                <a:latin typeface="Helvetica"/>
                <a:cs typeface="Helvetica"/>
              </a:rPr>
              <a:t>? No UI or better?</a:t>
            </a:r>
            <a:endParaRPr lang="en-US" sz="24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7442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2708920"/>
            <a:ext cx="3285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Arial Black"/>
                <a:cs typeface="Arial Black"/>
              </a:rPr>
              <a:t>GRACIAS</a:t>
            </a:r>
            <a:endParaRPr lang="en-US" sz="4800" dirty="0">
              <a:latin typeface="Arial Black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4653136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</a:t>
            </a:r>
            <a:r>
              <a:rPr lang="en-US" dirty="0"/>
              <a:t>in : </a:t>
            </a: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nfmelendez</a:t>
            </a:r>
            <a:r>
              <a:rPr lang="en-US" b="1" dirty="0"/>
              <a:t>/rust-talk-examples</a:t>
            </a:r>
          </a:p>
        </p:txBody>
      </p:sp>
    </p:spTree>
    <p:extLst>
      <p:ext uri="{BB962C8B-B14F-4D97-AF65-F5344CB8AC3E}">
        <p14:creationId xmlns:p14="http://schemas.microsoft.com/office/powerpoint/2010/main" val="76881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95536" y="1844824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i="1" dirty="0" smtClean="0">
                <a:latin typeface="Helvetica"/>
                <a:cs typeface="Helvetica"/>
              </a:rPr>
              <a:t>Mozilla sponsor since 2009</a:t>
            </a:r>
          </a:p>
          <a:p>
            <a:endParaRPr lang="es-AR" sz="4400" i="1" dirty="0">
              <a:latin typeface="Helvetica"/>
              <a:cs typeface="Helvetica"/>
            </a:endParaRPr>
          </a:p>
          <a:p>
            <a:r>
              <a:rPr lang="es-AR" sz="4400" i="1" dirty="0" smtClean="0">
                <a:latin typeface="Helvetica"/>
                <a:cs typeface="Helvetica"/>
              </a:rPr>
              <a:t>Using it for Servo. </a:t>
            </a:r>
            <a:r>
              <a:rPr lang="es-AR" sz="4400" i="1" dirty="0" smtClean="0">
                <a:latin typeface="Helvetica"/>
                <a:cs typeface="Helvetica"/>
              </a:rPr>
              <a:t>Mozilla’s browser engine in development.</a:t>
            </a:r>
            <a:endParaRPr lang="es-AR" sz="4400" i="1" dirty="0" smtClean="0"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7366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95536" y="1844824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i="1" dirty="0" smtClean="0">
                <a:latin typeface="Helvetica"/>
                <a:cs typeface="Helvetica"/>
              </a:rPr>
              <a:t>RUST is systems programming language that combines low-level </a:t>
            </a:r>
            <a:r>
              <a:rPr lang="es-AR" sz="4400" b="1" i="1" dirty="0" smtClean="0">
                <a:latin typeface="Helvetica"/>
                <a:cs typeface="Helvetica"/>
              </a:rPr>
              <a:t>control</a:t>
            </a:r>
            <a:r>
              <a:rPr lang="es-AR" sz="4400" i="1" dirty="0" smtClean="0">
                <a:latin typeface="Helvetica"/>
                <a:cs typeface="Helvetica"/>
              </a:rPr>
              <a:t> with high-level </a:t>
            </a:r>
            <a:r>
              <a:rPr lang="es-AR" sz="4400" b="1" i="1" dirty="0" smtClean="0">
                <a:latin typeface="Helvetica"/>
                <a:cs typeface="Helvetica"/>
              </a:rPr>
              <a:t>convenience</a:t>
            </a:r>
            <a:r>
              <a:rPr lang="es-AR" sz="4400" i="1" dirty="0" smtClean="0">
                <a:latin typeface="Helvetica"/>
                <a:cs typeface="Helvetica"/>
              </a:rPr>
              <a:t> and </a:t>
            </a:r>
            <a:r>
              <a:rPr lang="es-AR" sz="4400" b="1" i="1" dirty="0" smtClean="0">
                <a:latin typeface="Helvetica"/>
                <a:cs typeface="Helvetica"/>
              </a:rPr>
              <a:t>safety</a:t>
            </a:r>
            <a:r>
              <a:rPr lang="es-AR" sz="4400" i="1" dirty="0" smtClean="0">
                <a:latin typeface="Helvetica"/>
                <a:cs typeface="Helvetica"/>
              </a:rPr>
              <a:t> guarantees.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7426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95536" y="1844824"/>
            <a:ext cx="828092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 smtClean="0">
                <a:latin typeface="Helvetica"/>
                <a:cs typeface="Helvetica"/>
              </a:rPr>
              <a:t>Safety:  prevent mutating, no aliasing, and no race conditions.</a:t>
            </a:r>
            <a:br>
              <a:rPr lang="es-AR" sz="2800" i="1" dirty="0" smtClean="0">
                <a:latin typeface="Helvetica"/>
                <a:cs typeface="Helvetica"/>
              </a:rPr>
            </a:br>
            <a:r>
              <a:rPr lang="es-AR" sz="2800" i="1" dirty="0" smtClean="0">
                <a:latin typeface="Helvetica"/>
                <a:cs typeface="Helvetica"/>
              </a:rPr>
              <a:t/>
            </a:r>
            <a:br>
              <a:rPr lang="es-AR" sz="2800" i="1" dirty="0" smtClean="0">
                <a:latin typeface="Helvetica"/>
                <a:cs typeface="Helvetica"/>
              </a:rPr>
            </a:br>
            <a:r>
              <a:rPr lang="es-AR" sz="2800" i="1" dirty="0" smtClean="0">
                <a:latin typeface="Helvetica"/>
                <a:cs typeface="Helvetica"/>
              </a:rPr>
              <a:t>Control: over performance, deterministic destruction, no GC.</a:t>
            </a:r>
            <a:br>
              <a:rPr lang="es-AR" sz="2800" i="1" dirty="0" smtClean="0">
                <a:latin typeface="Helvetica"/>
                <a:cs typeface="Helvetica"/>
              </a:rPr>
            </a:br>
            <a:r>
              <a:rPr lang="es-AR" sz="2800" i="1" dirty="0" smtClean="0">
                <a:latin typeface="Helvetica"/>
                <a:cs typeface="Helvetica"/>
              </a:rPr>
              <a:t/>
            </a:r>
            <a:br>
              <a:rPr lang="es-AR" sz="2800" i="1" dirty="0" smtClean="0">
                <a:latin typeface="Helvetica"/>
                <a:cs typeface="Helvetica"/>
              </a:rPr>
            </a:br>
            <a:r>
              <a:rPr lang="es-AR" sz="2800" i="1" dirty="0" smtClean="0">
                <a:latin typeface="Helvetica"/>
                <a:cs typeface="Helvetica"/>
              </a:rPr>
              <a:t>Convinience: Able to express your model.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345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triangl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36704" cy="6336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1988840"/>
            <a:ext cx="325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-Rust says: I give you control and</a:t>
            </a:r>
          </a:p>
          <a:p>
            <a:r>
              <a:rPr lang="en-US" dirty="0" smtClean="0"/>
              <a:t>Safety but if you follow </a:t>
            </a:r>
            <a:r>
              <a:rPr lang="en-US" b="1" dirty="0" smtClean="0"/>
              <a:t>some</a:t>
            </a:r>
          </a:p>
          <a:p>
            <a:r>
              <a:rPr lang="en-US" b="1" dirty="0" smtClean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02644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le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1988840"/>
            <a:ext cx="326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-Rust says: I give you control and</a:t>
            </a:r>
          </a:p>
          <a:p>
            <a:r>
              <a:rPr lang="en-US" dirty="0" smtClean="0"/>
              <a:t>Safety but if you follow </a:t>
            </a:r>
            <a:r>
              <a:rPr lang="en-US" b="1" dirty="0" smtClean="0"/>
              <a:t>some</a:t>
            </a:r>
          </a:p>
          <a:p>
            <a:r>
              <a:rPr lang="en-US" b="1" dirty="0" smtClean="0"/>
              <a:t>Rules</a:t>
            </a:r>
            <a:br>
              <a:rPr lang="en-US" b="1" dirty="0" smtClean="0"/>
            </a:br>
            <a:r>
              <a:rPr lang="en-US" dirty="0" smtClean="0"/>
              <a:t>-</a:t>
            </a:r>
            <a:r>
              <a:rPr lang="en-US" dirty="0" err="1" smtClean="0"/>
              <a:t>Dev</a:t>
            </a:r>
            <a:r>
              <a:rPr lang="en-US" b="1" dirty="0" smtClean="0"/>
              <a:t>: </a:t>
            </a:r>
            <a:r>
              <a:rPr lang="en-US" dirty="0" smtClean="0"/>
              <a:t>I accept your rules only if</a:t>
            </a:r>
            <a:br>
              <a:rPr lang="en-US" dirty="0" smtClean="0"/>
            </a:br>
            <a:r>
              <a:rPr lang="en-US" dirty="0" smtClean="0"/>
              <a:t>you tell me at </a:t>
            </a:r>
            <a:r>
              <a:rPr lang="en-US" b="1" dirty="0" smtClean="0"/>
              <a:t>compile time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10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le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triangle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0152" y="1988840"/>
            <a:ext cx="32526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-Rust says: I give you control and</a:t>
            </a:r>
          </a:p>
          <a:p>
            <a:r>
              <a:rPr lang="en-US" dirty="0" smtClean="0"/>
              <a:t>Safety but if you follow </a:t>
            </a:r>
            <a:r>
              <a:rPr lang="en-US" b="1" dirty="0" smtClean="0"/>
              <a:t>some</a:t>
            </a:r>
          </a:p>
          <a:p>
            <a:r>
              <a:rPr lang="en-US" b="1" dirty="0" smtClean="0"/>
              <a:t>Rules</a:t>
            </a:r>
            <a:br>
              <a:rPr lang="en-US" b="1" dirty="0" smtClean="0"/>
            </a:br>
            <a:r>
              <a:rPr lang="en-US" dirty="0" smtClean="0"/>
              <a:t>-</a:t>
            </a:r>
            <a:r>
              <a:rPr lang="en-US" dirty="0" err="1" smtClean="0"/>
              <a:t>Dev</a:t>
            </a:r>
            <a:r>
              <a:rPr lang="en-US" b="1" dirty="0" smtClean="0"/>
              <a:t>: </a:t>
            </a:r>
            <a:r>
              <a:rPr lang="en-US" dirty="0" smtClean="0"/>
              <a:t>I accept your rules only if</a:t>
            </a:r>
            <a:br>
              <a:rPr lang="en-US" dirty="0" smtClean="0"/>
            </a:br>
            <a:r>
              <a:rPr lang="en-US" dirty="0" smtClean="0"/>
              <a:t>you tell me at </a:t>
            </a:r>
            <a:r>
              <a:rPr lang="en-US" b="1" dirty="0" smtClean="0"/>
              <a:t>compile time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-Rust says: Ok. Deal.</a:t>
            </a:r>
          </a:p>
        </p:txBody>
      </p:sp>
    </p:spTree>
    <p:extLst>
      <p:ext uri="{BB962C8B-B14F-4D97-AF65-F5344CB8AC3E}">
        <p14:creationId xmlns:p14="http://schemas.microsoft.com/office/powerpoint/2010/main" val="272542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le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28978"/>
            <a:ext cx="6350000" cy="635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pic>
        <p:nvPicPr>
          <p:cNvPr id="4" name="Picture 3" descr="triangle_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pic>
        <p:nvPicPr>
          <p:cNvPr id="8" name="Picture 7" descr="triangle_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pic>
        <p:nvPicPr>
          <p:cNvPr id="9" name="Picture 8" descr="triangle_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pic>
        <p:nvPicPr>
          <p:cNvPr id="10" name="Picture 9" descr="triangle_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350000" cy="635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2276872"/>
            <a:ext cx="3058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get </a:t>
            </a:r>
            <a:r>
              <a:rPr lang="en-US" dirty="0" smtClean="0"/>
              <a:t>this to break the rules. </a:t>
            </a:r>
            <a:br>
              <a:rPr lang="en-US" dirty="0" smtClean="0"/>
            </a:br>
            <a:r>
              <a:rPr lang="en-US" dirty="0" smtClean="0"/>
              <a:t>Very </a:t>
            </a:r>
            <a:r>
              <a:rPr lang="en-US" dirty="0" smtClean="0"/>
              <a:t>useful </a:t>
            </a:r>
            <a:r>
              <a:rPr lang="en-US" dirty="0" smtClean="0"/>
              <a:t>for…</a:t>
            </a:r>
            <a:r>
              <a:rPr lang="en-US" dirty="0" smtClean="0"/>
              <a:t>. (next talk).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  <p:pic>
        <p:nvPicPr>
          <p:cNvPr id="12" name="Picture 11" descr="Screen Shot 2015-07-01 at 11.04.1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548680"/>
            <a:ext cx="1656184" cy="14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3963"/>
            <a:ext cx="914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37" y="0"/>
            <a:ext cx="9144000" cy="5486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/>
                <a:cs typeface="Helvetica"/>
              </a:rPr>
              <a:t>Rust language v1.1</a:t>
            </a:r>
            <a:endParaRPr lang="en-US" sz="2800" b="1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40816"/>
            <a:ext cx="9144000" cy="617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6273224"/>
            <a:ext cx="27228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@</a:t>
            </a:r>
            <a:r>
              <a:rPr lang="en-US" sz="3200" dirty="0" err="1" smtClean="0">
                <a:latin typeface="Helvetica"/>
                <a:cs typeface="Helvetica"/>
              </a:rPr>
              <a:t>nfmelendez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356992"/>
            <a:ext cx="86118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Helvetica"/>
                <a:cs typeface="Helvetica"/>
              </a:rPr>
              <a:t>1- Memory control &amp; safety </a:t>
            </a:r>
            <a:r>
              <a:rPr lang="en-US" b="1" dirty="0" smtClean="0">
                <a:latin typeface="Helvetica"/>
                <a:cs typeface="Helvetica"/>
              </a:rPr>
              <a:t>(no GC)</a:t>
            </a:r>
            <a:r>
              <a:rPr lang="en-US" sz="3600" b="1" dirty="0" smtClean="0">
                <a:latin typeface="Helvetica"/>
                <a:cs typeface="Helvetica"/>
              </a:rPr>
              <a:t/>
            </a:r>
            <a:br>
              <a:rPr lang="en-US" sz="3600" b="1" dirty="0" smtClean="0">
                <a:latin typeface="Helvetica"/>
                <a:cs typeface="Helvetica"/>
              </a:rPr>
            </a:br>
            <a:r>
              <a:rPr lang="en-US" sz="3600" b="1" dirty="0" smtClean="0">
                <a:latin typeface="Helvetica"/>
                <a:cs typeface="Helvetica"/>
              </a:rPr>
              <a:t>2- Data-race freedom </a:t>
            </a:r>
            <a:r>
              <a:rPr lang="en-US" b="1" dirty="0" smtClean="0">
                <a:latin typeface="Helvetica"/>
                <a:cs typeface="Helvetica"/>
              </a:rPr>
              <a:t>(avoid concurrency bugs)</a:t>
            </a:r>
          </a:p>
          <a:p>
            <a:r>
              <a:rPr lang="en-US" sz="3600" b="1" dirty="0" smtClean="0">
                <a:latin typeface="Helvetica"/>
                <a:cs typeface="Helvetica"/>
              </a:rPr>
              <a:t>3- Lack of substantial runtime </a:t>
            </a:r>
            <a:r>
              <a:rPr lang="en-US" b="1" dirty="0" smtClean="0">
                <a:latin typeface="Helvetica"/>
                <a:cs typeface="Helvetica"/>
              </a:rPr>
              <a:t>(easy to embed)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2060848"/>
            <a:ext cx="2920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benefits</a:t>
            </a:r>
            <a:endParaRPr lang="en-US" sz="4800" dirty="0">
              <a:latin typeface="Arial Black"/>
              <a:cs typeface="Arial Black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052736"/>
            <a:ext cx="76666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/>
                <a:cs typeface="Helvetica"/>
              </a:rPr>
              <a:t>Enforcement of ownership and borrowing</a:t>
            </a:r>
            <a:endParaRPr lang="en-US" sz="32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2205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349</Words>
  <Application>Microsoft Macintosh PowerPoint</Application>
  <PresentationFormat>On-screen Show (4:3)</PresentationFormat>
  <Paragraphs>96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</dc:creator>
  <cp:lastModifiedBy>Fernando Nicolas Melendez</cp:lastModifiedBy>
  <cp:revision>62</cp:revision>
  <dcterms:created xsi:type="dcterms:W3CDTF">2013-08-27T21:13:07Z</dcterms:created>
  <dcterms:modified xsi:type="dcterms:W3CDTF">2015-07-02T15:59:20Z</dcterms:modified>
</cp:coreProperties>
</file>