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80dea7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80dea7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689764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2689764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009710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e009710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e0097104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e009710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280dea70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280dea70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280dea70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280dea70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80dea70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80dea70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80dea70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80dea70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80dea7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280dea7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80dea70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80dea70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80dea70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80dea70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80dea70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80dea70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268976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268976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364/boe.8.004798" TargetMode="External"/><Relationship Id="rId4" Type="http://schemas.openxmlformats.org/officeDocument/2006/relationships/hyperlink" Target="https://www.ncbi.nlm.nih.gov/geo/query/acc.cgi?acc=GSE6907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452" y="3941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Frank Steven Cabezas Criollo &amp; Nelson Felipe Moreno Gómez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474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s" sz="3080"/>
              <a:t>Comparación de los perfiles de expresión génica entre derivados resistentes a carfilzomib y líneas celulares parentales de mieloma humano</a:t>
            </a:r>
            <a:endParaRPr sz="3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109025" y="4354550"/>
            <a:ext cx="676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¿cuales son el conjunto de genes que podrían explicar mejor la resistencia al </a:t>
            </a:r>
            <a:r>
              <a:rPr lang="es" sz="1800">
                <a:solidFill>
                  <a:schemeClr val="dk2"/>
                </a:solidFill>
              </a:rPr>
              <a:t>fármaco?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350" y="597325"/>
            <a:ext cx="3691776" cy="22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301650" y="46275"/>
            <a:ext cx="67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Log2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75" y="597325"/>
            <a:ext cx="3615099" cy="22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0" l="15156" r="13588" t="0"/>
          <a:stretch/>
        </p:blipFill>
        <p:spPr>
          <a:xfrm>
            <a:off x="3187175" y="2338950"/>
            <a:ext cx="2394976" cy="20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25" y="74625"/>
            <a:ext cx="548433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4218575" y="1725850"/>
            <a:ext cx="67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Raw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4800"/>
            <a:ext cx="3972799" cy="24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843150"/>
            <a:ext cx="4206650" cy="259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188300" y="423250"/>
            <a:ext cx="67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Raw data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5">
            <a:alphaModFix/>
          </a:blip>
          <a:srcRect b="0" l="16086" r="13698" t="0"/>
          <a:stretch/>
        </p:blipFill>
        <p:spPr>
          <a:xfrm>
            <a:off x="3527425" y="2929825"/>
            <a:ext cx="2513239" cy="22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ctrTitle"/>
          </p:nvPr>
        </p:nvSpPr>
        <p:spPr>
          <a:xfrm>
            <a:off x="729450" y="1322450"/>
            <a:ext cx="76881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se espera encontrar?</a:t>
            </a:r>
            <a:endParaRPr/>
          </a:p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1071550" y="2446225"/>
            <a:ext cx="69171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</a:t>
            </a:r>
            <a:r>
              <a:rPr lang="es" sz="1700"/>
              <a:t>nalizar los datos crudos y procesarlos para observar posibles patrones a</a:t>
            </a:r>
            <a:r>
              <a:rPr lang="es" sz="1700"/>
              <a:t>plicando </a:t>
            </a:r>
            <a:r>
              <a:rPr lang="es" sz="1700"/>
              <a:t>técnicas</a:t>
            </a:r>
            <a:r>
              <a:rPr lang="es" sz="1700"/>
              <a:t> de </a:t>
            </a:r>
            <a:r>
              <a:rPr lang="es" sz="1700"/>
              <a:t>minería</a:t>
            </a:r>
            <a:r>
              <a:rPr lang="es" sz="1700"/>
              <a:t> de datos con el fin de encontrar conjuntos de genes que expliquen la resistencia al carfilzomib.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158650"/>
            <a:ext cx="76887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Lysov, Y., Barsky, V., Urasov, D., Urasov, R., Cherepanov, A., Mamaev, D., Yegorov, Y., Chudinov, A., Surzhikov, S., Rubina, A., Smoldovskaya, O., &amp; Zasedatelev, A. (2017). Microarray analyzer based on wide field fluorescent microscopy with laser illumination and a device for speckle suppression. </a:t>
            </a:r>
            <a:r>
              <a:rPr i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Biomedical Optics Express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(11), 4798. </a:t>
            </a:r>
            <a:r>
              <a:rPr lang="e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https://doi.org/10.1364/boe.8.004798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Riz I, Hawley TS, Hawley RG. KLF4-SQSTM1/p62-associated prosurvival autophagy contributes to carfilzomib resistance in multiple myeloma models. Oncotarget 2015 Jun 20;6(17):14814-31. </a:t>
            </a:r>
            <a:r>
              <a:rPr lang="e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https://www.ncbi.nlm.nih.gov/geo/query/acc.cgi?acc=GSE69078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062000" y="1366800"/>
            <a:ext cx="7030200" cy="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experimento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73850" y="2392100"/>
            <a:ext cx="76065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Las células KMS-11 y KMS-34 fueron expuestas a concentraciones crecientes de carfilzomib de manera escalonada durante un período de 18 semanas: las células se adaptaron al crecimiento en 4 nM de carfilzomib en 4 semanas, a 6 nM en otras 6 semanas y a 12 nM después de 8 semanas adicionales. Los cultivos celulares resultantes, denominados KMS-11/Cfz y KMS-34/Cfz, respectivamente, mantuvieron la resistencia al carfilzomib incluso cuando fueron evaluados tras la eliminación de la presión selectiva durante aproximadamente 8 semanas.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062000" y="1366800"/>
            <a:ext cx="7030200" cy="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experimento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73850" y="2423925"/>
            <a:ext cx="76065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células KMS-11/Cfz y KMS-34/Cfz fueron analizadas para perfiles de expresión génica tras una semana de crecimiento en ausencia de carfilzomib, junto con las células parentales KMS-11 y KMS-34 que no habían sido expuestas al fármaco (muestras por triplicado).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950" y="505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 los datos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075"/>
            <a:ext cx="5007699" cy="33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 title="microarrays.jpg"/>
          <p:cNvPicPr preferRelativeResize="0"/>
          <p:nvPr/>
        </p:nvPicPr>
        <p:blipFill rotWithShape="1">
          <a:blip r:embed="rId4">
            <a:alphaModFix/>
          </a:blip>
          <a:srcRect b="0" l="13395" r="17232" t="0"/>
          <a:stretch/>
        </p:blipFill>
        <p:spPr>
          <a:xfrm>
            <a:off x="4919675" y="1781350"/>
            <a:ext cx="4085700" cy="21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3" y="1221950"/>
            <a:ext cx="5702927" cy="18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975300" y="3158600"/>
            <a:ext cx="7193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Cada pozo del microarray mide 100um.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Unidades Arbitrarias (U.A) como la suma de los valores de señal de todos los píxeles que cubrían el área medida, dividida entre el número de píxeles.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79875" y="4489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B1B1B"/>
                </a:solidFill>
                <a:latin typeface="Lato"/>
                <a:ea typeface="Lato"/>
                <a:cs typeface="Lato"/>
                <a:sym typeface="Lato"/>
              </a:rPr>
              <a:t>(Lysov et al., </a:t>
            </a:r>
            <a:r>
              <a:rPr lang="es">
                <a:solidFill>
                  <a:srgbClr val="1B1B1B"/>
                </a:solidFill>
                <a:latin typeface="Lato"/>
                <a:ea typeface="Lato"/>
                <a:cs typeface="Lato"/>
                <a:sym typeface="Lato"/>
              </a:rPr>
              <a:t>2017 )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35450" l="12776" r="49413" t="21770"/>
          <a:stretch/>
        </p:blipFill>
        <p:spPr>
          <a:xfrm>
            <a:off x="5652625" y="1221950"/>
            <a:ext cx="2899999" cy="18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694800" y="0"/>
            <a:ext cx="77544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Expresión</a:t>
            </a:r>
            <a:r>
              <a:rPr lang="es" sz="1800">
                <a:solidFill>
                  <a:schemeClr val="dk2"/>
                </a:solidFill>
              </a:rPr>
              <a:t> diferencial de genes (Multiple myeloma cell lines with acquired resistance to chemotherapeutic agent carfilzomib)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14 columnas (ID, gene_ID, Celulas) observaciones 54675 (genes)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2015 Jan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0" y="1562525"/>
            <a:ext cx="8839197" cy="321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1143275" y="1322450"/>
            <a:ext cx="76881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 datos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9625" y="2261450"/>
            <a:ext cx="72591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El tipo de datos en un microarray de expresión génica es continuo y </a:t>
            </a:r>
            <a:r>
              <a:rPr lang="es" sz="5100"/>
              <a:t>además</a:t>
            </a:r>
            <a:r>
              <a:rPr lang="es" sz="5100"/>
              <a:t> miden: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1 Intensidad de fluorescencia (Raw Data):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Cada gen está representado por sondas en el chip.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Cuanta más fluorescencia emite una sonda, mayor es la expresión de ese gen.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Estos datos son numéricos y crudos, en archivos tipo .CEL .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2 </a:t>
            </a:r>
            <a:r>
              <a:rPr lang="es" sz="5100"/>
              <a:t>Expresión génica normalizada: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Los datos crudos se procesan para corregir variaciones técnicas.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El resultado es un valor de expresión relativa por gen y muestra.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857250" y="1086450"/>
            <a:ext cx="6698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Columnas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1161850" y="1957025"/>
            <a:ext cx="6863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GSM1692587	KMS-11/Cfz_rep1_261900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GSM1692588	KMS-11/Cfz_rep2_261899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GSM1692589	KMS-11/Cfz_rep3_261901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GSM1692590	KMS-34/Cfz_rep1_261893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GSM1692591	KMS-34/Cfz_rep2_261894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GSM1692592	KMS-34/Cfz_rep3_261895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GSM1692593	KMS-11_rep1_261898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GSM1692594	KMS-11_rep2_261897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GSM1692595	KMS-11_rep3_261896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GSM1692596	KMS-34_rep1_261892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GSM1692597	KMS-34_rep2_261891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GSM1692598	KMS-34_rep3_261890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054825" y="1727900"/>
            <a:ext cx="7464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764225" y="2211950"/>
            <a:ext cx="13302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Células</a:t>
            </a: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expuestas a carfilzomib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0" y="738350"/>
            <a:ext cx="7464425" cy="2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083675" y="2779275"/>
            <a:ext cx="67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Log2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645075" y="3392625"/>
            <a:ext cx="3000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dimensionalidad: 12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dispersión: no hay datos nulos ni ceros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resolución: se aplica diferentes escalas de </a:t>
            </a: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normalización</a:t>
            </a: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(en este caso </a:t>
            </a: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logarítmica</a:t>
            </a: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 para reducir ruido </a:t>
            </a: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técnico</a:t>
            </a:r>
            <a:r>
              <a:rPr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